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48"/>
  </p:notesMasterIdLst>
  <p:sldIdLst>
    <p:sldId id="330" r:id="rId2"/>
    <p:sldId id="267" r:id="rId3"/>
    <p:sldId id="257" r:id="rId4"/>
    <p:sldId id="261" r:id="rId5"/>
    <p:sldId id="269" r:id="rId6"/>
    <p:sldId id="270" r:id="rId7"/>
    <p:sldId id="271" r:id="rId8"/>
    <p:sldId id="272" r:id="rId9"/>
    <p:sldId id="301" r:id="rId10"/>
    <p:sldId id="314" r:id="rId11"/>
    <p:sldId id="315" r:id="rId12"/>
    <p:sldId id="302" r:id="rId13"/>
    <p:sldId id="317" r:id="rId14"/>
    <p:sldId id="262" r:id="rId15"/>
    <p:sldId id="273" r:id="rId16"/>
    <p:sldId id="277" r:id="rId17"/>
    <p:sldId id="278" r:id="rId18"/>
    <p:sldId id="263" r:id="rId19"/>
    <p:sldId id="323" r:id="rId20"/>
    <p:sldId id="324" r:id="rId21"/>
    <p:sldId id="326" r:id="rId22"/>
    <p:sldId id="309" r:id="rId23"/>
    <p:sldId id="310" r:id="rId24"/>
    <p:sldId id="327" r:id="rId25"/>
    <p:sldId id="313" r:id="rId26"/>
    <p:sldId id="328" r:id="rId27"/>
    <p:sldId id="280" r:id="rId28"/>
    <p:sldId id="288" r:id="rId29"/>
    <p:sldId id="289" r:id="rId30"/>
    <p:sldId id="282" r:id="rId31"/>
    <p:sldId id="284" r:id="rId32"/>
    <p:sldId id="285" r:id="rId33"/>
    <p:sldId id="286" r:id="rId34"/>
    <p:sldId id="287" r:id="rId35"/>
    <p:sldId id="264" r:id="rId36"/>
    <p:sldId id="290" r:id="rId37"/>
    <p:sldId id="291" r:id="rId38"/>
    <p:sldId id="292" r:id="rId39"/>
    <p:sldId id="293" r:id="rId40"/>
    <p:sldId id="294" r:id="rId41"/>
    <p:sldId id="295" r:id="rId42"/>
    <p:sldId id="296" r:id="rId43"/>
    <p:sldId id="297" r:id="rId44"/>
    <p:sldId id="298" r:id="rId45"/>
    <p:sldId id="299" r:id="rId46"/>
    <p:sldId id="265" r:id="rId4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D18CD41-714B-4B09-BAB9-B4AC287C3EB0}">
          <p14:sldIdLst>
            <p14:sldId id="330"/>
            <p14:sldId id="267"/>
            <p14:sldId id="257"/>
            <p14:sldId id="261"/>
            <p14:sldId id="269"/>
            <p14:sldId id="270"/>
            <p14:sldId id="271"/>
            <p14:sldId id="272"/>
            <p14:sldId id="301"/>
            <p14:sldId id="314"/>
            <p14:sldId id="315"/>
            <p14:sldId id="302"/>
            <p14:sldId id="317"/>
            <p14:sldId id="262"/>
            <p14:sldId id="273"/>
            <p14:sldId id="277"/>
            <p14:sldId id="278"/>
            <p14:sldId id="263"/>
            <p14:sldId id="323"/>
            <p14:sldId id="324"/>
            <p14:sldId id="326"/>
            <p14:sldId id="309"/>
            <p14:sldId id="310"/>
            <p14:sldId id="327"/>
            <p14:sldId id="313"/>
            <p14:sldId id="328"/>
            <p14:sldId id="280"/>
            <p14:sldId id="288"/>
            <p14:sldId id="289"/>
            <p14:sldId id="282"/>
            <p14:sldId id="284"/>
            <p14:sldId id="285"/>
            <p14:sldId id="286"/>
            <p14:sldId id="287"/>
            <p14:sldId id="264"/>
            <p14:sldId id="290"/>
            <p14:sldId id="291"/>
            <p14:sldId id="292"/>
            <p14:sldId id="293"/>
            <p14:sldId id="294"/>
            <p14:sldId id="295"/>
            <p14:sldId id="296"/>
            <p14:sldId id="297"/>
            <p14:sldId id="298"/>
            <p14:sldId id="299"/>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66"/>
    <a:srgbClr val="DE1041"/>
    <a:srgbClr val="D20000"/>
    <a:srgbClr val="8C3C06"/>
    <a:srgbClr val="6C3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54" d="100"/>
          <a:sy n="54" d="100"/>
        </p:scale>
        <p:origin x="-116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工作表1!$B$1</c:f>
              <c:strCache>
                <c:ptCount val="1"/>
                <c:pt idx="0">
                  <c:v>數列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rgbClr val="DE104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工作表1!$A$2:$A$3</c:f>
              <c:strCache>
                <c:ptCount val="2"/>
                <c:pt idx="0">
                  <c:v>男</c:v>
                </c:pt>
                <c:pt idx="1">
                  <c:v>女</c:v>
                </c:pt>
              </c:strCache>
            </c:strRef>
          </c:cat>
          <c:val>
            <c:numRef>
              <c:f>工作表1!$B$2:$B$3</c:f>
              <c:numCache>
                <c:formatCode>General</c:formatCode>
                <c:ptCount val="2"/>
                <c:pt idx="0">
                  <c:v>43.2</c:v>
                </c:pt>
                <c:pt idx="1">
                  <c:v>56.4</c:v>
                </c:pt>
              </c:numCache>
            </c:numRef>
          </c:val>
        </c:ser>
        <c:ser>
          <c:idx val="1"/>
          <c:order val="1"/>
          <c:tx>
            <c:strRef>
              <c:f>工作表1!$C$1</c:f>
              <c:strCache>
                <c:ptCount val="1"/>
                <c:pt idx="0">
                  <c:v>女</c:v>
                </c:pt>
              </c:strCache>
            </c:strRef>
          </c:tx>
          <c:spPr>
            <a:solidFill>
              <a:srgbClr val="DE1041"/>
            </a:solidFill>
          </c:spPr>
          <c:invertIfNegative val="0"/>
          <c:cat>
            <c:strRef>
              <c:f>工作表1!$A$2:$A$3</c:f>
              <c:strCache>
                <c:ptCount val="2"/>
                <c:pt idx="0">
                  <c:v>男</c:v>
                </c:pt>
                <c:pt idx="1">
                  <c:v>女</c:v>
                </c:pt>
              </c:strCache>
            </c:strRef>
          </c:cat>
          <c:val>
            <c:numRef>
              <c:f>工作表1!$C$2:$C$3</c:f>
              <c:numCache>
                <c:formatCode>General</c:formatCode>
                <c:ptCount val="2"/>
              </c:numCache>
            </c:numRef>
          </c:val>
        </c:ser>
        <c:ser>
          <c:idx val="2"/>
          <c:order val="2"/>
          <c:tx>
            <c:strRef>
              <c:f>工作表1!$D$1</c:f>
              <c:strCache>
                <c:ptCount val="1"/>
                <c:pt idx="0">
                  <c:v>男</c:v>
                </c:pt>
              </c:strCache>
            </c:strRef>
          </c:tx>
          <c:spPr>
            <a:solidFill>
              <a:schemeClr val="accent1"/>
            </a:solidFill>
          </c:spPr>
          <c:invertIfNegative val="0"/>
          <c:cat>
            <c:strRef>
              <c:f>工作表1!$A$2:$A$3</c:f>
              <c:strCache>
                <c:ptCount val="2"/>
                <c:pt idx="0">
                  <c:v>男</c:v>
                </c:pt>
                <c:pt idx="1">
                  <c:v>女</c:v>
                </c:pt>
              </c:strCache>
            </c:strRef>
          </c:cat>
          <c:val>
            <c:numRef>
              <c:f>工作表1!$D$2:$D$3</c:f>
              <c:numCache>
                <c:formatCode>General</c:formatCode>
                <c:ptCount val="2"/>
              </c:numCache>
            </c:numRef>
          </c:val>
        </c:ser>
        <c:dLbls>
          <c:showLegendKey val="0"/>
          <c:showVal val="0"/>
          <c:showCatName val="0"/>
          <c:showSerName val="0"/>
          <c:showPercent val="0"/>
          <c:showBubbleSize val="0"/>
        </c:dLbls>
        <c:gapWidth val="150"/>
        <c:shape val="box"/>
        <c:axId val="41403904"/>
        <c:axId val="41405440"/>
        <c:axId val="0"/>
      </c:bar3DChart>
      <c:catAx>
        <c:axId val="41403904"/>
        <c:scaling>
          <c:orientation val="minMax"/>
        </c:scaling>
        <c:delete val="0"/>
        <c:axPos val="b"/>
        <c:majorTickMark val="out"/>
        <c:minorTickMark val="none"/>
        <c:tickLblPos val="nextTo"/>
        <c:txPr>
          <a:bodyPr/>
          <a:lstStyle/>
          <a:p>
            <a:pPr>
              <a:defRPr sz="2400"/>
            </a:pPr>
            <a:endParaRPr lang="zh-TW"/>
          </a:p>
        </c:txPr>
        <c:crossAx val="41405440"/>
        <c:crosses val="autoZero"/>
        <c:auto val="1"/>
        <c:lblAlgn val="ctr"/>
        <c:lblOffset val="100"/>
        <c:noMultiLvlLbl val="0"/>
      </c:catAx>
      <c:valAx>
        <c:axId val="41405440"/>
        <c:scaling>
          <c:orientation val="minMax"/>
        </c:scaling>
        <c:delete val="0"/>
        <c:axPos val="l"/>
        <c:majorGridlines/>
        <c:numFmt formatCode="General" sourceLinked="1"/>
        <c:majorTickMark val="out"/>
        <c:minorTickMark val="none"/>
        <c:tickLblPos val="nextTo"/>
        <c:crossAx val="41403904"/>
        <c:crosses val="autoZero"/>
        <c:crossBetween val="between"/>
      </c:valAx>
    </c:plotArea>
    <c:legend>
      <c:legendPos val="r"/>
      <c:legendEntry>
        <c:idx val="2"/>
        <c:delete val="1"/>
      </c:legendEntry>
      <c:layout/>
      <c:overlay val="0"/>
      <c:txPr>
        <a:bodyPr/>
        <a:lstStyle/>
        <a:p>
          <a:pPr>
            <a:defRPr sz="2000"/>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r"/>
      <c:layout/>
      <c:overlay val="0"/>
      <c:txPr>
        <a:bodyPr/>
        <a:lstStyle/>
        <a:p>
          <a:pPr>
            <a:defRPr sz="3200"/>
          </a:pPr>
          <a:endParaRPr lang="zh-TW"/>
        </a:p>
      </c:txPr>
    </c:legend>
    <c:plotVisOnly val="1"/>
    <c:dispBlanksAs val="zero"/>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工作表1!$B$1</c:f>
              <c:strCache>
                <c:ptCount val="1"/>
                <c:pt idx="0">
                  <c:v>單身</c:v>
                </c:pt>
              </c:strCache>
            </c:strRef>
          </c:tx>
          <c:spPr>
            <a:effectLst>
              <a:outerShdw blurRad="63500" sx="102000" sy="102000" algn="ctr" rotWithShape="0">
                <a:prstClr val="black">
                  <a:alpha val="40000"/>
                </a:prstClr>
              </a:outerShdw>
            </a:effectLst>
          </c:spPr>
          <c:invertIfNegative val="0"/>
          <c:dPt>
            <c:idx val="0"/>
            <c:invertIfNegative val="0"/>
            <c:bubble3D val="0"/>
            <c:spPr>
              <a:solidFill>
                <a:schemeClr val="accent5">
                  <a:lumMod val="75000"/>
                </a:schemeClr>
              </a:solidFill>
              <a:effectLst>
                <a:outerShdw blurRad="63500" sx="102000" sy="102000" algn="ctr" rotWithShape="0">
                  <a:prstClr val="black">
                    <a:alpha val="40000"/>
                  </a:prstClr>
                </a:outerShdw>
              </a:effectLst>
            </c:spPr>
          </c:dPt>
          <c:dPt>
            <c:idx val="1"/>
            <c:invertIfNegative val="0"/>
            <c:bubble3D val="0"/>
            <c:spPr>
              <a:solidFill>
                <a:srgbClr val="FF0066"/>
              </a:solidFill>
              <a:effectLst>
                <a:outerShdw blurRad="63500" sx="102000" sy="102000" algn="ctr" rotWithShape="0">
                  <a:prstClr val="black">
                    <a:alpha val="40000"/>
                  </a:prstClr>
                </a:outerShdw>
              </a:effectLst>
            </c:spPr>
          </c:dPt>
          <c:cat>
            <c:strRef>
              <c:f>工作表1!$A$2:$A$3</c:f>
              <c:strCache>
                <c:ptCount val="2"/>
                <c:pt idx="0">
                  <c:v>單身</c:v>
                </c:pt>
                <c:pt idx="1">
                  <c:v>婚姻生活中</c:v>
                </c:pt>
              </c:strCache>
            </c:strRef>
          </c:cat>
          <c:val>
            <c:numRef>
              <c:f>工作表1!$B$2:$B$3</c:f>
              <c:numCache>
                <c:formatCode>General</c:formatCode>
                <c:ptCount val="2"/>
                <c:pt idx="0">
                  <c:v>57</c:v>
                </c:pt>
                <c:pt idx="1">
                  <c:v>43</c:v>
                </c:pt>
              </c:numCache>
            </c:numRef>
          </c:val>
        </c:ser>
        <c:ser>
          <c:idx val="1"/>
          <c:order val="1"/>
          <c:tx>
            <c:strRef>
              <c:f>工作表1!$C$1</c:f>
              <c:strCache>
                <c:ptCount val="1"/>
                <c:pt idx="0">
                  <c:v>婚姻生活中</c:v>
                </c:pt>
              </c:strCache>
            </c:strRef>
          </c:tx>
          <c:spPr>
            <a:solidFill>
              <a:srgbClr val="FF0066"/>
            </a:solidFill>
          </c:spPr>
          <c:invertIfNegative val="0"/>
          <c:cat>
            <c:strRef>
              <c:f>工作表1!$A$2:$A$3</c:f>
              <c:strCache>
                <c:ptCount val="2"/>
                <c:pt idx="0">
                  <c:v>單身</c:v>
                </c:pt>
                <c:pt idx="1">
                  <c:v>婚姻生活中</c:v>
                </c:pt>
              </c:strCache>
            </c:strRef>
          </c:cat>
          <c:val>
            <c:numRef>
              <c:f>工作表1!$C$2:$C$3</c:f>
              <c:numCache>
                <c:formatCode>General</c:formatCode>
                <c:ptCount val="2"/>
              </c:numCache>
            </c:numRef>
          </c:val>
        </c:ser>
        <c:dLbls>
          <c:showLegendKey val="0"/>
          <c:showVal val="0"/>
          <c:showCatName val="0"/>
          <c:showSerName val="0"/>
          <c:showPercent val="0"/>
          <c:showBubbleSize val="0"/>
        </c:dLbls>
        <c:gapWidth val="150"/>
        <c:shape val="box"/>
        <c:axId val="41933056"/>
        <c:axId val="41943040"/>
        <c:axId val="0"/>
      </c:bar3DChart>
      <c:catAx>
        <c:axId val="41933056"/>
        <c:scaling>
          <c:orientation val="minMax"/>
        </c:scaling>
        <c:delete val="0"/>
        <c:axPos val="b"/>
        <c:majorTickMark val="out"/>
        <c:minorTickMark val="none"/>
        <c:tickLblPos val="nextTo"/>
        <c:txPr>
          <a:bodyPr/>
          <a:lstStyle/>
          <a:p>
            <a:pPr>
              <a:defRPr sz="2000"/>
            </a:pPr>
            <a:endParaRPr lang="zh-TW"/>
          </a:p>
        </c:txPr>
        <c:crossAx val="41943040"/>
        <c:crosses val="autoZero"/>
        <c:auto val="1"/>
        <c:lblAlgn val="ctr"/>
        <c:lblOffset val="100"/>
        <c:noMultiLvlLbl val="0"/>
      </c:catAx>
      <c:valAx>
        <c:axId val="41943040"/>
        <c:scaling>
          <c:orientation val="minMax"/>
        </c:scaling>
        <c:delete val="0"/>
        <c:axPos val="l"/>
        <c:majorGridlines/>
        <c:numFmt formatCode="General" sourceLinked="1"/>
        <c:majorTickMark val="out"/>
        <c:minorTickMark val="none"/>
        <c:tickLblPos val="nextTo"/>
        <c:crossAx val="41933056"/>
        <c:crosses val="autoZero"/>
        <c:crossBetween val="between"/>
      </c:valAx>
    </c:plotArea>
    <c:legend>
      <c:legendPos val="r"/>
      <c:layout/>
      <c:overlay val="0"/>
      <c:txPr>
        <a:bodyPr/>
        <a:lstStyle/>
        <a:p>
          <a:pPr>
            <a:defRPr sz="2000"/>
          </a:pPr>
          <a:endParaRPr lang="zh-TW"/>
        </a:p>
      </c:txPr>
    </c:legend>
    <c:plotVisOnly val="1"/>
    <c:dispBlanksAs val="gap"/>
    <c:showDLblsOverMax val="0"/>
  </c:chart>
  <c:spPr>
    <a:effectLst/>
  </c:spPr>
  <c:txPr>
    <a:bodyPr/>
    <a:lstStyle/>
    <a:p>
      <a:pPr>
        <a:defRPr sz="1800"/>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工作表1!$B$1</c:f>
              <c:strCache>
                <c:ptCount val="1"/>
                <c:pt idx="0">
                  <c:v>數列 1</c:v>
                </c:pt>
              </c:strCache>
            </c:strRef>
          </c:tx>
          <c:spPr>
            <a:effectLst>
              <a:outerShdw blurRad="50800" dist="38100" dir="5400000" algn="t" rotWithShape="0">
                <a:prstClr val="black">
                  <a:alpha val="40000"/>
                </a:prstClr>
              </a:outerShdw>
            </a:effectLst>
          </c:spPr>
          <c:invertIfNegative val="0"/>
          <c:dPt>
            <c:idx val="2"/>
            <c:invertIfNegative val="0"/>
            <c:bubble3D val="0"/>
            <c:spPr>
              <a:solidFill>
                <a:srgbClr val="FF9966"/>
              </a:solidFill>
              <a:effectLst>
                <a:outerShdw blurRad="50800" dist="38100" dir="5400000" algn="t" rotWithShape="0">
                  <a:prstClr val="black">
                    <a:alpha val="40000"/>
                  </a:prstClr>
                </a:outerShdw>
              </a:effectLst>
            </c:spPr>
          </c:dPt>
          <c:cat>
            <c:strRef>
              <c:f>工作表1!$A$2:$A$8</c:f>
              <c:strCache>
                <c:ptCount val="7"/>
                <c:pt idx="0">
                  <c:v>14歲以下</c:v>
                </c:pt>
                <c:pt idx="1">
                  <c:v>15~24歲</c:v>
                </c:pt>
                <c:pt idx="2">
                  <c:v>25~34歲</c:v>
                </c:pt>
                <c:pt idx="3">
                  <c:v>35~44歲</c:v>
                </c:pt>
                <c:pt idx="4">
                  <c:v>45~54歲</c:v>
                </c:pt>
                <c:pt idx="5">
                  <c:v>55~64歲</c:v>
                </c:pt>
                <c:pt idx="6">
                  <c:v>65歲以上</c:v>
                </c:pt>
              </c:strCache>
            </c:strRef>
          </c:cat>
          <c:val>
            <c:numRef>
              <c:f>工作表1!$B$2:$B$8</c:f>
              <c:numCache>
                <c:formatCode>General</c:formatCode>
                <c:ptCount val="7"/>
                <c:pt idx="0">
                  <c:v>0.9</c:v>
                </c:pt>
                <c:pt idx="1">
                  <c:v>26.4</c:v>
                </c:pt>
                <c:pt idx="2">
                  <c:v>40</c:v>
                </c:pt>
                <c:pt idx="3">
                  <c:v>19.100000000000001</c:v>
                </c:pt>
                <c:pt idx="4">
                  <c:v>8.8000000000000007</c:v>
                </c:pt>
                <c:pt idx="5">
                  <c:v>4.2</c:v>
                </c:pt>
                <c:pt idx="6">
                  <c:v>0.6000000000000002</c:v>
                </c:pt>
              </c:numCache>
            </c:numRef>
          </c:val>
        </c:ser>
        <c:dLbls>
          <c:showLegendKey val="0"/>
          <c:showVal val="0"/>
          <c:showCatName val="0"/>
          <c:showSerName val="0"/>
          <c:showPercent val="0"/>
          <c:showBubbleSize val="0"/>
        </c:dLbls>
        <c:gapWidth val="150"/>
        <c:shape val="box"/>
        <c:axId val="41966592"/>
        <c:axId val="42005248"/>
        <c:axId val="0"/>
      </c:bar3DChart>
      <c:catAx>
        <c:axId val="41966592"/>
        <c:scaling>
          <c:orientation val="minMax"/>
        </c:scaling>
        <c:delete val="0"/>
        <c:axPos val="b"/>
        <c:majorTickMark val="out"/>
        <c:minorTickMark val="none"/>
        <c:tickLblPos val="nextTo"/>
        <c:crossAx val="42005248"/>
        <c:crosses val="autoZero"/>
        <c:auto val="1"/>
        <c:lblAlgn val="ctr"/>
        <c:lblOffset val="100"/>
        <c:noMultiLvlLbl val="0"/>
      </c:catAx>
      <c:valAx>
        <c:axId val="42005248"/>
        <c:scaling>
          <c:orientation val="minMax"/>
        </c:scaling>
        <c:delete val="1"/>
        <c:axPos val="l"/>
        <c:numFmt formatCode="General" sourceLinked="1"/>
        <c:majorTickMark val="out"/>
        <c:minorTickMark val="none"/>
        <c:tickLblPos val="none"/>
        <c:crossAx val="41966592"/>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0"/>
    </c:view3D>
    <c:floor>
      <c:thickness val="0"/>
    </c:floor>
    <c:sideWall>
      <c:thickness val="0"/>
    </c:sideWall>
    <c:backWall>
      <c:thickness val="0"/>
    </c:backWall>
    <c:plotArea>
      <c:layout>
        <c:manualLayout>
          <c:layoutTarget val="inner"/>
          <c:xMode val="edge"/>
          <c:yMode val="edge"/>
          <c:x val="0.16361163344077209"/>
          <c:y val="0"/>
          <c:w val="0.80241302149611471"/>
          <c:h val="0.70609161821920363"/>
        </c:manualLayout>
      </c:layout>
      <c:bar3DChart>
        <c:barDir val="col"/>
        <c:grouping val="stacked"/>
        <c:varyColors val="0"/>
        <c:ser>
          <c:idx val="0"/>
          <c:order val="0"/>
          <c:tx>
            <c:strRef>
              <c:f>Sheet1!$A$2</c:f>
              <c:strCache>
                <c:ptCount val="1"/>
                <c:pt idx="0">
                  <c:v>教育程度</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Sheet1!$B$1:$G$1</c:f>
              <c:strCache>
                <c:ptCount val="6"/>
                <c:pt idx="0">
                  <c:v>小學及以下</c:v>
                </c:pt>
                <c:pt idx="1">
                  <c:v>國中</c:v>
                </c:pt>
                <c:pt idx="2">
                  <c:v>高中職</c:v>
                </c:pt>
                <c:pt idx="3">
                  <c:v>專科</c:v>
                </c:pt>
                <c:pt idx="4">
                  <c:v>大學</c:v>
                </c:pt>
                <c:pt idx="5">
                  <c:v>研究所</c:v>
                </c:pt>
              </c:strCache>
            </c:strRef>
          </c:cat>
          <c:val>
            <c:numRef>
              <c:f>Sheet1!$B$2:$G$2</c:f>
              <c:numCache>
                <c:formatCode>0.00%</c:formatCode>
                <c:ptCount val="6"/>
                <c:pt idx="0">
                  <c:v>2.4E-2</c:v>
                </c:pt>
                <c:pt idx="1">
                  <c:v>1.7999999999999999E-2</c:v>
                </c:pt>
                <c:pt idx="2" formatCode="0%">
                  <c:v>0.15500000000000005</c:v>
                </c:pt>
                <c:pt idx="3" formatCode="0%">
                  <c:v>0.127</c:v>
                </c:pt>
                <c:pt idx="4">
                  <c:v>0.55800000000000005</c:v>
                </c:pt>
                <c:pt idx="5">
                  <c:v>0.11799999999999998</c:v>
                </c:pt>
              </c:numCache>
            </c:numRef>
          </c:val>
        </c:ser>
        <c:dLbls>
          <c:showLegendKey val="0"/>
          <c:showVal val="0"/>
          <c:showCatName val="0"/>
          <c:showSerName val="0"/>
          <c:showPercent val="0"/>
          <c:showBubbleSize val="0"/>
        </c:dLbls>
        <c:gapWidth val="100"/>
        <c:shape val="box"/>
        <c:axId val="42027648"/>
        <c:axId val="42484096"/>
        <c:axId val="0"/>
      </c:bar3DChart>
      <c:catAx>
        <c:axId val="42027648"/>
        <c:scaling>
          <c:orientation val="minMax"/>
        </c:scaling>
        <c:delete val="0"/>
        <c:axPos val="b"/>
        <c:majorTickMark val="out"/>
        <c:minorTickMark val="none"/>
        <c:tickLblPos val="nextTo"/>
        <c:crossAx val="42484096"/>
        <c:crosses val="autoZero"/>
        <c:auto val="1"/>
        <c:lblAlgn val="ctr"/>
        <c:lblOffset val="100"/>
        <c:noMultiLvlLbl val="0"/>
      </c:catAx>
      <c:valAx>
        <c:axId val="42484096"/>
        <c:scaling>
          <c:orientation val="minMax"/>
        </c:scaling>
        <c:delete val="1"/>
        <c:axPos val="l"/>
        <c:numFmt formatCode="0.00%" sourceLinked="1"/>
        <c:majorTickMark val="out"/>
        <c:minorTickMark val="none"/>
        <c:tickLblPos val="none"/>
        <c:crossAx val="42027648"/>
        <c:crosses val="autoZero"/>
        <c:crossBetween val="between"/>
      </c:valAx>
      <c:spPr>
        <a:noFill/>
        <a:ln w="43721">
          <a:noFill/>
        </a:ln>
      </c:spPr>
    </c:plotArea>
    <c:plotVisOnly val="1"/>
    <c:dispBlanksAs val="zero"/>
    <c:showDLblsOverMax val="0"/>
  </c:chart>
  <c:spPr>
    <a:noFill/>
    <a:ln>
      <a:noFill/>
    </a:ln>
  </c:spPr>
  <c:txPr>
    <a:bodyPr/>
    <a:lstStyle/>
    <a:p>
      <a:pPr>
        <a:defRPr sz="2410" b="1" i="0" u="none" strike="noStrike" baseline="0">
          <a:solidFill>
            <a:schemeClr val="tx1"/>
          </a:solidFill>
          <a:latin typeface="Times New Roman"/>
          <a:ea typeface="Times New Roman"/>
          <a:cs typeface="Times New Roman"/>
        </a:defRPr>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0"/>
    </c:view3D>
    <c:floor>
      <c:thickness val="0"/>
    </c:floor>
    <c:sideWall>
      <c:thickness val="0"/>
    </c:sideWall>
    <c:backWall>
      <c:thickness val="0"/>
    </c:backWall>
    <c:plotArea>
      <c:layout>
        <c:manualLayout>
          <c:layoutTarget val="inner"/>
          <c:xMode val="edge"/>
          <c:yMode val="edge"/>
          <c:x val="0.10243793575700938"/>
          <c:y val="4.4309402501157946E-2"/>
          <c:w val="0.89756206424299023"/>
          <c:h val="0.60378838834404014"/>
        </c:manualLayout>
      </c:layout>
      <c:bar3DChart>
        <c:barDir val="col"/>
        <c:grouping val="stacked"/>
        <c:varyColors val="0"/>
        <c:ser>
          <c:idx val="0"/>
          <c:order val="0"/>
          <c:tx>
            <c:strRef>
              <c:f>Sheet1!$A$2</c:f>
              <c:strCache>
                <c:ptCount val="1"/>
                <c:pt idx="0">
                  <c:v>東部</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Sheet1!$B$1:$H$1</c:f>
              <c:strCache>
                <c:ptCount val="7"/>
                <c:pt idx="0">
                  <c:v>10,000元以下</c:v>
                </c:pt>
                <c:pt idx="1">
                  <c:v>10,001-20,000元</c:v>
                </c:pt>
                <c:pt idx="2">
                  <c:v>20,001-30,000元</c:v>
                </c:pt>
                <c:pt idx="3">
                  <c:v>30,001-40,000元</c:v>
                </c:pt>
                <c:pt idx="4">
                  <c:v>40,001-50,000元</c:v>
                </c:pt>
                <c:pt idx="5">
                  <c:v>50,001-60,000元</c:v>
                </c:pt>
                <c:pt idx="6">
                  <c:v>60,001元以上</c:v>
                </c:pt>
              </c:strCache>
            </c:strRef>
          </c:cat>
          <c:val>
            <c:numRef>
              <c:f>Sheet1!$B$2:$H$2</c:f>
              <c:numCache>
                <c:formatCode>0.00%</c:formatCode>
                <c:ptCount val="7"/>
                <c:pt idx="0">
                  <c:v>0.26400000000000001</c:v>
                </c:pt>
                <c:pt idx="1">
                  <c:v>6.4000000000000029E-2</c:v>
                </c:pt>
                <c:pt idx="2" formatCode="0%">
                  <c:v>0.16700000000000001</c:v>
                </c:pt>
                <c:pt idx="3">
                  <c:v>0.18200000000000005</c:v>
                </c:pt>
                <c:pt idx="4" formatCode="0%">
                  <c:v>0.16400000000000001</c:v>
                </c:pt>
                <c:pt idx="5">
                  <c:v>0.10299999999999998</c:v>
                </c:pt>
                <c:pt idx="6" formatCode="0%">
                  <c:v>5.8000000000000003E-2</c:v>
                </c:pt>
              </c:numCache>
            </c:numRef>
          </c:val>
        </c:ser>
        <c:dLbls>
          <c:showLegendKey val="0"/>
          <c:showVal val="0"/>
          <c:showCatName val="0"/>
          <c:showSerName val="0"/>
          <c:showPercent val="0"/>
          <c:showBubbleSize val="0"/>
        </c:dLbls>
        <c:gapWidth val="100"/>
        <c:shape val="box"/>
        <c:axId val="80414208"/>
        <c:axId val="80415744"/>
        <c:axId val="0"/>
      </c:bar3DChart>
      <c:catAx>
        <c:axId val="80414208"/>
        <c:scaling>
          <c:orientation val="minMax"/>
        </c:scaling>
        <c:delete val="0"/>
        <c:axPos val="b"/>
        <c:majorTickMark val="out"/>
        <c:minorTickMark val="none"/>
        <c:tickLblPos val="nextTo"/>
        <c:crossAx val="80415744"/>
        <c:crosses val="autoZero"/>
        <c:auto val="1"/>
        <c:lblAlgn val="ctr"/>
        <c:lblOffset val="100"/>
        <c:noMultiLvlLbl val="0"/>
      </c:catAx>
      <c:valAx>
        <c:axId val="80415744"/>
        <c:scaling>
          <c:orientation val="minMax"/>
        </c:scaling>
        <c:delete val="1"/>
        <c:axPos val="l"/>
        <c:numFmt formatCode="0.00%" sourceLinked="1"/>
        <c:majorTickMark val="out"/>
        <c:minorTickMark val="none"/>
        <c:tickLblPos val="none"/>
        <c:crossAx val="80414208"/>
        <c:crosses val="autoZero"/>
        <c:crossBetween val="between"/>
      </c:valAx>
      <c:spPr>
        <a:noFill/>
        <a:ln w="27525">
          <a:noFill/>
        </a:ln>
      </c:spPr>
    </c:plotArea>
    <c:plotVisOnly val="1"/>
    <c:dispBlanksAs val="zero"/>
    <c:showDLblsOverMax val="0"/>
  </c:chart>
  <c:spPr>
    <a:noFill/>
    <a:ln>
      <a:noFill/>
    </a:ln>
  </c:spPr>
  <c:txPr>
    <a:bodyPr/>
    <a:lstStyle/>
    <a:p>
      <a:pPr>
        <a:defRPr sz="1896" b="1" i="0" u="none" strike="noStrike" baseline="0">
          <a:solidFill>
            <a:schemeClr val="tx1"/>
          </a:solidFill>
          <a:latin typeface="Times New Roman"/>
          <a:ea typeface="Times New Roman"/>
          <a:cs typeface="Times New Roman"/>
        </a:defRPr>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工作表1!$B$1</c:f>
              <c:strCache>
                <c:ptCount val="1"/>
                <c:pt idx="0">
                  <c:v>數列 1</c:v>
                </c:pt>
              </c:strCache>
            </c:strRef>
          </c:tx>
          <c:spPr>
            <a:solidFill>
              <a:schemeClr val="accent5">
                <a:lumMod val="75000"/>
              </a:schemeClr>
            </a:solidFill>
          </c:spPr>
          <c:invertIfNegative val="0"/>
          <c:dPt>
            <c:idx val="0"/>
            <c:invertIfNegative val="0"/>
            <c:bubble3D val="0"/>
            <c:spPr>
              <a:solidFill>
                <a:srgbClr val="FF0066"/>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cat>
            <c:strRef>
              <c:f>工作表1!$A$2:$A$14</c:f>
              <c:strCache>
                <c:ptCount val="13"/>
                <c:pt idx="0">
                  <c:v>學生</c:v>
                </c:pt>
                <c:pt idx="1">
                  <c:v>勞工</c:v>
                </c:pt>
                <c:pt idx="2">
                  <c:v>軍警人員</c:v>
                </c:pt>
                <c:pt idx="3">
                  <c:v>商</c:v>
                </c:pt>
                <c:pt idx="4">
                  <c:v>服務業</c:v>
                </c:pt>
                <c:pt idx="5">
                  <c:v>公務人員</c:v>
                </c:pt>
                <c:pt idx="6">
                  <c:v>退休</c:v>
                </c:pt>
                <c:pt idx="7">
                  <c:v>家管</c:v>
                </c:pt>
                <c:pt idx="8">
                  <c:v>教育研究</c:v>
                </c:pt>
                <c:pt idx="9">
                  <c:v>待業中</c:v>
                </c:pt>
                <c:pt idx="10">
                  <c:v>自營企業</c:v>
                </c:pt>
                <c:pt idx="11">
                  <c:v>農、林、漁、牧業</c:v>
                </c:pt>
                <c:pt idx="12">
                  <c:v>其他</c:v>
                </c:pt>
              </c:strCache>
            </c:strRef>
          </c:cat>
          <c:val>
            <c:numRef>
              <c:f>工作表1!$B$2:$B$14</c:f>
              <c:numCache>
                <c:formatCode>General</c:formatCode>
                <c:ptCount val="13"/>
                <c:pt idx="0">
                  <c:v>20.3</c:v>
                </c:pt>
                <c:pt idx="1">
                  <c:v>8.2000000000000011</c:v>
                </c:pt>
                <c:pt idx="2">
                  <c:v>5.2</c:v>
                </c:pt>
                <c:pt idx="3">
                  <c:v>10.3</c:v>
                </c:pt>
                <c:pt idx="4">
                  <c:v>13.9</c:v>
                </c:pt>
                <c:pt idx="5">
                  <c:v>11.5</c:v>
                </c:pt>
                <c:pt idx="6">
                  <c:v>1.8</c:v>
                </c:pt>
                <c:pt idx="7">
                  <c:v>7</c:v>
                </c:pt>
                <c:pt idx="8">
                  <c:v>8.2000000000000011</c:v>
                </c:pt>
                <c:pt idx="9">
                  <c:v>4.8</c:v>
                </c:pt>
                <c:pt idx="10">
                  <c:v>3.3</c:v>
                </c:pt>
                <c:pt idx="11">
                  <c:v>4.8</c:v>
                </c:pt>
                <c:pt idx="12">
                  <c:v>0.6000000000000002</c:v>
                </c:pt>
              </c:numCache>
            </c:numRef>
          </c:val>
        </c:ser>
        <c:dLbls>
          <c:showLegendKey val="0"/>
          <c:showVal val="0"/>
          <c:showCatName val="0"/>
          <c:showSerName val="0"/>
          <c:showPercent val="0"/>
          <c:showBubbleSize val="0"/>
        </c:dLbls>
        <c:gapWidth val="150"/>
        <c:shape val="box"/>
        <c:axId val="80487552"/>
        <c:axId val="80489088"/>
        <c:axId val="0"/>
      </c:bar3DChart>
      <c:catAx>
        <c:axId val="80487552"/>
        <c:scaling>
          <c:orientation val="minMax"/>
        </c:scaling>
        <c:delete val="0"/>
        <c:axPos val="b"/>
        <c:majorTickMark val="out"/>
        <c:minorTickMark val="none"/>
        <c:tickLblPos val="nextTo"/>
        <c:txPr>
          <a:bodyPr rot="0" vert="eaVert"/>
          <a:lstStyle/>
          <a:p>
            <a:pPr>
              <a:defRPr/>
            </a:pPr>
            <a:endParaRPr lang="zh-TW"/>
          </a:p>
        </c:txPr>
        <c:crossAx val="80489088"/>
        <c:crosses val="autoZero"/>
        <c:auto val="1"/>
        <c:lblAlgn val="ctr"/>
        <c:lblOffset val="100"/>
        <c:noMultiLvlLbl val="0"/>
      </c:catAx>
      <c:valAx>
        <c:axId val="80489088"/>
        <c:scaling>
          <c:orientation val="minMax"/>
        </c:scaling>
        <c:delete val="1"/>
        <c:axPos val="l"/>
        <c:numFmt formatCode="General" sourceLinked="1"/>
        <c:majorTickMark val="out"/>
        <c:minorTickMark val="none"/>
        <c:tickLblPos val="none"/>
        <c:crossAx val="80487552"/>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59035101315771"/>
          <c:y val="0.16309041692157727"/>
          <c:w val="0.5010365894955594"/>
          <c:h val="0.80665089879779761"/>
        </c:manualLayout>
      </c:layout>
      <c:pieChart>
        <c:varyColors val="1"/>
        <c:ser>
          <c:idx val="0"/>
          <c:order val="0"/>
          <c:tx>
            <c:strRef>
              <c:f>Sheet1!$A$2</c:f>
              <c:strCache>
                <c:ptCount val="1"/>
                <c:pt idx="0">
                  <c:v>東部</c:v>
                </c:pt>
              </c:strCache>
            </c:strRef>
          </c:tx>
          <c:spPr>
            <a:solidFill>
              <a:schemeClr val="accent1"/>
            </a:solidFill>
            <a:ln w="15834">
              <a:noFill/>
              <a:prstDash val="solid"/>
            </a:ln>
          </c:spPr>
          <c:explosion val="7"/>
          <c:dPt>
            <c:idx val="0"/>
            <c:bubble3D val="0"/>
            <c:spPr>
              <a:solidFill>
                <a:schemeClr val="accent1"/>
              </a:solidFill>
              <a:ln w="15834">
                <a:noFill/>
                <a:prstDash val="solid"/>
              </a:ln>
              <a:scene3d>
                <a:camera prst="orthographicFront"/>
                <a:lightRig rig="threePt" dir="t"/>
              </a:scene3d>
              <a:sp3d>
                <a:bevelT/>
              </a:sp3d>
            </c:spPr>
          </c:dPt>
          <c:dPt>
            <c:idx val="1"/>
            <c:bubble3D val="0"/>
            <c:spPr>
              <a:solidFill>
                <a:schemeClr val="accent2"/>
              </a:solidFill>
              <a:ln w="15834">
                <a:noFill/>
                <a:prstDash val="solid"/>
              </a:ln>
              <a:scene3d>
                <a:camera prst="orthographicFront"/>
                <a:lightRig rig="threePt" dir="t"/>
              </a:scene3d>
              <a:sp3d>
                <a:bevelT/>
              </a:sp3d>
            </c:spPr>
          </c:dPt>
          <c:dPt>
            <c:idx val="2"/>
            <c:bubble3D val="0"/>
            <c:spPr>
              <a:solidFill>
                <a:schemeClr val="hlink"/>
              </a:solidFill>
              <a:ln w="15834">
                <a:noFill/>
                <a:prstDash val="solid"/>
              </a:ln>
            </c:spPr>
          </c:dPt>
          <c:dPt>
            <c:idx val="3"/>
            <c:bubble3D val="0"/>
            <c:spPr>
              <a:solidFill>
                <a:schemeClr val="folHlink"/>
              </a:solidFill>
              <a:ln w="15834">
                <a:noFill/>
                <a:prstDash val="solid"/>
              </a:ln>
            </c:spPr>
          </c:dPt>
          <c:dPt>
            <c:idx val="4"/>
            <c:bubble3D val="0"/>
            <c:spPr>
              <a:solidFill>
                <a:schemeClr val="bg2"/>
              </a:solidFill>
              <a:ln w="15834">
                <a:noFill/>
                <a:prstDash val="solid"/>
              </a:ln>
            </c:spPr>
          </c:dPt>
          <c:dPt>
            <c:idx val="5"/>
            <c:bubble3D val="0"/>
            <c:spPr>
              <a:solidFill>
                <a:schemeClr val="tx2"/>
              </a:solidFill>
              <a:ln w="15834">
                <a:noFill/>
                <a:prstDash val="solid"/>
              </a:ln>
            </c:spPr>
          </c:dPt>
          <c:dPt>
            <c:idx val="6"/>
            <c:bubble3D val="0"/>
            <c:spPr>
              <a:solidFill>
                <a:srgbClr val="0066CC"/>
              </a:solidFill>
              <a:ln w="15834">
                <a:noFill/>
                <a:prstDash val="solid"/>
              </a:ln>
            </c:spPr>
          </c:dPt>
          <c:dPt>
            <c:idx val="7"/>
            <c:bubble3D val="0"/>
            <c:spPr>
              <a:solidFill>
                <a:srgbClr val="CCCCFF"/>
              </a:solidFill>
              <a:ln w="15834">
                <a:noFill/>
                <a:prstDash val="solid"/>
              </a:ln>
            </c:spPr>
          </c:dPt>
          <c:dPt>
            <c:idx val="8"/>
            <c:bubble3D val="0"/>
            <c:spPr>
              <a:solidFill>
                <a:srgbClr val="FF0000"/>
              </a:solidFill>
              <a:ln w="15834">
                <a:noFill/>
                <a:prstDash val="solid"/>
              </a:ln>
            </c:spPr>
          </c:dPt>
          <c:dPt>
            <c:idx val="9"/>
            <c:bubble3D val="0"/>
            <c:spPr>
              <a:solidFill>
                <a:srgbClr val="FFFF00"/>
              </a:solidFill>
              <a:ln w="15834">
                <a:noFill/>
                <a:prstDash val="solid"/>
              </a:ln>
            </c:spPr>
          </c:dPt>
          <c:dPt>
            <c:idx val="10"/>
            <c:bubble3D val="0"/>
            <c:spPr>
              <a:solidFill>
                <a:srgbClr val="00FF00"/>
              </a:solidFill>
              <a:ln w="15834">
                <a:noFill/>
                <a:prstDash val="solid"/>
              </a:ln>
            </c:spPr>
          </c:dPt>
          <c:dPt>
            <c:idx val="11"/>
            <c:bubble3D val="0"/>
            <c:spPr>
              <a:solidFill>
                <a:srgbClr val="FFFFFF"/>
              </a:solidFill>
              <a:ln w="15834">
                <a:noFill/>
                <a:prstDash val="solid"/>
              </a:ln>
            </c:spPr>
          </c:dPt>
          <c:dPt>
            <c:idx val="12"/>
            <c:bubble3D val="0"/>
            <c:spPr>
              <a:solidFill>
                <a:srgbClr val="0000FF"/>
              </a:solidFill>
              <a:ln w="15834">
                <a:noFill/>
                <a:prstDash val="solid"/>
              </a:ln>
            </c:spPr>
          </c:dPt>
          <c:dPt>
            <c:idx val="13"/>
            <c:bubble3D val="0"/>
            <c:spPr>
              <a:solidFill>
                <a:srgbClr val="FF00FF"/>
              </a:solidFill>
              <a:ln w="15834">
                <a:noFill/>
                <a:prstDash val="solid"/>
              </a:ln>
            </c:spPr>
          </c:dPt>
          <c:dPt>
            <c:idx val="14"/>
            <c:bubble3D val="0"/>
            <c:spPr>
              <a:solidFill>
                <a:srgbClr val="008080"/>
              </a:solidFill>
              <a:ln w="15834">
                <a:noFill/>
                <a:prstDash val="solid"/>
              </a:ln>
            </c:spPr>
          </c:dPt>
          <c:dPt>
            <c:idx val="15"/>
            <c:bubble3D val="0"/>
            <c:spPr>
              <a:solidFill>
                <a:srgbClr val="0000FF"/>
              </a:solidFill>
              <a:ln w="15834">
                <a:noFill/>
                <a:prstDash val="solid"/>
              </a:ln>
            </c:spPr>
          </c:dPt>
          <c:dPt>
            <c:idx val="16"/>
            <c:bubble3D val="0"/>
            <c:spPr>
              <a:solidFill>
                <a:srgbClr val="00CCFF"/>
              </a:solidFill>
              <a:ln w="15834">
                <a:noFill/>
                <a:prstDash val="solid"/>
              </a:ln>
            </c:spPr>
          </c:dPt>
          <c:dPt>
            <c:idx val="17"/>
            <c:bubble3D val="0"/>
            <c:spPr>
              <a:solidFill>
                <a:srgbClr val="CCFFFF"/>
              </a:solidFill>
              <a:ln w="15834">
                <a:noFill/>
                <a:prstDash val="solid"/>
              </a:ln>
            </c:spPr>
          </c:dPt>
          <c:dPt>
            <c:idx val="18"/>
            <c:bubble3D val="0"/>
            <c:spPr>
              <a:solidFill>
                <a:srgbClr val="CCFFCC"/>
              </a:solidFill>
              <a:ln w="15834">
                <a:noFill/>
                <a:prstDash val="solid"/>
              </a:ln>
            </c:spPr>
          </c:dPt>
          <c:dPt>
            <c:idx val="19"/>
            <c:bubble3D val="0"/>
            <c:spPr>
              <a:solidFill>
                <a:srgbClr val="FFFF99"/>
              </a:solidFill>
              <a:ln w="15834">
                <a:noFill/>
                <a:prstDash val="solid"/>
              </a:ln>
            </c:spPr>
          </c:dPt>
          <c:dPt>
            <c:idx val="20"/>
            <c:bubble3D val="0"/>
            <c:spPr>
              <a:solidFill>
                <a:srgbClr val="99CCFF"/>
              </a:solidFill>
              <a:ln w="15834">
                <a:noFill/>
                <a:prstDash val="solid"/>
              </a:ln>
            </c:spPr>
          </c:dPt>
          <c:dPt>
            <c:idx val="21"/>
            <c:bubble3D val="0"/>
            <c:spPr>
              <a:solidFill>
                <a:srgbClr val="FF99CC"/>
              </a:solidFill>
              <a:ln w="15834">
                <a:noFill/>
                <a:prstDash val="solid"/>
              </a:ln>
            </c:spPr>
          </c:dPt>
          <c:dPt>
            <c:idx val="22"/>
            <c:bubble3D val="0"/>
            <c:spPr>
              <a:solidFill>
                <a:srgbClr val="CC99FF"/>
              </a:solidFill>
              <a:ln w="15834">
                <a:noFill/>
                <a:prstDash val="solid"/>
              </a:ln>
            </c:spPr>
          </c:dPt>
          <c:dPt>
            <c:idx val="23"/>
            <c:bubble3D val="0"/>
            <c:spPr>
              <a:solidFill>
                <a:srgbClr val="FFCC99"/>
              </a:solidFill>
              <a:ln w="15834">
                <a:noFill/>
                <a:prstDash val="solid"/>
              </a:ln>
            </c:spPr>
          </c:dPt>
          <c:dPt>
            <c:idx val="24"/>
            <c:bubble3D val="0"/>
            <c:spPr>
              <a:solidFill>
                <a:srgbClr val="3366FF"/>
              </a:solidFill>
              <a:ln w="15834">
                <a:noFill/>
                <a:prstDash val="solid"/>
              </a:ln>
            </c:spPr>
          </c:dPt>
          <c:dPt>
            <c:idx val="25"/>
            <c:bubble3D val="0"/>
            <c:spPr>
              <a:solidFill>
                <a:srgbClr val="33CCCC"/>
              </a:solidFill>
              <a:ln w="15834">
                <a:noFill/>
                <a:prstDash val="solid"/>
              </a:ln>
            </c:spPr>
          </c:dPt>
          <c:dPt>
            <c:idx val="26"/>
            <c:bubble3D val="0"/>
            <c:spPr>
              <a:solidFill>
                <a:srgbClr val="99CC00"/>
              </a:solidFill>
              <a:ln w="15834">
                <a:noFill/>
                <a:prstDash val="solid"/>
              </a:ln>
            </c:spPr>
          </c:dPt>
          <c:dPt>
            <c:idx val="27"/>
            <c:bubble3D val="0"/>
            <c:spPr>
              <a:solidFill>
                <a:srgbClr val="FFCC00"/>
              </a:solidFill>
              <a:ln w="15834">
                <a:noFill/>
                <a:prstDash val="solid"/>
              </a:ln>
            </c:spPr>
          </c:dPt>
          <c:dPt>
            <c:idx val="28"/>
            <c:bubble3D val="0"/>
            <c:spPr>
              <a:solidFill>
                <a:srgbClr val="FF9900"/>
              </a:solidFill>
              <a:ln w="15834">
                <a:noFill/>
                <a:prstDash val="solid"/>
              </a:ln>
            </c:spPr>
          </c:dPt>
          <c:dPt>
            <c:idx val="29"/>
            <c:bubble3D val="0"/>
            <c:spPr>
              <a:solidFill>
                <a:srgbClr val="FF6600"/>
              </a:solidFill>
              <a:ln w="15834">
                <a:noFill/>
                <a:prstDash val="solid"/>
              </a:ln>
            </c:spPr>
          </c:dPt>
          <c:dPt>
            <c:idx val="30"/>
            <c:bubble3D val="0"/>
            <c:spPr>
              <a:solidFill>
                <a:srgbClr val="666699"/>
              </a:solidFill>
              <a:ln w="15834">
                <a:noFill/>
                <a:prstDash val="solid"/>
              </a:ln>
            </c:spPr>
          </c:dPt>
          <c:dPt>
            <c:idx val="31"/>
            <c:bubble3D val="0"/>
            <c:spPr>
              <a:solidFill>
                <a:srgbClr val="969696"/>
              </a:solidFill>
              <a:ln w="15834">
                <a:noFill/>
                <a:prstDash val="solid"/>
              </a:ln>
            </c:spPr>
          </c:dPt>
          <c:dPt>
            <c:idx val="32"/>
            <c:bubble3D val="0"/>
            <c:spPr>
              <a:solidFill>
                <a:srgbClr val="003366"/>
              </a:solidFill>
              <a:ln w="15834">
                <a:noFill/>
                <a:prstDash val="solid"/>
              </a:ln>
            </c:spPr>
          </c:dPt>
          <c:dPt>
            <c:idx val="33"/>
            <c:bubble3D val="0"/>
            <c:spPr>
              <a:solidFill>
                <a:srgbClr val="339966"/>
              </a:solidFill>
              <a:ln w="15834">
                <a:noFill/>
                <a:prstDash val="solid"/>
              </a:ln>
            </c:spPr>
          </c:dPt>
          <c:dPt>
            <c:idx val="34"/>
            <c:bubble3D val="0"/>
            <c:spPr>
              <a:solidFill>
                <a:srgbClr val="003300"/>
              </a:solidFill>
              <a:ln w="15834">
                <a:noFill/>
                <a:prstDash val="solid"/>
              </a:ln>
            </c:spPr>
          </c:dPt>
          <c:dPt>
            <c:idx val="35"/>
            <c:bubble3D val="0"/>
            <c:spPr>
              <a:solidFill>
                <a:srgbClr val="333300"/>
              </a:solidFill>
              <a:ln w="15834">
                <a:noFill/>
                <a:prstDash val="solid"/>
              </a:ln>
            </c:spPr>
          </c:dPt>
          <c:dPt>
            <c:idx val="36"/>
            <c:bubble3D val="0"/>
            <c:spPr>
              <a:solidFill>
                <a:srgbClr val="993300"/>
              </a:solidFill>
              <a:ln w="15834">
                <a:noFill/>
                <a:prstDash val="solid"/>
              </a:ln>
            </c:spPr>
          </c:dPt>
          <c:dPt>
            <c:idx val="37"/>
            <c:bubble3D val="0"/>
            <c:spPr>
              <a:solidFill>
                <a:srgbClr val="993366"/>
              </a:solidFill>
              <a:ln w="15834">
                <a:noFill/>
                <a:prstDash val="solid"/>
              </a:ln>
            </c:spPr>
          </c:dPt>
          <c:dPt>
            <c:idx val="38"/>
            <c:bubble3D val="0"/>
            <c:spPr>
              <a:solidFill>
                <a:srgbClr val="333399"/>
              </a:solidFill>
              <a:ln w="15834">
                <a:noFill/>
                <a:prstDash val="solid"/>
              </a:ln>
            </c:spPr>
          </c:dPt>
          <c:dLbls>
            <c:dLbl>
              <c:idx val="0"/>
              <c:layout>
                <c:manualLayout>
                  <c:x val="7.1716265841455698E-2"/>
                  <c:y val="-0.12754886234240675"/>
                </c:manualLayout>
              </c:layout>
              <c:tx>
                <c:rich>
                  <a:bodyPr/>
                  <a:lstStyle/>
                  <a:p>
                    <a:pPr>
                      <a:defRPr sz="2400" b="1" i="0" u="none" strike="noStrike" baseline="0">
                        <a:solidFill>
                          <a:schemeClr val="tx1"/>
                        </a:solidFill>
                        <a:latin typeface="Times New Roman"/>
                        <a:ea typeface="Times New Roman"/>
                        <a:cs typeface="Times New Roman"/>
                      </a:defRPr>
                    </a:pPr>
                    <a:r>
                      <a:rPr lang="zh-TW" altLang="en-US" dirty="0" smtClean="0"/>
                      <a:t>高雄市</a:t>
                    </a:r>
                    <a:endParaRPr lang="zh-TW" altLang="en-US" dirty="0"/>
                  </a:p>
                </c:rich>
              </c:tx>
              <c:numFmt formatCode="0.0%" sourceLinked="0"/>
              <c:spPr>
                <a:noFill/>
                <a:ln w="31667">
                  <a:noFill/>
                </a:ln>
              </c:spPr>
              <c:dLblPos val="bestFit"/>
              <c:showLegendKey val="1"/>
              <c:showVal val="1"/>
              <c:showCatName val="1"/>
              <c:showSerName val="0"/>
              <c:showPercent val="0"/>
              <c:showBubbleSize val="0"/>
            </c:dLbl>
            <c:dLbl>
              <c:idx val="1"/>
              <c:layout>
                <c:manualLayout>
                  <c:x val="-8.7231471957083723E-2"/>
                  <c:y val="0.11834994277317397"/>
                </c:manualLayout>
              </c:layout>
              <c:tx>
                <c:rich>
                  <a:bodyPr/>
                  <a:lstStyle/>
                  <a:p>
                    <a:pPr>
                      <a:defRPr sz="2400" b="1" i="0" u="none" strike="noStrike" baseline="0">
                        <a:solidFill>
                          <a:schemeClr val="tx1"/>
                        </a:solidFill>
                        <a:latin typeface="Times New Roman"/>
                        <a:ea typeface="Times New Roman"/>
                        <a:cs typeface="Times New Roman"/>
                      </a:defRPr>
                    </a:pPr>
                    <a:r>
                      <a:rPr lang="zh-TW" altLang="en-US" dirty="0" smtClean="0"/>
                      <a:t>非高雄市</a:t>
                    </a:r>
                    <a:endParaRPr lang="zh-TW" altLang="en-US" dirty="0"/>
                  </a:p>
                </c:rich>
              </c:tx>
              <c:numFmt formatCode="0.0%" sourceLinked="0"/>
              <c:spPr>
                <a:noFill/>
                <a:ln w="31667">
                  <a:noFill/>
                </a:ln>
              </c:spPr>
              <c:dLblPos val="bestFit"/>
              <c:showLegendKey val="1"/>
              <c:showVal val="1"/>
              <c:showCatName val="1"/>
              <c:showSerName val="0"/>
              <c:showPercent val="0"/>
              <c:showBubbleSize val="0"/>
            </c:dLbl>
            <c:dLbl>
              <c:idx val="2"/>
              <c:layout>
                <c:manualLayout>
                  <c:x val="1.4040169677175262E-3"/>
                  <c:y val="-0.11402085763834857"/>
                </c:manualLayout>
              </c:layout>
              <c:dLblPos val="bestFit"/>
              <c:showLegendKey val="1"/>
              <c:showVal val="1"/>
              <c:showCatName val="1"/>
              <c:showSerName val="0"/>
              <c:showPercent val="0"/>
              <c:showBubbleSize val="0"/>
            </c:dLbl>
            <c:dLbl>
              <c:idx val="3"/>
              <c:layout>
                <c:manualLayout>
                  <c:x val="2.8075276796104592E-2"/>
                  <c:y val="-4.8912208869856227E-2"/>
                </c:manualLayout>
              </c:layout>
              <c:dLblPos val="bestFit"/>
              <c:showLegendKey val="1"/>
              <c:showVal val="1"/>
              <c:showCatName val="1"/>
              <c:showSerName val="0"/>
              <c:showPercent val="0"/>
              <c:showBubbleSize val="0"/>
            </c:dLbl>
            <c:dLbl>
              <c:idx val="4"/>
              <c:layout>
                <c:manualLayout>
                  <c:x val="2.5306158759343455E-2"/>
                  <c:y val="-2.0887653536321552E-2"/>
                </c:manualLayout>
              </c:layout>
              <c:dLblPos val="bestFit"/>
              <c:showLegendKey val="1"/>
              <c:showVal val="1"/>
              <c:showCatName val="1"/>
              <c:showSerName val="0"/>
              <c:showPercent val="0"/>
              <c:showBubbleSize val="0"/>
            </c:dLbl>
            <c:dLbl>
              <c:idx val="5"/>
              <c:layout>
                <c:manualLayout>
                  <c:x val="7.5811032984955021E-2"/>
                  <c:y val="-2.8113044203698222E-2"/>
                </c:manualLayout>
              </c:layout>
              <c:showLegendKey val="1"/>
              <c:showVal val="1"/>
              <c:showCatName val="1"/>
              <c:showSerName val="0"/>
              <c:showPercent val="0"/>
              <c:showBubbleSize val="0"/>
            </c:dLbl>
            <c:dLbl>
              <c:idx val="8"/>
              <c:layout>
                <c:manualLayout>
                  <c:x val="2.9440868944269633E-2"/>
                  <c:y val="0.18391417586052472"/>
                </c:manualLayout>
              </c:layout>
              <c:showLegendKey val="1"/>
              <c:showVal val="1"/>
              <c:showCatName val="1"/>
              <c:showSerName val="0"/>
              <c:showPercent val="0"/>
              <c:showBubbleSize val="0"/>
            </c:dLbl>
            <c:dLbl>
              <c:idx val="10"/>
              <c:layout>
                <c:manualLayout>
                  <c:x val="0.10492786828017962"/>
                  <c:y val="6.4003118935200512E-2"/>
                </c:manualLayout>
              </c:layout>
              <c:showLegendKey val="1"/>
              <c:showVal val="1"/>
              <c:showCatName val="1"/>
              <c:showSerName val="0"/>
              <c:showPercent val="0"/>
              <c:showBubbleSize val="0"/>
            </c:dLbl>
            <c:dLbl>
              <c:idx val="13"/>
              <c:layout>
                <c:manualLayout>
                  <c:x val="-1.7254237835130224E-2"/>
                  <c:y val="0.29329315502761816"/>
                </c:manualLayout>
              </c:layout>
              <c:showLegendKey val="1"/>
              <c:showVal val="1"/>
              <c:showCatName val="1"/>
              <c:showSerName val="0"/>
              <c:showPercent val="0"/>
              <c:showBubbleSize val="0"/>
            </c:dLbl>
            <c:dLbl>
              <c:idx val="14"/>
              <c:layout>
                <c:manualLayout>
                  <c:x val="5.9122533014727731E-2"/>
                  <c:y val="0.3384375832423463"/>
                </c:manualLayout>
              </c:layout>
              <c:showLegendKey val="1"/>
              <c:showVal val="1"/>
              <c:showCatName val="1"/>
              <c:showSerName val="0"/>
              <c:showPercent val="0"/>
              <c:showBubbleSize val="0"/>
            </c:dLbl>
            <c:dLbl>
              <c:idx val="15"/>
              <c:layout>
                <c:manualLayout>
                  <c:x val="6.5084683975430976E-2"/>
                  <c:y val="0.24223632483761345"/>
                </c:manualLayout>
              </c:layout>
              <c:showLegendKey val="1"/>
              <c:showVal val="1"/>
              <c:showCatName val="1"/>
              <c:showSerName val="0"/>
              <c:showPercent val="0"/>
              <c:showBubbleSize val="0"/>
            </c:dLbl>
            <c:dLbl>
              <c:idx val="16"/>
              <c:layout>
                <c:manualLayout>
                  <c:x val="-0.13622640514581122"/>
                  <c:y val="0.162710795233342"/>
                </c:manualLayout>
              </c:layout>
              <c:showLegendKey val="1"/>
              <c:showVal val="1"/>
              <c:showCatName val="1"/>
              <c:showSerName val="0"/>
              <c:showPercent val="0"/>
              <c:showBubbleSize val="0"/>
            </c:dLbl>
            <c:dLbl>
              <c:idx val="17"/>
              <c:layout>
                <c:manualLayout>
                  <c:x val="-0.12101710770394404"/>
                  <c:y val="0.22488752221015559"/>
                </c:manualLayout>
              </c:layout>
              <c:showLegendKey val="1"/>
              <c:showVal val="1"/>
              <c:showCatName val="1"/>
              <c:showSerName val="0"/>
              <c:showPercent val="0"/>
              <c:showBubbleSize val="0"/>
            </c:dLbl>
            <c:dLbl>
              <c:idx val="18"/>
              <c:layout>
                <c:manualLayout>
                  <c:x val="-0.11088575788305743"/>
                  <c:y val="0.13909704557362945"/>
                </c:manualLayout>
              </c:layout>
              <c:showLegendKey val="1"/>
              <c:showVal val="1"/>
              <c:showCatName val="1"/>
              <c:showSerName val="0"/>
              <c:showPercent val="0"/>
              <c:showBubbleSize val="0"/>
            </c:dLbl>
            <c:dLbl>
              <c:idx val="19"/>
              <c:layout>
                <c:manualLayout>
                  <c:x val="-9.8834524316557787E-2"/>
                  <c:y val="0.35648635337784668"/>
                </c:manualLayout>
              </c:layout>
              <c:showLegendKey val="1"/>
              <c:showVal val="1"/>
              <c:showCatName val="1"/>
              <c:showSerName val="0"/>
              <c:showPercent val="0"/>
              <c:showBubbleSize val="0"/>
            </c:dLbl>
            <c:dLbl>
              <c:idx val="20"/>
              <c:layout>
                <c:manualLayout>
                  <c:x val="-0.10075690805876174"/>
                  <c:y val="0.29370442710239075"/>
                </c:manualLayout>
              </c:layout>
              <c:showLegendKey val="1"/>
              <c:showVal val="1"/>
              <c:showCatName val="1"/>
              <c:showSerName val="0"/>
              <c:showPercent val="0"/>
              <c:showBubbleSize val="0"/>
            </c:dLbl>
            <c:dLbl>
              <c:idx val="21"/>
              <c:layout>
                <c:manualLayout>
                  <c:x val="-0.10089151014794071"/>
                  <c:y val="9.5047940273342291E-2"/>
                </c:manualLayout>
              </c:layout>
              <c:showLegendKey val="1"/>
              <c:showVal val="1"/>
              <c:showCatName val="1"/>
              <c:showSerName val="0"/>
              <c:showPercent val="0"/>
              <c:showBubbleSize val="0"/>
            </c:dLbl>
            <c:dLbl>
              <c:idx val="22"/>
              <c:layout>
                <c:manualLayout>
                  <c:x val="-0.10089151014794071"/>
                  <c:y val="5.5548989675753675E-2"/>
                </c:manualLayout>
              </c:layout>
              <c:showLegendKey val="1"/>
              <c:showVal val="1"/>
              <c:showCatName val="1"/>
              <c:showSerName val="0"/>
              <c:showPercent val="0"/>
              <c:showBubbleSize val="0"/>
            </c:dLbl>
            <c:dLbl>
              <c:idx val="23"/>
              <c:layout>
                <c:manualLayout>
                  <c:x val="-9.0774819397973591E-2"/>
                  <c:y val="2.3570756360081137E-2"/>
                </c:manualLayout>
              </c:layout>
              <c:showLegendKey val="1"/>
              <c:showVal val="1"/>
              <c:showCatName val="1"/>
              <c:showSerName val="0"/>
              <c:showPercent val="0"/>
              <c:showBubbleSize val="0"/>
            </c:dLbl>
            <c:dLbl>
              <c:idx val="24"/>
              <c:layout>
                <c:manualLayout>
                  <c:x val="6.0328895006052279E-3"/>
                  <c:y val="-6.5629729262959456E-3"/>
                </c:manualLayout>
              </c:layout>
              <c:showLegendKey val="1"/>
              <c:showVal val="1"/>
              <c:showCatName val="1"/>
              <c:showSerName val="0"/>
              <c:showPercent val="0"/>
              <c:showBubbleSize val="0"/>
            </c:dLbl>
            <c:dLbl>
              <c:idx val="25"/>
              <c:layout>
                <c:manualLayout>
                  <c:x val="-0.13036124268921451"/>
                  <c:y val="-2.9558716772582632E-2"/>
                </c:manualLayout>
              </c:layout>
              <c:showLegendKey val="1"/>
              <c:showVal val="1"/>
              <c:showCatName val="1"/>
              <c:showSerName val="0"/>
              <c:showPercent val="0"/>
              <c:showBubbleSize val="0"/>
            </c:dLbl>
            <c:dLbl>
              <c:idx val="26"/>
              <c:layout>
                <c:manualLayout>
                  <c:x val="-6.2944289166878414E-2"/>
                  <c:y val="-0.11684279893332708"/>
                </c:manualLayout>
              </c:layout>
              <c:showLegendKey val="1"/>
              <c:showVal val="1"/>
              <c:showCatName val="1"/>
              <c:showSerName val="0"/>
              <c:showPercent val="0"/>
              <c:showBubbleSize val="0"/>
            </c:dLbl>
            <c:dLbl>
              <c:idx val="27"/>
              <c:layout>
                <c:manualLayout>
                  <c:x val="9.939787582107848E-2"/>
                  <c:y val="-0.19142574563188075"/>
                </c:manualLayout>
              </c:layout>
              <c:showLegendKey val="1"/>
              <c:showVal val="1"/>
              <c:showCatName val="1"/>
              <c:showSerName val="0"/>
              <c:showPercent val="0"/>
              <c:showBubbleSize val="0"/>
            </c:dLbl>
            <c:dLbl>
              <c:idx val="28"/>
              <c:layout>
                <c:manualLayout>
                  <c:x val="0.11562842187033384"/>
                  <c:y val="-0.25756682073513776"/>
                </c:manualLayout>
              </c:layout>
              <c:showLegendKey val="1"/>
              <c:showVal val="1"/>
              <c:showCatName val="1"/>
              <c:showSerName val="0"/>
              <c:showPercent val="0"/>
              <c:showBubbleSize val="0"/>
            </c:dLbl>
            <c:dLbl>
              <c:idx val="29"/>
              <c:layout>
                <c:manualLayout>
                  <c:x val="-6.7886725609010531E-2"/>
                  <c:y val="-7.1844547937346168E-2"/>
                </c:manualLayout>
              </c:layout>
              <c:showLegendKey val="1"/>
              <c:showVal val="1"/>
              <c:showCatName val="1"/>
              <c:showSerName val="0"/>
              <c:showPercent val="0"/>
              <c:showBubbleSize val="0"/>
            </c:dLbl>
            <c:dLbl>
              <c:idx val="30"/>
              <c:layout>
                <c:manualLayout>
                  <c:x val="0.11561785370292674"/>
                  <c:y val="-0.30992259742464678"/>
                </c:manualLayout>
              </c:layout>
              <c:showLegendKey val="1"/>
              <c:showVal val="1"/>
              <c:showCatName val="1"/>
              <c:showSerName val="0"/>
              <c:showPercent val="0"/>
              <c:showBubbleSize val="0"/>
            </c:dLbl>
            <c:dLbl>
              <c:idx val="31"/>
              <c:layout>
                <c:manualLayout>
                  <c:x val="-6.8009623168695674E-2"/>
                  <c:y val="-5.8365508177142637E-2"/>
                </c:manualLayout>
              </c:layout>
              <c:showLegendKey val="1"/>
              <c:showVal val="1"/>
              <c:showCatName val="1"/>
              <c:showSerName val="0"/>
              <c:showPercent val="0"/>
              <c:showBubbleSize val="0"/>
            </c:dLbl>
            <c:dLbl>
              <c:idx val="32"/>
              <c:layout>
                <c:manualLayout>
                  <c:x val="-6.8014850434294866E-2"/>
                  <c:y val="-0.16191697426695509"/>
                </c:manualLayout>
              </c:layout>
              <c:showLegendKey val="1"/>
              <c:showVal val="1"/>
              <c:showCatName val="1"/>
              <c:showSerName val="0"/>
              <c:showPercent val="0"/>
              <c:showBubbleSize val="0"/>
            </c:dLbl>
            <c:dLbl>
              <c:idx val="33"/>
              <c:layout>
                <c:manualLayout>
                  <c:x val="0.12500517044749493"/>
                  <c:y val="-0.31693324951774332"/>
                </c:manualLayout>
              </c:layout>
              <c:showLegendKey val="1"/>
              <c:showVal val="1"/>
              <c:showCatName val="1"/>
              <c:showSerName val="0"/>
              <c:showPercent val="0"/>
              <c:showBubbleSize val="0"/>
            </c:dLbl>
            <c:dLbl>
              <c:idx val="34"/>
              <c:layout>
                <c:manualLayout>
                  <c:x val="-6.7890589240105603E-2"/>
                  <c:y val="-0.10500171241397679"/>
                </c:manualLayout>
              </c:layout>
              <c:showLegendKey val="1"/>
              <c:showVal val="1"/>
              <c:showCatName val="1"/>
              <c:showSerName val="0"/>
              <c:showPercent val="0"/>
              <c:showBubbleSize val="0"/>
            </c:dLbl>
            <c:dLbl>
              <c:idx val="35"/>
              <c:layout>
                <c:manualLayout>
                  <c:x val="-6.7890589240105603E-2"/>
                  <c:y val="-0.21452320979559339"/>
                </c:manualLayout>
              </c:layout>
              <c:showLegendKey val="1"/>
              <c:showVal val="1"/>
              <c:showCatName val="1"/>
              <c:showSerName val="0"/>
              <c:showPercent val="0"/>
              <c:showBubbleSize val="0"/>
            </c:dLbl>
            <c:dLbl>
              <c:idx val="36"/>
              <c:layout>
                <c:manualLayout>
                  <c:x val="-6.7890589240105603E-2"/>
                  <c:y val="-0.27147067088574267"/>
                </c:manualLayout>
              </c:layout>
              <c:showLegendKey val="1"/>
              <c:showVal val="1"/>
              <c:showCatName val="1"/>
              <c:showSerName val="0"/>
              <c:showPercent val="0"/>
              <c:showBubbleSize val="0"/>
            </c:dLbl>
            <c:dLbl>
              <c:idx val="37"/>
              <c:layout>
                <c:manualLayout>
                  <c:x val="-4.2885396065368987E-2"/>
                  <c:y val="-0.32955736294101989"/>
                </c:manualLayout>
              </c:layout>
              <c:showLegendKey val="1"/>
              <c:showVal val="1"/>
              <c:showCatName val="1"/>
              <c:showSerName val="0"/>
              <c:showPercent val="0"/>
              <c:showBubbleSize val="0"/>
            </c:dLbl>
            <c:dLbl>
              <c:idx val="38"/>
              <c:layout>
                <c:manualLayout>
                  <c:x val="0.20476847077026725"/>
                  <c:y val="-0.1686140496980589"/>
                </c:manualLayout>
              </c:layout>
              <c:showLegendKey val="1"/>
              <c:showVal val="1"/>
              <c:showCatName val="1"/>
              <c:showSerName val="0"/>
              <c:showPercent val="0"/>
              <c:showBubbleSize val="0"/>
            </c:dLbl>
            <c:numFmt formatCode="0.0%" sourceLinked="0"/>
            <c:spPr>
              <a:noFill/>
              <a:ln w="31667">
                <a:noFill/>
              </a:ln>
            </c:spPr>
            <c:txPr>
              <a:bodyPr/>
              <a:lstStyle/>
              <a:p>
                <a:pPr>
                  <a:defRPr sz="1714" b="1" i="0" u="none" strike="noStrike" baseline="0">
                    <a:solidFill>
                      <a:schemeClr val="tx1"/>
                    </a:solidFill>
                    <a:latin typeface="Times New Roman"/>
                    <a:ea typeface="Times New Roman"/>
                    <a:cs typeface="Times New Roman"/>
                  </a:defRPr>
                </a:pPr>
                <a:endParaRPr lang="zh-TW"/>
              </a:p>
            </c:txPr>
            <c:showLegendKey val="1"/>
            <c:showVal val="1"/>
            <c:showCatName val="1"/>
            <c:showSerName val="0"/>
            <c:showPercent val="0"/>
            <c:showBubbleSize val="0"/>
            <c:showLeaderLines val="0"/>
          </c:dLbls>
          <c:cat>
            <c:strRef>
              <c:f>Sheet1!$B$1:$C$1</c:f>
              <c:strCache>
                <c:ptCount val="2"/>
                <c:pt idx="0">
                  <c:v>高雄市</c:v>
                </c:pt>
                <c:pt idx="1">
                  <c:v>非高雄市</c:v>
                </c:pt>
              </c:strCache>
            </c:strRef>
          </c:cat>
          <c:val>
            <c:numRef>
              <c:f>Sheet1!$B$2:$C$2</c:f>
              <c:numCache>
                <c:formatCode>0.00%</c:formatCode>
                <c:ptCount val="2"/>
                <c:pt idx="0" formatCode="0%">
                  <c:v>0.74500000000000022</c:v>
                </c:pt>
                <c:pt idx="1">
                  <c:v>0.255</c:v>
                </c:pt>
              </c:numCache>
            </c:numRef>
          </c:val>
        </c:ser>
        <c:dLbls>
          <c:showLegendKey val="1"/>
          <c:showVal val="1"/>
          <c:showCatName val="1"/>
          <c:showSerName val="0"/>
          <c:showPercent val="0"/>
          <c:showBubbleSize val="0"/>
          <c:showLeaderLines val="0"/>
        </c:dLbls>
        <c:firstSliceAng val="0"/>
      </c:pieChart>
    </c:plotArea>
    <c:plotVisOnly val="1"/>
    <c:dispBlanksAs val="zero"/>
    <c:showDLblsOverMax val="0"/>
  </c:chart>
  <c:spPr>
    <a:noFill/>
    <a:ln>
      <a:noFill/>
    </a:ln>
  </c:spPr>
  <c:txPr>
    <a:bodyPr/>
    <a:lstStyle/>
    <a:p>
      <a:pPr>
        <a:defRPr sz="1714" b="1" i="0" u="none" strike="noStrike" baseline="0">
          <a:solidFill>
            <a:schemeClr val="tx1"/>
          </a:solidFill>
          <a:latin typeface="Times New Roman"/>
          <a:ea typeface="Times New Roman"/>
          <a:cs typeface="Times New Roman"/>
        </a:defRPr>
      </a:pPr>
      <a:endParaRPr lang="zh-TW"/>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2790673809780256E-2"/>
          <c:y val="3.0833917309039966E-2"/>
          <c:w val="0.9115398912391306"/>
          <c:h val="0.77028753676288031"/>
        </c:manualLayout>
      </c:layout>
      <c:bar3DChart>
        <c:barDir val="col"/>
        <c:grouping val="stacked"/>
        <c:varyColors val="0"/>
        <c:ser>
          <c:idx val="0"/>
          <c:order val="0"/>
          <c:tx>
            <c:strRef>
              <c:f>工作表1!$B$1</c:f>
              <c:strCache>
                <c:ptCount val="1"/>
                <c:pt idx="0">
                  <c:v>數列 1</c:v>
                </c:pt>
              </c:strCache>
            </c:strRef>
          </c:tx>
          <c:invertIfNegative val="0"/>
          <c:dPt>
            <c:idx val="4"/>
            <c:invertIfNegative val="0"/>
            <c:bubble3D val="0"/>
            <c:spPr>
              <a:solidFill>
                <a:srgbClr val="FF0066"/>
              </a:solidFill>
            </c:spPr>
          </c:dPt>
          <c:dPt>
            <c:idx val="5"/>
            <c:invertIfNegative val="0"/>
            <c:bubble3D val="0"/>
            <c:spPr>
              <a:solidFill>
                <a:srgbClr val="FF0066"/>
              </a:solidFill>
            </c:spPr>
          </c:dPt>
          <c:dPt>
            <c:idx val="38"/>
            <c:invertIfNegative val="0"/>
            <c:bubble3D val="0"/>
            <c:spPr>
              <a:solidFill>
                <a:schemeClr val="accent6">
                  <a:lumMod val="75000"/>
                </a:schemeClr>
              </a:solidFill>
            </c:spPr>
          </c:dPt>
          <c:cat>
            <c:strRef>
              <c:f>工作表1!$A$2:$A$40</c:f>
              <c:strCache>
                <c:ptCount val="39"/>
                <c:pt idx="0">
                  <c:v>鼓山區</c:v>
                </c:pt>
                <c:pt idx="1">
                  <c:v>左營區</c:v>
                </c:pt>
                <c:pt idx="2">
                  <c:v>楠梓區</c:v>
                </c:pt>
                <c:pt idx="3">
                  <c:v>三民區</c:v>
                </c:pt>
                <c:pt idx="4">
                  <c:v>苓雅區</c:v>
                </c:pt>
                <c:pt idx="5">
                  <c:v>新興區</c:v>
                </c:pt>
                <c:pt idx="6">
                  <c:v>前金區</c:v>
                </c:pt>
                <c:pt idx="7">
                  <c:v>鹽埕區</c:v>
                </c:pt>
                <c:pt idx="8">
                  <c:v>旗津區</c:v>
                </c:pt>
                <c:pt idx="9">
                  <c:v>前鎮區</c:v>
                </c:pt>
                <c:pt idx="10">
                  <c:v>小港區</c:v>
                </c:pt>
                <c:pt idx="11">
                  <c:v>茄萣區</c:v>
                </c:pt>
                <c:pt idx="12">
                  <c:v>仁武區</c:v>
                </c:pt>
                <c:pt idx="13">
                  <c:v>大社區</c:v>
                </c:pt>
                <c:pt idx="14">
                  <c:v>岡山區</c:v>
                </c:pt>
                <c:pt idx="15">
                  <c:v>路竹區</c:v>
                </c:pt>
                <c:pt idx="16">
                  <c:v>阿蓮區</c:v>
                </c:pt>
                <c:pt idx="17">
                  <c:v>梓官區</c:v>
                </c:pt>
                <c:pt idx="18">
                  <c:v>田寮區</c:v>
                </c:pt>
                <c:pt idx="19">
                  <c:v>燕巢區</c:v>
                </c:pt>
                <c:pt idx="20">
                  <c:v>橋頭區</c:v>
                </c:pt>
                <c:pt idx="21">
                  <c:v>永安區</c:v>
                </c:pt>
                <c:pt idx="22">
                  <c:v>湖內區</c:v>
                </c:pt>
                <c:pt idx="23">
                  <c:v>鳳山區</c:v>
                </c:pt>
                <c:pt idx="24">
                  <c:v>大寮區</c:v>
                </c:pt>
                <c:pt idx="25">
                  <c:v>林園區</c:v>
                </c:pt>
                <c:pt idx="26">
                  <c:v>彌陀區</c:v>
                </c:pt>
                <c:pt idx="27">
                  <c:v>鳥松區</c:v>
                </c:pt>
                <c:pt idx="28">
                  <c:v>大樹區</c:v>
                </c:pt>
                <c:pt idx="29">
                  <c:v>旗山區</c:v>
                </c:pt>
                <c:pt idx="30">
                  <c:v>美濃區</c:v>
                </c:pt>
                <c:pt idx="31">
                  <c:v>六龜區</c:v>
                </c:pt>
                <c:pt idx="32">
                  <c:v>甲仙區</c:v>
                </c:pt>
                <c:pt idx="33">
                  <c:v>內門區</c:v>
                </c:pt>
                <c:pt idx="34">
                  <c:v>杉林區</c:v>
                </c:pt>
                <c:pt idx="35">
                  <c:v>桃源區</c:v>
                </c:pt>
                <c:pt idx="36">
                  <c:v>茂林區</c:v>
                </c:pt>
                <c:pt idx="37">
                  <c:v>那瑪夏區</c:v>
                </c:pt>
                <c:pt idx="38">
                  <c:v>非高雄市</c:v>
                </c:pt>
              </c:strCache>
            </c:strRef>
          </c:cat>
          <c:val>
            <c:numRef>
              <c:f>工作表1!$B$2:$B$40</c:f>
              <c:numCache>
                <c:formatCode>General</c:formatCode>
                <c:ptCount val="39"/>
                <c:pt idx="0">
                  <c:v>3</c:v>
                </c:pt>
                <c:pt idx="1">
                  <c:v>3.9</c:v>
                </c:pt>
                <c:pt idx="2">
                  <c:v>6.3</c:v>
                </c:pt>
                <c:pt idx="3">
                  <c:v>6.7</c:v>
                </c:pt>
                <c:pt idx="4">
                  <c:v>10.9</c:v>
                </c:pt>
                <c:pt idx="5">
                  <c:v>10.9</c:v>
                </c:pt>
                <c:pt idx="6">
                  <c:v>2.7</c:v>
                </c:pt>
                <c:pt idx="7">
                  <c:v>1.5</c:v>
                </c:pt>
                <c:pt idx="8">
                  <c:v>1.5</c:v>
                </c:pt>
                <c:pt idx="9">
                  <c:v>6.1</c:v>
                </c:pt>
                <c:pt idx="10">
                  <c:v>8.5</c:v>
                </c:pt>
                <c:pt idx="11">
                  <c:v>0.6000000000000002</c:v>
                </c:pt>
                <c:pt idx="12">
                  <c:v>2.4</c:v>
                </c:pt>
                <c:pt idx="13">
                  <c:v>0</c:v>
                </c:pt>
                <c:pt idx="14">
                  <c:v>0.6000000000000002</c:v>
                </c:pt>
                <c:pt idx="15">
                  <c:v>0.6000000000000002</c:v>
                </c:pt>
                <c:pt idx="16">
                  <c:v>0.9</c:v>
                </c:pt>
                <c:pt idx="17">
                  <c:v>2.1</c:v>
                </c:pt>
                <c:pt idx="18">
                  <c:v>0.6000000000000002</c:v>
                </c:pt>
                <c:pt idx="19">
                  <c:v>0.9</c:v>
                </c:pt>
                <c:pt idx="20">
                  <c:v>0</c:v>
                </c:pt>
                <c:pt idx="21">
                  <c:v>0</c:v>
                </c:pt>
                <c:pt idx="22">
                  <c:v>0.3000000000000001</c:v>
                </c:pt>
                <c:pt idx="23">
                  <c:v>3</c:v>
                </c:pt>
                <c:pt idx="24">
                  <c:v>3.6</c:v>
                </c:pt>
                <c:pt idx="25">
                  <c:v>0.9</c:v>
                </c:pt>
                <c:pt idx="26">
                  <c:v>0.6000000000000002</c:v>
                </c:pt>
                <c:pt idx="27">
                  <c:v>0.3000000000000001</c:v>
                </c:pt>
                <c:pt idx="28">
                  <c:v>0</c:v>
                </c:pt>
                <c:pt idx="29">
                  <c:v>0.3000000000000001</c:v>
                </c:pt>
                <c:pt idx="30">
                  <c:v>0.6000000000000002</c:v>
                </c:pt>
                <c:pt idx="31">
                  <c:v>0.3000000000000001</c:v>
                </c:pt>
                <c:pt idx="32">
                  <c:v>0</c:v>
                </c:pt>
                <c:pt idx="33">
                  <c:v>0.3000000000000001</c:v>
                </c:pt>
                <c:pt idx="34">
                  <c:v>0</c:v>
                </c:pt>
                <c:pt idx="35">
                  <c:v>0</c:v>
                </c:pt>
                <c:pt idx="36">
                  <c:v>0</c:v>
                </c:pt>
                <c:pt idx="37">
                  <c:v>0</c:v>
                </c:pt>
                <c:pt idx="38">
                  <c:v>25.5</c:v>
                </c:pt>
              </c:numCache>
            </c:numRef>
          </c:val>
        </c:ser>
        <c:dLbls>
          <c:showLegendKey val="0"/>
          <c:showVal val="0"/>
          <c:showCatName val="0"/>
          <c:showSerName val="0"/>
          <c:showPercent val="0"/>
          <c:showBubbleSize val="0"/>
        </c:dLbls>
        <c:gapWidth val="150"/>
        <c:shape val="box"/>
        <c:axId val="36993280"/>
        <c:axId val="36999168"/>
        <c:axId val="0"/>
      </c:bar3DChart>
      <c:catAx>
        <c:axId val="36993280"/>
        <c:scaling>
          <c:orientation val="minMax"/>
        </c:scaling>
        <c:delete val="0"/>
        <c:axPos val="b"/>
        <c:majorTickMark val="out"/>
        <c:minorTickMark val="none"/>
        <c:tickLblPos val="nextTo"/>
        <c:txPr>
          <a:bodyPr rot="0" vert="eaVert"/>
          <a:lstStyle/>
          <a:p>
            <a:pPr>
              <a:defRPr sz="1400"/>
            </a:pPr>
            <a:endParaRPr lang="zh-TW"/>
          </a:p>
        </c:txPr>
        <c:crossAx val="36999168"/>
        <c:crosses val="autoZero"/>
        <c:auto val="1"/>
        <c:lblAlgn val="ctr"/>
        <c:lblOffset val="100"/>
        <c:noMultiLvlLbl val="0"/>
      </c:catAx>
      <c:valAx>
        <c:axId val="36999168"/>
        <c:scaling>
          <c:orientation val="minMax"/>
        </c:scaling>
        <c:delete val="1"/>
        <c:axPos val="l"/>
        <c:numFmt formatCode="General" sourceLinked="1"/>
        <c:majorTickMark val="out"/>
        <c:minorTickMark val="none"/>
        <c:tickLblPos val="none"/>
        <c:crossAx val="36993280"/>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00F8B-E773-48A0-A5F9-3DD1D808D4D2}" type="datetimeFigureOut">
              <a:rPr lang="zh-TW" altLang="en-US" smtClean="0"/>
              <a:pPr/>
              <a:t>2012/5/24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F41BC-819A-438D-A0C8-505F23F9A352}" type="slidenum">
              <a:rPr lang="zh-TW" altLang="en-US" smtClean="0"/>
              <a:pPr/>
              <a:t>‹#›</a:t>
            </a:fld>
            <a:endParaRPr lang="zh-TW" altLang="en-US"/>
          </a:p>
        </p:txBody>
      </p:sp>
    </p:spTree>
    <p:extLst>
      <p:ext uri="{BB962C8B-B14F-4D97-AF65-F5344CB8AC3E}">
        <p14:creationId xmlns:p14="http://schemas.microsoft.com/office/powerpoint/2010/main" val="72771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09F41BC-819A-438D-A0C8-505F23F9A352}" type="slidenum">
              <a:rPr lang="zh-TW" altLang="en-US" smtClean="0"/>
              <a:pPr/>
              <a:t>18</a:t>
            </a:fld>
            <a:endParaRPr lang="zh-TW" altLang="en-US"/>
          </a:p>
        </p:txBody>
      </p:sp>
    </p:spTree>
    <p:extLst>
      <p:ext uri="{BB962C8B-B14F-4D97-AF65-F5344CB8AC3E}">
        <p14:creationId xmlns:p14="http://schemas.microsoft.com/office/powerpoint/2010/main" val="4121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09F41BC-819A-438D-A0C8-505F23F9A352}" type="slidenum">
              <a:rPr lang="zh-TW" altLang="en-US" smtClean="0"/>
              <a:pPr/>
              <a:t>44</a:t>
            </a:fld>
            <a:endParaRPr lang="zh-TW" altLang="en-US"/>
          </a:p>
        </p:txBody>
      </p:sp>
    </p:spTree>
    <p:extLst>
      <p:ext uri="{BB962C8B-B14F-4D97-AF65-F5344CB8AC3E}">
        <p14:creationId xmlns:p14="http://schemas.microsoft.com/office/powerpoint/2010/main" val="122043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80538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219729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33751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600200"/>
            <a:ext cx="8229600" cy="45307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352E729-D1F1-4A5A-BB2B-EC96D2D3E499}" type="slidenum">
              <a:rPr lang="en-US" altLang="zh-TW"/>
              <a:pPr>
                <a:defRPr/>
              </a:pPr>
              <a:t>‹#›</a:t>
            </a:fld>
            <a:endParaRPr lang="en-US" altLang="zh-TW"/>
          </a:p>
        </p:txBody>
      </p:sp>
    </p:spTree>
    <p:extLst>
      <p:ext uri="{BB962C8B-B14F-4D97-AF65-F5344CB8AC3E}">
        <p14:creationId xmlns:p14="http://schemas.microsoft.com/office/powerpoint/2010/main" val="101667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156008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377218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23061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244609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44334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176702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265402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CEC6054-6C26-4E51-A0F4-F41BC7EEC6E5}" type="datetimeFigureOut">
              <a:rPr lang="zh-TW" altLang="en-US" smtClean="0"/>
              <a:pPr/>
              <a:t>2012/5/24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318079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6054-6C26-4E51-A0F4-F41BC7EEC6E5}" type="datetimeFigureOut">
              <a:rPr lang="zh-TW" altLang="en-US" smtClean="0"/>
              <a:pPr/>
              <a:t>2012/5/24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98508-D6A3-463F-8EC7-8A6ACBBC5C3A}" type="slidenum">
              <a:rPr lang="zh-TW" altLang="en-US" smtClean="0"/>
              <a:pPr/>
              <a:t>‹#›</a:t>
            </a:fld>
            <a:endParaRPr lang="zh-TW" altLang="en-US"/>
          </a:p>
        </p:txBody>
      </p:sp>
    </p:spTree>
    <p:extLst>
      <p:ext uri="{BB962C8B-B14F-4D97-AF65-F5344CB8AC3E}">
        <p14:creationId xmlns:p14="http://schemas.microsoft.com/office/powerpoint/2010/main" val="2557328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gif"/><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chart" Target="../charts/chart5.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chart" Target="../charts/chart6.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gif"/><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chart" Target="../charts/chart8.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gif"/><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jpeg"/><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__10.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jpeg"/><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__11.doc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jpeg"/><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package" Target="../embeddings/Microsoft_Word___12.docx"/></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__13.docx"/><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oleObject" Target="../embeddings/oleObject1.bin"/><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__14.docx"/><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7.jpeg"/><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__15.docx"/><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jpeg"/><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__16.docx"/><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jpeg"/><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rotWithShape="1">
          <a:blip r:embed="rId2" cstate="print">
            <a:extLst>
              <a:ext uri="{28A0092B-C50C-407E-A947-70E740481C1C}">
                <a14:useLocalDpi xmlns:a14="http://schemas.microsoft.com/office/drawing/2010/main" val="0"/>
              </a:ext>
            </a:extLst>
          </a:blip>
          <a:srcRect l="14648" t="11852" r="63055"/>
          <a:stretch/>
        </p:blipFill>
        <p:spPr>
          <a:xfrm rot="382919">
            <a:off x="1557337" y="4915289"/>
            <a:ext cx="431260" cy="624003"/>
          </a:xfrm>
          <a:prstGeom prst="flowChartPunchedCard">
            <a:avLst/>
          </a:prstGeom>
        </p:spPr>
      </p:pic>
      <p:sp>
        <p:nvSpPr>
          <p:cNvPr id="5" name="矩形 4"/>
          <p:cNvSpPr/>
          <p:nvPr/>
        </p:nvSpPr>
        <p:spPr>
          <a:xfrm>
            <a:off x="0" y="2664027"/>
            <a:ext cx="7123385" cy="18757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flipV="1">
            <a:off x="6156176" y="3960171"/>
            <a:ext cx="2987824" cy="94656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ectangle 3"/>
          <p:cNvSpPr txBox="1">
            <a:spLocks noChangeArrowheads="1"/>
          </p:cNvSpPr>
          <p:nvPr/>
        </p:nvSpPr>
        <p:spPr>
          <a:xfrm>
            <a:off x="1772967" y="5229200"/>
            <a:ext cx="7197241" cy="12759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2400" dirty="0" smtClean="0">
                <a:solidFill>
                  <a:schemeClr val="tx1">
                    <a:lumMod val="95000"/>
                    <a:lumOff val="5000"/>
                  </a:schemeClr>
                </a:solidFill>
                <a:latin typeface="+mj-ea"/>
                <a:ea typeface="+mj-ea"/>
              </a:rPr>
              <a:t>報  告  者：謝碧霜</a:t>
            </a:r>
            <a:endParaRPr lang="en-US" altLang="zh-TW" sz="2400" dirty="0" smtClean="0">
              <a:solidFill>
                <a:schemeClr val="tx1">
                  <a:lumMod val="95000"/>
                  <a:lumOff val="5000"/>
                </a:schemeClr>
              </a:solidFill>
              <a:latin typeface="+mj-ea"/>
              <a:ea typeface="+mj-ea"/>
            </a:endParaRPr>
          </a:p>
          <a:p>
            <a:pPr marL="0" indent="0">
              <a:buNone/>
            </a:pPr>
            <a:r>
              <a:rPr lang="zh-TW" altLang="en-US" sz="2400" dirty="0" smtClean="0">
                <a:solidFill>
                  <a:schemeClr val="tx1">
                    <a:lumMod val="95000"/>
                    <a:lumOff val="5000"/>
                  </a:schemeClr>
                </a:solidFill>
                <a:latin typeface="+mj-ea"/>
                <a:ea typeface="+mj-ea"/>
              </a:rPr>
              <a:t>指導老師：李明聰 教授</a:t>
            </a:r>
          </a:p>
          <a:p>
            <a:pPr marL="0" indent="0">
              <a:buNone/>
            </a:pPr>
            <a:r>
              <a:rPr lang="zh-TW" altLang="en-US" sz="2400" dirty="0" smtClean="0">
                <a:solidFill>
                  <a:schemeClr val="tx1">
                    <a:lumMod val="95000"/>
                    <a:lumOff val="5000"/>
                  </a:schemeClr>
                </a:solidFill>
                <a:latin typeface="+mj-ea"/>
                <a:ea typeface="+mj-ea"/>
              </a:rPr>
              <a:t>單        位：高雄應用科技大學觀光與餐旅管理研究所</a:t>
            </a:r>
          </a:p>
          <a:p>
            <a:endParaRPr lang="en-US" altLang="zh-TW" sz="2400" dirty="0" smtClean="0">
              <a:solidFill>
                <a:schemeClr val="tx1">
                  <a:lumMod val="95000"/>
                  <a:lumOff val="5000"/>
                </a:schemeClr>
              </a:solidFill>
              <a:latin typeface="+mj-ea"/>
              <a:ea typeface="+mj-ea"/>
            </a:endParaRPr>
          </a:p>
        </p:txBody>
      </p:sp>
      <p:pic>
        <p:nvPicPr>
          <p:cNvPr id="4" name="Picture 2" descr="Image Det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484784"/>
            <a:ext cx="2051720" cy="1341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829816" y="2952059"/>
            <a:ext cx="827868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zh-TW" altLang="en-US" sz="3600" b="1" dirty="0" smtClean="0">
                <a:solidFill>
                  <a:schemeClr val="bg1"/>
                </a:solidFill>
                <a:effectLst>
                  <a:outerShdw blurRad="38100" dist="38100" dir="2700000" algn="tl">
                    <a:srgbClr val="000000">
                      <a:alpha val="43137"/>
                    </a:srgbClr>
                  </a:outerShdw>
                </a:effectLst>
                <a:latin typeface="+mj-ea"/>
              </a:rPr>
              <a:t>品牌體驗、認同、信任和滿意度對</a:t>
            </a:r>
            <a:endParaRPr lang="en-US" altLang="zh-TW" sz="3600" b="1" dirty="0" smtClean="0">
              <a:solidFill>
                <a:schemeClr val="bg1"/>
              </a:solidFill>
              <a:effectLst>
                <a:outerShdw blurRad="38100" dist="38100" dir="2700000" algn="tl">
                  <a:srgbClr val="000000">
                    <a:alpha val="43137"/>
                  </a:srgbClr>
                </a:outerShdw>
              </a:effectLst>
              <a:latin typeface="+mj-ea"/>
            </a:endParaRPr>
          </a:p>
          <a:p>
            <a:pPr algn="l">
              <a:spcBef>
                <a:spcPts val="0"/>
              </a:spcBef>
            </a:pPr>
            <a:r>
              <a:rPr lang="zh-TW" altLang="en-US" sz="3600" b="1" dirty="0" smtClean="0">
                <a:solidFill>
                  <a:schemeClr val="bg1"/>
                </a:solidFill>
                <a:effectLst>
                  <a:outerShdw blurRad="38100" dist="38100" dir="2700000" algn="tl">
                    <a:srgbClr val="000000">
                      <a:alpha val="43137"/>
                    </a:srgbClr>
                  </a:outerShdw>
                </a:effectLst>
                <a:latin typeface="+mj-ea"/>
              </a:rPr>
              <a:t>品牌忠誠度建立的影響</a:t>
            </a:r>
            <a:r>
              <a:rPr lang="en-US" altLang="zh-TW" sz="3600" b="1" dirty="0" smtClean="0">
                <a:solidFill>
                  <a:schemeClr val="bg1"/>
                </a:solidFill>
                <a:effectLst>
                  <a:outerShdw blurRad="38100" dist="38100" dir="2700000" algn="tl">
                    <a:srgbClr val="000000">
                      <a:alpha val="43137"/>
                    </a:srgbClr>
                  </a:outerShdw>
                </a:effectLst>
                <a:latin typeface="+mj-ea"/>
              </a:rPr>
              <a:t/>
            </a:r>
            <a:br>
              <a:rPr lang="en-US" altLang="zh-TW" sz="3600" b="1" dirty="0" smtClean="0">
                <a:solidFill>
                  <a:schemeClr val="bg1"/>
                </a:solidFill>
                <a:effectLst>
                  <a:outerShdw blurRad="38100" dist="38100" dir="2700000" algn="tl">
                    <a:srgbClr val="000000">
                      <a:alpha val="43137"/>
                    </a:srgbClr>
                  </a:outerShdw>
                </a:effectLst>
                <a:latin typeface="+mj-ea"/>
              </a:rPr>
            </a:br>
            <a:r>
              <a:rPr lang="en-US" altLang="zh-TW" sz="3600" b="1" dirty="0" smtClean="0">
                <a:solidFill>
                  <a:schemeClr val="bg1"/>
                </a:solidFill>
                <a:effectLst>
                  <a:outerShdw blurRad="38100" dist="38100" dir="2700000" algn="tl">
                    <a:srgbClr val="000000">
                      <a:alpha val="43137"/>
                    </a:srgbClr>
                  </a:outerShdw>
                </a:effectLst>
                <a:latin typeface="+mj-ea"/>
              </a:rPr>
              <a:t>      </a:t>
            </a:r>
            <a:r>
              <a:rPr lang="zh-TW" altLang="en-US" sz="3600" b="1" dirty="0" smtClean="0">
                <a:solidFill>
                  <a:schemeClr val="bg1"/>
                </a:solidFill>
                <a:effectLst>
                  <a:outerShdw blurRad="38100" dist="38100" dir="2700000" algn="tl">
                    <a:srgbClr val="000000">
                      <a:alpha val="43137"/>
                    </a:srgbClr>
                  </a:outerShdw>
                </a:effectLst>
                <a:latin typeface="+mj-ea"/>
              </a:rPr>
              <a:t>                </a:t>
            </a:r>
            <a:r>
              <a:rPr lang="en-US" altLang="zh-TW" sz="3600" b="1" dirty="0" smtClean="0">
                <a:solidFill>
                  <a:schemeClr val="bg1"/>
                </a:solidFill>
                <a:effectLst>
                  <a:outerShdw blurRad="38100" dist="38100" dir="2700000" algn="tl">
                    <a:srgbClr val="000000">
                      <a:alpha val="43137"/>
                    </a:srgbClr>
                  </a:outerShdw>
                </a:effectLst>
                <a:latin typeface="+mj-ea"/>
              </a:rPr>
              <a:t> —</a:t>
            </a:r>
            <a:r>
              <a:rPr lang="zh-TW" altLang="en-US" sz="3600" b="1" dirty="0" smtClean="0">
                <a:solidFill>
                  <a:schemeClr val="bg1"/>
                </a:solidFill>
                <a:effectLst>
                  <a:outerShdw blurRad="38100" dist="38100" dir="2700000" algn="tl">
                    <a:srgbClr val="000000">
                      <a:alpha val="43137"/>
                    </a:srgbClr>
                  </a:outerShdw>
                </a:effectLst>
                <a:latin typeface="+mj-ea"/>
              </a:rPr>
              <a:t>實證研究以吳寶春為例</a:t>
            </a:r>
          </a:p>
        </p:txBody>
      </p:sp>
    </p:spTree>
    <p:extLst>
      <p:ext uri="{BB962C8B-B14F-4D97-AF65-F5344CB8AC3E}">
        <p14:creationId xmlns:p14="http://schemas.microsoft.com/office/powerpoint/2010/main" val="1229466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Det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212" y="1556792"/>
            <a:ext cx="5328592" cy="4724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endParaRPr lang="zh-TW" altLang="en-US" dirty="0"/>
          </a:p>
        </p:txBody>
      </p:sp>
      <p:sp>
        <p:nvSpPr>
          <p:cNvPr id="8" name="矩形 7"/>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10" name="標題 1"/>
          <p:cNvSpPr txBox="1">
            <a:spLocks/>
          </p:cNvSpPr>
          <p:nvPr/>
        </p:nvSpPr>
        <p:spPr>
          <a:xfrm>
            <a:off x="1094928"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latin typeface="Times New Roman" pitchFamily="18" charset="0"/>
                <a:cs typeface="Times New Roman" pitchFamily="18" charset="0"/>
              </a:rPr>
              <a:t>吳寶春</a:t>
            </a:r>
            <a:r>
              <a:rPr lang="en-US" altLang="zh-TW" sz="3600" dirty="0" smtClean="0">
                <a:solidFill>
                  <a:schemeClr val="bg1"/>
                </a:solidFill>
                <a:latin typeface="Times New Roman" pitchFamily="18" charset="0"/>
                <a:cs typeface="Times New Roman" pitchFamily="18" charset="0"/>
              </a:rPr>
              <a:t>(Wu </a:t>
            </a:r>
            <a:r>
              <a:rPr lang="en-US" altLang="zh-TW" sz="3600" dirty="0" err="1" smtClean="0">
                <a:solidFill>
                  <a:schemeClr val="bg1"/>
                </a:solidFill>
                <a:latin typeface="Times New Roman" pitchFamily="18" charset="0"/>
                <a:cs typeface="Times New Roman" pitchFamily="18" charset="0"/>
              </a:rPr>
              <a:t>Pao</a:t>
            </a:r>
            <a:r>
              <a:rPr lang="en-US" altLang="zh-TW" sz="3600" dirty="0" smtClean="0">
                <a:solidFill>
                  <a:schemeClr val="bg1"/>
                </a:solidFill>
                <a:latin typeface="Times New Roman" pitchFamily="18" charset="0"/>
                <a:cs typeface="Times New Roman" pitchFamily="18" charset="0"/>
              </a:rPr>
              <a:t> Chun)</a:t>
            </a:r>
            <a:endParaRPr lang="zh-TW" altLang="en-US" sz="3600" dirty="0">
              <a:solidFill>
                <a:schemeClr val="bg1"/>
              </a:solidFill>
              <a:latin typeface="Times New Roman" pitchFamily="18" charset="0"/>
              <a:cs typeface="Times New Roman" pitchFamily="18" charset="0"/>
            </a:endParaRPr>
          </a:p>
        </p:txBody>
      </p:sp>
      <p:sp>
        <p:nvSpPr>
          <p:cNvPr id="11" name="內容版面配置區 2"/>
          <p:cNvSpPr>
            <a:spLocks noGrp="1"/>
          </p:cNvSpPr>
          <p:nvPr>
            <p:ph idx="1"/>
          </p:nvPr>
        </p:nvSpPr>
        <p:spPr>
          <a:xfrm>
            <a:off x="6156176" y="1988840"/>
            <a:ext cx="2771800" cy="3672408"/>
          </a:xfrm>
        </p:spPr>
        <p:txBody>
          <a:bodyPr>
            <a:normAutofit/>
          </a:bodyPr>
          <a:lstStyle/>
          <a:p>
            <a:r>
              <a:rPr lang="en-US" altLang="zh-TW" sz="2800" dirty="0"/>
              <a:t>2010</a:t>
            </a:r>
            <a:r>
              <a:rPr lang="zh-TW" altLang="en-US" sz="2800" dirty="0"/>
              <a:t>年參加在法國巴黎舉行的首屆世界盃麵包大師賽獲得歐式麵包組</a:t>
            </a:r>
            <a:r>
              <a:rPr lang="en-US" altLang="zh-TW" sz="2800" dirty="0"/>
              <a:t>(Pain)</a:t>
            </a:r>
            <a:r>
              <a:rPr lang="zh-TW" altLang="en-US" sz="2800" dirty="0"/>
              <a:t>世界冠軍。</a:t>
            </a:r>
          </a:p>
          <a:p>
            <a:endParaRPr lang="zh-TW" altLang="en-US" sz="2800" dirty="0"/>
          </a:p>
        </p:txBody>
      </p:sp>
    </p:spTree>
    <p:extLst>
      <p:ext uri="{BB962C8B-B14F-4D97-AF65-F5344CB8AC3E}">
        <p14:creationId xmlns:p14="http://schemas.microsoft.com/office/powerpoint/2010/main" val="1157376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8" name="矩形 7"/>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內容版面配置區 3"/>
          <p:cNvPicPr>
            <a:picLocks noChangeAspect="1"/>
          </p:cNvPicPr>
          <p:nvPr/>
        </p:nvPicPr>
        <p:blipFill rotWithShape="1">
          <a:blip r:embed="rId2"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10" name="標題 1"/>
          <p:cNvSpPr txBox="1">
            <a:spLocks/>
          </p:cNvSpPr>
          <p:nvPr/>
        </p:nvSpPr>
        <p:spPr>
          <a:xfrm>
            <a:off x="1094928"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latin typeface="Times New Roman" pitchFamily="18" charset="0"/>
                <a:cs typeface="Times New Roman" pitchFamily="18" charset="0"/>
              </a:rPr>
              <a:t>吳寶春</a:t>
            </a:r>
            <a:r>
              <a:rPr lang="en-US" altLang="zh-TW" sz="3600" dirty="0" smtClean="0">
                <a:solidFill>
                  <a:schemeClr val="bg1"/>
                </a:solidFill>
                <a:latin typeface="Times New Roman" pitchFamily="18" charset="0"/>
                <a:cs typeface="Times New Roman" pitchFamily="18" charset="0"/>
              </a:rPr>
              <a:t>(Wu </a:t>
            </a:r>
            <a:r>
              <a:rPr lang="en-US" altLang="zh-TW" sz="3600" dirty="0" err="1" smtClean="0">
                <a:solidFill>
                  <a:schemeClr val="bg1"/>
                </a:solidFill>
                <a:latin typeface="Times New Roman" pitchFamily="18" charset="0"/>
                <a:cs typeface="Times New Roman" pitchFamily="18" charset="0"/>
              </a:rPr>
              <a:t>Pao</a:t>
            </a:r>
            <a:r>
              <a:rPr lang="en-US" altLang="zh-TW" sz="3600" dirty="0" smtClean="0">
                <a:solidFill>
                  <a:schemeClr val="bg1"/>
                </a:solidFill>
                <a:latin typeface="Times New Roman" pitchFamily="18" charset="0"/>
                <a:cs typeface="Times New Roman" pitchFamily="18" charset="0"/>
              </a:rPr>
              <a:t> Chun)</a:t>
            </a:r>
            <a:endParaRPr lang="zh-TW" altLang="en-US" sz="3600" dirty="0">
              <a:solidFill>
                <a:schemeClr val="bg1"/>
              </a:solidFill>
              <a:latin typeface="Times New Roman" pitchFamily="18" charset="0"/>
              <a:cs typeface="Times New Roman" pitchFamily="18" charset="0"/>
            </a:endParaRPr>
          </a:p>
        </p:txBody>
      </p:sp>
      <p:sp>
        <p:nvSpPr>
          <p:cNvPr id="11" name="內容版面配置區 2"/>
          <p:cNvSpPr>
            <a:spLocks noGrp="1"/>
          </p:cNvSpPr>
          <p:nvPr>
            <p:ph idx="1"/>
          </p:nvPr>
        </p:nvSpPr>
        <p:spPr>
          <a:xfrm>
            <a:off x="4788024" y="2996952"/>
            <a:ext cx="3744416" cy="1252736"/>
          </a:xfrm>
        </p:spPr>
        <p:txBody>
          <a:bodyPr>
            <a:noAutofit/>
          </a:bodyPr>
          <a:lstStyle/>
          <a:p>
            <a:pPr algn="just">
              <a:spcBef>
                <a:spcPts val="1200"/>
              </a:spcBef>
            </a:pPr>
            <a:r>
              <a:rPr lang="en-US" altLang="zh-TW" dirty="0">
                <a:latin typeface="Times New Roman" pitchFamily="18" charset="0"/>
                <a:cs typeface="Times New Roman" pitchFamily="18" charset="0"/>
              </a:rPr>
              <a:t>2010</a:t>
            </a:r>
            <a:r>
              <a:rPr lang="zh-TW" altLang="en-US" dirty="0">
                <a:latin typeface="Times New Roman" pitchFamily="18" charset="0"/>
                <a:cs typeface="Times New Roman" pitchFamily="18" charset="0"/>
              </a:rPr>
              <a:t>年</a:t>
            </a:r>
            <a:r>
              <a:rPr lang="en-US" altLang="zh-TW" dirty="0">
                <a:latin typeface="Times New Roman" pitchFamily="18" charset="0"/>
                <a:cs typeface="Times New Roman" pitchFamily="18" charset="0"/>
              </a:rPr>
              <a:t>02</a:t>
            </a:r>
            <a:r>
              <a:rPr lang="zh-TW" altLang="en-US" dirty="0">
                <a:latin typeface="Times New Roman" pitchFamily="18" charset="0"/>
                <a:cs typeface="Times New Roman" pitchFamily="18" charset="0"/>
              </a:rPr>
              <a:t>月</a:t>
            </a:r>
            <a:r>
              <a:rPr lang="zh-TW" altLang="en-US" dirty="0" smtClean="0">
                <a:latin typeface="Times New Roman" pitchFamily="18" charset="0"/>
                <a:cs typeface="Times New Roman" pitchFamily="18" charset="0"/>
              </a:rPr>
              <a:t>出版</a:t>
            </a:r>
            <a:r>
              <a:rPr lang="zh-TW" altLang="en-US" dirty="0" smtClean="0">
                <a:latin typeface="新細明體"/>
                <a:ea typeface="新細明體"/>
                <a:cs typeface="Times New Roman" pitchFamily="18" charset="0"/>
              </a:rPr>
              <a:t>「</a:t>
            </a:r>
            <a:r>
              <a:rPr lang="zh-TW" altLang="en-US" dirty="0" smtClean="0">
                <a:latin typeface="Times New Roman" pitchFamily="18" charset="0"/>
                <a:cs typeface="Times New Roman" pitchFamily="18" charset="0"/>
              </a:rPr>
              <a:t>柔軟</a:t>
            </a:r>
            <a:r>
              <a:rPr lang="zh-TW" altLang="en-US" dirty="0">
                <a:latin typeface="Times New Roman" pitchFamily="18" charset="0"/>
                <a:cs typeface="Times New Roman" pitchFamily="18" charset="0"/>
              </a:rPr>
              <a:t>成就</a:t>
            </a:r>
            <a:r>
              <a:rPr lang="zh-TW" altLang="en-US" dirty="0" smtClean="0">
                <a:latin typeface="Times New Roman" pitchFamily="18" charset="0"/>
                <a:cs typeface="Times New Roman" pitchFamily="18" charset="0"/>
              </a:rPr>
              <a:t>不凡</a:t>
            </a:r>
            <a:r>
              <a:rPr lang="zh-TW" altLang="en-US" dirty="0" smtClean="0">
                <a:latin typeface="新細明體"/>
                <a:ea typeface="新細明體"/>
                <a:cs typeface="Times New Roman" pitchFamily="18" charset="0"/>
              </a:rPr>
              <a:t>」</a:t>
            </a:r>
            <a:endParaRPr lang="en-US" altLang="zh-TW" dirty="0">
              <a:latin typeface="Times New Roman" pitchFamily="18" charset="0"/>
              <a:cs typeface="Times New Roman" pitchFamily="18" charset="0"/>
            </a:endParaRPr>
          </a:p>
          <a:p>
            <a:endParaRPr lang="zh-TW" altLang="en-US" dirty="0"/>
          </a:p>
        </p:txBody>
      </p:sp>
      <p:pic>
        <p:nvPicPr>
          <p:cNvPr id="21506" name="Picture 2" descr="Image Det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45" y="1412776"/>
            <a:ext cx="3600031" cy="504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31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4" y="404664"/>
            <a:ext cx="7821559" cy="864096"/>
          </a:xfrm>
        </p:spPr>
      </p:pic>
      <p:pic>
        <p:nvPicPr>
          <p:cNvPr id="15362" name="Picture 2" descr="nEO_IMG_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2" t="2732" r="2598" b="4830"/>
          <a:stretch/>
        </p:blipFill>
        <p:spPr bwMode="auto">
          <a:xfrm>
            <a:off x="1547664" y="1556792"/>
            <a:ext cx="5627993"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內容版面配置區 2"/>
          <p:cNvSpPr txBox="1">
            <a:spLocks/>
          </p:cNvSpPr>
          <p:nvPr/>
        </p:nvSpPr>
        <p:spPr>
          <a:xfrm>
            <a:off x="1115616" y="5583451"/>
            <a:ext cx="6552728" cy="10859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200"/>
              </a:spcBef>
            </a:pPr>
            <a:r>
              <a:rPr lang="en-US" altLang="zh-TW" sz="2800" dirty="0" smtClean="0">
                <a:latin typeface="Times New Roman" pitchFamily="18" charset="0"/>
                <a:cs typeface="Times New Roman" pitchFamily="18" charset="0"/>
              </a:rPr>
              <a:t>2010</a:t>
            </a:r>
            <a:r>
              <a:rPr lang="zh-TW" altLang="en-US" sz="2800" dirty="0" smtClean="0">
                <a:latin typeface="Times New Roman" pitchFamily="18" charset="0"/>
                <a:cs typeface="Times New Roman" pitchFamily="18" charset="0"/>
              </a:rPr>
              <a:t>年</a:t>
            </a:r>
            <a:r>
              <a:rPr lang="en-US" altLang="zh-TW" sz="2800" dirty="0" smtClean="0">
                <a:latin typeface="Times New Roman" pitchFamily="18" charset="0"/>
                <a:cs typeface="Times New Roman" pitchFamily="18" charset="0"/>
              </a:rPr>
              <a:t>10</a:t>
            </a:r>
            <a:r>
              <a:rPr lang="zh-TW" altLang="en-US" sz="2800" dirty="0" smtClean="0">
                <a:latin typeface="Times New Roman" pitchFamily="18" charset="0"/>
                <a:cs typeface="Times New Roman" pitchFamily="18" charset="0"/>
              </a:rPr>
              <a:t>月底在高雄開設個人店面「吳寶春</a:t>
            </a:r>
            <a:r>
              <a:rPr lang="en-US" altLang="zh-TW" sz="2800" dirty="0" smtClean="0">
                <a:latin typeface="Times New Roman" pitchFamily="18" charset="0"/>
                <a:cs typeface="Times New Roman" pitchFamily="18" charset="0"/>
              </a:rPr>
              <a:t>(</a:t>
            </a:r>
            <a:r>
              <a:rPr lang="zh-TW" altLang="en-US" sz="2800" dirty="0" smtClean="0">
                <a:latin typeface="Times New Roman" pitchFamily="18" charset="0"/>
                <a:cs typeface="Times New Roman" pitchFamily="18" charset="0"/>
              </a:rPr>
              <a:t>麥方</a:t>
            </a:r>
            <a:r>
              <a:rPr lang="en-US" altLang="zh-TW" sz="2800" dirty="0" smtClean="0">
                <a:latin typeface="Times New Roman" pitchFamily="18" charset="0"/>
                <a:cs typeface="Times New Roman" pitchFamily="18" charset="0"/>
              </a:rPr>
              <a:t>)</a:t>
            </a:r>
            <a:r>
              <a:rPr lang="zh-TW" altLang="en-US" sz="2800" dirty="0" smtClean="0">
                <a:latin typeface="Times New Roman" pitchFamily="18" charset="0"/>
                <a:cs typeface="Times New Roman" pitchFamily="18" charset="0"/>
              </a:rPr>
              <a:t>ㄆㄤ店」</a:t>
            </a:r>
            <a:endParaRPr lang="en-US" altLang="zh-TW" sz="2800" dirty="0" smtClean="0">
              <a:latin typeface="Times New Roman" pitchFamily="18" charset="0"/>
              <a:cs typeface="Times New Roman" pitchFamily="18" charset="0"/>
            </a:endParaRPr>
          </a:p>
          <a:p>
            <a:endParaRPr lang="zh-TW" altLang="en-US" sz="2800" dirty="0"/>
          </a:p>
        </p:txBody>
      </p:sp>
    </p:spTree>
    <p:extLst>
      <p:ext uri="{BB962C8B-B14F-4D97-AF65-F5344CB8AC3E}">
        <p14:creationId xmlns:p14="http://schemas.microsoft.com/office/powerpoint/2010/main" val="138752239"/>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4" y="404664"/>
            <a:ext cx="7821559" cy="864096"/>
          </a:xfrm>
        </p:spPr>
      </p:pic>
      <p:sp>
        <p:nvSpPr>
          <p:cNvPr id="6" name="內容版面配置區 2"/>
          <p:cNvSpPr txBox="1">
            <a:spLocks/>
          </p:cNvSpPr>
          <p:nvPr/>
        </p:nvSpPr>
        <p:spPr>
          <a:xfrm>
            <a:off x="1115616" y="5583451"/>
            <a:ext cx="6552728" cy="10859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200"/>
              </a:spcBef>
            </a:pPr>
            <a:r>
              <a:rPr lang="en-US" altLang="zh-TW" sz="2800" dirty="0">
                <a:latin typeface="Times New Roman" pitchFamily="18" charset="0"/>
                <a:cs typeface="Times New Roman" pitchFamily="18" charset="0"/>
              </a:rPr>
              <a:t>2011</a:t>
            </a:r>
            <a:r>
              <a:rPr lang="zh-TW" altLang="en-US" sz="2800" dirty="0">
                <a:latin typeface="Times New Roman" pitchFamily="18" charset="0"/>
                <a:cs typeface="Times New Roman" pitchFamily="18" charset="0"/>
              </a:rPr>
              <a:t>年</a:t>
            </a:r>
            <a:r>
              <a:rPr lang="en-US" altLang="zh-TW" sz="2800" dirty="0">
                <a:latin typeface="Times New Roman" pitchFamily="18" charset="0"/>
                <a:cs typeface="Times New Roman" pitchFamily="18" charset="0"/>
              </a:rPr>
              <a:t>05</a:t>
            </a:r>
            <a:r>
              <a:rPr lang="zh-TW" altLang="en-US" sz="2800" dirty="0">
                <a:latin typeface="Times New Roman" pitchFamily="18" charset="0"/>
                <a:cs typeface="Times New Roman" pitchFamily="18" charset="0"/>
              </a:rPr>
              <a:t>月以吳寶春母親之名成立「陳無嫌教育基金會」</a:t>
            </a:r>
          </a:p>
          <a:p>
            <a:endParaRPr lang="zh-TW" altLang="en-US" sz="2800" dirty="0"/>
          </a:p>
        </p:txBody>
      </p:sp>
      <p:pic>
        <p:nvPicPr>
          <p:cNvPr id="7" name="Picture 2" descr="http://wupaochun.com/photo/6_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538496"/>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0181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6204" y="980728"/>
            <a:ext cx="3816424" cy="3816424"/>
          </a:xfrm>
          <a:prstGeom prst="rect">
            <a:avLst/>
          </a:prstGeom>
        </p:spPr>
      </p:pic>
      <p:sp>
        <p:nvSpPr>
          <p:cNvPr id="2" name="標題 1"/>
          <p:cNvSpPr>
            <a:spLocks noGrp="1"/>
          </p:cNvSpPr>
          <p:nvPr>
            <p:ph type="title"/>
          </p:nvPr>
        </p:nvSpPr>
        <p:spPr>
          <a:xfrm>
            <a:off x="509616" y="4365104"/>
            <a:ext cx="8229600" cy="1143000"/>
          </a:xfrm>
        </p:spPr>
        <p:txBody>
          <a:bodyPr/>
          <a:lstStyle/>
          <a:p>
            <a:r>
              <a:rPr lang="zh-TW" altLang="en-US" b="1" dirty="0" smtClean="0"/>
              <a:t>研 究 方 法</a:t>
            </a:r>
            <a:endParaRPr lang="zh-TW" altLang="en-US" b="1" dirty="0"/>
          </a:p>
        </p:txBody>
      </p:sp>
    </p:spTree>
    <p:extLst>
      <p:ext uri="{BB962C8B-B14F-4D97-AF65-F5344CB8AC3E}">
        <p14:creationId xmlns:p14="http://schemas.microsoft.com/office/powerpoint/2010/main" val="3039355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4525963"/>
          </a:xfrm>
        </p:spPr>
        <p:txBody>
          <a:bodyPr>
            <a:normAutofit/>
          </a:bodyPr>
          <a:lstStyle/>
          <a:p>
            <a:r>
              <a:rPr lang="zh-TW" altLang="en-US" sz="2800" dirty="0"/>
              <a:t>本研究架構是以</a:t>
            </a:r>
            <a:r>
              <a:rPr lang="en-US" altLang="zh-TW" sz="2800" dirty="0"/>
              <a:t>He</a:t>
            </a:r>
            <a:r>
              <a:rPr lang="zh-TW" altLang="en-US" sz="2800" dirty="0"/>
              <a:t>、</a:t>
            </a:r>
            <a:r>
              <a:rPr lang="en-US" altLang="zh-TW" sz="2800" dirty="0"/>
              <a:t>Li</a:t>
            </a:r>
            <a:r>
              <a:rPr lang="zh-TW" altLang="en-US" sz="2800" dirty="0"/>
              <a:t>和</a:t>
            </a:r>
            <a:r>
              <a:rPr lang="en-US" altLang="zh-TW" sz="2800" dirty="0"/>
              <a:t>Harris(2012)</a:t>
            </a:r>
            <a:r>
              <a:rPr lang="zh-TW" altLang="en-US" sz="2800" dirty="0"/>
              <a:t>、</a:t>
            </a:r>
            <a:r>
              <a:rPr lang="en-US" altLang="zh-TW" sz="2800" dirty="0"/>
              <a:t>Kim</a:t>
            </a:r>
            <a:r>
              <a:rPr lang="zh-TW" altLang="en-US" sz="2800" dirty="0"/>
              <a:t>和</a:t>
            </a:r>
            <a:r>
              <a:rPr lang="en-US" altLang="zh-TW" sz="2800" dirty="0"/>
              <a:t>Jones(2011)</a:t>
            </a:r>
            <a:r>
              <a:rPr lang="zh-TW" altLang="en-US" sz="2800" dirty="0"/>
              <a:t>和</a:t>
            </a:r>
            <a:r>
              <a:rPr lang="en-US" altLang="zh-TW" sz="2800" dirty="0" err="1"/>
              <a:t>Şahina</a:t>
            </a:r>
            <a:r>
              <a:rPr lang="zh-TW" altLang="en-US" sz="2800" dirty="0"/>
              <a:t>、</a:t>
            </a:r>
            <a:r>
              <a:rPr lang="en-US" altLang="zh-TW" sz="2800" dirty="0" err="1"/>
              <a:t>Zehirb</a:t>
            </a:r>
            <a:r>
              <a:rPr lang="zh-TW" altLang="en-US" sz="2800" dirty="0"/>
              <a:t>和</a:t>
            </a:r>
            <a:r>
              <a:rPr lang="en-US" altLang="zh-TW" sz="2800" dirty="0" err="1"/>
              <a:t>Kitapçıb</a:t>
            </a:r>
            <a:r>
              <a:rPr lang="en-US" altLang="zh-TW" sz="2800" dirty="0"/>
              <a:t>(2011)</a:t>
            </a:r>
            <a:r>
              <a:rPr lang="zh-TW" altLang="en-US" sz="2800" dirty="0"/>
              <a:t>的研究假設推論為</a:t>
            </a:r>
            <a:r>
              <a:rPr lang="zh-TW" altLang="en-US" sz="2800" dirty="0" smtClean="0"/>
              <a:t>依據。</a:t>
            </a:r>
            <a:endParaRPr lang="zh-TW" altLang="en-US" sz="28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9" name="矩形 8"/>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內容版面配置區 3"/>
          <p:cNvPicPr>
            <a:picLocks noChangeAspect="1"/>
          </p:cNvPicPr>
          <p:nvPr/>
        </p:nvPicPr>
        <p:blipFill rotWithShape="1">
          <a:blip r:embed="rId2"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11" name="標題 1"/>
          <p:cNvSpPr txBox="1">
            <a:spLocks/>
          </p:cNvSpPr>
          <p:nvPr/>
        </p:nvSpPr>
        <p:spPr>
          <a:xfrm>
            <a:off x="1403648"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a:solidFill>
                  <a:schemeClr val="bg1"/>
                </a:solidFill>
              </a:rPr>
              <a:t>研究架構</a:t>
            </a:r>
          </a:p>
        </p:txBody>
      </p:sp>
      <p:sp>
        <p:nvSpPr>
          <p:cNvPr id="15" name="矩形 14"/>
          <p:cNvSpPr/>
          <p:nvPr/>
        </p:nvSpPr>
        <p:spPr>
          <a:xfrm>
            <a:off x="611560" y="3106050"/>
            <a:ext cx="2069976" cy="646331"/>
          </a:xfrm>
          <a:prstGeom prst="rect">
            <a:avLst/>
          </a:prstGeom>
          <a:ln w="28575">
            <a:solidFill>
              <a:schemeClr val="tx1"/>
            </a:solidFill>
          </a:ln>
        </p:spPr>
        <p:txBody>
          <a:bodyPr wrap="square">
            <a:spAutoFit/>
          </a:bodyPr>
          <a:lstStyle/>
          <a:p>
            <a:pPr algn="ctr"/>
            <a:r>
              <a:rPr lang="zh-TW" altLang="en-US" sz="3600" dirty="0"/>
              <a:t>品牌</a:t>
            </a:r>
            <a:r>
              <a:rPr lang="zh-TW" altLang="en-US" sz="3600" dirty="0" smtClean="0"/>
              <a:t>體驗</a:t>
            </a:r>
            <a:endParaRPr lang="zh-TW" altLang="en-US" sz="3600" dirty="0"/>
          </a:p>
        </p:txBody>
      </p:sp>
      <p:sp>
        <p:nvSpPr>
          <p:cNvPr id="16" name="矩形 15"/>
          <p:cNvSpPr/>
          <p:nvPr/>
        </p:nvSpPr>
        <p:spPr>
          <a:xfrm>
            <a:off x="611560" y="4691716"/>
            <a:ext cx="2069976" cy="646331"/>
          </a:xfrm>
          <a:prstGeom prst="rect">
            <a:avLst/>
          </a:prstGeom>
          <a:ln w="28575">
            <a:solidFill>
              <a:schemeClr val="tx1"/>
            </a:solidFill>
          </a:ln>
        </p:spPr>
        <p:txBody>
          <a:bodyPr wrap="square">
            <a:spAutoFit/>
          </a:bodyPr>
          <a:lstStyle/>
          <a:p>
            <a:pPr algn="ctr"/>
            <a:r>
              <a:rPr lang="zh-TW" altLang="en-US" sz="3600" dirty="0" smtClean="0"/>
              <a:t>品牌認同</a:t>
            </a:r>
            <a:endParaRPr lang="zh-TW" altLang="en-US" sz="3600" dirty="0"/>
          </a:p>
        </p:txBody>
      </p:sp>
      <p:sp>
        <p:nvSpPr>
          <p:cNvPr id="17" name="矩形 16"/>
          <p:cNvSpPr/>
          <p:nvPr/>
        </p:nvSpPr>
        <p:spPr>
          <a:xfrm>
            <a:off x="3688692" y="2782885"/>
            <a:ext cx="1569661" cy="646331"/>
          </a:xfrm>
          <a:prstGeom prst="rect">
            <a:avLst/>
          </a:prstGeom>
          <a:ln w="28575">
            <a:solidFill>
              <a:schemeClr val="tx1"/>
            </a:solidFill>
          </a:ln>
        </p:spPr>
        <p:txBody>
          <a:bodyPr wrap="none">
            <a:spAutoFit/>
          </a:bodyPr>
          <a:lstStyle/>
          <a:p>
            <a:pPr algn="ctr"/>
            <a:r>
              <a:rPr lang="zh-TW" altLang="en-US" sz="3600" dirty="0" smtClean="0"/>
              <a:t>滿意度</a:t>
            </a:r>
            <a:endParaRPr lang="zh-TW" altLang="en-US" sz="3600" dirty="0"/>
          </a:p>
        </p:txBody>
      </p:sp>
      <p:sp>
        <p:nvSpPr>
          <p:cNvPr id="18" name="矩形 17"/>
          <p:cNvSpPr/>
          <p:nvPr/>
        </p:nvSpPr>
        <p:spPr>
          <a:xfrm>
            <a:off x="6113784" y="2929774"/>
            <a:ext cx="2031326" cy="646331"/>
          </a:xfrm>
          <a:prstGeom prst="rect">
            <a:avLst/>
          </a:prstGeom>
          <a:ln w="28575">
            <a:solidFill>
              <a:schemeClr val="tx1"/>
            </a:solidFill>
          </a:ln>
        </p:spPr>
        <p:txBody>
          <a:bodyPr wrap="none">
            <a:spAutoFit/>
          </a:bodyPr>
          <a:lstStyle/>
          <a:p>
            <a:pPr algn="ctr"/>
            <a:r>
              <a:rPr lang="zh-TW" altLang="en-US" sz="3600" dirty="0"/>
              <a:t>社經背景</a:t>
            </a:r>
          </a:p>
        </p:txBody>
      </p:sp>
      <p:sp>
        <p:nvSpPr>
          <p:cNvPr id="19" name="矩形 18"/>
          <p:cNvSpPr/>
          <p:nvPr/>
        </p:nvSpPr>
        <p:spPr>
          <a:xfrm>
            <a:off x="6110938" y="4083643"/>
            <a:ext cx="2492990" cy="646331"/>
          </a:xfrm>
          <a:prstGeom prst="rect">
            <a:avLst/>
          </a:prstGeom>
          <a:ln w="28575">
            <a:solidFill>
              <a:schemeClr val="tx1"/>
            </a:solidFill>
          </a:ln>
        </p:spPr>
        <p:txBody>
          <a:bodyPr wrap="none">
            <a:spAutoFit/>
          </a:bodyPr>
          <a:lstStyle/>
          <a:p>
            <a:pPr algn="ctr"/>
            <a:r>
              <a:rPr lang="zh-TW" altLang="en-US" sz="3600" dirty="0"/>
              <a:t>品牌忠誠度</a:t>
            </a:r>
          </a:p>
        </p:txBody>
      </p:sp>
      <p:sp>
        <p:nvSpPr>
          <p:cNvPr id="20" name="矩形 19"/>
          <p:cNvSpPr/>
          <p:nvPr/>
        </p:nvSpPr>
        <p:spPr>
          <a:xfrm>
            <a:off x="3457859" y="5302949"/>
            <a:ext cx="2031326" cy="646331"/>
          </a:xfrm>
          <a:prstGeom prst="rect">
            <a:avLst/>
          </a:prstGeom>
          <a:ln w="28575">
            <a:solidFill>
              <a:schemeClr val="tx1"/>
            </a:solidFill>
          </a:ln>
        </p:spPr>
        <p:txBody>
          <a:bodyPr wrap="none">
            <a:spAutoFit/>
          </a:bodyPr>
          <a:lstStyle/>
          <a:p>
            <a:pPr algn="ctr"/>
            <a:r>
              <a:rPr lang="zh-TW" altLang="en-US" sz="3600" dirty="0" smtClean="0"/>
              <a:t>品牌信任</a:t>
            </a:r>
            <a:endParaRPr lang="zh-TW" altLang="en-US" sz="3600" dirty="0"/>
          </a:p>
        </p:txBody>
      </p:sp>
      <p:cxnSp>
        <p:nvCxnSpPr>
          <p:cNvPr id="7" name="直線單箭頭接點 6"/>
          <p:cNvCxnSpPr/>
          <p:nvPr/>
        </p:nvCxnSpPr>
        <p:spPr>
          <a:xfrm flipV="1">
            <a:off x="2699792" y="3106051"/>
            <a:ext cx="951750" cy="311089"/>
          </a:xfrm>
          <a:prstGeom prst="straightConnector1">
            <a:avLst/>
          </a:prstGeom>
          <a:ln w="63500">
            <a:solidFill>
              <a:schemeClr val="tx2">
                <a:lumMod val="50000"/>
              </a:schemeClr>
            </a:solidFill>
            <a:headEnd w="lg" len="lg"/>
            <a:tailEnd type="stealth" w="lg" len="lg"/>
          </a:ln>
        </p:spPr>
        <p:style>
          <a:lnRef idx="2">
            <a:schemeClr val="accent2"/>
          </a:lnRef>
          <a:fillRef idx="0">
            <a:schemeClr val="accent2"/>
          </a:fillRef>
          <a:effectRef idx="1">
            <a:schemeClr val="accent2"/>
          </a:effectRef>
          <a:fontRef idx="minor">
            <a:schemeClr val="tx1"/>
          </a:fontRef>
        </p:style>
      </p:cxnSp>
      <p:cxnSp>
        <p:nvCxnSpPr>
          <p:cNvPr id="28" name="直線單箭頭接點 27"/>
          <p:cNvCxnSpPr>
            <a:stCxn id="15" idx="3"/>
          </p:cNvCxnSpPr>
          <p:nvPr/>
        </p:nvCxnSpPr>
        <p:spPr>
          <a:xfrm>
            <a:off x="2681536" y="3429216"/>
            <a:ext cx="3330624" cy="977592"/>
          </a:xfrm>
          <a:prstGeom prst="straightConnector1">
            <a:avLst/>
          </a:prstGeom>
          <a:ln w="63500">
            <a:solidFill>
              <a:schemeClr val="tx2">
                <a:lumMod val="50000"/>
              </a:schemeClr>
            </a:solidFill>
            <a:headEnd w="lg" len="lg"/>
            <a:tailEnd type="stealth" w="lg" len="lg"/>
          </a:ln>
        </p:spPr>
        <p:style>
          <a:lnRef idx="2">
            <a:schemeClr val="accent2"/>
          </a:lnRef>
          <a:fillRef idx="0">
            <a:schemeClr val="accent2"/>
          </a:fillRef>
          <a:effectRef idx="1">
            <a:schemeClr val="accent2"/>
          </a:effectRef>
          <a:fontRef idx="minor">
            <a:schemeClr val="tx1"/>
          </a:fontRef>
        </p:style>
      </p:cxnSp>
      <p:cxnSp>
        <p:nvCxnSpPr>
          <p:cNvPr id="30" name="直線單箭頭接點 29"/>
          <p:cNvCxnSpPr/>
          <p:nvPr/>
        </p:nvCxnSpPr>
        <p:spPr>
          <a:xfrm>
            <a:off x="2699792" y="3429216"/>
            <a:ext cx="1647056" cy="1727976"/>
          </a:xfrm>
          <a:prstGeom prst="straightConnector1">
            <a:avLst/>
          </a:prstGeom>
          <a:ln w="63500">
            <a:solidFill>
              <a:schemeClr val="tx2">
                <a:lumMod val="50000"/>
              </a:schemeClr>
            </a:solidFill>
            <a:headEnd w="lg" len="lg"/>
            <a:tailEnd type="stealth" w="lg" len="lg"/>
          </a:ln>
        </p:spPr>
        <p:style>
          <a:lnRef idx="2">
            <a:schemeClr val="accent2"/>
          </a:lnRef>
          <a:fillRef idx="0">
            <a:schemeClr val="accent2"/>
          </a:fillRef>
          <a:effectRef idx="1">
            <a:schemeClr val="accent2"/>
          </a:effectRef>
          <a:fontRef idx="minor">
            <a:schemeClr val="tx1"/>
          </a:fontRef>
        </p:style>
      </p:cxnSp>
      <p:cxnSp>
        <p:nvCxnSpPr>
          <p:cNvPr id="38" name="直線單箭頭接點 37"/>
          <p:cNvCxnSpPr/>
          <p:nvPr/>
        </p:nvCxnSpPr>
        <p:spPr>
          <a:xfrm flipV="1">
            <a:off x="2699792" y="3429216"/>
            <a:ext cx="1647056" cy="1543345"/>
          </a:xfrm>
          <a:prstGeom prst="straightConnector1">
            <a:avLst/>
          </a:prstGeom>
          <a:ln w="63500">
            <a:solidFill>
              <a:schemeClr val="accent2">
                <a:lumMod val="75000"/>
              </a:schemeClr>
            </a:solidFill>
            <a:headEnd w="lg" len="lg"/>
            <a:tailEnd type="stealth" w="lg" len="lg"/>
          </a:ln>
        </p:spPr>
        <p:style>
          <a:lnRef idx="2">
            <a:schemeClr val="accent2"/>
          </a:lnRef>
          <a:fillRef idx="0">
            <a:schemeClr val="accent2"/>
          </a:fillRef>
          <a:effectRef idx="1">
            <a:schemeClr val="accent2"/>
          </a:effectRef>
          <a:fontRef idx="minor">
            <a:schemeClr val="tx1"/>
          </a:fontRef>
        </p:style>
      </p:cxnSp>
      <p:cxnSp>
        <p:nvCxnSpPr>
          <p:cNvPr id="40" name="直線單箭頭接點 39"/>
          <p:cNvCxnSpPr>
            <a:stCxn id="16" idx="3"/>
          </p:cNvCxnSpPr>
          <p:nvPr/>
        </p:nvCxnSpPr>
        <p:spPr>
          <a:xfrm>
            <a:off x="2681536" y="5014882"/>
            <a:ext cx="729208" cy="323165"/>
          </a:xfrm>
          <a:prstGeom prst="straightConnector1">
            <a:avLst/>
          </a:prstGeom>
          <a:ln w="63500">
            <a:solidFill>
              <a:schemeClr val="accent2">
                <a:lumMod val="75000"/>
              </a:schemeClr>
            </a:solidFill>
            <a:headEnd w="lg" len="lg"/>
            <a:tailEnd type="stealth" w="lg" len="lg"/>
          </a:ln>
        </p:spPr>
        <p:style>
          <a:lnRef idx="2">
            <a:schemeClr val="accent2"/>
          </a:lnRef>
          <a:fillRef idx="0">
            <a:schemeClr val="accent2"/>
          </a:fillRef>
          <a:effectRef idx="1">
            <a:schemeClr val="accent2"/>
          </a:effectRef>
          <a:fontRef idx="minor">
            <a:schemeClr val="tx1"/>
          </a:fontRef>
        </p:style>
      </p:cxnSp>
      <p:cxnSp>
        <p:nvCxnSpPr>
          <p:cNvPr id="45" name="直線單箭頭接點 44"/>
          <p:cNvCxnSpPr/>
          <p:nvPr/>
        </p:nvCxnSpPr>
        <p:spPr>
          <a:xfrm>
            <a:off x="5112160" y="3429216"/>
            <a:ext cx="998778" cy="654427"/>
          </a:xfrm>
          <a:prstGeom prst="straightConnector1">
            <a:avLst/>
          </a:prstGeom>
          <a:ln w="63500">
            <a:solidFill>
              <a:schemeClr val="accent6">
                <a:lumMod val="75000"/>
              </a:schemeClr>
            </a:solidFill>
            <a:headEnd w="lg" len="lg"/>
            <a:tailEnd type="stealth" w="lg" len="lg"/>
          </a:ln>
        </p:spPr>
        <p:style>
          <a:lnRef idx="2">
            <a:schemeClr val="accent2"/>
          </a:lnRef>
          <a:fillRef idx="0">
            <a:schemeClr val="accent2"/>
          </a:fillRef>
          <a:effectRef idx="1">
            <a:schemeClr val="accent2"/>
          </a:effectRef>
          <a:fontRef idx="minor">
            <a:schemeClr val="tx1"/>
          </a:fontRef>
        </p:style>
      </p:cxnSp>
      <p:cxnSp>
        <p:nvCxnSpPr>
          <p:cNvPr id="49" name="直線單箭頭接點 48"/>
          <p:cNvCxnSpPr/>
          <p:nvPr/>
        </p:nvCxnSpPr>
        <p:spPr>
          <a:xfrm flipV="1">
            <a:off x="5112160" y="4691716"/>
            <a:ext cx="951750" cy="575875"/>
          </a:xfrm>
          <a:prstGeom prst="straightConnector1">
            <a:avLst/>
          </a:prstGeom>
          <a:ln w="63500">
            <a:solidFill>
              <a:schemeClr val="accent6">
                <a:lumMod val="75000"/>
              </a:schemeClr>
            </a:solidFill>
            <a:headEnd w="lg" len="lg"/>
            <a:tailEnd type="stealth" w="lg" len="lg"/>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874650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a:t>本研究之研究對象針對</a:t>
            </a:r>
            <a:r>
              <a:rPr lang="zh-TW" altLang="en-US" dirty="0" smtClean="0"/>
              <a:t>至吳寶春</a:t>
            </a:r>
            <a:r>
              <a:rPr lang="en-US" altLang="zh-TW" dirty="0"/>
              <a:t>(</a:t>
            </a:r>
            <a:r>
              <a:rPr lang="zh-TW" altLang="en-US" dirty="0"/>
              <a:t>麥方</a:t>
            </a:r>
            <a:r>
              <a:rPr lang="en-US" altLang="zh-TW" dirty="0"/>
              <a:t>)</a:t>
            </a:r>
            <a:r>
              <a:rPr lang="zh-TW" altLang="en-US" dirty="0"/>
              <a:t>ㄆㄤ</a:t>
            </a:r>
            <a:r>
              <a:rPr lang="zh-TW" altLang="en-US" dirty="0" smtClean="0"/>
              <a:t>店消費</a:t>
            </a:r>
            <a:r>
              <a:rPr lang="zh-TW" altLang="en-US" dirty="0"/>
              <a:t>之</a:t>
            </a:r>
            <a:r>
              <a:rPr lang="zh-TW" altLang="en-US" dirty="0" smtClean="0"/>
              <a:t>消費者</a:t>
            </a:r>
            <a:r>
              <a:rPr lang="zh-TW" altLang="en-US" dirty="0"/>
              <a:t>。</a:t>
            </a:r>
          </a:p>
          <a:p>
            <a:endParaRPr lang="zh-TW" altLang="en-US" dirty="0"/>
          </a:p>
          <a:p>
            <a:r>
              <a:rPr lang="zh-TW" altLang="en-US" dirty="0" smtClean="0">
                <a:solidFill>
                  <a:schemeClr val="accent6">
                    <a:lumMod val="50000"/>
                  </a:schemeClr>
                </a:solidFill>
              </a:rPr>
              <a:t>以</a:t>
            </a:r>
            <a:r>
              <a:rPr lang="zh-TW" altLang="en-US" dirty="0" smtClean="0">
                <a:solidFill>
                  <a:schemeClr val="accent6">
                    <a:lumMod val="50000"/>
                  </a:schemeClr>
                </a:solidFill>
                <a:latin typeface="新細明體"/>
                <a:ea typeface="新細明體"/>
              </a:rPr>
              <a:t>「</a:t>
            </a:r>
            <a:r>
              <a:rPr lang="zh-TW" altLang="en-US" dirty="0" smtClean="0">
                <a:solidFill>
                  <a:schemeClr val="accent6">
                    <a:lumMod val="50000"/>
                  </a:schemeClr>
                </a:solidFill>
              </a:rPr>
              <a:t>吳寶春</a:t>
            </a:r>
            <a:r>
              <a:rPr lang="en-US" altLang="zh-TW" dirty="0">
                <a:solidFill>
                  <a:schemeClr val="accent6">
                    <a:lumMod val="50000"/>
                  </a:schemeClr>
                </a:solidFill>
              </a:rPr>
              <a:t>(</a:t>
            </a:r>
            <a:r>
              <a:rPr lang="zh-TW" altLang="en-US" dirty="0">
                <a:solidFill>
                  <a:schemeClr val="accent6">
                    <a:lumMod val="50000"/>
                  </a:schemeClr>
                </a:solidFill>
              </a:rPr>
              <a:t>麥方</a:t>
            </a:r>
            <a:r>
              <a:rPr lang="en-US" altLang="zh-TW" dirty="0">
                <a:solidFill>
                  <a:schemeClr val="accent6">
                    <a:lumMod val="50000"/>
                  </a:schemeClr>
                </a:solidFill>
              </a:rPr>
              <a:t>)</a:t>
            </a:r>
            <a:r>
              <a:rPr lang="zh-TW" altLang="en-US" dirty="0">
                <a:solidFill>
                  <a:schemeClr val="accent6">
                    <a:lumMod val="50000"/>
                  </a:schemeClr>
                </a:solidFill>
              </a:rPr>
              <a:t>ㄆㄤ</a:t>
            </a:r>
            <a:r>
              <a:rPr lang="zh-TW" altLang="en-US" dirty="0" smtClean="0">
                <a:solidFill>
                  <a:schemeClr val="accent6">
                    <a:lumMod val="50000"/>
                  </a:schemeClr>
                </a:solidFill>
              </a:rPr>
              <a:t>店</a:t>
            </a:r>
            <a:r>
              <a:rPr lang="zh-TW" altLang="en-US" dirty="0" smtClean="0">
                <a:solidFill>
                  <a:schemeClr val="accent6">
                    <a:lumMod val="50000"/>
                  </a:schemeClr>
                </a:solidFill>
                <a:latin typeface="新細明體"/>
                <a:ea typeface="新細明體"/>
              </a:rPr>
              <a:t>」</a:t>
            </a:r>
            <a:r>
              <a:rPr lang="zh-TW" altLang="en-US" dirty="0" smtClean="0">
                <a:solidFill>
                  <a:schemeClr val="accent6">
                    <a:lumMod val="50000"/>
                  </a:schemeClr>
                </a:solidFill>
              </a:rPr>
              <a:t>店門口</a:t>
            </a:r>
            <a:r>
              <a:rPr lang="zh-TW" altLang="en-US" dirty="0">
                <a:solidFill>
                  <a:schemeClr val="accent6">
                    <a:lumMod val="50000"/>
                  </a:schemeClr>
                </a:solidFill>
              </a:rPr>
              <a:t>處為抽樣地點。 </a:t>
            </a:r>
          </a:p>
          <a:p>
            <a:endParaRPr lang="zh-TW" altLang="en-US" dirty="0"/>
          </a:p>
        </p:txBody>
      </p:sp>
      <p:sp>
        <p:nvSpPr>
          <p:cNvPr id="4" name="矩形 3"/>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內容版面配置區 3"/>
          <p:cNvPicPr>
            <a:picLocks noChangeAspect="1"/>
          </p:cNvPicPr>
          <p:nvPr/>
        </p:nvPicPr>
        <p:blipFill rotWithShape="1">
          <a:blip r:embed="rId2"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6" name="標題 1"/>
          <p:cNvSpPr txBox="1">
            <a:spLocks/>
          </p:cNvSpPr>
          <p:nvPr/>
        </p:nvSpPr>
        <p:spPr>
          <a:xfrm>
            <a:off x="1403648"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rPr>
              <a:t>研究</a:t>
            </a:r>
            <a:r>
              <a:rPr lang="zh-TW" altLang="en-US" sz="3600" dirty="0">
                <a:solidFill>
                  <a:schemeClr val="bg1"/>
                </a:solidFill>
              </a:rPr>
              <a:t>地點與對象</a:t>
            </a:r>
          </a:p>
        </p:txBody>
      </p:sp>
      <p:pic>
        <p:nvPicPr>
          <p:cNvPr id="7" name="Picture 5" descr="瑪莉先生 拍攝的 斗六法米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4941888"/>
            <a:ext cx="1042987"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439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4784"/>
            <a:ext cx="8229600" cy="5256584"/>
          </a:xfrm>
        </p:spPr>
        <p:txBody>
          <a:bodyPr>
            <a:normAutofit/>
          </a:bodyPr>
          <a:lstStyle/>
          <a:p>
            <a:pPr algn="just">
              <a:lnSpc>
                <a:spcPct val="110000"/>
              </a:lnSpc>
            </a:pPr>
            <a:r>
              <a:rPr lang="zh-TW" altLang="en-US" sz="3000" dirty="0">
                <a:latin typeface="Times New Roman" pitchFamily="18" charset="0"/>
                <a:cs typeface="Times New Roman" pitchFamily="18" charset="0"/>
              </a:rPr>
              <a:t>以非機率抽樣法之便利抽樣法選取樣本</a:t>
            </a:r>
            <a:r>
              <a:rPr lang="zh-TW" altLang="en-US" sz="3000" dirty="0" smtClean="0">
                <a:latin typeface="Times New Roman" pitchFamily="18" charset="0"/>
                <a:cs typeface="Times New Roman" pitchFamily="18" charset="0"/>
              </a:rPr>
              <a:t>。</a:t>
            </a:r>
            <a:endParaRPr lang="en-US" altLang="zh-TW" sz="3000" dirty="0" smtClean="0">
              <a:latin typeface="Times New Roman" pitchFamily="18" charset="0"/>
              <a:cs typeface="Times New Roman" pitchFamily="18" charset="0"/>
            </a:endParaRPr>
          </a:p>
          <a:p>
            <a:pPr algn="just">
              <a:lnSpc>
                <a:spcPct val="110000"/>
              </a:lnSpc>
            </a:pPr>
            <a:endParaRPr lang="zh-TW" altLang="en-US" sz="800" dirty="0">
              <a:latin typeface="Times New Roman" pitchFamily="18" charset="0"/>
              <a:cs typeface="Times New Roman" pitchFamily="18" charset="0"/>
            </a:endParaRPr>
          </a:p>
          <a:p>
            <a:pPr algn="just">
              <a:lnSpc>
                <a:spcPct val="110000"/>
              </a:lnSpc>
            </a:pPr>
            <a:r>
              <a:rPr lang="zh-TW" altLang="en-US" sz="3000" dirty="0">
                <a:solidFill>
                  <a:schemeClr val="accent6">
                    <a:lumMod val="50000"/>
                  </a:schemeClr>
                </a:solidFill>
                <a:latin typeface="Times New Roman" pitchFamily="18" charset="0"/>
                <a:cs typeface="Times New Roman" pitchFamily="18" charset="0"/>
              </a:rPr>
              <a:t>使用問卷調查之方式來收集資料，計畫於</a:t>
            </a:r>
            <a:r>
              <a:rPr lang="en-US" altLang="zh-TW" sz="3000" dirty="0">
                <a:solidFill>
                  <a:schemeClr val="accent6">
                    <a:lumMod val="50000"/>
                  </a:schemeClr>
                </a:solidFill>
                <a:latin typeface="Times New Roman" pitchFamily="18" charset="0"/>
                <a:cs typeface="Times New Roman" pitchFamily="18" charset="0"/>
              </a:rPr>
              <a:t>2012</a:t>
            </a:r>
            <a:r>
              <a:rPr lang="zh-TW" altLang="en-US" sz="3000" dirty="0">
                <a:solidFill>
                  <a:schemeClr val="accent6">
                    <a:lumMod val="50000"/>
                  </a:schemeClr>
                </a:solidFill>
                <a:latin typeface="Times New Roman" pitchFamily="18" charset="0"/>
                <a:cs typeface="Times New Roman" pitchFamily="18" charset="0"/>
              </a:rPr>
              <a:t>年</a:t>
            </a:r>
            <a:r>
              <a:rPr lang="en-US" altLang="zh-TW" sz="3000" dirty="0">
                <a:solidFill>
                  <a:schemeClr val="accent6">
                    <a:lumMod val="50000"/>
                  </a:schemeClr>
                </a:solidFill>
                <a:latin typeface="Times New Roman" pitchFamily="18" charset="0"/>
                <a:cs typeface="Times New Roman" pitchFamily="18" charset="0"/>
              </a:rPr>
              <a:t>04</a:t>
            </a:r>
            <a:r>
              <a:rPr lang="zh-TW" altLang="en-US" sz="3000" dirty="0">
                <a:solidFill>
                  <a:schemeClr val="accent6">
                    <a:lumMod val="50000"/>
                  </a:schemeClr>
                </a:solidFill>
                <a:latin typeface="Times New Roman" pitchFamily="18" charset="0"/>
                <a:cs typeface="Times New Roman" pitchFamily="18" charset="0"/>
              </a:rPr>
              <a:t>月</a:t>
            </a:r>
            <a:r>
              <a:rPr lang="en-US" altLang="zh-TW" sz="3000" dirty="0">
                <a:solidFill>
                  <a:schemeClr val="accent6">
                    <a:lumMod val="50000"/>
                  </a:schemeClr>
                </a:solidFill>
                <a:latin typeface="Times New Roman" pitchFamily="18" charset="0"/>
                <a:cs typeface="Times New Roman" pitchFamily="18" charset="0"/>
              </a:rPr>
              <a:t>04</a:t>
            </a:r>
            <a:r>
              <a:rPr lang="zh-TW" altLang="en-US" sz="3000" dirty="0">
                <a:solidFill>
                  <a:schemeClr val="accent6">
                    <a:lumMod val="50000"/>
                  </a:schemeClr>
                </a:solidFill>
                <a:latin typeface="Times New Roman" pitchFamily="18" charset="0"/>
                <a:cs typeface="Times New Roman" pitchFamily="18" charset="0"/>
              </a:rPr>
              <a:t>日至</a:t>
            </a:r>
            <a:r>
              <a:rPr lang="en-US" altLang="zh-TW" sz="3000" dirty="0">
                <a:solidFill>
                  <a:schemeClr val="accent6">
                    <a:lumMod val="50000"/>
                  </a:schemeClr>
                </a:solidFill>
                <a:latin typeface="Times New Roman" pitchFamily="18" charset="0"/>
                <a:cs typeface="Times New Roman" pitchFamily="18" charset="0"/>
              </a:rPr>
              <a:t>2012</a:t>
            </a:r>
            <a:r>
              <a:rPr lang="zh-TW" altLang="en-US" sz="3000" dirty="0">
                <a:solidFill>
                  <a:schemeClr val="accent6">
                    <a:lumMod val="50000"/>
                  </a:schemeClr>
                </a:solidFill>
                <a:latin typeface="Times New Roman" pitchFamily="18" charset="0"/>
                <a:cs typeface="Times New Roman" pitchFamily="18" charset="0"/>
              </a:rPr>
              <a:t>年</a:t>
            </a:r>
            <a:r>
              <a:rPr lang="en-US" altLang="zh-TW" sz="3000" dirty="0">
                <a:solidFill>
                  <a:schemeClr val="accent6">
                    <a:lumMod val="50000"/>
                  </a:schemeClr>
                </a:solidFill>
                <a:latin typeface="Times New Roman" pitchFamily="18" charset="0"/>
                <a:cs typeface="Times New Roman" pitchFamily="18" charset="0"/>
              </a:rPr>
              <a:t>04</a:t>
            </a:r>
            <a:r>
              <a:rPr lang="zh-TW" altLang="en-US" sz="3000" dirty="0">
                <a:solidFill>
                  <a:schemeClr val="accent6">
                    <a:lumMod val="50000"/>
                  </a:schemeClr>
                </a:solidFill>
                <a:latin typeface="Times New Roman" pitchFamily="18" charset="0"/>
                <a:cs typeface="Times New Roman" pitchFamily="18" charset="0"/>
              </a:rPr>
              <a:t>月</a:t>
            </a:r>
            <a:r>
              <a:rPr lang="en-US" altLang="zh-TW" sz="3000" dirty="0">
                <a:solidFill>
                  <a:schemeClr val="accent6">
                    <a:lumMod val="50000"/>
                  </a:schemeClr>
                </a:solidFill>
                <a:latin typeface="Times New Roman" pitchFamily="18" charset="0"/>
                <a:cs typeface="Times New Roman" pitchFamily="18" charset="0"/>
              </a:rPr>
              <a:t>04</a:t>
            </a:r>
            <a:r>
              <a:rPr lang="zh-TW" altLang="en-US" sz="3000" dirty="0">
                <a:solidFill>
                  <a:schemeClr val="accent6">
                    <a:lumMod val="50000"/>
                  </a:schemeClr>
                </a:solidFill>
                <a:latin typeface="Times New Roman" pitchFamily="18" charset="0"/>
                <a:cs typeface="Times New Roman" pitchFamily="18" charset="0"/>
              </a:rPr>
              <a:t>日發放</a:t>
            </a:r>
            <a:r>
              <a:rPr lang="en-US" altLang="zh-TW" sz="3000" dirty="0">
                <a:solidFill>
                  <a:schemeClr val="accent6">
                    <a:lumMod val="50000"/>
                  </a:schemeClr>
                </a:solidFill>
                <a:latin typeface="Times New Roman" pitchFamily="18" charset="0"/>
                <a:cs typeface="Times New Roman" pitchFamily="18" charset="0"/>
              </a:rPr>
              <a:t>64</a:t>
            </a:r>
            <a:r>
              <a:rPr lang="zh-TW" altLang="en-US" sz="3000" dirty="0">
                <a:solidFill>
                  <a:schemeClr val="accent6">
                    <a:lumMod val="50000"/>
                  </a:schemeClr>
                </a:solidFill>
                <a:latin typeface="Times New Roman" pitchFamily="18" charset="0"/>
                <a:cs typeface="Times New Roman" pitchFamily="18" charset="0"/>
              </a:rPr>
              <a:t>份問卷施行預測並經信度分析與項目分析後，修改不適當、語意模糊、引導作答等類型的問題</a:t>
            </a:r>
            <a:r>
              <a:rPr lang="zh-TW" altLang="en-US" sz="3000" dirty="0" smtClean="0">
                <a:solidFill>
                  <a:schemeClr val="accent6">
                    <a:lumMod val="50000"/>
                  </a:schemeClr>
                </a:solidFill>
                <a:latin typeface="Times New Roman" pitchFamily="18" charset="0"/>
                <a:cs typeface="Times New Roman" pitchFamily="18" charset="0"/>
              </a:rPr>
              <a:t>。</a:t>
            </a:r>
            <a:endParaRPr lang="en-US" altLang="zh-TW" sz="3000" dirty="0" smtClean="0">
              <a:solidFill>
                <a:schemeClr val="accent6">
                  <a:lumMod val="50000"/>
                </a:schemeClr>
              </a:solidFill>
              <a:latin typeface="Times New Roman" pitchFamily="18" charset="0"/>
              <a:cs typeface="Times New Roman" pitchFamily="18" charset="0"/>
            </a:endParaRPr>
          </a:p>
          <a:p>
            <a:pPr algn="just">
              <a:lnSpc>
                <a:spcPct val="110000"/>
              </a:lnSpc>
            </a:pPr>
            <a:endParaRPr lang="zh-TW" altLang="en-US" sz="800" dirty="0">
              <a:latin typeface="Times New Roman" pitchFamily="18" charset="0"/>
              <a:cs typeface="Times New Roman" pitchFamily="18" charset="0"/>
            </a:endParaRPr>
          </a:p>
          <a:p>
            <a:pPr algn="just">
              <a:lnSpc>
                <a:spcPct val="110000"/>
              </a:lnSpc>
            </a:pPr>
            <a:r>
              <a:rPr lang="zh-TW" altLang="en-US" sz="3000" dirty="0">
                <a:latin typeface="Times New Roman" pitchFamily="18" charset="0"/>
                <a:cs typeface="Times New Roman" pitchFamily="18" charset="0"/>
              </a:rPr>
              <a:t>後於</a:t>
            </a:r>
            <a:r>
              <a:rPr lang="en-US" altLang="zh-TW" sz="3000" dirty="0">
                <a:latin typeface="Times New Roman" pitchFamily="18" charset="0"/>
                <a:cs typeface="Times New Roman" pitchFamily="18" charset="0"/>
              </a:rPr>
              <a:t>2012</a:t>
            </a:r>
            <a:r>
              <a:rPr lang="zh-TW" altLang="en-US" sz="3000" dirty="0">
                <a:latin typeface="Times New Roman" pitchFamily="18" charset="0"/>
                <a:cs typeface="Times New Roman" pitchFamily="18" charset="0"/>
              </a:rPr>
              <a:t>年</a:t>
            </a:r>
            <a:r>
              <a:rPr lang="en-US" altLang="zh-TW" sz="3000" dirty="0">
                <a:latin typeface="Times New Roman" pitchFamily="18" charset="0"/>
                <a:cs typeface="Times New Roman" pitchFamily="18" charset="0"/>
              </a:rPr>
              <a:t>04</a:t>
            </a:r>
            <a:r>
              <a:rPr lang="zh-TW" altLang="en-US" sz="3000" dirty="0">
                <a:latin typeface="Times New Roman" pitchFamily="18" charset="0"/>
                <a:cs typeface="Times New Roman" pitchFamily="18" charset="0"/>
              </a:rPr>
              <a:t>月</a:t>
            </a:r>
            <a:r>
              <a:rPr lang="en-US" altLang="zh-TW" sz="3000" dirty="0">
                <a:latin typeface="Times New Roman" pitchFamily="18" charset="0"/>
                <a:cs typeface="Times New Roman" pitchFamily="18" charset="0"/>
              </a:rPr>
              <a:t>06</a:t>
            </a:r>
            <a:r>
              <a:rPr lang="zh-TW" altLang="en-US" sz="3000" dirty="0">
                <a:latin typeface="Times New Roman" pitchFamily="18" charset="0"/>
                <a:cs typeface="Times New Roman" pitchFamily="18" charset="0"/>
              </a:rPr>
              <a:t>日至</a:t>
            </a:r>
            <a:r>
              <a:rPr lang="en-US" altLang="zh-TW" sz="3000" dirty="0">
                <a:latin typeface="Times New Roman" pitchFamily="18" charset="0"/>
                <a:cs typeface="Times New Roman" pitchFamily="18" charset="0"/>
              </a:rPr>
              <a:t>2012</a:t>
            </a:r>
            <a:r>
              <a:rPr lang="zh-TW" altLang="en-US" sz="3000" dirty="0">
                <a:latin typeface="Times New Roman" pitchFamily="18" charset="0"/>
                <a:cs typeface="Times New Roman" pitchFamily="18" charset="0"/>
              </a:rPr>
              <a:t>年</a:t>
            </a:r>
            <a:r>
              <a:rPr lang="en-US" altLang="zh-TW" sz="3000" dirty="0">
                <a:latin typeface="Times New Roman" pitchFamily="18" charset="0"/>
                <a:cs typeface="Times New Roman" pitchFamily="18" charset="0"/>
              </a:rPr>
              <a:t>04</a:t>
            </a:r>
            <a:r>
              <a:rPr lang="zh-TW" altLang="en-US" sz="3000" dirty="0">
                <a:latin typeface="Times New Roman" pitchFamily="18" charset="0"/>
                <a:cs typeface="Times New Roman" pitchFamily="18" charset="0"/>
              </a:rPr>
              <a:t>月</a:t>
            </a:r>
            <a:r>
              <a:rPr lang="en-US" altLang="zh-TW" sz="3000" dirty="0">
                <a:latin typeface="Times New Roman" pitchFamily="18" charset="0"/>
                <a:cs typeface="Times New Roman" pitchFamily="18" charset="0"/>
              </a:rPr>
              <a:t>08</a:t>
            </a:r>
            <a:r>
              <a:rPr lang="zh-TW" altLang="en-US" sz="3000" dirty="0">
                <a:latin typeface="Times New Roman" pitchFamily="18" charset="0"/>
                <a:cs typeface="Times New Roman" pitchFamily="18" charset="0"/>
              </a:rPr>
              <a:t>日發放問卷，發放問卷共</a:t>
            </a:r>
            <a:r>
              <a:rPr lang="en-US" altLang="zh-TW" sz="3000" dirty="0" smtClean="0">
                <a:latin typeface="Times New Roman" pitchFamily="18" charset="0"/>
                <a:cs typeface="Times New Roman" pitchFamily="18" charset="0"/>
              </a:rPr>
              <a:t>33</a:t>
            </a:r>
            <a:r>
              <a:rPr lang="en-US" altLang="zh-TW" sz="3000" dirty="0">
                <a:latin typeface="Times New Roman" pitchFamily="18" charset="0"/>
                <a:cs typeface="Times New Roman" pitchFamily="18" charset="0"/>
              </a:rPr>
              <a:t>7</a:t>
            </a:r>
            <a:r>
              <a:rPr lang="zh-TW" altLang="en-US" sz="3000" dirty="0" smtClean="0">
                <a:latin typeface="Times New Roman" pitchFamily="18" charset="0"/>
                <a:cs typeface="Times New Roman" pitchFamily="18" charset="0"/>
              </a:rPr>
              <a:t>份</a:t>
            </a:r>
            <a:r>
              <a:rPr lang="zh-TW" altLang="en-US" sz="3000" dirty="0">
                <a:latin typeface="Times New Roman" pitchFamily="18" charset="0"/>
                <a:cs typeface="Times New Roman" pitchFamily="18" charset="0"/>
              </a:rPr>
              <a:t>，其中有效問卷</a:t>
            </a:r>
            <a:r>
              <a:rPr lang="en-US" altLang="zh-TW" sz="3000" dirty="0">
                <a:latin typeface="Times New Roman" pitchFamily="18" charset="0"/>
                <a:cs typeface="Times New Roman" pitchFamily="18" charset="0"/>
              </a:rPr>
              <a:t>330</a:t>
            </a:r>
            <a:r>
              <a:rPr lang="zh-TW" altLang="en-US" sz="3000" dirty="0">
                <a:latin typeface="Times New Roman" pitchFamily="18" charset="0"/>
                <a:cs typeface="Times New Roman" pitchFamily="18" charset="0"/>
              </a:rPr>
              <a:t>份，回收問卷有效率為</a:t>
            </a:r>
            <a:r>
              <a:rPr lang="en-US" altLang="zh-TW" sz="3000" dirty="0" smtClean="0">
                <a:latin typeface="Times New Roman" pitchFamily="18" charset="0"/>
                <a:cs typeface="Times New Roman" pitchFamily="18" charset="0"/>
              </a:rPr>
              <a:t>98%</a:t>
            </a:r>
            <a:r>
              <a:rPr lang="zh-TW" altLang="en-US" sz="3000" dirty="0">
                <a:latin typeface="Times New Roman" pitchFamily="18" charset="0"/>
                <a:cs typeface="Times New Roman" pitchFamily="18" charset="0"/>
              </a:rPr>
              <a:t>。</a:t>
            </a:r>
          </a:p>
        </p:txBody>
      </p:sp>
      <p:sp>
        <p:nvSpPr>
          <p:cNvPr id="4" name="矩形 3"/>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內容版面配置區 3"/>
          <p:cNvPicPr>
            <a:picLocks noChangeAspect="1"/>
          </p:cNvPicPr>
          <p:nvPr/>
        </p:nvPicPr>
        <p:blipFill rotWithShape="1">
          <a:blip r:embed="rId2"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6" name="標題 1"/>
          <p:cNvSpPr txBox="1">
            <a:spLocks/>
          </p:cNvSpPr>
          <p:nvPr/>
        </p:nvSpPr>
        <p:spPr>
          <a:xfrm>
            <a:off x="1403648"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a:solidFill>
                  <a:schemeClr val="bg1"/>
                </a:solidFill>
              </a:rPr>
              <a:t>抽樣方法</a:t>
            </a:r>
          </a:p>
        </p:txBody>
      </p:sp>
      <p:pic>
        <p:nvPicPr>
          <p:cNvPr id="7" name="Picture 5" descr="瑪莉先生 拍攝的 斗六法米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589240"/>
            <a:ext cx="9683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222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581128"/>
            <a:ext cx="8229600" cy="1143000"/>
          </a:xfrm>
        </p:spPr>
        <p:txBody>
          <a:bodyPr>
            <a:normAutofit/>
          </a:bodyPr>
          <a:lstStyle/>
          <a:p>
            <a:r>
              <a:rPr lang="zh-TW" altLang="en-US" sz="4000" b="1" dirty="0" smtClean="0"/>
              <a:t>結果與討論</a:t>
            </a:r>
            <a:endParaRPr lang="zh-TW" altLang="en-US" sz="4000" b="1" dirty="0"/>
          </a:p>
        </p:txBody>
      </p:sp>
      <p:pic>
        <p:nvPicPr>
          <p:cNvPr id="4" name="內容版面配置區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124744"/>
            <a:ext cx="3456384" cy="3456384"/>
          </a:xfrm>
          <a:prstGeom prst="rect">
            <a:avLst/>
          </a:prstGeom>
          <a:ln>
            <a:noFill/>
          </a:ln>
          <a:effectLst>
            <a:softEdge rad="112500"/>
          </a:effectLst>
        </p:spPr>
      </p:pic>
    </p:spTree>
    <p:extLst>
      <p:ext uri="{BB962C8B-B14F-4D97-AF65-F5344CB8AC3E}">
        <p14:creationId xmlns:p14="http://schemas.microsoft.com/office/powerpoint/2010/main" val="1304209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flipH="1">
            <a:off x="3779912" y="3214911"/>
            <a:ext cx="1512168" cy="523220"/>
          </a:xfrm>
          <a:prstGeom prst="rect">
            <a:avLst/>
          </a:prstGeom>
          <a:noFill/>
        </p:spPr>
        <p:txBody>
          <a:bodyPr wrap="square" rtlCol="0">
            <a:spAutoFit/>
          </a:bodyPr>
          <a:lstStyle/>
          <a:p>
            <a:r>
              <a:rPr lang="en-US" altLang="zh-TW" sz="2800" dirty="0" smtClean="0">
                <a:solidFill>
                  <a:schemeClr val="bg1"/>
                </a:solidFill>
              </a:rPr>
              <a:t>43.6 %</a:t>
            </a:r>
            <a:endParaRPr lang="zh-TW" altLang="en-US" sz="2800" dirty="0">
              <a:solidFill>
                <a:schemeClr val="bg1"/>
              </a:solidFill>
            </a:endParaRPr>
          </a:p>
        </p:txBody>
      </p:sp>
      <p:sp>
        <p:nvSpPr>
          <p:cNvPr id="8" name="文字方塊 7"/>
          <p:cNvSpPr txBox="1"/>
          <p:nvPr/>
        </p:nvSpPr>
        <p:spPr>
          <a:xfrm flipH="1">
            <a:off x="2123728" y="4707915"/>
            <a:ext cx="1584177" cy="523220"/>
          </a:xfrm>
          <a:prstGeom prst="rect">
            <a:avLst/>
          </a:prstGeom>
          <a:noFill/>
        </p:spPr>
        <p:txBody>
          <a:bodyPr wrap="square" rtlCol="0">
            <a:spAutoFit/>
          </a:bodyPr>
          <a:lstStyle/>
          <a:p>
            <a:r>
              <a:rPr lang="en-US" altLang="zh-TW" sz="2800" dirty="0" smtClean="0">
                <a:solidFill>
                  <a:schemeClr val="bg1"/>
                </a:solidFill>
              </a:rPr>
              <a:t>56.4 %</a:t>
            </a:r>
            <a:endParaRPr lang="zh-TW" altLang="en-US" sz="2800" dirty="0">
              <a:solidFill>
                <a:schemeClr val="bg1"/>
              </a:solidFill>
            </a:endParaRPr>
          </a:p>
        </p:txBody>
      </p:sp>
      <p:sp>
        <p:nvSpPr>
          <p:cNvPr id="10" name="標題 1"/>
          <p:cNvSpPr txBox="1">
            <a:spLocks/>
          </p:cNvSpPr>
          <p:nvPr/>
        </p:nvSpPr>
        <p:spPr>
          <a:xfrm>
            <a:off x="323528" y="44624"/>
            <a:ext cx="84890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t>樣本「社經背景」資料次數統計分析</a:t>
            </a:r>
            <a:endParaRPr lang="zh-TW" altLang="en-US" sz="3600" dirty="0"/>
          </a:p>
        </p:txBody>
      </p:sp>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7" y="1057785"/>
            <a:ext cx="8352929" cy="354991"/>
          </a:xfrm>
          <a:prstGeom prst="rect">
            <a:avLst/>
          </a:prstGeom>
        </p:spPr>
      </p:pic>
      <p:sp>
        <p:nvSpPr>
          <p:cNvPr id="16" name="矩形 15"/>
          <p:cNvSpPr/>
          <p:nvPr/>
        </p:nvSpPr>
        <p:spPr>
          <a:xfrm>
            <a:off x="6084168" y="6182144"/>
            <a:ext cx="3060479" cy="451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7"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6325619" y="6232379"/>
            <a:ext cx="262605" cy="401283"/>
          </a:xfrm>
          <a:prstGeom prst="rect">
            <a:avLst/>
          </a:prstGeom>
        </p:spPr>
      </p:pic>
      <p:sp>
        <p:nvSpPr>
          <p:cNvPr id="18" name="矩形 17"/>
          <p:cNvSpPr/>
          <p:nvPr/>
        </p:nvSpPr>
        <p:spPr>
          <a:xfrm>
            <a:off x="7884368" y="6165304"/>
            <a:ext cx="800219" cy="830997"/>
          </a:xfrm>
          <a:prstGeom prst="rect">
            <a:avLst/>
          </a:prstGeom>
        </p:spPr>
        <p:txBody>
          <a:bodyPr wrap="none">
            <a:spAutoFit/>
          </a:bodyPr>
          <a:lstStyle/>
          <a:p>
            <a:r>
              <a:rPr lang="zh-TW" altLang="en-US" sz="2400" dirty="0">
                <a:solidFill>
                  <a:schemeClr val="bg1"/>
                </a:solidFill>
              </a:rPr>
              <a:t>性別</a:t>
            </a:r>
          </a:p>
          <a:p>
            <a:endParaRPr lang="zh-TW" altLang="en-US" sz="2400" dirty="0">
              <a:solidFill>
                <a:schemeClr val="bg1"/>
              </a:solidFill>
            </a:endParaRPr>
          </a:p>
        </p:txBody>
      </p:sp>
      <p:graphicFrame>
        <p:nvGraphicFramePr>
          <p:cNvPr id="3" name="圖表 2"/>
          <p:cNvGraphicFramePr/>
          <p:nvPr>
            <p:extLst>
              <p:ext uri="{D42A27DB-BD31-4B8C-83A1-F6EECF244321}">
                <p14:modId xmlns:p14="http://schemas.microsoft.com/office/powerpoint/2010/main" val="2624822504"/>
              </p:ext>
            </p:extLst>
          </p:nvPr>
        </p:nvGraphicFramePr>
        <p:xfrm>
          <a:off x="1115616" y="1484784"/>
          <a:ext cx="7368479" cy="4506694"/>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字方塊 11"/>
          <p:cNvSpPr txBox="1"/>
          <p:nvPr/>
        </p:nvSpPr>
        <p:spPr>
          <a:xfrm flipH="1">
            <a:off x="2843808" y="3789040"/>
            <a:ext cx="1512168" cy="523220"/>
          </a:xfrm>
          <a:prstGeom prst="rect">
            <a:avLst/>
          </a:prstGeom>
          <a:noFill/>
        </p:spPr>
        <p:txBody>
          <a:bodyPr wrap="square" rtlCol="0">
            <a:spAutoFit/>
          </a:bodyPr>
          <a:lstStyle/>
          <a:p>
            <a:r>
              <a:rPr lang="en-US" altLang="zh-TW" sz="2800" dirty="0" smtClean="0">
                <a:solidFill>
                  <a:schemeClr val="bg1"/>
                </a:solidFill>
              </a:rPr>
              <a:t>43.6 %</a:t>
            </a:r>
            <a:endParaRPr lang="zh-TW" altLang="en-US" sz="2800" dirty="0">
              <a:solidFill>
                <a:schemeClr val="bg1"/>
              </a:solidFill>
            </a:endParaRPr>
          </a:p>
        </p:txBody>
      </p:sp>
      <p:sp>
        <p:nvSpPr>
          <p:cNvPr id="13" name="文字方塊 12"/>
          <p:cNvSpPr txBox="1"/>
          <p:nvPr/>
        </p:nvSpPr>
        <p:spPr>
          <a:xfrm flipH="1">
            <a:off x="5292080" y="2924944"/>
            <a:ext cx="1584177" cy="523220"/>
          </a:xfrm>
          <a:prstGeom prst="rect">
            <a:avLst/>
          </a:prstGeom>
          <a:noFill/>
        </p:spPr>
        <p:txBody>
          <a:bodyPr wrap="square" rtlCol="0">
            <a:spAutoFit/>
          </a:bodyPr>
          <a:lstStyle/>
          <a:p>
            <a:r>
              <a:rPr lang="en-US" altLang="zh-TW" sz="2800" dirty="0" smtClean="0">
                <a:solidFill>
                  <a:schemeClr val="bg1"/>
                </a:solidFill>
              </a:rPr>
              <a:t>56.4 %</a:t>
            </a:r>
            <a:endParaRPr lang="zh-TW" altLang="en-US" sz="2800" dirty="0">
              <a:solidFill>
                <a:schemeClr val="bg1"/>
              </a:solidFill>
            </a:endParaRPr>
          </a:p>
        </p:txBody>
      </p:sp>
    </p:spTree>
    <p:extLst>
      <p:ext uri="{BB962C8B-B14F-4D97-AF65-F5344CB8AC3E}">
        <p14:creationId xmlns:p14="http://schemas.microsoft.com/office/powerpoint/2010/main" val="2960735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068960"/>
            <a:ext cx="7821559" cy="864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內容版面配置區 3"/>
          <p:cNvPicPr>
            <a:picLocks noChangeAspect="1"/>
          </p:cNvPicPr>
          <p:nvPr/>
        </p:nvPicPr>
        <p:blipFill rotWithShape="1">
          <a:blip r:embed="rId2" cstate="print">
            <a:extLst>
              <a:ext uri="{28A0092B-C50C-407E-A947-70E740481C1C}">
                <a14:useLocalDpi xmlns:a14="http://schemas.microsoft.com/office/drawing/2010/main" val="0"/>
              </a:ext>
            </a:extLst>
          </a:blip>
          <a:srcRect l="41728"/>
          <a:stretch/>
        </p:blipFill>
        <p:spPr>
          <a:xfrm>
            <a:off x="446194" y="3068960"/>
            <a:ext cx="4557854" cy="864096"/>
          </a:xfrm>
          <a:prstGeom prst="rect">
            <a:avLst/>
          </a:prstGeom>
        </p:spPr>
      </p:pic>
      <p:sp>
        <p:nvSpPr>
          <p:cNvPr id="6" name="標題 1"/>
          <p:cNvSpPr txBox="1">
            <a:spLocks/>
          </p:cNvSpPr>
          <p:nvPr/>
        </p:nvSpPr>
        <p:spPr>
          <a:xfrm>
            <a:off x="1403648" y="292494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000" dirty="0" smtClean="0">
                <a:solidFill>
                  <a:schemeClr val="bg1"/>
                </a:solidFill>
              </a:rPr>
              <a:t>前言</a:t>
            </a:r>
            <a:endParaRPr lang="zh-TW" altLang="en-US" sz="4000" dirty="0">
              <a:solidFill>
                <a:schemeClr val="bg1"/>
              </a:solidFill>
            </a:endParaRPr>
          </a:p>
        </p:txBody>
      </p:sp>
    </p:spTree>
    <p:extLst>
      <p:ext uri="{BB962C8B-B14F-4D97-AF65-F5344CB8AC3E}">
        <p14:creationId xmlns:p14="http://schemas.microsoft.com/office/powerpoint/2010/main" val="1934992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2562138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標題 1"/>
          <p:cNvSpPr txBox="1">
            <a:spLocks/>
          </p:cNvSpPr>
          <p:nvPr/>
        </p:nvSpPr>
        <p:spPr>
          <a:xfrm>
            <a:off x="323528" y="44624"/>
            <a:ext cx="84890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mtClean="0"/>
              <a:t>樣本「社經背景」資料次數統計分析</a:t>
            </a:r>
            <a:endParaRPr lang="zh-TW" altLang="en-US" sz="3600" dirty="0"/>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7" y="1057785"/>
            <a:ext cx="8352929" cy="354991"/>
          </a:xfrm>
          <a:prstGeom prst="rect">
            <a:avLst/>
          </a:prstGeom>
        </p:spPr>
      </p:pic>
      <p:sp>
        <p:nvSpPr>
          <p:cNvPr id="13" name="矩形 12"/>
          <p:cNvSpPr/>
          <p:nvPr/>
        </p:nvSpPr>
        <p:spPr>
          <a:xfrm>
            <a:off x="6084168" y="6182144"/>
            <a:ext cx="3060479" cy="451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內容版面配置區 3"/>
          <p:cNvPicPr>
            <a:picLocks noChangeAspect="1"/>
          </p:cNvPicPr>
          <p:nvPr/>
        </p:nvPicPr>
        <p:blipFill rotWithShape="1">
          <a:blip r:embed="rId4" cstate="print">
            <a:extLst>
              <a:ext uri="{28A0092B-C50C-407E-A947-70E740481C1C}">
                <a14:useLocalDpi xmlns:a14="http://schemas.microsoft.com/office/drawing/2010/main" val="0"/>
              </a:ext>
            </a:extLst>
          </a:blip>
          <a:srcRect l="42029" t="15450" r="51858"/>
          <a:stretch/>
        </p:blipFill>
        <p:spPr>
          <a:xfrm>
            <a:off x="7094043" y="6232379"/>
            <a:ext cx="262605" cy="401283"/>
          </a:xfrm>
          <a:prstGeom prst="rect">
            <a:avLst/>
          </a:prstGeom>
        </p:spPr>
      </p:pic>
      <p:sp>
        <p:nvSpPr>
          <p:cNvPr id="15" name="矩形 14"/>
          <p:cNvSpPr/>
          <p:nvPr/>
        </p:nvSpPr>
        <p:spPr>
          <a:xfrm>
            <a:off x="7452320" y="6165304"/>
            <a:ext cx="1415772" cy="830997"/>
          </a:xfrm>
          <a:prstGeom prst="rect">
            <a:avLst/>
          </a:prstGeom>
        </p:spPr>
        <p:txBody>
          <a:bodyPr wrap="none">
            <a:spAutoFit/>
          </a:bodyPr>
          <a:lstStyle/>
          <a:p>
            <a:r>
              <a:rPr lang="zh-TW" altLang="en-US" sz="2400" dirty="0">
                <a:solidFill>
                  <a:schemeClr val="bg1"/>
                </a:solidFill>
              </a:rPr>
              <a:t>婚姻狀況</a:t>
            </a:r>
          </a:p>
          <a:p>
            <a:endParaRPr lang="zh-TW" altLang="en-US" sz="2400" dirty="0">
              <a:solidFill>
                <a:schemeClr val="bg1"/>
              </a:solidFill>
            </a:endParaRPr>
          </a:p>
        </p:txBody>
      </p:sp>
      <p:graphicFrame>
        <p:nvGraphicFramePr>
          <p:cNvPr id="2" name="圖表 1"/>
          <p:cNvGraphicFramePr/>
          <p:nvPr>
            <p:extLst>
              <p:ext uri="{D42A27DB-BD31-4B8C-83A1-F6EECF244321}">
                <p14:modId xmlns:p14="http://schemas.microsoft.com/office/powerpoint/2010/main" val="4099146687"/>
              </p:ext>
            </p:extLst>
          </p:nvPr>
        </p:nvGraphicFramePr>
        <p:xfrm>
          <a:off x="1091951" y="1397000"/>
          <a:ext cx="7584505" cy="5036020"/>
        </p:xfrm>
        <a:graphic>
          <a:graphicData uri="http://schemas.openxmlformats.org/drawingml/2006/chart">
            <c:chart xmlns:c="http://schemas.openxmlformats.org/drawingml/2006/chart" xmlns:r="http://schemas.openxmlformats.org/officeDocument/2006/relationships" r:id="rId5"/>
          </a:graphicData>
        </a:graphic>
      </p:graphicFrame>
      <p:sp>
        <p:nvSpPr>
          <p:cNvPr id="7" name="文字方塊 6"/>
          <p:cNvSpPr txBox="1"/>
          <p:nvPr/>
        </p:nvSpPr>
        <p:spPr>
          <a:xfrm flipH="1">
            <a:off x="2555776" y="3068960"/>
            <a:ext cx="1512168" cy="523220"/>
          </a:xfrm>
          <a:prstGeom prst="rect">
            <a:avLst/>
          </a:prstGeom>
          <a:noFill/>
        </p:spPr>
        <p:txBody>
          <a:bodyPr wrap="square" rtlCol="0">
            <a:spAutoFit/>
          </a:bodyPr>
          <a:lstStyle/>
          <a:p>
            <a:r>
              <a:rPr lang="en-US" altLang="zh-TW" sz="2800" dirty="0" smtClean="0">
                <a:solidFill>
                  <a:schemeClr val="bg1"/>
                </a:solidFill>
              </a:rPr>
              <a:t>57.0 %</a:t>
            </a:r>
            <a:endParaRPr lang="zh-TW" altLang="en-US" sz="2800" dirty="0">
              <a:solidFill>
                <a:schemeClr val="bg1"/>
              </a:solidFill>
            </a:endParaRPr>
          </a:p>
        </p:txBody>
      </p:sp>
      <p:sp>
        <p:nvSpPr>
          <p:cNvPr id="8" name="文字方塊 7"/>
          <p:cNvSpPr txBox="1"/>
          <p:nvPr/>
        </p:nvSpPr>
        <p:spPr>
          <a:xfrm flipH="1">
            <a:off x="4716015" y="3913892"/>
            <a:ext cx="1584177" cy="523220"/>
          </a:xfrm>
          <a:prstGeom prst="rect">
            <a:avLst/>
          </a:prstGeom>
          <a:noFill/>
        </p:spPr>
        <p:txBody>
          <a:bodyPr wrap="square" rtlCol="0">
            <a:spAutoFit/>
          </a:bodyPr>
          <a:lstStyle/>
          <a:p>
            <a:r>
              <a:rPr lang="en-US" altLang="zh-TW" sz="2800" dirty="0" smtClean="0">
                <a:solidFill>
                  <a:schemeClr val="bg1"/>
                </a:solidFill>
              </a:rPr>
              <a:t>43.0 %</a:t>
            </a:r>
            <a:endParaRPr lang="zh-TW" altLang="en-US" sz="2800" dirty="0">
              <a:solidFill>
                <a:schemeClr val="bg1"/>
              </a:solidFill>
            </a:endParaRPr>
          </a:p>
        </p:txBody>
      </p:sp>
    </p:spTree>
    <p:extLst>
      <p:ext uri="{BB962C8B-B14F-4D97-AF65-F5344CB8AC3E}">
        <p14:creationId xmlns:p14="http://schemas.microsoft.com/office/powerpoint/2010/main" val="1152850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323528" y="44624"/>
            <a:ext cx="84890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mtClean="0"/>
              <a:t>樣本「社經背景」資料次數統計分析</a:t>
            </a:r>
            <a:endParaRPr lang="zh-TW" altLang="en-US" sz="3600" dirty="0"/>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7" y="1057785"/>
            <a:ext cx="8352929" cy="354991"/>
          </a:xfrm>
          <a:prstGeom prst="rect">
            <a:avLst/>
          </a:prstGeom>
        </p:spPr>
      </p:pic>
      <p:sp>
        <p:nvSpPr>
          <p:cNvPr id="5" name="矩形 4"/>
          <p:cNvSpPr/>
          <p:nvPr/>
        </p:nvSpPr>
        <p:spPr>
          <a:xfrm>
            <a:off x="5868144" y="5733256"/>
            <a:ext cx="1152128" cy="681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6084168" y="6182144"/>
            <a:ext cx="3060479" cy="451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6325619" y="6232379"/>
            <a:ext cx="262605" cy="401283"/>
          </a:xfrm>
          <a:prstGeom prst="rect">
            <a:avLst/>
          </a:prstGeom>
        </p:spPr>
      </p:pic>
      <p:sp>
        <p:nvSpPr>
          <p:cNvPr id="13" name="矩形 12"/>
          <p:cNvSpPr/>
          <p:nvPr/>
        </p:nvSpPr>
        <p:spPr>
          <a:xfrm>
            <a:off x="7236296" y="6165304"/>
            <a:ext cx="1723549" cy="461665"/>
          </a:xfrm>
          <a:prstGeom prst="rect">
            <a:avLst/>
          </a:prstGeom>
        </p:spPr>
        <p:txBody>
          <a:bodyPr wrap="none">
            <a:spAutoFit/>
          </a:bodyPr>
          <a:lstStyle/>
          <a:p>
            <a:r>
              <a:rPr lang="zh-TW" altLang="en-US" sz="2400" dirty="0">
                <a:solidFill>
                  <a:schemeClr val="bg1"/>
                </a:solidFill>
              </a:rPr>
              <a:t>受訪者年齡</a:t>
            </a:r>
          </a:p>
        </p:txBody>
      </p:sp>
      <p:sp>
        <p:nvSpPr>
          <p:cNvPr id="9" name="標題 8"/>
          <p:cNvSpPr>
            <a:spLocks noGrp="1"/>
          </p:cNvSpPr>
          <p:nvPr>
            <p:ph type="title"/>
          </p:nvPr>
        </p:nvSpPr>
        <p:spPr/>
        <p:txBody>
          <a:bodyPr/>
          <a:lstStyle/>
          <a:p>
            <a:endParaRPr lang="zh-TW" altLang="en-US"/>
          </a:p>
        </p:txBody>
      </p:sp>
      <p:graphicFrame>
        <p:nvGraphicFramePr>
          <p:cNvPr id="4" name="圖表 3"/>
          <p:cNvGraphicFramePr/>
          <p:nvPr>
            <p:extLst>
              <p:ext uri="{D42A27DB-BD31-4B8C-83A1-F6EECF244321}">
                <p14:modId xmlns:p14="http://schemas.microsoft.com/office/powerpoint/2010/main" val="466806418"/>
              </p:ext>
            </p:extLst>
          </p:nvPr>
        </p:nvGraphicFramePr>
        <p:xfrm>
          <a:off x="611560" y="1549549"/>
          <a:ext cx="8064896" cy="4661065"/>
        </p:xfrm>
        <a:graphic>
          <a:graphicData uri="http://schemas.openxmlformats.org/drawingml/2006/chart">
            <c:chart xmlns:c="http://schemas.openxmlformats.org/drawingml/2006/chart" xmlns:r="http://schemas.openxmlformats.org/officeDocument/2006/relationships" r:id="rId4"/>
          </a:graphicData>
        </a:graphic>
      </p:graphicFrame>
      <p:sp>
        <p:nvSpPr>
          <p:cNvPr id="10" name="矩形 9"/>
          <p:cNvSpPr/>
          <p:nvPr/>
        </p:nvSpPr>
        <p:spPr>
          <a:xfrm>
            <a:off x="1341193" y="4365104"/>
            <a:ext cx="926551" cy="707886"/>
          </a:xfrm>
          <a:prstGeom prst="rect">
            <a:avLst/>
          </a:prstGeom>
        </p:spPr>
        <p:txBody>
          <a:bodyPr wrap="square">
            <a:spAutoFit/>
          </a:bodyPr>
          <a:lstStyle/>
          <a:p>
            <a:r>
              <a:rPr lang="en-US" altLang="zh-TW" sz="2000" dirty="0"/>
              <a:t>0.90%	</a:t>
            </a:r>
          </a:p>
        </p:txBody>
      </p:sp>
      <p:sp>
        <p:nvSpPr>
          <p:cNvPr id="14" name="矩形 13"/>
          <p:cNvSpPr/>
          <p:nvPr/>
        </p:nvSpPr>
        <p:spPr>
          <a:xfrm>
            <a:off x="2327137" y="2452826"/>
            <a:ext cx="917848" cy="400110"/>
          </a:xfrm>
          <a:prstGeom prst="rect">
            <a:avLst/>
          </a:prstGeom>
        </p:spPr>
        <p:txBody>
          <a:bodyPr wrap="square">
            <a:spAutoFit/>
          </a:bodyPr>
          <a:lstStyle/>
          <a:p>
            <a:r>
              <a:rPr lang="en-US" altLang="zh-TW" sz="2000" dirty="0" smtClean="0"/>
              <a:t>26.4%</a:t>
            </a:r>
            <a:endParaRPr lang="en-US" altLang="zh-TW" sz="2000" dirty="0"/>
          </a:p>
        </p:txBody>
      </p:sp>
      <p:sp>
        <p:nvSpPr>
          <p:cNvPr id="15" name="矩形 14"/>
          <p:cNvSpPr/>
          <p:nvPr/>
        </p:nvSpPr>
        <p:spPr>
          <a:xfrm>
            <a:off x="2195736" y="1444714"/>
            <a:ext cx="2160240" cy="400110"/>
          </a:xfrm>
          <a:prstGeom prst="rect">
            <a:avLst/>
          </a:prstGeom>
        </p:spPr>
        <p:txBody>
          <a:bodyPr wrap="square">
            <a:spAutoFit/>
          </a:bodyPr>
          <a:lstStyle/>
          <a:p>
            <a:r>
              <a:rPr lang="en-US" altLang="zh-TW" sz="2000" dirty="0"/>
              <a:t>	   40.0</a:t>
            </a:r>
            <a:r>
              <a:rPr lang="en-US" altLang="zh-TW" sz="2000" dirty="0" smtClean="0"/>
              <a:t>%</a:t>
            </a:r>
            <a:endParaRPr lang="en-US" altLang="zh-TW" sz="2000" dirty="0"/>
          </a:p>
        </p:txBody>
      </p:sp>
      <p:sp>
        <p:nvSpPr>
          <p:cNvPr id="17" name="矩形 16"/>
          <p:cNvSpPr/>
          <p:nvPr/>
        </p:nvSpPr>
        <p:spPr>
          <a:xfrm>
            <a:off x="4309911" y="3028890"/>
            <a:ext cx="1342209" cy="400110"/>
          </a:xfrm>
          <a:prstGeom prst="rect">
            <a:avLst/>
          </a:prstGeom>
        </p:spPr>
        <p:txBody>
          <a:bodyPr wrap="square">
            <a:spAutoFit/>
          </a:bodyPr>
          <a:lstStyle/>
          <a:p>
            <a:r>
              <a:rPr lang="en-US" altLang="zh-TW" sz="2000" dirty="0" smtClean="0"/>
              <a:t>19.10%</a:t>
            </a:r>
            <a:r>
              <a:rPr lang="en-US" altLang="zh-TW" sz="2000" dirty="0"/>
              <a:t>	</a:t>
            </a:r>
          </a:p>
        </p:txBody>
      </p:sp>
      <p:sp>
        <p:nvSpPr>
          <p:cNvPr id="18" name="矩形 17"/>
          <p:cNvSpPr/>
          <p:nvPr/>
        </p:nvSpPr>
        <p:spPr>
          <a:xfrm>
            <a:off x="5364088" y="3820978"/>
            <a:ext cx="1342209" cy="400110"/>
          </a:xfrm>
          <a:prstGeom prst="rect">
            <a:avLst/>
          </a:prstGeom>
        </p:spPr>
        <p:txBody>
          <a:bodyPr wrap="square">
            <a:spAutoFit/>
          </a:bodyPr>
          <a:lstStyle/>
          <a:p>
            <a:r>
              <a:rPr lang="en-US" altLang="zh-TW" sz="2000" dirty="0" smtClean="0"/>
              <a:t>8.80%</a:t>
            </a:r>
            <a:r>
              <a:rPr lang="en-US" altLang="zh-TW" sz="2000" dirty="0"/>
              <a:t>	</a:t>
            </a:r>
          </a:p>
        </p:txBody>
      </p:sp>
      <p:sp>
        <p:nvSpPr>
          <p:cNvPr id="19" name="矩形 18"/>
          <p:cNvSpPr/>
          <p:nvPr/>
        </p:nvSpPr>
        <p:spPr>
          <a:xfrm>
            <a:off x="6325619" y="4181018"/>
            <a:ext cx="1342209" cy="400110"/>
          </a:xfrm>
          <a:prstGeom prst="rect">
            <a:avLst/>
          </a:prstGeom>
        </p:spPr>
        <p:txBody>
          <a:bodyPr wrap="square">
            <a:spAutoFit/>
          </a:bodyPr>
          <a:lstStyle/>
          <a:p>
            <a:r>
              <a:rPr lang="en-US" altLang="zh-TW" sz="2000" dirty="0" smtClean="0"/>
              <a:t>4.20%</a:t>
            </a:r>
            <a:r>
              <a:rPr lang="en-US" altLang="zh-TW" sz="2000" dirty="0"/>
              <a:t>	</a:t>
            </a:r>
          </a:p>
        </p:txBody>
      </p:sp>
      <p:sp>
        <p:nvSpPr>
          <p:cNvPr id="20" name="矩形 19"/>
          <p:cNvSpPr/>
          <p:nvPr/>
        </p:nvSpPr>
        <p:spPr>
          <a:xfrm>
            <a:off x="7406255" y="4397042"/>
            <a:ext cx="1342209" cy="400110"/>
          </a:xfrm>
          <a:prstGeom prst="rect">
            <a:avLst/>
          </a:prstGeom>
        </p:spPr>
        <p:txBody>
          <a:bodyPr wrap="square">
            <a:spAutoFit/>
          </a:bodyPr>
          <a:lstStyle/>
          <a:p>
            <a:r>
              <a:rPr lang="en-US" altLang="zh-TW" sz="2000" dirty="0" smtClean="0"/>
              <a:t>0.60%</a:t>
            </a:r>
            <a:r>
              <a:rPr lang="en-US" altLang="zh-TW" sz="2000" dirty="0"/>
              <a:t>	</a:t>
            </a:r>
          </a:p>
        </p:txBody>
      </p:sp>
    </p:spTree>
    <p:extLst>
      <p:ext uri="{BB962C8B-B14F-4D97-AF65-F5344CB8AC3E}">
        <p14:creationId xmlns:p14="http://schemas.microsoft.com/office/powerpoint/2010/main" val="906948823"/>
      </p:ext>
    </p:extLst>
  </p:cSld>
  <p:clrMapOvr>
    <a:masterClrMapping/>
  </p:clrMapOvr>
  <p:transition advTm="1115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idx="1"/>
            <p:extLst>
              <p:ext uri="{D42A27DB-BD31-4B8C-83A1-F6EECF244321}">
                <p14:modId xmlns:p14="http://schemas.microsoft.com/office/powerpoint/2010/main" val="778578336"/>
              </p:ext>
            </p:extLst>
          </p:nvPr>
        </p:nvGraphicFramePr>
        <p:xfrm>
          <a:off x="-944826" y="1057785"/>
          <a:ext cx="10105239" cy="5565765"/>
        </p:xfrm>
        <a:graphic>
          <a:graphicData uri="http://schemas.openxmlformats.org/drawingml/2006/chart">
            <c:chart xmlns:c="http://schemas.openxmlformats.org/drawingml/2006/chart" xmlns:r="http://schemas.openxmlformats.org/officeDocument/2006/relationships" r:id="rId2"/>
          </a:graphicData>
        </a:graphic>
      </p:graphicFrame>
      <p:sp>
        <p:nvSpPr>
          <p:cNvPr id="7" name="標題 1"/>
          <p:cNvSpPr txBox="1">
            <a:spLocks/>
          </p:cNvSpPr>
          <p:nvPr/>
        </p:nvSpPr>
        <p:spPr>
          <a:xfrm>
            <a:off x="323528" y="44624"/>
            <a:ext cx="84890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smtClean="0"/>
              <a:t>樣本「社經背景」資料次數統計分析</a:t>
            </a:r>
            <a:endParaRPr lang="zh-TW" altLang="en-US" sz="3600" b="1" dirty="0"/>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7" y="1057785"/>
            <a:ext cx="8352929" cy="354991"/>
          </a:xfrm>
          <a:prstGeom prst="rect">
            <a:avLst/>
          </a:prstGeom>
        </p:spPr>
      </p:pic>
      <p:sp>
        <p:nvSpPr>
          <p:cNvPr id="11" name="矩形 10"/>
          <p:cNvSpPr/>
          <p:nvPr/>
        </p:nvSpPr>
        <p:spPr>
          <a:xfrm>
            <a:off x="5940152" y="6182144"/>
            <a:ext cx="3204495" cy="451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內容版面配置區 3"/>
          <p:cNvPicPr>
            <a:picLocks noChangeAspect="1"/>
          </p:cNvPicPr>
          <p:nvPr/>
        </p:nvPicPr>
        <p:blipFill rotWithShape="1">
          <a:blip r:embed="rId4" cstate="print">
            <a:extLst>
              <a:ext uri="{28A0092B-C50C-407E-A947-70E740481C1C}">
                <a14:useLocalDpi xmlns:a14="http://schemas.microsoft.com/office/drawing/2010/main" val="0"/>
              </a:ext>
            </a:extLst>
          </a:blip>
          <a:srcRect l="42029" t="15450" r="51858"/>
          <a:stretch/>
        </p:blipFill>
        <p:spPr>
          <a:xfrm>
            <a:off x="6156176" y="6232379"/>
            <a:ext cx="262605" cy="401283"/>
          </a:xfrm>
          <a:prstGeom prst="rect">
            <a:avLst/>
          </a:prstGeom>
        </p:spPr>
      </p:pic>
      <p:sp>
        <p:nvSpPr>
          <p:cNvPr id="13" name="矩形 12"/>
          <p:cNvSpPr/>
          <p:nvPr/>
        </p:nvSpPr>
        <p:spPr>
          <a:xfrm>
            <a:off x="7476708" y="6165304"/>
            <a:ext cx="1415772" cy="461665"/>
          </a:xfrm>
          <a:prstGeom prst="rect">
            <a:avLst/>
          </a:prstGeom>
        </p:spPr>
        <p:txBody>
          <a:bodyPr wrap="none">
            <a:spAutoFit/>
          </a:bodyPr>
          <a:lstStyle/>
          <a:p>
            <a:r>
              <a:rPr lang="zh-TW" altLang="en-US" sz="2400" dirty="0" smtClean="0">
                <a:solidFill>
                  <a:schemeClr val="bg1"/>
                </a:solidFill>
              </a:rPr>
              <a:t>教育程度</a:t>
            </a:r>
            <a:endParaRPr lang="zh-TW" altLang="en-US" sz="2400" dirty="0">
              <a:solidFill>
                <a:schemeClr val="bg1"/>
              </a:solidFill>
            </a:endParaRPr>
          </a:p>
        </p:txBody>
      </p:sp>
      <p:sp>
        <p:nvSpPr>
          <p:cNvPr id="9" name="標題 8"/>
          <p:cNvSpPr>
            <a:spLocks noGrp="1"/>
          </p:cNvSpPr>
          <p:nvPr>
            <p:ph type="title"/>
          </p:nvPr>
        </p:nvSpPr>
        <p:spPr/>
        <p:txBody>
          <a:bodyPr/>
          <a:lstStyle/>
          <a:p>
            <a:endParaRPr lang="zh-TW" altLang="en-US"/>
          </a:p>
        </p:txBody>
      </p:sp>
      <p:sp>
        <p:nvSpPr>
          <p:cNvPr id="14" name="矩形 13"/>
          <p:cNvSpPr/>
          <p:nvPr/>
        </p:nvSpPr>
        <p:spPr>
          <a:xfrm>
            <a:off x="1979712" y="3645024"/>
            <a:ext cx="1342209" cy="400110"/>
          </a:xfrm>
          <a:prstGeom prst="rect">
            <a:avLst/>
          </a:prstGeom>
        </p:spPr>
        <p:txBody>
          <a:bodyPr wrap="square">
            <a:spAutoFit/>
          </a:bodyPr>
          <a:lstStyle/>
          <a:p>
            <a:r>
              <a:rPr lang="en-US" altLang="zh-TW" sz="2000" dirty="0" smtClean="0"/>
              <a:t>2.4%</a:t>
            </a:r>
            <a:r>
              <a:rPr lang="en-US" altLang="zh-TW" sz="2000" dirty="0"/>
              <a:t>	</a:t>
            </a:r>
          </a:p>
        </p:txBody>
      </p:sp>
      <p:sp>
        <p:nvSpPr>
          <p:cNvPr id="15" name="矩形 14"/>
          <p:cNvSpPr/>
          <p:nvPr/>
        </p:nvSpPr>
        <p:spPr>
          <a:xfrm>
            <a:off x="2915816" y="3693408"/>
            <a:ext cx="1342209" cy="400110"/>
          </a:xfrm>
          <a:prstGeom prst="rect">
            <a:avLst/>
          </a:prstGeom>
        </p:spPr>
        <p:txBody>
          <a:bodyPr wrap="square">
            <a:spAutoFit/>
          </a:bodyPr>
          <a:lstStyle/>
          <a:p>
            <a:r>
              <a:rPr lang="en-US" altLang="zh-TW" sz="2000" dirty="0" smtClean="0"/>
              <a:t>1.8%</a:t>
            </a:r>
            <a:r>
              <a:rPr lang="en-US" altLang="zh-TW" sz="2000" dirty="0"/>
              <a:t>	</a:t>
            </a:r>
          </a:p>
        </p:txBody>
      </p:sp>
      <p:sp>
        <p:nvSpPr>
          <p:cNvPr id="16" name="矩形 15"/>
          <p:cNvSpPr/>
          <p:nvPr/>
        </p:nvSpPr>
        <p:spPr>
          <a:xfrm>
            <a:off x="3851920" y="3244914"/>
            <a:ext cx="1342209" cy="400110"/>
          </a:xfrm>
          <a:prstGeom prst="rect">
            <a:avLst/>
          </a:prstGeom>
        </p:spPr>
        <p:txBody>
          <a:bodyPr wrap="square">
            <a:spAutoFit/>
          </a:bodyPr>
          <a:lstStyle/>
          <a:p>
            <a:r>
              <a:rPr lang="en-US" altLang="zh-TW" sz="2000" dirty="0" smtClean="0"/>
              <a:t>15.5%</a:t>
            </a:r>
            <a:r>
              <a:rPr lang="en-US" altLang="zh-TW" sz="2000" dirty="0"/>
              <a:t>	</a:t>
            </a:r>
          </a:p>
        </p:txBody>
      </p:sp>
      <p:sp>
        <p:nvSpPr>
          <p:cNvPr id="17" name="矩形 16"/>
          <p:cNvSpPr/>
          <p:nvPr/>
        </p:nvSpPr>
        <p:spPr>
          <a:xfrm>
            <a:off x="4885975" y="3460938"/>
            <a:ext cx="1342209" cy="400110"/>
          </a:xfrm>
          <a:prstGeom prst="rect">
            <a:avLst/>
          </a:prstGeom>
        </p:spPr>
        <p:txBody>
          <a:bodyPr wrap="square">
            <a:spAutoFit/>
          </a:bodyPr>
          <a:lstStyle/>
          <a:p>
            <a:r>
              <a:rPr lang="en-US" altLang="zh-TW" sz="2000" dirty="0" smtClean="0"/>
              <a:t>12.7%</a:t>
            </a:r>
            <a:r>
              <a:rPr lang="en-US" altLang="zh-TW" sz="2000" dirty="0"/>
              <a:t>	</a:t>
            </a:r>
          </a:p>
        </p:txBody>
      </p:sp>
      <p:sp>
        <p:nvSpPr>
          <p:cNvPr id="18" name="矩形 17"/>
          <p:cNvSpPr/>
          <p:nvPr/>
        </p:nvSpPr>
        <p:spPr>
          <a:xfrm>
            <a:off x="5796136" y="1412776"/>
            <a:ext cx="1342209" cy="400110"/>
          </a:xfrm>
          <a:prstGeom prst="rect">
            <a:avLst/>
          </a:prstGeom>
        </p:spPr>
        <p:txBody>
          <a:bodyPr wrap="square">
            <a:spAutoFit/>
          </a:bodyPr>
          <a:lstStyle/>
          <a:p>
            <a:r>
              <a:rPr lang="en-US" altLang="zh-TW" sz="2000" dirty="0" smtClean="0"/>
              <a:t>55.8%</a:t>
            </a:r>
            <a:r>
              <a:rPr lang="en-US" altLang="zh-TW" sz="2000" dirty="0"/>
              <a:t>	</a:t>
            </a:r>
          </a:p>
        </p:txBody>
      </p:sp>
      <p:sp>
        <p:nvSpPr>
          <p:cNvPr id="19" name="矩形 18"/>
          <p:cNvSpPr/>
          <p:nvPr/>
        </p:nvSpPr>
        <p:spPr>
          <a:xfrm>
            <a:off x="6804248" y="3717032"/>
            <a:ext cx="1342209" cy="400110"/>
          </a:xfrm>
          <a:prstGeom prst="rect">
            <a:avLst/>
          </a:prstGeom>
        </p:spPr>
        <p:txBody>
          <a:bodyPr wrap="square">
            <a:spAutoFit/>
          </a:bodyPr>
          <a:lstStyle/>
          <a:p>
            <a:r>
              <a:rPr lang="en-US" altLang="zh-TW" sz="2000" dirty="0" smtClean="0"/>
              <a:t>11.8%</a:t>
            </a:r>
            <a:r>
              <a:rPr lang="en-US" altLang="zh-TW" sz="2000" dirty="0"/>
              <a:t>	</a:t>
            </a:r>
          </a:p>
        </p:txBody>
      </p:sp>
    </p:spTree>
    <p:extLst>
      <p:ext uri="{BB962C8B-B14F-4D97-AF65-F5344CB8AC3E}">
        <p14:creationId xmlns:p14="http://schemas.microsoft.com/office/powerpoint/2010/main" val="376923562"/>
      </p:ext>
    </p:extLst>
  </p:cSld>
  <p:clrMapOvr>
    <a:masterClrMapping/>
  </p:clrMapOvr>
  <p:transition advTm="1196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idx="1"/>
            <p:extLst>
              <p:ext uri="{D42A27DB-BD31-4B8C-83A1-F6EECF244321}">
                <p14:modId xmlns:p14="http://schemas.microsoft.com/office/powerpoint/2010/main" val="3837754282"/>
              </p:ext>
            </p:extLst>
          </p:nvPr>
        </p:nvGraphicFramePr>
        <p:xfrm>
          <a:off x="-590550" y="1057785"/>
          <a:ext cx="10028238" cy="5935153"/>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5"/>
          <p:cNvSpPr>
            <a:spLocks noGrp="1"/>
          </p:cNvSpPr>
          <p:nvPr>
            <p:ph type="sldNum" sz="quarter" idx="12"/>
          </p:nvPr>
        </p:nvSpPr>
        <p:spPr/>
        <p:txBody>
          <a:bodyPr/>
          <a:lstStyle/>
          <a:p>
            <a:pPr>
              <a:defRPr/>
            </a:pPr>
            <a:fld id="{82CAF386-99F0-4737-8C02-51BBB3C00669}" type="slidenum">
              <a:rPr lang="en-US" altLang="zh-TW"/>
              <a:pPr>
                <a:defRPr/>
              </a:pPr>
              <a:t>23</a:t>
            </a:fld>
            <a:endParaRPr lang="en-US" altLang="zh-TW"/>
          </a:p>
        </p:txBody>
      </p:sp>
      <p:sp>
        <p:nvSpPr>
          <p:cNvPr id="8" name="標題 1"/>
          <p:cNvSpPr txBox="1">
            <a:spLocks/>
          </p:cNvSpPr>
          <p:nvPr/>
        </p:nvSpPr>
        <p:spPr>
          <a:xfrm>
            <a:off x="323528" y="44624"/>
            <a:ext cx="84890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mtClean="0"/>
              <a:t>樣本「社經背景」資料次數統計分析</a:t>
            </a:r>
            <a:endParaRPr lang="zh-TW" altLang="en-US" sz="3600" dirty="0"/>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7" y="1057785"/>
            <a:ext cx="8352929" cy="354991"/>
          </a:xfrm>
          <a:prstGeom prst="rect">
            <a:avLst/>
          </a:prstGeom>
        </p:spPr>
      </p:pic>
      <p:sp>
        <p:nvSpPr>
          <p:cNvPr id="10" name="矩形 9"/>
          <p:cNvSpPr/>
          <p:nvPr/>
        </p:nvSpPr>
        <p:spPr>
          <a:xfrm>
            <a:off x="5940152" y="6182144"/>
            <a:ext cx="3204495" cy="451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內容版面配置區 3"/>
          <p:cNvPicPr>
            <a:picLocks noChangeAspect="1"/>
          </p:cNvPicPr>
          <p:nvPr/>
        </p:nvPicPr>
        <p:blipFill rotWithShape="1">
          <a:blip r:embed="rId4" cstate="print">
            <a:extLst>
              <a:ext uri="{28A0092B-C50C-407E-A947-70E740481C1C}">
                <a14:useLocalDpi xmlns:a14="http://schemas.microsoft.com/office/drawing/2010/main" val="0"/>
              </a:ext>
            </a:extLst>
          </a:blip>
          <a:srcRect l="42029" t="15450" r="51858"/>
          <a:stretch/>
        </p:blipFill>
        <p:spPr>
          <a:xfrm>
            <a:off x="6156176" y="6232379"/>
            <a:ext cx="262605" cy="401283"/>
          </a:xfrm>
          <a:prstGeom prst="rect">
            <a:avLst/>
          </a:prstGeom>
        </p:spPr>
      </p:pic>
      <p:sp>
        <p:nvSpPr>
          <p:cNvPr id="12" name="矩形 11"/>
          <p:cNvSpPr/>
          <p:nvPr/>
        </p:nvSpPr>
        <p:spPr>
          <a:xfrm>
            <a:off x="6660232" y="6165304"/>
            <a:ext cx="2339102" cy="461665"/>
          </a:xfrm>
          <a:prstGeom prst="rect">
            <a:avLst/>
          </a:prstGeom>
        </p:spPr>
        <p:txBody>
          <a:bodyPr wrap="none">
            <a:spAutoFit/>
          </a:bodyPr>
          <a:lstStyle/>
          <a:p>
            <a:r>
              <a:rPr lang="zh-TW" altLang="en-US" sz="2400" dirty="0" smtClean="0">
                <a:solidFill>
                  <a:schemeClr val="bg1"/>
                </a:solidFill>
              </a:rPr>
              <a:t>個人</a:t>
            </a:r>
            <a:r>
              <a:rPr lang="zh-TW" altLang="en-US" sz="2400" dirty="0">
                <a:solidFill>
                  <a:schemeClr val="bg1"/>
                </a:solidFill>
              </a:rPr>
              <a:t>平均月收入</a:t>
            </a:r>
          </a:p>
        </p:txBody>
      </p:sp>
      <p:sp>
        <p:nvSpPr>
          <p:cNvPr id="3" name="標題 2"/>
          <p:cNvSpPr>
            <a:spLocks noGrp="1"/>
          </p:cNvSpPr>
          <p:nvPr>
            <p:ph type="title"/>
          </p:nvPr>
        </p:nvSpPr>
        <p:spPr/>
        <p:txBody>
          <a:bodyPr/>
          <a:lstStyle/>
          <a:p>
            <a:endParaRPr lang="zh-TW" altLang="en-US"/>
          </a:p>
        </p:txBody>
      </p:sp>
      <p:sp>
        <p:nvSpPr>
          <p:cNvPr id="5" name="矩形 4"/>
          <p:cNvSpPr/>
          <p:nvPr/>
        </p:nvSpPr>
        <p:spPr>
          <a:xfrm>
            <a:off x="1835696" y="1421541"/>
            <a:ext cx="838691" cy="369332"/>
          </a:xfrm>
          <a:prstGeom prst="rect">
            <a:avLst/>
          </a:prstGeom>
        </p:spPr>
        <p:txBody>
          <a:bodyPr wrap="none">
            <a:spAutoFit/>
          </a:bodyPr>
          <a:lstStyle/>
          <a:p>
            <a:r>
              <a:rPr lang="en-US" altLang="zh-TW" dirty="0" smtClean="0"/>
              <a:t>26.4%</a:t>
            </a:r>
            <a:endParaRPr lang="zh-TW" altLang="en-US" dirty="0"/>
          </a:p>
        </p:txBody>
      </p:sp>
      <p:sp>
        <p:nvSpPr>
          <p:cNvPr id="13" name="矩形 12"/>
          <p:cNvSpPr/>
          <p:nvPr/>
        </p:nvSpPr>
        <p:spPr>
          <a:xfrm>
            <a:off x="2725197" y="3275692"/>
            <a:ext cx="838691" cy="369332"/>
          </a:xfrm>
          <a:prstGeom prst="rect">
            <a:avLst/>
          </a:prstGeom>
        </p:spPr>
        <p:txBody>
          <a:bodyPr wrap="none">
            <a:spAutoFit/>
          </a:bodyPr>
          <a:lstStyle/>
          <a:p>
            <a:r>
              <a:rPr lang="en-US" altLang="zh-TW" dirty="0" smtClean="0"/>
              <a:t>  6.4%</a:t>
            </a:r>
            <a:endParaRPr lang="zh-TW" altLang="en-US" dirty="0"/>
          </a:p>
        </p:txBody>
      </p:sp>
      <p:sp>
        <p:nvSpPr>
          <p:cNvPr id="14" name="矩形 13"/>
          <p:cNvSpPr/>
          <p:nvPr/>
        </p:nvSpPr>
        <p:spPr>
          <a:xfrm>
            <a:off x="3661301" y="2411596"/>
            <a:ext cx="838691" cy="369332"/>
          </a:xfrm>
          <a:prstGeom prst="rect">
            <a:avLst/>
          </a:prstGeom>
        </p:spPr>
        <p:txBody>
          <a:bodyPr wrap="none">
            <a:spAutoFit/>
          </a:bodyPr>
          <a:lstStyle/>
          <a:p>
            <a:r>
              <a:rPr lang="en-US" altLang="zh-TW" dirty="0" smtClean="0"/>
              <a:t>16.7%</a:t>
            </a:r>
            <a:endParaRPr lang="zh-TW" altLang="en-US" dirty="0"/>
          </a:p>
        </p:txBody>
      </p:sp>
      <p:sp>
        <p:nvSpPr>
          <p:cNvPr id="15" name="矩形 14"/>
          <p:cNvSpPr/>
          <p:nvPr/>
        </p:nvSpPr>
        <p:spPr>
          <a:xfrm>
            <a:off x="4597405" y="2411596"/>
            <a:ext cx="838691" cy="369332"/>
          </a:xfrm>
          <a:prstGeom prst="rect">
            <a:avLst/>
          </a:prstGeom>
        </p:spPr>
        <p:txBody>
          <a:bodyPr wrap="none">
            <a:spAutoFit/>
          </a:bodyPr>
          <a:lstStyle/>
          <a:p>
            <a:r>
              <a:rPr lang="en-US" altLang="zh-TW" dirty="0" smtClean="0"/>
              <a:t>18.2%</a:t>
            </a:r>
            <a:endParaRPr lang="zh-TW" altLang="en-US" dirty="0"/>
          </a:p>
        </p:txBody>
      </p:sp>
      <p:sp>
        <p:nvSpPr>
          <p:cNvPr id="16" name="矩形 15"/>
          <p:cNvSpPr/>
          <p:nvPr/>
        </p:nvSpPr>
        <p:spPr>
          <a:xfrm>
            <a:off x="5461501" y="2699628"/>
            <a:ext cx="838691" cy="369332"/>
          </a:xfrm>
          <a:prstGeom prst="rect">
            <a:avLst/>
          </a:prstGeom>
        </p:spPr>
        <p:txBody>
          <a:bodyPr wrap="none">
            <a:spAutoFit/>
          </a:bodyPr>
          <a:lstStyle/>
          <a:p>
            <a:r>
              <a:rPr lang="en-US" altLang="zh-TW" dirty="0" smtClean="0"/>
              <a:t>16.4%</a:t>
            </a:r>
            <a:endParaRPr lang="zh-TW" altLang="en-US" dirty="0"/>
          </a:p>
        </p:txBody>
      </p:sp>
      <p:sp>
        <p:nvSpPr>
          <p:cNvPr id="17" name="矩形 16"/>
          <p:cNvSpPr/>
          <p:nvPr/>
        </p:nvSpPr>
        <p:spPr>
          <a:xfrm>
            <a:off x="6418781" y="3275692"/>
            <a:ext cx="838691" cy="369332"/>
          </a:xfrm>
          <a:prstGeom prst="rect">
            <a:avLst/>
          </a:prstGeom>
        </p:spPr>
        <p:txBody>
          <a:bodyPr wrap="none">
            <a:spAutoFit/>
          </a:bodyPr>
          <a:lstStyle/>
          <a:p>
            <a:r>
              <a:rPr lang="en-US" altLang="zh-TW" dirty="0" smtClean="0"/>
              <a:t>10.3%</a:t>
            </a:r>
            <a:endParaRPr lang="zh-TW" altLang="en-US" dirty="0"/>
          </a:p>
        </p:txBody>
      </p:sp>
      <p:sp>
        <p:nvSpPr>
          <p:cNvPr id="18" name="矩形 17"/>
          <p:cNvSpPr/>
          <p:nvPr/>
        </p:nvSpPr>
        <p:spPr>
          <a:xfrm>
            <a:off x="7257472" y="3789040"/>
            <a:ext cx="838691" cy="369332"/>
          </a:xfrm>
          <a:prstGeom prst="rect">
            <a:avLst/>
          </a:prstGeom>
        </p:spPr>
        <p:txBody>
          <a:bodyPr wrap="none">
            <a:spAutoFit/>
          </a:bodyPr>
          <a:lstStyle/>
          <a:p>
            <a:r>
              <a:rPr lang="en-US" altLang="zh-TW" dirty="0" smtClean="0"/>
              <a:t>  5.8%</a:t>
            </a:r>
            <a:endParaRPr lang="zh-TW" altLang="en-US" dirty="0"/>
          </a:p>
        </p:txBody>
      </p:sp>
    </p:spTree>
    <p:extLst>
      <p:ext uri="{BB962C8B-B14F-4D97-AF65-F5344CB8AC3E}">
        <p14:creationId xmlns:p14="http://schemas.microsoft.com/office/powerpoint/2010/main" val="3583135918"/>
      </p:ext>
    </p:extLst>
  </p:cSld>
  <p:clrMapOvr>
    <a:masterClrMapping/>
  </p:clrMapOvr>
  <p:transition advTm="1443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095B4AE5-AB04-471E-B48F-836DB0DEA330}" type="slidenum">
              <a:rPr lang="en-US" altLang="zh-TW"/>
              <a:pPr>
                <a:defRPr/>
              </a:pPr>
              <a:t>24</a:t>
            </a:fld>
            <a:endParaRPr lang="en-US" altLang="zh-TW"/>
          </a:p>
        </p:txBody>
      </p:sp>
      <p:sp>
        <p:nvSpPr>
          <p:cNvPr id="5" name="投影片編號版面配置區 5"/>
          <p:cNvSpPr txBox="1">
            <a:spLocks/>
          </p:cNvSpPr>
          <p:nvPr/>
        </p:nvSpPr>
        <p:spPr>
          <a:xfrm>
            <a:off x="6553200" y="6356350"/>
            <a:ext cx="2133600" cy="365125"/>
          </a:xfrm>
          <a:prstGeom prst="rect">
            <a:avLst/>
          </a:prstGeom>
          <a:ln/>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2CAF386-99F0-4737-8C02-51BBB3C00669}" type="slidenum">
              <a:rPr lang="en-US" altLang="zh-TW" smtClean="0"/>
              <a:pPr>
                <a:defRPr/>
              </a:pPr>
              <a:t>24</a:t>
            </a:fld>
            <a:endParaRPr lang="en-US" altLang="zh-TW"/>
          </a:p>
        </p:txBody>
      </p:sp>
      <p:sp>
        <p:nvSpPr>
          <p:cNvPr id="6" name="標題 1"/>
          <p:cNvSpPr txBox="1">
            <a:spLocks/>
          </p:cNvSpPr>
          <p:nvPr/>
        </p:nvSpPr>
        <p:spPr>
          <a:xfrm>
            <a:off x="323528" y="44624"/>
            <a:ext cx="84890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t>樣本「社經背景」資料次數統計分析</a:t>
            </a:r>
            <a:endParaRPr lang="zh-TW" altLang="en-US" sz="3600" dirty="0"/>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7" y="1057785"/>
            <a:ext cx="8352929" cy="354991"/>
          </a:xfrm>
          <a:prstGeom prst="rect">
            <a:avLst/>
          </a:prstGeom>
        </p:spPr>
      </p:pic>
      <p:sp>
        <p:nvSpPr>
          <p:cNvPr id="8" name="矩形 7"/>
          <p:cNvSpPr/>
          <p:nvPr/>
        </p:nvSpPr>
        <p:spPr>
          <a:xfrm>
            <a:off x="5940152" y="6182144"/>
            <a:ext cx="3204495" cy="451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6156176" y="6232379"/>
            <a:ext cx="262605" cy="401283"/>
          </a:xfrm>
          <a:prstGeom prst="rect">
            <a:avLst/>
          </a:prstGeom>
        </p:spPr>
      </p:pic>
      <p:sp>
        <p:nvSpPr>
          <p:cNvPr id="10" name="矩形 9"/>
          <p:cNvSpPr/>
          <p:nvPr/>
        </p:nvSpPr>
        <p:spPr>
          <a:xfrm>
            <a:off x="7096923" y="6165304"/>
            <a:ext cx="1723549" cy="461665"/>
          </a:xfrm>
          <a:prstGeom prst="rect">
            <a:avLst/>
          </a:prstGeom>
        </p:spPr>
        <p:txBody>
          <a:bodyPr wrap="none">
            <a:spAutoFit/>
          </a:bodyPr>
          <a:lstStyle/>
          <a:p>
            <a:r>
              <a:rPr lang="zh-TW" altLang="en-US" sz="2400" dirty="0">
                <a:solidFill>
                  <a:schemeClr val="bg1"/>
                </a:solidFill>
              </a:rPr>
              <a:t>受訪者職業</a:t>
            </a:r>
          </a:p>
        </p:txBody>
      </p:sp>
      <p:sp>
        <p:nvSpPr>
          <p:cNvPr id="2" name="標題 1"/>
          <p:cNvSpPr>
            <a:spLocks noGrp="1"/>
          </p:cNvSpPr>
          <p:nvPr>
            <p:ph type="title"/>
          </p:nvPr>
        </p:nvSpPr>
        <p:spPr/>
        <p:txBody>
          <a:bodyPr/>
          <a:lstStyle/>
          <a:p>
            <a:endParaRPr lang="zh-TW" altLang="en-US"/>
          </a:p>
        </p:txBody>
      </p:sp>
      <p:graphicFrame>
        <p:nvGraphicFramePr>
          <p:cNvPr id="11" name="圖表 10"/>
          <p:cNvGraphicFramePr/>
          <p:nvPr>
            <p:extLst>
              <p:ext uri="{D42A27DB-BD31-4B8C-83A1-F6EECF244321}">
                <p14:modId xmlns:p14="http://schemas.microsoft.com/office/powerpoint/2010/main" val="2529251319"/>
              </p:ext>
            </p:extLst>
          </p:nvPr>
        </p:nvGraphicFramePr>
        <p:xfrm>
          <a:off x="-84377" y="980728"/>
          <a:ext cx="9577064" cy="5251650"/>
        </p:xfrm>
        <a:graphic>
          <a:graphicData uri="http://schemas.openxmlformats.org/drawingml/2006/chart">
            <c:chart xmlns:c="http://schemas.openxmlformats.org/drawingml/2006/chart" xmlns:r="http://schemas.openxmlformats.org/officeDocument/2006/relationships" r:id="rId4"/>
          </a:graphicData>
        </a:graphic>
      </p:graphicFrame>
      <p:sp>
        <p:nvSpPr>
          <p:cNvPr id="14" name="矩形 13"/>
          <p:cNvSpPr/>
          <p:nvPr/>
        </p:nvSpPr>
        <p:spPr>
          <a:xfrm>
            <a:off x="395536" y="1412776"/>
            <a:ext cx="1275241" cy="369332"/>
          </a:xfrm>
          <a:prstGeom prst="rect">
            <a:avLst/>
          </a:prstGeom>
        </p:spPr>
        <p:txBody>
          <a:bodyPr wrap="square">
            <a:spAutoFit/>
          </a:bodyPr>
          <a:lstStyle/>
          <a:p>
            <a:r>
              <a:rPr lang="en-US" altLang="zh-TW" dirty="0" smtClean="0"/>
              <a:t>20.3%</a:t>
            </a:r>
            <a:endParaRPr lang="en-US" altLang="zh-TW" dirty="0"/>
          </a:p>
        </p:txBody>
      </p:sp>
      <p:sp>
        <p:nvSpPr>
          <p:cNvPr id="15" name="矩形 14"/>
          <p:cNvSpPr/>
          <p:nvPr/>
        </p:nvSpPr>
        <p:spPr>
          <a:xfrm>
            <a:off x="1115616" y="2780928"/>
            <a:ext cx="773832" cy="369332"/>
          </a:xfrm>
          <a:prstGeom prst="rect">
            <a:avLst/>
          </a:prstGeom>
        </p:spPr>
        <p:txBody>
          <a:bodyPr wrap="square">
            <a:spAutoFit/>
          </a:bodyPr>
          <a:lstStyle/>
          <a:p>
            <a:r>
              <a:rPr lang="en-US" altLang="zh-TW" dirty="0"/>
              <a:t>8.2</a:t>
            </a:r>
            <a:r>
              <a:rPr lang="en-US" altLang="zh-TW" dirty="0" smtClean="0"/>
              <a:t>%</a:t>
            </a:r>
            <a:endParaRPr lang="en-US" altLang="zh-TW" dirty="0"/>
          </a:p>
        </p:txBody>
      </p:sp>
      <p:sp>
        <p:nvSpPr>
          <p:cNvPr id="16" name="矩形 15"/>
          <p:cNvSpPr/>
          <p:nvPr/>
        </p:nvSpPr>
        <p:spPr>
          <a:xfrm>
            <a:off x="1781944" y="3140968"/>
            <a:ext cx="917848" cy="369332"/>
          </a:xfrm>
          <a:prstGeom prst="rect">
            <a:avLst/>
          </a:prstGeom>
        </p:spPr>
        <p:txBody>
          <a:bodyPr wrap="square">
            <a:spAutoFit/>
          </a:bodyPr>
          <a:lstStyle/>
          <a:p>
            <a:r>
              <a:rPr lang="en-US" altLang="zh-TW" dirty="0" smtClean="0"/>
              <a:t>5.2%</a:t>
            </a:r>
            <a:endParaRPr lang="en-US" altLang="zh-TW" dirty="0"/>
          </a:p>
        </p:txBody>
      </p:sp>
      <p:sp>
        <p:nvSpPr>
          <p:cNvPr id="17" name="矩形 16"/>
          <p:cNvSpPr/>
          <p:nvPr/>
        </p:nvSpPr>
        <p:spPr>
          <a:xfrm>
            <a:off x="2339752" y="2555612"/>
            <a:ext cx="4572000" cy="369332"/>
          </a:xfrm>
          <a:prstGeom prst="rect">
            <a:avLst/>
          </a:prstGeom>
        </p:spPr>
        <p:txBody>
          <a:bodyPr>
            <a:spAutoFit/>
          </a:bodyPr>
          <a:lstStyle/>
          <a:p>
            <a:r>
              <a:rPr lang="en-US" altLang="zh-TW" dirty="0"/>
              <a:t>10.3</a:t>
            </a:r>
            <a:r>
              <a:rPr lang="en-US" altLang="zh-TW" dirty="0" smtClean="0"/>
              <a:t>%</a:t>
            </a:r>
            <a:endParaRPr lang="en-US" altLang="zh-TW" dirty="0"/>
          </a:p>
        </p:txBody>
      </p:sp>
      <p:sp>
        <p:nvSpPr>
          <p:cNvPr id="18" name="矩形 17"/>
          <p:cNvSpPr/>
          <p:nvPr/>
        </p:nvSpPr>
        <p:spPr>
          <a:xfrm>
            <a:off x="2977662" y="2149312"/>
            <a:ext cx="4572000" cy="369332"/>
          </a:xfrm>
          <a:prstGeom prst="rect">
            <a:avLst/>
          </a:prstGeom>
        </p:spPr>
        <p:txBody>
          <a:bodyPr>
            <a:spAutoFit/>
          </a:bodyPr>
          <a:lstStyle/>
          <a:p>
            <a:r>
              <a:rPr lang="en-US" altLang="zh-TW" dirty="0"/>
              <a:t>13.9</a:t>
            </a:r>
            <a:r>
              <a:rPr lang="en-US" altLang="zh-TW" dirty="0" smtClean="0"/>
              <a:t>%</a:t>
            </a:r>
            <a:endParaRPr lang="en-US" altLang="zh-TW" dirty="0"/>
          </a:p>
        </p:txBody>
      </p:sp>
      <p:sp>
        <p:nvSpPr>
          <p:cNvPr id="19" name="矩形 18"/>
          <p:cNvSpPr/>
          <p:nvPr/>
        </p:nvSpPr>
        <p:spPr>
          <a:xfrm>
            <a:off x="3672408" y="2411596"/>
            <a:ext cx="4572000" cy="369332"/>
          </a:xfrm>
          <a:prstGeom prst="rect">
            <a:avLst/>
          </a:prstGeom>
        </p:spPr>
        <p:txBody>
          <a:bodyPr>
            <a:spAutoFit/>
          </a:bodyPr>
          <a:lstStyle/>
          <a:p>
            <a:r>
              <a:rPr lang="en-US" altLang="zh-TW" dirty="0"/>
              <a:t>11.5</a:t>
            </a:r>
            <a:r>
              <a:rPr lang="en-US" altLang="zh-TW" dirty="0" smtClean="0"/>
              <a:t>%</a:t>
            </a:r>
            <a:endParaRPr lang="en-US" altLang="zh-TW" dirty="0"/>
          </a:p>
        </p:txBody>
      </p:sp>
      <p:sp>
        <p:nvSpPr>
          <p:cNvPr id="20" name="矩形 19"/>
          <p:cNvSpPr/>
          <p:nvPr/>
        </p:nvSpPr>
        <p:spPr>
          <a:xfrm>
            <a:off x="4355976" y="3501008"/>
            <a:ext cx="4572000" cy="369332"/>
          </a:xfrm>
          <a:prstGeom prst="rect">
            <a:avLst/>
          </a:prstGeom>
        </p:spPr>
        <p:txBody>
          <a:bodyPr>
            <a:spAutoFit/>
          </a:bodyPr>
          <a:lstStyle/>
          <a:p>
            <a:r>
              <a:rPr lang="en-US" altLang="zh-TW" dirty="0"/>
              <a:t>1.8</a:t>
            </a:r>
            <a:r>
              <a:rPr lang="en-US" altLang="zh-TW" dirty="0" smtClean="0"/>
              <a:t>%</a:t>
            </a:r>
            <a:endParaRPr lang="en-US" altLang="zh-TW" dirty="0"/>
          </a:p>
        </p:txBody>
      </p:sp>
      <p:sp>
        <p:nvSpPr>
          <p:cNvPr id="21" name="矩形 20"/>
          <p:cNvSpPr/>
          <p:nvPr/>
        </p:nvSpPr>
        <p:spPr>
          <a:xfrm>
            <a:off x="5004048" y="2924944"/>
            <a:ext cx="4572000" cy="369332"/>
          </a:xfrm>
          <a:prstGeom prst="rect">
            <a:avLst/>
          </a:prstGeom>
        </p:spPr>
        <p:txBody>
          <a:bodyPr>
            <a:spAutoFit/>
          </a:bodyPr>
          <a:lstStyle/>
          <a:p>
            <a:r>
              <a:rPr lang="en-US" altLang="zh-TW" dirty="0" smtClean="0"/>
              <a:t>7.0%</a:t>
            </a:r>
            <a:endParaRPr lang="en-US" altLang="zh-TW" dirty="0"/>
          </a:p>
        </p:txBody>
      </p:sp>
      <p:sp>
        <p:nvSpPr>
          <p:cNvPr id="22" name="矩形 21"/>
          <p:cNvSpPr/>
          <p:nvPr/>
        </p:nvSpPr>
        <p:spPr>
          <a:xfrm>
            <a:off x="5688632" y="2809204"/>
            <a:ext cx="4572000" cy="369332"/>
          </a:xfrm>
          <a:prstGeom prst="rect">
            <a:avLst/>
          </a:prstGeom>
        </p:spPr>
        <p:txBody>
          <a:bodyPr>
            <a:spAutoFit/>
          </a:bodyPr>
          <a:lstStyle/>
          <a:p>
            <a:r>
              <a:rPr lang="en-US" altLang="zh-TW" dirty="0"/>
              <a:t>8.2</a:t>
            </a:r>
            <a:r>
              <a:rPr lang="en-US" altLang="zh-TW" dirty="0" smtClean="0"/>
              <a:t>%</a:t>
            </a:r>
            <a:endParaRPr lang="en-US" altLang="zh-TW" dirty="0"/>
          </a:p>
        </p:txBody>
      </p:sp>
      <p:sp>
        <p:nvSpPr>
          <p:cNvPr id="23" name="矩形 22"/>
          <p:cNvSpPr/>
          <p:nvPr/>
        </p:nvSpPr>
        <p:spPr>
          <a:xfrm>
            <a:off x="6385641" y="3140968"/>
            <a:ext cx="4572000" cy="369332"/>
          </a:xfrm>
          <a:prstGeom prst="rect">
            <a:avLst/>
          </a:prstGeom>
        </p:spPr>
        <p:txBody>
          <a:bodyPr>
            <a:spAutoFit/>
          </a:bodyPr>
          <a:lstStyle/>
          <a:p>
            <a:r>
              <a:rPr lang="en-US" altLang="zh-TW" dirty="0"/>
              <a:t>4.8</a:t>
            </a:r>
            <a:r>
              <a:rPr lang="en-US" altLang="zh-TW" dirty="0" smtClean="0"/>
              <a:t>%</a:t>
            </a:r>
            <a:endParaRPr lang="en-US" altLang="zh-TW" dirty="0"/>
          </a:p>
        </p:txBody>
      </p:sp>
      <p:sp>
        <p:nvSpPr>
          <p:cNvPr id="24" name="矩形 23"/>
          <p:cNvSpPr/>
          <p:nvPr/>
        </p:nvSpPr>
        <p:spPr>
          <a:xfrm>
            <a:off x="6984776" y="3347700"/>
            <a:ext cx="4572000" cy="369332"/>
          </a:xfrm>
          <a:prstGeom prst="rect">
            <a:avLst/>
          </a:prstGeom>
        </p:spPr>
        <p:txBody>
          <a:bodyPr>
            <a:spAutoFit/>
          </a:bodyPr>
          <a:lstStyle/>
          <a:p>
            <a:r>
              <a:rPr lang="en-US" altLang="zh-TW" dirty="0"/>
              <a:t>3.3</a:t>
            </a:r>
            <a:r>
              <a:rPr lang="en-US" altLang="zh-TW" dirty="0" smtClean="0"/>
              <a:t>%</a:t>
            </a:r>
            <a:endParaRPr lang="en-US" altLang="zh-TW" dirty="0"/>
          </a:p>
        </p:txBody>
      </p:sp>
      <p:sp>
        <p:nvSpPr>
          <p:cNvPr id="25" name="矩形 24"/>
          <p:cNvSpPr/>
          <p:nvPr/>
        </p:nvSpPr>
        <p:spPr>
          <a:xfrm>
            <a:off x="7704856" y="3140968"/>
            <a:ext cx="966785" cy="369332"/>
          </a:xfrm>
          <a:prstGeom prst="rect">
            <a:avLst/>
          </a:prstGeom>
        </p:spPr>
        <p:txBody>
          <a:bodyPr wrap="square">
            <a:spAutoFit/>
          </a:bodyPr>
          <a:lstStyle/>
          <a:p>
            <a:r>
              <a:rPr lang="en-US" altLang="zh-TW" dirty="0"/>
              <a:t>4.8</a:t>
            </a:r>
            <a:r>
              <a:rPr lang="en-US" altLang="zh-TW" dirty="0" smtClean="0"/>
              <a:t>%</a:t>
            </a:r>
            <a:endParaRPr lang="en-US" altLang="zh-TW" dirty="0"/>
          </a:p>
        </p:txBody>
      </p:sp>
      <p:sp>
        <p:nvSpPr>
          <p:cNvPr id="26" name="矩形 25"/>
          <p:cNvSpPr/>
          <p:nvPr/>
        </p:nvSpPr>
        <p:spPr>
          <a:xfrm>
            <a:off x="8316416" y="3635732"/>
            <a:ext cx="710451" cy="369332"/>
          </a:xfrm>
          <a:prstGeom prst="rect">
            <a:avLst/>
          </a:prstGeom>
        </p:spPr>
        <p:txBody>
          <a:bodyPr wrap="none">
            <a:spAutoFit/>
          </a:bodyPr>
          <a:lstStyle/>
          <a:p>
            <a:r>
              <a:rPr lang="en-US" altLang="zh-TW" dirty="0"/>
              <a:t>0.6%</a:t>
            </a:r>
          </a:p>
        </p:txBody>
      </p:sp>
    </p:spTree>
    <p:extLst>
      <p:ext uri="{BB962C8B-B14F-4D97-AF65-F5344CB8AC3E}">
        <p14:creationId xmlns:p14="http://schemas.microsoft.com/office/powerpoint/2010/main" val="1833857361"/>
      </p:ext>
    </p:extLst>
  </p:cSld>
  <p:clrMapOvr>
    <a:masterClrMapping/>
  </p:clrMapOvr>
  <p:transition advTm="625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095B4AE5-AB04-471E-B48F-836DB0DEA330}" type="slidenum">
              <a:rPr lang="en-US" altLang="zh-TW"/>
              <a:pPr>
                <a:defRPr/>
              </a:pPr>
              <a:t>25</a:t>
            </a:fld>
            <a:endParaRPr lang="en-US" altLang="zh-TW"/>
          </a:p>
        </p:txBody>
      </p:sp>
      <p:graphicFrame>
        <p:nvGraphicFramePr>
          <p:cNvPr id="3" name="Object 3"/>
          <p:cNvGraphicFramePr>
            <a:graphicFrameLocks noGrp="1" noChangeAspect="1"/>
          </p:cNvGraphicFramePr>
          <p:nvPr>
            <p:ph idx="1"/>
            <p:extLst>
              <p:ext uri="{D42A27DB-BD31-4B8C-83A1-F6EECF244321}">
                <p14:modId xmlns:p14="http://schemas.microsoft.com/office/powerpoint/2010/main" val="2086377393"/>
              </p:ext>
            </p:extLst>
          </p:nvPr>
        </p:nvGraphicFramePr>
        <p:xfrm>
          <a:off x="683568" y="1050393"/>
          <a:ext cx="7848872" cy="4875185"/>
        </p:xfrm>
        <a:graphic>
          <a:graphicData uri="http://schemas.openxmlformats.org/drawingml/2006/chart">
            <c:chart xmlns:c="http://schemas.openxmlformats.org/drawingml/2006/chart" xmlns:r="http://schemas.openxmlformats.org/officeDocument/2006/relationships" r:id="rId2"/>
          </a:graphicData>
        </a:graphic>
      </p:graphicFrame>
      <p:sp>
        <p:nvSpPr>
          <p:cNvPr id="5" name="投影片編號版面配置區 5"/>
          <p:cNvSpPr txBox="1">
            <a:spLocks/>
          </p:cNvSpPr>
          <p:nvPr/>
        </p:nvSpPr>
        <p:spPr>
          <a:xfrm>
            <a:off x="6553200" y="6356350"/>
            <a:ext cx="2133600" cy="365125"/>
          </a:xfrm>
          <a:prstGeom prst="rect">
            <a:avLst/>
          </a:prstGeom>
          <a:ln/>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2CAF386-99F0-4737-8C02-51BBB3C00669}" type="slidenum">
              <a:rPr lang="en-US" altLang="zh-TW" smtClean="0"/>
              <a:pPr>
                <a:defRPr/>
              </a:pPr>
              <a:t>25</a:t>
            </a:fld>
            <a:endParaRPr lang="en-US" altLang="zh-TW"/>
          </a:p>
        </p:txBody>
      </p:sp>
      <p:sp>
        <p:nvSpPr>
          <p:cNvPr id="6" name="標題 1"/>
          <p:cNvSpPr txBox="1">
            <a:spLocks/>
          </p:cNvSpPr>
          <p:nvPr/>
        </p:nvSpPr>
        <p:spPr>
          <a:xfrm>
            <a:off x="323528" y="44624"/>
            <a:ext cx="84890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t>樣本「社經背景」資料次數統計分析</a:t>
            </a:r>
            <a:endParaRPr lang="zh-TW" altLang="en-US" sz="3600" dirty="0"/>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7" y="1057785"/>
            <a:ext cx="8352929" cy="354991"/>
          </a:xfrm>
          <a:prstGeom prst="rect">
            <a:avLst/>
          </a:prstGeom>
        </p:spPr>
      </p:pic>
      <p:sp>
        <p:nvSpPr>
          <p:cNvPr id="8" name="矩形 7"/>
          <p:cNvSpPr/>
          <p:nvPr/>
        </p:nvSpPr>
        <p:spPr>
          <a:xfrm>
            <a:off x="5940152" y="6182144"/>
            <a:ext cx="3204495" cy="451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內容版面配置區 3"/>
          <p:cNvPicPr>
            <a:picLocks noChangeAspect="1"/>
          </p:cNvPicPr>
          <p:nvPr/>
        </p:nvPicPr>
        <p:blipFill rotWithShape="1">
          <a:blip r:embed="rId4" cstate="print">
            <a:extLst>
              <a:ext uri="{28A0092B-C50C-407E-A947-70E740481C1C}">
                <a14:useLocalDpi xmlns:a14="http://schemas.microsoft.com/office/drawing/2010/main" val="0"/>
              </a:ext>
            </a:extLst>
          </a:blip>
          <a:srcRect l="42029" t="15450" r="51858"/>
          <a:stretch/>
        </p:blipFill>
        <p:spPr>
          <a:xfrm>
            <a:off x="6156176" y="6232379"/>
            <a:ext cx="262605" cy="401283"/>
          </a:xfrm>
          <a:prstGeom prst="rect">
            <a:avLst/>
          </a:prstGeom>
        </p:spPr>
      </p:pic>
      <p:sp>
        <p:nvSpPr>
          <p:cNvPr id="10" name="矩形 9"/>
          <p:cNvSpPr/>
          <p:nvPr/>
        </p:nvSpPr>
        <p:spPr>
          <a:xfrm>
            <a:off x="7380312" y="6165304"/>
            <a:ext cx="1415772" cy="461665"/>
          </a:xfrm>
          <a:prstGeom prst="rect">
            <a:avLst/>
          </a:prstGeom>
        </p:spPr>
        <p:txBody>
          <a:bodyPr wrap="none">
            <a:spAutoFit/>
          </a:bodyPr>
          <a:lstStyle/>
          <a:p>
            <a:r>
              <a:rPr lang="zh-TW" altLang="en-US" sz="2400" dirty="0">
                <a:solidFill>
                  <a:schemeClr val="bg1"/>
                </a:solidFill>
              </a:rPr>
              <a:t>居住地區</a:t>
            </a:r>
          </a:p>
        </p:txBody>
      </p:sp>
      <p:sp>
        <p:nvSpPr>
          <p:cNvPr id="2" name="標題 1"/>
          <p:cNvSpPr>
            <a:spLocks noGrp="1"/>
          </p:cNvSpPr>
          <p:nvPr>
            <p:ph type="title"/>
          </p:nvPr>
        </p:nvSpPr>
        <p:spPr/>
        <p:txBody>
          <a:bodyPr/>
          <a:lstStyle/>
          <a:p>
            <a:endParaRPr lang="zh-TW" altLang="en-US"/>
          </a:p>
        </p:txBody>
      </p:sp>
      <p:sp>
        <p:nvSpPr>
          <p:cNvPr id="11" name="矩形 10"/>
          <p:cNvSpPr/>
          <p:nvPr/>
        </p:nvSpPr>
        <p:spPr>
          <a:xfrm>
            <a:off x="2967328" y="2556193"/>
            <a:ext cx="1460656" cy="584775"/>
          </a:xfrm>
          <a:prstGeom prst="rect">
            <a:avLst/>
          </a:prstGeom>
        </p:spPr>
        <p:txBody>
          <a:bodyPr wrap="none">
            <a:spAutoFit/>
          </a:bodyPr>
          <a:lstStyle/>
          <a:p>
            <a:r>
              <a:rPr lang="en-US" altLang="zh-TW" sz="3200" dirty="0" smtClean="0">
                <a:solidFill>
                  <a:schemeClr val="bg1"/>
                </a:solidFill>
              </a:rPr>
              <a:t> </a:t>
            </a:r>
            <a:r>
              <a:rPr lang="en-US" altLang="zh-TW" sz="3200" dirty="0">
                <a:solidFill>
                  <a:schemeClr val="bg1"/>
                </a:solidFill>
              </a:rPr>
              <a:t>25.5%</a:t>
            </a:r>
            <a:endParaRPr lang="zh-TW" altLang="en-US" sz="3200" dirty="0">
              <a:solidFill>
                <a:schemeClr val="bg1"/>
              </a:solidFill>
            </a:endParaRPr>
          </a:p>
        </p:txBody>
      </p:sp>
      <p:sp>
        <p:nvSpPr>
          <p:cNvPr id="13" name="矩形 12"/>
          <p:cNvSpPr/>
          <p:nvPr/>
        </p:nvSpPr>
        <p:spPr>
          <a:xfrm>
            <a:off x="4716016" y="4293096"/>
            <a:ext cx="1346844" cy="584775"/>
          </a:xfrm>
          <a:prstGeom prst="rect">
            <a:avLst/>
          </a:prstGeom>
        </p:spPr>
        <p:txBody>
          <a:bodyPr wrap="none">
            <a:spAutoFit/>
          </a:bodyPr>
          <a:lstStyle/>
          <a:p>
            <a:r>
              <a:rPr lang="en-US" altLang="zh-TW" sz="3200" dirty="0" smtClean="0">
                <a:solidFill>
                  <a:schemeClr val="bg1"/>
                </a:solidFill>
              </a:rPr>
              <a:t>74.5</a:t>
            </a:r>
            <a:r>
              <a:rPr lang="en-US" altLang="zh-TW" sz="3200" dirty="0">
                <a:solidFill>
                  <a:schemeClr val="bg1"/>
                </a:solidFill>
              </a:rPr>
              <a:t>%</a:t>
            </a:r>
            <a:endParaRPr lang="zh-TW" altLang="en-US" sz="3200" dirty="0">
              <a:solidFill>
                <a:schemeClr val="bg1"/>
              </a:solidFill>
            </a:endParaRPr>
          </a:p>
        </p:txBody>
      </p:sp>
    </p:spTree>
    <p:extLst>
      <p:ext uri="{BB962C8B-B14F-4D97-AF65-F5344CB8AC3E}">
        <p14:creationId xmlns:p14="http://schemas.microsoft.com/office/powerpoint/2010/main" val="8357143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095B4AE5-AB04-471E-B48F-836DB0DEA330}" type="slidenum">
              <a:rPr lang="en-US" altLang="zh-TW"/>
              <a:pPr>
                <a:defRPr/>
              </a:pPr>
              <a:t>26</a:t>
            </a:fld>
            <a:endParaRPr lang="en-US" altLang="zh-TW"/>
          </a:p>
        </p:txBody>
      </p:sp>
      <p:sp>
        <p:nvSpPr>
          <p:cNvPr id="5" name="投影片編號版面配置區 5"/>
          <p:cNvSpPr txBox="1">
            <a:spLocks/>
          </p:cNvSpPr>
          <p:nvPr/>
        </p:nvSpPr>
        <p:spPr>
          <a:xfrm>
            <a:off x="6553200" y="6356350"/>
            <a:ext cx="2133600" cy="365125"/>
          </a:xfrm>
          <a:prstGeom prst="rect">
            <a:avLst/>
          </a:prstGeom>
          <a:ln/>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2CAF386-99F0-4737-8C02-51BBB3C00669}" type="slidenum">
              <a:rPr lang="en-US" altLang="zh-TW" smtClean="0"/>
              <a:pPr>
                <a:defRPr/>
              </a:pPr>
              <a:t>26</a:t>
            </a:fld>
            <a:endParaRPr lang="en-US" altLang="zh-TW"/>
          </a:p>
        </p:txBody>
      </p:sp>
      <p:sp>
        <p:nvSpPr>
          <p:cNvPr id="6" name="標題 1"/>
          <p:cNvSpPr txBox="1">
            <a:spLocks/>
          </p:cNvSpPr>
          <p:nvPr/>
        </p:nvSpPr>
        <p:spPr>
          <a:xfrm>
            <a:off x="323528" y="44624"/>
            <a:ext cx="84890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t>樣本「社經背景」資料次數統計分析</a:t>
            </a:r>
            <a:endParaRPr lang="zh-TW" altLang="en-US" sz="3600" dirty="0"/>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7" y="1057785"/>
            <a:ext cx="8352929" cy="354991"/>
          </a:xfrm>
          <a:prstGeom prst="rect">
            <a:avLst/>
          </a:prstGeom>
        </p:spPr>
      </p:pic>
      <p:sp>
        <p:nvSpPr>
          <p:cNvPr id="8" name="矩形 7"/>
          <p:cNvSpPr/>
          <p:nvPr/>
        </p:nvSpPr>
        <p:spPr>
          <a:xfrm>
            <a:off x="5940152" y="6182144"/>
            <a:ext cx="3204495" cy="451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6156176" y="6232379"/>
            <a:ext cx="262605" cy="401283"/>
          </a:xfrm>
          <a:prstGeom prst="rect">
            <a:avLst/>
          </a:prstGeom>
        </p:spPr>
      </p:pic>
      <p:sp>
        <p:nvSpPr>
          <p:cNvPr id="10" name="矩形 9"/>
          <p:cNvSpPr/>
          <p:nvPr/>
        </p:nvSpPr>
        <p:spPr>
          <a:xfrm>
            <a:off x="7380312" y="6165304"/>
            <a:ext cx="1415772" cy="461665"/>
          </a:xfrm>
          <a:prstGeom prst="rect">
            <a:avLst/>
          </a:prstGeom>
        </p:spPr>
        <p:txBody>
          <a:bodyPr wrap="none">
            <a:spAutoFit/>
          </a:bodyPr>
          <a:lstStyle/>
          <a:p>
            <a:r>
              <a:rPr lang="zh-TW" altLang="en-US" sz="2400" dirty="0">
                <a:solidFill>
                  <a:schemeClr val="bg1"/>
                </a:solidFill>
              </a:rPr>
              <a:t>居住地區</a:t>
            </a:r>
          </a:p>
        </p:txBody>
      </p:sp>
      <p:sp>
        <p:nvSpPr>
          <p:cNvPr id="2" name="標題 1"/>
          <p:cNvSpPr>
            <a:spLocks noGrp="1"/>
          </p:cNvSpPr>
          <p:nvPr>
            <p:ph type="title"/>
          </p:nvPr>
        </p:nvSpPr>
        <p:spPr/>
        <p:txBody>
          <a:bodyPr/>
          <a:lstStyle/>
          <a:p>
            <a:endParaRPr lang="zh-TW" altLang="en-US"/>
          </a:p>
        </p:txBody>
      </p:sp>
      <p:graphicFrame>
        <p:nvGraphicFramePr>
          <p:cNvPr id="18" name="圖表版面配置區 17"/>
          <p:cNvGraphicFramePr>
            <a:graphicFrameLocks noGrp="1"/>
          </p:cNvGraphicFramePr>
          <p:nvPr>
            <p:ph type="chart" idx="1"/>
            <p:extLst>
              <p:ext uri="{D42A27DB-BD31-4B8C-83A1-F6EECF244321}">
                <p14:modId xmlns:p14="http://schemas.microsoft.com/office/powerpoint/2010/main" val="3258534368"/>
              </p:ext>
            </p:extLst>
          </p:nvPr>
        </p:nvGraphicFramePr>
        <p:xfrm>
          <a:off x="-180528" y="1651419"/>
          <a:ext cx="10009112" cy="4530725"/>
        </p:xfrm>
        <a:graphic>
          <a:graphicData uri="http://schemas.openxmlformats.org/drawingml/2006/chart">
            <c:chart xmlns:c="http://schemas.openxmlformats.org/drawingml/2006/chart" xmlns:r="http://schemas.openxmlformats.org/officeDocument/2006/relationships" r:id="rId4"/>
          </a:graphicData>
        </a:graphic>
      </p:graphicFrame>
      <p:sp>
        <p:nvSpPr>
          <p:cNvPr id="19" name="矩形 18"/>
          <p:cNvSpPr/>
          <p:nvPr/>
        </p:nvSpPr>
        <p:spPr>
          <a:xfrm>
            <a:off x="323528" y="3429000"/>
            <a:ext cx="934871" cy="646331"/>
          </a:xfrm>
          <a:prstGeom prst="rect">
            <a:avLst/>
          </a:prstGeom>
        </p:spPr>
        <p:txBody>
          <a:bodyPr wrap="none">
            <a:spAutoFit/>
          </a:bodyPr>
          <a:lstStyle/>
          <a:p>
            <a:pPr algn="ctr"/>
            <a:r>
              <a:rPr lang="zh-TW" altLang="en-US" b="1" dirty="0" smtClean="0">
                <a:solidFill>
                  <a:srgbClr val="C00000"/>
                </a:solidFill>
                <a:latin typeface="Times New Roman" pitchFamily="18" charset="0"/>
                <a:ea typeface="新細明體" pitchFamily="18" charset="-120"/>
                <a:cs typeface="Times New Roman" pitchFamily="18" charset="0"/>
              </a:rPr>
              <a:t>苓雅區</a:t>
            </a:r>
            <a:r>
              <a:rPr lang="en-US" altLang="zh-TW" b="1" dirty="0" smtClean="0">
                <a:solidFill>
                  <a:srgbClr val="C00000"/>
                </a:solidFill>
                <a:latin typeface="Times New Roman" pitchFamily="18" charset="0"/>
                <a:ea typeface="新細明體" pitchFamily="18" charset="-120"/>
                <a:cs typeface="Times New Roman" pitchFamily="18" charset="0"/>
              </a:rPr>
              <a:t> </a:t>
            </a:r>
          </a:p>
          <a:p>
            <a:pPr algn="ctr"/>
            <a:r>
              <a:rPr lang="en-US" altLang="zh-TW" b="1" dirty="0" smtClean="0">
                <a:solidFill>
                  <a:srgbClr val="C00000"/>
                </a:solidFill>
                <a:latin typeface="Times New Roman" pitchFamily="18" charset="0"/>
                <a:ea typeface="新細明體" pitchFamily="18" charset="-120"/>
                <a:cs typeface="Times New Roman" pitchFamily="18" charset="0"/>
              </a:rPr>
              <a:t>10.9%</a:t>
            </a:r>
            <a:endParaRPr lang="en-US" altLang="zh-TW" b="1" dirty="0">
              <a:solidFill>
                <a:srgbClr val="C00000"/>
              </a:solidFill>
              <a:latin typeface="Times New Roman" pitchFamily="18" charset="0"/>
              <a:ea typeface="新細明體" pitchFamily="18" charset="-120"/>
              <a:cs typeface="Times New Roman" pitchFamily="18" charset="0"/>
            </a:endParaRPr>
          </a:p>
        </p:txBody>
      </p:sp>
      <p:sp>
        <p:nvSpPr>
          <p:cNvPr id="20" name="矩形 19"/>
          <p:cNvSpPr/>
          <p:nvPr/>
        </p:nvSpPr>
        <p:spPr>
          <a:xfrm>
            <a:off x="1361084" y="3176836"/>
            <a:ext cx="877163" cy="646331"/>
          </a:xfrm>
          <a:prstGeom prst="rect">
            <a:avLst/>
          </a:prstGeom>
        </p:spPr>
        <p:txBody>
          <a:bodyPr wrap="none">
            <a:spAutoFit/>
          </a:bodyPr>
          <a:lstStyle/>
          <a:p>
            <a:pPr algn="ctr"/>
            <a:r>
              <a:rPr lang="zh-TW" altLang="en-US" b="1" dirty="0" smtClean="0">
                <a:solidFill>
                  <a:srgbClr val="C00000"/>
                </a:solidFill>
                <a:latin typeface="Times New Roman" pitchFamily="18" charset="0"/>
                <a:ea typeface="新細明體" pitchFamily="18" charset="-120"/>
                <a:cs typeface="Times New Roman" pitchFamily="18" charset="0"/>
              </a:rPr>
              <a:t>新興區</a:t>
            </a:r>
            <a:endParaRPr lang="en-US" altLang="zh-TW" b="1" dirty="0" smtClean="0">
              <a:solidFill>
                <a:srgbClr val="C00000"/>
              </a:solidFill>
              <a:latin typeface="Times New Roman" pitchFamily="18" charset="0"/>
              <a:ea typeface="新細明體" pitchFamily="18" charset="-120"/>
              <a:cs typeface="Times New Roman" pitchFamily="18" charset="0"/>
            </a:endParaRPr>
          </a:p>
          <a:p>
            <a:pPr algn="ctr"/>
            <a:r>
              <a:rPr lang="en-US" altLang="zh-TW" b="1" dirty="0" smtClean="0">
                <a:solidFill>
                  <a:srgbClr val="C00000"/>
                </a:solidFill>
                <a:latin typeface="Times New Roman" pitchFamily="18" charset="0"/>
                <a:ea typeface="新細明體" pitchFamily="18" charset="-120"/>
                <a:cs typeface="Times New Roman" pitchFamily="18" charset="0"/>
              </a:rPr>
              <a:t> 10.9%</a:t>
            </a:r>
            <a:endParaRPr lang="en-US" altLang="zh-TW" b="1" dirty="0">
              <a:solidFill>
                <a:srgbClr val="C00000"/>
              </a:solidFill>
              <a:latin typeface="Times New Roman" pitchFamily="18" charset="0"/>
              <a:ea typeface="新細明體" pitchFamily="18" charset="-120"/>
              <a:cs typeface="Times New Roman" pitchFamily="18" charset="0"/>
            </a:endParaRPr>
          </a:p>
        </p:txBody>
      </p:sp>
      <p:sp>
        <p:nvSpPr>
          <p:cNvPr id="21" name="矩形 20"/>
          <p:cNvSpPr/>
          <p:nvPr/>
        </p:nvSpPr>
        <p:spPr>
          <a:xfrm>
            <a:off x="8316938" y="1772816"/>
            <a:ext cx="819455" cy="646331"/>
          </a:xfrm>
          <a:prstGeom prst="rect">
            <a:avLst/>
          </a:prstGeom>
        </p:spPr>
        <p:txBody>
          <a:bodyPr wrap="none">
            <a:spAutoFit/>
          </a:bodyPr>
          <a:lstStyle/>
          <a:p>
            <a:pPr algn="ctr"/>
            <a:r>
              <a:rPr lang="zh-TW" altLang="en-US" b="1" dirty="0" smtClean="0">
                <a:solidFill>
                  <a:schemeClr val="accent6">
                    <a:lumMod val="50000"/>
                  </a:schemeClr>
                </a:solidFill>
                <a:latin typeface="Times New Roman" pitchFamily="18" charset="0"/>
                <a:ea typeface="新細明體" pitchFamily="18" charset="-120"/>
                <a:cs typeface="Times New Roman" pitchFamily="18" charset="0"/>
              </a:rPr>
              <a:t>其他</a:t>
            </a:r>
            <a:endParaRPr lang="en-US" altLang="zh-TW" b="1" dirty="0" smtClean="0">
              <a:solidFill>
                <a:schemeClr val="accent6">
                  <a:lumMod val="50000"/>
                </a:schemeClr>
              </a:solidFill>
              <a:latin typeface="Times New Roman" pitchFamily="18" charset="0"/>
              <a:ea typeface="新細明體" pitchFamily="18" charset="-120"/>
              <a:cs typeface="Times New Roman" pitchFamily="18" charset="0"/>
            </a:endParaRPr>
          </a:p>
          <a:p>
            <a:pPr algn="ctr"/>
            <a:r>
              <a:rPr lang="en-US" altLang="zh-TW" b="1" dirty="0" smtClean="0">
                <a:solidFill>
                  <a:schemeClr val="accent6">
                    <a:lumMod val="50000"/>
                  </a:schemeClr>
                </a:solidFill>
                <a:latin typeface="Times New Roman" pitchFamily="18" charset="0"/>
                <a:ea typeface="新細明體" pitchFamily="18" charset="-120"/>
                <a:cs typeface="Times New Roman" pitchFamily="18" charset="0"/>
              </a:rPr>
              <a:t>25.5%</a:t>
            </a:r>
            <a:endParaRPr lang="en-US" altLang="zh-TW" b="1" dirty="0">
              <a:solidFill>
                <a:schemeClr val="accent6">
                  <a:lumMod val="50000"/>
                </a:schemeClr>
              </a:solidFill>
              <a:latin typeface="Times New Roman" pitchFamily="18" charset="0"/>
              <a:ea typeface="新細明體" pitchFamily="18" charset="-120"/>
              <a:cs typeface="Times New Roman" pitchFamily="18" charset="0"/>
            </a:endParaRPr>
          </a:p>
        </p:txBody>
      </p:sp>
      <p:cxnSp>
        <p:nvCxnSpPr>
          <p:cNvPr id="23" name="直線接點 22"/>
          <p:cNvCxnSpPr/>
          <p:nvPr/>
        </p:nvCxnSpPr>
        <p:spPr>
          <a:xfrm flipV="1">
            <a:off x="1547664" y="3823166"/>
            <a:ext cx="72008" cy="109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1115616" y="41463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flipV="1">
            <a:off x="1115616" y="3823167"/>
            <a:ext cx="145818" cy="1648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3545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物件 4"/>
          <p:cNvGraphicFramePr>
            <a:graphicFrameLocks noChangeAspect="1"/>
          </p:cNvGraphicFramePr>
          <p:nvPr>
            <p:extLst>
              <p:ext uri="{D42A27DB-BD31-4B8C-83A1-F6EECF244321}">
                <p14:modId xmlns:p14="http://schemas.microsoft.com/office/powerpoint/2010/main" val="3544087972"/>
              </p:ext>
            </p:extLst>
          </p:nvPr>
        </p:nvGraphicFramePr>
        <p:xfrm>
          <a:off x="1805786" y="188640"/>
          <a:ext cx="6126750" cy="5256584"/>
        </p:xfrm>
        <a:graphic>
          <a:graphicData uri="http://schemas.openxmlformats.org/presentationml/2006/ole">
            <mc:AlternateContent xmlns:mc="http://schemas.openxmlformats.org/markup-compatibility/2006">
              <mc:Choice xmlns:v="urn:schemas-microsoft-com:vml" Requires="v">
                <p:oleObj spid="_x0000_s3215" name="Document" r:id="rId3" imgW="5330299" imgH="4574095" progId="Word.Document.8">
                  <p:embed/>
                </p:oleObj>
              </mc:Choice>
              <mc:Fallback>
                <p:oleObj name="Document" r:id="rId3" imgW="5330299" imgH="4574095" progId="Word.Document.8">
                  <p:embed/>
                  <p:pic>
                    <p:nvPicPr>
                      <p:cNvPr id="0" name="Picture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786" y="188640"/>
                        <a:ext cx="6126750" cy="5256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圖片 5"/>
          <p:cNvPicPr>
            <a:picLocks noChangeAspect="1"/>
          </p:cNvPicPr>
          <p:nvPr/>
        </p:nvPicPr>
        <p:blipFill rotWithShape="1">
          <a:blip r:embed="rId5" cstate="print">
            <a:extLst>
              <a:ext uri="{28A0092B-C50C-407E-A947-70E740481C1C}">
                <a14:useLocalDpi xmlns:a14="http://schemas.microsoft.com/office/drawing/2010/main" val="0"/>
              </a:ext>
            </a:extLst>
          </a:blip>
          <a:srcRect l="14648" t="11852" r="63055"/>
          <a:stretch/>
        </p:blipFill>
        <p:spPr>
          <a:xfrm>
            <a:off x="8244408" y="5589240"/>
            <a:ext cx="701886" cy="1015580"/>
          </a:xfrm>
          <a:prstGeom prst="flowChartPunchedCard">
            <a:avLst/>
          </a:prstGeom>
        </p:spPr>
      </p:pic>
      <p:sp>
        <p:nvSpPr>
          <p:cNvPr id="7" name="內容版面配置區 7"/>
          <p:cNvSpPr>
            <a:spLocks noGrp="1"/>
          </p:cNvSpPr>
          <p:nvPr>
            <p:ph idx="1"/>
          </p:nvPr>
        </p:nvSpPr>
        <p:spPr>
          <a:xfrm>
            <a:off x="457200" y="5085184"/>
            <a:ext cx="8229600" cy="1252736"/>
          </a:xfrm>
        </p:spPr>
        <p:txBody>
          <a:bodyPr/>
          <a:lstStyle/>
          <a:p>
            <a:r>
              <a:rPr lang="zh-TW" altLang="en-US" dirty="0">
                <a:solidFill>
                  <a:srgbClr val="002060"/>
                </a:solidFill>
                <a:latin typeface="Times New Roman" pitchFamily="18" charset="0"/>
                <a:cs typeface="Times New Roman" pitchFamily="18" charset="0"/>
              </a:rPr>
              <a:t>架構潛在變數經信度分析後的值皆</a:t>
            </a:r>
            <a:r>
              <a:rPr lang="zh-TW" altLang="en-US" dirty="0" smtClean="0">
                <a:solidFill>
                  <a:srgbClr val="002060"/>
                </a:solidFill>
                <a:latin typeface="Times New Roman" pitchFamily="18" charset="0"/>
                <a:cs typeface="Times New Roman" pitchFamily="18" charset="0"/>
              </a:rPr>
              <a:t>高於</a:t>
            </a:r>
            <a:r>
              <a:rPr lang="en-US" altLang="zh-TW" dirty="0" smtClean="0">
                <a:solidFill>
                  <a:srgbClr val="002060"/>
                </a:solidFill>
                <a:latin typeface="Times New Roman" pitchFamily="18" charset="0"/>
                <a:cs typeface="Times New Roman" pitchFamily="18" charset="0"/>
              </a:rPr>
              <a:t>0.70</a:t>
            </a:r>
            <a:r>
              <a:rPr lang="zh-TW" altLang="en-US" dirty="0">
                <a:solidFill>
                  <a:srgbClr val="002060"/>
                </a:solidFill>
                <a:latin typeface="Times New Roman" pitchFamily="18" charset="0"/>
                <a:cs typeface="Times New Roman" pitchFamily="18" charset="0"/>
              </a:rPr>
              <a:t>達可信程度 </a:t>
            </a:r>
          </a:p>
          <a:p>
            <a:endParaRPr lang="zh-TW" altLang="en-US"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7052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494606882"/>
              </p:ext>
            </p:extLst>
          </p:nvPr>
        </p:nvGraphicFramePr>
        <p:xfrm>
          <a:off x="112713" y="194642"/>
          <a:ext cx="8588375" cy="6762750"/>
        </p:xfrm>
        <a:graphic>
          <a:graphicData uri="http://schemas.openxmlformats.org/presentationml/2006/ole">
            <mc:AlternateContent xmlns:mc="http://schemas.openxmlformats.org/markup-compatibility/2006">
              <mc:Choice xmlns:v="urn:schemas-microsoft-com:vml" Requires="v">
                <p:oleObj spid="_x0000_s12405" name="文件" r:id="rId3" imgW="5330299" imgH="4197481" progId="Word.Document.12">
                  <p:embed/>
                </p:oleObj>
              </mc:Choice>
              <mc:Fallback>
                <p:oleObj name="文件" r:id="rId3" imgW="5330299" imgH="4197481" progId="Word.Document.12">
                  <p:embed/>
                  <p:pic>
                    <p:nvPicPr>
                      <p:cNvPr id="0" name="Picture 11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3" y="194642"/>
                        <a:ext cx="8588375" cy="676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圖片 4"/>
          <p:cNvPicPr>
            <a:picLocks noChangeAspect="1"/>
          </p:cNvPicPr>
          <p:nvPr/>
        </p:nvPicPr>
        <p:blipFill rotWithShape="1">
          <a:blip r:embed="rId5" cstate="print">
            <a:extLst>
              <a:ext uri="{28A0092B-C50C-407E-A947-70E740481C1C}">
                <a14:useLocalDpi xmlns:a14="http://schemas.microsoft.com/office/drawing/2010/main" val="0"/>
              </a:ext>
            </a:extLst>
          </a:blip>
          <a:srcRect l="14648" t="11852" r="66788"/>
          <a:stretch/>
        </p:blipFill>
        <p:spPr>
          <a:xfrm>
            <a:off x="8604448" y="5875662"/>
            <a:ext cx="539552" cy="937714"/>
          </a:xfrm>
          <a:prstGeom prst="flowChartPunchedCard">
            <a:avLst/>
          </a:prstGeom>
        </p:spPr>
      </p:pic>
    </p:spTree>
    <p:extLst>
      <p:ext uri="{BB962C8B-B14F-4D97-AF65-F5344CB8AC3E}">
        <p14:creationId xmlns:p14="http://schemas.microsoft.com/office/powerpoint/2010/main" val="2536874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32656"/>
            <a:ext cx="428396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1470749959"/>
              </p:ext>
            </p:extLst>
          </p:nvPr>
        </p:nvGraphicFramePr>
        <p:xfrm>
          <a:off x="-111125" y="1339850"/>
          <a:ext cx="9334500" cy="4351338"/>
        </p:xfrm>
        <a:graphic>
          <a:graphicData uri="http://schemas.openxmlformats.org/presentationml/2006/ole">
            <mc:AlternateContent xmlns:mc="http://schemas.openxmlformats.org/markup-compatibility/2006">
              <mc:Choice xmlns:v="urn:schemas-microsoft-com:vml" Requires="v">
                <p:oleObj spid="_x0000_s13430" name="文件" r:id="rId3" imgW="7063191" imgH="3297274" progId="Word.Document.12">
                  <p:embed/>
                </p:oleObj>
              </mc:Choice>
              <mc:Fallback>
                <p:oleObj name="文件" r:id="rId3" imgW="7063191" imgH="3297274" progId="Word.Document.12">
                  <p:embed/>
                  <p:pic>
                    <p:nvPicPr>
                      <p:cNvPr id="0"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1339850"/>
                        <a:ext cx="9334500" cy="435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圖片 6"/>
          <p:cNvPicPr>
            <a:picLocks noChangeAspect="1"/>
          </p:cNvPicPr>
          <p:nvPr/>
        </p:nvPicPr>
        <p:blipFill rotWithShape="1">
          <a:blip r:embed="rId5" cstate="print">
            <a:extLst>
              <a:ext uri="{28A0092B-C50C-407E-A947-70E740481C1C}">
                <a14:useLocalDpi xmlns:a14="http://schemas.microsoft.com/office/drawing/2010/main" val="0"/>
              </a:ext>
            </a:extLst>
          </a:blip>
          <a:srcRect l="14648" t="11852" r="63055"/>
          <a:stretch/>
        </p:blipFill>
        <p:spPr>
          <a:xfrm>
            <a:off x="8443472" y="5877272"/>
            <a:ext cx="502822" cy="727548"/>
          </a:xfrm>
          <a:prstGeom prst="flowChartPunchedCard">
            <a:avLst/>
          </a:prstGeom>
        </p:spPr>
      </p:pic>
      <p:sp>
        <p:nvSpPr>
          <p:cNvPr id="2" name="文字方塊 1"/>
          <p:cNvSpPr txBox="1"/>
          <p:nvPr/>
        </p:nvSpPr>
        <p:spPr>
          <a:xfrm>
            <a:off x="395536" y="260648"/>
            <a:ext cx="1620957" cy="523220"/>
          </a:xfrm>
          <a:prstGeom prst="rect">
            <a:avLst/>
          </a:prstGeom>
          <a:noFill/>
        </p:spPr>
        <p:txBody>
          <a:bodyPr wrap="none" rtlCol="0">
            <a:spAutoFit/>
          </a:bodyPr>
          <a:lstStyle/>
          <a:p>
            <a:r>
              <a:rPr lang="zh-TW" altLang="en-US" sz="2800" dirty="0" smtClean="0">
                <a:solidFill>
                  <a:schemeClr val="bg1"/>
                </a:solidFill>
              </a:rPr>
              <a:t>因素分析</a:t>
            </a:r>
            <a:endParaRPr lang="zh-TW" altLang="en-US" sz="2800" dirty="0">
              <a:solidFill>
                <a:schemeClr val="bg1"/>
              </a:solidFill>
            </a:endParaRPr>
          </a:p>
        </p:txBody>
      </p:sp>
    </p:spTree>
    <p:extLst>
      <p:ext uri="{BB962C8B-B14F-4D97-AF65-F5344CB8AC3E}">
        <p14:creationId xmlns:p14="http://schemas.microsoft.com/office/powerpoint/2010/main" val="894338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772816"/>
            <a:ext cx="1905000" cy="4709160"/>
          </a:xfrm>
          <a:prstGeom prst="rect">
            <a:avLst/>
          </a:prstGeom>
        </p:spPr>
      </p:pic>
      <p:sp>
        <p:nvSpPr>
          <p:cNvPr id="9" name="內容版面配置區 2"/>
          <p:cNvSpPr txBox="1">
            <a:spLocks/>
          </p:cNvSpPr>
          <p:nvPr/>
        </p:nvSpPr>
        <p:spPr>
          <a:xfrm>
            <a:off x="446856" y="1124744"/>
            <a:ext cx="8229600"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altLang="zh-TW" sz="2800" dirty="0" smtClean="0">
                <a:latin typeface="Times New Roman" pitchFamily="18" charset="0"/>
                <a:cs typeface="Times New Roman" pitchFamily="18" charset="0"/>
              </a:rPr>
              <a:t>2010</a:t>
            </a:r>
            <a:r>
              <a:rPr lang="zh-TW" altLang="en-US" sz="2800" dirty="0" smtClean="0">
                <a:latin typeface="Times New Roman" pitchFamily="18" charset="0"/>
                <a:cs typeface="Times New Roman" pitchFamily="18" charset="0"/>
              </a:rPr>
              <a:t>年吳寶春</a:t>
            </a:r>
            <a:r>
              <a:rPr lang="zh-TW" altLang="en-US" sz="2800" dirty="0">
                <a:latin typeface="Times New Roman" pitchFamily="18" charset="0"/>
                <a:cs typeface="Times New Roman" pitchFamily="18" charset="0"/>
              </a:rPr>
              <a:t>獲得歐式麵包組</a:t>
            </a:r>
            <a:r>
              <a:rPr lang="en-US" altLang="zh-TW" sz="2800" dirty="0">
                <a:latin typeface="Times New Roman" pitchFamily="18" charset="0"/>
                <a:cs typeface="Times New Roman" pitchFamily="18" charset="0"/>
              </a:rPr>
              <a:t>(Pain)</a:t>
            </a:r>
            <a:r>
              <a:rPr lang="zh-TW" altLang="en-US" sz="2800" dirty="0">
                <a:latin typeface="Times New Roman" pitchFamily="18" charset="0"/>
                <a:cs typeface="Times New Roman" pitchFamily="18" charset="0"/>
              </a:rPr>
              <a:t>世界</a:t>
            </a:r>
            <a:r>
              <a:rPr lang="zh-TW" altLang="en-US" sz="2800" dirty="0" smtClean="0">
                <a:latin typeface="Times New Roman" pitchFamily="18" charset="0"/>
                <a:cs typeface="Times New Roman" pitchFamily="18" charset="0"/>
              </a:rPr>
              <a:t>冠軍</a:t>
            </a:r>
            <a:endParaRPr lang="en-US" altLang="zh-TW" sz="2800" dirty="0" smtClean="0">
              <a:latin typeface="Times New Roman" pitchFamily="18" charset="0"/>
              <a:cs typeface="Times New Roman" pitchFamily="18" charset="0"/>
            </a:endParaRPr>
          </a:p>
          <a:p>
            <a:pPr>
              <a:lnSpc>
                <a:spcPct val="120000"/>
              </a:lnSpc>
            </a:pPr>
            <a:r>
              <a:rPr lang="zh-TW" altLang="en-US" sz="2800" dirty="0" smtClean="0">
                <a:solidFill>
                  <a:schemeClr val="accent6">
                    <a:lumMod val="50000"/>
                  </a:schemeClr>
                </a:solidFill>
                <a:latin typeface="Times New Roman" pitchFamily="18" charset="0"/>
                <a:cs typeface="Times New Roman" pitchFamily="18" charset="0"/>
              </a:rPr>
              <a:t>烘焙傳統產業如何在市場</a:t>
            </a:r>
            <a:r>
              <a:rPr lang="zh-TW" altLang="en-US" sz="2800" dirty="0">
                <a:solidFill>
                  <a:schemeClr val="accent6">
                    <a:lumMod val="50000"/>
                  </a:schemeClr>
                </a:solidFill>
                <a:latin typeface="Times New Roman" pitchFamily="18" charset="0"/>
                <a:cs typeface="Times New Roman" pitchFamily="18" charset="0"/>
              </a:rPr>
              <a:t>上占有一席之地</a:t>
            </a:r>
            <a:r>
              <a:rPr lang="zh-TW" altLang="en-US" sz="2800" dirty="0" smtClean="0">
                <a:solidFill>
                  <a:schemeClr val="accent6">
                    <a:lumMod val="50000"/>
                  </a:schemeClr>
                </a:solidFill>
                <a:latin typeface="Times New Roman" pitchFamily="18" charset="0"/>
                <a:cs typeface="Times New Roman" pitchFamily="18" charset="0"/>
              </a:rPr>
              <a:t>，品牌</a:t>
            </a:r>
            <a:r>
              <a:rPr lang="zh-TW" altLang="en-US" sz="2800" dirty="0">
                <a:solidFill>
                  <a:schemeClr val="accent6">
                    <a:lumMod val="50000"/>
                  </a:schemeClr>
                </a:solidFill>
                <a:latin typeface="Times New Roman" pitchFamily="18" charset="0"/>
                <a:cs typeface="Times New Roman" pitchFamily="18" charset="0"/>
              </a:rPr>
              <a:t>建立是重要</a:t>
            </a:r>
            <a:r>
              <a:rPr lang="zh-TW" altLang="en-US" sz="2800" dirty="0" smtClean="0">
                <a:solidFill>
                  <a:schemeClr val="accent6">
                    <a:lumMod val="50000"/>
                  </a:schemeClr>
                </a:solidFill>
                <a:latin typeface="Times New Roman" pitchFamily="18" charset="0"/>
                <a:cs typeface="Times New Roman" pitchFamily="18" charset="0"/>
              </a:rPr>
              <a:t>的</a:t>
            </a:r>
            <a:endParaRPr lang="en-US" altLang="zh-TW" sz="2800" dirty="0" smtClean="0">
              <a:solidFill>
                <a:schemeClr val="accent6">
                  <a:lumMod val="50000"/>
                </a:schemeClr>
              </a:solidFill>
              <a:latin typeface="Times New Roman" pitchFamily="18" charset="0"/>
              <a:cs typeface="Times New Roman" pitchFamily="18" charset="0"/>
            </a:endParaRPr>
          </a:p>
          <a:p>
            <a:pPr>
              <a:lnSpc>
                <a:spcPct val="120000"/>
              </a:lnSpc>
            </a:pPr>
            <a:r>
              <a:rPr lang="zh-TW" altLang="en-US" sz="2800" dirty="0">
                <a:latin typeface="Times New Roman" pitchFamily="18" charset="0"/>
                <a:cs typeface="Times New Roman" pitchFamily="18" charset="0"/>
              </a:rPr>
              <a:t>台灣烘焙產業商機高達八百億</a:t>
            </a:r>
            <a:r>
              <a:rPr lang="zh-TW" altLang="en-US" sz="2800" dirty="0" smtClean="0">
                <a:latin typeface="Times New Roman" pitchFamily="18" charset="0"/>
                <a:cs typeface="Times New Roman" pitchFamily="18" charset="0"/>
              </a:rPr>
              <a:t>，未來</a:t>
            </a:r>
            <a:r>
              <a:rPr lang="zh-TW" altLang="en-US" sz="2800" dirty="0">
                <a:latin typeface="Times New Roman" pitchFamily="18" charset="0"/>
                <a:cs typeface="Times New Roman" pitchFamily="18" charset="0"/>
              </a:rPr>
              <a:t>具有相當大的商機與成長</a:t>
            </a:r>
            <a:r>
              <a:rPr lang="zh-TW" altLang="en-US" sz="2800" dirty="0" smtClean="0">
                <a:latin typeface="Times New Roman" pitchFamily="18" charset="0"/>
                <a:cs typeface="Times New Roman" pitchFamily="18" charset="0"/>
              </a:rPr>
              <a:t>空間</a:t>
            </a:r>
            <a:endParaRPr lang="en-US" altLang="zh-TW" sz="2800" dirty="0" smtClean="0">
              <a:latin typeface="Times New Roman" pitchFamily="18" charset="0"/>
              <a:cs typeface="Times New Roman" pitchFamily="18" charset="0"/>
            </a:endParaRPr>
          </a:p>
          <a:p>
            <a:pPr>
              <a:lnSpc>
                <a:spcPct val="120000"/>
              </a:lnSpc>
            </a:pPr>
            <a:r>
              <a:rPr lang="zh-TW" altLang="en-US" sz="2800" dirty="0">
                <a:solidFill>
                  <a:schemeClr val="accent6">
                    <a:lumMod val="50000"/>
                  </a:schemeClr>
                </a:solidFill>
                <a:latin typeface="Times New Roman" pitchFamily="18" charset="0"/>
                <a:cs typeface="Times New Roman" pitchFamily="18" charset="0"/>
              </a:rPr>
              <a:t>在體驗備受關注的今日，如何藉由品牌體驗為消費者創造多元全新的感受進而提高品牌忠誠度，為行銷策略上的一大</a:t>
            </a:r>
            <a:r>
              <a:rPr lang="zh-TW" altLang="en-US" sz="2800" dirty="0" smtClean="0">
                <a:solidFill>
                  <a:schemeClr val="accent6">
                    <a:lumMod val="50000"/>
                  </a:schemeClr>
                </a:solidFill>
                <a:latin typeface="Times New Roman" pitchFamily="18" charset="0"/>
                <a:cs typeface="Times New Roman" pitchFamily="18" charset="0"/>
              </a:rPr>
              <a:t>挑戰</a:t>
            </a:r>
            <a:endParaRPr lang="en-US" altLang="zh-TW" sz="2800" dirty="0" smtClean="0">
              <a:solidFill>
                <a:schemeClr val="accent6">
                  <a:lumMod val="50000"/>
                </a:schemeClr>
              </a:solidFill>
              <a:latin typeface="Times New Roman" pitchFamily="18" charset="0"/>
              <a:cs typeface="Times New Roman" pitchFamily="18" charset="0"/>
            </a:endParaRPr>
          </a:p>
          <a:p>
            <a:pPr>
              <a:lnSpc>
                <a:spcPct val="120000"/>
              </a:lnSpc>
            </a:pPr>
            <a:r>
              <a:rPr lang="zh-TW" altLang="en-US" sz="2800" dirty="0" smtClean="0">
                <a:latin typeface="Times New Roman" pitchFamily="18" charset="0"/>
                <a:cs typeface="Times New Roman" pitchFamily="18" charset="0"/>
              </a:rPr>
              <a:t>品牌要</a:t>
            </a:r>
            <a:r>
              <a:rPr lang="zh-TW" altLang="en-US" sz="2800" dirty="0">
                <a:latin typeface="Times New Roman" pitchFamily="18" charset="0"/>
                <a:cs typeface="Times New Roman" pitchFamily="18" charset="0"/>
              </a:rPr>
              <a:t>求得長期的成功</a:t>
            </a:r>
            <a:r>
              <a:rPr lang="zh-TW" altLang="en-US" sz="2800" dirty="0" smtClean="0">
                <a:latin typeface="Times New Roman" pitchFamily="18" charset="0"/>
                <a:cs typeface="Times New Roman" pitchFamily="18" charset="0"/>
              </a:rPr>
              <a:t>，要</a:t>
            </a:r>
            <a:r>
              <a:rPr lang="zh-TW" altLang="en-US" sz="2800" dirty="0">
                <a:latin typeface="Times New Roman" pitchFamily="18" charset="0"/>
                <a:cs typeface="Times New Roman" pitchFamily="18" charset="0"/>
              </a:rPr>
              <a:t>能激發消費大眾對該品牌的價值感</a:t>
            </a:r>
            <a:r>
              <a:rPr lang="zh-TW" altLang="en-US" sz="2800" dirty="0" smtClean="0">
                <a:latin typeface="Times New Roman" pitchFamily="18" charset="0"/>
                <a:cs typeface="Times New Roman" pitchFamily="18" charset="0"/>
              </a:rPr>
              <a:t>，及</a:t>
            </a:r>
            <a:r>
              <a:rPr lang="zh-TW" altLang="en-US" sz="2800" dirty="0">
                <a:latin typeface="Times New Roman" pitchFamily="18" charset="0"/>
                <a:cs typeface="Times New Roman" pitchFamily="18" charset="0"/>
              </a:rPr>
              <a:t>客戶群對其忠誠不變的情感</a:t>
            </a:r>
            <a:endParaRPr lang="en-US" altLang="zh-TW" sz="2800" dirty="0">
              <a:latin typeface="Times New Roman" pitchFamily="18" charset="0"/>
              <a:cs typeface="Times New Roman" pitchFamily="18" charset="0"/>
            </a:endParaRPr>
          </a:p>
          <a:p>
            <a:pPr>
              <a:lnSpc>
                <a:spcPct val="120000"/>
              </a:lnSpc>
            </a:pPr>
            <a:endParaRPr lang="en-US" altLang="zh-TW" sz="2800" dirty="0" smtClean="0">
              <a:latin typeface="Times New Roman" pitchFamily="18" charset="0"/>
              <a:cs typeface="Times New Roman" pitchFamily="18" charset="0"/>
            </a:endParaRPr>
          </a:p>
          <a:p>
            <a:pPr>
              <a:lnSpc>
                <a:spcPct val="120000"/>
              </a:lnSpc>
            </a:pPr>
            <a:endParaRPr lang="zh-TW" altLang="en-US" sz="2800" dirty="0">
              <a:latin typeface="Times New Roman" pitchFamily="18" charset="0"/>
              <a:cs typeface="Times New Roman" pitchFamily="18" charset="0"/>
            </a:endParaRPr>
          </a:p>
        </p:txBody>
      </p:sp>
      <p:sp>
        <p:nvSpPr>
          <p:cNvPr id="3" name="矩形 2"/>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內容版面配置區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p:spPr>
      </p:pic>
      <p:sp>
        <p:nvSpPr>
          <p:cNvPr id="2" name="標題 1"/>
          <p:cNvSpPr>
            <a:spLocks noGrp="1"/>
          </p:cNvSpPr>
          <p:nvPr>
            <p:ph type="title"/>
          </p:nvPr>
        </p:nvSpPr>
        <p:spPr>
          <a:xfrm>
            <a:off x="1403648" y="44624"/>
            <a:ext cx="8229600" cy="1143000"/>
          </a:xfrm>
        </p:spPr>
        <p:txBody>
          <a:bodyPr>
            <a:normAutofit/>
          </a:bodyPr>
          <a:lstStyle/>
          <a:p>
            <a:r>
              <a:rPr lang="zh-TW" altLang="en-US" sz="3600" dirty="0">
                <a:solidFill>
                  <a:schemeClr val="bg1"/>
                </a:solidFill>
              </a:rPr>
              <a:t>研究動機</a:t>
            </a:r>
          </a:p>
        </p:txBody>
      </p:sp>
    </p:spTree>
    <p:extLst>
      <p:ext uri="{BB962C8B-B14F-4D97-AF65-F5344CB8AC3E}">
        <p14:creationId xmlns:p14="http://schemas.microsoft.com/office/powerpoint/2010/main" val="23012704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14648" t="11852" r="63055"/>
          <a:stretch/>
        </p:blipFill>
        <p:spPr>
          <a:xfrm>
            <a:off x="8244408" y="5589240"/>
            <a:ext cx="701886" cy="1015580"/>
          </a:xfrm>
          <a:prstGeom prst="flowChartPunchedCard">
            <a:avLst/>
          </a:prstGeom>
        </p:spPr>
      </p:pic>
      <p:graphicFrame>
        <p:nvGraphicFramePr>
          <p:cNvPr id="5" name="內容版面配置區 4"/>
          <p:cNvGraphicFramePr>
            <a:graphicFrameLocks noGrp="1" noChangeAspect="1"/>
          </p:cNvGraphicFramePr>
          <p:nvPr>
            <p:ph idx="1"/>
            <p:extLst>
              <p:ext uri="{D42A27DB-BD31-4B8C-83A1-F6EECF244321}">
                <p14:modId xmlns:p14="http://schemas.microsoft.com/office/powerpoint/2010/main" val="850534047"/>
              </p:ext>
            </p:extLst>
          </p:nvPr>
        </p:nvGraphicFramePr>
        <p:xfrm>
          <a:off x="-1044624" y="-243408"/>
          <a:ext cx="9001001" cy="7189639"/>
        </p:xfrm>
        <a:graphic>
          <a:graphicData uri="http://schemas.openxmlformats.org/presentationml/2006/ole">
            <mc:AlternateContent xmlns:mc="http://schemas.openxmlformats.org/markup-compatibility/2006">
              <mc:Choice xmlns:v="urn:schemas-microsoft-com:vml" Requires="v">
                <p:oleObj spid="_x0000_s4227" name="文件" r:id="rId4" imgW="5330299" imgH="4257970" progId="Word.Document.12">
                  <p:embed/>
                </p:oleObj>
              </mc:Choice>
              <mc:Fallback>
                <p:oleObj name="文件" r:id="rId4" imgW="5330299" imgH="4257970" progId="Word.Document.12">
                  <p:embed/>
                  <p:pic>
                    <p:nvPicPr>
                      <p:cNvPr id="0" name="Picture 1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624" y="-243408"/>
                        <a:ext cx="9001001" cy="7189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橢圓 5"/>
          <p:cNvSpPr/>
          <p:nvPr/>
        </p:nvSpPr>
        <p:spPr>
          <a:xfrm>
            <a:off x="2051721" y="2636912"/>
            <a:ext cx="936104" cy="3896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2051721" y="1844824"/>
            <a:ext cx="936104" cy="3896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2051721" y="2996952"/>
            <a:ext cx="936104" cy="3896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2051721" y="3789040"/>
            <a:ext cx="936104" cy="3896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2"/>
          <p:cNvSpPr txBox="1">
            <a:spLocks/>
          </p:cNvSpPr>
          <p:nvPr/>
        </p:nvSpPr>
        <p:spPr>
          <a:xfrm>
            <a:off x="5652120" y="1524459"/>
            <a:ext cx="3356705" cy="44968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zh-TW" altLang="en-US" sz="2400" dirty="0" smtClean="0">
                <a:solidFill>
                  <a:srgbClr val="002060"/>
                </a:solidFill>
                <a:latin typeface="Times New Roman" pitchFamily="18" charset="0"/>
                <a:cs typeface="Times New Roman" pitchFamily="18" charset="0"/>
              </a:rPr>
              <a:t>比較適配指標</a:t>
            </a:r>
            <a:r>
              <a:rPr lang="en-US" altLang="zh-TW" sz="2400" dirty="0" smtClean="0">
                <a:solidFill>
                  <a:srgbClr val="002060"/>
                </a:solidFill>
                <a:latin typeface="Times New Roman" pitchFamily="18" charset="0"/>
                <a:cs typeface="Times New Roman" pitchFamily="18" charset="0"/>
              </a:rPr>
              <a:t>(CFI)</a:t>
            </a:r>
            <a:r>
              <a:rPr lang="zh-TW" altLang="en-US" sz="2400" dirty="0" smtClean="0">
                <a:solidFill>
                  <a:srgbClr val="002060"/>
                </a:solidFill>
                <a:latin typeface="Times New Roman" pitchFamily="18" charset="0"/>
                <a:cs typeface="Times New Roman" pitchFamily="18" charset="0"/>
              </a:rPr>
              <a:t>為</a:t>
            </a:r>
            <a:r>
              <a:rPr lang="en-US" altLang="zh-TW" sz="2400" dirty="0" smtClean="0">
                <a:solidFill>
                  <a:srgbClr val="002060"/>
                </a:solidFill>
                <a:latin typeface="Times New Roman" pitchFamily="18" charset="0"/>
                <a:cs typeface="Times New Roman" pitchFamily="18" charset="0"/>
              </a:rPr>
              <a:t>0.97</a:t>
            </a:r>
            <a:r>
              <a:rPr lang="zh-TW" altLang="en-US" sz="2400" dirty="0" smtClean="0">
                <a:solidFill>
                  <a:srgbClr val="002060"/>
                </a:solidFill>
                <a:latin typeface="Times New Roman" pitchFamily="18" charset="0"/>
                <a:cs typeface="Times New Roman" pitchFamily="18" charset="0"/>
              </a:rPr>
              <a:t>、適配度指標</a:t>
            </a:r>
            <a:r>
              <a:rPr lang="en-US" altLang="zh-TW" sz="2400" dirty="0" smtClean="0">
                <a:solidFill>
                  <a:srgbClr val="002060"/>
                </a:solidFill>
                <a:latin typeface="Times New Roman" pitchFamily="18" charset="0"/>
                <a:cs typeface="Times New Roman" pitchFamily="18" charset="0"/>
              </a:rPr>
              <a:t>(GFI)</a:t>
            </a:r>
            <a:r>
              <a:rPr lang="zh-TW" altLang="en-US" sz="2400" dirty="0" smtClean="0">
                <a:solidFill>
                  <a:srgbClr val="002060"/>
                </a:solidFill>
                <a:latin typeface="Times New Roman" pitchFamily="18" charset="0"/>
                <a:cs typeface="Times New Roman" pitchFamily="18" charset="0"/>
              </a:rPr>
              <a:t>是</a:t>
            </a:r>
            <a:r>
              <a:rPr lang="en-US" altLang="zh-TW" sz="2400" dirty="0" smtClean="0">
                <a:solidFill>
                  <a:srgbClr val="002060"/>
                </a:solidFill>
                <a:latin typeface="Times New Roman" pitchFamily="18" charset="0"/>
                <a:cs typeface="Times New Roman" pitchFamily="18" charset="0"/>
              </a:rPr>
              <a:t>0.86</a:t>
            </a:r>
          </a:p>
          <a:p>
            <a:pPr>
              <a:spcBef>
                <a:spcPts val="1200"/>
              </a:spcBef>
            </a:pPr>
            <a:r>
              <a:rPr lang="zh-TW" altLang="en-US" sz="2400" dirty="0" smtClean="0">
                <a:solidFill>
                  <a:srgbClr val="002060"/>
                </a:solidFill>
                <a:latin typeface="Times New Roman" pitchFamily="18" charset="0"/>
                <a:cs typeface="Times New Roman" pitchFamily="18" charset="0"/>
              </a:rPr>
              <a:t>規範適配指標</a:t>
            </a:r>
            <a:r>
              <a:rPr lang="en-US" altLang="zh-TW" sz="2400" dirty="0" smtClean="0">
                <a:solidFill>
                  <a:srgbClr val="002060"/>
                </a:solidFill>
                <a:latin typeface="Times New Roman" pitchFamily="18" charset="0"/>
                <a:cs typeface="Times New Roman" pitchFamily="18" charset="0"/>
              </a:rPr>
              <a:t>(NFI)</a:t>
            </a:r>
            <a:r>
              <a:rPr lang="zh-TW" altLang="en-US" sz="2400" dirty="0" smtClean="0">
                <a:solidFill>
                  <a:srgbClr val="002060"/>
                </a:solidFill>
                <a:latin typeface="Times New Roman" pitchFamily="18" charset="0"/>
                <a:cs typeface="Times New Roman" pitchFamily="18" charset="0"/>
              </a:rPr>
              <a:t>為</a:t>
            </a:r>
            <a:r>
              <a:rPr lang="en-US" altLang="zh-TW" sz="2400" dirty="0" smtClean="0">
                <a:solidFill>
                  <a:srgbClr val="002060"/>
                </a:solidFill>
                <a:latin typeface="Times New Roman" pitchFamily="18" charset="0"/>
                <a:cs typeface="Times New Roman" pitchFamily="18" charset="0"/>
              </a:rPr>
              <a:t>0.97 </a:t>
            </a:r>
            <a:r>
              <a:rPr lang="zh-TW" altLang="en-US" sz="2400" dirty="0" smtClean="0">
                <a:solidFill>
                  <a:srgbClr val="002060"/>
                </a:solidFill>
                <a:latin typeface="Times New Roman" pitchFamily="18" charset="0"/>
                <a:cs typeface="Times New Roman" pitchFamily="18" charset="0"/>
              </a:rPr>
              <a:t>、增值適配指標</a:t>
            </a:r>
            <a:r>
              <a:rPr lang="en-US" altLang="zh-TW" sz="2400" dirty="0" smtClean="0">
                <a:solidFill>
                  <a:srgbClr val="002060"/>
                </a:solidFill>
                <a:latin typeface="Times New Roman" pitchFamily="18" charset="0"/>
                <a:cs typeface="Times New Roman" pitchFamily="18" charset="0"/>
              </a:rPr>
              <a:t>(IFI)</a:t>
            </a:r>
            <a:r>
              <a:rPr lang="zh-TW" altLang="en-US" sz="2400" dirty="0" smtClean="0">
                <a:solidFill>
                  <a:srgbClr val="002060"/>
                </a:solidFill>
                <a:latin typeface="Times New Roman" pitchFamily="18" charset="0"/>
                <a:cs typeface="Times New Roman" pitchFamily="18" charset="0"/>
              </a:rPr>
              <a:t>為</a:t>
            </a:r>
            <a:r>
              <a:rPr lang="en-US" altLang="zh-TW" sz="2400" dirty="0" smtClean="0">
                <a:solidFill>
                  <a:srgbClr val="002060"/>
                </a:solidFill>
                <a:latin typeface="Times New Roman" pitchFamily="18" charset="0"/>
                <a:cs typeface="Times New Roman" pitchFamily="18" charset="0"/>
              </a:rPr>
              <a:t>0.97</a:t>
            </a:r>
          </a:p>
          <a:p>
            <a:pPr>
              <a:spcBef>
                <a:spcPts val="1200"/>
              </a:spcBef>
            </a:pPr>
            <a:r>
              <a:rPr lang="zh-TW" altLang="en-US" sz="2400" dirty="0" smtClean="0">
                <a:solidFill>
                  <a:srgbClr val="002060"/>
                </a:solidFill>
                <a:latin typeface="Times New Roman" pitchFamily="18" charset="0"/>
                <a:cs typeface="Times New Roman" pitchFamily="18" charset="0"/>
              </a:rPr>
              <a:t>以路徑分析分析本研究之架構模型，評估這些指標顯示出之結果為可接受的合適數據模型</a:t>
            </a:r>
            <a:endParaRPr lang="zh-TW" alt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0592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1000"/>
                                        <p:tgtEl>
                                          <p:spTgt spid="8">
                                            <p:txEl>
                                              <p:pRg st="1" end="1"/>
                                            </p:txEl>
                                          </p:spTgt>
                                        </p:tgtEl>
                                      </p:cBhvr>
                                    </p:animEffect>
                                    <p:anim calcmode="lin" valueType="num">
                                      <p:cBhvr>
                                        <p:cTn id="2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ppt_x"/>
                                          </p:val>
                                        </p:tav>
                                        <p:tav tm="100000">
                                          <p:val>
                                            <p:strVal val="#ppt_x"/>
                                          </p:val>
                                        </p:tav>
                                      </p:tavLst>
                                    </p:anim>
                                    <p:anim calcmode="lin" valueType="num">
                                      <p:cBhvr additive="base">
                                        <p:cTn id="29" dur="10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10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ppt_x"/>
                                          </p:val>
                                        </p:tav>
                                        <p:tav tm="100000">
                                          <p:val>
                                            <p:strVal val="#ppt_x"/>
                                          </p:val>
                                        </p:tav>
                                      </p:tavLst>
                                    </p:anim>
                                    <p:anim calcmode="lin" valueType="num">
                                      <p:cBhvr additive="base">
                                        <p:cTn id="3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8"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273028215"/>
              </p:ext>
            </p:extLst>
          </p:nvPr>
        </p:nvGraphicFramePr>
        <p:xfrm>
          <a:off x="-36512" y="360040"/>
          <a:ext cx="9269246" cy="6093296"/>
        </p:xfrm>
        <a:graphic>
          <a:graphicData uri="http://schemas.openxmlformats.org/presentationml/2006/ole">
            <mc:AlternateContent xmlns:mc="http://schemas.openxmlformats.org/markup-compatibility/2006">
              <mc:Choice xmlns:v="urn:schemas-microsoft-com:vml" Requires="v">
                <p:oleObj spid="_x0000_s6389" name="文件" r:id="rId3" imgW="4901441" imgH="3222461" progId="Word.Document.12">
                  <p:embed/>
                </p:oleObj>
              </mc:Choice>
              <mc:Fallback>
                <p:oleObj name="文件" r:id="rId3" imgW="4901441" imgH="3222461" progId="Word.Document.12">
                  <p:embed/>
                  <p:pic>
                    <p:nvPicPr>
                      <p:cNvPr id="0" name="Picture 24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360040"/>
                        <a:ext cx="9269246" cy="6093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1801572696"/>
              </p:ext>
            </p:extLst>
          </p:nvPr>
        </p:nvGraphicFramePr>
        <p:xfrm>
          <a:off x="2987675" y="1916113"/>
          <a:ext cx="1692275" cy="2252662"/>
        </p:xfrm>
        <a:graphic>
          <a:graphicData uri="http://schemas.openxmlformats.org/presentationml/2006/ole">
            <mc:AlternateContent xmlns:mc="http://schemas.openxmlformats.org/markup-compatibility/2006">
              <mc:Choice xmlns:v="urn:schemas-microsoft-com:vml" Requires="v">
                <p:oleObj spid="_x0000_s6390" name="Visio" r:id="rId5" imgW="1106110" imgH="1469734" progId="Visio.Drawing.11">
                  <p:embed/>
                </p:oleObj>
              </mc:Choice>
              <mc:Fallback>
                <p:oleObj name="Visio" r:id="rId5" imgW="1106110" imgH="1469734" progId="Visio.Drawing.11">
                  <p:embed/>
                  <p:pic>
                    <p:nvPicPr>
                      <p:cNvPr id="0" name="Picture 2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1916113"/>
                        <a:ext cx="1692275" cy="225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圖片 6"/>
          <p:cNvPicPr>
            <a:picLocks noChangeAspect="1"/>
          </p:cNvPicPr>
          <p:nvPr/>
        </p:nvPicPr>
        <p:blipFill rotWithShape="1">
          <a:blip r:embed="rId7" cstate="print">
            <a:extLst>
              <a:ext uri="{28A0092B-C50C-407E-A947-70E740481C1C}">
                <a14:useLocalDpi xmlns:a14="http://schemas.microsoft.com/office/drawing/2010/main" val="0"/>
              </a:ext>
            </a:extLst>
          </a:blip>
          <a:srcRect l="14648" t="11852" r="63055"/>
          <a:stretch/>
        </p:blipFill>
        <p:spPr>
          <a:xfrm>
            <a:off x="8244408" y="5589240"/>
            <a:ext cx="701886" cy="1015580"/>
          </a:xfrm>
          <a:prstGeom prst="flowChartPunchedCard">
            <a:avLst/>
          </a:prstGeom>
        </p:spPr>
      </p:pic>
      <p:sp>
        <p:nvSpPr>
          <p:cNvPr id="8" name="內容版面配置區 7"/>
          <p:cNvSpPr txBox="1">
            <a:spLocks/>
          </p:cNvSpPr>
          <p:nvPr/>
        </p:nvSpPr>
        <p:spPr>
          <a:xfrm>
            <a:off x="4067944" y="5776664"/>
            <a:ext cx="2448272" cy="532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1800" dirty="0" smtClean="0"/>
              <a:t>模式</a:t>
            </a:r>
            <a:r>
              <a:rPr lang="en-US" altLang="zh-TW" sz="1800" dirty="0" smtClean="0"/>
              <a:t>1</a:t>
            </a:r>
            <a:r>
              <a:rPr lang="zh-TW" altLang="en-US" sz="1800" dirty="0" smtClean="0"/>
              <a:t>徑路圖</a:t>
            </a:r>
            <a:endParaRPr lang="zh-TW" altLang="en-US" sz="1800" dirty="0"/>
          </a:p>
        </p:txBody>
      </p:sp>
    </p:spTree>
    <p:extLst>
      <p:ext uri="{BB962C8B-B14F-4D97-AF65-F5344CB8AC3E}">
        <p14:creationId xmlns:p14="http://schemas.microsoft.com/office/powerpoint/2010/main" val="355218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1373528829"/>
              </p:ext>
            </p:extLst>
          </p:nvPr>
        </p:nvGraphicFramePr>
        <p:xfrm>
          <a:off x="-39568" y="332656"/>
          <a:ext cx="9310903" cy="6120680"/>
        </p:xfrm>
        <a:graphic>
          <a:graphicData uri="http://schemas.openxmlformats.org/presentationml/2006/ole">
            <mc:AlternateContent xmlns:mc="http://schemas.openxmlformats.org/markup-compatibility/2006">
              <mc:Choice xmlns:v="urn:schemas-microsoft-com:vml" Requires="v">
                <p:oleObj spid="_x0000_s9457" name="文件" r:id="rId3" imgW="4901441" imgH="3222461" progId="Word.Document.12">
                  <p:embed/>
                </p:oleObj>
              </mc:Choice>
              <mc:Fallback>
                <p:oleObj name="文件" r:id="rId3" imgW="4901441" imgH="3222461" progId="Word.Document.12">
                  <p:embed/>
                  <p:pic>
                    <p:nvPicPr>
                      <p:cNvPr id="0" name="Picture 23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68" y="332656"/>
                        <a:ext cx="9310903" cy="6120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圖片 4"/>
          <p:cNvPicPr>
            <a:picLocks noChangeAspect="1"/>
          </p:cNvPicPr>
          <p:nvPr/>
        </p:nvPicPr>
        <p:blipFill rotWithShape="1">
          <a:blip r:embed="rId5" cstate="print">
            <a:extLst>
              <a:ext uri="{28A0092B-C50C-407E-A947-70E740481C1C}">
                <a14:useLocalDpi xmlns:a14="http://schemas.microsoft.com/office/drawing/2010/main" val="0"/>
              </a:ext>
            </a:extLst>
          </a:blip>
          <a:srcRect l="14648" t="11852" r="63055"/>
          <a:stretch/>
        </p:blipFill>
        <p:spPr>
          <a:xfrm>
            <a:off x="8244408" y="5589240"/>
            <a:ext cx="701886" cy="1015580"/>
          </a:xfrm>
          <a:prstGeom prst="flowChartPunchedCard">
            <a:avLst/>
          </a:prstGeom>
        </p:spPr>
      </p:pic>
      <p:sp>
        <p:nvSpPr>
          <p:cNvPr id="6" name="內容版面配置區 7"/>
          <p:cNvSpPr txBox="1">
            <a:spLocks/>
          </p:cNvSpPr>
          <p:nvPr/>
        </p:nvSpPr>
        <p:spPr>
          <a:xfrm>
            <a:off x="4067944" y="5776664"/>
            <a:ext cx="2448272" cy="532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1800" dirty="0" smtClean="0"/>
              <a:t>模式</a:t>
            </a:r>
            <a:r>
              <a:rPr lang="en-US" altLang="zh-TW" sz="1800" dirty="0" smtClean="0"/>
              <a:t>2</a:t>
            </a:r>
            <a:r>
              <a:rPr lang="zh-TW" altLang="en-US" sz="1800" dirty="0" smtClean="0"/>
              <a:t>徑路圖</a:t>
            </a:r>
            <a:endParaRPr lang="zh-TW" altLang="en-US" sz="1800" dirty="0"/>
          </a:p>
        </p:txBody>
      </p:sp>
      <p:graphicFrame>
        <p:nvGraphicFramePr>
          <p:cNvPr id="8" name="物件 7"/>
          <p:cNvGraphicFramePr>
            <a:graphicFrameLocks noChangeAspect="1"/>
          </p:cNvGraphicFramePr>
          <p:nvPr>
            <p:extLst>
              <p:ext uri="{D42A27DB-BD31-4B8C-83A1-F6EECF244321}">
                <p14:modId xmlns:p14="http://schemas.microsoft.com/office/powerpoint/2010/main" val="3373127957"/>
              </p:ext>
            </p:extLst>
          </p:nvPr>
        </p:nvGraphicFramePr>
        <p:xfrm>
          <a:off x="2915816" y="3212976"/>
          <a:ext cx="3347013" cy="1177460"/>
        </p:xfrm>
        <a:graphic>
          <a:graphicData uri="http://schemas.openxmlformats.org/presentationml/2006/ole">
            <mc:AlternateContent xmlns:mc="http://schemas.openxmlformats.org/markup-compatibility/2006">
              <mc:Choice xmlns:v="urn:schemas-microsoft-com:vml" Requires="v">
                <p:oleObj spid="_x0000_s9458" name="Visio" r:id="rId6" imgW="2031251" imgH="714136" progId="Visio.Drawing.11">
                  <p:embed/>
                </p:oleObj>
              </mc:Choice>
              <mc:Fallback>
                <p:oleObj name="Visio" r:id="rId6" imgW="2031251" imgH="714136" progId="Visio.Drawing.11">
                  <p:embed/>
                  <p:pic>
                    <p:nvPicPr>
                      <p:cNvPr id="0" name="Picture 2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3212976"/>
                        <a:ext cx="3347013" cy="1177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304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705895630"/>
              </p:ext>
            </p:extLst>
          </p:nvPr>
        </p:nvGraphicFramePr>
        <p:xfrm>
          <a:off x="-36512" y="325530"/>
          <a:ext cx="9324528" cy="6127806"/>
        </p:xfrm>
        <a:graphic>
          <a:graphicData uri="http://schemas.openxmlformats.org/presentationml/2006/ole">
            <mc:AlternateContent xmlns:mc="http://schemas.openxmlformats.org/markup-compatibility/2006">
              <mc:Choice xmlns:v="urn:schemas-microsoft-com:vml" Requires="v">
                <p:oleObj spid="_x0000_s10361" name="文件" r:id="rId3" imgW="4903241" imgH="3222461" progId="Word.Document.12">
                  <p:embed/>
                </p:oleObj>
              </mc:Choice>
              <mc:Fallback>
                <p:oleObj name="文件" r:id="rId3" imgW="4903241" imgH="3222461" progId="Word.Document.12">
                  <p:embed/>
                  <p:pic>
                    <p:nvPicPr>
                      <p:cNvPr id="0"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325530"/>
                        <a:ext cx="9324528" cy="6127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圖片 4"/>
          <p:cNvPicPr>
            <a:picLocks noChangeAspect="1"/>
          </p:cNvPicPr>
          <p:nvPr/>
        </p:nvPicPr>
        <p:blipFill rotWithShape="1">
          <a:blip r:embed="rId5" cstate="print">
            <a:extLst>
              <a:ext uri="{28A0092B-C50C-407E-A947-70E740481C1C}">
                <a14:useLocalDpi xmlns:a14="http://schemas.microsoft.com/office/drawing/2010/main" val="0"/>
              </a:ext>
            </a:extLst>
          </a:blip>
          <a:srcRect l="14648" t="11852" r="63055"/>
          <a:stretch/>
        </p:blipFill>
        <p:spPr>
          <a:xfrm>
            <a:off x="8244408" y="5589240"/>
            <a:ext cx="701886" cy="1015580"/>
          </a:xfrm>
          <a:prstGeom prst="flowChartPunchedCard">
            <a:avLst/>
          </a:prstGeom>
        </p:spPr>
      </p:pic>
      <p:sp>
        <p:nvSpPr>
          <p:cNvPr id="6" name="內容版面配置區 7"/>
          <p:cNvSpPr txBox="1">
            <a:spLocks/>
          </p:cNvSpPr>
          <p:nvPr/>
        </p:nvSpPr>
        <p:spPr>
          <a:xfrm>
            <a:off x="4067944" y="5776664"/>
            <a:ext cx="2448272" cy="532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1800" dirty="0" smtClean="0"/>
              <a:t>模式</a:t>
            </a:r>
            <a:r>
              <a:rPr lang="en-US" altLang="zh-TW" sz="1800" dirty="0" smtClean="0"/>
              <a:t>3</a:t>
            </a:r>
            <a:r>
              <a:rPr lang="zh-TW" altLang="en-US" sz="1800" dirty="0" smtClean="0"/>
              <a:t>徑路圖</a:t>
            </a:r>
            <a:endParaRPr lang="zh-TW" altLang="en-US" sz="1800" dirty="0"/>
          </a:p>
        </p:txBody>
      </p:sp>
    </p:spTree>
    <p:extLst>
      <p:ext uri="{BB962C8B-B14F-4D97-AF65-F5344CB8AC3E}">
        <p14:creationId xmlns:p14="http://schemas.microsoft.com/office/powerpoint/2010/main" val="47935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noChangeAspect="1"/>
          </p:cNvGraphicFramePr>
          <p:nvPr>
            <p:ph idx="1"/>
            <p:extLst>
              <p:ext uri="{D42A27DB-BD31-4B8C-83A1-F6EECF244321}">
                <p14:modId xmlns:p14="http://schemas.microsoft.com/office/powerpoint/2010/main" val="2513958537"/>
              </p:ext>
            </p:extLst>
          </p:nvPr>
        </p:nvGraphicFramePr>
        <p:xfrm>
          <a:off x="0" y="188640"/>
          <a:ext cx="9194073" cy="6371489"/>
        </p:xfrm>
        <a:graphic>
          <a:graphicData uri="http://schemas.openxmlformats.org/presentationml/2006/ole">
            <mc:AlternateContent xmlns:mc="http://schemas.openxmlformats.org/markup-compatibility/2006">
              <mc:Choice xmlns:v="urn:schemas-microsoft-com:vml" Requires="v">
                <p:oleObj spid="_x0000_s11383" name="文件" r:id="rId3" imgW="5330299" imgH="3694849" progId="Word.Document.12">
                  <p:embed/>
                </p:oleObj>
              </mc:Choice>
              <mc:Fallback>
                <p:oleObj name="文件" r:id="rId3" imgW="5330299" imgH="3694849" progId="Word.Document.12">
                  <p:embed/>
                  <p:pic>
                    <p:nvPicPr>
                      <p:cNvPr id="0" name="Picture 11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9194073" cy="63714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圖片 6"/>
          <p:cNvPicPr>
            <a:picLocks noChangeAspect="1"/>
          </p:cNvPicPr>
          <p:nvPr/>
        </p:nvPicPr>
        <p:blipFill rotWithShape="1">
          <a:blip r:embed="rId5" cstate="print">
            <a:extLst>
              <a:ext uri="{28A0092B-C50C-407E-A947-70E740481C1C}">
                <a14:useLocalDpi xmlns:a14="http://schemas.microsoft.com/office/drawing/2010/main" val="0"/>
              </a:ext>
            </a:extLst>
          </a:blip>
          <a:srcRect l="14648" t="11852" r="63055"/>
          <a:stretch/>
        </p:blipFill>
        <p:spPr>
          <a:xfrm>
            <a:off x="8244408" y="5581772"/>
            <a:ext cx="701886" cy="1015580"/>
          </a:xfrm>
          <a:prstGeom prst="flowChartPunchedCard">
            <a:avLst/>
          </a:prstGeom>
        </p:spPr>
      </p:pic>
    </p:spTree>
    <p:extLst>
      <p:ext uri="{BB962C8B-B14F-4D97-AF65-F5344CB8AC3E}">
        <p14:creationId xmlns:p14="http://schemas.microsoft.com/office/powerpoint/2010/main" val="1217558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68960"/>
            <a:ext cx="7620000" cy="1272540"/>
          </a:xfrm>
          <a:prstGeom prst="rect">
            <a:avLst/>
          </a:prstGeom>
        </p:spPr>
      </p:pic>
      <p:sp>
        <p:nvSpPr>
          <p:cNvPr id="5" name="矩形 4"/>
          <p:cNvSpPr/>
          <p:nvPr/>
        </p:nvSpPr>
        <p:spPr>
          <a:xfrm>
            <a:off x="2843808" y="3573016"/>
            <a:ext cx="3600400" cy="3600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1043608" y="3037061"/>
            <a:ext cx="8229600" cy="1143000"/>
          </a:xfrm>
        </p:spPr>
        <p:txBody>
          <a:bodyPr>
            <a:normAutofit/>
          </a:bodyPr>
          <a:lstStyle/>
          <a:p>
            <a:r>
              <a:rPr lang="zh-TW" altLang="en-US" sz="4000" b="1" dirty="0" smtClean="0"/>
              <a:t>結 論 與 建 議</a:t>
            </a:r>
            <a:endParaRPr lang="zh-TW" altLang="en-US" sz="4000" b="1" dirty="0"/>
          </a:p>
        </p:txBody>
      </p:sp>
    </p:spTree>
    <p:extLst>
      <p:ext uri="{BB962C8B-B14F-4D97-AF65-F5344CB8AC3E}">
        <p14:creationId xmlns:p14="http://schemas.microsoft.com/office/powerpoint/2010/main" val="3451242644"/>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772816"/>
            <a:ext cx="1905000" cy="4709160"/>
          </a:xfrm>
          <a:prstGeom prst="rect">
            <a:avLst/>
          </a:prstGeom>
        </p:spPr>
      </p:pic>
      <p:sp>
        <p:nvSpPr>
          <p:cNvPr id="3" name="內容版面配置區 2"/>
          <p:cNvSpPr>
            <a:spLocks noGrp="1"/>
          </p:cNvSpPr>
          <p:nvPr>
            <p:ph idx="1"/>
          </p:nvPr>
        </p:nvSpPr>
        <p:spPr>
          <a:xfrm>
            <a:off x="446856" y="1268760"/>
            <a:ext cx="8229600" cy="5589240"/>
          </a:xfrm>
        </p:spPr>
        <p:txBody>
          <a:bodyPr>
            <a:normAutofit fontScale="92500" lnSpcReduction="10000"/>
          </a:bodyPr>
          <a:lstStyle/>
          <a:p>
            <a:pPr algn="just">
              <a:lnSpc>
                <a:spcPct val="110000"/>
              </a:lnSpc>
              <a:spcBef>
                <a:spcPts val="1200"/>
              </a:spcBef>
            </a:pPr>
            <a:r>
              <a:rPr lang="zh-TW" altLang="zh-TW" dirty="0"/>
              <a:t>研究結果</a:t>
            </a:r>
            <a:r>
              <a:rPr lang="zh-TW" altLang="zh-TW" dirty="0" smtClean="0"/>
              <a:t>發現</a:t>
            </a:r>
            <a:r>
              <a:rPr lang="zh-TW" altLang="en-US" dirty="0" smtClean="0"/>
              <a:t>因</a:t>
            </a:r>
            <a:r>
              <a:rPr lang="zh-TW" altLang="zh-TW" dirty="0" smtClean="0"/>
              <a:t>吳寶春</a:t>
            </a:r>
            <a:r>
              <a:rPr lang="en-US" altLang="zh-TW" dirty="0"/>
              <a:t>(</a:t>
            </a:r>
            <a:r>
              <a:rPr lang="zh-TW" altLang="zh-TW" dirty="0"/>
              <a:t>麥方</a:t>
            </a:r>
            <a:r>
              <a:rPr lang="en-US" altLang="zh-TW" dirty="0"/>
              <a:t>)</a:t>
            </a:r>
            <a:r>
              <a:rPr lang="zh-TW" altLang="zh-TW" dirty="0"/>
              <a:t>ㄆㄤ</a:t>
            </a:r>
            <a:r>
              <a:rPr lang="zh-TW" altLang="zh-TW" dirty="0" smtClean="0"/>
              <a:t>店</a:t>
            </a:r>
            <a:r>
              <a:rPr lang="zh-TW" altLang="zh-TW" dirty="0"/>
              <a:t>位於學區與辦公大樓商業區</a:t>
            </a:r>
            <a:r>
              <a:rPr lang="zh-TW" altLang="zh-TW" dirty="0" smtClean="0"/>
              <a:t>附近</a:t>
            </a:r>
            <a:r>
              <a:rPr lang="zh-TW" altLang="en-US" dirty="0" smtClean="0"/>
              <a:t>，其</a:t>
            </a:r>
            <a:r>
              <a:rPr lang="zh-TW" altLang="zh-TW" dirty="0" smtClean="0"/>
              <a:t>主要</a:t>
            </a:r>
            <a:r>
              <a:rPr lang="zh-TW" altLang="zh-TW" dirty="0"/>
              <a:t>消費群以</a:t>
            </a:r>
            <a:r>
              <a:rPr lang="en-US" altLang="zh-TW" dirty="0"/>
              <a:t>25~34</a:t>
            </a:r>
            <a:r>
              <a:rPr lang="zh-TW" altLang="zh-TW" dirty="0" smtClean="0"/>
              <a:t>歲高</a:t>
            </a:r>
            <a:r>
              <a:rPr lang="zh-TW" altLang="zh-TW" dirty="0"/>
              <a:t>學歷</a:t>
            </a:r>
            <a:r>
              <a:rPr lang="zh-TW" altLang="zh-TW" dirty="0" smtClean="0"/>
              <a:t>者</a:t>
            </a:r>
            <a:r>
              <a:rPr lang="zh-TW" altLang="en-US" dirty="0" smtClean="0"/>
              <a:t>和</a:t>
            </a:r>
            <a:r>
              <a:rPr lang="zh-TW" altLang="zh-TW" dirty="0" smtClean="0"/>
              <a:t>學生</a:t>
            </a:r>
            <a:r>
              <a:rPr lang="zh-TW" altLang="en-US" dirty="0" smtClean="0"/>
              <a:t>族群與服務業</a:t>
            </a:r>
            <a:r>
              <a:rPr lang="zh-TW" altLang="zh-TW" dirty="0" smtClean="0"/>
              <a:t>最多</a:t>
            </a:r>
            <a:r>
              <a:rPr lang="zh-TW" altLang="en-US" dirty="0" smtClean="0"/>
              <a:t>。</a:t>
            </a:r>
            <a:endParaRPr lang="en-US" altLang="zh-TW" dirty="0" smtClean="0"/>
          </a:p>
          <a:p>
            <a:pPr algn="just">
              <a:lnSpc>
                <a:spcPct val="110000"/>
              </a:lnSpc>
              <a:spcBef>
                <a:spcPts val="1200"/>
              </a:spcBef>
            </a:pPr>
            <a:r>
              <a:rPr lang="zh-TW" altLang="zh-TW" dirty="0">
                <a:solidFill>
                  <a:schemeClr val="accent6">
                    <a:lumMod val="50000"/>
                  </a:schemeClr>
                </a:solidFill>
              </a:rPr>
              <a:t>因區域性</a:t>
            </a:r>
            <a:r>
              <a:rPr lang="zh-TW" altLang="zh-TW" dirty="0" smtClean="0">
                <a:solidFill>
                  <a:schemeClr val="accent6">
                    <a:lumMod val="50000"/>
                  </a:schemeClr>
                </a:solidFill>
              </a:rPr>
              <a:t>關係以</a:t>
            </a:r>
            <a:r>
              <a:rPr lang="zh-TW" altLang="zh-TW" dirty="0">
                <a:solidFill>
                  <a:schemeClr val="accent6">
                    <a:lumMod val="50000"/>
                  </a:schemeClr>
                </a:solidFill>
              </a:rPr>
              <a:t>「苓雅區」和「新興區</a:t>
            </a:r>
            <a:r>
              <a:rPr lang="zh-TW" altLang="zh-TW" dirty="0" smtClean="0">
                <a:solidFill>
                  <a:schemeClr val="accent6">
                    <a:lumMod val="50000"/>
                  </a:schemeClr>
                </a:solidFill>
              </a:rPr>
              <a:t>」</a:t>
            </a:r>
            <a:r>
              <a:rPr lang="zh-TW" altLang="zh-TW" dirty="0">
                <a:solidFill>
                  <a:schemeClr val="accent6">
                    <a:lumMod val="50000"/>
                  </a:schemeClr>
                </a:solidFill>
              </a:rPr>
              <a:t>消費者</a:t>
            </a:r>
            <a:r>
              <a:rPr lang="zh-TW" altLang="zh-TW" dirty="0" smtClean="0">
                <a:solidFill>
                  <a:schemeClr val="accent6">
                    <a:lumMod val="50000"/>
                  </a:schemeClr>
                </a:solidFill>
              </a:rPr>
              <a:t>居多</a:t>
            </a:r>
            <a:r>
              <a:rPr lang="zh-TW" altLang="en-US" dirty="0" smtClean="0">
                <a:solidFill>
                  <a:schemeClr val="accent6">
                    <a:lumMod val="50000"/>
                  </a:schemeClr>
                </a:solidFill>
              </a:rPr>
              <a:t>。</a:t>
            </a:r>
            <a:endParaRPr lang="en-US" altLang="zh-TW" dirty="0" smtClean="0">
              <a:solidFill>
                <a:schemeClr val="accent6">
                  <a:lumMod val="50000"/>
                </a:schemeClr>
              </a:solidFill>
            </a:endParaRPr>
          </a:p>
          <a:p>
            <a:pPr algn="just">
              <a:lnSpc>
                <a:spcPct val="110000"/>
              </a:lnSpc>
              <a:spcBef>
                <a:spcPts val="1200"/>
              </a:spcBef>
            </a:pPr>
            <a:r>
              <a:rPr lang="zh-TW" altLang="en-US" dirty="0" smtClean="0"/>
              <a:t>因交通因素</a:t>
            </a:r>
            <a:r>
              <a:rPr lang="zh-TW" altLang="zh-TW" dirty="0" smtClean="0"/>
              <a:t>位於</a:t>
            </a:r>
            <a:r>
              <a:rPr lang="zh-TW" altLang="zh-TW" dirty="0"/>
              <a:t>高雄市較偏遠</a:t>
            </a:r>
            <a:r>
              <a:rPr lang="zh-TW" altLang="zh-TW" dirty="0" smtClean="0"/>
              <a:t>山區消費者</a:t>
            </a:r>
            <a:r>
              <a:rPr lang="zh-TW" altLang="en-US" dirty="0" smtClean="0"/>
              <a:t>較</a:t>
            </a:r>
            <a:r>
              <a:rPr lang="zh-TW" altLang="zh-TW" dirty="0" smtClean="0"/>
              <a:t>少</a:t>
            </a:r>
            <a:r>
              <a:rPr lang="zh-TW" altLang="en-US" dirty="0" smtClean="0"/>
              <a:t>。</a:t>
            </a:r>
            <a:endParaRPr lang="en-US" altLang="zh-TW" dirty="0" smtClean="0"/>
          </a:p>
          <a:p>
            <a:pPr algn="just">
              <a:lnSpc>
                <a:spcPct val="110000"/>
              </a:lnSpc>
              <a:spcBef>
                <a:spcPts val="1200"/>
              </a:spcBef>
            </a:pPr>
            <a:r>
              <a:rPr lang="zh-TW" altLang="zh-TW" dirty="0" smtClean="0">
                <a:solidFill>
                  <a:schemeClr val="accent6">
                    <a:lumMod val="50000"/>
                  </a:schemeClr>
                </a:solidFill>
              </a:rPr>
              <a:t>鑑</a:t>
            </a:r>
            <a:r>
              <a:rPr lang="zh-TW" altLang="zh-TW" dirty="0">
                <a:solidFill>
                  <a:schemeClr val="accent6">
                    <a:lumMod val="50000"/>
                  </a:schemeClr>
                </a:solidFill>
              </a:rPr>
              <a:t>於此，業者的行銷策略之運用，可多開發高雄市較偏遠山區之消費客群</a:t>
            </a:r>
            <a:r>
              <a:rPr lang="zh-TW" altLang="zh-TW" dirty="0" smtClean="0">
                <a:solidFill>
                  <a:schemeClr val="accent6">
                    <a:lumMod val="50000"/>
                  </a:schemeClr>
                </a:solidFill>
              </a:rPr>
              <a:t>。</a:t>
            </a:r>
            <a:endParaRPr lang="en-US" altLang="zh-TW" dirty="0" smtClean="0">
              <a:solidFill>
                <a:schemeClr val="accent6">
                  <a:lumMod val="50000"/>
                </a:schemeClr>
              </a:solidFill>
            </a:endParaRPr>
          </a:p>
          <a:p>
            <a:pPr algn="just">
              <a:lnSpc>
                <a:spcPct val="110000"/>
              </a:lnSpc>
              <a:spcBef>
                <a:spcPts val="1200"/>
              </a:spcBef>
            </a:pPr>
            <a:r>
              <a:rPr lang="zh-TW" altLang="zh-TW" dirty="0" smtClean="0"/>
              <a:t>此外</a:t>
            </a:r>
            <a:r>
              <a:rPr lang="zh-TW" altLang="zh-TW" dirty="0"/>
              <a:t>其外縣市消費者即佔</a:t>
            </a:r>
            <a:r>
              <a:rPr lang="en-US" altLang="zh-TW" dirty="0"/>
              <a:t>25.5 %</a:t>
            </a:r>
            <a:r>
              <a:rPr lang="zh-TW" altLang="zh-TW" dirty="0"/>
              <a:t>，</a:t>
            </a:r>
            <a:r>
              <a:rPr lang="zh-TW" altLang="zh-TW" dirty="0" smtClean="0"/>
              <a:t>可見</a:t>
            </a:r>
            <a:r>
              <a:rPr lang="zh-TW" altLang="zh-TW" dirty="0"/>
              <a:t>品牌的吸引力即其重要性，</a:t>
            </a:r>
            <a:r>
              <a:rPr lang="zh-TW" altLang="zh-TW" dirty="0" smtClean="0"/>
              <a:t>驅</a:t>
            </a:r>
            <a:r>
              <a:rPr lang="zh-TW" altLang="zh-TW" dirty="0"/>
              <a:t>使</a:t>
            </a:r>
            <a:r>
              <a:rPr lang="zh-TW" altLang="zh-TW" dirty="0" smtClean="0"/>
              <a:t>消費者</a:t>
            </a:r>
            <a:r>
              <a:rPr lang="zh-TW" altLang="zh-TW" dirty="0"/>
              <a:t>慕名遠道而至</a:t>
            </a:r>
            <a:r>
              <a:rPr lang="zh-TW" altLang="zh-TW" dirty="0" smtClean="0"/>
              <a:t>。</a:t>
            </a:r>
            <a:endParaRPr lang="zh-TW" altLang="en-US" dirty="0"/>
          </a:p>
        </p:txBody>
      </p:sp>
      <p:sp>
        <p:nvSpPr>
          <p:cNvPr id="5" name="矩形 4"/>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7" name="標題 1"/>
          <p:cNvSpPr txBox="1">
            <a:spLocks/>
          </p:cNvSpPr>
          <p:nvPr/>
        </p:nvSpPr>
        <p:spPr>
          <a:xfrm>
            <a:off x="1403648"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rPr>
              <a:t>結論</a:t>
            </a:r>
            <a:r>
              <a:rPr lang="en-US" altLang="zh-TW" sz="3600" dirty="0" smtClean="0">
                <a:solidFill>
                  <a:schemeClr val="bg1"/>
                </a:solidFill>
              </a:rPr>
              <a:t>-</a:t>
            </a:r>
            <a:r>
              <a:rPr lang="zh-TW" altLang="en-US" sz="3600" dirty="0" smtClean="0">
                <a:solidFill>
                  <a:schemeClr val="bg1"/>
                </a:solidFill>
              </a:rPr>
              <a:t>研究</a:t>
            </a:r>
            <a:r>
              <a:rPr lang="zh-TW" altLang="en-US" sz="3600" dirty="0">
                <a:solidFill>
                  <a:schemeClr val="bg1"/>
                </a:solidFill>
              </a:rPr>
              <a:t>樣本分析</a:t>
            </a:r>
          </a:p>
        </p:txBody>
      </p:sp>
    </p:spTree>
    <p:extLst>
      <p:ext uri="{BB962C8B-B14F-4D97-AF65-F5344CB8AC3E}">
        <p14:creationId xmlns:p14="http://schemas.microsoft.com/office/powerpoint/2010/main" val="4134367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a:off x="7020272" y="4127396"/>
            <a:ext cx="1905000" cy="2354580"/>
          </a:xfrm>
          <a:prstGeom prst="rect">
            <a:avLst/>
          </a:prstGeom>
        </p:spPr>
      </p:pic>
      <p:sp>
        <p:nvSpPr>
          <p:cNvPr id="3" name="內容版面配置區 2"/>
          <p:cNvSpPr>
            <a:spLocks noGrp="1"/>
          </p:cNvSpPr>
          <p:nvPr>
            <p:ph idx="1"/>
          </p:nvPr>
        </p:nvSpPr>
        <p:spPr/>
        <p:txBody>
          <a:bodyPr/>
          <a:lstStyle/>
          <a:p>
            <a:r>
              <a:rPr lang="zh-TW" altLang="en-US" dirty="0" smtClean="0"/>
              <a:t>消費者</a:t>
            </a:r>
            <a:r>
              <a:rPr lang="zh-TW" altLang="en-US" dirty="0"/>
              <a:t>品牌關係中之品牌體驗、品牌認同、品牌滿意度、品牌信任和品牌忠誠度皆屬於中上良好</a:t>
            </a:r>
            <a:r>
              <a:rPr lang="zh-TW" altLang="en-US" dirty="0" smtClean="0"/>
              <a:t>程度。</a:t>
            </a:r>
            <a:endParaRPr lang="en-US" altLang="zh-TW" dirty="0" smtClean="0"/>
          </a:p>
          <a:p>
            <a:r>
              <a:rPr lang="zh-TW" altLang="en-US" dirty="0" smtClean="0">
                <a:solidFill>
                  <a:schemeClr val="accent6">
                    <a:lumMod val="50000"/>
                  </a:schemeClr>
                </a:solidFill>
              </a:rPr>
              <a:t>消費者</a:t>
            </a:r>
            <a:r>
              <a:rPr lang="zh-TW" altLang="en-US" dirty="0">
                <a:solidFill>
                  <a:schemeClr val="accent6">
                    <a:lumMod val="50000"/>
                  </a:schemeClr>
                </a:solidFill>
              </a:rPr>
              <a:t>對吳寶春之品牌認同最高，結果已達成本章節之研究目的，品牌關係間的正相影響關係。</a:t>
            </a:r>
          </a:p>
        </p:txBody>
      </p:sp>
      <p:sp>
        <p:nvSpPr>
          <p:cNvPr id="5" name="矩形 4"/>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7" name="標題 1"/>
          <p:cNvSpPr txBox="1">
            <a:spLocks/>
          </p:cNvSpPr>
          <p:nvPr/>
        </p:nvSpPr>
        <p:spPr>
          <a:xfrm>
            <a:off x="1403648"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rPr>
              <a:t>結論</a:t>
            </a:r>
            <a:r>
              <a:rPr lang="en-US" altLang="zh-TW" sz="3600" dirty="0" smtClean="0">
                <a:solidFill>
                  <a:schemeClr val="bg1"/>
                </a:solidFill>
              </a:rPr>
              <a:t>-</a:t>
            </a:r>
            <a:r>
              <a:rPr lang="zh-TW" altLang="en-US" sz="3600" dirty="0">
                <a:solidFill>
                  <a:schemeClr val="bg1"/>
                </a:solidFill>
              </a:rPr>
              <a:t>背景變項</a:t>
            </a:r>
          </a:p>
        </p:txBody>
      </p:sp>
    </p:spTree>
    <p:extLst>
      <p:ext uri="{BB962C8B-B14F-4D97-AF65-F5344CB8AC3E}">
        <p14:creationId xmlns:p14="http://schemas.microsoft.com/office/powerpoint/2010/main" val="3788934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a:off x="7020272" y="4127396"/>
            <a:ext cx="1905000" cy="2354580"/>
          </a:xfrm>
          <a:prstGeom prst="rect">
            <a:avLst/>
          </a:prstGeom>
        </p:spPr>
      </p:pic>
      <p:sp>
        <p:nvSpPr>
          <p:cNvPr id="3" name="內容版面配置區 2"/>
          <p:cNvSpPr>
            <a:spLocks noGrp="1"/>
          </p:cNvSpPr>
          <p:nvPr>
            <p:ph idx="1"/>
          </p:nvPr>
        </p:nvSpPr>
        <p:spPr/>
        <p:txBody>
          <a:bodyPr/>
          <a:lstStyle/>
          <a:p>
            <a:r>
              <a:rPr lang="zh-TW" altLang="en-US" dirty="0"/>
              <a:t>品牌體驗之變項中存在於「感官」與「情感」兩個潛在</a:t>
            </a:r>
            <a:r>
              <a:rPr lang="zh-TW" altLang="en-US" dirty="0" smtClean="0"/>
              <a:t>因素</a:t>
            </a:r>
            <a:endParaRPr lang="en-US" altLang="zh-TW" dirty="0" smtClean="0"/>
          </a:p>
          <a:p>
            <a:r>
              <a:rPr lang="zh-TW" altLang="en-US" dirty="0" smtClean="0">
                <a:solidFill>
                  <a:schemeClr val="accent6">
                    <a:lumMod val="50000"/>
                  </a:schemeClr>
                </a:solidFill>
              </a:rPr>
              <a:t>隨著</a:t>
            </a:r>
            <a:r>
              <a:rPr lang="zh-TW" altLang="en-US" dirty="0">
                <a:solidFill>
                  <a:schemeClr val="accent6">
                    <a:lumMod val="50000"/>
                  </a:schemeClr>
                </a:solidFill>
              </a:rPr>
              <a:t>時代變遷和社會價值觀不同，品牌體驗相對的有著潛移默化的</a:t>
            </a:r>
            <a:r>
              <a:rPr lang="zh-TW" altLang="en-US" dirty="0" smtClean="0">
                <a:solidFill>
                  <a:schemeClr val="accent6">
                    <a:lumMod val="50000"/>
                  </a:schemeClr>
                </a:solidFill>
              </a:rPr>
              <a:t>變數。</a:t>
            </a:r>
            <a:endParaRPr lang="zh-TW" altLang="en-US" dirty="0">
              <a:solidFill>
                <a:schemeClr val="accent6">
                  <a:lumMod val="50000"/>
                </a:schemeClr>
              </a:solidFill>
            </a:endParaRPr>
          </a:p>
        </p:txBody>
      </p:sp>
      <p:sp>
        <p:nvSpPr>
          <p:cNvPr id="5" name="矩形 4"/>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7" name="標題 1"/>
          <p:cNvSpPr txBox="1">
            <a:spLocks/>
          </p:cNvSpPr>
          <p:nvPr/>
        </p:nvSpPr>
        <p:spPr>
          <a:xfrm>
            <a:off x="899592"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rPr>
              <a:t>結論</a:t>
            </a:r>
            <a:r>
              <a:rPr lang="en-US" altLang="zh-TW" sz="3600" dirty="0" smtClean="0">
                <a:solidFill>
                  <a:schemeClr val="bg1"/>
                </a:solidFill>
              </a:rPr>
              <a:t>-</a:t>
            </a:r>
            <a:r>
              <a:rPr lang="zh-TW" altLang="en-US" sz="3600" dirty="0">
                <a:solidFill>
                  <a:schemeClr val="bg1"/>
                </a:solidFill>
              </a:rPr>
              <a:t>變項中的潛在因素</a:t>
            </a:r>
          </a:p>
        </p:txBody>
      </p:sp>
    </p:spTree>
    <p:extLst>
      <p:ext uri="{BB962C8B-B14F-4D97-AF65-F5344CB8AC3E}">
        <p14:creationId xmlns:p14="http://schemas.microsoft.com/office/powerpoint/2010/main" val="18212252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a:off x="7020272" y="4127396"/>
            <a:ext cx="1905000" cy="2354580"/>
          </a:xfrm>
          <a:prstGeom prst="rect">
            <a:avLst/>
          </a:prstGeom>
        </p:spPr>
      </p:pic>
      <p:sp>
        <p:nvSpPr>
          <p:cNvPr id="3" name="內容版面配置區 2"/>
          <p:cNvSpPr>
            <a:spLocks noGrp="1"/>
          </p:cNvSpPr>
          <p:nvPr>
            <p:ph idx="1"/>
          </p:nvPr>
        </p:nvSpPr>
        <p:spPr/>
        <p:txBody>
          <a:bodyPr>
            <a:normAutofit lnSpcReduction="10000"/>
          </a:bodyPr>
          <a:lstStyle/>
          <a:p>
            <a:pPr algn="just"/>
            <a:r>
              <a:rPr lang="zh-TW" altLang="en-US" dirty="0" smtClean="0"/>
              <a:t>模式一</a:t>
            </a:r>
            <a:endParaRPr lang="en-US" altLang="zh-TW" dirty="0" smtClean="0"/>
          </a:p>
          <a:p>
            <a:pPr algn="just"/>
            <a:r>
              <a:rPr lang="zh-TW" altLang="en-US" dirty="0" smtClean="0"/>
              <a:t>顯示</a:t>
            </a:r>
            <a:r>
              <a:rPr lang="zh-TW" altLang="en-US" dirty="0"/>
              <a:t>品牌關係與品牌忠誠度存在著</a:t>
            </a:r>
            <a:r>
              <a:rPr lang="en-US" altLang="zh-TW" dirty="0"/>
              <a:t>4</a:t>
            </a:r>
            <a:r>
              <a:rPr lang="zh-TW" altLang="en-US" dirty="0"/>
              <a:t>種來源，包含品牌體驗、品牌認同、滿意度和品牌</a:t>
            </a:r>
            <a:r>
              <a:rPr lang="zh-TW" altLang="en-US" dirty="0" smtClean="0"/>
              <a:t>信任</a:t>
            </a:r>
            <a:r>
              <a:rPr lang="zh-TW" altLang="en-US" dirty="0"/>
              <a:t>。</a:t>
            </a:r>
            <a:endParaRPr lang="en-US" altLang="zh-TW" dirty="0" smtClean="0"/>
          </a:p>
          <a:p>
            <a:pPr algn="just"/>
            <a:r>
              <a:rPr lang="zh-TW" altLang="en-US" dirty="0" smtClean="0">
                <a:solidFill>
                  <a:schemeClr val="accent6">
                    <a:lumMod val="50000"/>
                  </a:schemeClr>
                </a:solidFill>
              </a:rPr>
              <a:t>品牌</a:t>
            </a:r>
            <a:r>
              <a:rPr lang="zh-TW" altLang="en-US" dirty="0">
                <a:solidFill>
                  <a:schemeClr val="accent6">
                    <a:lumMod val="50000"/>
                  </a:schemeClr>
                </a:solidFill>
              </a:rPr>
              <a:t>體驗影響滿意度、品牌信任和品牌忠誠度呈正</a:t>
            </a:r>
            <a:r>
              <a:rPr lang="zh-TW" altLang="en-US" dirty="0" smtClean="0">
                <a:solidFill>
                  <a:schemeClr val="accent6">
                    <a:lumMod val="50000"/>
                  </a:schemeClr>
                </a:solidFill>
              </a:rPr>
              <a:t>相關。</a:t>
            </a:r>
            <a:endParaRPr lang="en-US" altLang="zh-TW" dirty="0" smtClean="0">
              <a:solidFill>
                <a:schemeClr val="accent6">
                  <a:lumMod val="50000"/>
                </a:schemeClr>
              </a:solidFill>
            </a:endParaRPr>
          </a:p>
          <a:p>
            <a:pPr algn="just"/>
            <a:r>
              <a:rPr lang="zh-TW" altLang="en-US" dirty="0" smtClean="0"/>
              <a:t>品牌</a:t>
            </a:r>
            <a:r>
              <a:rPr lang="zh-TW" altLang="en-US" dirty="0"/>
              <a:t>認同與滿意度和品牌信任呈正</a:t>
            </a:r>
            <a:r>
              <a:rPr lang="zh-TW" altLang="en-US" dirty="0" smtClean="0"/>
              <a:t>相關。</a:t>
            </a:r>
            <a:endParaRPr lang="en-US" altLang="zh-TW" dirty="0" smtClean="0"/>
          </a:p>
          <a:p>
            <a:pPr algn="just"/>
            <a:r>
              <a:rPr lang="zh-TW" altLang="en-US" dirty="0" smtClean="0">
                <a:solidFill>
                  <a:schemeClr val="accent6">
                    <a:lumMod val="50000"/>
                  </a:schemeClr>
                </a:solidFill>
              </a:rPr>
              <a:t>滿意</a:t>
            </a:r>
            <a:r>
              <a:rPr lang="zh-TW" altLang="en-US" dirty="0">
                <a:solidFill>
                  <a:schemeClr val="accent6">
                    <a:lumMod val="50000"/>
                  </a:schemeClr>
                </a:solidFill>
              </a:rPr>
              <a:t>度比品牌信任和品牌體驗對品牌忠誠度的影響</a:t>
            </a:r>
            <a:r>
              <a:rPr lang="zh-TW" altLang="en-US" dirty="0" smtClean="0">
                <a:solidFill>
                  <a:schemeClr val="accent6">
                    <a:lumMod val="50000"/>
                  </a:schemeClr>
                </a:solidFill>
              </a:rPr>
              <a:t>更</a:t>
            </a:r>
            <a:r>
              <a:rPr lang="zh-TW" altLang="en-US" dirty="0">
                <a:solidFill>
                  <a:schemeClr val="accent6">
                    <a:lumMod val="50000"/>
                  </a:schemeClr>
                </a:solidFill>
              </a:rPr>
              <a:t>大</a:t>
            </a:r>
            <a:r>
              <a:rPr lang="zh-TW" altLang="en-US" dirty="0" smtClean="0">
                <a:solidFill>
                  <a:schemeClr val="accent6">
                    <a:lumMod val="50000"/>
                  </a:schemeClr>
                </a:solidFill>
              </a:rPr>
              <a:t>。</a:t>
            </a:r>
            <a:endParaRPr lang="zh-TW" altLang="en-US" dirty="0">
              <a:solidFill>
                <a:schemeClr val="accent6">
                  <a:lumMod val="50000"/>
                </a:schemeClr>
              </a:solidFill>
            </a:endParaRPr>
          </a:p>
        </p:txBody>
      </p:sp>
      <p:sp>
        <p:nvSpPr>
          <p:cNvPr id="5" name="矩形 4"/>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7" name="標題 1"/>
          <p:cNvSpPr txBox="1">
            <a:spLocks/>
          </p:cNvSpPr>
          <p:nvPr/>
        </p:nvSpPr>
        <p:spPr>
          <a:xfrm>
            <a:off x="899592"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rPr>
              <a:t>結論</a:t>
            </a:r>
            <a:r>
              <a:rPr lang="en-US" altLang="zh-TW" sz="3600" dirty="0" smtClean="0">
                <a:solidFill>
                  <a:schemeClr val="bg1"/>
                </a:solidFill>
              </a:rPr>
              <a:t>-</a:t>
            </a:r>
            <a:r>
              <a:rPr lang="zh-TW" altLang="en-US" sz="3600" dirty="0">
                <a:solidFill>
                  <a:schemeClr val="bg1"/>
                </a:solidFill>
              </a:rPr>
              <a:t>品牌關係</a:t>
            </a:r>
            <a:r>
              <a:rPr lang="zh-TW" altLang="en-US" sz="3600" dirty="0" smtClean="0">
                <a:solidFill>
                  <a:schemeClr val="bg1"/>
                </a:solidFill>
              </a:rPr>
              <a:t>模式驗證</a:t>
            </a:r>
            <a:endParaRPr lang="zh-TW" altLang="en-US" sz="3600" dirty="0">
              <a:solidFill>
                <a:schemeClr val="bg1"/>
              </a:solidFill>
            </a:endParaRPr>
          </a:p>
        </p:txBody>
      </p:sp>
    </p:spTree>
    <p:extLst>
      <p:ext uri="{BB962C8B-B14F-4D97-AF65-F5344CB8AC3E}">
        <p14:creationId xmlns:p14="http://schemas.microsoft.com/office/powerpoint/2010/main" val="20690832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555776" y="548680"/>
            <a:ext cx="4104456" cy="4435916"/>
          </a:xfrm>
          <a:prstGeom prst="rect">
            <a:avLst/>
          </a:prstGeom>
        </p:spPr>
      </p:pic>
      <p:sp>
        <p:nvSpPr>
          <p:cNvPr id="2" name="標題 1"/>
          <p:cNvSpPr>
            <a:spLocks noGrp="1"/>
          </p:cNvSpPr>
          <p:nvPr>
            <p:ph type="title"/>
          </p:nvPr>
        </p:nvSpPr>
        <p:spPr>
          <a:xfrm>
            <a:off x="493204" y="4302224"/>
            <a:ext cx="8229600" cy="1143000"/>
          </a:xfrm>
        </p:spPr>
        <p:txBody>
          <a:bodyPr>
            <a:normAutofit/>
          </a:bodyPr>
          <a:lstStyle/>
          <a:p>
            <a:r>
              <a:rPr lang="zh-TW" altLang="en-US" sz="4000" b="1" dirty="0" smtClean="0">
                <a:solidFill>
                  <a:schemeClr val="tx1">
                    <a:lumMod val="65000"/>
                    <a:lumOff val="35000"/>
                  </a:schemeClr>
                </a:solidFill>
              </a:rPr>
              <a:t>文 獻 回 顧</a:t>
            </a:r>
            <a:endParaRPr lang="zh-TW" altLang="en-US" sz="4000" b="1" dirty="0">
              <a:solidFill>
                <a:schemeClr val="tx1">
                  <a:lumMod val="65000"/>
                  <a:lumOff val="35000"/>
                </a:schemeClr>
              </a:solidFill>
            </a:endParaRPr>
          </a:p>
        </p:txBody>
      </p:sp>
    </p:spTree>
    <p:extLst>
      <p:ext uri="{BB962C8B-B14F-4D97-AF65-F5344CB8AC3E}">
        <p14:creationId xmlns:p14="http://schemas.microsoft.com/office/powerpoint/2010/main" val="13878801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a:off x="7020272" y="4127396"/>
            <a:ext cx="1905000" cy="2354580"/>
          </a:xfrm>
          <a:prstGeom prst="rect">
            <a:avLst/>
          </a:prstGeom>
        </p:spPr>
      </p:pic>
      <p:sp>
        <p:nvSpPr>
          <p:cNvPr id="3" name="內容版面配置區 2"/>
          <p:cNvSpPr>
            <a:spLocks noGrp="1"/>
          </p:cNvSpPr>
          <p:nvPr>
            <p:ph idx="1"/>
          </p:nvPr>
        </p:nvSpPr>
        <p:spPr/>
        <p:txBody>
          <a:bodyPr/>
          <a:lstStyle/>
          <a:p>
            <a:r>
              <a:rPr lang="zh-TW" altLang="en-US" dirty="0" smtClean="0"/>
              <a:t>模式二</a:t>
            </a:r>
            <a:endParaRPr lang="en-US" altLang="zh-TW" dirty="0" smtClean="0"/>
          </a:p>
          <a:p>
            <a:r>
              <a:rPr lang="zh-TW" altLang="en-US" dirty="0"/>
              <a:t>品牌體驗與品牌忠誠度之間關係受滿意度與品牌信任介入影響</a:t>
            </a:r>
            <a:r>
              <a:rPr lang="zh-TW" altLang="en-US" dirty="0" smtClean="0"/>
              <a:t>。</a:t>
            </a:r>
            <a:endParaRPr lang="en-US" altLang="zh-TW" dirty="0" smtClean="0"/>
          </a:p>
          <a:p>
            <a:r>
              <a:rPr lang="zh-TW" altLang="en-US" dirty="0" smtClean="0">
                <a:solidFill>
                  <a:schemeClr val="accent6">
                    <a:lumMod val="50000"/>
                  </a:schemeClr>
                </a:solidFill>
              </a:rPr>
              <a:t>消費者</a:t>
            </a:r>
            <a:r>
              <a:rPr lang="zh-TW" altLang="en-US" dirty="0">
                <a:solidFill>
                  <a:schemeClr val="accent6">
                    <a:lumMod val="50000"/>
                  </a:schemeClr>
                </a:solidFill>
              </a:rPr>
              <a:t>的品牌體驗牽動著滿意度與品牌信任，進而影響著品牌忠誠度。</a:t>
            </a:r>
          </a:p>
        </p:txBody>
      </p:sp>
      <p:sp>
        <p:nvSpPr>
          <p:cNvPr id="5" name="矩形 4"/>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7" name="標題 1"/>
          <p:cNvSpPr txBox="1">
            <a:spLocks/>
          </p:cNvSpPr>
          <p:nvPr/>
        </p:nvSpPr>
        <p:spPr>
          <a:xfrm>
            <a:off x="899592"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rPr>
              <a:t>結論</a:t>
            </a:r>
            <a:r>
              <a:rPr lang="en-US" altLang="zh-TW" sz="3600" dirty="0" smtClean="0">
                <a:solidFill>
                  <a:schemeClr val="bg1"/>
                </a:solidFill>
              </a:rPr>
              <a:t>-</a:t>
            </a:r>
            <a:r>
              <a:rPr lang="zh-TW" altLang="en-US" sz="3600" dirty="0">
                <a:solidFill>
                  <a:schemeClr val="bg1"/>
                </a:solidFill>
              </a:rPr>
              <a:t>品牌關係</a:t>
            </a:r>
            <a:r>
              <a:rPr lang="zh-TW" altLang="en-US" sz="3600" dirty="0" smtClean="0">
                <a:solidFill>
                  <a:schemeClr val="bg1"/>
                </a:solidFill>
              </a:rPr>
              <a:t>模式驗證</a:t>
            </a:r>
            <a:endParaRPr lang="zh-TW" altLang="en-US" sz="3600" dirty="0">
              <a:solidFill>
                <a:schemeClr val="bg1"/>
              </a:solidFill>
            </a:endParaRPr>
          </a:p>
        </p:txBody>
      </p:sp>
    </p:spTree>
    <p:extLst>
      <p:ext uri="{BB962C8B-B14F-4D97-AF65-F5344CB8AC3E}">
        <p14:creationId xmlns:p14="http://schemas.microsoft.com/office/powerpoint/2010/main" val="398328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a:off x="7020272" y="4127396"/>
            <a:ext cx="1905000" cy="2354580"/>
          </a:xfrm>
          <a:prstGeom prst="rect">
            <a:avLst/>
          </a:prstGeom>
        </p:spPr>
      </p:pic>
      <p:sp>
        <p:nvSpPr>
          <p:cNvPr id="3" name="內容版面配置區 2"/>
          <p:cNvSpPr>
            <a:spLocks noGrp="1"/>
          </p:cNvSpPr>
          <p:nvPr>
            <p:ph idx="1"/>
          </p:nvPr>
        </p:nvSpPr>
        <p:spPr/>
        <p:txBody>
          <a:bodyPr/>
          <a:lstStyle/>
          <a:p>
            <a:r>
              <a:rPr lang="zh-TW" altLang="en-US" dirty="0" smtClean="0"/>
              <a:t>模式三</a:t>
            </a:r>
            <a:endParaRPr lang="en-US" altLang="zh-TW" dirty="0" smtClean="0"/>
          </a:p>
          <a:p>
            <a:r>
              <a:rPr lang="zh-TW" altLang="zh-TW" dirty="0"/>
              <a:t>品牌認同對品牌忠誠度有直接顯著影響。</a:t>
            </a:r>
            <a:endParaRPr lang="zh-TW" altLang="en-US" dirty="0"/>
          </a:p>
        </p:txBody>
      </p:sp>
      <p:sp>
        <p:nvSpPr>
          <p:cNvPr id="5" name="矩形 4"/>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7" name="標題 1"/>
          <p:cNvSpPr txBox="1">
            <a:spLocks/>
          </p:cNvSpPr>
          <p:nvPr/>
        </p:nvSpPr>
        <p:spPr>
          <a:xfrm>
            <a:off x="899592"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rPr>
              <a:t>結論</a:t>
            </a:r>
            <a:r>
              <a:rPr lang="en-US" altLang="zh-TW" sz="3600" dirty="0" smtClean="0">
                <a:solidFill>
                  <a:schemeClr val="bg1"/>
                </a:solidFill>
              </a:rPr>
              <a:t>-</a:t>
            </a:r>
            <a:r>
              <a:rPr lang="zh-TW" altLang="en-US" sz="3600" dirty="0">
                <a:solidFill>
                  <a:schemeClr val="bg1"/>
                </a:solidFill>
              </a:rPr>
              <a:t>品牌關係</a:t>
            </a:r>
            <a:r>
              <a:rPr lang="zh-TW" altLang="en-US" sz="3600" dirty="0" smtClean="0">
                <a:solidFill>
                  <a:schemeClr val="bg1"/>
                </a:solidFill>
              </a:rPr>
              <a:t>模式驗證</a:t>
            </a:r>
            <a:endParaRPr lang="zh-TW" altLang="en-US" sz="3600" dirty="0">
              <a:solidFill>
                <a:schemeClr val="bg1"/>
              </a:solidFill>
            </a:endParaRPr>
          </a:p>
        </p:txBody>
      </p:sp>
    </p:spTree>
    <p:extLst>
      <p:ext uri="{BB962C8B-B14F-4D97-AF65-F5344CB8AC3E}">
        <p14:creationId xmlns:p14="http://schemas.microsoft.com/office/powerpoint/2010/main" val="2792002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a:off x="7020272" y="4127396"/>
            <a:ext cx="1905000" cy="2354580"/>
          </a:xfrm>
          <a:prstGeom prst="rect">
            <a:avLst/>
          </a:prstGeom>
        </p:spPr>
      </p:pic>
      <p:sp>
        <p:nvSpPr>
          <p:cNvPr id="3" name="內容版面配置區 2"/>
          <p:cNvSpPr>
            <a:spLocks noGrp="1"/>
          </p:cNvSpPr>
          <p:nvPr>
            <p:ph idx="1"/>
          </p:nvPr>
        </p:nvSpPr>
        <p:spPr/>
        <p:txBody>
          <a:bodyPr>
            <a:normAutofit/>
          </a:bodyPr>
          <a:lstStyle/>
          <a:p>
            <a:r>
              <a:rPr lang="zh-TW" altLang="en-US" dirty="0" smtClean="0"/>
              <a:t>本</a:t>
            </a:r>
            <a:r>
              <a:rPr lang="zh-TW" altLang="en-US" dirty="0"/>
              <a:t>研究從體驗的角度發展消費品牌關係模式是一適切可行的建構</a:t>
            </a:r>
            <a:r>
              <a:rPr lang="zh-TW" altLang="en-US" dirty="0" smtClean="0"/>
              <a:t>基礎。</a:t>
            </a:r>
            <a:endParaRPr lang="en-US" altLang="zh-TW" dirty="0" smtClean="0"/>
          </a:p>
          <a:p>
            <a:r>
              <a:rPr lang="zh-TW" altLang="en-US" dirty="0" smtClean="0">
                <a:solidFill>
                  <a:schemeClr val="accent6">
                    <a:lumMod val="50000"/>
                  </a:schemeClr>
                </a:solidFill>
              </a:rPr>
              <a:t>「</a:t>
            </a:r>
            <a:r>
              <a:rPr lang="zh-TW" altLang="en-US" dirty="0">
                <a:solidFill>
                  <a:schemeClr val="accent6">
                    <a:lumMod val="50000"/>
                  </a:schemeClr>
                </a:solidFill>
              </a:rPr>
              <a:t>品牌關係模式」以「品牌體驗」、「滿意度」及「品牌信任」共同決定了消費者的「品牌忠誠度</a:t>
            </a:r>
            <a:r>
              <a:rPr lang="zh-TW" altLang="en-US" dirty="0" smtClean="0">
                <a:solidFill>
                  <a:schemeClr val="accent6">
                    <a:lumMod val="50000"/>
                  </a:schemeClr>
                </a:solidFill>
              </a:rPr>
              <a:t>」。</a:t>
            </a:r>
            <a:endParaRPr lang="en-US" altLang="zh-TW" dirty="0" smtClean="0">
              <a:solidFill>
                <a:schemeClr val="accent6">
                  <a:lumMod val="50000"/>
                </a:schemeClr>
              </a:solidFill>
            </a:endParaRPr>
          </a:p>
          <a:p>
            <a:r>
              <a:rPr lang="zh-TW" altLang="en-US" dirty="0" smtClean="0"/>
              <a:t>「</a:t>
            </a:r>
            <a:r>
              <a:rPr lang="zh-TW" altLang="en-US" dirty="0"/>
              <a:t>品牌認同」亦影響著「品牌忠誠度」</a:t>
            </a:r>
            <a:r>
              <a:rPr lang="zh-TW" altLang="en-US" dirty="0" smtClean="0"/>
              <a:t>。</a:t>
            </a:r>
            <a:endParaRPr lang="en-US" altLang="zh-TW" dirty="0" smtClean="0"/>
          </a:p>
          <a:p>
            <a:r>
              <a:rPr lang="zh-TW" altLang="en-US" dirty="0">
                <a:solidFill>
                  <a:schemeClr val="accent6">
                    <a:lumMod val="50000"/>
                  </a:schemeClr>
                </a:solidFill>
              </a:rPr>
              <a:t>驗證結果研究假設皆獲得實證</a:t>
            </a:r>
            <a:r>
              <a:rPr lang="zh-TW" altLang="en-US" dirty="0" smtClean="0">
                <a:solidFill>
                  <a:schemeClr val="accent6">
                    <a:lumMod val="50000"/>
                  </a:schemeClr>
                </a:solidFill>
              </a:rPr>
              <a:t>支持。</a:t>
            </a:r>
            <a:endParaRPr lang="zh-TW" altLang="en-US" dirty="0">
              <a:solidFill>
                <a:schemeClr val="accent6">
                  <a:lumMod val="50000"/>
                </a:schemeClr>
              </a:solidFill>
            </a:endParaRPr>
          </a:p>
          <a:p>
            <a:endParaRPr lang="zh-TW" altLang="en-US" dirty="0"/>
          </a:p>
        </p:txBody>
      </p:sp>
      <p:sp>
        <p:nvSpPr>
          <p:cNvPr id="5" name="矩形 4"/>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7" name="標題 1"/>
          <p:cNvSpPr txBox="1">
            <a:spLocks/>
          </p:cNvSpPr>
          <p:nvPr/>
        </p:nvSpPr>
        <p:spPr>
          <a:xfrm>
            <a:off x="899592"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rPr>
              <a:t>          結論</a:t>
            </a:r>
            <a:endParaRPr lang="zh-TW" altLang="en-US" sz="3600" dirty="0">
              <a:solidFill>
                <a:schemeClr val="bg1"/>
              </a:solidFill>
            </a:endParaRPr>
          </a:p>
        </p:txBody>
      </p:sp>
    </p:spTree>
    <p:extLst>
      <p:ext uri="{BB962C8B-B14F-4D97-AF65-F5344CB8AC3E}">
        <p14:creationId xmlns:p14="http://schemas.microsoft.com/office/powerpoint/2010/main" val="23166078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a:off x="7020272" y="4127396"/>
            <a:ext cx="1905000" cy="2354580"/>
          </a:xfrm>
          <a:prstGeom prst="rect">
            <a:avLst/>
          </a:prstGeom>
        </p:spPr>
      </p:pic>
      <p:sp>
        <p:nvSpPr>
          <p:cNvPr id="3" name="內容版面配置區 2"/>
          <p:cNvSpPr>
            <a:spLocks noGrp="1"/>
          </p:cNvSpPr>
          <p:nvPr>
            <p:ph idx="1"/>
          </p:nvPr>
        </p:nvSpPr>
        <p:spPr>
          <a:xfrm>
            <a:off x="457200" y="1514797"/>
            <a:ext cx="8229600" cy="4938539"/>
          </a:xfrm>
        </p:spPr>
        <p:txBody>
          <a:bodyPr>
            <a:normAutofit lnSpcReduction="10000"/>
          </a:bodyPr>
          <a:lstStyle/>
          <a:p>
            <a:r>
              <a:rPr lang="zh-TW" altLang="en-US" dirty="0" smtClean="0"/>
              <a:t>藉</a:t>
            </a:r>
            <a:r>
              <a:rPr lang="zh-TW" altLang="en-US" dirty="0"/>
              <a:t>由消費者品牌體驗</a:t>
            </a:r>
            <a:r>
              <a:rPr lang="zh-TW" altLang="en-US" dirty="0" smtClean="0"/>
              <a:t>，建立消費者</a:t>
            </a:r>
            <a:r>
              <a:rPr lang="zh-TW" altLang="en-US" dirty="0"/>
              <a:t>心中</a:t>
            </a:r>
            <a:r>
              <a:rPr lang="zh-TW" altLang="en-US" dirty="0" smtClean="0"/>
              <a:t>品牌</a:t>
            </a:r>
            <a:r>
              <a:rPr lang="zh-TW" altLang="en-US" dirty="0"/>
              <a:t>的</a:t>
            </a:r>
            <a:r>
              <a:rPr lang="zh-TW" altLang="en-US" dirty="0" smtClean="0"/>
              <a:t>專業形象</a:t>
            </a:r>
            <a:r>
              <a:rPr lang="zh-TW" altLang="en-US" dirty="0"/>
              <a:t>。</a:t>
            </a:r>
          </a:p>
          <a:p>
            <a:r>
              <a:rPr lang="zh-TW" altLang="en-US" dirty="0" smtClean="0">
                <a:solidFill>
                  <a:schemeClr val="accent6">
                    <a:lumMod val="50000"/>
                  </a:schemeClr>
                </a:solidFill>
              </a:rPr>
              <a:t>關切消費者</a:t>
            </a:r>
            <a:r>
              <a:rPr lang="zh-TW" altLang="en-US" dirty="0">
                <a:solidFill>
                  <a:schemeClr val="accent6">
                    <a:lumMod val="50000"/>
                  </a:schemeClr>
                </a:solidFill>
              </a:rPr>
              <a:t>的滿意度和信任</a:t>
            </a:r>
            <a:r>
              <a:rPr lang="zh-TW" altLang="en-US" dirty="0" smtClean="0">
                <a:solidFill>
                  <a:schemeClr val="accent6">
                    <a:lumMod val="50000"/>
                  </a:schemeClr>
                </a:solidFill>
              </a:rPr>
              <a:t>，調整經營</a:t>
            </a:r>
            <a:r>
              <a:rPr lang="zh-TW" altLang="en-US" dirty="0">
                <a:solidFill>
                  <a:schemeClr val="accent6">
                    <a:lumMod val="50000"/>
                  </a:schemeClr>
                </a:solidFill>
              </a:rPr>
              <a:t>方向和信譽的</a:t>
            </a:r>
            <a:r>
              <a:rPr lang="zh-TW" altLang="en-US" dirty="0" smtClean="0">
                <a:solidFill>
                  <a:schemeClr val="accent6">
                    <a:lumMod val="50000"/>
                  </a:schemeClr>
                </a:solidFill>
              </a:rPr>
              <a:t>維持。</a:t>
            </a:r>
            <a:endParaRPr lang="en-US" altLang="zh-TW" dirty="0" smtClean="0">
              <a:solidFill>
                <a:schemeClr val="accent6">
                  <a:lumMod val="50000"/>
                </a:schemeClr>
              </a:solidFill>
            </a:endParaRPr>
          </a:p>
          <a:p>
            <a:r>
              <a:rPr lang="zh-TW" altLang="en-US" dirty="0" smtClean="0"/>
              <a:t>專業特點不可忽視。</a:t>
            </a:r>
            <a:endParaRPr lang="en-US" altLang="zh-TW" dirty="0" smtClean="0"/>
          </a:p>
          <a:p>
            <a:r>
              <a:rPr lang="zh-TW" altLang="en-US" dirty="0" smtClean="0">
                <a:solidFill>
                  <a:schemeClr val="accent6">
                    <a:lumMod val="50000"/>
                  </a:schemeClr>
                </a:solidFill>
              </a:rPr>
              <a:t>提升吸引力。</a:t>
            </a:r>
            <a:endParaRPr lang="en-US" altLang="zh-TW" dirty="0" smtClean="0">
              <a:solidFill>
                <a:schemeClr val="accent6">
                  <a:lumMod val="50000"/>
                </a:schemeClr>
              </a:solidFill>
            </a:endParaRPr>
          </a:p>
          <a:p>
            <a:r>
              <a:rPr lang="zh-TW" altLang="en-US" dirty="0"/>
              <a:t>品牌行銷在品牌體驗中推行其相關活動。</a:t>
            </a:r>
          </a:p>
          <a:p>
            <a:r>
              <a:rPr lang="zh-TW" altLang="en-US" dirty="0">
                <a:solidFill>
                  <a:schemeClr val="accent6">
                    <a:lumMod val="50000"/>
                  </a:schemeClr>
                </a:solidFill>
              </a:rPr>
              <a:t>可參考此架構提出相關的行銷活動支出預算</a:t>
            </a:r>
            <a:r>
              <a:rPr lang="zh-TW" altLang="en-US" dirty="0" smtClean="0">
                <a:solidFill>
                  <a:schemeClr val="accent6">
                    <a:lumMod val="50000"/>
                  </a:schemeClr>
                </a:solidFill>
              </a:rPr>
              <a:t>。</a:t>
            </a:r>
            <a:endParaRPr lang="zh-TW" altLang="en-US" dirty="0">
              <a:solidFill>
                <a:schemeClr val="accent6">
                  <a:lumMod val="50000"/>
                </a:schemeClr>
              </a:solidFill>
            </a:endParaRPr>
          </a:p>
          <a:p>
            <a:endParaRPr lang="zh-TW" altLang="en-US" dirty="0"/>
          </a:p>
        </p:txBody>
      </p:sp>
      <p:sp>
        <p:nvSpPr>
          <p:cNvPr id="5" name="矩形 4"/>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7" name="標題 1"/>
          <p:cNvSpPr txBox="1">
            <a:spLocks/>
          </p:cNvSpPr>
          <p:nvPr/>
        </p:nvSpPr>
        <p:spPr>
          <a:xfrm>
            <a:off x="61156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a:solidFill>
                  <a:schemeClr val="bg1"/>
                </a:solidFill>
              </a:rPr>
              <a:t>建議</a:t>
            </a:r>
            <a:r>
              <a:rPr lang="en-US" altLang="zh-TW" sz="3600" dirty="0" smtClean="0">
                <a:solidFill>
                  <a:schemeClr val="bg1"/>
                </a:solidFill>
              </a:rPr>
              <a:t>-</a:t>
            </a:r>
            <a:r>
              <a:rPr lang="zh-TW" altLang="en-US" sz="3600" dirty="0" smtClean="0">
                <a:solidFill>
                  <a:schemeClr val="bg1"/>
                </a:solidFill>
              </a:rPr>
              <a:t>對業者</a:t>
            </a:r>
            <a:r>
              <a:rPr lang="zh-TW" altLang="en-US" sz="3600" dirty="0">
                <a:solidFill>
                  <a:schemeClr val="bg1"/>
                </a:solidFill>
              </a:rPr>
              <a:t>行銷方面建議</a:t>
            </a:r>
          </a:p>
        </p:txBody>
      </p:sp>
    </p:spTree>
    <p:extLst>
      <p:ext uri="{BB962C8B-B14F-4D97-AF65-F5344CB8AC3E}">
        <p14:creationId xmlns:p14="http://schemas.microsoft.com/office/powerpoint/2010/main" val="801489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t="50000"/>
          <a:stretch/>
        </p:blipFill>
        <p:spPr>
          <a:xfrm>
            <a:off x="7020272" y="4127396"/>
            <a:ext cx="1905000" cy="2354580"/>
          </a:xfrm>
          <a:prstGeom prst="rect">
            <a:avLst/>
          </a:prstGeom>
        </p:spPr>
      </p:pic>
      <p:sp>
        <p:nvSpPr>
          <p:cNvPr id="3" name="內容版面配置區 2"/>
          <p:cNvSpPr>
            <a:spLocks noGrp="1"/>
          </p:cNvSpPr>
          <p:nvPr>
            <p:ph idx="1"/>
          </p:nvPr>
        </p:nvSpPr>
        <p:spPr>
          <a:xfrm>
            <a:off x="457200" y="1340768"/>
            <a:ext cx="8229600" cy="5040560"/>
          </a:xfrm>
        </p:spPr>
        <p:txBody>
          <a:bodyPr>
            <a:normAutofit/>
          </a:bodyPr>
          <a:lstStyle/>
          <a:p>
            <a:r>
              <a:rPr lang="zh-TW" altLang="en-US" dirty="0"/>
              <a:t>本研究有助於更深入地了解品牌體驗、品牌認同、滿意度、品牌信任和品牌忠誠度之間的關係</a:t>
            </a:r>
            <a:r>
              <a:rPr lang="zh-TW" altLang="en-US" dirty="0" smtClean="0"/>
              <a:t>。</a:t>
            </a:r>
            <a:endParaRPr lang="en-US" altLang="zh-TW" dirty="0" smtClean="0"/>
          </a:p>
          <a:p>
            <a:r>
              <a:rPr lang="zh-TW" altLang="en-US" dirty="0" smtClean="0">
                <a:solidFill>
                  <a:schemeClr val="accent6">
                    <a:lumMod val="50000"/>
                  </a:schemeClr>
                </a:solidFill>
              </a:rPr>
              <a:t>研究</a:t>
            </a:r>
            <a:r>
              <a:rPr lang="zh-TW" altLang="en-US" dirty="0">
                <a:solidFill>
                  <a:schemeClr val="accent6">
                    <a:lumMod val="50000"/>
                  </a:schemeClr>
                </a:solidFill>
              </a:rPr>
              <a:t>建議不同類型的烘焙業者應該使用不同之分析模式，以提供更廣泛的相關關係之研究</a:t>
            </a:r>
            <a:r>
              <a:rPr lang="zh-TW" altLang="en-US" dirty="0" smtClean="0">
                <a:solidFill>
                  <a:schemeClr val="accent6">
                    <a:lumMod val="50000"/>
                  </a:schemeClr>
                </a:solidFill>
              </a:rPr>
              <a:t>。</a:t>
            </a:r>
            <a:endParaRPr lang="en-US" altLang="zh-TW" dirty="0" smtClean="0">
              <a:solidFill>
                <a:schemeClr val="accent6">
                  <a:lumMod val="50000"/>
                </a:schemeClr>
              </a:solidFill>
            </a:endParaRPr>
          </a:p>
          <a:p>
            <a:r>
              <a:rPr lang="zh-TW" altLang="en-US" dirty="0" smtClean="0"/>
              <a:t>進一步</a:t>
            </a:r>
            <a:r>
              <a:rPr lang="zh-TW" altLang="en-US" dirty="0"/>
              <a:t>研究也可以仿效此模式使用不同的研究樣本，以便提供更多的理解認識。</a:t>
            </a:r>
          </a:p>
        </p:txBody>
      </p:sp>
      <p:sp>
        <p:nvSpPr>
          <p:cNvPr id="5" name="矩形 4"/>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內容版面配置區 3"/>
          <p:cNvPicPr>
            <a:picLocks noChangeAspect="1"/>
          </p:cNvPicPr>
          <p:nvPr/>
        </p:nvPicPr>
        <p:blipFill rotWithShape="1">
          <a:blip r:embed="rId4"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7" name="標題 1"/>
          <p:cNvSpPr txBox="1">
            <a:spLocks/>
          </p:cNvSpPr>
          <p:nvPr/>
        </p:nvSpPr>
        <p:spPr>
          <a:xfrm>
            <a:off x="61156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a:solidFill>
                  <a:schemeClr val="bg1"/>
                </a:solidFill>
              </a:rPr>
              <a:t>建議</a:t>
            </a:r>
            <a:r>
              <a:rPr lang="en-US" altLang="zh-TW" sz="3600" dirty="0" smtClean="0">
                <a:solidFill>
                  <a:schemeClr val="bg1"/>
                </a:solidFill>
              </a:rPr>
              <a:t>-</a:t>
            </a:r>
            <a:r>
              <a:rPr lang="zh-TW" altLang="en-US" sz="3600" dirty="0">
                <a:solidFill>
                  <a:schemeClr val="bg1"/>
                </a:solidFill>
              </a:rPr>
              <a:t>對後續研究者的建議</a:t>
            </a:r>
          </a:p>
        </p:txBody>
      </p:sp>
    </p:spTree>
    <p:extLst>
      <p:ext uri="{BB962C8B-B14F-4D97-AF65-F5344CB8AC3E}">
        <p14:creationId xmlns:p14="http://schemas.microsoft.com/office/powerpoint/2010/main" val="3724685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a:off x="7020272" y="4127396"/>
            <a:ext cx="1905000" cy="2354580"/>
          </a:xfrm>
          <a:prstGeom prst="rect">
            <a:avLst/>
          </a:prstGeom>
        </p:spPr>
      </p:pic>
      <p:sp>
        <p:nvSpPr>
          <p:cNvPr id="3" name="內容版面配置區 2"/>
          <p:cNvSpPr>
            <a:spLocks noGrp="1"/>
          </p:cNvSpPr>
          <p:nvPr>
            <p:ph idx="1"/>
          </p:nvPr>
        </p:nvSpPr>
        <p:spPr>
          <a:xfrm>
            <a:off x="457200" y="1412776"/>
            <a:ext cx="8229600" cy="4525963"/>
          </a:xfrm>
        </p:spPr>
        <p:txBody>
          <a:bodyPr>
            <a:normAutofit/>
          </a:bodyPr>
          <a:lstStyle/>
          <a:p>
            <a:r>
              <a:rPr lang="zh-TW" altLang="en-US" dirty="0"/>
              <a:t>研究樣本限制</a:t>
            </a:r>
          </a:p>
          <a:p>
            <a:r>
              <a:rPr lang="zh-TW" altLang="en-US" dirty="0" smtClean="0"/>
              <a:t>由於</a:t>
            </a:r>
            <a:r>
              <a:rPr lang="zh-TW" altLang="en-US" dirty="0"/>
              <a:t>問卷發放時間</a:t>
            </a:r>
            <a:r>
              <a:rPr lang="zh-TW" altLang="en-US" dirty="0" smtClean="0"/>
              <a:t>只有 </a:t>
            </a:r>
            <a:r>
              <a:rPr lang="en-US" altLang="zh-TW" dirty="0" smtClean="0">
                <a:latin typeface="Times New Roman" pitchFamily="18" charset="0"/>
                <a:cs typeface="Times New Roman" pitchFamily="18" charset="0"/>
              </a:rPr>
              <a:t>4</a:t>
            </a:r>
            <a:r>
              <a:rPr lang="zh-TW" altLang="en-US" dirty="0" smtClean="0">
                <a:latin typeface="Times New Roman" pitchFamily="18" charset="0"/>
                <a:cs typeface="Times New Roman" pitchFamily="18" charset="0"/>
              </a:rPr>
              <a:t> </a:t>
            </a:r>
            <a:r>
              <a:rPr lang="zh-TW" altLang="en-US" dirty="0" smtClean="0"/>
              <a:t>天</a:t>
            </a:r>
            <a:r>
              <a:rPr lang="zh-TW" altLang="en-US" dirty="0"/>
              <a:t>的消費者樣本，因此抽樣未能普及，研究結果推論至其他消費者有其限制性</a:t>
            </a:r>
            <a:r>
              <a:rPr lang="zh-TW" altLang="en-US" dirty="0" smtClean="0"/>
              <a:t>。</a:t>
            </a:r>
            <a:endParaRPr lang="en-US" altLang="zh-TW" dirty="0" smtClean="0"/>
          </a:p>
          <a:p>
            <a:endParaRPr lang="en-US" altLang="zh-TW" sz="1200" dirty="0" smtClean="0"/>
          </a:p>
          <a:p>
            <a:r>
              <a:rPr lang="zh-TW" altLang="en-US" dirty="0">
                <a:solidFill>
                  <a:schemeClr val="accent6">
                    <a:lumMod val="50000"/>
                  </a:schemeClr>
                </a:solidFill>
              </a:rPr>
              <a:t>測量模型上的限制</a:t>
            </a:r>
            <a:endParaRPr lang="en-US" altLang="zh-TW" dirty="0">
              <a:solidFill>
                <a:schemeClr val="accent6">
                  <a:lumMod val="50000"/>
                </a:schemeClr>
              </a:solidFill>
            </a:endParaRPr>
          </a:p>
          <a:p>
            <a:r>
              <a:rPr lang="zh-TW" altLang="en-US" dirty="0">
                <a:solidFill>
                  <a:schemeClr val="accent6">
                    <a:lumMod val="50000"/>
                  </a:schemeClr>
                </a:solidFill>
              </a:rPr>
              <a:t>對於研究外其他可能影響因素並未加以討論。</a:t>
            </a:r>
          </a:p>
          <a:p>
            <a:endParaRPr lang="zh-TW" altLang="en-US" dirty="0"/>
          </a:p>
        </p:txBody>
      </p:sp>
      <p:sp>
        <p:nvSpPr>
          <p:cNvPr id="5" name="矩形 4"/>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7" name="標題 1"/>
          <p:cNvSpPr txBox="1">
            <a:spLocks/>
          </p:cNvSpPr>
          <p:nvPr/>
        </p:nvSpPr>
        <p:spPr>
          <a:xfrm>
            <a:off x="899592"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a:solidFill>
                  <a:schemeClr val="bg1"/>
                </a:solidFill>
              </a:rPr>
              <a:t>研究</a:t>
            </a:r>
            <a:r>
              <a:rPr lang="zh-TW" altLang="en-US" sz="3600" dirty="0" smtClean="0">
                <a:solidFill>
                  <a:schemeClr val="bg1"/>
                </a:solidFill>
              </a:rPr>
              <a:t>限制</a:t>
            </a:r>
            <a:endParaRPr lang="zh-TW" altLang="en-US" sz="3600" dirty="0">
              <a:solidFill>
                <a:schemeClr val="bg1"/>
              </a:solidFill>
            </a:endParaRPr>
          </a:p>
        </p:txBody>
      </p:sp>
    </p:spTree>
    <p:extLst>
      <p:ext uri="{BB962C8B-B14F-4D97-AF65-F5344CB8AC3E}">
        <p14:creationId xmlns:p14="http://schemas.microsoft.com/office/powerpoint/2010/main" val="4088446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0"/>
            <a:ext cx="8229600" cy="1143000"/>
          </a:xfrm>
        </p:spPr>
        <p:txBody>
          <a:bodyPr/>
          <a:lstStyle/>
          <a:p>
            <a:r>
              <a:rPr lang="zh-TW" altLang="en-US" i="1" dirty="0" smtClean="0">
                <a:effectLst>
                  <a:reflection blurRad="6350" stA="50000" endA="300" endPos="50000" dist="60007" dir="5400000" sy="-100000" algn="bl" rotWithShape="0"/>
                </a:effectLst>
              </a:rPr>
              <a:t>感謝聆聽敬請指正</a:t>
            </a:r>
            <a:endParaRPr lang="zh-TW" altLang="en-US" i="1" dirty="0">
              <a:effectLst>
                <a:reflection blurRad="6350" stA="50000" endA="300" endPos="50000" dist="60007" dir="5400000" sy="-100000" algn="bl" rotWithShape="0"/>
              </a:effectLst>
            </a:endParaRPr>
          </a:p>
        </p:txBody>
      </p:sp>
      <p:sp>
        <p:nvSpPr>
          <p:cNvPr id="4" name="Rectangle 7"/>
          <p:cNvSpPr>
            <a:spLocks noChangeArrowheads="1"/>
          </p:cNvSpPr>
          <p:nvPr/>
        </p:nvSpPr>
        <p:spPr bwMode="auto">
          <a:xfrm>
            <a:off x="4859338" y="3717032"/>
            <a:ext cx="1584325" cy="15128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5" name="Picture 5" descr="showpic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4509195"/>
            <a:ext cx="1709738" cy="14938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4643438" y="3790057"/>
            <a:ext cx="1584325" cy="1512888"/>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1356608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772816"/>
            <a:ext cx="1905000" cy="4709160"/>
          </a:xfrm>
          <a:prstGeom prst="rect">
            <a:avLst/>
          </a:prstGeom>
        </p:spPr>
      </p:pic>
      <p:sp>
        <p:nvSpPr>
          <p:cNvPr id="9" name="內容版面配置區 2"/>
          <p:cNvSpPr txBox="1">
            <a:spLocks/>
          </p:cNvSpPr>
          <p:nvPr/>
        </p:nvSpPr>
        <p:spPr>
          <a:xfrm>
            <a:off x="518864" y="1268760"/>
            <a:ext cx="8229600"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zh-TW" altLang="en-US" sz="2800" dirty="0">
                <a:latin typeface="Times New Roman" pitchFamily="18" charset="0"/>
                <a:cs typeface="Times New Roman" pitchFamily="18" charset="0"/>
              </a:rPr>
              <a:t>品牌</a:t>
            </a:r>
            <a:r>
              <a:rPr lang="zh-TW" altLang="en-US" sz="2800" dirty="0" smtClean="0">
                <a:latin typeface="Times New Roman" pitchFamily="18" charset="0"/>
                <a:cs typeface="Times New Roman" pitchFamily="18" charset="0"/>
              </a:rPr>
              <a:t>體驗</a:t>
            </a:r>
            <a:endParaRPr lang="en-US" altLang="zh-TW" sz="2800" dirty="0" smtClean="0">
              <a:latin typeface="Times New Roman" pitchFamily="18" charset="0"/>
              <a:cs typeface="Times New Roman" pitchFamily="18" charset="0"/>
            </a:endParaRPr>
          </a:p>
          <a:p>
            <a:pPr>
              <a:lnSpc>
                <a:spcPct val="120000"/>
              </a:lnSpc>
            </a:pPr>
            <a:r>
              <a:rPr lang="zh-TW" altLang="en-US" sz="2800" dirty="0">
                <a:latin typeface="Times New Roman" pitchFamily="18" charset="0"/>
                <a:cs typeface="Times New Roman" pitchFamily="18" charset="0"/>
              </a:rPr>
              <a:t>消費者被品牌相關刺激所引發的一種主觀、內在和行為的反應，這些刺激包括品牌設計、識別、包裝、溝通和環境</a:t>
            </a:r>
            <a:r>
              <a:rPr lang="zh-TW" altLang="en-US" sz="2800" dirty="0" smtClean="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a:t>
            </a:r>
            <a:r>
              <a:rPr lang="en-US" altLang="zh-TW" sz="2800" dirty="0" err="1" smtClean="0">
                <a:latin typeface="Times New Roman" pitchFamily="18" charset="0"/>
                <a:cs typeface="Times New Roman" pitchFamily="18" charset="0"/>
              </a:rPr>
              <a:t>Brakus</a:t>
            </a:r>
            <a:r>
              <a:rPr lang="en-US" altLang="zh-TW" sz="2800" dirty="0" smtClean="0">
                <a:latin typeface="Times New Roman" pitchFamily="18" charset="0"/>
                <a:cs typeface="Times New Roman" pitchFamily="18" charset="0"/>
              </a:rPr>
              <a:t> </a:t>
            </a:r>
            <a:r>
              <a:rPr lang="en-US" altLang="zh-TW" sz="2800" dirty="0">
                <a:latin typeface="Times New Roman" pitchFamily="18" charset="0"/>
                <a:cs typeface="Times New Roman" pitchFamily="18" charset="0"/>
              </a:rPr>
              <a:t>et al., </a:t>
            </a:r>
            <a:r>
              <a:rPr lang="en-US" altLang="zh-TW" sz="2800" dirty="0" smtClean="0">
                <a:latin typeface="Times New Roman" pitchFamily="18" charset="0"/>
                <a:cs typeface="Times New Roman" pitchFamily="18" charset="0"/>
              </a:rPr>
              <a:t>2009)</a:t>
            </a:r>
          </a:p>
          <a:p>
            <a:pPr>
              <a:lnSpc>
                <a:spcPct val="120000"/>
              </a:lnSpc>
            </a:pPr>
            <a:endParaRPr lang="zh-TW" altLang="en-US" sz="1400" dirty="0">
              <a:latin typeface="Times New Roman" pitchFamily="18" charset="0"/>
              <a:cs typeface="Times New Roman" pitchFamily="18" charset="0"/>
            </a:endParaRPr>
          </a:p>
          <a:p>
            <a:pPr>
              <a:lnSpc>
                <a:spcPct val="120000"/>
              </a:lnSpc>
            </a:pPr>
            <a:r>
              <a:rPr lang="zh-TW" altLang="en-US" sz="2800" dirty="0">
                <a:solidFill>
                  <a:schemeClr val="accent6">
                    <a:lumMod val="50000"/>
                  </a:schemeClr>
                </a:solidFill>
                <a:latin typeface="Times New Roman" pitchFamily="18" charset="0"/>
                <a:cs typeface="Times New Roman" pitchFamily="18" charset="0"/>
              </a:rPr>
              <a:t>品牌</a:t>
            </a:r>
            <a:r>
              <a:rPr lang="zh-TW" altLang="en-US" sz="2800" dirty="0" smtClean="0">
                <a:solidFill>
                  <a:schemeClr val="accent6">
                    <a:lumMod val="50000"/>
                  </a:schemeClr>
                </a:solidFill>
                <a:latin typeface="Times New Roman" pitchFamily="18" charset="0"/>
                <a:cs typeface="Times New Roman" pitchFamily="18" charset="0"/>
              </a:rPr>
              <a:t>認同</a:t>
            </a:r>
            <a:endParaRPr lang="en-US" altLang="zh-TW" sz="2800" dirty="0" smtClean="0">
              <a:solidFill>
                <a:schemeClr val="accent6">
                  <a:lumMod val="50000"/>
                </a:schemeClr>
              </a:solidFill>
              <a:latin typeface="Times New Roman" pitchFamily="18" charset="0"/>
              <a:cs typeface="Times New Roman" pitchFamily="18" charset="0"/>
            </a:endParaRPr>
          </a:p>
          <a:p>
            <a:pPr>
              <a:lnSpc>
                <a:spcPct val="120000"/>
              </a:lnSpc>
            </a:pPr>
            <a:r>
              <a:rPr lang="en-US" altLang="zh-TW" sz="2800" dirty="0">
                <a:solidFill>
                  <a:schemeClr val="accent6">
                    <a:lumMod val="50000"/>
                  </a:schemeClr>
                </a:solidFill>
                <a:latin typeface="Times New Roman" pitchFamily="18" charset="0"/>
                <a:cs typeface="Times New Roman" pitchFamily="18" charset="0"/>
              </a:rPr>
              <a:t>......</a:t>
            </a:r>
            <a:r>
              <a:rPr lang="zh-TW" altLang="en-US" sz="2800" dirty="0">
                <a:solidFill>
                  <a:schemeClr val="accent6">
                    <a:lumMod val="50000"/>
                  </a:schemeClr>
                </a:solidFill>
                <a:latin typeface="Times New Roman" pitchFamily="18" charset="0"/>
                <a:cs typeface="Times New Roman" pitchFamily="18" charset="0"/>
              </a:rPr>
              <a:t>一個積極的選擇性和意志的行為，</a:t>
            </a:r>
            <a:r>
              <a:rPr lang="zh-TW" altLang="en-US" sz="2800" dirty="0" smtClean="0">
                <a:solidFill>
                  <a:schemeClr val="accent6">
                    <a:lumMod val="50000"/>
                  </a:schemeClr>
                </a:solidFill>
                <a:latin typeface="Times New Roman" pitchFamily="18" charset="0"/>
                <a:cs typeface="Times New Roman" pitchFamily="18" charset="0"/>
              </a:rPr>
              <a:t>出於</a:t>
            </a:r>
            <a:r>
              <a:rPr lang="zh-TW" altLang="en-US" sz="2800" dirty="0">
                <a:solidFill>
                  <a:schemeClr val="accent6">
                    <a:lumMod val="50000"/>
                  </a:schemeClr>
                </a:solidFill>
                <a:latin typeface="Times New Roman" pitchFamily="18" charset="0"/>
                <a:cs typeface="Times New Roman" pitchFamily="18" charset="0"/>
              </a:rPr>
              <a:t>滿足一個或多個自我定義</a:t>
            </a:r>
            <a:r>
              <a:rPr lang="en-US" altLang="zh-TW" sz="2800" dirty="0">
                <a:solidFill>
                  <a:schemeClr val="accent6">
                    <a:lumMod val="50000"/>
                  </a:schemeClr>
                </a:solidFill>
                <a:latin typeface="Times New Roman" pitchFamily="18" charset="0"/>
                <a:cs typeface="Times New Roman" pitchFamily="18" charset="0"/>
              </a:rPr>
              <a:t>(</a:t>
            </a:r>
            <a:r>
              <a:rPr lang="zh-TW" altLang="en-US" sz="2800" dirty="0">
                <a:solidFill>
                  <a:schemeClr val="accent6">
                    <a:lumMod val="50000"/>
                  </a:schemeClr>
                </a:solidFill>
                <a:latin typeface="Times New Roman" pitchFamily="18" charset="0"/>
                <a:cs typeface="Times New Roman" pitchFamily="18" charset="0"/>
              </a:rPr>
              <a:t>如「我是誰？」</a:t>
            </a:r>
            <a:r>
              <a:rPr lang="en-US" altLang="zh-TW" sz="2800" dirty="0">
                <a:solidFill>
                  <a:schemeClr val="accent6">
                    <a:lumMod val="50000"/>
                  </a:schemeClr>
                </a:solidFill>
                <a:latin typeface="Times New Roman" pitchFamily="18" charset="0"/>
                <a:cs typeface="Times New Roman" pitchFamily="18" charset="0"/>
              </a:rPr>
              <a:t>)</a:t>
            </a:r>
            <a:r>
              <a:rPr lang="zh-TW" altLang="en-US" sz="2800" dirty="0">
                <a:solidFill>
                  <a:schemeClr val="accent6">
                    <a:lumMod val="50000"/>
                  </a:schemeClr>
                </a:solidFill>
                <a:latin typeface="Times New Roman" pitchFamily="18" charset="0"/>
                <a:cs typeface="Times New Roman" pitchFamily="18" charset="0"/>
              </a:rPr>
              <a:t>需要</a:t>
            </a:r>
            <a:r>
              <a:rPr lang="en-US" altLang="zh-TW" sz="2800" dirty="0">
                <a:solidFill>
                  <a:schemeClr val="accent6">
                    <a:lumMod val="50000"/>
                  </a:schemeClr>
                </a:solidFill>
                <a:latin typeface="Times New Roman" pitchFamily="18" charset="0"/>
                <a:cs typeface="Times New Roman" pitchFamily="18" charset="0"/>
              </a:rPr>
              <a:t>......(Bhattacharya &amp; </a:t>
            </a:r>
            <a:r>
              <a:rPr lang="en-US" altLang="zh-TW" sz="2800" dirty="0" err="1">
                <a:solidFill>
                  <a:schemeClr val="accent6">
                    <a:lumMod val="50000"/>
                  </a:schemeClr>
                </a:solidFill>
                <a:latin typeface="Times New Roman" pitchFamily="18" charset="0"/>
                <a:cs typeface="Times New Roman" pitchFamily="18" charset="0"/>
              </a:rPr>
              <a:t>Sen</a:t>
            </a:r>
            <a:r>
              <a:rPr lang="en-US" altLang="zh-TW" sz="2800" dirty="0">
                <a:solidFill>
                  <a:schemeClr val="accent6">
                    <a:lumMod val="50000"/>
                  </a:schemeClr>
                </a:solidFill>
                <a:latin typeface="Times New Roman" pitchFamily="18" charset="0"/>
                <a:cs typeface="Times New Roman" pitchFamily="18" charset="0"/>
              </a:rPr>
              <a:t>, </a:t>
            </a:r>
            <a:r>
              <a:rPr lang="en-US" altLang="zh-TW" sz="2800" dirty="0" smtClean="0">
                <a:solidFill>
                  <a:schemeClr val="accent6">
                    <a:lumMod val="50000"/>
                  </a:schemeClr>
                </a:solidFill>
                <a:latin typeface="Times New Roman" pitchFamily="18" charset="0"/>
                <a:cs typeface="Times New Roman" pitchFamily="18" charset="0"/>
              </a:rPr>
              <a:t>2003)</a:t>
            </a:r>
          </a:p>
          <a:p>
            <a:pPr>
              <a:lnSpc>
                <a:spcPct val="120000"/>
              </a:lnSpc>
            </a:pPr>
            <a:endParaRPr lang="zh-TW" altLang="en-US" sz="2800" dirty="0">
              <a:latin typeface="Times New Roman" pitchFamily="18" charset="0"/>
              <a:cs typeface="Times New Roman" pitchFamily="18" charset="0"/>
            </a:endParaRPr>
          </a:p>
        </p:txBody>
      </p:sp>
      <p:sp>
        <p:nvSpPr>
          <p:cNvPr id="3" name="矩形 2"/>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內容版面配置區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p:spPr>
      </p:pic>
      <p:sp>
        <p:nvSpPr>
          <p:cNvPr id="2" name="標題 1"/>
          <p:cNvSpPr>
            <a:spLocks noGrp="1"/>
          </p:cNvSpPr>
          <p:nvPr>
            <p:ph type="title"/>
          </p:nvPr>
        </p:nvSpPr>
        <p:spPr>
          <a:xfrm>
            <a:off x="1403648" y="44624"/>
            <a:ext cx="8229600" cy="1143000"/>
          </a:xfrm>
        </p:spPr>
        <p:txBody>
          <a:bodyPr>
            <a:normAutofit/>
          </a:bodyPr>
          <a:lstStyle/>
          <a:p>
            <a:r>
              <a:rPr lang="zh-TW" altLang="en-US" sz="3600" dirty="0" smtClean="0">
                <a:solidFill>
                  <a:schemeClr val="bg1"/>
                </a:solidFill>
              </a:rPr>
              <a:t>名詞定義</a:t>
            </a:r>
            <a:endParaRPr lang="zh-TW" altLang="en-US" sz="3600" dirty="0">
              <a:solidFill>
                <a:schemeClr val="bg1"/>
              </a:solidFill>
            </a:endParaRPr>
          </a:p>
        </p:txBody>
      </p:sp>
    </p:spTree>
    <p:extLst>
      <p:ext uri="{BB962C8B-B14F-4D97-AF65-F5344CB8AC3E}">
        <p14:creationId xmlns:p14="http://schemas.microsoft.com/office/powerpoint/2010/main" val="30908664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1000"/>
                                        <p:tgtEl>
                                          <p:spTgt spid="9">
                                            <p:txEl>
                                              <p:pRg st="3" end="3"/>
                                            </p:txEl>
                                          </p:spTgt>
                                        </p:tgtEl>
                                      </p:cBhvr>
                                    </p:animEffect>
                                    <p:anim calcmode="lin" valueType="num">
                                      <p:cBhvr>
                                        <p:cTn id="2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1000"/>
                                        <p:tgtEl>
                                          <p:spTgt spid="9">
                                            <p:txEl>
                                              <p:pRg st="4" end="4"/>
                                            </p:txEl>
                                          </p:spTgt>
                                        </p:tgtEl>
                                      </p:cBhvr>
                                    </p:animEffect>
                                    <p:anim calcmode="lin" valueType="num">
                                      <p:cBhvr>
                                        <p:cTn id="2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772816"/>
            <a:ext cx="1905000" cy="4709160"/>
          </a:xfrm>
          <a:prstGeom prst="rect">
            <a:avLst/>
          </a:prstGeom>
        </p:spPr>
      </p:pic>
      <p:sp>
        <p:nvSpPr>
          <p:cNvPr id="9" name="內容版面配置區 2"/>
          <p:cNvSpPr txBox="1">
            <a:spLocks/>
          </p:cNvSpPr>
          <p:nvPr/>
        </p:nvSpPr>
        <p:spPr>
          <a:xfrm>
            <a:off x="518864" y="1340768"/>
            <a:ext cx="8229600"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zh-TW" altLang="en-US" sz="2800" dirty="0">
                <a:latin typeface="Times New Roman" pitchFamily="18" charset="0"/>
                <a:cs typeface="Times New Roman" pitchFamily="18" charset="0"/>
              </a:rPr>
              <a:t>滿意</a:t>
            </a:r>
            <a:r>
              <a:rPr lang="zh-TW" altLang="en-US" sz="2800" dirty="0" smtClean="0">
                <a:latin typeface="Times New Roman" pitchFamily="18" charset="0"/>
                <a:cs typeface="Times New Roman" pitchFamily="18" charset="0"/>
              </a:rPr>
              <a:t>度</a:t>
            </a:r>
            <a:endParaRPr lang="en-US" altLang="zh-TW" sz="2800" dirty="0" smtClean="0">
              <a:latin typeface="Times New Roman" pitchFamily="18" charset="0"/>
              <a:cs typeface="Times New Roman" pitchFamily="18" charset="0"/>
            </a:endParaRPr>
          </a:p>
          <a:p>
            <a:pPr algn="just">
              <a:lnSpc>
                <a:spcPct val="120000"/>
              </a:lnSpc>
            </a:pPr>
            <a:r>
              <a:rPr lang="zh-TW" altLang="en-US" sz="2800" dirty="0">
                <a:latin typeface="Times New Roman" pitchFamily="18" charset="0"/>
                <a:cs typeface="Times New Roman" pitchFamily="18" charset="0"/>
              </a:rPr>
              <a:t>隨著時間累計一般的情感對一個品牌的產品</a:t>
            </a:r>
            <a:r>
              <a:rPr lang="en-US" altLang="zh-TW" sz="2800" dirty="0">
                <a:latin typeface="Times New Roman" pitchFamily="18" charset="0"/>
                <a:cs typeface="Times New Roman" pitchFamily="18" charset="0"/>
              </a:rPr>
              <a:t>/</a:t>
            </a:r>
            <a:r>
              <a:rPr lang="zh-TW" altLang="en-US" sz="2800" dirty="0">
                <a:latin typeface="Times New Roman" pitchFamily="18" charset="0"/>
                <a:cs typeface="Times New Roman" pitchFamily="18" charset="0"/>
              </a:rPr>
              <a:t>服務</a:t>
            </a:r>
            <a:r>
              <a:rPr lang="zh-TW" altLang="en-US" sz="2800" dirty="0" smtClean="0">
                <a:latin typeface="Times New Roman" pitchFamily="18" charset="0"/>
                <a:cs typeface="Times New Roman" pitchFamily="18" charset="0"/>
              </a:rPr>
              <a:t>評價 </a:t>
            </a:r>
            <a:r>
              <a:rPr lang="en-US" altLang="zh-TW" sz="2800" dirty="0" smtClean="0">
                <a:latin typeface="Times New Roman" pitchFamily="18" charset="0"/>
                <a:cs typeface="Times New Roman" pitchFamily="18" charset="0"/>
              </a:rPr>
              <a:t>(Anderson </a:t>
            </a:r>
            <a:r>
              <a:rPr lang="en-US" altLang="zh-TW" sz="2800" dirty="0">
                <a:latin typeface="Times New Roman" pitchFamily="18" charset="0"/>
                <a:cs typeface="Times New Roman" pitchFamily="18" charset="0"/>
              </a:rPr>
              <a:t>et al., 2004)</a:t>
            </a:r>
            <a:r>
              <a:rPr lang="zh-TW" altLang="en-US"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a:p>
            <a:pPr algn="just">
              <a:lnSpc>
                <a:spcPct val="120000"/>
              </a:lnSpc>
            </a:pPr>
            <a:r>
              <a:rPr lang="zh-TW" altLang="en-US" sz="2800" dirty="0" smtClean="0">
                <a:solidFill>
                  <a:schemeClr val="accent6">
                    <a:lumMod val="50000"/>
                  </a:schemeClr>
                </a:solidFill>
                <a:latin typeface="Times New Roman" pitchFamily="18" charset="0"/>
                <a:cs typeface="Times New Roman" pitchFamily="18" charset="0"/>
              </a:rPr>
              <a:t>信任</a:t>
            </a:r>
            <a:endParaRPr lang="en-US" altLang="zh-TW" sz="2800" dirty="0" smtClean="0">
              <a:solidFill>
                <a:schemeClr val="accent6">
                  <a:lumMod val="50000"/>
                </a:schemeClr>
              </a:solidFill>
              <a:latin typeface="Times New Roman" pitchFamily="18" charset="0"/>
              <a:cs typeface="Times New Roman" pitchFamily="18" charset="0"/>
            </a:endParaRPr>
          </a:p>
          <a:p>
            <a:pPr algn="just">
              <a:lnSpc>
                <a:spcPct val="120000"/>
              </a:lnSpc>
            </a:pPr>
            <a:r>
              <a:rPr lang="zh-TW" altLang="en-US" sz="2800" dirty="0">
                <a:solidFill>
                  <a:schemeClr val="accent6">
                    <a:lumMod val="50000"/>
                  </a:schemeClr>
                </a:solidFill>
                <a:latin typeface="Times New Roman" pitchFamily="18" charset="0"/>
                <a:cs typeface="Times New Roman" pitchFamily="18" charset="0"/>
              </a:rPr>
              <a:t>可以有信心和</a:t>
            </a:r>
            <a:r>
              <a:rPr lang="zh-TW" altLang="en-US" sz="2800" dirty="0" smtClean="0">
                <a:solidFill>
                  <a:schemeClr val="accent6">
                    <a:lumMod val="50000"/>
                  </a:schemeClr>
                </a:solidFill>
                <a:latin typeface="Times New Roman" pitchFamily="18" charset="0"/>
                <a:cs typeface="Times New Roman" pitchFamily="18" charset="0"/>
              </a:rPr>
              <a:t>可靠的</a:t>
            </a:r>
            <a:r>
              <a:rPr lang="zh-TW" altLang="en-US" sz="2800" dirty="0">
                <a:solidFill>
                  <a:schemeClr val="accent6">
                    <a:lumMod val="50000"/>
                  </a:schemeClr>
                </a:solidFill>
                <a:latin typeface="Times New Roman" pitchFamily="18" charset="0"/>
                <a:cs typeface="Times New Roman" pitchFamily="18" charset="0"/>
              </a:rPr>
              <a:t>完全相信互相交流的</a:t>
            </a:r>
            <a:r>
              <a:rPr lang="zh-TW" altLang="en-US" sz="2800" dirty="0" smtClean="0">
                <a:solidFill>
                  <a:schemeClr val="accent6">
                    <a:lumMod val="50000"/>
                  </a:schemeClr>
                </a:solidFill>
                <a:latin typeface="Times New Roman" pitchFamily="18" charset="0"/>
                <a:cs typeface="Times New Roman" pitchFamily="18" charset="0"/>
              </a:rPr>
              <a:t>夥伴</a:t>
            </a:r>
            <a:r>
              <a:rPr lang="en-US" altLang="zh-TW" sz="2800" dirty="0">
                <a:solidFill>
                  <a:schemeClr val="accent6">
                    <a:lumMod val="50000"/>
                  </a:schemeClr>
                </a:solidFill>
                <a:latin typeface="Times New Roman" pitchFamily="18" charset="0"/>
                <a:cs typeface="Times New Roman" pitchFamily="18" charset="0"/>
              </a:rPr>
              <a:t>(Morgan &amp; Hunt, 1994)</a:t>
            </a:r>
            <a:r>
              <a:rPr lang="zh-TW" altLang="en-US" sz="2800" dirty="0" smtClean="0">
                <a:solidFill>
                  <a:schemeClr val="accent6">
                    <a:lumMod val="50000"/>
                  </a:schemeClr>
                </a:solidFill>
                <a:latin typeface="Times New Roman" pitchFamily="18" charset="0"/>
                <a:cs typeface="Times New Roman" pitchFamily="18" charset="0"/>
              </a:rPr>
              <a:t>。</a:t>
            </a:r>
            <a:endParaRPr lang="en-US" altLang="zh-TW" sz="2800" dirty="0" smtClean="0">
              <a:solidFill>
                <a:schemeClr val="accent6">
                  <a:lumMod val="50000"/>
                </a:schemeClr>
              </a:solidFill>
              <a:latin typeface="Times New Roman" pitchFamily="18" charset="0"/>
              <a:cs typeface="Times New Roman" pitchFamily="18" charset="0"/>
            </a:endParaRPr>
          </a:p>
          <a:p>
            <a:pPr algn="just">
              <a:lnSpc>
                <a:spcPct val="120000"/>
              </a:lnSpc>
            </a:pPr>
            <a:r>
              <a:rPr lang="zh-TW" altLang="en-US" sz="2800" dirty="0">
                <a:latin typeface="Times New Roman" pitchFamily="18" charset="0"/>
                <a:cs typeface="Times New Roman" pitchFamily="18" charset="0"/>
              </a:rPr>
              <a:t>品牌</a:t>
            </a:r>
            <a:r>
              <a:rPr lang="zh-TW" altLang="en-US" sz="2800" dirty="0" smtClean="0">
                <a:latin typeface="Times New Roman" pitchFamily="18" charset="0"/>
                <a:cs typeface="Times New Roman" pitchFamily="18" charset="0"/>
              </a:rPr>
              <a:t>忠誠度</a:t>
            </a:r>
            <a:endParaRPr lang="en-US" altLang="zh-TW" sz="2800" dirty="0" smtClean="0">
              <a:latin typeface="Times New Roman" pitchFamily="18" charset="0"/>
              <a:cs typeface="Times New Roman" pitchFamily="18" charset="0"/>
            </a:endParaRPr>
          </a:p>
          <a:p>
            <a:pPr algn="just">
              <a:lnSpc>
                <a:spcPct val="120000"/>
              </a:lnSpc>
            </a:pPr>
            <a:r>
              <a:rPr lang="zh-TW" altLang="en-US" sz="2800" dirty="0">
                <a:latin typeface="Times New Roman" pitchFamily="18" charset="0"/>
                <a:cs typeface="Times New Roman" pitchFamily="18" charset="0"/>
              </a:rPr>
              <a:t>對一或多個替代品牌的多次偏好行為反應之選擇品牌決策</a:t>
            </a:r>
            <a:r>
              <a:rPr lang="zh-TW" altLang="en-US" sz="2800" dirty="0" smtClean="0">
                <a:latin typeface="Times New Roman" pitchFamily="18" charset="0"/>
                <a:cs typeface="Times New Roman" pitchFamily="18" charset="0"/>
              </a:rPr>
              <a:t>單位</a:t>
            </a:r>
            <a:r>
              <a:rPr lang="en-US" altLang="zh-TW" sz="2800" dirty="0" smtClean="0">
                <a:latin typeface="Times New Roman" pitchFamily="18" charset="0"/>
                <a:cs typeface="Times New Roman" pitchFamily="18" charset="0"/>
              </a:rPr>
              <a:t>(Jacoby </a:t>
            </a:r>
            <a:r>
              <a:rPr lang="en-US" altLang="zh-TW" sz="2800" dirty="0">
                <a:latin typeface="Times New Roman" pitchFamily="18" charset="0"/>
                <a:cs typeface="Times New Roman" pitchFamily="18" charset="0"/>
              </a:rPr>
              <a:t>&amp; Chestnut, </a:t>
            </a:r>
            <a:r>
              <a:rPr lang="en-US" altLang="zh-TW" sz="2800" dirty="0" smtClean="0">
                <a:latin typeface="Times New Roman" pitchFamily="18" charset="0"/>
                <a:cs typeface="Times New Roman" pitchFamily="18" charset="0"/>
              </a:rPr>
              <a:t>1978)</a:t>
            </a:r>
            <a:r>
              <a:rPr lang="zh-TW" altLang="en-US"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a:p>
            <a:pPr algn="just">
              <a:lnSpc>
                <a:spcPct val="120000"/>
              </a:lnSpc>
            </a:pPr>
            <a:endParaRPr lang="en-US" altLang="zh-TW" sz="2800" dirty="0" smtClean="0">
              <a:latin typeface="Times New Roman" pitchFamily="18" charset="0"/>
              <a:cs typeface="Times New Roman" pitchFamily="18" charset="0"/>
            </a:endParaRPr>
          </a:p>
          <a:p>
            <a:pPr algn="just">
              <a:lnSpc>
                <a:spcPct val="120000"/>
              </a:lnSpc>
            </a:pPr>
            <a:endParaRPr lang="zh-TW" altLang="en-US" sz="2800" dirty="0">
              <a:latin typeface="Times New Roman" pitchFamily="18" charset="0"/>
              <a:cs typeface="Times New Roman" pitchFamily="18" charset="0"/>
            </a:endParaRPr>
          </a:p>
        </p:txBody>
      </p:sp>
      <p:sp>
        <p:nvSpPr>
          <p:cNvPr id="3" name="矩形 2"/>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內容版面配置區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p:spPr>
      </p:pic>
      <p:sp>
        <p:nvSpPr>
          <p:cNvPr id="2" name="標題 1"/>
          <p:cNvSpPr>
            <a:spLocks noGrp="1"/>
          </p:cNvSpPr>
          <p:nvPr>
            <p:ph type="title"/>
          </p:nvPr>
        </p:nvSpPr>
        <p:spPr>
          <a:xfrm>
            <a:off x="1403648" y="44624"/>
            <a:ext cx="8229600" cy="1143000"/>
          </a:xfrm>
        </p:spPr>
        <p:txBody>
          <a:bodyPr>
            <a:normAutofit/>
          </a:bodyPr>
          <a:lstStyle/>
          <a:p>
            <a:r>
              <a:rPr lang="zh-TW" altLang="en-US" sz="3600" dirty="0">
                <a:solidFill>
                  <a:schemeClr val="bg1"/>
                </a:solidFill>
              </a:rPr>
              <a:t>名詞定義</a:t>
            </a:r>
          </a:p>
        </p:txBody>
      </p:sp>
    </p:spTree>
    <p:extLst>
      <p:ext uri="{BB962C8B-B14F-4D97-AF65-F5344CB8AC3E}">
        <p14:creationId xmlns:p14="http://schemas.microsoft.com/office/powerpoint/2010/main" val="8217315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10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50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772816"/>
            <a:ext cx="1905000" cy="4709160"/>
          </a:xfrm>
          <a:prstGeom prst="rect">
            <a:avLst/>
          </a:prstGeom>
        </p:spPr>
      </p:pic>
      <p:sp>
        <p:nvSpPr>
          <p:cNvPr id="9" name="內容版面配置區 2"/>
          <p:cNvSpPr txBox="1">
            <a:spLocks/>
          </p:cNvSpPr>
          <p:nvPr/>
        </p:nvSpPr>
        <p:spPr>
          <a:xfrm>
            <a:off x="518864" y="1340768"/>
            <a:ext cx="8229600"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200"/>
              </a:spcBef>
            </a:pPr>
            <a:r>
              <a:rPr lang="zh-TW" altLang="en-US" sz="2800" dirty="0">
                <a:latin typeface="Times New Roman" pitchFamily="18" charset="0"/>
                <a:cs typeface="Times New Roman" pitchFamily="18" charset="0"/>
              </a:rPr>
              <a:t>品牌</a:t>
            </a:r>
            <a:r>
              <a:rPr lang="zh-TW" altLang="en-US" sz="2800" dirty="0" smtClean="0">
                <a:latin typeface="Times New Roman" pitchFamily="18" charset="0"/>
                <a:cs typeface="Times New Roman" pitchFamily="18" charset="0"/>
              </a:rPr>
              <a:t>體驗與滿意度、</a:t>
            </a:r>
            <a:r>
              <a:rPr lang="zh-TW" altLang="en-US" sz="2800" dirty="0">
                <a:latin typeface="Times New Roman" pitchFamily="18" charset="0"/>
                <a:cs typeface="Times New Roman" pitchFamily="18" charset="0"/>
              </a:rPr>
              <a:t>品牌</a:t>
            </a:r>
            <a:r>
              <a:rPr lang="zh-TW" altLang="en-US" sz="2800" dirty="0" smtClean="0">
                <a:latin typeface="Times New Roman" pitchFamily="18" charset="0"/>
                <a:cs typeface="Times New Roman" pitchFamily="18" charset="0"/>
              </a:rPr>
              <a:t>信任、品牌</a:t>
            </a:r>
            <a:r>
              <a:rPr lang="zh-TW" altLang="en-US" sz="2800" dirty="0">
                <a:latin typeface="Times New Roman" pitchFamily="18" charset="0"/>
                <a:cs typeface="Times New Roman" pitchFamily="18" charset="0"/>
              </a:rPr>
              <a:t>忠誠度</a:t>
            </a:r>
            <a:endParaRPr lang="en-US" altLang="zh-TW" sz="2800" dirty="0" smtClean="0">
              <a:latin typeface="Times New Roman" pitchFamily="18" charset="0"/>
              <a:cs typeface="Times New Roman" pitchFamily="18" charset="0"/>
            </a:endParaRPr>
          </a:p>
          <a:p>
            <a:pPr algn="just">
              <a:spcBef>
                <a:spcPts val="1200"/>
              </a:spcBef>
            </a:pPr>
            <a:r>
              <a:rPr lang="zh-TW" altLang="en-US" sz="2800" dirty="0" smtClean="0">
                <a:latin typeface="Times New Roman" pitchFamily="18" charset="0"/>
                <a:cs typeface="Times New Roman" pitchFamily="18" charset="0"/>
              </a:rPr>
              <a:t>體驗</a:t>
            </a:r>
            <a:r>
              <a:rPr lang="zh-TW" altLang="en-US" sz="2800" dirty="0">
                <a:latin typeface="Times New Roman" pitchFamily="18" charset="0"/>
                <a:cs typeface="Times New Roman" pitchFamily="18" charset="0"/>
              </a:rPr>
              <a:t>能提高品牌熟悉度和滿意度</a:t>
            </a:r>
            <a:r>
              <a:rPr lang="zh-TW" altLang="en-US" sz="2800" dirty="0" smtClean="0">
                <a:latin typeface="Times New Roman" pitchFamily="18" charset="0"/>
                <a:cs typeface="Times New Roman" pitchFamily="18" charset="0"/>
              </a:rPr>
              <a:t>，牽引</a:t>
            </a:r>
            <a:r>
              <a:rPr lang="zh-TW" altLang="en-US" sz="2800" dirty="0">
                <a:latin typeface="Times New Roman" pitchFamily="18" charset="0"/>
                <a:cs typeface="Times New Roman" pitchFamily="18" charset="0"/>
              </a:rPr>
              <a:t>著品牌信任</a:t>
            </a:r>
            <a:r>
              <a:rPr lang="zh-TW" altLang="en-US" sz="2800" dirty="0" smtClean="0">
                <a:latin typeface="Times New Roman" pitchFamily="18" charset="0"/>
                <a:cs typeface="Times New Roman" pitchFamily="18" charset="0"/>
              </a:rPr>
              <a:t>，最後反應品牌忠誠度，由此看來</a:t>
            </a:r>
            <a:r>
              <a:rPr lang="zh-TW" altLang="en-US" sz="2800" dirty="0">
                <a:latin typeface="Times New Roman" pitchFamily="18" charset="0"/>
                <a:cs typeface="Times New Roman" pitchFamily="18" charset="0"/>
              </a:rPr>
              <a:t>品牌體驗是品牌關係的初步條件</a:t>
            </a:r>
            <a:r>
              <a:rPr lang="en-US" altLang="zh-TW" sz="2800" dirty="0">
                <a:latin typeface="Times New Roman" pitchFamily="18" charset="0"/>
                <a:cs typeface="Times New Roman" pitchFamily="18" charset="0"/>
              </a:rPr>
              <a:t>(Ha &amp; Perks, 2005)</a:t>
            </a:r>
            <a:r>
              <a:rPr lang="zh-TW" altLang="en-US"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a:p>
            <a:pPr algn="just">
              <a:spcBef>
                <a:spcPts val="1200"/>
              </a:spcBef>
            </a:pPr>
            <a:endParaRPr lang="zh-TW" altLang="en-US" sz="2800" dirty="0">
              <a:latin typeface="Times New Roman" pitchFamily="18" charset="0"/>
              <a:cs typeface="Times New Roman" pitchFamily="18" charset="0"/>
            </a:endParaRPr>
          </a:p>
        </p:txBody>
      </p:sp>
      <p:sp>
        <p:nvSpPr>
          <p:cNvPr id="3" name="矩形 2"/>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內容版面配置區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p:spPr>
      </p:pic>
      <p:sp>
        <p:nvSpPr>
          <p:cNvPr id="2" name="標題 1"/>
          <p:cNvSpPr>
            <a:spLocks noGrp="1"/>
          </p:cNvSpPr>
          <p:nvPr>
            <p:ph type="title"/>
          </p:nvPr>
        </p:nvSpPr>
        <p:spPr>
          <a:xfrm>
            <a:off x="1403648" y="44624"/>
            <a:ext cx="8229600" cy="1143000"/>
          </a:xfrm>
        </p:spPr>
        <p:txBody>
          <a:bodyPr>
            <a:normAutofit/>
          </a:bodyPr>
          <a:lstStyle/>
          <a:p>
            <a:r>
              <a:rPr lang="zh-TW" altLang="en-US" sz="3600" dirty="0" smtClean="0">
                <a:solidFill>
                  <a:schemeClr val="bg1"/>
                </a:solidFill>
              </a:rPr>
              <a:t>名詞關係</a:t>
            </a:r>
            <a:endParaRPr lang="zh-TW" altLang="en-US" sz="3600" dirty="0">
              <a:solidFill>
                <a:schemeClr val="bg1"/>
              </a:solidFill>
            </a:endParaRPr>
          </a:p>
        </p:txBody>
      </p:sp>
    </p:spTree>
    <p:extLst>
      <p:ext uri="{BB962C8B-B14F-4D97-AF65-F5344CB8AC3E}">
        <p14:creationId xmlns:p14="http://schemas.microsoft.com/office/powerpoint/2010/main" val="31311285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772816"/>
            <a:ext cx="1905000" cy="4709160"/>
          </a:xfrm>
          <a:prstGeom prst="rect">
            <a:avLst/>
          </a:prstGeom>
        </p:spPr>
      </p:pic>
      <p:sp>
        <p:nvSpPr>
          <p:cNvPr id="9" name="內容版面配置區 2"/>
          <p:cNvSpPr txBox="1">
            <a:spLocks/>
          </p:cNvSpPr>
          <p:nvPr/>
        </p:nvSpPr>
        <p:spPr>
          <a:xfrm>
            <a:off x="518864" y="1340768"/>
            <a:ext cx="8229600"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200"/>
              </a:spcBef>
            </a:pPr>
            <a:r>
              <a:rPr lang="zh-TW" altLang="en-US" sz="2800" dirty="0">
                <a:latin typeface="Times New Roman" pitchFamily="18" charset="0"/>
                <a:cs typeface="Times New Roman" pitchFamily="18" charset="0"/>
              </a:rPr>
              <a:t>品牌認同與滿意度</a:t>
            </a:r>
            <a:endParaRPr lang="en-US" altLang="zh-TW" sz="2800" dirty="0">
              <a:latin typeface="Times New Roman" pitchFamily="18" charset="0"/>
              <a:cs typeface="Times New Roman" pitchFamily="18" charset="0"/>
            </a:endParaRPr>
          </a:p>
          <a:p>
            <a:pPr algn="just">
              <a:spcBef>
                <a:spcPts val="1200"/>
              </a:spcBef>
            </a:pPr>
            <a:r>
              <a:rPr lang="zh-TW" altLang="en-US" sz="2800" dirty="0">
                <a:latin typeface="Times New Roman" pitchFamily="18" charset="0"/>
                <a:cs typeface="Times New Roman" pitchFamily="18" charset="0"/>
              </a:rPr>
              <a:t>品牌認同和生活方式的一致性</a:t>
            </a:r>
            <a:r>
              <a:rPr lang="zh-TW" altLang="en-US" sz="2800" dirty="0" smtClean="0">
                <a:latin typeface="Times New Roman" pitchFamily="18" charset="0"/>
                <a:cs typeface="Times New Roman" pitchFamily="18" charset="0"/>
              </a:rPr>
              <a:t>，正面</a:t>
            </a:r>
            <a:r>
              <a:rPr lang="zh-TW" altLang="en-US" sz="2800" dirty="0">
                <a:latin typeface="Times New Roman" pitchFamily="18" charset="0"/>
                <a:cs typeface="Times New Roman" pitchFamily="18" charset="0"/>
              </a:rPr>
              <a:t>影響消費者的滿意度</a:t>
            </a:r>
            <a:r>
              <a:rPr lang="en-US" altLang="zh-TW" sz="2800" dirty="0">
                <a:latin typeface="Times New Roman" pitchFamily="18" charset="0"/>
                <a:cs typeface="Times New Roman" pitchFamily="18" charset="0"/>
              </a:rPr>
              <a:t>(Nam, </a:t>
            </a:r>
            <a:r>
              <a:rPr lang="en-US" altLang="zh-TW" sz="2800" dirty="0" err="1">
                <a:latin typeface="Times New Roman" pitchFamily="18" charset="0"/>
                <a:cs typeface="Times New Roman" pitchFamily="18" charset="0"/>
              </a:rPr>
              <a:t>Ekinci</a:t>
            </a:r>
            <a:r>
              <a:rPr lang="en-US" altLang="zh-TW" sz="2800" dirty="0">
                <a:latin typeface="Times New Roman" pitchFamily="18" charset="0"/>
                <a:cs typeface="Times New Roman" pitchFamily="18" charset="0"/>
              </a:rPr>
              <a:t>, &amp; </a:t>
            </a:r>
            <a:r>
              <a:rPr lang="en-US" altLang="zh-TW" sz="2800" dirty="0" err="1">
                <a:latin typeface="Times New Roman" pitchFamily="18" charset="0"/>
                <a:cs typeface="Times New Roman" pitchFamily="18" charset="0"/>
              </a:rPr>
              <a:t>Whyatt</a:t>
            </a:r>
            <a:r>
              <a:rPr lang="en-US" altLang="zh-TW" sz="2800" dirty="0">
                <a:latin typeface="Times New Roman" pitchFamily="18" charset="0"/>
                <a:cs typeface="Times New Roman" pitchFamily="18" charset="0"/>
              </a:rPr>
              <a:t>,  2011)</a:t>
            </a:r>
            <a:r>
              <a:rPr lang="zh-TW" altLang="en-US"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a:p>
            <a:pPr algn="just">
              <a:spcBef>
                <a:spcPts val="1200"/>
              </a:spcBef>
            </a:pPr>
            <a:endParaRPr lang="en-US" altLang="zh-TW" sz="1400" dirty="0">
              <a:latin typeface="Times New Roman" pitchFamily="18" charset="0"/>
              <a:cs typeface="Times New Roman" pitchFamily="18" charset="0"/>
            </a:endParaRPr>
          </a:p>
          <a:p>
            <a:pPr algn="just">
              <a:spcBef>
                <a:spcPts val="1200"/>
              </a:spcBef>
            </a:pPr>
            <a:r>
              <a:rPr lang="zh-TW" altLang="en-US" sz="2800" dirty="0">
                <a:solidFill>
                  <a:schemeClr val="accent6">
                    <a:lumMod val="50000"/>
                  </a:schemeClr>
                </a:solidFill>
                <a:latin typeface="Times New Roman" pitchFamily="18" charset="0"/>
                <a:cs typeface="Times New Roman" pitchFamily="18" charset="0"/>
              </a:rPr>
              <a:t>品牌認同與品牌信任</a:t>
            </a:r>
            <a:endParaRPr lang="en-US" altLang="zh-TW" sz="2800" dirty="0">
              <a:solidFill>
                <a:schemeClr val="accent6">
                  <a:lumMod val="50000"/>
                </a:schemeClr>
              </a:solidFill>
              <a:latin typeface="Times New Roman" pitchFamily="18" charset="0"/>
              <a:cs typeface="Times New Roman" pitchFamily="18" charset="0"/>
            </a:endParaRPr>
          </a:p>
          <a:p>
            <a:pPr algn="just">
              <a:spcBef>
                <a:spcPts val="1200"/>
              </a:spcBef>
            </a:pPr>
            <a:r>
              <a:rPr lang="zh-TW" altLang="en-US" sz="2800" dirty="0">
                <a:solidFill>
                  <a:schemeClr val="accent6">
                    <a:lumMod val="50000"/>
                  </a:schemeClr>
                </a:solidFill>
                <a:latin typeface="Times New Roman" pitchFamily="18" charset="0"/>
                <a:cs typeface="Times New Roman" pitchFamily="18" charset="0"/>
              </a:rPr>
              <a:t>消費者對品牌認同感越強，自然對其品牌就有更強的信任</a:t>
            </a:r>
            <a:r>
              <a:rPr lang="zh-TW" altLang="en-US" sz="2800" dirty="0" smtClean="0">
                <a:solidFill>
                  <a:schemeClr val="accent6">
                    <a:lumMod val="50000"/>
                  </a:schemeClr>
                </a:solidFill>
                <a:latin typeface="Times New Roman" pitchFamily="18" charset="0"/>
                <a:cs typeface="Times New Roman" pitchFamily="18" charset="0"/>
              </a:rPr>
              <a:t>，越</a:t>
            </a:r>
            <a:r>
              <a:rPr lang="zh-TW" altLang="en-US" sz="2800" dirty="0">
                <a:solidFill>
                  <a:schemeClr val="accent6">
                    <a:lumMod val="50000"/>
                  </a:schemeClr>
                </a:solidFill>
                <a:latin typeface="Times New Roman" pitchFamily="18" charset="0"/>
                <a:cs typeface="Times New Roman" pitchFamily="18" charset="0"/>
              </a:rPr>
              <a:t>著名的品牌</a:t>
            </a:r>
            <a:r>
              <a:rPr lang="en-US" altLang="zh-TW" sz="2800" dirty="0">
                <a:solidFill>
                  <a:schemeClr val="accent6">
                    <a:lumMod val="50000"/>
                  </a:schemeClr>
                </a:solidFill>
                <a:latin typeface="Times New Roman" pitchFamily="18" charset="0"/>
                <a:cs typeface="Times New Roman" pitchFamily="18" charset="0"/>
              </a:rPr>
              <a:t>/</a:t>
            </a:r>
            <a:r>
              <a:rPr lang="zh-TW" altLang="en-US" sz="2800" dirty="0">
                <a:solidFill>
                  <a:schemeClr val="accent6">
                    <a:lumMod val="50000"/>
                  </a:schemeClr>
                </a:solidFill>
                <a:latin typeface="Times New Roman" pitchFamily="18" charset="0"/>
                <a:cs typeface="Times New Roman" pitchFamily="18" charset="0"/>
              </a:rPr>
              <a:t>公司越受消費者的信任</a:t>
            </a:r>
            <a:r>
              <a:rPr lang="en-US" altLang="zh-TW" sz="2800" dirty="0">
                <a:solidFill>
                  <a:schemeClr val="accent6">
                    <a:lumMod val="50000"/>
                  </a:schemeClr>
                </a:solidFill>
                <a:latin typeface="Times New Roman" pitchFamily="18" charset="0"/>
                <a:cs typeface="Times New Roman" pitchFamily="18" charset="0"/>
              </a:rPr>
              <a:t>(</a:t>
            </a:r>
            <a:r>
              <a:rPr lang="en-US" altLang="zh-TW" sz="2800" dirty="0" err="1">
                <a:solidFill>
                  <a:schemeClr val="accent6">
                    <a:lumMod val="50000"/>
                  </a:schemeClr>
                </a:solidFill>
                <a:latin typeface="Times New Roman" pitchFamily="18" charset="0"/>
                <a:cs typeface="Times New Roman" pitchFamily="18" charset="0"/>
              </a:rPr>
              <a:t>Sichtmann</a:t>
            </a:r>
            <a:r>
              <a:rPr lang="en-US" altLang="zh-TW" sz="2800" dirty="0">
                <a:solidFill>
                  <a:schemeClr val="accent6">
                    <a:lumMod val="50000"/>
                  </a:schemeClr>
                </a:solidFill>
                <a:latin typeface="Times New Roman" pitchFamily="18" charset="0"/>
                <a:cs typeface="Times New Roman" pitchFamily="18" charset="0"/>
              </a:rPr>
              <a:t>, 2007; Walsh, Mitchell, Jackson, &amp; Beatty, 2009)</a:t>
            </a:r>
            <a:r>
              <a:rPr lang="zh-TW" altLang="en-US" sz="2800" dirty="0">
                <a:solidFill>
                  <a:schemeClr val="accent6">
                    <a:lumMod val="50000"/>
                  </a:schemeClr>
                </a:solidFill>
                <a:latin typeface="Times New Roman" pitchFamily="18" charset="0"/>
                <a:cs typeface="Times New Roman" pitchFamily="18" charset="0"/>
              </a:rPr>
              <a:t>。</a:t>
            </a:r>
            <a:endParaRPr lang="en-US" altLang="zh-TW" sz="2800" dirty="0">
              <a:solidFill>
                <a:schemeClr val="accent6">
                  <a:lumMod val="50000"/>
                </a:schemeClr>
              </a:solidFill>
              <a:latin typeface="Times New Roman" pitchFamily="18" charset="0"/>
              <a:cs typeface="Times New Roman" pitchFamily="18" charset="0"/>
            </a:endParaRPr>
          </a:p>
        </p:txBody>
      </p:sp>
      <p:sp>
        <p:nvSpPr>
          <p:cNvPr id="3" name="矩形 2"/>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內容版面配置區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p:spPr>
      </p:pic>
      <p:sp>
        <p:nvSpPr>
          <p:cNvPr id="2" name="標題 1"/>
          <p:cNvSpPr>
            <a:spLocks noGrp="1"/>
          </p:cNvSpPr>
          <p:nvPr>
            <p:ph type="title"/>
          </p:nvPr>
        </p:nvSpPr>
        <p:spPr>
          <a:xfrm>
            <a:off x="1403648" y="44624"/>
            <a:ext cx="8229600" cy="1143000"/>
          </a:xfrm>
        </p:spPr>
        <p:txBody>
          <a:bodyPr>
            <a:normAutofit/>
          </a:bodyPr>
          <a:lstStyle/>
          <a:p>
            <a:r>
              <a:rPr lang="zh-TW" altLang="en-US" sz="3600" dirty="0">
                <a:solidFill>
                  <a:schemeClr val="bg1"/>
                </a:solidFill>
              </a:rPr>
              <a:t>名詞關係</a:t>
            </a:r>
          </a:p>
        </p:txBody>
      </p:sp>
    </p:spTree>
    <p:extLst>
      <p:ext uri="{BB962C8B-B14F-4D97-AF65-F5344CB8AC3E}">
        <p14:creationId xmlns:p14="http://schemas.microsoft.com/office/powerpoint/2010/main" val="41301820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1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14342" name="Picture 6" descr="Image Det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8879" y="1340768"/>
            <a:ext cx="3408379" cy="5112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188640"/>
            <a:ext cx="7821559"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內容版面配置區 3"/>
          <p:cNvPicPr>
            <a:picLocks noChangeAspect="1"/>
          </p:cNvPicPr>
          <p:nvPr/>
        </p:nvPicPr>
        <p:blipFill rotWithShape="1">
          <a:blip r:embed="rId3" cstate="print">
            <a:extLst>
              <a:ext uri="{28A0092B-C50C-407E-A947-70E740481C1C}">
                <a14:useLocalDpi xmlns:a14="http://schemas.microsoft.com/office/drawing/2010/main" val="0"/>
              </a:ext>
            </a:extLst>
          </a:blip>
          <a:srcRect l="42029" t="15450" r="51858"/>
          <a:stretch/>
        </p:blipFill>
        <p:spPr>
          <a:xfrm>
            <a:off x="467544" y="309489"/>
            <a:ext cx="432788" cy="661338"/>
          </a:xfrm>
          <a:prstGeom prst="rect">
            <a:avLst/>
          </a:prstGeom>
        </p:spPr>
      </p:pic>
      <p:sp>
        <p:nvSpPr>
          <p:cNvPr id="10" name="標題 1"/>
          <p:cNvSpPr txBox="1">
            <a:spLocks/>
          </p:cNvSpPr>
          <p:nvPr/>
        </p:nvSpPr>
        <p:spPr>
          <a:xfrm>
            <a:off x="1094928"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smtClean="0">
                <a:solidFill>
                  <a:schemeClr val="bg1"/>
                </a:solidFill>
                <a:latin typeface="Times New Roman" pitchFamily="18" charset="0"/>
                <a:cs typeface="Times New Roman" pitchFamily="18" charset="0"/>
              </a:rPr>
              <a:t>吳寶春</a:t>
            </a:r>
            <a:r>
              <a:rPr lang="en-US" altLang="zh-TW" sz="3600" dirty="0" smtClean="0">
                <a:solidFill>
                  <a:schemeClr val="bg1"/>
                </a:solidFill>
                <a:latin typeface="Times New Roman" pitchFamily="18" charset="0"/>
                <a:cs typeface="Times New Roman" pitchFamily="18" charset="0"/>
              </a:rPr>
              <a:t>(Wu </a:t>
            </a:r>
            <a:r>
              <a:rPr lang="en-US" altLang="zh-TW" sz="3600" dirty="0" err="1" smtClean="0">
                <a:solidFill>
                  <a:schemeClr val="bg1"/>
                </a:solidFill>
                <a:latin typeface="Times New Roman" pitchFamily="18" charset="0"/>
                <a:cs typeface="Times New Roman" pitchFamily="18" charset="0"/>
              </a:rPr>
              <a:t>Pao</a:t>
            </a:r>
            <a:r>
              <a:rPr lang="en-US" altLang="zh-TW" sz="3600" dirty="0" smtClean="0">
                <a:solidFill>
                  <a:schemeClr val="bg1"/>
                </a:solidFill>
                <a:latin typeface="Times New Roman" pitchFamily="18" charset="0"/>
                <a:cs typeface="Times New Roman" pitchFamily="18" charset="0"/>
              </a:rPr>
              <a:t> Chun)</a:t>
            </a:r>
            <a:endParaRPr lang="zh-TW" altLang="en-US" sz="3600" dirty="0">
              <a:solidFill>
                <a:schemeClr val="bg1"/>
              </a:solidFill>
              <a:latin typeface="Times New Roman" pitchFamily="18" charset="0"/>
              <a:cs typeface="Times New Roman" pitchFamily="18" charset="0"/>
            </a:endParaRPr>
          </a:p>
        </p:txBody>
      </p:sp>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772816"/>
            <a:ext cx="1905000" cy="4709160"/>
          </a:xfrm>
          <a:prstGeom prst="rect">
            <a:avLst/>
          </a:prstGeom>
        </p:spPr>
      </p:pic>
      <p:sp>
        <p:nvSpPr>
          <p:cNvPr id="13" name="內容版面配置區 2"/>
          <p:cNvSpPr txBox="1">
            <a:spLocks/>
          </p:cNvSpPr>
          <p:nvPr/>
        </p:nvSpPr>
        <p:spPr>
          <a:xfrm>
            <a:off x="446856" y="1240160"/>
            <a:ext cx="8229600" cy="12527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2800" b="1"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吳寶春</a:t>
            </a:r>
            <a:r>
              <a:rPr lang="en-US" altLang="zh-TW" sz="2800" b="1"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(Wu Pao Chun) 1969</a:t>
            </a:r>
            <a:r>
              <a:rPr lang="zh-TW" altLang="en-US" sz="2800" b="1"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年生於台灣屏東縣內埔鄉，台灣知名麵包師。</a:t>
            </a:r>
          </a:p>
          <a:p>
            <a:endParaRPr lang="zh-TW" altLang="en-US" sz="28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endParaRPr>
          </a:p>
        </p:txBody>
      </p:sp>
      <p:sp>
        <p:nvSpPr>
          <p:cNvPr id="11" name="內容版面配置區 2"/>
          <p:cNvSpPr>
            <a:spLocks noGrp="1"/>
          </p:cNvSpPr>
          <p:nvPr>
            <p:ph idx="1"/>
          </p:nvPr>
        </p:nvSpPr>
        <p:spPr>
          <a:xfrm>
            <a:off x="467544" y="1240160"/>
            <a:ext cx="8424936" cy="1252736"/>
          </a:xfrm>
        </p:spPr>
        <p:txBody>
          <a:bodyPr>
            <a:normAutofit/>
          </a:bodyPr>
          <a:lstStyle/>
          <a:p>
            <a:r>
              <a:rPr lang="zh-TW" altLang="en-US" sz="2800" dirty="0"/>
              <a:t>吳寶春</a:t>
            </a:r>
            <a:r>
              <a:rPr lang="en-US" altLang="zh-TW" sz="2800" dirty="0"/>
              <a:t>(Wu </a:t>
            </a:r>
            <a:r>
              <a:rPr lang="en-US" altLang="zh-TW" sz="2800" dirty="0" err="1"/>
              <a:t>Pao</a:t>
            </a:r>
            <a:r>
              <a:rPr lang="en-US" altLang="zh-TW" sz="2800" dirty="0"/>
              <a:t> Chun) </a:t>
            </a:r>
            <a:r>
              <a:rPr lang="zh-TW" altLang="en-US" sz="2800" dirty="0" smtClean="0"/>
              <a:t> </a:t>
            </a:r>
            <a:r>
              <a:rPr lang="en-US" altLang="zh-TW" sz="2800" dirty="0" smtClean="0"/>
              <a:t>1969</a:t>
            </a:r>
            <a:r>
              <a:rPr lang="zh-TW" altLang="en-US" sz="2800" dirty="0"/>
              <a:t>年生於台灣</a:t>
            </a:r>
            <a:r>
              <a:rPr lang="zh-TW" altLang="en-US" sz="2800" dirty="0" smtClean="0"/>
              <a:t>屏東縣內埔鄉</a:t>
            </a:r>
            <a:r>
              <a:rPr lang="zh-TW" altLang="en-US" sz="2800" dirty="0"/>
              <a:t>，台灣知名麵包師。</a:t>
            </a:r>
          </a:p>
          <a:p>
            <a:endParaRPr lang="zh-TW" altLang="en-US" sz="2800" dirty="0"/>
          </a:p>
        </p:txBody>
      </p:sp>
    </p:spTree>
    <p:extLst>
      <p:ext uri="{BB962C8B-B14F-4D97-AF65-F5344CB8AC3E}">
        <p14:creationId xmlns:p14="http://schemas.microsoft.com/office/powerpoint/2010/main" val="931374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3579</TotalTime>
  <Words>1678</Words>
  <Application>Microsoft Office PowerPoint</Application>
  <PresentationFormat>如螢幕大小 (4:3)</PresentationFormat>
  <Paragraphs>195</Paragraphs>
  <Slides>46</Slides>
  <Notes>2</Notes>
  <HiddenSlides>0</HiddenSlides>
  <MMClips>0</MMClips>
  <ScaleCrop>false</ScaleCrop>
  <HeadingPairs>
    <vt:vector size="6" baseType="variant">
      <vt:variant>
        <vt:lpstr>佈景主題</vt:lpstr>
      </vt:variant>
      <vt:variant>
        <vt:i4>1</vt:i4>
      </vt:variant>
      <vt:variant>
        <vt:lpstr>內嵌 OLE 伺服程式</vt:lpstr>
      </vt:variant>
      <vt:variant>
        <vt:i4>3</vt:i4>
      </vt:variant>
      <vt:variant>
        <vt:lpstr>投影片標題</vt:lpstr>
      </vt:variant>
      <vt:variant>
        <vt:i4>46</vt:i4>
      </vt:variant>
    </vt:vector>
  </HeadingPairs>
  <TitlesOfParts>
    <vt:vector size="50" baseType="lpstr">
      <vt:lpstr>Office 佈景主題</vt:lpstr>
      <vt:lpstr>Document</vt:lpstr>
      <vt:lpstr>文件</vt:lpstr>
      <vt:lpstr>Visio</vt:lpstr>
      <vt:lpstr>PowerPoint 簡報</vt:lpstr>
      <vt:lpstr>PowerPoint 簡報</vt:lpstr>
      <vt:lpstr>研究動機</vt:lpstr>
      <vt:lpstr>文 獻 回 顧</vt:lpstr>
      <vt:lpstr>名詞定義</vt:lpstr>
      <vt:lpstr>名詞定義</vt:lpstr>
      <vt:lpstr>名詞關係</vt:lpstr>
      <vt:lpstr>名詞關係</vt:lpstr>
      <vt:lpstr>PowerPoint 簡報</vt:lpstr>
      <vt:lpstr>PowerPoint 簡報</vt:lpstr>
      <vt:lpstr>PowerPoint 簡報</vt:lpstr>
      <vt:lpstr>PowerPoint 簡報</vt:lpstr>
      <vt:lpstr>PowerPoint 簡報</vt:lpstr>
      <vt:lpstr>研 究 方 法</vt:lpstr>
      <vt:lpstr>PowerPoint 簡報</vt:lpstr>
      <vt:lpstr>PowerPoint 簡報</vt:lpstr>
      <vt:lpstr>PowerPoint 簡報</vt:lpstr>
      <vt:lpstr>結果與討論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結 論 與 建 議</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感謝聆聽敬請指正</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acer</dc:creator>
  <cp:lastModifiedBy>acer</cp:lastModifiedBy>
  <cp:revision>210</cp:revision>
  <dcterms:created xsi:type="dcterms:W3CDTF">2012-04-29T11:40:06Z</dcterms:created>
  <dcterms:modified xsi:type="dcterms:W3CDTF">2012-05-24T13:58:30Z</dcterms:modified>
</cp:coreProperties>
</file>