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40"/>
  </p:notesMasterIdLst>
  <p:handoutMasterIdLst>
    <p:handoutMasterId r:id="rId41"/>
  </p:handoutMasterIdLst>
  <p:sldIdLst>
    <p:sldId id="346" r:id="rId2"/>
    <p:sldId id="341" r:id="rId3"/>
    <p:sldId id="342" r:id="rId4"/>
    <p:sldId id="347" r:id="rId5"/>
    <p:sldId id="343" r:id="rId6"/>
    <p:sldId id="344" r:id="rId7"/>
    <p:sldId id="302" r:id="rId8"/>
    <p:sldId id="340" r:id="rId9"/>
    <p:sldId id="303" r:id="rId10"/>
    <p:sldId id="304" r:id="rId11"/>
    <p:sldId id="305" r:id="rId12"/>
    <p:sldId id="306" r:id="rId13"/>
    <p:sldId id="307" r:id="rId14"/>
    <p:sldId id="322" r:id="rId15"/>
    <p:sldId id="339" r:id="rId16"/>
    <p:sldId id="309" r:id="rId17"/>
    <p:sldId id="345" r:id="rId18"/>
    <p:sldId id="311" r:id="rId19"/>
    <p:sldId id="337" r:id="rId20"/>
    <p:sldId id="313" r:id="rId21"/>
    <p:sldId id="323" r:id="rId22"/>
    <p:sldId id="314" r:id="rId23"/>
    <p:sldId id="325" r:id="rId24"/>
    <p:sldId id="326" r:id="rId25"/>
    <p:sldId id="327" r:id="rId26"/>
    <p:sldId id="328" r:id="rId27"/>
    <p:sldId id="329" r:id="rId28"/>
    <p:sldId id="330" r:id="rId29"/>
    <p:sldId id="331" r:id="rId30"/>
    <p:sldId id="332" r:id="rId31"/>
    <p:sldId id="333" r:id="rId32"/>
    <p:sldId id="334" r:id="rId33"/>
    <p:sldId id="348" r:id="rId34"/>
    <p:sldId id="349" r:id="rId35"/>
    <p:sldId id="318" r:id="rId36"/>
    <p:sldId id="319" r:id="rId37"/>
    <p:sldId id="320" r:id="rId38"/>
    <p:sldId id="321" r:id="rId3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99FF"/>
    <a:srgbClr val="0080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9892" autoAdjust="0"/>
  </p:normalViewPr>
  <p:slideViewPr>
    <p:cSldViewPr snapToGrid="0">
      <p:cViewPr varScale="1">
        <p:scale>
          <a:sx n="91" d="100"/>
          <a:sy n="91" d="100"/>
        </p:scale>
        <p:origin x="1138" y="5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TW" altLang="en-US" dirty="0" smtClean="0"/>
              <a:t>銷售量</a:t>
            </a:r>
            <a:endParaRPr lang="zh-TW" alt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manualLayout>
          <c:layoutTarget val="inner"/>
          <c:xMode val="edge"/>
          <c:yMode val="edge"/>
          <c:x val="0.1114487840527086"/>
          <c:y val="0.13743820184905306"/>
          <c:w val="0.85297222079168911"/>
          <c:h val="0.80412528174102471"/>
        </c:manualLayout>
      </c:layout>
      <c:barChart>
        <c:barDir val="bar"/>
        <c:grouping val="clustered"/>
        <c:varyColors val="0"/>
        <c:ser>
          <c:idx val="0"/>
          <c:order val="0"/>
          <c:tx>
            <c:strRef>
              <c:f>工作表1!$B$1</c:f>
              <c:strCache>
                <c:ptCount val="1"/>
                <c:pt idx="0">
                  <c:v>銷售</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工作表1!$A$2:$A$8</c:f>
              <c:strCache>
                <c:ptCount val="7"/>
                <c:pt idx="0">
                  <c:v>台灣</c:v>
                </c:pt>
                <c:pt idx="1">
                  <c:v>日本</c:v>
                </c:pt>
                <c:pt idx="2">
                  <c:v>美國</c:v>
                </c:pt>
                <c:pt idx="3">
                  <c:v>丹麥</c:v>
                </c:pt>
                <c:pt idx="4">
                  <c:v>挪威</c:v>
                </c:pt>
                <c:pt idx="5">
                  <c:v>奧地利</c:v>
                </c:pt>
                <c:pt idx="6">
                  <c:v>芬蘭</c:v>
                </c:pt>
              </c:strCache>
            </c:strRef>
          </c:cat>
          <c:val>
            <c:numRef>
              <c:f>工作表1!$B$2:$B$8</c:f>
              <c:numCache>
                <c:formatCode>General</c:formatCode>
                <c:ptCount val="7"/>
                <c:pt idx="0">
                  <c:v>0.7</c:v>
                </c:pt>
                <c:pt idx="1">
                  <c:v>732</c:v>
                </c:pt>
                <c:pt idx="2">
                  <c:v>788</c:v>
                </c:pt>
                <c:pt idx="3">
                  <c:v>858</c:v>
                </c:pt>
                <c:pt idx="4">
                  <c:v>869</c:v>
                </c:pt>
                <c:pt idx="5">
                  <c:v>908</c:v>
                </c:pt>
                <c:pt idx="6">
                  <c:v>1201</c:v>
                </c:pt>
              </c:numCache>
            </c:numRef>
          </c:val>
        </c:ser>
        <c:ser>
          <c:idx val="1"/>
          <c:order val="1"/>
          <c:tx>
            <c:strRef>
              <c:f>工作表1!$C$1</c:f>
              <c:strCache>
                <c:ptCount val="1"/>
                <c:pt idx="0">
                  <c:v>欄1</c:v>
                </c:pt>
              </c:strCache>
            </c:strRef>
          </c:tx>
          <c:spPr>
            <a:solidFill>
              <a:schemeClr val="accent4"/>
            </a:solidFill>
            <a:ln>
              <a:noFill/>
            </a:ln>
            <a:effectLst/>
          </c:spPr>
          <c:invertIfNegative val="0"/>
          <c:cat>
            <c:strRef>
              <c:f>工作表1!$A$2:$A$8</c:f>
              <c:strCache>
                <c:ptCount val="7"/>
                <c:pt idx="0">
                  <c:v>台灣</c:v>
                </c:pt>
                <c:pt idx="1">
                  <c:v>日本</c:v>
                </c:pt>
                <c:pt idx="2">
                  <c:v>美國</c:v>
                </c:pt>
                <c:pt idx="3">
                  <c:v>丹麥</c:v>
                </c:pt>
                <c:pt idx="4">
                  <c:v>挪威</c:v>
                </c:pt>
                <c:pt idx="5">
                  <c:v>奧地利</c:v>
                </c:pt>
                <c:pt idx="6">
                  <c:v>芬蘭</c:v>
                </c:pt>
              </c:strCache>
            </c:strRef>
          </c:cat>
          <c:val>
            <c:numRef>
              <c:f>工作表1!$C$2:$C$8</c:f>
              <c:numCache>
                <c:formatCode>General</c:formatCode>
                <c:ptCount val="7"/>
              </c:numCache>
            </c:numRef>
          </c:val>
        </c:ser>
        <c:ser>
          <c:idx val="2"/>
          <c:order val="2"/>
          <c:tx>
            <c:strRef>
              <c:f>工作表1!$D$1</c:f>
              <c:strCache>
                <c:ptCount val="1"/>
                <c:pt idx="0">
                  <c:v>欄2</c:v>
                </c:pt>
              </c:strCache>
            </c:strRef>
          </c:tx>
          <c:spPr>
            <a:solidFill>
              <a:schemeClr val="accent6"/>
            </a:solidFill>
            <a:ln>
              <a:noFill/>
            </a:ln>
            <a:effectLst/>
          </c:spPr>
          <c:invertIfNegative val="0"/>
          <c:cat>
            <c:strRef>
              <c:f>工作表1!$A$2:$A$8</c:f>
              <c:strCache>
                <c:ptCount val="7"/>
                <c:pt idx="0">
                  <c:v>台灣</c:v>
                </c:pt>
                <c:pt idx="1">
                  <c:v>日本</c:v>
                </c:pt>
                <c:pt idx="2">
                  <c:v>美國</c:v>
                </c:pt>
                <c:pt idx="3">
                  <c:v>丹麥</c:v>
                </c:pt>
                <c:pt idx="4">
                  <c:v>挪威</c:v>
                </c:pt>
                <c:pt idx="5">
                  <c:v>奧地利</c:v>
                </c:pt>
                <c:pt idx="6">
                  <c:v>芬蘭</c:v>
                </c:pt>
              </c:strCache>
            </c:strRef>
          </c:cat>
          <c:val>
            <c:numRef>
              <c:f>工作表1!$D$2:$D$8</c:f>
              <c:numCache>
                <c:formatCode>General</c:formatCode>
                <c:ptCount val="7"/>
              </c:numCache>
            </c:numRef>
          </c:val>
        </c:ser>
        <c:dLbls>
          <c:showLegendKey val="0"/>
          <c:showVal val="0"/>
          <c:showCatName val="0"/>
          <c:showSerName val="0"/>
          <c:showPercent val="0"/>
          <c:showBubbleSize val="0"/>
        </c:dLbls>
        <c:gapWidth val="182"/>
        <c:axId val="63060480"/>
        <c:axId val="63059304"/>
      </c:barChart>
      <c:catAx>
        <c:axId val="63060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TW"/>
          </a:p>
        </c:txPr>
        <c:crossAx val="63059304"/>
        <c:crosses val="autoZero"/>
        <c:auto val="1"/>
        <c:lblAlgn val="ctr"/>
        <c:lblOffset val="100"/>
        <c:noMultiLvlLbl val="0"/>
      </c:catAx>
      <c:valAx>
        <c:axId val="63059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crossAx val="63060480"/>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0.23932</cdr:x>
      <cdr:y>0.8255</cdr:y>
    </cdr:from>
    <cdr:to>
      <cdr:x>0.33266</cdr:x>
      <cdr:y>0.9127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969477" y="4097871"/>
          <a:ext cx="768163" cy="43285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D1BF95-EA96-4D11-9119-97F995ACD54F}" type="datetimeFigureOut">
              <a:rPr lang="zh-TW" altLang="en-US" smtClean="0"/>
              <a:t>2014/7/5</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E1369B-C60A-4824-898C-DD60F71B72A3}" type="slidenum">
              <a:rPr lang="zh-TW" altLang="en-US" smtClean="0"/>
              <a:t>‹#›</a:t>
            </a:fld>
            <a:endParaRPr lang="zh-TW" altLang="en-US"/>
          </a:p>
        </p:txBody>
      </p:sp>
    </p:spTree>
    <p:extLst>
      <p:ext uri="{BB962C8B-B14F-4D97-AF65-F5344CB8AC3E}">
        <p14:creationId xmlns:p14="http://schemas.microsoft.com/office/powerpoint/2010/main" val="406835440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21F3F-47F8-4F68-B268-1CB3B8307DD8}" type="datetimeFigureOut">
              <a:rPr lang="zh-TW" altLang="en-US" smtClean="0"/>
              <a:t>2014/7/5</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FC62B-1DB4-4240-A0B4-3C7DBFE65C62}" type="slidenum">
              <a:rPr lang="zh-TW" altLang="en-US" smtClean="0"/>
              <a:t>‹#›</a:t>
            </a:fld>
            <a:endParaRPr lang="zh-TW" altLang="en-US"/>
          </a:p>
        </p:txBody>
      </p:sp>
    </p:spTree>
    <p:extLst>
      <p:ext uri="{BB962C8B-B14F-4D97-AF65-F5344CB8AC3E}">
        <p14:creationId xmlns:p14="http://schemas.microsoft.com/office/powerpoint/2010/main" val="26580247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各位老師大家好，我叫薛伊評，今天要介紹高雄市消費者對有機咖啡的願付價格之探討。</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a:t>
            </a:fld>
            <a:endParaRPr lang="zh-TW" altLang="en-US"/>
          </a:p>
        </p:txBody>
      </p:sp>
    </p:spTree>
    <p:extLst>
      <p:ext uri="{BB962C8B-B14F-4D97-AF65-F5344CB8AC3E}">
        <p14:creationId xmlns:p14="http://schemas.microsoft.com/office/powerpoint/2010/main" val="388050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消費者在選購一個產品時是由許多不同的心理因素所構成，會因為某種特定原因而產生購買行為</a:t>
            </a:r>
            <a:r>
              <a:rPr lang="zh-TW" altLang="en-US" dirty="0" smtClean="0"/>
              <a:t>，會因為價格的促銷、產品的熟悉度、產品屬性和消費者本身認知之間的關係，當消費者對產品的認知越大，購買的意願相對就會提高。</a:t>
            </a:r>
            <a:endParaRPr lang="en-US" altLang="zh-TW" dirty="0" smtClean="0"/>
          </a:p>
          <a:p>
            <a:endParaRPr lang="en-US" altLang="zh-TW" dirty="0" smtClean="0"/>
          </a:p>
          <a:p>
            <a:r>
              <a:rPr lang="en-US" altLang="zh-TW" sz="1200" dirty="0" smtClean="0">
                <a:latin typeface="Times New Roman" panose="02020603050405020304" pitchFamily="18" charset="0"/>
                <a:cs typeface="Times New Roman" panose="02020603050405020304" pitchFamily="18" charset="0"/>
              </a:rPr>
              <a:t>(Lin</a:t>
            </a:r>
            <a:r>
              <a:rPr lang="zh-TW" altLang="en-US" sz="1200" dirty="0" smtClean="0">
                <a:latin typeface="微軟正黑體" panose="020B0604030504040204" pitchFamily="34" charset="-120"/>
              </a:rPr>
              <a:t> </a:t>
            </a:r>
            <a:r>
              <a:rPr lang="en-US" altLang="zh-TW" sz="1200" dirty="0" smtClean="0">
                <a:latin typeface="微軟正黑體" panose="020B0604030504040204" pitchFamily="34" charset="-120"/>
              </a:rPr>
              <a:t>&amp;</a:t>
            </a:r>
            <a:r>
              <a:rPr lang="zh-TW" altLang="en-US" sz="1200" dirty="0" smtClean="0">
                <a:latin typeface="微軟正黑體" panose="020B0604030504040204" pitchFamily="34" charset="-120"/>
              </a:rPr>
              <a:t> </a:t>
            </a:r>
            <a:r>
              <a:rPr lang="en-US" altLang="zh-TW" sz="1200" dirty="0" smtClean="0">
                <a:latin typeface="Times New Roman" panose="02020603050405020304" pitchFamily="18" charset="0"/>
                <a:cs typeface="Times New Roman" panose="02020603050405020304" pitchFamily="18" charset="0"/>
              </a:rPr>
              <a:t>Chen, 2006)</a:t>
            </a:r>
            <a:r>
              <a:rPr lang="zh-TW" altLang="en-US" sz="1200" dirty="0" smtClean="0">
                <a:latin typeface="Times New Roman" panose="02020603050405020304" pitchFamily="18" charset="0"/>
                <a:cs typeface="Times New Roman" panose="02020603050405020304" pitchFamily="18" charset="0"/>
              </a:rPr>
              <a:t>認為購買意願可以作為</a:t>
            </a:r>
            <a:r>
              <a:rPr lang="zh-TW" altLang="en-US" sz="1200" dirty="0" smtClean="0">
                <a:latin typeface="微軟正黑體" panose="020B0604030504040204" pitchFamily="34" charset="-120"/>
              </a:rPr>
              <a:t>預測購買行為的重要指標。</a:t>
            </a:r>
            <a:endParaRPr lang="en-US" altLang="zh-TW" sz="1200" dirty="0" smtClean="0">
              <a:latin typeface="微軟正黑體" panose="020B0604030504040204" pitchFamily="34" charset="-120"/>
            </a:endParaRPr>
          </a:p>
          <a:p>
            <a:endParaRPr lang="en-US" altLang="zh-TW" sz="1200" dirty="0" smtClean="0">
              <a:latin typeface="微軟正黑體" panose="020B0604030504040204" pitchFamily="34" charset="-120"/>
            </a:endParaRPr>
          </a:p>
          <a:p>
            <a:r>
              <a:rPr lang="en-US" altLang="zh-TW" sz="1200" dirty="0" err="1" smtClean="0">
                <a:latin typeface="Times New Roman" panose="02020603050405020304" pitchFamily="18" charset="0"/>
                <a:ea typeface="+mn-ea"/>
                <a:cs typeface="Times New Roman" panose="02020603050405020304" pitchFamily="18" charset="0"/>
              </a:rPr>
              <a:t>Schiffman</a:t>
            </a:r>
            <a:r>
              <a:rPr lang="zh-TW" altLang="en-US" sz="1200" dirty="0" smtClean="0">
                <a:latin typeface="+mn-ea"/>
              </a:rPr>
              <a:t>和</a:t>
            </a:r>
            <a:r>
              <a:rPr lang="en-US" altLang="zh-TW" sz="1200" dirty="0" err="1" smtClean="0">
                <a:latin typeface="Times New Roman" panose="02020603050405020304" pitchFamily="18" charset="0"/>
                <a:ea typeface="+mn-ea"/>
                <a:cs typeface="Times New Roman" panose="02020603050405020304" pitchFamily="18" charset="0"/>
              </a:rPr>
              <a:t>Kanuk</a:t>
            </a:r>
            <a:r>
              <a:rPr lang="en-US" altLang="zh-TW" sz="1200" dirty="0" smtClean="0">
                <a:latin typeface="Times New Roman" panose="02020603050405020304" pitchFamily="18" charset="0"/>
                <a:ea typeface="+mn-ea"/>
                <a:cs typeface="Times New Roman" panose="02020603050405020304" pitchFamily="18" charset="0"/>
              </a:rPr>
              <a:t>(2004)</a:t>
            </a:r>
            <a:r>
              <a:rPr lang="zh-TW" altLang="en-US" sz="1200" dirty="0" smtClean="0">
                <a:latin typeface="微軟正黑體" panose="020B0604030504040204" pitchFamily="34" charset="-120"/>
              </a:rPr>
              <a:t>認為購買意願是衡量消費者購買某項產品之可能性。</a:t>
            </a:r>
            <a:endParaRPr lang="en-US" altLang="zh-TW" dirty="0" smtClean="0"/>
          </a:p>
          <a:p>
            <a:endParaRPr lang="en-US" altLang="zh-TW" dirty="0" smtClean="0"/>
          </a:p>
          <a:p>
            <a:r>
              <a:rPr lang="en-US" altLang="zh-TW" dirty="0" smtClean="0"/>
              <a:t>2008</a:t>
            </a:r>
            <a:r>
              <a:rPr lang="zh-TW" altLang="en-US" dirty="0" smtClean="0"/>
              <a:t>年</a:t>
            </a:r>
            <a:r>
              <a:rPr lang="en-US" altLang="zh-TW" sz="1200" dirty="0" smtClean="0">
                <a:latin typeface="Times New Roman" panose="02020603050405020304" pitchFamily="18" charset="0"/>
                <a:ea typeface="+mn-ea"/>
                <a:cs typeface="Times New Roman" panose="02020603050405020304" pitchFamily="18" charset="0"/>
              </a:rPr>
              <a:t>De </a:t>
            </a:r>
            <a:r>
              <a:rPr lang="en-US" altLang="zh-TW" sz="1200" dirty="0" err="1" smtClean="0">
                <a:latin typeface="Times New Roman" panose="02020603050405020304" pitchFamily="18" charset="0"/>
                <a:ea typeface="+mn-ea"/>
                <a:cs typeface="Times New Roman" panose="02020603050405020304" pitchFamily="18" charset="0"/>
              </a:rPr>
              <a:t>Magistris</a:t>
            </a:r>
            <a:r>
              <a:rPr lang="en-US" altLang="zh-TW" sz="1200" dirty="0" smtClean="0">
                <a:latin typeface="Times New Roman" panose="02020603050405020304" pitchFamily="18" charset="0"/>
                <a:ea typeface="+mn-ea"/>
                <a:cs typeface="Times New Roman" panose="02020603050405020304" pitchFamily="18" charset="0"/>
              </a:rPr>
              <a:t> &amp; </a:t>
            </a:r>
            <a:r>
              <a:rPr lang="en-US" altLang="zh-TW" sz="1200" dirty="0" err="1" smtClean="0">
                <a:latin typeface="Times New Roman" panose="02020603050405020304" pitchFamily="18" charset="0"/>
                <a:ea typeface="+mn-ea"/>
                <a:cs typeface="Times New Roman" panose="02020603050405020304" pitchFamily="18" charset="0"/>
              </a:rPr>
              <a:t>Gracia</a:t>
            </a:r>
            <a:r>
              <a:rPr lang="en-US" altLang="zh-TW" sz="1200" dirty="0" smtClean="0">
                <a:latin typeface="Times New Roman" panose="02020603050405020304" pitchFamily="18" charset="0"/>
                <a:ea typeface="+mn-ea"/>
                <a:cs typeface="Times New Roman" panose="02020603050405020304" pitchFamily="18" charset="0"/>
              </a:rPr>
              <a:t>,</a:t>
            </a:r>
            <a:r>
              <a:rPr lang="zh-TW" altLang="en-US" sz="1200" dirty="0" smtClean="0">
                <a:latin typeface="Times New Roman" panose="02020603050405020304" pitchFamily="18" charset="0"/>
                <a:ea typeface="+mn-ea"/>
                <a:cs typeface="Times New Roman" panose="02020603050405020304" pitchFamily="18" charset="0"/>
              </a:rPr>
              <a:t>的研究表示</a:t>
            </a:r>
            <a:r>
              <a:rPr lang="zh-TW" altLang="en-US" sz="1200" dirty="0" smtClean="0">
                <a:latin typeface="微軟正黑體" panose="020B0604030504040204" pitchFamily="34" charset="-120"/>
                <a:ea typeface="微軟正黑體" panose="020B0604030504040204" pitchFamily="34" charset="-120"/>
              </a:rPr>
              <a:t>消費者在選擇有機農產品時，會依據健康的特性和環境的態度來購買</a:t>
            </a:r>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11</a:t>
            </a:fld>
            <a:endParaRPr lang="zh-TW" altLang="en-US"/>
          </a:p>
        </p:txBody>
      </p:sp>
    </p:spTree>
    <p:extLst>
      <p:ext uri="{BB962C8B-B14F-4D97-AF65-F5344CB8AC3E}">
        <p14:creationId xmlns:p14="http://schemas.microsoft.com/office/powerpoint/2010/main" val="52402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2002</a:t>
            </a:r>
            <a:r>
              <a:rPr lang="zh-TW" altLang="en-US" dirty="0" smtClean="0"/>
              <a:t>年 </a:t>
            </a:r>
            <a:r>
              <a:rPr lang="en-US" altLang="zh-TW" dirty="0" err="1" smtClean="0"/>
              <a:t>Wertenbroch</a:t>
            </a:r>
            <a:r>
              <a:rPr lang="en-US" altLang="zh-TW" dirty="0" smtClean="0"/>
              <a:t> &amp; </a:t>
            </a:r>
            <a:r>
              <a:rPr lang="en-US" altLang="zh-TW" dirty="0" err="1" smtClean="0"/>
              <a:t>Skiera</a:t>
            </a:r>
            <a:r>
              <a:rPr lang="zh-TW" altLang="en-US" dirty="0" smtClean="0"/>
              <a:t> 將願付價格定義為「購買者願意在一個產品上花費最多金錢的數量」</a:t>
            </a:r>
            <a:endParaRPr lang="en-US" altLang="zh-TW" dirty="0" smtClean="0"/>
          </a:p>
          <a:p>
            <a:endParaRPr lang="en-US" altLang="zh-TW" dirty="0" smtClean="0"/>
          </a:p>
          <a:p>
            <a:r>
              <a:rPr lang="zh-TW" altLang="en-US" dirty="0" smtClean="0"/>
              <a:t>在探討消費者對有機農產品的願付價格時，重視環境問題</a:t>
            </a:r>
            <a:r>
              <a:rPr lang="en-US" altLang="zh-TW" dirty="0" smtClean="0"/>
              <a:t>(</a:t>
            </a:r>
            <a:r>
              <a:rPr lang="zh-TW" altLang="en-US" dirty="0" smtClean="0"/>
              <a:t>如水汙染、空氣汙染</a:t>
            </a:r>
            <a:r>
              <a:rPr lang="en-US" altLang="zh-TW" dirty="0" smtClean="0"/>
              <a:t>)</a:t>
            </a:r>
            <a:r>
              <a:rPr lang="zh-TW" altLang="en-US" dirty="0" smtClean="0"/>
              <a:t>和健康意識較為強烈的購買者，所支付的價格比對環境關注較不在乎和對價格較為敏感的消費者高出許多。</a:t>
            </a:r>
            <a:endParaRPr lang="en-US" altLang="zh-TW" dirty="0" smtClean="0"/>
          </a:p>
          <a:p>
            <a:endParaRPr lang="en-US" altLang="zh-TW" dirty="0" smtClean="0"/>
          </a:p>
          <a:p>
            <a:r>
              <a:rPr lang="zh-TW" altLang="en-US" dirty="0" smtClean="0"/>
              <a:t>條件評估法運用於 市場調查詢問消費者 是否願意支付比實際價格還高的產品上，例如無農藥的蔬果、有機農產品</a:t>
            </a:r>
            <a:endParaRPr lang="en-US" altLang="zh-TW" dirty="0" smtClean="0"/>
          </a:p>
          <a:p>
            <a:endParaRPr lang="en-US" altLang="zh-TW" dirty="0" smtClean="0"/>
          </a:p>
          <a:p>
            <a:r>
              <a:rPr lang="zh-TW" altLang="en-US" dirty="0" smtClean="0"/>
              <a:t>此方法即設計一個假設性市場，利用問卷調查受訪者於選購產品的當下，將願意支付的價格、願意接受的價格</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12</a:t>
            </a:fld>
            <a:endParaRPr lang="zh-TW" altLang="en-US"/>
          </a:p>
        </p:txBody>
      </p:sp>
    </p:spTree>
    <p:extLst>
      <p:ext uri="{BB962C8B-B14F-4D97-AF65-F5344CB8AC3E}">
        <p14:creationId xmlns:p14="http://schemas.microsoft.com/office/powerpoint/2010/main" val="1844756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意識是由個體從外界收取到資訊與經驗，經過思維而進行 資訊處理 的一個心理過程。</a:t>
            </a:r>
            <a:endParaRPr lang="en-US" altLang="zh-TW" dirty="0" smtClean="0"/>
          </a:p>
          <a:p>
            <a:endParaRPr lang="en-US" altLang="zh-TW" dirty="0" smtClean="0"/>
          </a:p>
          <a:p>
            <a:r>
              <a:rPr lang="zh-TW" altLang="en-US" dirty="0" smtClean="0"/>
              <a:t>消費者透過資訊媒體、政府與民間的宣導，逐漸獲得有機的概念，當消費者獲得有機意識後，了解有機產品的特性，進而會影響消費行為。</a:t>
            </a:r>
            <a:endParaRPr lang="en-US" altLang="zh-TW" dirty="0" smtClean="0"/>
          </a:p>
          <a:p>
            <a:endParaRPr lang="en-US" altLang="zh-TW" dirty="0" smtClean="0"/>
          </a:p>
          <a:p>
            <a:r>
              <a:rPr lang="en-US" altLang="zh-TW" dirty="0" smtClean="0"/>
              <a:t>2007</a:t>
            </a:r>
            <a:r>
              <a:rPr lang="zh-TW" altLang="en-US" dirty="0" smtClean="0"/>
              <a:t>年</a:t>
            </a:r>
            <a:r>
              <a:rPr lang="en-US" altLang="zh-TW" sz="1200" dirty="0" err="1" smtClean="0">
                <a:latin typeface="Times New Roman" panose="02020603050405020304" pitchFamily="18" charset="0"/>
                <a:ea typeface="+mn-ea"/>
                <a:cs typeface="Times New Roman" panose="02020603050405020304" pitchFamily="18" charset="0"/>
              </a:rPr>
              <a:t>Gracia</a:t>
            </a:r>
            <a:r>
              <a:rPr lang="en-US" altLang="zh-TW" sz="1200" dirty="0" smtClean="0">
                <a:latin typeface="Times New Roman" panose="02020603050405020304" pitchFamily="18" charset="0"/>
                <a:ea typeface="+mn-ea"/>
                <a:cs typeface="Times New Roman" panose="02020603050405020304" pitchFamily="18" charset="0"/>
              </a:rPr>
              <a:t> &amp; </a:t>
            </a:r>
            <a:r>
              <a:rPr lang="en-US" altLang="zh-TW" sz="1200" dirty="0" err="1" smtClean="0">
                <a:latin typeface="Times New Roman" panose="02020603050405020304" pitchFamily="18" charset="0"/>
                <a:ea typeface="+mn-ea"/>
                <a:cs typeface="Times New Roman" panose="02020603050405020304" pitchFamily="18" charset="0"/>
              </a:rPr>
              <a:t>Magistris</a:t>
            </a:r>
            <a:r>
              <a:rPr lang="zh-TW" altLang="en-US" sz="1200" dirty="0" smtClean="0">
                <a:latin typeface="Times New Roman" panose="02020603050405020304" pitchFamily="18" charset="0"/>
                <a:ea typeface="+mn-ea"/>
                <a:cs typeface="Times New Roman" panose="02020603050405020304" pitchFamily="18" charset="0"/>
              </a:rPr>
              <a:t>與</a:t>
            </a:r>
            <a:r>
              <a:rPr lang="en-US" altLang="zh-TW" sz="1200" dirty="0" smtClean="0">
                <a:latin typeface="Times New Roman" panose="02020603050405020304" pitchFamily="18" charset="0"/>
                <a:ea typeface="+mn-ea"/>
                <a:cs typeface="Times New Roman" panose="02020603050405020304" pitchFamily="18" charset="0"/>
              </a:rPr>
              <a:t>2008</a:t>
            </a:r>
            <a:r>
              <a:rPr lang="zh-TW" altLang="en-US" sz="1200" dirty="0" smtClean="0">
                <a:latin typeface="Times New Roman" panose="02020603050405020304" pitchFamily="18" charset="0"/>
                <a:ea typeface="+mn-ea"/>
                <a:cs typeface="Times New Roman" panose="02020603050405020304" pitchFamily="18" charset="0"/>
              </a:rPr>
              <a:t>年</a:t>
            </a:r>
            <a:r>
              <a:rPr lang="en-US" altLang="zh-TW" sz="1200" dirty="0" err="1" smtClean="0">
                <a:latin typeface="Times New Roman" panose="02020603050405020304" pitchFamily="18" charset="0"/>
                <a:ea typeface="+mn-ea"/>
                <a:cs typeface="Times New Roman" panose="02020603050405020304" pitchFamily="18" charset="0"/>
              </a:rPr>
              <a:t>Idda</a:t>
            </a:r>
            <a:r>
              <a:rPr lang="en-US" altLang="zh-TW" sz="1200" dirty="0" smtClean="0">
                <a:latin typeface="Times New Roman" panose="02020603050405020304" pitchFamily="18" charset="0"/>
                <a:ea typeface="+mn-ea"/>
                <a:cs typeface="Times New Roman" panose="02020603050405020304" pitchFamily="18" charset="0"/>
              </a:rPr>
              <a:t>,</a:t>
            </a:r>
            <a:r>
              <a:rPr lang="zh-TW" altLang="en-US" sz="1200" dirty="0" smtClean="0">
                <a:latin typeface="Times New Roman" panose="02020603050405020304" pitchFamily="18" charset="0"/>
                <a:ea typeface="+mn-ea"/>
                <a:cs typeface="Times New Roman" panose="02020603050405020304" pitchFamily="18" charset="0"/>
              </a:rPr>
              <a:t>等諸位學者表示消費者的高收入、教育程度也影響著有機意識。</a:t>
            </a:r>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13</a:t>
            </a:fld>
            <a:endParaRPr lang="zh-TW" altLang="en-US"/>
          </a:p>
        </p:txBody>
      </p:sp>
    </p:spTree>
    <p:extLst>
      <p:ext uri="{BB962C8B-B14F-4D97-AF65-F5344CB8AC3E}">
        <p14:creationId xmlns:p14="http://schemas.microsoft.com/office/powerpoint/2010/main" val="1370937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1999</a:t>
            </a:r>
            <a:r>
              <a:rPr lang="zh-TW" altLang="en-US" dirty="0" smtClean="0"/>
              <a:t>年</a:t>
            </a:r>
            <a:r>
              <a:rPr lang="en-US" altLang="zh-TW" sz="1200" dirty="0" smtClean="0">
                <a:latin typeface="Times New Roman" panose="02020603050405020304" pitchFamily="18" charset="0"/>
                <a:ea typeface="+mn-ea"/>
                <a:cs typeface="Times New Roman" panose="02020603050405020304" pitchFamily="18" charset="0"/>
              </a:rPr>
              <a:t>Bradley</a:t>
            </a:r>
            <a:r>
              <a:rPr lang="zh-TW" altLang="en-US" sz="1200" dirty="0" smtClean="0">
                <a:latin typeface="Times New Roman" panose="02020603050405020304" pitchFamily="18" charset="0"/>
                <a:ea typeface="+mn-ea"/>
                <a:cs typeface="Times New Roman" panose="02020603050405020304" pitchFamily="18" charset="0"/>
              </a:rPr>
              <a:t>、</a:t>
            </a:r>
            <a:r>
              <a:rPr lang="en-US" altLang="zh-TW" sz="1200" dirty="0" err="1" smtClean="0">
                <a:latin typeface="Times New Roman" panose="02020603050405020304" pitchFamily="18" charset="0"/>
                <a:ea typeface="+mn-ea"/>
                <a:cs typeface="Times New Roman" panose="02020603050405020304" pitchFamily="18" charset="0"/>
              </a:rPr>
              <a:t>Waliczek</a:t>
            </a:r>
            <a:r>
              <a:rPr lang="zh-TW" altLang="en-US" sz="1200" dirty="0" smtClean="0">
                <a:latin typeface="微軟正黑體" panose="020B0604030504040204" pitchFamily="34" charset="-120"/>
                <a:ea typeface="微軟正黑體" panose="020B0604030504040204" pitchFamily="34" charset="-120"/>
              </a:rPr>
              <a:t>和</a:t>
            </a:r>
            <a:r>
              <a:rPr lang="en-US" altLang="zh-TW" sz="1200" dirty="0" err="1" smtClean="0">
                <a:latin typeface="Times New Roman" panose="02020603050405020304" pitchFamily="18" charset="0"/>
                <a:ea typeface="+mn-ea"/>
                <a:cs typeface="Times New Roman" panose="02020603050405020304" pitchFamily="18" charset="0"/>
              </a:rPr>
              <a:t>Zajicek</a:t>
            </a:r>
            <a:r>
              <a:rPr lang="zh-TW" altLang="en-US" dirty="0" smtClean="0"/>
              <a:t>認為影響個人行為最重要的因素是態度，態度不只是意向與看法也是思維、看法和態度的結合。</a:t>
            </a:r>
            <a:endParaRPr lang="en-US" altLang="zh-TW" dirty="0" smtClean="0"/>
          </a:p>
          <a:p>
            <a:endParaRPr lang="en-US" altLang="zh-TW" dirty="0" smtClean="0"/>
          </a:p>
          <a:p>
            <a:r>
              <a:rPr lang="zh-TW" altLang="en-US" dirty="0" smtClean="0"/>
              <a:t> </a:t>
            </a:r>
            <a:r>
              <a:rPr lang="en-US" altLang="zh-TW" dirty="0" smtClean="0"/>
              <a:t>1973</a:t>
            </a:r>
            <a:r>
              <a:rPr lang="zh-TW" altLang="en-US" dirty="0" smtClean="0"/>
              <a:t>年</a:t>
            </a:r>
            <a:r>
              <a:rPr lang="en-US" altLang="zh-TW" dirty="0" smtClean="0"/>
              <a:t>Cohen</a:t>
            </a:r>
            <a:r>
              <a:rPr lang="zh-TW" altLang="en-US" dirty="0" smtClean="0"/>
              <a:t>認為環境態度指個體對環境關懷的程度。</a:t>
            </a:r>
            <a:endParaRPr lang="en-US" altLang="zh-TW" dirty="0" smtClean="0"/>
          </a:p>
          <a:p>
            <a:endParaRPr lang="en-US" altLang="zh-TW" dirty="0" smtClean="0"/>
          </a:p>
          <a:p>
            <a:r>
              <a:rPr lang="zh-TW" altLang="en-US" dirty="0" smtClean="0"/>
              <a:t>例如消費者在選購咖啡時，傳統與有機咖啡之間做選擇，購買後者的消費者對環境的態度可能是了解有機咖啡對身體無害處、以及保護生物的多樣性。總而言之，特定行為背後的個體態度，可以確定出群眾的行為反應。</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14</a:t>
            </a:fld>
            <a:endParaRPr lang="zh-TW" altLang="en-US"/>
          </a:p>
        </p:txBody>
      </p:sp>
    </p:spTree>
    <p:extLst>
      <p:ext uri="{BB962C8B-B14F-4D97-AF65-F5344CB8AC3E}">
        <p14:creationId xmlns:p14="http://schemas.microsoft.com/office/powerpoint/2010/main" val="177024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本篇研究架構要探討</a:t>
            </a:r>
            <a:endParaRPr lang="en-US" altLang="zh-TW" dirty="0" smtClean="0"/>
          </a:p>
          <a:p>
            <a:r>
              <a:rPr lang="zh-TW" altLang="en-US" dirty="0" smtClean="0"/>
              <a:t>不同社經背景對有機意識與有機購買意願是否有差異性，並且依照消費者的生活型態分成幾個群集，對有機購買意願、有機意識、環境態度與願付價格有差異性。</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16</a:t>
            </a:fld>
            <a:endParaRPr lang="zh-TW" altLang="en-US"/>
          </a:p>
        </p:txBody>
      </p:sp>
    </p:spTree>
    <p:extLst>
      <p:ext uri="{BB962C8B-B14F-4D97-AF65-F5344CB8AC3E}">
        <p14:creationId xmlns:p14="http://schemas.microsoft.com/office/powerpoint/2010/main" val="2935512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本篇研究採便利性抽樣，以高雄市為主要研究範圍，研究對象以</a:t>
            </a:r>
            <a:r>
              <a:rPr lang="en-US" altLang="zh-TW" dirty="0" smtClean="0"/>
              <a:t>18</a:t>
            </a:r>
            <a:r>
              <a:rPr lang="zh-TW" altLang="en-US" dirty="0" smtClean="0"/>
              <a:t>歲以上的消費者  於連鎖咖啡館門市，如 星巴克、金礦與多那之等門市。</a:t>
            </a:r>
            <a:endParaRPr lang="en-US" altLang="zh-TW" dirty="0" smtClean="0"/>
          </a:p>
          <a:p>
            <a:endParaRPr lang="en-US" altLang="zh-TW" dirty="0" smtClean="0"/>
          </a:p>
          <a:p>
            <a:r>
              <a:rPr lang="zh-TW" altLang="en-US" dirty="0" smtClean="0"/>
              <a:t>依照 高雄市各個 行政區域的人口數比例，進行問卷發放。共</a:t>
            </a:r>
            <a:r>
              <a:rPr lang="en-US" altLang="zh-TW" dirty="0" smtClean="0"/>
              <a:t>460</a:t>
            </a:r>
            <a:r>
              <a:rPr lang="zh-TW" altLang="en-US" dirty="0" smtClean="0"/>
              <a:t>份問卷，扣除掉填答不完整的問卷為</a:t>
            </a:r>
            <a:r>
              <a:rPr lang="en-US" altLang="zh-TW" dirty="0" smtClean="0"/>
              <a:t>443</a:t>
            </a:r>
            <a:r>
              <a:rPr lang="zh-TW" altLang="en-US" dirty="0" smtClean="0"/>
              <a:t>份，回收率為</a:t>
            </a:r>
            <a:r>
              <a:rPr lang="en-US" altLang="zh-TW" dirty="0" smtClean="0"/>
              <a:t>96</a:t>
            </a:r>
            <a:r>
              <a:rPr lang="zh-TW" altLang="en-US" dirty="0" smtClean="0"/>
              <a:t> </a:t>
            </a:r>
            <a:r>
              <a:rPr lang="en-US" altLang="zh-TW" dirty="0" smtClean="0"/>
              <a:t>%</a:t>
            </a:r>
          </a:p>
          <a:p>
            <a:endParaRPr lang="zh-TW" altLang="en-US"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17</a:t>
            </a:fld>
            <a:endParaRPr lang="zh-TW" altLang="en-US"/>
          </a:p>
        </p:txBody>
      </p:sp>
    </p:spTree>
    <p:extLst>
      <p:ext uri="{BB962C8B-B14F-4D97-AF65-F5344CB8AC3E}">
        <p14:creationId xmlns:p14="http://schemas.microsoft.com/office/powerpoint/2010/main" val="390463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問卷依照</a:t>
            </a:r>
            <a:r>
              <a:rPr lang="en-US" altLang="zh-TW" dirty="0" smtClean="0"/>
              <a:t>6</a:t>
            </a:r>
            <a:r>
              <a:rPr lang="zh-TW" altLang="en-US" dirty="0" smtClean="0"/>
              <a:t>個變數做設計，根據文獻共設計的</a:t>
            </a:r>
            <a:r>
              <a:rPr lang="en-US" altLang="zh-TW" dirty="0" smtClean="0"/>
              <a:t>71</a:t>
            </a:r>
            <a:r>
              <a:rPr lang="zh-TW" altLang="en-US" dirty="0" smtClean="0"/>
              <a:t>個題項。</a:t>
            </a:r>
            <a:endParaRPr lang="en-US" altLang="zh-TW" dirty="0" smtClean="0"/>
          </a:p>
          <a:p>
            <a:endParaRPr lang="en-US" altLang="zh-TW" dirty="0" smtClean="0"/>
          </a:p>
          <a:p>
            <a:r>
              <a:rPr lang="zh-TW" altLang="en-US" sz="1200" dirty="0" smtClean="0">
                <a:latin typeface="微軟正黑體" panose="020B0604030504040204" pitchFamily="34" charset="-120"/>
                <a:ea typeface="微軟正黑體" panose="020B0604030504040204" pitchFamily="34" charset="-120"/>
              </a:rPr>
              <a:t>而當中的有機產品的意識、購買意願、環境態度和生活型態，</a:t>
            </a:r>
            <a:r>
              <a:rPr lang="zh-TW" altLang="en-US" dirty="0" smtClean="0"/>
              <a:t>採用李克特量表方式回答。</a:t>
            </a:r>
            <a:endParaRPr lang="en-US" altLang="zh-TW" dirty="0" smtClean="0"/>
          </a:p>
          <a:p>
            <a:endParaRPr lang="en-US" altLang="zh-TW" dirty="0" smtClean="0"/>
          </a:p>
          <a:p>
            <a:r>
              <a:rPr lang="zh-TW" altLang="en-US" dirty="0" smtClean="0"/>
              <a:t>社經背景與願付價格則是以  </a:t>
            </a:r>
            <a:r>
              <a:rPr lang="zh-TW" altLang="en-US" sz="1200" dirty="0" smtClean="0">
                <a:latin typeface="Times New Roman" panose="02020603050405020304" pitchFamily="18" charset="0"/>
                <a:ea typeface="微軟正黑體" panose="020B0604030504040204" pitchFamily="34" charset="-120"/>
                <a:cs typeface="Times New Roman" panose="02020603050405020304" pitchFamily="18" charset="0"/>
              </a:rPr>
              <a:t>名目尺度</a:t>
            </a:r>
            <a:r>
              <a:rPr lang="en-US"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200" dirty="0" smtClean="0">
                <a:latin typeface="Times New Roman" panose="02020603050405020304" pitchFamily="18" charset="0"/>
                <a:cs typeface="Times New Roman" panose="02020603050405020304" pitchFamily="18" charset="0"/>
              </a:rPr>
              <a:t>Nominal scale</a:t>
            </a:r>
            <a:r>
              <a:rPr lang="en-US"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200" dirty="0" smtClean="0">
                <a:latin typeface="Times New Roman" panose="02020603050405020304" pitchFamily="18" charset="0"/>
                <a:ea typeface="微軟正黑體" panose="020B0604030504040204" pitchFamily="34" charset="-120"/>
                <a:cs typeface="Times New Roman" panose="02020603050405020304" pitchFamily="18" charset="0"/>
              </a:rPr>
              <a:t>和  順序尺度</a:t>
            </a:r>
            <a:r>
              <a:rPr lang="en-US"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200" dirty="0" smtClean="0">
                <a:latin typeface="Times New Roman" panose="02020603050405020304" pitchFamily="18" charset="0"/>
                <a:cs typeface="Times New Roman" panose="02020603050405020304" pitchFamily="18" charset="0"/>
              </a:rPr>
              <a:t>Ordinal scale</a:t>
            </a:r>
            <a:r>
              <a:rPr lang="en-US"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200" dirty="0" smtClean="0">
                <a:latin typeface="Times New Roman" panose="02020603050405020304" pitchFamily="18" charset="0"/>
                <a:ea typeface="微軟正黑體" panose="020B0604030504040204" pitchFamily="34" charset="-120"/>
                <a:cs typeface="Times New Roman" panose="02020603050405020304" pitchFamily="18" charset="0"/>
              </a:rPr>
              <a:t>的方式</a:t>
            </a:r>
            <a:endParaRPr lang="zh-TW" altLang="en-US"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18</a:t>
            </a:fld>
            <a:endParaRPr lang="zh-TW" altLang="en-US"/>
          </a:p>
        </p:txBody>
      </p:sp>
    </p:spTree>
    <p:extLst>
      <p:ext uri="{BB962C8B-B14F-4D97-AF65-F5344CB8AC3E}">
        <p14:creationId xmlns:p14="http://schemas.microsoft.com/office/powerpoint/2010/main" val="316024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研究結果分為兩個部分</a:t>
            </a:r>
            <a:endParaRPr lang="en-US" altLang="zh-TW" dirty="0" smtClean="0"/>
          </a:p>
          <a:p>
            <a:endParaRPr lang="en-US" altLang="zh-TW" dirty="0" smtClean="0"/>
          </a:p>
          <a:p>
            <a:pPr marL="0" indent="0">
              <a:buNone/>
            </a:pPr>
            <a:r>
              <a:rPr lang="zh-TW" altLang="en-US" dirty="0" smtClean="0"/>
              <a:t>第一部分為</a:t>
            </a:r>
            <a:r>
              <a:rPr lang="zh-TW" altLang="en-US" sz="1200" dirty="0" smtClean="0">
                <a:latin typeface="Times New Roman" panose="02020603050405020304" pitchFamily="18" charset="0"/>
                <a:cs typeface="Times New Roman" panose="02020603050405020304" pitchFamily="18" charset="0"/>
              </a:rPr>
              <a:t>社會經濟背景→「有機意識」和「購買意願」的分析結果</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第二部分為</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19</a:t>
            </a:fld>
            <a:endParaRPr lang="zh-TW" altLang="en-US"/>
          </a:p>
        </p:txBody>
      </p:sp>
    </p:spTree>
    <p:extLst>
      <p:ext uri="{BB962C8B-B14F-4D97-AF65-F5344CB8AC3E}">
        <p14:creationId xmlns:p14="http://schemas.microsoft.com/office/powerpoint/2010/main" val="326384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lnSpc>
                <a:spcPct val="100000"/>
              </a:lnSpc>
              <a:spcAft>
                <a:spcPts val="0"/>
              </a:spcAft>
            </a:pPr>
            <a:r>
              <a:rPr lang="zh-TW" altLang="en-US" dirty="0" smtClean="0"/>
              <a:t>在  </a:t>
            </a:r>
            <a:r>
              <a:rPr lang="zh-TW" altLang="zh-TW" sz="1200" kern="0" dirty="0" smtClean="0">
                <a:solidFill>
                  <a:schemeClr val="tx1"/>
                </a:solidFill>
                <a:effectLst/>
                <a:latin typeface="Times New Roman" panose="02020603050405020304" pitchFamily="18" charset="0"/>
                <a:ea typeface="+mn-ea"/>
                <a:cs typeface="Times New Roman" panose="02020603050405020304" pitchFamily="18" charset="0"/>
              </a:rPr>
              <a:t>有機農產品沒有農藥殘留</a:t>
            </a:r>
            <a:r>
              <a:rPr lang="zh-TW" altLang="en-US" sz="1200" kern="0" dirty="0" smtClean="0">
                <a:solidFill>
                  <a:schemeClr val="tx1"/>
                </a:solidFill>
                <a:effectLst/>
                <a:latin typeface="Times New Roman" panose="02020603050405020304" pitchFamily="18" charset="0"/>
                <a:ea typeface="+mn-ea"/>
                <a:cs typeface="Times New Roman" panose="02020603050405020304" pitchFamily="18" charset="0"/>
              </a:rPr>
              <a:t>此項目發現 有顯著性差異，男性的有機意識比女性來的高</a:t>
            </a:r>
            <a:endParaRPr lang="zh-TW" altLang="zh-TW" sz="1200" kern="1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altLang="zh-TW" dirty="0" smtClean="0"/>
          </a:p>
          <a:p>
            <a:r>
              <a:rPr lang="zh-TW" altLang="en-US" dirty="0" smtClean="0"/>
              <a:t>推測  大部分  從事一級的產業 為男性居多  對於有機農產品的知識更加地瞭解</a:t>
            </a:r>
            <a:endParaRPr lang="en-US" altLang="zh-TW" dirty="0" smtClean="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20</a:t>
            </a:fld>
            <a:endParaRPr lang="zh-TW" altLang="en-US"/>
          </a:p>
        </p:txBody>
      </p:sp>
    </p:spTree>
    <p:extLst>
      <p:ext uri="{BB962C8B-B14F-4D97-AF65-F5344CB8AC3E}">
        <p14:creationId xmlns:p14="http://schemas.microsoft.com/office/powerpoint/2010/main" val="1135323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本研究結果顯示</a:t>
            </a:r>
            <a:r>
              <a:rPr lang="en-US" altLang="zh-TW" sz="1200" kern="1200" dirty="0" smtClean="0">
                <a:solidFill>
                  <a:schemeClr val="tx1"/>
                </a:solidFill>
                <a:effectLst/>
                <a:latin typeface="+mn-lt"/>
                <a:ea typeface="+mn-ea"/>
                <a:cs typeface="+mn-cs"/>
              </a:rPr>
              <a:t>51</a:t>
            </a:r>
            <a:r>
              <a:rPr lang="zh-TW" altLang="zh-TW" sz="1200" kern="1200" dirty="0" smtClean="0">
                <a:solidFill>
                  <a:schemeClr val="tx1"/>
                </a:solidFill>
                <a:effectLst/>
                <a:latin typeface="+mn-lt"/>
                <a:ea typeface="+mn-ea"/>
                <a:cs typeface="+mn-cs"/>
              </a:rPr>
              <a:t>歲以上的消費者比其他年齡層更</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關注於對有機農產品</a:t>
            </a:r>
            <a:r>
              <a:rPr lang="zh-TW" altLang="en-US" sz="1200" kern="1200" dirty="0" smtClean="0">
                <a:solidFill>
                  <a:schemeClr val="tx1"/>
                </a:solidFill>
                <a:effectLst/>
                <a:latin typeface="+mn-lt"/>
                <a:ea typeface="+mn-ea"/>
                <a:cs typeface="+mn-cs"/>
              </a:rPr>
              <a:t>，與</a:t>
            </a:r>
            <a:r>
              <a:rPr lang="zh-TW" altLang="zh-TW" sz="1200" kern="1200" dirty="0" smtClean="0">
                <a:solidFill>
                  <a:schemeClr val="tx1"/>
                </a:solidFill>
                <a:effectLst/>
                <a:latin typeface="+mn-lt"/>
                <a:ea typeface="+mn-ea"/>
                <a:cs typeface="+mn-cs"/>
              </a:rPr>
              <a:t>一般農產品</a:t>
            </a:r>
            <a:r>
              <a:rPr lang="zh-TW" altLang="en-US" sz="1200" kern="1200" dirty="0" smtClean="0">
                <a:solidFill>
                  <a:schemeClr val="tx1"/>
                </a:solidFill>
                <a:effectLst/>
                <a:latin typeface="+mn-lt"/>
                <a:ea typeface="+mn-ea"/>
                <a:cs typeface="+mn-cs"/>
              </a:rPr>
              <a:t>相比，</a:t>
            </a:r>
            <a:r>
              <a:rPr lang="zh-TW" altLang="zh-TW" sz="1200" kern="1200" dirty="0" smtClean="0">
                <a:solidFill>
                  <a:schemeClr val="tx1"/>
                </a:solidFill>
                <a:effectLst/>
                <a:latin typeface="+mn-lt"/>
                <a:ea typeface="+mn-ea"/>
                <a:cs typeface="+mn-cs"/>
              </a:rPr>
              <a:t>較為安全和品質有得到較好的保障，</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(Stevens-</a:t>
            </a:r>
            <a:r>
              <a:rPr lang="en-US" altLang="zh-TW" sz="1200" kern="1200" dirty="0" err="1" smtClean="0">
                <a:solidFill>
                  <a:schemeClr val="tx1"/>
                </a:solidFill>
                <a:effectLst/>
                <a:latin typeface="+mn-lt"/>
                <a:ea typeface="+mn-ea"/>
                <a:cs typeface="+mn-cs"/>
              </a:rPr>
              <a:t>Garmon</a:t>
            </a:r>
            <a:r>
              <a:rPr lang="en-US" altLang="zh-TW" sz="1200" kern="1200" dirty="0" smtClean="0">
                <a:solidFill>
                  <a:schemeClr val="tx1"/>
                </a:solidFill>
                <a:effectLst/>
                <a:latin typeface="+mn-lt"/>
                <a:ea typeface="+mn-ea"/>
                <a:cs typeface="+mn-cs"/>
              </a:rPr>
              <a:t>, Huang, &amp; Lin, 2007)</a:t>
            </a:r>
            <a:r>
              <a:rPr lang="zh-TW" altLang="zh-TW" sz="1200" kern="1200" dirty="0" smtClean="0">
                <a:solidFill>
                  <a:schemeClr val="tx1"/>
                </a:solidFill>
                <a:effectLst/>
                <a:latin typeface="+mn-lt"/>
                <a:ea typeface="+mn-ea"/>
                <a:cs typeface="+mn-cs"/>
              </a:rPr>
              <a:t>表示</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年齡因素</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似乎在有機意識上扮演著重要的角色</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Kumar</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Ali(2011)</a:t>
            </a:r>
            <a:r>
              <a:rPr lang="zh-TW" altLang="zh-TW" sz="1200" kern="1200" dirty="0" smtClean="0">
                <a:solidFill>
                  <a:schemeClr val="tx1"/>
                </a:solidFill>
                <a:effectLst/>
                <a:latin typeface="+mn-lt"/>
                <a:ea typeface="+mn-ea"/>
                <a:cs typeface="+mn-cs"/>
              </a:rPr>
              <a:t>提到</a:t>
            </a:r>
            <a:r>
              <a:rPr lang="zh-TW" altLang="en-US" sz="1200" kern="1200" dirty="0" smtClean="0">
                <a:solidFill>
                  <a:schemeClr val="tx1"/>
                </a:solidFill>
                <a:effectLst/>
                <a:latin typeface="+mn-lt"/>
                <a:ea typeface="+mn-ea"/>
                <a:cs typeface="+mn-cs"/>
              </a:rPr>
              <a:t>消費者的</a:t>
            </a:r>
            <a:r>
              <a:rPr lang="zh-TW" altLang="zh-TW" sz="1200" kern="1200" dirty="0" smtClean="0">
                <a:solidFill>
                  <a:schemeClr val="tx1"/>
                </a:solidFill>
                <a:effectLst/>
                <a:latin typeface="+mn-lt"/>
                <a:ea typeface="+mn-ea"/>
                <a:cs typeface="+mn-cs"/>
              </a:rPr>
              <a:t>有機意識認知程度大多在</a:t>
            </a:r>
            <a:r>
              <a:rPr lang="en-US" altLang="zh-TW" sz="1200" kern="1200" dirty="0" smtClean="0">
                <a:solidFill>
                  <a:schemeClr val="tx1"/>
                </a:solidFill>
                <a:effectLst/>
                <a:latin typeface="+mn-lt"/>
                <a:ea typeface="+mn-ea"/>
                <a:cs typeface="+mn-cs"/>
              </a:rPr>
              <a:t>35</a:t>
            </a:r>
            <a:r>
              <a:rPr lang="zh-TW" altLang="zh-TW" sz="1200" kern="1200" dirty="0" smtClean="0">
                <a:solidFill>
                  <a:schemeClr val="tx1"/>
                </a:solidFill>
                <a:effectLst/>
                <a:latin typeface="+mn-lt"/>
                <a:ea typeface="+mn-ea"/>
                <a:cs typeface="+mn-cs"/>
              </a:rPr>
              <a:t>歲以下，常關注食品安全和環境友善的環境議題，</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與台灣相比之下外國人民的</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有機意識情形</a:t>
            </a:r>
            <a:r>
              <a:rPr lang="zh-TW" altLang="en-US" sz="1200" kern="1200" dirty="0" smtClean="0">
                <a:solidFill>
                  <a:schemeClr val="tx1"/>
                </a:solidFill>
                <a:effectLst/>
                <a:latin typeface="+mn-lt"/>
                <a:ea typeface="+mn-ea"/>
                <a:cs typeface="+mn-cs"/>
              </a:rPr>
              <a:t>  較</a:t>
            </a:r>
            <a:r>
              <a:rPr lang="zh-TW" altLang="zh-TW" sz="1200" kern="1200" dirty="0" smtClean="0">
                <a:solidFill>
                  <a:schemeClr val="tx1"/>
                </a:solidFill>
                <a:effectLst/>
                <a:latin typeface="+mn-lt"/>
                <a:ea typeface="+mn-ea"/>
                <a:cs typeface="+mn-cs"/>
              </a:rPr>
              <a:t>年輕化，可以看出國外對於</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環境保護</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與</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健康的重視。</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21</a:t>
            </a:fld>
            <a:endParaRPr lang="zh-TW" altLang="en-US"/>
          </a:p>
        </p:txBody>
      </p:sp>
    </p:spTree>
    <p:extLst>
      <p:ext uri="{BB962C8B-B14F-4D97-AF65-F5344CB8AC3E}">
        <p14:creationId xmlns:p14="http://schemas.microsoft.com/office/powerpoint/2010/main" val="107964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國人重視健康觀念日漸高漲，如何在兼顧吃得安心外，也將可保護大自然環境，是目前社會大眾所關注的。</a:t>
            </a:r>
            <a:endParaRPr lang="en-US" altLang="zh-TW" dirty="0" smtClean="0"/>
          </a:p>
          <a:p>
            <a:endParaRPr lang="en-US" altLang="zh-TW" dirty="0" smtClean="0"/>
          </a:p>
          <a:p>
            <a:r>
              <a:rPr lang="zh-TW" altLang="en-US" dirty="0" smtClean="0"/>
              <a:t>所謂的「有機農業栽培法」是遵守自然資源循環永續利用原則，不允許使用合成化學物質，強調  水土資源保育  與  生態平衡  的管理系統，並達到生產自然安全農產品目標之農業。</a:t>
            </a:r>
            <a:endParaRPr lang="en-US" altLang="zh-TW" dirty="0" smtClean="0"/>
          </a:p>
          <a:p>
            <a:endParaRPr lang="zh-TW" altLang="en-US" dirty="0" smtClean="0"/>
          </a:p>
          <a:p>
            <a:r>
              <a:rPr lang="zh-TW" altLang="en-US" dirty="0" smtClean="0"/>
              <a:t>受到國外的影響下，咖啡已成為大部分人每天都會消費的飲品</a:t>
            </a:r>
          </a:p>
          <a:p>
            <a:endParaRPr lang="zh-TW" altLang="en-US" dirty="0" smtClean="0"/>
          </a:p>
          <a:p>
            <a:r>
              <a:rPr lang="zh-TW" altLang="en-US" dirty="0" smtClean="0"/>
              <a:t>台灣咖啡館在</a:t>
            </a:r>
            <a:r>
              <a:rPr lang="en-US" altLang="zh-TW" dirty="0" smtClean="0"/>
              <a:t>90</a:t>
            </a:r>
            <a:r>
              <a:rPr lang="zh-TW" altLang="en-US" dirty="0" smtClean="0"/>
              <a:t>年代以來，已在大街小巷的出現，而真正帶動咖啡市場的為</a:t>
            </a:r>
            <a:r>
              <a:rPr lang="en-US" altLang="zh-TW" dirty="0" smtClean="0"/>
              <a:t>1998</a:t>
            </a:r>
            <a:r>
              <a:rPr lang="zh-TW" altLang="en-US" dirty="0" smtClean="0"/>
              <a:t>年美國</a:t>
            </a:r>
            <a:r>
              <a:rPr lang="en-US" altLang="zh-TW" dirty="0" smtClean="0"/>
              <a:t>Starbucks Coffee International</a:t>
            </a:r>
            <a:r>
              <a:rPr lang="zh-TW" altLang="en-US" dirty="0" smtClean="0"/>
              <a:t>公司、台灣統一企業與統一超商三家公司所共同成立的第一家星巴克。</a:t>
            </a:r>
          </a:p>
          <a:p>
            <a:r>
              <a:rPr lang="zh-TW" altLang="en-US" dirty="0" smtClean="0"/>
              <a:t>星巴克	</a:t>
            </a:r>
          </a:p>
          <a:p>
            <a:r>
              <a:rPr lang="zh-TW" altLang="en-US" dirty="0" smtClean="0"/>
              <a:t>時間	店數	</a:t>
            </a:r>
          </a:p>
          <a:p>
            <a:r>
              <a:rPr lang="en-US" altLang="zh-TW" dirty="0" smtClean="0"/>
              <a:t>2014	307		</a:t>
            </a:r>
          </a:p>
          <a:p>
            <a:r>
              <a:rPr lang="en-US" altLang="zh-TW" dirty="0" smtClean="0"/>
              <a:t>1998(</a:t>
            </a:r>
            <a:r>
              <a:rPr lang="zh-TW" altLang="en-US" dirty="0" smtClean="0"/>
              <a:t>來台成立</a:t>
            </a:r>
            <a:r>
              <a:rPr lang="en-US" altLang="zh-TW" dirty="0" smtClean="0"/>
              <a:t>)	1</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3</a:t>
            </a:fld>
            <a:endParaRPr lang="zh-TW" altLang="en-US"/>
          </a:p>
        </p:txBody>
      </p:sp>
    </p:spTree>
    <p:extLst>
      <p:ext uri="{BB962C8B-B14F-4D97-AF65-F5344CB8AC3E}">
        <p14:creationId xmlns:p14="http://schemas.microsoft.com/office/powerpoint/2010/main" val="1761608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結果顯示年齡</a:t>
            </a:r>
            <a:r>
              <a:rPr lang="en-US" altLang="zh-TW" sz="1200" kern="1200" dirty="0" smtClean="0">
                <a:solidFill>
                  <a:schemeClr val="tx1"/>
                </a:solidFill>
                <a:effectLst/>
                <a:latin typeface="+mn-lt"/>
                <a:ea typeface="+mn-ea"/>
                <a:cs typeface="+mn-cs"/>
              </a:rPr>
              <a:t>51</a:t>
            </a:r>
            <a:r>
              <a:rPr lang="zh-TW" altLang="zh-TW" sz="1200" kern="1200" dirty="0" smtClean="0">
                <a:solidFill>
                  <a:schemeClr val="tx1"/>
                </a:solidFill>
                <a:effectLst/>
                <a:latin typeface="+mn-lt"/>
                <a:ea typeface="+mn-ea"/>
                <a:cs typeface="+mn-cs"/>
              </a:rPr>
              <a:t>歲以上的消費者較其他年齡層更願意前往有販售有機產品的商家購買含有</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有機標章的產品</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原因可能是隨著年紀的增長對健康的要求越來越高、</a:t>
            </a:r>
            <a:r>
              <a:rPr lang="zh-TW" altLang="en-US" sz="1200" kern="1200" dirty="0" smtClean="0">
                <a:solidFill>
                  <a:schemeClr val="tx1"/>
                </a:solidFill>
                <a:effectLst/>
                <a:latin typeface="+mn-lt"/>
                <a:ea typeface="+mn-ea"/>
                <a:cs typeface="+mn-cs"/>
              </a:rPr>
              <a:t>且</a:t>
            </a:r>
            <a:r>
              <a:rPr lang="zh-TW" altLang="zh-TW" sz="1200" kern="1200" dirty="0" smtClean="0">
                <a:solidFill>
                  <a:schemeClr val="tx1"/>
                </a:solidFill>
                <a:effectLst/>
                <a:latin typeface="+mn-lt"/>
                <a:ea typeface="+mn-ea"/>
                <a:cs typeface="+mn-cs"/>
              </a:rPr>
              <a:t>有較高的消費能力</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而</a:t>
            </a:r>
            <a:r>
              <a:rPr lang="zh-TW" altLang="zh-TW" sz="1200" kern="1200" dirty="0" smtClean="0">
                <a:solidFill>
                  <a:schemeClr val="tx1"/>
                </a:solidFill>
                <a:effectLst/>
                <a:latin typeface="+mn-lt"/>
                <a:ea typeface="+mn-ea"/>
                <a:cs typeface="+mn-cs"/>
              </a:rPr>
              <a:t>此年齡階段的消費者可能已成家或是家中有子女，則更願意購買有機農產品給予家人或是伴侶</a:t>
            </a:r>
            <a:endParaRPr lang="en-US" altLang="zh-TW" sz="1200" kern="1200" dirty="0" smtClean="0">
              <a:solidFill>
                <a:schemeClr val="tx1"/>
              </a:solidFill>
              <a:effectLst/>
              <a:latin typeface="+mn-lt"/>
              <a:ea typeface="+mn-ea"/>
              <a:cs typeface="+mn-cs"/>
            </a:endParaRPr>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22</a:t>
            </a:fld>
            <a:endParaRPr lang="zh-TW" altLang="en-US"/>
          </a:p>
        </p:txBody>
      </p:sp>
    </p:spTree>
    <p:extLst>
      <p:ext uri="{BB962C8B-B14F-4D97-AF65-F5344CB8AC3E}">
        <p14:creationId xmlns:p14="http://schemas.microsoft.com/office/powerpoint/2010/main" val="901047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在  </a:t>
            </a:r>
            <a:r>
              <a:rPr lang="zh-TW" altLang="zh-TW" sz="1200" kern="0" dirty="0" smtClean="0">
                <a:solidFill>
                  <a:schemeClr val="tx1"/>
                </a:solidFill>
                <a:effectLst/>
                <a:latin typeface="Times New Roman" panose="02020603050405020304" pitchFamily="18" charset="0"/>
                <a:ea typeface="+mn-ea"/>
                <a:cs typeface="細明體" panose="02020509000000000000" pitchFamily="49" charset="-120"/>
              </a:rPr>
              <a:t>種植有機農產品使用化學肥料</a:t>
            </a:r>
            <a:r>
              <a:rPr lang="zh-TW" altLang="en-US" sz="1200" kern="100" dirty="0" smtClean="0">
                <a:solidFill>
                  <a:schemeClr val="tx1"/>
                </a:solidFill>
                <a:effectLst/>
                <a:latin typeface="Times New Roman" panose="02020603050405020304" pitchFamily="18" charset="0"/>
                <a:ea typeface="+mn-ea"/>
                <a:cs typeface="Times New Roman" panose="02020603050405020304" pitchFamily="18" charset="0"/>
              </a:rPr>
              <a:t>  與</a:t>
            </a:r>
            <a:r>
              <a:rPr lang="zh-TW" altLang="zh-TW" sz="1200" kern="0" dirty="0" smtClean="0">
                <a:solidFill>
                  <a:schemeClr val="tx1"/>
                </a:solidFill>
                <a:effectLst/>
                <a:latin typeface="Times New Roman" panose="02020603050405020304" pitchFamily="18" charset="0"/>
                <a:ea typeface="+mn-ea"/>
                <a:cs typeface="細明體" panose="02020509000000000000" pitchFamily="49" charset="-120"/>
              </a:rPr>
              <a:t>有機農產品的品質就如同有機標示一樣</a:t>
            </a:r>
            <a:r>
              <a:rPr lang="zh-TW" altLang="en-US" sz="1200" kern="100" dirty="0" smtClean="0">
                <a:solidFill>
                  <a:schemeClr val="tx1"/>
                </a:solidFill>
                <a:effectLst/>
                <a:latin typeface="Times New Roman" panose="02020603050405020304" pitchFamily="18" charset="0"/>
                <a:ea typeface="+mn-ea"/>
                <a:cs typeface="Times New Roman" panose="02020603050405020304" pitchFamily="18" charset="0"/>
              </a:rPr>
              <a:t>  兩個項目有顯著性差異 </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發現有家中有慢性疾病者的有機意識，比沒有慢性疾病者 來的高  </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了解有機農產品對身體較佳，因此為了家庭成員的健康狀況著想，對有機農產品有著基本的認識，</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食物來源不明  與  </a:t>
            </a:r>
            <a:r>
              <a:rPr lang="zh-TW" altLang="zh-TW" sz="1200" kern="1200" dirty="0" smtClean="0">
                <a:solidFill>
                  <a:schemeClr val="tx1"/>
                </a:solidFill>
                <a:effectLst/>
                <a:latin typeface="+mn-lt"/>
                <a:ea typeface="+mn-ea"/>
                <a:cs typeface="+mn-cs"/>
              </a:rPr>
              <a:t>外食族增加</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都會帶給身體不同疾病的產生，</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如</a:t>
            </a:r>
            <a:r>
              <a:rPr lang="zh-TW" altLang="en-US" sz="1200" kern="1200" dirty="0" smtClean="0">
                <a:solidFill>
                  <a:schemeClr val="tx1"/>
                </a:solidFill>
                <a:effectLst/>
                <a:latin typeface="+mn-lt"/>
                <a:ea typeface="+mn-ea"/>
                <a:cs typeface="+mn-cs"/>
              </a:rPr>
              <a:t>  高血壓  </a:t>
            </a:r>
            <a:r>
              <a:rPr lang="zh-TW" altLang="zh-TW" sz="1200" kern="1200" dirty="0" smtClean="0">
                <a:solidFill>
                  <a:schemeClr val="tx1"/>
                </a:solidFill>
                <a:effectLst/>
                <a:latin typeface="+mn-lt"/>
                <a:ea typeface="+mn-ea"/>
                <a:cs typeface="+mn-cs"/>
              </a:rPr>
              <a:t>或是</a:t>
            </a:r>
            <a:r>
              <a:rPr lang="zh-TW" altLang="en-US" sz="1200" kern="1200" dirty="0" smtClean="0">
                <a:solidFill>
                  <a:schemeClr val="tx1"/>
                </a:solidFill>
                <a:effectLst/>
                <a:latin typeface="+mn-lt"/>
                <a:ea typeface="+mn-ea"/>
                <a:cs typeface="+mn-cs"/>
              </a:rPr>
              <a:t>  因食材本身有農藥的殘留 導致 疾病 </a:t>
            </a:r>
            <a:r>
              <a:rPr lang="zh-TW" altLang="zh-TW" sz="1200" kern="1200" dirty="0" smtClean="0">
                <a:solidFill>
                  <a:schemeClr val="tx1"/>
                </a:solidFill>
                <a:effectLst/>
                <a:latin typeface="+mn-lt"/>
                <a:ea typeface="+mn-ea"/>
                <a:cs typeface="+mn-cs"/>
              </a:rPr>
              <a:t>的發生機率，因此家庭成員有慢性病者對有機意識有</a:t>
            </a:r>
            <a:r>
              <a:rPr lang="zh-TW" altLang="en-US" sz="1200" kern="1200" dirty="0" smtClean="0">
                <a:solidFill>
                  <a:schemeClr val="tx1"/>
                </a:solidFill>
                <a:effectLst/>
                <a:latin typeface="+mn-lt"/>
                <a:ea typeface="+mn-ea"/>
                <a:cs typeface="+mn-cs"/>
              </a:rPr>
              <a:t>一定</a:t>
            </a:r>
            <a:r>
              <a:rPr lang="zh-TW" altLang="zh-TW" sz="1200" kern="1200" dirty="0" smtClean="0">
                <a:solidFill>
                  <a:schemeClr val="tx1"/>
                </a:solidFill>
                <a:effectLst/>
                <a:latin typeface="+mn-lt"/>
                <a:ea typeface="+mn-ea"/>
                <a:cs typeface="+mn-cs"/>
              </a:rPr>
              <a:t>的認知程度。</a:t>
            </a:r>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23</a:t>
            </a:fld>
            <a:endParaRPr lang="zh-TW" altLang="en-US"/>
          </a:p>
        </p:txBody>
      </p:sp>
    </p:spTree>
    <p:extLst>
      <p:ext uri="{BB962C8B-B14F-4D97-AF65-F5344CB8AC3E}">
        <p14:creationId xmlns:p14="http://schemas.microsoft.com/office/powerpoint/2010/main" val="3567288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0" dirty="0" smtClean="0">
                <a:solidFill>
                  <a:schemeClr val="tx1"/>
                </a:solidFill>
                <a:effectLst/>
                <a:latin typeface="Times New Roman" panose="02020603050405020304" pitchFamily="18" charset="0"/>
                <a:ea typeface="+mn-ea"/>
                <a:cs typeface="細明體" panose="02020509000000000000" pitchFamily="49" charset="-120"/>
              </a:rPr>
              <a:t>將會購買有機咖啡的產品</a:t>
            </a:r>
            <a:r>
              <a:rPr lang="zh-TW" altLang="en-US" sz="1200" kern="0" dirty="0" smtClean="0">
                <a:solidFill>
                  <a:schemeClr val="tx1"/>
                </a:solidFill>
                <a:effectLst/>
                <a:latin typeface="Times New Roman" panose="02020603050405020304" pitchFamily="18" charset="0"/>
                <a:ea typeface="+mn-ea"/>
                <a:cs typeface="細明體" panose="02020509000000000000" pitchFamily="49" charset="-120"/>
              </a:rPr>
              <a:t> 此項目有顯著性差異， </a:t>
            </a:r>
            <a:endParaRPr lang="en-US" altLang="zh-TW" sz="1200" kern="0" dirty="0" smtClean="0">
              <a:solidFill>
                <a:schemeClr val="tx1"/>
              </a:solidFill>
              <a:effectLst/>
              <a:latin typeface="Times New Roman" panose="02020603050405020304" pitchFamily="18" charset="0"/>
              <a:ea typeface="+mn-ea"/>
              <a:cs typeface="細明體" panose="02020509000000000000" pitchFamily="49"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00" dirty="0" smtClean="0">
              <a:solidFill>
                <a:schemeClr val="tx1"/>
              </a:solidFill>
              <a:effectLst/>
              <a:latin typeface="Times New Roman" panose="02020603050405020304" pitchFamily="18" charset="0"/>
              <a:ea typeface="+mn-ea"/>
              <a:cs typeface="Times New Roman" panose="02020603050405020304" pitchFamily="18" charset="0"/>
            </a:endParaRPr>
          </a:p>
          <a:p>
            <a:r>
              <a:rPr lang="zh-TW" altLang="en-US" sz="1200" kern="1200" dirty="0" smtClean="0">
                <a:solidFill>
                  <a:schemeClr val="tx1"/>
                </a:solidFill>
                <a:effectLst/>
                <a:latin typeface="+mn-lt"/>
                <a:ea typeface="+mn-ea"/>
                <a:cs typeface="+mn-cs"/>
              </a:rPr>
              <a:t>經過分析結果，</a:t>
            </a:r>
            <a:r>
              <a:rPr lang="zh-TW" altLang="zh-TW" sz="1200" kern="1200" dirty="0" smtClean="0">
                <a:solidFill>
                  <a:schemeClr val="tx1"/>
                </a:solidFill>
                <a:effectLst/>
                <a:latin typeface="+mn-lt"/>
                <a:ea typeface="+mn-ea"/>
                <a:cs typeface="+mn-cs"/>
              </a:rPr>
              <a:t>家中沒有慢性疾病比有慢性疾病的更願意購買有機咖啡，</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可能有身體疾病的人對咖啡的攝取量不宜過多</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因此在有機咖啡的購買意願較低，</a:t>
            </a:r>
            <a:endParaRPr lang="en-US" altLang="zh-TW" sz="1200" kern="1200" dirty="0" smtClean="0">
              <a:solidFill>
                <a:schemeClr val="tx1"/>
              </a:solidFill>
              <a:effectLst/>
              <a:latin typeface="+mn-lt"/>
              <a:ea typeface="+mn-ea"/>
              <a:cs typeface="+mn-cs"/>
            </a:endParaRP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24</a:t>
            </a:fld>
            <a:endParaRPr lang="zh-TW" altLang="en-US"/>
          </a:p>
        </p:txBody>
      </p:sp>
    </p:spTree>
    <p:extLst>
      <p:ext uri="{BB962C8B-B14F-4D97-AF65-F5344CB8AC3E}">
        <p14:creationId xmlns:p14="http://schemas.microsoft.com/office/powerpoint/2010/main" val="169930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在</a:t>
            </a:r>
            <a:r>
              <a:rPr lang="zh-TW" altLang="zh-TW" sz="1200" kern="0" dirty="0" smtClean="0">
                <a:solidFill>
                  <a:schemeClr val="tx1"/>
                </a:solidFill>
                <a:effectLst/>
                <a:latin typeface="Times New Roman" panose="02020603050405020304" pitchFamily="18" charset="0"/>
                <a:ea typeface="+mn-ea"/>
                <a:cs typeface="細明體" panose="02020509000000000000" pitchFamily="49" charset="-120"/>
              </a:rPr>
              <a:t>有機市場需求對鄉村經濟有正面影響</a:t>
            </a:r>
            <a:r>
              <a:rPr lang="zh-TW" altLang="en-US" sz="1200" kern="0" dirty="0" smtClean="0">
                <a:solidFill>
                  <a:schemeClr val="tx1"/>
                </a:solidFill>
                <a:effectLst/>
                <a:latin typeface="Times New Roman" panose="02020603050405020304" pitchFamily="18" charset="0"/>
                <a:ea typeface="+mn-ea"/>
                <a:cs typeface="細明體" panose="02020509000000000000" pitchFamily="49" charset="-120"/>
              </a:rPr>
              <a:t>  此項目 有顯著性差異，研究結果顯示</a:t>
            </a:r>
            <a:r>
              <a:rPr lang="zh-TW" altLang="zh-TW" sz="1200" kern="1200" dirty="0" smtClean="0">
                <a:solidFill>
                  <a:schemeClr val="tx1"/>
                </a:solidFill>
                <a:effectLst/>
                <a:latin typeface="+mn-lt"/>
                <a:ea typeface="+mn-ea"/>
                <a:cs typeface="+mn-cs"/>
              </a:rPr>
              <a:t>家庭有飲食控制者比無飲食控制者</a:t>
            </a:r>
            <a:r>
              <a:rPr lang="zh-TW" altLang="en-US" sz="1200" kern="1200" dirty="0" smtClean="0">
                <a:solidFill>
                  <a:schemeClr val="tx1"/>
                </a:solidFill>
                <a:effectLst/>
                <a:latin typeface="+mn-lt"/>
                <a:ea typeface="+mn-ea"/>
                <a:cs typeface="+mn-cs"/>
              </a:rPr>
              <a:t>有更高的有機意識</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00" dirty="0" smtClean="0">
              <a:solidFill>
                <a:schemeClr val="tx1"/>
              </a:solidFill>
              <a:effectLst/>
              <a:latin typeface="Times New Roman" panose="02020603050405020304" pitchFamily="18" charset="0"/>
              <a:ea typeface="+mn-ea"/>
              <a:cs typeface="Times New Roman" panose="02020603050405020304" pitchFamily="18" charset="0"/>
            </a:endParaRPr>
          </a:p>
          <a:p>
            <a:r>
              <a:rPr lang="zh-TW" altLang="zh-TW" sz="1200" kern="1200" dirty="0" smtClean="0">
                <a:solidFill>
                  <a:schemeClr val="tx1"/>
                </a:solidFill>
                <a:effectLst/>
                <a:latin typeface="+mn-lt"/>
                <a:ea typeface="+mn-ea"/>
                <a:cs typeface="+mn-cs"/>
              </a:rPr>
              <a:t>重視健康族群積極的避免疾病的產生，如肥胖，因此家中有飲食控制者的家庭成員對有機意識較為關注，並且了解其中也會影響</a:t>
            </a:r>
            <a:r>
              <a:rPr lang="zh-TW" altLang="en-US" sz="1200" kern="1200" dirty="0" smtClean="0">
                <a:solidFill>
                  <a:schemeClr val="tx1"/>
                </a:solidFill>
                <a:effectLst/>
                <a:latin typeface="+mn-lt"/>
                <a:ea typeface="+mn-ea"/>
                <a:cs typeface="+mn-cs"/>
              </a:rPr>
              <a:t>鄉村</a:t>
            </a:r>
            <a:r>
              <a:rPr lang="zh-TW" altLang="zh-TW" sz="1200" kern="1200" dirty="0" smtClean="0">
                <a:solidFill>
                  <a:schemeClr val="tx1"/>
                </a:solidFill>
                <a:effectLst/>
                <a:latin typeface="+mn-lt"/>
                <a:ea typeface="+mn-ea"/>
                <a:cs typeface="+mn-cs"/>
              </a:rPr>
              <a:t>經濟的發展。</a:t>
            </a:r>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25</a:t>
            </a:fld>
            <a:endParaRPr lang="zh-TW" altLang="en-US"/>
          </a:p>
        </p:txBody>
      </p:sp>
    </p:spTree>
    <p:extLst>
      <p:ext uri="{BB962C8B-B14F-4D97-AF65-F5344CB8AC3E}">
        <p14:creationId xmlns:p14="http://schemas.microsoft.com/office/powerpoint/2010/main" val="1025858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推測可能從事第一級產業的消費者對有機農產品的耕種較為了解，本身對有機農業栽培有實際上的操作</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對有機農產品的品質把關有信心與程度上的了解，</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自由業與金融業對有機意識也有程度上的了解，這可能與平常客戶之間的往來有所關係，</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在購買意願上以軍公教和其他職業相較於學生來的高，</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當買不到台灣自家生產的有機咖啡時會選擇消費其他國家生產的有機咖啡，</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可以看出消費者在選購咖啡時不只著重於單方面的價格作為選擇購買咖啡的依據，也會因為有機咖啡比傳統咖啡對身體較無損害。</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而學生的消費能力劣於其他職業者經濟能力有所其限制</a:t>
            </a:r>
            <a:endParaRPr lang="en-US" altLang="zh-TW" sz="1200" kern="1200" dirty="0" smtClean="0">
              <a:solidFill>
                <a:schemeClr val="tx1"/>
              </a:solidFill>
              <a:effectLst/>
              <a:latin typeface="+mn-lt"/>
              <a:ea typeface="+mn-ea"/>
              <a:cs typeface="+mn-cs"/>
            </a:endParaRP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26</a:t>
            </a:fld>
            <a:endParaRPr lang="zh-TW" altLang="en-US"/>
          </a:p>
        </p:txBody>
      </p:sp>
    </p:spTree>
    <p:extLst>
      <p:ext uri="{BB962C8B-B14F-4D97-AF65-F5344CB8AC3E}">
        <p14:creationId xmlns:p14="http://schemas.microsoft.com/office/powerpoint/2010/main" val="4118554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「有機農產品」</a:t>
            </a:r>
            <a:r>
              <a:rPr lang="zh-TW" altLang="en-US" sz="1200" kern="1200" dirty="0" smtClean="0">
                <a:solidFill>
                  <a:schemeClr val="tx1"/>
                </a:solidFill>
                <a:effectLst/>
                <a:latin typeface="+mn-lt"/>
                <a:ea typeface="+mn-ea"/>
                <a:cs typeface="+mn-cs"/>
              </a:rPr>
              <a:t>項目有顯著性差異，</a:t>
            </a:r>
            <a:r>
              <a:rPr lang="zh-TW" altLang="zh-TW" sz="1200" kern="1200" dirty="0" smtClean="0">
                <a:solidFill>
                  <a:schemeClr val="tx1"/>
                </a:solidFill>
                <a:effectLst/>
                <a:latin typeface="+mn-lt"/>
                <a:ea typeface="+mn-ea"/>
                <a:cs typeface="+mn-cs"/>
              </a:rPr>
              <a:t>本研究結果指出</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大學</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與</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研究所教育</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程度的消費者對有機農產品的意識較高，，</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發現</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研究所</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教育程度</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與</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大學畢業</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的受訪者對有機意識的了解程度有明顯的不同，</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推測</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教育程度較高</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的消費者</a:t>
            </a:r>
            <a:r>
              <a:rPr lang="zh-TW" altLang="en-US" sz="1200" kern="1200" dirty="0" smtClean="0">
                <a:solidFill>
                  <a:schemeClr val="tx1"/>
                </a:solidFill>
                <a:effectLst/>
                <a:latin typeface="+mn-lt"/>
                <a:ea typeface="+mn-ea"/>
                <a:cs typeface="+mn-cs"/>
              </a:rPr>
              <a:t>  較易</a:t>
            </a:r>
            <a:r>
              <a:rPr lang="zh-TW" altLang="zh-TW" sz="1200" kern="1200" dirty="0" smtClean="0">
                <a:solidFill>
                  <a:schemeClr val="tx1"/>
                </a:solidFill>
                <a:effectLst/>
                <a:latin typeface="+mn-lt"/>
                <a:ea typeface="+mn-ea"/>
                <a:cs typeface="+mn-cs"/>
              </a:rPr>
              <a:t>獲得較完善的知識，同儕之間知識傳遞的互相影響下對</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有機方面</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相關的</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營養見解</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較為廣泛</a:t>
            </a:r>
            <a:endParaRPr lang="en-US" altLang="zh-TW" sz="1200" kern="1200" dirty="0" smtClean="0">
              <a:solidFill>
                <a:schemeClr val="tx1"/>
              </a:solidFill>
              <a:effectLst/>
              <a:latin typeface="+mn-lt"/>
              <a:ea typeface="+mn-ea"/>
              <a:cs typeface="+mn-cs"/>
            </a:endParaRPr>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27</a:t>
            </a:fld>
            <a:endParaRPr lang="zh-TW" altLang="en-US"/>
          </a:p>
        </p:txBody>
      </p:sp>
    </p:spTree>
    <p:extLst>
      <p:ext uri="{BB962C8B-B14F-4D97-AF65-F5344CB8AC3E}">
        <p14:creationId xmlns:p14="http://schemas.microsoft.com/office/powerpoint/2010/main" val="715668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本研究針對消費者的個人平均月收入對有機意識有部分顯著性差異</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個人平均月收入</a:t>
            </a:r>
            <a:r>
              <a:rPr lang="en-US" altLang="zh-TW" sz="1200" kern="1200" dirty="0" smtClean="0">
                <a:solidFill>
                  <a:schemeClr val="tx1"/>
                </a:solidFill>
                <a:effectLst/>
                <a:latin typeface="+mn-lt"/>
                <a:ea typeface="+mn-ea"/>
                <a:cs typeface="+mn-cs"/>
              </a:rPr>
              <a:t>60,000</a:t>
            </a:r>
            <a:r>
              <a:rPr lang="zh-TW" altLang="zh-TW" sz="1200" kern="1200" dirty="0" smtClean="0">
                <a:solidFill>
                  <a:schemeClr val="tx1"/>
                </a:solidFill>
                <a:effectLst/>
                <a:latin typeface="+mn-lt"/>
                <a:ea typeface="+mn-ea"/>
                <a:cs typeface="+mn-cs"/>
              </a:rPr>
              <a:t>新台幣以上比</a:t>
            </a:r>
            <a:r>
              <a:rPr lang="en-US" altLang="zh-TW" sz="1200" kern="1200" dirty="0" smtClean="0">
                <a:solidFill>
                  <a:schemeClr val="tx1"/>
                </a:solidFill>
                <a:effectLst/>
                <a:latin typeface="+mn-lt"/>
                <a:ea typeface="+mn-ea"/>
                <a:cs typeface="+mn-cs"/>
              </a:rPr>
              <a:t>20,000</a:t>
            </a:r>
            <a:r>
              <a:rPr lang="zh-TW" altLang="zh-TW" sz="1200" kern="1200" dirty="0" smtClean="0">
                <a:solidFill>
                  <a:schemeClr val="tx1"/>
                </a:solidFill>
                <a:effectLst/>
                <a:latin typeface="+mn-lt"/>
                <a:ea typeface="+mn-ea"/>
                <a:cs typeface="+mn-cs"/>
              </a:rPr>
              <a:t>以下的消費者對有機意識的認知程度越高</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推測月收入較低者的生活開銷比高收入者不充裕，在選擇食材等其他產品較不關注高價位的有機農產品，</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而個人平均月收入較高的消費者的生活水準相對較佳，健康飲食上較為講究，</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而高品質的產品往往反應於價格，也造就特定族群有機知識的搜尋以其了解其性質為何。</a:t>
            </a:r>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28</a:t>
            </a:fld>
            <a:endParaRPr lang="zh-TW" altLang="en-US"/>
          </a:p>
        </p:txBody>
      </p:sp>
    </p:spTree>
    <p:extLst>
      <p:ext uri="{BB962C8B-B14F-4D97-AF65-F5344CB8AC3E}">
        <p14:creationId xmlns:p14="http://schemas.microsoft.com/office/powerpoint/2010/main" val="1361913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有機農產品的購買意願在消費者的個人平均月收入有顯著性差異，結果顯示出個人平均月收入</a:t>
            </a:r>
            <a:r>
              <a:rPr lang="en-US" altLang="zh-TW" sz="1200" kern="1200" dirty="0" smtClean="0">
                <a:solidFill>
                  <a:schemeClr val="tx1"/>
                </a:solidFill>
                <a:effectLst/>
                <a:latin typeface="+mn-lt"/>
                <a:ea typeface="+mn-ea"/>
                <a:cs typeface="+mn-cs"/>
              </a:rPr>
              <a:t>50,001~60,000</a:t>
            </a:r>
            <a:r>
              <a:rPr lang="zh-TW" altLang="zh-TW" sz="1200" kern="1200" dirty="0" smtClean="0">
                <a:solidFill>
                  <a:schemeClr val="tx1"/>
                </a:solidFill>
                <a:effectLst/>
                <a:latin typeface="+mn-lt"/>
                <a:ea typeface="+mn-ea"/>
                <a:cs typeface="+mn-cs"/>
              </a:rPr>
              <a:t>新台幣比個人平均月收入</a:t>
            </a:r>
            <a:r>
              <a:rPr lang="en-US" altLang="zh-TW" sz="1200" kern="1200" dirty="0" smtClean="0">
                <a:solidFill>
                  <a:schemeClr val="tx1"/>
                </a:solidFill>
                <a:effectLst/>
                <a:latin typeface="+mn-lt"/>
                <a:ea typeface="+mn-ea"/>
                <a:cs typeface="+mn-cs"/>
              </a:rPr>
              <a:t>20,001~30,000</a:t>
            </a:r>
            <a:r>
              <a:rPr lang="zh-TW" altLang="zh-TW" sz="1200" kern="1200" dirty="0" smtClean="0">
                <a:solidFill>
                  <a:schemeClr val="tx1"/>
                </a:solidFill>
                <a:effectLst/>
                <a:latin typeface="+mn-lt"/>
                <a:ea typeface="+mn-ea"/>
                <a:cs typeface="+mn-cs"/>
              </a:rPr>
              <a:t>新台幣的消費者對有機咖啡的有較高的購買意願，願意透過網路平台購買有機咖啡並且當購買不到在的有機咖啡時會轉而購買其他進口的產品</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推測高收入消費者的工作較為繁忙，無空暇時間前往有機商店購買有機咖啡，因此會利用網路工具訂購所需要的產品，</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對有機咖啡購買意願較高者</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了解有機咖啡的栽種有助於環境優化、降低環境污染，</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因此購買不到在地生產的有機咖啡時，則退而求其次消費國外進口的商品。</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29</a:t>
            </a:fld>
            <a:endParaRPr lang="zh-TW" altLang="en-US"/>
          </a:p>
        </p:txBody>
      </p:sp>
    </p:spTree>
    <p:extLst>
      <p:ext uri="{BB962C8B-B14F-4D97-AF65-F5344CB8AC3E}">
        <p14:creationId xmlns:p14="http://schemas.microsoft.com/office/powerpoint/2010/main" val="1137624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經過分析結果，可以看到高雄市市郊地區的有機意識與購買意願較高。</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推測有機意識</a:t>
            </a:r>
            <a:r>
              <a:rPr lang="zh-TW" altLang="en-US" sz="1200" kern="1200" dirty="0" smtClean="0">
                <a:solidFill>
                  <a:schemeClr val="tx1"/>
                </a:solidFill>
                <a:effectLst/>
                <a:latin typeface="+mn-lt"/>
                <a:ea typeface="+mn-ea"/>
                <a:cs typeface="+mn-cs"/>
              </a:rPr>
              <a:t>與購買意願</a:t>
            </a:r>
            <a:r>
              <a:rPr lang="zh-TW" altLang="zh-TW" sz="1200" kern="1200" dirty="0" smtClean="0">
                <a:solidFill>
                  <a:schemeClr val="tx1"/>
                </a:solidFill>
                <a:effectLst/>
                <a:latin typeface="+mn-lt"/>
                <a:ea typeface="+mn-ea"/>
                <a:cs typeface="+mn-cs"/>
              </a:rPr>
              <a:t>較高的地區為</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有機咖啡的主要生產地，生產者本身可以提供當地消費者有機資訊</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並給予產品品質的信任與疑惑，</a:t>
            </a:r>
            <a:r>
              <a:rPr lang="zh-TW" altLang="en-US" sz="1200" kern="1200" dirty="0" smtClean="0">
                <a:solidFill>
                  <a:schemeClr val="tx1"/>
                </a:solidFill>
                <a:effectLst/>
                <a:latin typeface="+mn-lt"/>
                <a:ea typeface="+mn-ea"/>
                <a:cs typeface="+mn-cs"/>
              </a:rPr>
              <a:t>因此此區域的消費者的有機意識及購買意願皆高於其他地區者。</a:t>
            </a:r>
            <a:endParaRPr lang="en-US" altLang="zh-TW" sz="1200" kern="1200" dirty="0" smtClean="0">
              <a:solidFill>
                <a:schemeClr val="tx1"/>
              </a:solidFill>
              <a:effectLst/>
              <a:latin typeface="+mn-lt"/>
              <a:ea typeface="+mn-ea"/>
              <a:cs typeface="+mn-cs"/>
            </a:endParaRPr>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30</a:t>
            </a:fld>
            <a:endParaRPr lang="zh-TW" altLang="en-US"/>
          </a:p>
        </p:txBody>
      </p:sp>
    </p:spTree>
    <p:extLst>
      <p:ext uri="{BB962C8B-B14F-4D97-AF65-F5344CB8AC3E}">
        <p14:creationId xmlns:p14="http://schemas.microsoft.com/office/powerpoint/2010/main" val="1501151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認為有機農產品不管對環境、鄉村經濟與野生生物都有正面的影響</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研究顯示已婚比單身族群的有機意識有較高的傾向，</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共同生活的家庭成員飲食習慣多少都有著相似性</a:t>
            </a:r>
            <a:r>
              <a:rPr lang="zh-TW" altLang="en-US" sz="1200" kern="1200" dirty="0" smtClean="0">
                <a:solidFill>
                  <a:schemeClr val="tx1"/>
                </a:solidFill>
                <a:effectLst/>
                <a:latin typeface="+mn-lt"/>
                <a:ea typeface="+mn-ea"/>
                <a:cs typeface="+mn-cs"/>
              </a:rPr>
              <a:t>，因此  </a:t>
            </a:r>
            <a:r>
              <a:rPr lang="zh-TW" altLang="zh-TW" sz="1200" kern="1200" dirty="0" smtClean="0">
                <a:solidFill>
                  <a:schemeClr val="tx1"/>
                </a:solidFill>
                <a:effectLst/>
                <a:latin typeface="+mn-lt"/>
                <a:ea typeface="+mn-ea"/>
                <a:cs typeface="+mn-cs"/>
              </a:rPr>
              <a:t>伴侶健康意識</a:t>
            </a:r>
            <a:r>
              <a:rPr lang="zh-TW" altLang="en-US" sz="1200" kern="1200" dirty="0" smtClean="0">
                <a:solidFill>
                  <a:schemeClr val="tx1"/>
                </a:solidFill>
                <a:effectLst/>
                <a:latin typeface="+mn-lt"/>
                <a:ea typeface="+mn-ea"/>
                <a:cs typeface="+mn-cs"/>
              </a:rPr>
              <a:t>  的</a:t>
            </a:r>
            <a:r>
              <a:rPr lang="zh-TW" altLang="zh-TW" sz="1200" kern="1200" dirty="0" smtClean="0">
                <a:solidFill>
                  <a:schemeClr val="tx1"/>
                </a:solidFill>
                <a:effectLst/>
                <a:latin typeface="+mn-lt"/>
                <a:ea typeface="+mn-ea"/>
                <a:cs typeface="+mn-cs"/>
              </a:rPr>
              <a:t>互相影響</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的遠比</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單身族群</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高出許多。</a:t>
            </a:r>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31</a:t>
            </a:fld>
            <a:endParaRPr lang="zh-TW" altLang="en-US"/>
          </a:p>
        </p:txBody>
      </p:sp>
    </p:spTree>
    <p:extLst>
      <p:ext uri="{BB962C8B-B14F-4D97-AF65-F5344CB8AC3E}">
        <p14:creationId xmlns:p14="http://schemas.microsoft.com/office/powerpoint/2010/main" val="197244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此表為</a:t>
            </a:r>
            <a:r>
              <a:rPr lang="en-US" altLang="zh-TW" dirty="0" smtClean="0"/>
              <a:t>2012</a:t>
            </a:r>
            <a:r>
              <a:rPr lang="zh-TW" altLang="en-US" dirty="0" smtClean="0"/>
              <a:t>年</a:t>
            </a:r>
            <a:r>
              <a:rPr lang="zh-TW" altLang="en-US" b="1" dirty="0" smtClean="0">
                <a:latin typeface="新細明體" panose="02020500000000000000" pitchFamily="18" charset="-120"/>
                <a:ea typeface="+mn-ea"/>
              </a:rPr>
              <a:t>世界各國人均咖啡豆消費量排名，以歐洲國家消費最多，依序為為芬蘭、奧地利、挪威、丹麥、美國、日本，而台灣</a:t>
            </a:r>
            <a:r>
              <a:rPr lang="en-US" altLang="zh-TW" b="1" dirty="0" smtClean="0">
                <a:latin typeface="新細明體" panose="02020500000000000000" pitchFamily="18" charset="-120"/>
                <a:ea typeface="+mn-ea"/>
              </a:rPr>
              <a:t>2012</a:t>
            </a:r>
            <a:r>
              <a:rPr lang="zh-TW" altLang="en-US" b="1" dirty="0" smtClean="0">
                <a:latin typeface="新細明體" panose="02020500000000000000" pitchFamily="18" charset="-120"/>
                <a:ea typeface="+mn-ea"/>
              </a:rPr>
              <a:t>年消費量</a:t>
            </a:r>
            <a:r>
              <a:rPr lang="en-US" altLang="zh-TW" b="1" dirty="0" smtClean="0">
                <a:latin typeface="新細明體" panose="02020500000000000000" pitchFamily="18" charset="-120"/>
                <a:ea typeface="+mn-ea"/>
              </a:rPr>
              <a:t>0.7</a:t>
            </a:r>
            <a:r>
              <a:rPr lang="zh-TW" altLang="en-US" b="1" dirty="0" smtClean="0">
                <a:latin typeface="新細明體" panose="02020500000000000000" pitchFamily="18" charset="-120"/>
                <a:ea typeface="+mn-ea"/>
              </a:rPr>
              <a:t>公斤，</a:t>
            </a:r>
            <a:endParaRPr lang="en-US" altLang="zh-TW" b="1" dirty="0" smtClean="0">
              <a:latin typeface="新細明體" panose="02020500000000000000" pitchFamily="18" charset="-120"/>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1" dirty="0" smtClean="0">
              <a:latin typeface="新細明體" panose="02020500000000000000" pitchFamily="18" charset="-120"/>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新細明體" panose="02020500000000000000" pitchFamily="18" charset="-120"/>
                <a:ea typeface="+mn-ea"/>
              </a:rPr>
              <a:t>跟日本國家</a:t>
            </a:r>
            <a:r>
              <a:rPr lang="en-US" altLang="zh-TW" b="1" dirty="0" smtClean="0">
                <a:latin typeface="新細明體" panose="02020500000000000000" pitchFamily="18" charset="-120"/>
                <a:ea typeface="+mn-ea"/>
              </a:rPr>
              <a:t>732</a:t>
            </a:r>
            <a:r>
              <a:rPr lang="zh-TW" altLang="en-US" b="1" dirty="0" smtClean="0">
                <a:latin typeface="新細明體" panose="02020500000000000000" pitchFamily="18" charset="-120"/>
                <a:ea typeface="+mn-ea"/>
              </a:rPr>
              <a:t>公斤相比，足足差距了</a:t>
            </a:r>
            <a:r>
              <a:rPr lang="en-US" altLang="zh-TW" b="1" dirty="0" smtClean="0">
                <a:latin typeface="新細明體" panose="02020500000000000000" pitchFamily="18" charset="-120"/>
                <a:ea typeface="+mn-ea"/>
              </a:rPr>
              <a:t>1000</a:t>
            </a:r>
            <a:r>
              <a:rPr lang="zh-TW" altLang="en-US" b="1" dirty="0" smtClean="0">
                <a:latin typeface="新細明體" panose="02020500000000000000" pitchFamily="18" charset="-120"/>
                <a:ea typeface="+mn-ea"/>
              </a:rPr>
              <a:t>倍，顯示咖啡市場在台灣的發展上還有很大的成長空間。</a:t>
            </a:r>
            <a:endParaRPr lang="en-US" altLang="zh-TW" b="1" dirty="0" smtClean="0">
              <a:latin typeface="新細明體" panose="02020500000000000000" pitchFamily="18" charset="-120"/>
              <a:ea typeface="+mn-ea"/>
            </a:endParaRP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4</a:t>
            </a:fld>
            <a:endParaRPr lang="zh-TW" altLang="en-US"/>
          </a:p>
        </p:txBody>
      </p:sp>
    </p:spTree>
    <p:extLst>
      <p:ext uri="{BB962C8B-B14F-4D97-AF65-F5344CB8AC3E}">
        <p14:creationId xmlns:p14="http://schemas.microsoft.com/office/powerpoint/2010/main" val="2221387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有機咖啡購買意願於消費者的婚姻狀態有部份顯著性差異，</a:t>
            </a:r>
            <a:r>
              <a:rPr lang="zh-TW" altLang="en-US" sz="1200" kern="1200" dirty="0" smtClean="0">
                <a:solidFill>
                  <a:schemeClr val="tx1"/>
                </a:solidFill>
                <a:effectLst/>
                <a:latin typeface="+mn-lt"/>
                <a:ea typeface="+mn-ea"/>
                <a:cs typeface="+mn-cs"/>
              </a:rPr>
              <a:t>發現  </a:t>
            </a:r>
            <a:r>
              <a:rPr lang="zh-TW" altLang="zh-TW" sz="1200" kern="1200" dirty="0" smtClean="0">
                <a:solidFill>
                  <a:schemeClr val="tx1"/>
                </a:solidFill>
                <a:effectLst/>
                <a:latin typeface="+mn-lt"/>
                <a:ea typeface="+mn-ea"/>
                <a:cs typeface="+mn-cs"/>
              </a:rPr>
              <a:t>已婚</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比未婚或是</a:t>
            </a:r>
            <a:r>
              <a:rPr lang="zh-TW" altLang="en-US" sz="1200" kern="1200" dirty="0" smtClean="0">
                <a:solidFill>
                  <a:schemeClr val="tx1"/>
                </a:solidFill>
                <a:effectLst/>
                <a:latin typeface="+mn-lt"/>
                <a:ea typeface="+mn-ea"/>
                <a:cs typeface="+mn-cs"/>
              </a:rPr>
              <a:t>單身狀態</a:t>
            </a:r>
            <a:r>
              <a:rPr lang="zh-TW" altLang="zh-TW" sz="1200" kern="1200" dirty="0" smtClean="0">
                <a:solidFill>
                  <a:schemeClr val="tx1"/>
                </a:solidFill>
                <a:effectLst/>
                <a:latin typeface="+mn-lt"/>
                <a:ea typeface="+mn-ea"/>
                <a:cs typeface="+mn-cs"/>
              </a:rPr>
              <a:t>的消費者更願意購買有機咖啡商品</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推測</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已婚</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的族群在選購有機咖啡會考慮家庭成員的</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健康訴求</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而購買</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一般而言，已婚者的年齡比未婚者來的大，有較多的</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購買經驗</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並且有自信</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辨認包裝上的有機標章</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與</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有機農產品品質</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是否一致性</a:t>
            </a:r>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32</a:t>
            </a:fld>
            <a:endParaRPr lang="zh-TW" altLang="en-US"/>
          </a:p>
        </p:txBody>
      </p:sp>
    </p:spTree>
    <p:extLst>
      <p:ext uri="{BB962C8B-B14F-4D97-AF65-F5344CB8AC3E}">
        <p14:creationId xmlns:p14="http://schemas.microsoft.com/office/powerpoint/2010/main" val="2810391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本研究利用集群分析將消費者不同的生活型態，區隔為</a:t>
            </a:r>
            <a:r>
              <a:rPr lang="en-US" altLang="zh-TW" dirty="0" smtClean="0"/>
              <a:t>3</a:t>
            </a:r>
            <a:r>
              <a:rPr lang="zh-TW" altLang="en-US" dirty="0" smtClean="0"/>
              <a:t>個群體，分別為「甚少參與」、「追求便利」和「重視健康」。</a:t>
            </a:r>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33</a:t>
            </a:fld>
            <a:endParaRPr lang="zh-TW" altLang="en-US"/>
          </a:p>
        </p:txBody>
      </p:sp>
    </p:spTree>
    <p:extLst>
      <p:ext uri="{BB962C8B-B14F-4D97-AF65-F5344CB8AC3E}">
        <p14:creationId xmlns:p14="http://schemas.microsoft.com/office/powerpoint/2010/main" val="2983747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第一群「甚少參與」占所有消費者</a:t>
            </a:r>
            <a:r>
              <a:rPr lang="en-US" altLang="zh-TW" dirty="0" smtClean="0"/>
              <a:t>32 %</a:t>
            </a:r>
            <a:r>
              <a:rPr lang="zh-TW" altLang="en-US" dirty="0" smtClean="0"/>
              <a:t>，以女性居多，較少關注於環境議題，認為環境的破壞不會直接影響人民，但基本的環保行為有少量的參與，偶爾會買有機標示的農產品</a:t>
            </a:r>
          </a:p>
          <a:p>
            <a:endParaRPr lang="zh-TW" altLang="en-US" dirty="0" smtClean="0"/>
          </a:p>
          <a:p>
            <a:r>
              <a:rPr lang="en-US" altLang="zh-TW" dirty="0" smtClean="0"/>
              <a:t>2.</a:t>
            </a:r>
            <a:r>
              <a:rPr lang="zh-TW" altLang="en-US" dirty="0" smtClean="0"/>
              <a:t>第二群「追求便利」，此群體所購買的產品講求便利性，以自身考量為第一要素，不考慮選購的產品是否會造成環境的負面影響，而飲食的選擇以快速和低時間成本，較不注重自己的身體健康。</a:t>
            </a:r>
          </a:p>
          <a:p>
            <a:endParaRPr lang="zh-TW" altLang="en-US" dirty="0" smtClean="0"/>
          </a:p>
          <a:p>
            <a:r>
              <a:rPr lang="en-US" altLang="zh-TW" dirty="0" smtClean="0"/>
              <a:t>3.</a:t>
            </a:r>
            <a:r>
              <a:rPr lang="zh-TW" altLang="en-US" dirty="0" smtClean="0"/>
              <a:t>第三群為「重視健康」此群體男性略多於女性，對有機農產品有相當程度上的了解，願意花費較高的價格選擇對身體較好的產品，認為高價位的產品其品質相對較佳，三個群體當中對有機咖啡的購買意願為最高</a:t>
            </a:r>
            <a:r>
              <a:rPr lang="en-US" altLang="zh-TW" dirty="0" smtClean="0"/>
              <a:t>0.608</a:t>
            </a:r>
            <a:r>
              <a:rPr lang="zh-TW" altLang="en-US" dirty="0" smtClean="0"/>
              <a:t>。</a:t>
            </a:r>
          </a:p>
          <a:p>
            <a:endParaRPr lang="zh-TW" altLang="en-US"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34</a:t>
            </a:fld>
            <a:endParaRPr lang="zh-TW" altLang="en-US"/>
          </a:p>
        </p:txBody>
      </p:sp>
    </p:spTree>
    <p:extLst>
      <p:ext uri="{BB962C8B-B14F-4D97-AF65-F5344CB8AC3E}">
        <p14:creationId xmlns:p14="http://schemas.microsoft.com/office/powerpoint/2010/main" val="1580102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en-US" altLang="zh-TW" dirty="0" err="1" smtClean="0"/>
              <a:t>Hanemann</a:t>
            </a:r>
            <a:r>
              <a:rPr lang="en-US" altLang="zh-TW" dirty="0" smtClean="0"/>
              <a:t>, 1984)</a:t>
            </a:r>
            <a:r>
              <a:rPr lang="zh-TW" altLang="en-US" dirty="0" smtClean="0"/>
              <a:t> </a:t>
            </a:r>
            <a:r>
              <a:rPr lang="en-US" altLang="zh-TW" dirty="0" smtClean="0"/>
              <a:t>(Linear utility function)</a:t>
            </a:r>
            <a:r>
              <a:rPr lang="zh-TW" altLang="en-US" dirty="0" smtClean="0"/>
              <a:t>和</a:t>
            </a:r>
            <a:r>
              <a:rPr lang="en-US" altLang="zh-TW" dirty="0" smtClean="0"/>
              <a:t>(Logistic distribution function)</a:t>
            </a:r>
            <a:r>
              <a:rPr lang="zh-TW" altLang="en-US" dirty="0" smtClean="0"/>
              <a:t>來估算願付價格</a:t>
            </a:r>
            <a:endParaRPr lang="en-US" altLang="zh-TW" dirty="0" smtClean="0"/>
          </a:p>
          <a:p>
            <a:endParaRPr lang="en-US" altLang="zh-TW" dirty="0" smtClean="0"/>
          </a:p>
          <a:p>
            <a:r>
              <a:rPr lang="es-ES" altLang="zh-TW" sz="1200" i="1" kern="1200" dirty="0" smtClean="0">
                <a:solidFill>
                  <a:schemeClr val="tx1"/>
                </a:solidFill>
                <a:effectLst/>
                <a:latin typeface="+mn-lt"/>
                <a:ea typeface="+mn-ea"/>
                <a:cs typeface="+mn-cs"/>
              </a:rPr>
              <a:t>P</a:t>
            </a:r>
            <a:r>
              <a:rPr lang="es-ES" altLang="zh-TW" sz="1200" i="1" kern="1200" baseline="-25000" dirty="0" smtClean="0">
                <a:solidFill>
                  <a:schemeClr val="tx1"/>
                </a:solidFill>
                <a:effectLst/>
                <a:latin typeface="+mn-lt"/>
                <a:ea typeface="+mn-ea"/>
                <a:cs typeface="+mn-cs"/>
              </a:rPr>
              <a:t>i</a:t>
            </a:r>
            <a:r>
              <a:rPr lang="zh-TW" altLang="zh-TW" sz="1200" kern="1200" dirty="0" smtClean="0">
                <a:solidFill>
                  <a:schemeClr val="tx1"/>
                </a:solidFill>
                <a:effectLst/>
                <a:latin typeface="+mn-lt"/>
                <a:ea typeface="+mn-ea"/>
                <a:cs typeface="+mn-cs"/>
              </a:rPr>
              <a:t>：假設消費者願意支付比普通咖啡高的價格百分比。</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en-US" altLang="zh-TW" sz="1200" i="1" kern="1200" dirty="0" smtClean="0">
                <a:solidFill>
                  <a:schemeClr val="tx1"/>
                </a:solidFill>
                <a:effectLst/>
                <a:latin typeface="+mn-lt"/>
                <a:ea typeface="+mn-ea"/>
                <a:cs typeface="+mn-cs"/>
              </a:rPr>
              <a:t>A</a:t>
            </a:r>
            <a:r>
              <a:rPr lang="en-US" altLang="zh-TW" sz="1200" i="1" kern="1200" baseline="-25000" dirty="0" smtClean="0">
                <a:solidFill>
                  <a:schemeClr val="tx1"/>
                </a:solidFill>
                <a:effectLst/>
                <a:latin typeface="+mn-lt"/>
                <a:ea typeface="+mn-ea"/>
                <a:cs typeface="+mn-cs"/>
              </a:rPr>
              <a:t>i</a:t>
            </a:r>
            <a:r>
              <a:rPr lang="zh-TW" altLang="zh-TW" sz="1200" kern="1200" dirty="0" smtClean="0">
                <a:solidFill>
                  <a:schemeClr val="tx1"/>
                </a:solidFill>
                <a:effectLst/>
                <a:latin typeface="+mn-lt"/>
                <a:ea typeface="+mn-ea"/>
                <a:cs typeface="+mn-cs"/>
              </a:rPr>
              <a:t>：消費者願意</a:t>
            </a:r>
            <a:r>
              <a:rPr lang="zh-TW" altLang="en-US" sz="1200" kern="1200" dirty="0" smtClean="0">
                <a:solidFill>
                  <a:schemeClr val="tx1"/>
                </a:solidFill>
                <a:effectLst/>
                <a:latin typeface="+mn-lt"/>
                <a:ea typeface="+mn-ea"/>
                <a:cs typeface="+mn-cs"/>
              </a:rPr>
              <a:t>多</a:t>
            </a:r>
            <a:r>
              <a:rPr lang="zh-TW" altLang="zh-TW" sz="1200" kern="1200" dirty="0" smtClean="0">
                <a:solidFill>
                  <a:schemeClr val="tx1"/>
                </a:solidFill>
                <a:effectLst/>
                <a:latin typeface="+mn-lt"/>
                <a:ea typeface="+mn-ea"/>
                <a:cs typeface="+mn-cs"/>
              </a:rPr>
              <a:t>支</a:t>
            </a:r>
            <a:r>
              <a:rPr lang="zh-TW" altLang="en-US" sz="1200" kern="1200" dirty="0" smtClean="0">
                <a:solidFill>
                  <a:schemeClr val="tx1"/>
                </a:solidFill>
                <a:effectLst/>
                <a:latin typeface="+mn-lt"/>
                <a:ea typeface="+mn-ea"/>
                <a:cs typeface="+mn-cs"/>
              </a:rPr>
              <a:t>付多少</a:t>
            </a:r>
            <a:r>
              <a:rPr lang="zh-TW" altLang="zh-TW" sz="1200" kern="1200" dirty="0" smtClean="0">
                <a:solidFill>
                  <a:schemeClr val="tx1"/>
                </a:solidFill>
                <a:effectLst/>
                <a:latin typeface="+mn-lt"/>
                <a:ea typeface="+mn-ea"/>
                <a:cs typeface="+mn-cs"/>
              </a:rPr>
              <a:t>的百分比購買有機咖啡</a:t>
            </a:r>
            <a:r>
              <a:rPr lang="en-US" altLang="zh-TW" sz="1200" kern="1200" dirty="0" smtClean="0">
                <a:solidFill>
                  <a:schemeClr val="tx1"/>
                </a:solidFill>
                <a:effectLst/>
                <a:latin typeface="+mn-lt"/>
                <a:ea typeface="+mn-ea"/>
                <a:cs typeface="+mn-cs"/>
              </a:rPr>
              <a:t>(10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20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30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40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50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60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70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80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90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100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110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120</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130 %</a:t>
            </a:r>
            <a:r>
              <a:rPr lang="zh-TW" altLang="zh-TW" sz="1200" kern="1200" dirty="0" smtClean="0">
                <a:solidFill>
                  <a:schemeClr val="tx1"/>
                </a:solidFill>
                <a:effectLst/>
                <a:latin typeface="+mn-lt"/>
                <a:ea typeface="+mn-ea"/>
                <a:cs typeface="+mn-cs"/>
              </a:rPr>
              <a:t>以上</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a:t>
            </a:r>
          </a:p>
          <a:p>
            <a:endParaRPr lang="en-US" altLang="zh-TW" dirty="0" smtClean="0"/>
          </a:p>
          <a:p>
            <a:r>
              <a:rPr lang="en-US" altLang="zh-TW" dirty="0" smtClean="0"/>
              <a:t>β</a:t>
            </a:r>
            <a:r>
              <a:rPr lang="zh-TW" altLang="en-US" dirty="0" smtClean="0"/>
              <a:t>數值為影響消費者購買有機咖啡的購買意願，當</a:t>
            </a:r>
            <a:r>
              <a:rPr lang="en-US" altLang="zh-TW" dirty="0" smtClean="0"/>
              <a:t>β</a:t>
            </a:r>
            <a:r>
              <a:rPr lang="zh-TW" altLang="en-US" dirty="0" smtClean="0"/>
              <a:t>數值越大時，代表著消費者購買有機咖啡的願付價格敏感度較低。</a:t>
            </a:r>
            <a:endParaRPr lang="en-US" altLang="zh-TW" dirty="0" smtClean="0"/>
          </a:p>
          <a:p>
            <a:endParaRPr lang="en-US" altLang="zh-TW" dirty="0" smtClean="0"/>
          </a:p>
          <a:p>
            <a:r>
              <a:rPr lang="zh-TW" altLang="en-US" dirty="0" smtClean="0"/>
              <a:t>經過分析結果顯示，表中</a:t>
            </a:r>
            <a:r>
              <a:rPr lang="en-US" altLang="zh-TW" dirty="0" smtClean="0"/>
              <a:t>β</a:t>
            </a:r>
            <a:r>
              <a:rPr lang="zh-TW" altLang="en-US" dirty="0" smtClean="0"/>
              <a:t>值均為負值，代表當有機咖啡的價格越高，消費者願意購買的意願越低，咖啡價格和購買意願兩者關係呈現負相關。</a:t>
            </a:r>
            <a:endParaRPr lang="en-US" altLang="zh-TW" dirty="0" smtClean="0"/>
          </a:p>
          <a:p>
            <a:endParaRPr lang="en-US" altLang="zh-TW" dirty="0" smtClean="0"/>
          </a:p>
          <a:p>
            <a:r>
              <a:rPr lang="zh-TW" altLang="en-US" dirty="0" smtClean="0"/>
              <a:t>研究結果顯示出，「甚少參與」、「追求便利」與「重視健康」三個集群之間對有機咖啡之願付價格有顯著性差異，由表中可看出「重視健康」集群的願付價格較高，願意多支付</a:t>
            </a:r>
            <a:r>
              <a:rPr lang="en-US" altLang="zh-TW" dirty="0" smtClean="0"/>
              <a:t>44.9 %</a:t>
            </a:r>
            <a:r>
              <a:rPr lang="zh-TW" altLang="en-US" dirty="0" smtClean="0"/>
              <a:t>的價格購買有機咖啡，「甚少參與」集群則願意多支付</a:t>
            </a:r>
            <a:r>
              <a:rPr lang="en-US" altLang="zh-TW" dirty="0" smtClean="0"/>
              <a:t>36.8 %</a:t>
            </a:r>
            <a:r>
              <a:rPr lang="zh-TW" altLang="en-US" dirty="0" smtClean="0"/>
              <a:t>，「追求便利」集群為三者之中較低，只願意多支付</a:t>
            </a:r>
            <a:r>
              <a:rPr lang="en-US" altLang="zh-TW" dirty="0" smtClean="0"/>
              <a:t>30.7 %</a:t>
            </a:r>
            <a:r>
              <a:rPr lang="zh-TW" altLang="en-US" dirty="0" smtClean="0"/>
              <a:t>。</a:t>
            </a:r>
            <a:endParaRPr lang="en-US" altLang="zh-TW" dirty="0" smtClean="0"/>
          </a:p>
          <a:p>
            <a:endParaRPr lang="en-US" altLang="zh-TW" dirty="0" smtClean="0"/>
          </a:p>
          <a:p>
            <a:r>
              <a:rPr lang="zh-TW" altLang="en-US" dirty="0" smtClean="0"/>
              <a:t>重視健康的族群的顯著性 分別 高於「甚少參與」和「追求便利」兩個族群。</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35</a:t>
            </a:fld>
            <a:endParaRPr lang="zh-TW" altLang="en-US"/>
          </a:p>
        </p:txBody>
      </p:sp>
    </p:spTree>
    <p:extLst>
      <p:ext uri="{BB962C8B-B14F-4D97-AF65-F5344CB8AC3E}">
        <p14:creationId xmlns:p14="http://schemas.microsoft.com/office/powerpoint/2010/main" val="42357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由以上研究分析結果，可以得證研究假設一與研究假設二為部分成立，研究假設</a:t>
            </a:r>
            <a:r>
              <a:rPr lang="en-US" altLang="zh-TW" dirty="0" smtClean="0"/>
              <a:t>3~</a:t>
            </a:r>
            <a:r>
              <a:rPr lang="zh-TW" altLang="en-US" dirty="0" smtClean="0"/>
              <a:t>研究假設</a:t>
            </a:r>
            <a:r>
              <a:rPr lang="en-US" altLang="zh-TW" dirty="0" smtClean="0"/>
              <a:t>6</a:t>
            </a:r>
            <a:r>
              <a:rPr lang="zh-TW" altLang="en-US" dirty="0" smtClean="0"/>
              <a:t>成立。</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36</a:t>
            </a:fld>
            <a:endParaRPr lang="zh-TW" altLang="en-US"/>
          </a:p>
        </p:txBody>
      </p:sp>
    </p:spTree>
    <p:extLst>
      <p:ext uri="{BB962C8B-B14F-4D97-AF65-F5344CB8AC3E}">
        <p14:creationId xmlns:p14="http://schemas.microsoft.com/office/powerpoint/2010/main" val="1920654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因此可以利用生活型態區隔消費者之間的差異性，以區別市場方向的定位。</a:t>
            </a:r>
            <a:endParaRPr lang="en-US" altLang="zh-TW" dirty="0" smtClean="0"/>
          </a:p>
          <a:p>
            <a:endParaRPr lang="en-US" altLang="zh-TW" dirty="0" smtClean="0"/>
          </a:p>
          <a:p>
            <a:r>
              <a:rPr lang="zh-TW" altLang="en-US" dirty="0" smtClean="0"/>
              <a:t>重視健康集群願意支付</a:t>
            </a:r>
            <a:r>
              <a:rPr lang="en-US" altLang="zh-TW" dirty="0" smtClean="0"/>
              <a:t>44.9</a:t>
            </a:r>
            <a:r>
              <a:rPr lang="zh-TW" altLang="en-US" dirty="0" smtClean="0"/>
              <a:t> </a:t>
            </a:r>
            <a:r>
              <a:rPr lang="en-US" altLang="zh-TW" dirty="0" smtClean="0"/>
              <a:t>%</a:t>
            </a:r>
            <a:r>
              <a:rPr lang="zh-TW" altLang="en-US" dirty="0" smtClean="0"/>
              <a:t>的金額購買有機咖啡上，因此可以建議偏高價位的咖啡經營者可以以此為銷售集群，</a:t>
            </a:r>
            <a:endParaRPr lang="en-US" altLang="zh-TW" dirty="0" smtClean="0"/>
          </a:p>
          <a:p>
            <a:r>
              <a:rPr lang="zh-TW" altLang="en-US" dirty="0" smtClean="0"/>
              <a:t>「甚少參與者」和「追求便利者」兩個集群中，前者於有機咖啡的購買上願意多消費</a:t>
            </a:r>
            <a:r>
              <a:rPr lang="en-US" altLang="zh-TW" dirty="0" smtClean="0"/>
              <a:t>36.8 %</a:t>
            </a:r>
            <a:r>
              <a:rPr lang="zh-TW" altLang="en-US" dirty="0" smtClean="0"/>
              <a:t>的金額，偏中低價位的咖啡業者可以以此為目標市場，後者所購買有機咖啡的購買意願也最低，建議政府在資訊媒體上加強宣導環境保護，藉此教導有機的重要性。</a:t>
            </a:r>
            <a:endParaRPr lang="en-US" altLang="zh-TW" dirty="0" smtClean="0"/>
          </a:p>
          <a:p>
            <a:endParaRPr lang="en-US" altLang="zh-TW" dirty="0" smtClean="0"/>
          </a:p>
          <a:p>
            <a:r>
              <a:rPr lang="zh-TW" altLang="en-US" dirty="0" smtClean="0"/>
              <a:t>本研究的結果可以給予業者不同行銷策略上的執行，針對消費者的不同特性，銷售不同價位的咖啡飲品，並且建議咖啡經營者與政府單位，可以透過不同時期舉辦展覽說明會，藉以透過溝通平台與消費者建立共識，加強對有機咖啡的認知與深入了解。</a:t>
            </a:r>
          </a:p>
          <a:p>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37</a:t>
            </a:fld>
            <a:endParaRPr lang="zh-TW" altLang="en-US"/>
          </a:p>
        </p:txBody>
      </p:sp>
    </p:spTree>
    <p:extLst>
      <p:ext uri="{BB962C8B-B14F-4D97-AF65-F5344CB8AC3E}">
        <p14:creationId xmlns:p14="http://schemas.microsoft.com/office/powerpoint/2010/main" val="21007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表中為台灣咖啡豆進口量，民國</a:t>
            </a:r>
            <a:r>
              <a:rPr lang="en-US" altLang="zh-TW" dirty="0" smtClean="0"/>
              <a:t>92</a:t>
            </a:r>
            <a:r>
              <a:rPr lang="zh-TW" altLang="en-US" dirty="0" smtClean="0"/>
              <a:t>年總共進口了</a:t>
            </a:r>
            <a:r>
              <a:rPr lang="en-US" altLang="zh-TW" dirty="0" smtClean="0"/>
              <a:t>8,631</a:t>
            </a:r>
            <a:r>
              <a:rPr lang="zh-TW" altLang="en-US" dirty="0" smtClean="0"/>
              <a:t>公噸，到了民國</a:t>
            </a:r>
            <a:r>
              <a:rPr lang="en-US" altLang="zh-TW" dirty="0" smtClean="0"/>
              <a:t>101</a:t>
            </a:r>
            <a:r>
              <a:rPr lang="zh-TW" altLang="en-US" dirty="0" smtClean="0"/>
              <a:t>年總共進口了</a:t>
            </a:r>
            <a:r>
              <a:rPr lang="en-US" altLang="zh-TW" dirty="0" smtClean="0"/>
              <a:t>1</a:t>
            </a:r>
            <a:r>
              <a:rPr lang="zh-TW" altLang="en-US" dirty="0" smtClean="0"/>
              <a:t>萬</a:t>
            </a:r>
            <a:r>
              <a:rPr lang="en-US" altLang="zh-TW" dirty="0" smtClean="0"/>
              <a:t>8</a:t>
            </a:r>
            <a:r>
              <a:rPr lang="zh-TW" altLang="en-US" dirty="0" smtClean="0"/>
              <a:t>千公噸的咖啡豆，可看出咖啡在台灣的消費有快速的成長。</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5</a:t>
            </a:fld>
            <a:endParaRPr lang="zh-TW" altLang="en-US"/>
          </a:p>
        </p:txBody>
      </p:sp>
    </p:spTree>
    <p:extLst>
      <p:ext uri="{BB962C8B-B14F-4D97-AF65-F5344CB8AC3E}">
        <p14:creationId xmlns:p14="http://schemas.microsoft.com/office/powerpoint/2010/main" val="316251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此表為國際咖啡組織的 世界咖啡消費量</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因此本研究藉由有機農法運用致咖啡栽種，藉此了解</a:t>
            </a:r>
            <a:r>
              <a:rPr lang="zh-TW" altLang="zh-TW" sz="1200" kern="1200" dirty="0" smtClean="0">
                <a:solidFill>
                  <a:schemeClr val="tx1"/>
                </a:solidFill>
                <a:effectLst/>
                <a:latin typeface="+mn-lt"/>
                <a:ea typeface="+mn-ea"/>
                <a:cs typeface="+mn-cs"/>
              </a:rPr>
              <a:t>高雄市消費者對有機咖啡的</a:t>
            </a:r>
            <a:r>
              <a:rPr lang="zh-TW" altLang="en-US" sz="1200" kern="1200" dirty="0" smtClean="0">
                <a:solidFill>
                  <a:schemeClr val="tx1"/>
                </a:solidFill>
                <a:effectLst/>
                <a:latin typeface="+mn-lt"/>
                <a:ea typeface="+mn-ea"/>
                <a:cs typeface="+mn-cs"/>
              </a:rPr>
              <a:t>有機</a:t>
            </a:r>
            <a:r>
              <a:rPr lang="zh-TW" altLang="zh-TW" sz="1200" kern="1200" dirty="0" smtClean="0">
                <a:solidFill>
                  <a:schemeClr val="tx1"/>
                </a:solidFill>
                <a:effectLst/>
                <a:latin typeface="+mn-lt"/>
                <a:ea typeface="+mn-ea"/>
                <a:cs typeface="+mn-cs"/>
              </a:rPr>
              <a:t>認識、有機栽種對環境的影響、購買意願與</a:t>
            </a:r>
            <a:r>
              <a:rPr lang="zh-TW" altLang="en-US" sz="1200" kern="1200" dirty="0" smtClean="0">
                <a:solidFill>
                  <a:schemeClr val="tx1"/>
                </a:solidFill>
                <a:effectLst/>
                <a:latin typeface="+mn-lt"/>
                <a:ea typeface="+mn-ea"/>
                <a:cs typeface="+mn-cs"/>
              </a:rPr>
              <a:t>願付價格</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從</a:t>
            </a:r>
            <a:r>
              <a:rPr lang="en-US" altLang="zh-TW" sz="1200" kern="1200" dirty="0" smtClean="0">
                <a:solidFill>
                  <a:schemeClr val="tx1"/>
                </a:solidFill>
                <a:effectLst/>
                <a:latin typeface="+mn-lt"/>
                <a:ea typeface="+mn-ea"/>
                <a:cs typeface="+mn-cs"/>
              </a:rPr>
              <a:t>2010</a:t>
            </a:r>
            <a:r>
              <a:rPr lang="zh-TW" altLang="en-US" sz="1200" kern="1200" dirty="0" smtClean="0">
                <a:solidFill>
                  <a:schemeClr val="tx1"/>
                </a:solidFill>
                <a:effectLst/>
                <a:latin typeface="+mn-lt"/>
                <a:ea typeface="+mn-ea"/>
                <a:cs typeface="+mn-cs"/>
              </a:rPr>
              <a:t>年至</a:t>
            </a:r>
            <a:r>
              <a:rPr lang="en-US" altLang="zh-TW" sz="1200" kern="1200" dirty="0" smtClean="0">
                <a:solidFill>
                  <a:schemeClr val="tx1"/>
                </a:solidFill>
                <a:effectLst/>
                <a:latin typeface="+mn-lt"/>
                <a:ea typeface="+mn-ea"/>
                <a:cs typeface="+mn-cs"/>
              </a:rPr>
              <a:t>2013</a:t>
            </a:r>
            <a:r>
              <a:rPr lang="zh-TW" altLang="en-US" sz="1200" kern="1200" dirty="0" smtClean="0">
                <a:solidFill>
                  <a:schemeClr val="tx1"/>
                </a:solidFill>
                <a:effectLst/>
                <a:latin typeface="+mn-lt"/>
                <a:ea typeface="+mn-ea"/>
                <a:cs typeface="+mn-cs"/>
              </a:rPr>
              <a:t>年  每年  平均持續的  成長幅度  約在</a:t>
            </a:r>
            <a:r>
              <a:rPr lang="en-US" altLang="zh-TW" sz="1200" kern="1200" dirty="0" smtClean="0">
                <a:solidFill>
                  <a:schemeClr val="tx1"/>
                </a:solidFill>
                <a:effectLst/>
                <a:latin typeface="+mn-lt"/>
                <a:ea typeface="+mn-ea"/>
                <a:cs typeface="+mn-cs"/>
              </a:rPr>
              <a:t>2.1</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出口國家，咖啡豆的主要生產地為</a:t>
            </a:r>
            <a:r>
              <a:rPr lang="en-US" altLang="zh-TW" dirty="0" smtClean="0"/>
              <a:t>:</a:t>
            </a:r>
            <a:r>
              <a:rPr lang="zh-TW" altLang="en-US" dirty="0" smtClean="0"/>
              <a:t> 巴西，哥倫比亞，衣索比亞</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而傳統市場的年增長率低於新興市場，原因是  </a:t>
            </a:r>
            <a:r>
              <a:rPr lang="zh-TW" altLang="en-US" sz="1200" b="0" i="0" kern="1200" dirty="0" smtClean="0">
                <a:solidFill>
                  <a:schemeClr val="tx1"/>
                </a:solidFill>
                <a:effectLst/>
                <a:latin typeface="+mn-lt"/>
                <a:ea typeface="+mn-ea"/>
                <a:cs typeface="+mn-cs"/>
              </a:rPr>
              <a:t>歐洲經濟衰退，大輻削減  烘豆商的需求 和 利潤</a:t>
            </a:r>
            <a:endParaRPr lang="zh-TW"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新興市場</a:t>
            </a:r>
            <a:r>
              <a:rPr lang="en-US" altLang="zh-TW" dirty="0" smtClean="0"/>
              <a:t>:</a:t>
            </a:r>
            <a:r>
              <a:rPr lang="zh-TW" altLang="en-US" dirty="0" smtClean="0"/>
              <a:t> 中國，印尼，而</a:t>
            </a:r>
            <a:r>
              <a:rPr lang="zh-TW" altLang="en-US" sz="1200" b="0" i="0" kern="1200" dirty="0" smtClean="0">
                <a:solidFill>
                  <a:schemeClr val="tx1"/>
                </a:solidFill>
                <a:effectLst/>
                <a:latin typeface="+mn-lt"/>
                <a:ea typeface="+mn-ea"/>
                <a:cs typeface="+mn-cs"/>
              </a:rPr>
              <a:t>咖啡是中產階級有能力負擔的奢侈品，需求強勁，每年成長約</a:t>
            </a:r>
            <a:r>
              <a:rPr lang="en-US" altLang="zh-TW" sz="1200" b="0" i="0" kern="1200" dirty="0" smtClean="0">
                <a:solidFill>
                  <a:schemeClr val="tx1"/>
                </a:solidFill>
                <a:effectLst/>
                <a:latin typeface="+mn-lt"/>
                <a:ea typeface="+mn-ea"/>
                <a:cs typeface="+mn-cs"/>
              </a:rPr>
              <a:t>5</a:t>
            </a:r>
            <a:r>
              <a:rPr lang="zh-TW" altLang="en-US" sz="1200" b="0" i="0" kern="1200" dirty="0" smtClean="0">
                <a:solidFill>
                  <a:schemeClr val="tx1"/>
                </a:solidFill>
                <a:effectLst/>
                <a:latin typeface="+mn-lt"/>
                <a:ea typeface="+mn-ea"/>
                <a:cs typeface="+mn-cs"/>
              </a:rPr>
              <a:t>％，</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傳統市場</a:t>
            </a:r>
            <a:r>
              <a:rPr lang="en-US" altLang="zh-TW" dirty="0" smtClean="0"/>
              <a:t>:</a:t>
            </a:r>
            <a:r>
              <a:rPr lang="zh-TW" altLang="en-US" dirty="0" smtClean="0"/>
              <a:t> 美國，日本，歐洲</a:t>
            </a:r>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6</a:t>
            </a:fld>
            <a:endParaRPr lang="zh-TW" altLang="en-US"/>
          </a:p>
        </p:txBody>
      </p:sp>
    </p:spTree>
    <p:extLst>
      <p:ext uri="{BB962C8B-B14F-4D97-AF65-F5344CB8AC3E}">
        <p14:creationId xmlns:p14="http://schemas.microsoft.com/office/powerpoint/2010/main" val="416735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本研究探討</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7</a:t>
            </a:fld>
            <a:endParaRPr lang="zh-TW" altLang="en-US"/>
          </a:p>
        </p:txBody>
      </p:sp>
    </p:spTree>
    <p:extLst>
      <p:ext uri="{BB962C8B-B14F-4D97-AF65-F5344CB8AC3E}">
        <p14:creationId xmlns:p14="http://schemas.microsoft.com/office/powerpoint/2010/main" val="1005105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文獻探討分為生活型態、購買意願、願付價格、有機意識和環境態度五大項。</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8</a:t>
            </a:fld>
            <a:endParaRPr lang="zh-TW" altLang="en-US"/>
          </a:p>
        </p:txBody>
      </p:sp>
    </p:spTree>
    <p:extLst>
      <p:ext uri="{BB962C8B-B14F-4D97-AF65-F5344CB8AC3E}">
        <p14:creationId xmlns:p14="http://schemas.microsoft.com/office/powerpoint/2010/main" val="274171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smtClean="0"/>
              <a:t>2006</a:t>
            </a:r>
            <a:r>
              <a:rPr lang="zh-TW" altLang="en-US" dirty="0" smtClean="0"/>
              <a:t>年張淑芬有提到自從</a:t>
            </a:r>
            <a:r>
              <a:rPr lang="en-US" altLang="zh-TW" dirty="0" smtClean="0"/>
              <a:t>1987</a:t>
            </a:r>
            <a:r>
              <a:rPr lang="zh-TW" altLang="en-US" dirty="0" smtClean="0"/>
              <a:t>年開始</a:t>
            </a:r>
            <a:r>
              <a:rPr lang="zh-TW" altLang="en-US" sz="1200" dirty="0" smtClean="0">
                <a:latin typeface="微軟正黑體" panose="020B0604030504040204" pitchFamily="34" charset="-120"/>
                <a:ea typeface="微軟正黑體" panose="020B0604030504040204" pitchFamily="34" charset="-120"/>
              </a:rPr>
              <a:t>台灣的消費情形與台灣社會財富的增長有著相關地依附性，</a:t>
            </a:r>
            <a:endParaRPr lang="en-US" altLang="zh-TW" sz="1200" dirty="0" smtClean="0">
              <a:latin typeface="微軟正黑體" panose="020B0604030504040204" pitchFamily="34" charset="-120"/>
              <a:ea typeface="微軟正黑體" panose="020B0604030504040204" pitchFamily="34" charset="-120"/>
            </a:endParaRPr>
          </a:p>
          <a:p>
            <a:endParaRPr lang="en-US" altLang="zh-TW" sz="1200" dirty="0" smtClean="0">
              <a:latin typeface="微軟正黑體" panose="020B0604030504040204" pitchFamily="34" charset="-120"/>
              <a:ea typeface="微軟正黑體" panose="020B0604030504040204" pitchFamily="34" charset="-120"/>
            </a:endParaRPr>
          </a:p>
          <a:p>
            <a:r>
              <a:rPr lang="zh-TW" altLang="en-US" sz="1200" dirty="0" smtClean="0">
                <a:latin typeface="微軟正黑體" panose="020B0604030504040204" pitchFamily="34" charset="-120"/>
                <a:ea typeface="微軟正黑體" panose="020B0604030504040204" pitchFamily="34" charset="-120"/>
                <a:cs typeface="+mn-cs"/>
              </a:rPr>
              <a:t>而</a:t>
            </a:r>
            <a:r>
              <a:rPr lang="zh-TW" altLang="en-US" sz="1200" dirty="0" smtClean="0">
                <a:latin typeface="微軟正黑體" panose="020B0604030504040204" pitchFamily="34" charset="-120"/>
                <a:ea typeface="微軟正黑體" panose="020B0604030504040204" pitchFamily="34" charset="-120"/>
                <a:cs typeface="Times New Roman" panose="02020603050405020304" pitchFamily="18" charset="0"/>
              </a:rPr>
              <a:t>咖啡經濟在台灣也成為一個亮眼的產業，</a:t>
            </a:r>
            <a:r>
              <a:rPr lang="zh-TW" altLang="en-US" sz="1200" dirty="0" smtClean="0">
                <a:latin typeface="微軟正黑體" panose="020B0604030504040204" pitchFamily="34" charset="-120"/>
                <a:cs typeface="Times New Roman" panose="02020603050405020304" pitchFamily="18" charset="0"/>
              </a:rPr>
              <a:t>依據農委會統計，全台至今咖啡種植面積約</a:t>
            </a:r>
            <a:r>
              <a:rPr lang="en-US" altLang="zh-TW" sz="1200" dirty="0" smtClean="0">
                <a:latin typeface="Times New Roman" panose="02020603050405020304" pitchFamily="18" charset="0"/>
                <a:cs typeface="Times New Roman" panose="02020603050405020304" pitchFamily="18" charset="0"/>
              </a:rPr>
              <a:t>213</a:t>
            </a:r>
            <a:r>
              <a:rPr lang="zh-TW" altLang="en-US" sz="1200" dirty="0" smtClean="0">
                <a:latin typeface="微軟正黑體" panose="020B0604030504040204" pitchFamily="34" charset="-120"/>
                <a:cs typeface="Times New Roman" panose="02020603050405020304" pitchFamily="18" charset="0"/>
              </a:rPr>
              <a:t>公頃</a:t>
            </a:r>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9</a:t>
            </a:fld>
            <a:endParaRPr lang="zh-TW" altLang="en-US"/>
          </a:p>
        </p:txBody>
      </p:sp>
    </p:spTree>
    <p:extLst>
      <p:ext uri="{BB962C8B-B14F-4D97-AF65-F5344CB8AC3E}">
        <p14:creationId xmlns:p14="http://schemas.microsoft.com/office/powerpoint/2010/main" val="2514802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生活型態在社會學中是指一個人的生活方式、生活風格，隨著種族、宗教與文化的不同而呈現出每個個體之間的差異。企業在行銷一個產品時，事先會對消費者做深入的觀察，衡量消費者的價值觀與人格特質，進而吸引消費者的注意力，加以宣傳與廣告，</a:t>
            </a:r>
            <a:endParaRPr lang="en-US" altLang="zh-TW" dirty="0" smtClean="0"/>
          </a:p>
          <a:p>
            <a:endParaRPr lang="en-US" altLang="zh-TW" dirty="0" smtClean="0"/>
          </a:p>
          <a:p>
            <a:r>
              <a:rPr lang="zh-TW" altLang="en-US" dirty="0" smtClean="0"/>
              <a:t>例如有機咖啡產品，必須先考慮哪些族群會偏好消費咖啡，再更進一步分析「有機」農產品又會被那些消費者所買單，如環保人士、愛護動物或是重視身體健康的民眾。</a:t>
            </a:r>
            <a:endParaRPr lang="en-US" altLang="zh-TW" dirty="0" smtClean="0"/>
          </a:p>
          <a:p>
            <a:endParaRPr lang="en-US" altLang="zh-TW" dirty="0" smtClean="0"/>
          </a:p>
          <a:p>
            <a:r>
              <a:rPr lang="zh-TW" altLang="en-US" dirty="0" smtClean="0"/>
              <a:t>而</a:t>
            </a:r>
            <a:r>
              <a:rPr lang="en-US" altLang="zh-TW" dirty="0" smtClean="0"/>
              <a:t>1975</a:t>
            </a:r>
            <a:r>
              <a:rPr lang="zh-TW" altLang="en-US" dirty="0" smtClean="0"/>
              <a:t>年</a:t>
            </a:r>
            <a:r>
              <a:rPr lang="en-US" altLang="zh-TW" sz="1200" dirty="0" smtClean="0">
                <a:latin typeface="Times New Roman" panose="02020603050405020304" pitchFamily="18" charset="0"/>
                <a:ea typeface="+mn-ea"/>
                <a:cs typeface="Times New Roman" panose="02020603050405020304" pitchFamily="18" charset="0"/>
              </a:rPr>
              <a:t>Wells</a:t>
            </a:r>
            <a:r>
              <a:rPr lang="zh-TW" altLang="en-US" sz="1200" dirty="0" smtClean="0">
                <a:latin typeface="Times New Roman" panose="02020603050405020304" pitchFamily="18" charset="0"/>
                <a:ea typeface="+mn-ea"/>
                <a:cs typeface="Times New Roman" panose="02020603050405020304" pitchFamily="18" charset="0"/>
              </a:rPr>
              <a:t>提到生活型態更能關注到更多消費者的特性，以幫助業者執行策略。</a:t>
            </a:r>
            <a:endParaRPr lang="en-US" altLang="zh-TW" sz="1200" dirty="0" smtClean="0">
              <a:latin typeface="Times New Roman" panose="02020603050405020304" pitchFamily="18" charset="0"/>
              <a:ea typeface="+mn-ea"/>
              <a:cs typeface="Times New Roman" panose="02020603050405020304" pitchFamily="18" charset="0"/>
            </a:endParaRPr>
          </a:p>
          <a:p>
            <a:endParaRPr lang="en-US" altLang="zh-TW" dirty="0" smtClean="0"/>
          </a:p>
          <a:p>
            <a:r>
              <a:rPr lang="en-US" altLang="zh-TW" sz="1200" dirty="0" smtClean="0">
                <a:latin typeface="Times New Roman" panose="02020603050405020304" pitchFamily="18" charset="0"/>
                <a:ea typeface="+mn-ea"/>
                <a:cs typeface="Times New Roman" panose="02020603050405020304" pitchFamily="18" charset="0"/>
              </a:rPr>
              <a:t>1974</a:t>
            </a:r>
            <a:r>
              <a:rPr lang="zh-TW" altLang="en-US" sz="1200" dirty="0" smtClean="0">
                <a:latin typeface="Times New Roman" panose="02020603050405020304" pitchFamily="18" charset="0"/>
                <a:ea typeface="+mn-ea"/>
                <a:cs typeface="Times New Roman" panose="02020603050405020304" pitchFamily="18" charset="0"/>
              </a:rPr>
              <a:t>年</a:t>
            </a:r>
            <a:r>
              <a:rPr lang="en-US" altLang="zh-TW" sz="1200" dirty="0" smtClean="0">
                <a:latin typeface="Times New Roman" panose="02020603050405020304" pitchFamily="18" charset="0"/>
                <a:ea typeface="+mn-ea"/>
                <a:cs typeface="Times New Roman" panose="02020603050405020304" pitchFamily="18" charset="0"/>
              </a:rPr>
              <a:t>Demby</a:t>
            </a:r>
            <a:r>
              <a:rPr lang="zh-TW" altLang="en-US" sz="1200" dirty="0" smtClean="0">
                <a:latin typeface="Times New Roman" panose="02020603050405020304" pitchFamily="18" charset="0"/>
                <a:ea typeface="+mn-ea"/>
                <a:cs typeface="Times New Roman" panose="02020603050405020304" pitchFamily="18" charset="0"/>
              </a:rPr>
              <a:t>提到</a:t>
            </a:r>
            <a:r>
              <a:rPr lang="zh-TW" altLang="en-US" sz="1200" dirty="0" smtClean="0">
                <a:latin typeface="微軟正黑體" panose="020B0604030504040204" pitchFamily="34" charset="-120"/>
              </a:rPr>
              <a:t>生活型態可反映出消費者心理狀況，如價值觀與態度面，可以捕捉消費者購買產品的行為動機。</a:t>
            </a:r>
            <a:endParaRPr lang="en-US" altLang="zh-TW" sz="1200" dirty="0" smtClean="0">
              <a:latin typeface="微軟正黑體" panose="020B0604030504040204" pitchFamily="34" charset="-120"/>
            </a:endParaRPr>
          </a:p>
          <a:p>
            <a:endParaRPr lang="en-US" altLang="zh-TW" dirty="0" smtClean="0"/>
          </a:p>
          <a:p>
            <a:r>
              <a:rPr lang="zh-TW" altLang="en-US" dirty="0" smtClean="0">
                <a:solidFill>
                  <a:srgbClr val="FF0000"/>
                </a:solidFill>
              </a:rPr>
              <a:t>由以上的敘述了解到  生活型態  的重要性，因此選擇   生活型態  當成我們做 集群分析 以對  消費者分群  的  區隔變數</a:t>
            </a:r>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10</a:t>
            </a:fld>
            <a:endParaRPr lang="zh-TW" altLang="en-US"/>
          </a:p>
        </p:txBody>
      </p:sp>
    </p:spTree>
    <p:extLst>
      <p:ext uri="{BB962C8B-B14F-4D97-AF65-F5344CB8AC3E}">
        <p14:creationId xmlns:p14="http://schemas.microsoft.com/office/powerpoint/2010/main" val="2528072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908249" y="2404534"/>
            <a:ext cx="6499230" cy="1646302"/>
          </a:xfrm>
        </p:spPr>
        <p:txBody>
          <a:bodyPr anchor="b">
            <a:noAutofit/>
          </a:bodyPr>
          <a:lstStyle>
            <a:lvl1pPr algn="l">
              <a:defRPr sz="5400" b="1" kern="0" baseline="0">
                <a:solidFill>
                  <a:srgbClr val="002060"/>
                </a:solidFill>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908249" y="4050834"/>
            <a:ext cx="6499230" cy="1096899"/>
          </a:xfrm>
        </p:spPr>
        <p:txBody>
          <a:bodyPr anchor="t">
            <a:normAutofit/>
          </a:bodyPr>
          <a:lstStyle>
            <a:lvl1pPr marL="0" indent="0" algn="r">
              <a:buNone/>
              <a:defRPr sz="2400">
                <a:solidFill>
                  <a:srgbClr val="9900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en-US" dirty="0"/>
          </a:p>
        </p:txBody>
      </p:sp>
      <p:sp>
        <p:nvSpPr>
          <p:cNvPr id="4" name="Date Placeholder 3"/>
          <p:cNvSpPr>
            <a:spLocks noGrp="1"/>
          </p:cNvSpPr>
          <p:nvPr>
            <p:ph type="dt" sz="half" idx="10"/>
          </p:nvPr>
        </p:nvSpPr>
        <p:spPr/>
        <p:txBody>
          <a:bodyPr/>
          <a:lstStyle/>
          <a:p>
            <a:fld id="{37F64883-3742-4A14-89E3-93FFBBA6210D}" type="datetime1">
              <a:rPr lang="zh-TW" altLang="en-US" smtClean="0"/>
              <a:t>2014/7/5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8621342" y="6660859"/>
            <a:ext cx="512638" cy="197140"/>
          </a:xfrm>
          <a:solidFill>
            <a:schemeClr val="bg1"/>
          </a:solidFill>
        </p:spPr>
        <p:txBody>
          <a:bodyPr/>
          <a:lstStyle>
            <a:lvl1pPr>
              <a:defRPr sz="2000" b="1">
                <a:solidFill>
                  <a:srgbClr val="FF0000"/>
                </a:solidFill>
                <a:latin typeface="Times New Roman" panose="02020603050405020304" pitchFamily="18" charset="0"/>
                <a:cs typeface="Times New Roman" panose="02020603050405020304" pitchFamily="18" charset="0"/>
              </a:defRPr>
            </a:lvl1pPr>
          </a:lstStyle>
          <a:p>
            <a:fld id="{70FFAD11-03B0-47D3-99F5-F912CF3FFB68}" type="slidenum">
              <a:rPr lang="zh-TW" altLang="en-US" smtClean="0"/>
              <a:pPr/>
              <a:t>‹#›</a:t>
            </a:fld>
            <a:endParaRPr lang="zh-TW" altLang="en-US" dirty="0"/>
          </a:p>
        </p:txBody>
      </p:sp>
    </p:spTree>
    <p:extLst>
      <p:ext uri="{BB962C8B-B14F-4D97-AF65-F5344CB8AC3E}">
        <p14:creationId xmlns:p14="http://schemas.microsoft.com/office/powerpoint/2010/main" val="42668508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DE791-266F-40A6-A717-012E130A8669}" type="datetime1">
              <a:rPr lang="zh-TW" altLang="en-US" smtClean="0"/>
              <a:t>2014/7/5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a:xfrm>
            <a:off x="8521700" y="6492875"/>
            <a:ext cx="622300" cy="365125"/>
          </a:xfrm>
          <a:solidFill>
            <a:schemeClr val="bg1"/>
          </a:solidFill>
        </p:spPr>
        <p:txBody>
          <a:bodyPr/>
          <a:lstStyle>
            <a:lvl1pPr>
              <a:defRPr sz="2000" b="1">
                <a:solidFill>
                  <a:srgbClr val="FF0000"/>
                </a:solidFill>
              </a:defRPr>
            </a:lvl1pPr>
          </a:lstStyle>
          <a:p>
            <a:fld id="{70FFAD11-03B0-47D3-99F5-F912CF3FFB68}" type="slidenum">
              <a:rPr lang="zh-TW" altLang="en-US" smtClean="0"/>
              <a:pPr/>
              <a:t>‹#›</a:t>
            </a:fld>
            <a:endParaRPr lang="zh-TW" altLang="en-US" dirty="0"/>
          </a:p>
        </p:txBody>
      </p:sp>
      <p:sp>
        <p:nvSpPr>
          <p:cNvPr id="6" name="圖片版面配置區 5"/>
          <p:cNvSpPr>
            <a:spLocks noGrp="1"/>
          </p:cNvSpPr>
          <p:nvPr>
            <p:ph type="pic" sz="quarter" idx="13"/>
          </p:nvPr>
        </p:nvSpPr>
        <p:spPr>
          <a:xfrm>
            <a:off x="152400" y="145388"/>
            <a:ext cx="8128000" cy="6261100"/>
          </a:xfrm>
        </p:spPr>
        <p:txBody>
          <a:bodyPr/>
          <a:lstStyle/>
          <a:p>
            <a:endParaRPr lang="zh-TW" altLang="en-US"/>
          </a:p>
        </p:txBody>
      </p:sp>
    </p:spTree>
    <p:extLst>
      <p:ext uri="{BB962C8B-B14F-4D97-AF65-F5344CB8AC3E}">
        <p14:creationId xmlns:p14="http://schemas.microsoft.com/office/powerpoint/2010/main" val="24680038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 y="1873382"/>
            <a:ext cx="3209280" cy="2717800"/>
          </a:xfrm>
        </p:spPr>
        <p:txBody>
          <a:bodyPr anchor="ctr">
            <a:noAutofit/>
          </a:bodyPr>
          <a:lstStyle>
            <a:lvl1pPr algn="ctr">
              <a:defRPr sz="5400" b="1">
                <a:solidFill>
                  <a:srgbClr val="002060"/>
                </a:solidFill>
              </a:defRPr>
            </a:lvl1pPr>
          </a:lstStyle>
          <a:p>
            <a:r>
              <a:rPr lang="zh-TW" altLang="en-US" dirty="0" smtClean="0"/>
              <a:t>按一下以編輯</a:t>
            </a:r>
            <a:endParaRPr lang="en-US" dirty="0"/>
          </a:p>
        </p:txBody>
      </p:sp>
      <p:sp>
        <p:nvSpPr>
          <p:cNvPr id="3" name="Content Placeholder 2"/>
          <p:cNvSpPr>
            <a:spLocks noGrp="1"/>
          </p:cNvSpPr>
          <p:nvPr>
            <p:ph idx="1"/>
          </p:nvPr>
        </p:nvSpPr>
        <p:spPr>
          <a:xfrm>
            <a:off x="3241075" y="1485901"/>
            <a:ext cx="5445725" cy="4555462"/>
          </a:xfrm>
        </p:spPr>
        <p:txBody>
          <a:bodyPr anchor="ctr">
            <a:normAutofit/>
          </a:bodyPr>
          <a:lstStyle>
            <a:lvl1pPr>
              <a:defRPr sz="4000"/>
            </a:lvl1pPr>
            <a:lvl2pPr>
              <a:defRPr sz="4000"/>
            </a:lvl2pPr>
            <a:lvl3pPr>
              <a:defRPr sz="4000"/>
            </a:lvl3pPr>
            <a:lvl4pPr>
              <a:defRPr sz="4000"/>
            </a:lvl4pPr>
            <a:lvl5pPr>
              <a:defRPr sz="40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Text Placeholder 3"/>
          <p:cNvSpPr>
            <a:spLocks noGrp="1"/>
          </p:cNvSpPr>
          <p:nvPr>
            <p:ph type="body" sz="half" idx="2"/>
          </p:nvPr>
        </p:nvSpPr>
        <p:spPr>
          <a:xfrm>
            <a:off x="279399" y="6223925"/>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dirty="0" smtClean="0"/>
              <a:t>按一下以編輯母片文字樣式</a:t>
            </a:r>
          </a:p>
        </p:txBody>
      </p:sp>
      <p:sp>
        <p:nvSpPr>
          <p:cNvPr id="5" name="Date Placeholder 4"/>
          <p:cNvSpPr>
            <a:spLocks noGrp="1"/>
          </p:cNvSpPr>
          <p:nvPr>
            <p:ph type="dt" sz="half" idx="10"/>
          </p:nvPr>
        </p:nvSpPr>
        <p:spPr/>
        <p:txBody>
          <a:bodyPr/>
          <a:lstStyle/>
          <a:p>
            <a:fld id="{B23C581F-E78B-4E59-AD83-AF58C06AC74B}" type="datetime1">
              <a:rPr lang="zh-TW" altLang="en-US" smtClean="0"/>
              <a:t>2014/7/5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8432800" y="6489038"/>
            <a:ext cx="607314" cy="365125"/>
          </a:xfrm>
          <a:solidFill>
            <a:schemeClr val="bg1"/>
          </a:solidFill>
        </p:spPr>
        <p:txBody>
          <a:bodyPr/>
          <a:lstStyle>
            <a:lvl1pPr>
              <a:defRPr sz="2000" b="1">
                <a:solidFill>
                  <a:srgbClr val="FF0000"/>
                </a:solidFill>
              </a:defRPr>
            </a:lvl1pPr>
          </a:lstStyle>
          <a:p>
            <a:fld id="{70FFAD11-03B0-47D3-99F5-F912CF3FFB68}" type="slidenum">
              <a:rPr lang="zh-TW" altLang="en-US" smtClean="0"/>
              <a:pPr/>
              <a:t>‹#›</a:t>
            </a:fld>
            <a:endParaRPr lang="zh-TW" altLang="en-US" dirty="0"/>
          </a:p>
        </p:txBody>
      </p:sp>
    </p:spTree>
    <p:extLst>
      <p:ext uri="{BB962C8B-B14F-4D97-AF65-F5344CB8AC3E}">
        <p14:creationId xmlns:p14="http://schemas.microsoft.com/office/powerpoint/2010/main" val="32899711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FDF6FD1-F2AF-4814-82E0-9F2BEA9FE935}" type="datetime1">
              <a:rPr lang="zh-TW" altLang="en-US" smtClean="0"/>
              <a:t>2014/7/5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11208376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599" y="317500"/>
            <a:ext cx="7810500" cy="3403600"/>
          </a:xfrm>
          <a:solidFill>
            <a:schemeClr val="bg1"/>
          </a:solidFill>
        </p:spPr>
        <p:txBody>
          <a:bodyPr anchor="ctr">
            <a:normAutofit/>
          </a:bodyPr>
          <a:lstStyle>
            <a:lvl1pPr algn="ctr">
              <a:defRPr sz="4800" b="1" cap="none">
                <a:solidFill>
                  <a:srgbClr val="002060"/>
                </a:solidFill>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609600" y="4978399"/>
            <a:ext cx="7810500" cy="1514475"/>
          </a:xfrm>
        </p:spPr>
        <p:txBody>
          <a:bodyPr anchor="ctr">
            <a:normAutofit/>
          </a:bodyPr>
          <a:lstStyle>
            <a:lvl1pPr marL="0" indent="0" algn="ctr">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Date Placeholder 3"/>
          <p:cNvSpPr>
            <a:spLocks noGrp="1"/>
          </p:cNvSpPr>
          <p:nvPr>
            <p:ph type="dt" sz="half" idx="10"/>
          </p:nvPr>
        </p:nvSpPr>
        <p:spPr/>
        <p:txBody>
          <a:bodyPr/>
          <a:lstStyle/>
          <a:p>
            <a:fld id="{D11BA37D-34E4-48D3-B98B-F953EE639084}" type="datetime1">
              <a:rPr lang="zh-TW" altLang="en-US" smtClean="0"/>
              <a:t>2014/7/5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8587486" y="6492875"/>
            <a:ext cx="556514" cy="365125"/>
          </a:xfrm>
          <a:solidFill>
            <a:schemeClr val="bg1"/>
          </a:solidFill>
        </p:spPr>
        <p:txBody>
          <a:bodyPr/>
          <a:lstStyle>
            <a:lvl1pPr>
              <a:defRPr sz="2000" b="1">
                <a:solidFill>
                  <a:srgbClr val="FF0000"/>
                </a:solidFill>
              </a:defRPr>
            </a:lvl1pPr>
          </a:lstStyle>
          <a:p>
            <a:fld id="{70FFAD11-03B0-47D3-99F5-F912CF3FFB68}" type="slidenum">
              <a:rPr lang="zh-TW" altLang="en-US" smtClean="0"/>
              <a:pPr/>
              <a:t>‹#›</a:t>
            </a:fld>
            <a:endParaRPr lang="zh-TW" altLang="en-US" dirty="0"/>
          </a:p>
        </p:txBody>
      </p:sp>
    </p:spTree>
    <p:extLst>
      <p:ext uri="{BB962C8B-B14F-4D97-AF65-F5344CB8AC3E}">
        <p14:creationId xmlns:p14="http://schemas.microsoft.com/office/powerpoint/2010/main" val="17308332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10815A8-B3A8-45EC-A3FE-12B101F62997}" type="datetime1">
              <a:rPr lang="zh-TW" altLang="en-US" smtClean="0"/>
              <a:t>2014/7/5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FFAD11-03B0-47D3-99F5-F912CF3FFB68}"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63814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F09BDF7-A0E8-45B4-8CA3-DB17A86F02E1}" type="datetime1">
              <a:rPr lang="zh-TW" altLang="en-US" smtClean="0"/>
              <a:t>2014/7/5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34648568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DB2A5BA-DB35-460B-97D8-B16FF736BE13}" type="datetime1">
              <a:rPr lang="zh-TW" altLang="en-US" smtClean="0"/>
              <a:t>2014/7/5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FFAD11-03B0-47D3-99F5-F912CF3FFB68}"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02670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616C238-012A-41BF-91D6-98669B24A5BE}" type="datetime1">
              <a:rPr lang="zh-TW" altLang="en-US" smtClean="0"/>
              <a:t>2014/7/5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4629222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E41BB23-408A-423D-BD64-94C547797537}" type="datetime1">
              <a:rPr lang="zh-TW" altLang="en-US" smtClean="0"/>
              <a:t>2014/7/5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11932396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4188383-7BAB-442D-AC8E-7301A8E7421C}" type="datetime1">
              <a:rPr lang="zh-TW" altLang="en-US" smtClean="0"/>
              <a:t>2014/7/5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9159786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01598" y="153548"/>
            <a:ext cx="8914568" cy="773552"/>
          </a:xfrm>
          <a:solidFill>
            <a:schemeClr val="bg1"/>
          </a:solidFill>
        </p:spPr>
        <p:txBody>
          <a:bodyPr>
            <a:noAutofit/>
          </a:bodyPr>
          <a:lstStyle>
            <a:lvl1pPr>
              <a:defRPr sz="4000" b="1">
                <a:solidFill>
                  <a:srgbClr val="002060"/>
                </a:solidFill>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75366" y="1079500"/>
            <a:ext cx="8940800" cy="4722648"/>
          </a:xfrm>
          <a:solidFill>
            <a:schemeClr val="bg1"/>
          </a:solidFill>
        </p:spPr>
        <p:txBody>
          <a:bodyPr>
            <a:normAutofit/>
          </a:bodyPr>
          <a:lstStyle>
            <a:lvl1pPr>
              <a:defRPr sz="2800"/>
            </a:lvl1pPr>
            <a:lvl2pPr>
              <a:defRPr sz="2800"/>
            </a:lvl2pPr>
            <a:lvl3pPr>
              <a:defRPr sz="2800"/>
            </a:lvl3pPr>
            <a:lvl4pPr>
              <a:defRPr sz="2800"/>
            </a:lvl4pPr>
            <a:lvl5pPr>
              <a:defRPr sz="28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a:xfrm>
            <a:off x="0" y="6686026"/>
            <a:ext cx="684132" cy="182562"/>
          </a:xfrm>
        </p:spPr>
        <p:txBody>
          <a:bodyPr/>
          <a:lstStyle>
            <a:lvl1pPr>
              <a:defRPr>
                <a:solidFill>
                  <a:srgbClr val="FF0000"/>
                </a:solidFill>
              </a:defRPr>
            </a:lvl1pPr>
          </a:lstStyle>
          <a:p>
            <a:fld id="{64ADC185-8E37-4440-8821-9BEE5E86E368}" type="datetime1">
              <a:rPr lang="zh-TW" altLang="en-US" smtClean="0"/>
              <a:pPr/>
              <a:t>2014/7/5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8631362" y="6686026"/>
            <a:ext cx="512638" cy="171974"/>
          </a:xfrm>
          <a:solidFill>
            <a:schemeClr val="bg1"/>
          </a:solidFill>
        </p:spPr>
        <p:txBody>
          <a:bodyPr/>
          <a:lstStyle>
            <a:lvl1pPr>
              <a:defRPr sz="2000">
                <a:solidFill>
                  <a:srgbClr val="FF0000"/>
                </a:solidFill>
              </a:defRPr>
            </a:lvl1pPr>
          </a:lstStyle>
          <a:p>
            <a:fld id="{70FFAD11-03B0-47D3-99F5-F912CF3FFB68}" type="slidenum">
              <a:rPr lang="zh-TW" altLang="en-US" smtClean="0"/>
              <a:pPr/>
              <a:t>‹#›</a:t>
            </a:fld>
            <a:endParaRPr lang="zh-TW" altLang="en-US" dirty="0"/>
          </a:p>
        </p:txBody>
      </p:sp>
      <p:sp>
        <p:nvSpPr>
          <p:cNvPr id="8" name="文字版面配置區 7"/>
          <p:cNvSpPr>
            <a:spLocks noGrp="1"/>
          </p:cNvSpPr>
          <p:nvPr>
            <p:ph type="body" sz="quarter" idx="13"/>
          </p:nvPr>
        </p:nvSpPr>
        <p:spPr>
          <a:xfrm>
            <a:off x="342066" y="6001178"/>
            <a:ext cx="4203700" cy="644525"/>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373520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96963" y="165099"/>
            <a:ext cx="8818437" cy="1727201"/>
          </a:xfrm>
          <a:solidFill>
            <a:schemeClr val="bg1"/>
          </a:solidFill>
        </p:spPr>
        <p:txBody>
          <a:bodyPr>
            <a:noAutofit/>
          </a:bodyPr>
          <a:lstStyle>
            <a:lvl1pPr>
              <a:defRPr sz="4000" b="1">
                <a:solidFill>
                  <a:srgbClr val="002060"/>
                </a:solidFill>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5E3DD7AC-E5C1-4EF6-AA60-6CA853A79A69}" type="datetime1">
              <a:rPr lang="zh-TW" altLang="en-US" smtClean="0"/>
              <a:t>2014/7/5</a:t>
            </a:fld>
            <a:endParaRPr lang="zh-TW" altLang="en-US"/>
          </a:p>
        </p:txBody>
      </p:sp>
      <p:sp>
        <p:nvSpPr>
          <p:cNvPr id="4" name="頁尾版面配置區 3"/>
          <p:cNvSpPr>
            <a:spLocks noGrp="1"/>
          </p:cNvSpPr>
          <p:nvPr>
            <p:ph type="ftr" sz="quarter" idx="11"/>
          </p:nvPr>
        </p:nvSpPr>
        <p:spPr>
          <a:xfrm>
            <a:off x="1727199" y="6541689"/>
            <a:ext cx="4622973" cy="365125"/>
          </a:xfrm>
        </p:spPr>
        <p:txBody>
          <a:bodyPr/>
          <a:lstStyle/>
          <a:p>
            <a:endParaRPr lang="zh-TW" altLang="en-US" dirty="0"/>
          </a:p>
        </p:txBody>
      </p:sp>
      <p:sp>
        <p:nvSpPr>
          <p:cNvPr id="5" name="投影片編號版面配置區 4"/>
          <p:cNvSpPr>
            <a:spLocks noGrp="1"/>
          </p:cNvSpPr>
          <p:nvPr>
            <p:ph type="sldNum" sz="quarter" idx="12"/>
          </p:nvPr>
        </p:nvSpPr>
        <p:spPr>
          <a:xfrm>
            <a:off x="8509000" y="6488376"/>
            <a:ext cx="635000" cy="365125"/>
          </a:xfrm>
          <a:solidFill>
            <a:schemeClr val="bg1"/>
          </a:solidFill>
        </p:spPr>
        <p:txBody>
          <a:bodyPr/>
          <a:lstStyle>
            <a:lvl1pPr>
              <a:defRPr sz="2000" b="1">
                <a:solidFill>
                  <a:srgbClr val="FF0000"/>
                </a:solidFill>
              </a:defRPr>
            </a:lvl1pPr>
          </a:lstStyle>
          <a:p>
            <a:fld id="{70FFAD11-03B0-47D3-99F5-F912CF3FFB68}" type="slidenum">
              <a:rPr lang="zh-TW" altLang="en-US" smtClean="0"/>
              <a:pPr/>
              <a:t>‹#›</a:t>
            </a:fld>
            <a:endParaRPr lang="zh-TW" altLang="en-US" dirty="0"/>
          </a:p>
        </p:txBody>
      </p:sp>
      <p:sp>
        <p:nvSpPr>
          <p:cNvPr id="7" name="圖片版面配置區 6"/>
          <p:cNvSpPr>
            <a:spLocks noGrp="1"/>
          </p:cNvSpPr>
          <p:nvPr>
            <p:ph type="pic" sz="quarter" idx="13"/>
          </p:nvPr>
        </p:nvSpPr>
        <p:spPr>
          <a:xfrm>
            <a:off x="0" y="1990725"/>
            <a:ext cx="8615237" cy="4112287"/>
          </a:xfrm>
          <a:solidFill>
            <a:schemeClr val="bg1"/>
          </a:solidFill>
        </p:spPr>
        <p:txBody>
          <a:bodyPr/>
          <a:lstStyle/>
          <a:p>
            <a:endParaRPr lang="zh-TW" altLang="en-US" dirty="0"/>
          </a:p>
        </p:txBody>
      </p:sp>
      <p:sp>
        <p:nvSpPr>
          <p:cNvPr id="9" name="文字版面配置區 8"/>
          <p:cNvSpPr>
            <a:spLocks noGrp="1"/>
          </p:cNvSpPr>
          <p:nvPr>
            <p:ph type="body" sz="quarter" idx="14"/>
          </p:nvPr>
        </p:nvSpPr>
        <p:spPr>
          <a:xfrm>
            <a:off x="96963" y="6139788"/>
            <a:ext cx="6426200" cy="533400"/>
          </a:xfrm>
        </p:spPr>
        <p:txBody>
          <a:bodyPr>
            <a:noAutofit/>
          </a:bodyPr>
          <a:lstStyle>
            <a:lvl1pPr>
              <a:defRPr sz="1200"/>
            </a:lvl1pPr>
            <a:lvl2pPr>
              <a:defRPr sz="1200"/>
            </a:lvl2pPr>
            <a:lvl3pPr>
              <a:defRPr sz="1200"/>
            </a:lvl3pPr>
            <a:lvl4pPr>
              <a:defRPr sz="1200"/>
            </a:lvl4pPr>
            <a:lvl5pPr>
              <a:defRPr sz="12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985122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8900" y="49746"/>
            <a:ext cx="7861300" cy="1363132"/>
          </a:xfrm>
        </p:spPr>
        <p:txBody>
          <a:bodyPr anchor="b">
            <a:noAutofit/>
          </a:bodyPr>
          <a:lstStyle>
            <a:lvl1pPr algn="l">
              <a:defRPr sz="4800" b="1" cap="none">
                <a:solidFill>
                  <a:srgbClr val="002060"/>
                </a:solidFill>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342066" y="1778002"/>
            <a:ext cx="7950200" cy="3898236"/>
          </a:xfrm>
        </p:spPr>
        <p:txBody>
          <a:bodyPr anchor="t">
            <a:normAutofit/>
          </a:bodyPr>
          <a:lstStyle>
            <a:lvl1pPr marL="0" indent="0" algn="l">
              <a:buNone/>
              <a:defRPr sz="4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Date Placeholder 3"/>
          <p:cNvSpPr>
            <a:spLocks noGrp="1"/>
          </p:cNvSpPr>
          <p:nvPr>
            <p:ph type="dt" sz="half" idx="10"/>
          </p:nvPr>
        </p:nvSpPr>
        <p:spPr>
          <a:xfrm>
            <a:off x="0" y="6492875"/>
            <a:ext cx="684132" cy="365125"/>
          </a:xfrm>
        </p:spPr>
        <p:txBody>
          <a:bodyPr/>
          <a:lstStyle>
            <a:lvl1pPr>
              <a:defRPr>
                <a:solidFill>
                  <a:srgbClr val="FF0000"/>
                </a:solidFill>
              </a:defRPr>
            </a:lvl1pPr>
          </a:lstStyle>
          <a:p>
            <a:fld id="{2907B31F-DA4F-4E74-935F-DD71E8FC6277}" type="datetime1">
              <a:rPr lang="zh-TW" altLang="en-US" smtClean="0"/>
              <a:pPr/>
              <a:t>2014/7/5</a:t>
            </a:fld>
            <a:endParaRPr lang="zh-TW" altLang="en-US" dirty="0"/>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8631362" y="6496050"/>
            <a:ext cx="512638" cy="365125"/>
          </a:xfrm>
          <a:solidFill>
            <a:schemeClr val="bg1"/>
          </a:solidFill>
        </p:spPr>
        <p:txBody>
          <a:bodyPr/>
          <a:lstStyle>
            <a:lvl1pPr>
              <a:defRPr sz="2000" b="1">
                <a:solidFill>
                  <a:srgbClr val="FF0000"/>
                </a:solidFill>
                <a:latin typeface="Times New Roman" panose="02020603050405020304" pitchFamily="18" charset="0"/>
                <a:cs typeface="Times New Roman" panose="02020603050405020304" pitchFamily="18" charset="0"/>
              </a:defRPr>
            </a:lvl1pPr>
          </a:lstStyle>
          <a:p>
            <a:fld id="{70FFAD11-03B0-47D3-99F5-F912CF3FFB68}" type="slidenum">
              <a:rPr lang="zh-TW" altLang="en-US" smtClean="0"/>
              <a:pPr/>
              <a:t>‹#›</a:t>
            </a:fld>
            <a:endParaRPr lang="zh-TW" altLang="en-US" dirty="0"/>
          </a:p>
        </p:txBody>
      </p:sp>
    </p:spTree>
    <p:extLst>
      <p:ext uri="{BB962C8B-B14F-4D97-AF65-F5344CB8AC3E}">
        <p14:creationId xmlns:p14="http://schemas.microsoft.com/office/powerpoint/2010/main" val="277243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noAutofit/>
          </a:bodyPr>
          <a:lstStyle>
            <a:lvl1pPr>
              <a:defRPr sz="4800" b="1">
                <a:solidFill>
                  <a:srgbClr val="002060"/>
                </a:solidFill>
                <a:latin typeface="+mn-ea"/>
                <a:ea typeface="+mn-ea"/>
              </a:defRPr>
            </a:lvl1pPr>
          </a:lstStyle>
          <a:p>
            <a:r>
              <a:rPr lang="zh-TW" altLang="en-US" dirty="0" smtClean="0"/>
              <a:t>按一下以編輯母片標題樣式</a:t>
            </a:r>
            <a:endParaRPr lang="en-US" dirty="0"/>
          </a:p>
        </p:txBody>
      </p:sp>
      <p:sp>
        <p:nvSpPr>
          <p:cNvPr id="3" name="Content Placeholder 2"/>
          <p:cNvSpPr>
            <a:spLocks noGrp="1"/>
          </p:cNvSpPr>
          <p:nvPr>
            <p:ph sz="half" idx="1"/>
          </p:nvPr>
        </p:nvSpPr>
        <p:spPr>
          <a:xfrm>
            <a:off x="609600" y="2160589"/>
            <a:ext cx="5446290" cy="3880772"/>
          </a:xfrm>
        </p:spPr>
        <p:txBody>
          <a:bodyPr>
            <a:noAutofit/>
          </a:bodyPr>
          <a:lstStyle>
            <a:lvl1pPr>
              <a:defRPr sz="3200"/>
            </a:lvl1pPr>
            <a:lvl2pPr>
              <a:defRPr sz="3200"/>
            </a:lvl2pPr>
            <a:lvl3pPr>
              <a:defRPr sz="3200"/>
            </a:lvl3pPr>
            <a:lvl4pPr>
              <a:defRPr sz="3200"/>
            </a:lvl4pPr>
            <a:lvl5pPr>
              <a:defRPr sz="3200"/>
            </a:lvl5pPr>
            <a:lvl6pPr>
              <a:defRPr sz="1200"/>
            </a:lvl6pPr>
            <a:lvl7pPr>
              <a:defRPr sz="1200"/>
            </a:lvl7pPr>
            <a:lvl8pPr>
              <a:defRPr sz="1200"/>
            </a:lvl8pPr>
            <a:lvl9pPr>
              <a:defRPr sz="12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Content Placeholder 3"/>
          <p:cNvSpPr>
            <a:spLocks noGrp="1"/>
          </p:cNvSpPr>
          <p:nvPr>
            <p:ph sz="half" idx="2"/>
          </p:nvPr>
        </p:nvSpPr>
        <p:spPr>
          <a:xfrm>
            <a:off x="6055890" y="2097883"/>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5" name="Date Placeholder 4"/>
          <p:cNvSpPr>
            <a:spLocks noGrp="1"/>
          </p:cNvSpPr>
          <p:nvPr>
            <p:ph type="dt" sz="half" idx="10"/>
          </p:nvPr>
        </p:nvSpPr>
        <p:spPr/>
        <p:txBody>
          <a:bodyPr/>
          <a:lstStyle/>
          <a:p>
            <a:fld id="{78CAC3F1-9312-424A-9610-0E464DFD7EBD}" type="datetime1">
              <a:rPr lang="zh-TW" altLang="en-US" smtClean="0"/>
              <a:t>2014/7/5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8521700" y="6492875"/>
            <a:ext cx="622300" cy="365125"/>
          </a:xfrm>
          <a:solidFill>
            <a:schemeClr val="bg1"/>
          </a:solidFill>
        </p:spPr>
        <p:txBody>
          <a:bodyPr/>
          <a:lstStyle>
            <a:lvl1pPr>
              <a:defRPr sz="2000" b="1">
                <a:solidFill>
                  <a:srgbClr val="FF0000"/>
                </a:solidFill>
              </a:defRPr>
            </a:lvl1pPr>
          </a:lstStyle>
          <a:p>
            <a:fld id="{70FFAD11-03B0-47D3-99F5-F912CF3FFB68}" type="slidenum">
              <a:rPr lang="zh-TW" altLang="en-US" smtClean="0"/>
              <a:pPr/>
              <a:t>‹#›</a:t>
            </a:fld>
            <a:endParaRPr lang="zh-TW" altLang="en-US" dirty="0"/>
          </a:p>
        </p:txBody>
      </p:sp>
    </p:spTree>
    <p:extLst>
      <p:ext uri="{BB962C8B-B14F-4D97-AF65-F5344CB8AC3E}">
        <p14:creationId xmlns:p14="http://schemas.microsoft.com/office/powerpoint/2010/main" val="20179363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241300" y="285750"/>
            <a:ext cx="6347713" cy="825500"/>
          </a:xfrm>
        </p:spPr>
        <p:txBody>
          <a:bodyPr>
            <a:noAutofit/>
          </a:bodyPr>
          <a:lstStyle>
            <a:lvl1pPr>
              <a:defRPr sz="4800" b="1">
                <a:solidFill>
                  <a:srgbClr val="002060"/>
                </a:solidFill>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5E3DD7AC-E5C1-4EF6-AA60-6CA853A79A69}" type="datetime1">
              <a:rPr lang="zh-TW" altLang="en-US" smtClean="0"/>
              <a:t>2014/7/5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8534400" y="6476338"/>
            <a:ext cx="609600" cy="365125"/>
          </a:xfrm>
          <a:solidFill>
            <a:schemeClr val="bg1"/>
          </a:solidFill>
        </p:spPr>
        <p:txBody>
          <a:bodyPr/>
          <a:lstStyle>
            <a:lvl1pPr>
              <a:defRPr sz="2000" b="1">
                <a:solidFill>
                  <a:srgbClr val="FF0000"/>
                </a:solidFill>
              </a:defRPr>
            </a:lvl1pPr>
          </a:lstStyle>
          <a:p>
            <a:fld id="{70FFAD11-03B0-47D3-99F5-F912CF3FFB68}" type="slidenum">
              <a:rPr lang="zh-TW" altLang="en-US" smtClean="0"/>
              <a:pPr/>
              <a:t>‹#›</a:t>
            </a:fld>
            <a:endParaRPr lang="zh-TW" altLang="en-US" dirty="0"/>
          </a:p>
        </p:txBody>
      </p:sp>
      <p:sp>
        <p:nvSpPr>
          <p:cNvPr id="7" name="內容版面配置區 6"/>
          <p:cNvSpPr>
            <a:spLocks noGrp="1"/>
          </p:cNvSpPr>
          <p:nvPr>
            <p:ph sz="quarter" idx="13"/>
          </p:nvPr>
        </p:nvSpPr>
        <p:spPr>
          <a:xfrm>
            <a:off x="241300" y="1358900"/>
            <a:ext cx="5448300" cy="4381500"/>
          </a:xfrm>
        </p:spPr>
        <p:txBody>
          <a:bodyPr anchor="ctr">
            <a:normAutofit/>
          </a:bodyPr>
          <a:lstStyle>
            <a:lvl1pPr>
              <a:defRPr sz="3600"/>
            </a:lvl1pPr>
            <a:lvl2pPr>
              <a:defRPr sz="3600"/>
            </a:lvl2pPr>
            <a:lvl3pPr>
              <a:defRPr sz="3600"/>
            </a:lvl3pPr>
            <a:lvl4pPr>
              <a:defRPr sz="3600"/>
            </a:lvl4pPr>
            <a:lvl5pPr>
              <a:defRPr sz="36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圖片版面配置區 8"/>
          <p:cNvSpPr>
            <a:spLocks noGrp="1"/>
          </p:cNvSpPr>
          <p:nvPr>
            <p:ph type="pic" sz="quarter" idx="14"/>
          </p:nvPr>
        </p:nvSpPr>
        <p:spPr>
          <a:xfrm>
            <a:off x="5689600" y="901700"/>
            <a:ext cx="3423626" cy="2884750"/>
          </a:xfrm>
        </p:spPr>
        <p:txBody>
          <a:bodyPr/>
          <a:lstStyle/>
          <a:p>
            <a:endParaRPr lang="zh-TW" altLang="en-US"/>
          </a:p>
        </p:txBody>
      </p:sp>
      <p:sp>
        <p:nvSpPr>
          <p:cNvPr id="11" name="圖片版面配置區 10"/>
          <p:cNvSpPr>
            <a:spLocks noGrp="1"/>
          </p:cNvSpPr>
          <p:nvPr>
            <p:ph type="pic" sz="quarter" idx="15"/>
          </p:nvPr>
        </p:nvSpPr>
        <p:spPr>
          <a:xfrm>
            <a:off x="5689600" y="3856300"/>
            <a:ext cx="3423626" cy="2550188"/>
          </a:xfrm>
        </p:spPr>
        <p:txBody>
          <a:bodyPr/>
          <a:lstStyle/>
          <a:p>
            <a:endParaRPr lang="zh-TW" altLang="en-US"/>
          </a:p>
        </p:txBody>
      </p:sp>
    </p:spTree>
    <p:extLst>
      <p:ext uri="{BB962C8B-B14F-4D97-AF65-F5344CB8AC3E}">
        <p14:creationId xmlns:p14="http://schemas.microsoft.com/office/powerpoint/2010/main" val="1325980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1" y="266700"/>
            <a:ext cx="6347713" cy="1320800"/>
          </a:xfrm>
        </p:spPr>
        <p:txBody>
          <a:bodyPr>
            <a:noAutofit/>
          </a:bodyPr>
          <a:lstStyle>
            <a:lvl1pPr>
              <a:defRPr sz="4800" b="1">
                <a:solidFill>
                  <a:srgbClr val="002060"/>
                </a:solidFill>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5E3DD7AC-E5C1-4EF6-AA60-6CA853A79A69}" type="datetime1">
              <a:rPr lang="zh-TW" altLang="en-US" smtClean="0"/>
              <a:t>2014/7/5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8597900" y="6492875"/>
            <a:ext cx="546100" cy="365125"/>
          </a:xfrm>
          <a:solidFill>
            <a:schemeClr val="bg1"/>
          </a:solidFill>
        </p:spPr>
        <p:txBody>
          <a:bodyPr/>
          <a:lstStyle>
            <a:lvl1pPr>
              <a:defRPr sz="2000" b="1">
                <a:solidFill>
                  <a:srgbClr val="FF0000"/>
                </a:solidFill>
              </a:defRPr>
            </a:lvl1pPr>
          </a:lstStyle>
          <a:p>
            <a:fld id="{70FFAD11-03B0-47D3-99F5-F912CF3FFB68}" type="slidenum">
              <a:rPr lang="zh-TW" altLang="en-US" smtClean="0"/>
              <a:pPr/>
              <a:t>‹#›</a:t>
            </a:fld>
            <a:endParaRPr lang="zh-TW" altLang="en-US" dirty="0"/>
          </a:p>
        </p:txBody>
      </p:sp>
      <p:sp>
        <p:nvSpPr>
          <p:cNvPr id="7" name="文字版面配置區 6"/>
          <p:cNvSpPr>
            <a:spLocks noGrp="1"/>
          </p:cNvSpPr>
          <p:nvPr>
            <p:ph type="body" sz="quarter" idx="13"/>
          </p:nvPr>
        </p:nvSpPr>
        <p:spPr>
          <a:xfrm>
            <a:off x="0" y="1642400"/>
            <a:ext cx="6347713" cy="4751388"/>
          </a:xfrm>
        </p:spPr>
        <p:txBody>
          <a:bodyPr anchor="ctr">
            <a:normAutofit/>
          </a:bodyPr>
          <a:lstStyle>
            <a:lvl1pPr>
              <a:defRPr sz="3600"/>
            </a:lvl1pPr>
            <a:lvl2pPr>
              <a:defRPr sz="3600"/>
            </a:lvl2pPr>
            <a:lvl3pPr>
              <a:defRPr sz="3600"/>
            </a:lvl3pPr>
            <a:lvl4pPr>
              <a:defRPr sz="3600"/>
            </a:lvl4pPr>
            <a:lvl5pPr>
              <a:defRPr sz="36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圖片版面配置區 8"/>
          <p:cNvSpPr>
            <a:spLocks noGrp="1"/>
          </p:cNvSpPr>
          <p:nvPr>
            <p:ph type="pic" sz="quarter" idx="14"/>
          </p:nvPr>
        </p:nvSpPr>
        <p:spPr>
          <a:xfrm>
            <a:off x="6347713" y="266700"/>
            <a:ext cx="2796287" cy="2273300"/>
          </a:xfrm>
        </p:spPr>
        <p:txBody>
          <a:bodyPr/>
          <a:lstStyle/>
          <a:p>
            <a:endParaRPr lang="zh-TW" altLang="en-US"/>
          </a:p>
        </p:txBody>
      </p:sp>
      <p:sp>
        <p:nvSpPr>
          <p:cNvPr id="11" name="圖片版面配置區 10"/>
          <p:cNvSpPr>
            <a:spLocks noGrp="1"/>
          </p:cNvSpPr>
          <p:nvPr>
            <p:ph type="pic" sz="quarter" idx="15"/>
          </p:nvPr>
        </p:nvSpPr>
        <p:spPr>
          <a:xfrm>
            <a:off x="6348413" y="2565400"/>
            <a:ext cx="2795587" cy="1993900"/>
          </a:xfrm>
        </p:spPr>
        <p:txBody>
          <a:bodyPr/>
          <a:lstStyle/>
          <a:p>
            <a:endParaRPr lang="zh-TW" altLang="en-US"/>
          </a:p>
        </p:txBody>
      </p:sp>
      <p:sp>
        <p:nvSpPr>
          <p:cNvPr id="13" name="圖片版面配置區 12"/>
          <p:cNvSpPr>
            <a:spLocks noGrp="1"/>
          </p:cNvSpPr>
          <p:nvPr>
            <p:ph type="pic" sz="quarter" idx="16"/>
          </p:nvPr>
        </p:nvSpPr>
        <p:spPr>
          <a:xfrm>
            <a:off x="6347713" y="4559300"/>
            <a:ext cx="2796287" cy="1792288"/>
          </a:xfrm>
        </p:spPr>
        <p:txBody>
          <a:bodyPr/>
          <a:lstStyle/>
          <a:p>
            <a:endParaRPr lang="zh-TW" altLang="en-US"/>
          </a:p>
        </p:txBody>
      </p:sp>
    </p:spTree>
    <p:extLst>
      <p:ext uri="{BB962C8B-B14F-4D97-AF65-F5344CB8AC3E}">
        <p14:creationId xmlns:p14="http://schemas.microsoft.com/office/powerpoint/2010/main" val="34022181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ED16B69-07DE-4F46-9EEC-BE71B80547BA}" type="datetime1">
              <a:rPr lang="zh-TW" altLang="en-US" smtClean="0"/>
              <a:t>2014/7/5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22600067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96C419D3-0D42-4375-93DF-44B33B76697F}" type="datetime1">
              <a:rPr lang="zh-TW" altLang="en-US" smtClean="0"/>
              <a:t>2014/7/5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12791933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3DD7AC-E5C1-4EF6-AA60-6CA853A79A69}" type="datetime1">
              <a:rPr lang="zh-TW" altLang="en-US" smtClean="0"/>
              <a:t>2014/7/5</a:t>
            </a:fld>
            <a:endParaRPr lang="zh-TW"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15246601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5" r:id="rId3"/>
    <p:sldLayoutId id="2147483680" r:id="rId4"/>
    <p:sldLayoutId id="2147483681" r:id="rId5"/>
    <p:sldLayoutId id="2147483694" r:id="rId6"/>
    <p:sldLayoutId id="2147483696"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Times New Roman" panose="02020603050405020304" pitchFamily="18" charset="0"/>
                <a:ea typeface="微軟正黑體" panose="020B0604030504040204" pitchFamily="34" charset="-120"/>
              </a:rPr>
              <a:t>高雄市消費者對有機咖啡的願付價格之探討</a:t>
            </a:r>
            <a:r>
              <a:rPr lang="en-US" altLang="zh-TW" dirty="0" smtClean="0">
                <a:latin typeface="Times New Roman" panose="02020603050405020304" pitchFamily="18" charset="0"/>
                <a:ea typeface="微軟正黑體" panose="020B0604030504040204" pitchFamily="34" charset="-120"/>
              </a:rPr>
              <a:t/>
            </a:r>
            <a:br>
              <a:rPr lang="en-US" altLang="zh-TW" dirty="0" smtClean="0">
                <a:latin typeface="Times New Roman" panose="02020603050405020304" pitchFamily="18" charset="0"/>
                <a:ea typeface="微軟正黑體" panose="020B0604030504040204" pitchFamily="34" charset="-120"/>
              </a:rPr>
            </a:br>
            <a:r>
              <a:rPr lang="en-US" altLang="zh-TW" dirty="0" smtClean="0">
                <a:latin typeface="Times New Roman" panose="02020603050405020304" pitchFamily="18" charset="0"/>
                <a:ea typeface="微軟正黑體" panose="020B0604030504040204" pitchFamily="34" charset="-120"/>
              </a:rPr>
              <a:t>A study of Kaohsiung consumers of willingness to pay for organic coffee</a:t>
            </a:r>
            <a:endParaRPr lang="zh-TW" altLang="en-US" dirty="0">
              <a:latin typeface="Times New Roman" panose="02020603050405020304" pitchFamily="18" charset="0"/>
              <a:ea typeface="微軟正黑體" panose="020B0604030504040204" pitchFamily="34" charset="-120"/>
            </a:endParaRPr>
          </a:p>
        </p:txBody>
      </p:sp>
      <p:sp>
        <p:nvSpPr>
          <p:cNvPr id="3" name="文字版面配置區 2"/>
          <p:cNvSpPr>
            <a:spLocks noGrp="1"/>
          </p:cNvSpPr>
          <p:nvPr>
            <p:ph type="body" idx="1"/>
          </p:nvPr>
        </p:nvSpPr>
        <p:spPr/>
        <p:txBody>
          <a:bodyPr/>
          <a:lstStyle/>
          <a:p>
            <a:r>
              <a:rPr lang="zh-TW" altLang="en-US" smtClean="0"/>
              <a:t>高雄應用科技大學</a:t>
            </a:r>
            <a:endParaRPr lang="en-US" altLang="zh-TW" smtClean="0"/>
          </a:p>
          <a:p>
            <a:r>
              <a:rPr lang="zh-TW" altLang="en-US" smtClean="0"/>
              <a:t>觀光管理系觀光與餐旅管理碩士班 薛伊評</a:t>
            </a:r>
            <a:endParaRPr lang="en-US" altLang="zh-TW" smtClean="0"/>
          </a:p>
          <a:p>
            <a:r>
              <a:rPr lang="zh-TW" altLang="en-US" smtClean="0"/>
              <a:t>指導教授 李明聰</a:t>
            </a:r>
          </a:p>
          <a:p>
            <a:endParaRPr lang="zh-TW" altLang="en-US" smtClean="0"/>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a:t>
            </a:fld>
            <a:endParaRPr lang="zh-TW" altLang="en-US" dirty="0"/>
          </a:p>
        </p:txBody>
      </p:sp>
    </p:spTree>
    <p:extLst>
      <p:ext uri="{BB962C8B-B14F-4D97-AF65-F5344CB8AC3E}">
        <p14:creationId xmlns:p14="http://schemas.microsoft.com/office/powerpoint/2010/main" val="3022951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文獻探討</a:t>
            </a:r>
            <a:r>
              <a:rPr lang="en-US" altLang="zh-TW" smtClean="0"/>
              <a:t>(</a:t>
            </a:r>
            <a:r>
              <a:rPr lang="zh-TW" altLang="en-US" smtClean="0"/>
              <a:t>生活型態</a:t>
            </a:r>
            <a:r>
              <a:rPr lang="en-US" altLang="zh-TW" smtClean="0"/>
              <a:t>)</a:t>
            </a:r>
            <a:endParaRPr lang="zh-TW" altLang="en-US" dirty="0"/>
          </a:p>
        </p:txBody>
      </p:sp>
      <p:sp>
        <p:nvSpPr>
          <p:cNvPr id="3" name="內容版面配置區 2"/>
          <p:cNvSpPr>
            <a:spLocks noGrp="1"/>
          </p:cNvSpPr>
          <p:nvPr>
            <p:ph idx="1"/>
          </p:nvPr>
        </p:nvSpPr>
        <p:spPr/>
        <p:txBody>
          <a:bodyPr/>
          <a:lstStyle/>
          <a:p>
            <a:r>
              <a:rPr lang="zh-TW" altLang="en-US" dirty="0" smtClean="0"/>
              <a:t>生活型態為個體的特徵和周圍環境之間的關係</a:t>
            </a:r>
            <a:r>
              <a:rPr lang="en-US" altLang="zh-TW" dirty="0" smtClean="0">
                <a:latin typeface="Times New Roman" panose="02020603050405020304" pitchFamily="18" charset="0"/>
                <a:cs typeface="Times New Roman" panose="02020603050405020304" pitchFamily="18" charset="0"/>
              </a:rPr>
              <a:t>(Kotler &amp; Keller, 2006)</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p>
          <a:p>
            <a:r>
              <a:rPr lang="zh-TW" altLang="en-US" dirty="0" smtClean="0"/>
              <a:t>生活型態更普遍關注到更多消費者的特性，以幫助業者執行傳達策略</a:t>
            </a:r>
            <a:r>
              <a:rPr lang="en-US" altLang="zh-TW" dirty="0" smtClean="0">
                <a:latin typeface="Times New Roman" panose="02020603050405020304" pitchFamily="18" charset="0"/>
                <a:cs typeface="Times New Roman" panose="02020603050405020304" pitchFamily="18" charset="0"/>
              </a:rPr>
              <a:t>(Wells, 1975)</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r>
              <a:rPr lang="zh-TW" altLang="en-US" dirty="0" smtClean="0"/>
              <a:t>區隔生活型態可反映出消費者心理狀況，如價值觀與態度面，可以捕捉消費者購買產品的行為動機</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Demby</a:t>
            </a:r>
            <a:r>
              <a:rPr lang="en-US" altLang="zh-TW" dirty="0" smtClean="0">
                <a:latin typeface="Times New Roman" panose="02020603050405020304" pitchFamily="18" charset="0"/>
                <a:cs typeface="Times New Roman" panose="02020603050405020304" pitchFamily="18" charset="0"/>
              </a:rPr>
              <a:t>, 1974)</a:t>
            </a:r>
            <a:r>
              <a:rPr lang="zh-TW" altLang="en-US" dirty="0" smtClean="0">
                <a:latin typeface="Times New Roman" panose="02020603050405020304" pitchFamily="18" charset="0"/>
                <a:cs typeface="Times New Roman" panose="02020603050405020304" pitchFamily="18" charset="0"/>
              </a:rPr>
              <a:t>。</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10</a:t>
            </a:fld>
            <a:endParaRPr lang="zh-TW" altLang="en-US"/>
          </a:p>
        </p:txBody>
      </p:sp>
      <p:sp>
        <p:nvSpPr>
          <p:cNvPr id="8" name="文字版面配置區 7"/>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3955223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文獻探討</a:t>
            </a:r>
            <a:r>
              <a:rPr lang="en-US" altLang="zh-TW" smtClean="0"/>
              <a:t>(</a:t>
            </a:r>
            <a:r>
              <a:rPr lang="zh-TW" altLang="en-US" smtClean="0"/>
              <a:t>購買意願</a:t>
            </a:r>
            <a:r>
              <a:rPr lang="en-US" altLang="zh-TW" smtClean="0"/>
              <a:t>)</a:t>
            </a:r>
            <a:endParaRPr lang="zh-TW" altLang="en-US" dirty="0"/>
          </a:p>
        </p:txBody>
      </p:sp>
      <p:sp>
        <p:nvSpPr>
          <p:cNvPr id="3" name="內容版面配置區 2"/>
          <p:cNvSpPr>
            <a:spLocks noGrp="1"/>
          </p:cNvSpPr>
          <p:nvPr>
            <p:ph idx="1"/>
          </p:nvPr>
        </p:nvSpPr>
        <p:spPr/>
        <p:txBody>
          <a:bodyPr/>
          <a:lstStyle/>
          <a:p>
            <a:r>
              <a:rPr lang="zh-TW" altLang="en-US" dirty="0" smtClean="0"/>
              <a:t>預測購買行為的重要指標</a:t>
            </a:r>
            <a:r>
              <a:rPr lang="en-US" altLang="zh-TW" dirty="0" smtClean="0">
                <a:latin typeface="Times New Roman" panose="02020603050405020304" pitchFamily="18" charset="0"/>
                <a:cs typeface="Times New Roman" panose="02020603050405020304" pitchFamily="18" charset="0"/>
              </a:rPr>
              <a:t>(Lin</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&amp;</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Chen, 2006)</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p>
          <a:p>
            <a:r>
              <a:rPr lang="zh-TW" altLang="en-US" dirty="0" smtClean="0"/>
              <a:t>衡量消費者購買某項產品之可能性</a:t>
            </a:r>
            <a:r>
              <a:rPr lang="en-US" altLang="zh-TW" dirty="0">
                <a:latin typeface="Times New Roman" panose="02020603050405020304" pitchFamily="18" charset="0"/>
                <a:cs typeface="Times New Roman" panose="02020603050405020304" pitchFamily="18" charset="0"/>
              </a:rPr>
              <a:t>(</a:t>
            </a:r>
            <a:r>
              <a:rPr lang="en-US" altLang="zh-TW" dirty="0" err="1">
                <a:latin typeface="Times New Roman" panose="02020603050405020304" pitchFamily="18" charset="0"/>
                <a:cs typeface="Times New Roman" panose="02020603050405020304" pitchFamily="18" charset="0"/>
              </a:rPr>
              <a:t>Schiffman</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&amp;</a:t>
            </a:r>
            <a:r>
              <a:rPr lang="zh-TW" altLang="en-US"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Kanuk</a:t>
            </a:r>
            <a:r>
              <a:rPr lang="en-US" altLang="zh-TW" dirty="0">
                <a:latin typeface="Times New Roman" panose="02020603050405020304" pitchFamily="18" charset="0"/>
                <a:cs typeface="Times New Roman" panose="02020603050405020304" pitchFamily="18" charset="0"/>
              </a:rPr>
              <a:t>, 2004) </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endParaRPr lang="en-US" altLang="zh-TW" dirty="0" smtClean="0"/>
          </a:p>
          <a:p>
            <a:r>
              <a:rPr lang="es-ES" altLang="zh-TW" dirty="0">
                <a:latin typeface="Times New Roman" panose="02020603050405020304" pitchFamily="18" charset="0"/>
                <a:cs typeface="Times New Roman" panose="02020603050405020304" pitchFamily="18" charset="0"/>
              </a:rPr>
              <a:t>De Magistris</a:t>
            </a:r>
            <a:r>
              <a:rPr lang="zh-TW" altLang="en-US" dirty="0">
                <a:latin typeface="Times New Roman" panose="02020603050405020304" pitchFamily="18" charset="0"/>
                <a:cs typeface="Times New Roman" panose="02020603050405020304" pitchFamily="18" charset="0"/>
              </a:rPr>
              <a:t>和</a:t>
            </a:r>
            <a:r>
              <a:rPr lang="es-ES" altLang="zh-TW" dirty="0">
                <a:latin typeface="Times New Roman" panose="02020603050405020304" pitchFamily="18" charset="0"/>
                <a:cs typeface="Times New Roman" panose="02020603050405020304" pitchFamily="18" charset="0"/>
              </a:rPr>
              <a:t>Gracia</a:t>
            </a:r>
            <a:r>
              <a:rPr lang="en-US" altLang="zh-TW" dirty="0">
                <a:latin typeface="Times New Roman" panose="02020603050405020304" pitchFamily="18" charset="0"/>
                <a:cs typeface="Times New Roman" panose="02020603050405020304" pitchFamily="18" charset="0"/>
              </a:rPr>
              <a:t>(</a:t>
            </a:r>
            <a:r>
              <a:rPr lang="es-ES" altLang="zh-TW" dirty="0">
                <a:latin typeface="Times New Roman" panose="02020603050405020304" pitchFamily="18" charset="0"/>
                <a:cs typeface="Times New Roman" panose="02020603050405020304" pitchFamily="18" charset="0"/>
              </a:rPr>
              <a:t>2008</a:t>
            </a:r>
            <a:r>
              <a:rPr lang="en-US" altLang="zh-TW" dirty="0">
                <a:latin typeface="Times New Roman" panose="02020603050405020304" pitchFamily="18" charset="0"/>
                <a:cs typeface="Times New Roman" panose="02020603050405020304" pitchFamily="18" charset="0"/>
              </a:rPr>
              <a:t>)</a:t>
            </a:r>
            <a:r>
              <a:rPr lang="zh-TW" altLang="en-US" dirty="0" smtClean="0"/>
              <a:t>研究結果確認消費者在選擇有機農產品決策過程中，視健康特性與環境態度為考慮的重要因素。</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11</a:t>
            </a:fld>
            <a:endParaRPr lang="zh-TW" altLang="en-US"/>
          </a:p>
        </p:txBody>
      </p:sp>
      <p:sp>
        <p:nvSpPr>
          <p:cNvPr id="8" name="文字版面配置區 7"/>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819265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文獻探討</a:t>
            </a:r>
            <a:r>
              <a:rPr lang="en-US" altLang="zh-TW" smtClean="0"/>
              <a:t>(</a:t>
            </a:r>
            <a:r>
              <a:rPr lang="zh-TW" altLang="en-US" smtClean="0"/>
              <a:t>願付價格</a:t>
            </a:r>
            <a:r>
              <a:rPr lang="en-US" altLang="zh-TW" smtClean="0"/>
              <a:t>)</a:t>
            </a:r>
            <a:endParaRPr lang="zh-TW" altLang="en-US" dirty="0"/>
          </a:p>
        </p:txBody>
      </p:sp>
      <p:sp>
        <p:nvSpPr>
          <p:cNvPr id="3" name="內容版面配置區 2"/>
          <p:cNvSpPr>
            <a:spLocks noGrp="1"/>
          </p:cNvSpPr>
          <p:nvPr>
            <p:ph idx="1"/>
          </p:nvPr>
        </p:nvSpPr>
        <p:spPr/>
        <p:txBody>
          <a:bodyPr>
            <a:normAutofit/>
          </a:bodyPr>
          <a:lstStyle/>
          <a:p>
            <a:r>
              <a:rPr lang="zh-TW" altLang="en-US" dirty="0" smtClean="0"/>
              <a:t>願付價格定義為「購買者願意在一個產品上花費最多金錢的數量」</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Wertenbroch</a:t>
            </a:r>
            <a:r>
              <a:rPr lang="en-US" altLang="zh-TW" dirty="0" smtClean="0">
                <a:latin typeface="Times New Roman" panose="02020603050405020304" pitchFamily="18" charset="0"/>
                <a:cs typeface="Times New Roman" panose="02020603050405020304" pitchFamily="18" charset="0"/>
              </a:rPr>
              <a:t> &amp; </a:t>
            </a:r>
            <a:r>
              <a:rPr lang="en-US" altLang="zh-TW" dirty="0" err="1" smtClean="0">
                <a:latin typeface="Times New Roman" panose="02020603050405020304" pitchFamily="18" charset="0"/>
                <a:cs typeface="Times New Roman" panose="02020603050405020304" pitchFamily="18" charset="0"/>
              </a:rPr>
              <a:t>Skiera</a:t>
            </a:r>
            <a:r>
              <a:rPr lang="en-US" altLang="zh-TW" dirty="0" smtClean="0">
                <a:latin typeface="Times New Roman" panose="02020603050405020304" pitchFamily="18" charset="0"/>
                <a:cs typeface="Times New Roman" panose="02020603050405020304" pitchFamily="18" charset="0"/>
              </a:rPr>
              <a:t>, 2002)</a:t>
            </a:r>
            <a:r>
              <a:rPr lang="zh-TW" altLang="en-US" dirty="0" smtClean="0"/>
              <a:t>。</a:t>
            </a:r>
            <a:endParaRPr lang="en-US" altLang="zh-TW" dirty="0" smtClean="0"/>
          </a:p>
          <a:p>
            <a:endParaRPr lang="en-US" altLang="zh-TW" dirty="0" smtClean="0"/>
          </a:p>
          <a:p>
            <a:r>
              <a:rPr lang="en-US" altLang="zh-TW" dirty="0" err="1">
                <a:latin typeface="Times New Roman" panose="02020603050405020304" pitchFamily="18" charset="0"/>
                <a:cs typeface="Times New Roman" panose="02020603050405020304" pitchFamily="18" charset="0"/>
              </a:rPr>
              <a:t>Batte</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Hooker</a:t>
            </a:r>
            <a:r>
              <a:rPr lang="zh-TW" altLang="en-US" dirty="0">
                <a:latin typeface="Times New Roman" panose="02020603050405020304" pitchFamily="18" charset="0"/>
                <a:cs typeface="Times New Roman" panose="02020603050405020304" pitchFamily="18" charset="0"/>
              </a:rPr>
              <a:t>、</a:t>
            </a:r>
            <a:r>
              <a:rPr lang="en-US" altLang="zh-TW" dirty="0" err="1">
                <a:latin typeface="Times New Roman" panose="02020603050405020304" pitchFamily="18" charset="0"/>
                <a:cs typeface="Times New Roman" panose="02020603050405020304" pitchFamily="18" charset="0"/>
              </a:rPr>
              <a:t>Haab</a:t>
            </a:r>
            <a:r>
              <a:rPr lang="zh-TW" altLang="en-US" dirty="0">
                <a:latin typeface="Times New Roman" panose="02020603050405020304" pitchFamily="18" charset="0"/>
                <a:cs typeface="Times New Roman" panose="02020603050405020304" pitchFamily="18" charset="0"/>
              </a:rPr>
              <a:t>和</a:t>
            </a:r>
            <a:r>
              <a:rPr lang="en-US" altLang="zh-TW" dirty="0" err="1">
                <a:latin typeface="Times New Roman" panose="02020603050405020304" pitchFamily="18" charset="0"/>
                <a:cs typeface="Times New Roman" panose="02020603050405020304" pitchFamily="18" charset="0"/>
              </a:rPr>
              <a:t>Beaverson</a:t>
            </a:r>
            <a:r>
              <a:rPr lang="en-US" altLang="zh-TW" dirty="0">
                <a:latin typeface="Times New Roman" panose="02020603050405020304" pitchFamily="18" charset="0"/>
                <a:cs typeface="Times New Roman" panose="02020603050405020304" pitchFamily="18" charset="0"/>
              </a:rPr>
              <a:t>(2007)</a:t>
            </a:r>
            <a:r>
              <a:rPr lang="zh-TW" altLang="en-US" dirty="0" smtClean="0"/>
              <a:t>中提到消費者會依據有機產品中有機成分的多寡，並提高支付溢價。</a:t>
            </a:r>
            <a:endParaRPr lang="en-US" altLang="zh-TW" dirty="0" smtClean="0"/>
          </a:p>
          <a:p>
            <a:endParaRPr lang="en-US" altLang="zh-TW" dirty="0" smtClean="0"/>
          </a:p>
          <a:p>
            <a:r>
              <a:rPr lang="zh-TW" altLang="en-US" dirty="0" smtClean="0"/>
              <a:t>條件評估法</a:t>
            </a:r>
            <a:r>
              <a:rPr lang="en-US" altLang="zh-TW" dirty="0">
                <a:latin typeface="Times New Roman" panose="02020603050405020304" pitchFamily="18" charset="0"/>
                <a:cs typeface="Times New Roman" panose="02020603050405020304" pitchFamily="18" charset="0"/>
              </a:rPr>
              <a:t>(Contingent Valuation Method, CVM)</a:t>
            </a:r>
            <a:r>
              <a:rPr lang="zh-TW" altLang="en-US" dirty="0">
                <a:latin typeface="Times New Roman" panose="02020603050405020304" pitchFamily="18" charset="0"/>
                <a:cs typeface="Times New Roman" panose="02020603050405020304" pitchFamily="18" charset="0"/>
              </a:rPr>
              <a:t>： </a:t>
            </a:r>
            <a:r>
              <a:rPr lang="zh-TW" altLang="en-US" dirty="0" smtClean="0"/>
              <a:t>無農藥的蔬果</a:t>
            </a:r>
            <a:r>
              <a:rPr lang="en-US" altLang="zh-TW" dirty="0">
                <a:latin typeface="Times New Roman" panose="02020603050405020304" pitchFamily="18" charset="0"/>
                <a:cs typeface="Times New Roman" panose="02020603050405020304" pitchFamily="18" charset="0"/>
              </a:rPr>
              <a:t>(</a:t>
            </a:r>
            <a:r>
              <a:rPr lang="en-US" altLang="zh-TW" dirty="0" err="1">
                <a:latin typeface="Times New Roman" panose="02020603050405020304" pitchFamily="18" charset="0"/>
                <a:cs typeface="Times New Roman" panose="02020603050405020304" pitchFamily="18" charset="0"/>
              </a:rPr>
              <a:t>Boccaletti</a:t>
            </a:r>
            <a:r>
              <a:rPr lang="en-US" altLang="zh-TW" dirty="0">
                <a:latin typeface="Times New Roman" panose="02020603050405020304" pitchFamily="18" charset="0"/>
                <a:cs typeface="Times New Roman" panose="02020603050405020304" pitchFamily="18" charset="0"/>
              </a:rPr>
              <a:t> &amp; </a:t>
            </a:r>
            <a:r>
              <a:rPr lang="en-US" altLang="zh-TW" dirty="0" err="1">
                <a:latin typeface="Times New Roman" panose="02020603050405020304" pitchFamily="18" charset="0"/>
                <a:cs typeface="Times New Roman" panose="02020603050405020304" pitchFamily="18" charset="0"/>
              </a:rPr>
              <a:t>Nardella</a:t>
            </a:r>
            <a:r>
              <a:rPr lang="en-US" altLang="zh-TW" dirty="0">
                <a:latin typeface="Times New Roman" panose="02020603050405020304" pitchFamily="18" charset="0"/>
                <a:cs typeface="Times New Roman" panose="02020603050405020304" pitchFamily="18" charset="0"/>
              </a:rPr>
              <a:t>, 2000)</a:t>
            </a:r>
            <a:r>
              <a:rPr lang="zh-TW" altLang="en-US" dirty="0">
                <a:latin typeface="Times New Roman" panose="02020603050405020304" pitchFamily="18" charset="0"/>
                <a:cs typeface="Times New Roman" panose="02020603050405020304" pitchFamily="18" charset="0"/>
              </a:rPr>
              <a:t>和有機農產品</a:t>
            </a:r>
            <a:r>
              <a:rPr lang="en-US" altLang="zh-TW" dirty="0">
                <a:latin typeface="Times New Roman" panose="02020603050405020304" pitchFamily="18" charset="0"/>
                <a:cs typeface="Times New Roman" panose="02020603050405020304" pitchFamily="18" charset="0"/>
              </a:rPr>
              <a:t>(Gil, </a:t>
            </a:r>
            <a:r>
              <a:rPr lang="en-US" altLang="zh-TW" dirty="0" err="1">
                <a:latin typeface="Times New Roman" panose="02020603050405020304" pitchFamily="18" charset="0"/>
                <a:cs typeface="Times New Roman" panose="02020603050405020304" pitchFamily="18" charset="0"/>
              </a:rPr>
              <a:t>Gracia</a:t>
            </a:r>
            <a:r>
              <a:rPr lang="en-US" altLang="zh-TW" dirty="0">
                <a:latin typeface="Times New Roman" panose="02020603050405020304" pitchFamily="18" charset="0"/>
                <a:cs typeface="Times New Roman" panose="02020603050405020304" pitchFamily="18" charset="0"/>
              </a:rPr>
              <a:t>, &amp; Sánchez, 2000)</a:t>
            </a:r>
            <a:r>
              <a:rPr lang="zh-TW" altLang="en-US" dirty="0">
                <a:latin typeface="Times New Roman" panose="02020603050405020304" pitchFamily="18" charset="0"/>
                <a:cs typeface="Times New Roman" panose="02020603050405020304" pitchFamily="18" charset="0"/>
              </a:rPr>
              <a:t>。</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12</a:t>
            </a:fld>
            <a:endParaRPr lang="zh-TW" altLang="en-US"/>
          </a:p>
        </p:txBody>
      </p:sp>
      <p:sp>
        <p:nvSpPr>
          <p:cNvPr id="8" name="文字版面配置區 7"/>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2680297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文獻探討</a:t>
            </a:r>
            <a:r>
              <a:rPr lang="en-US" altLang="zh-TW" smtClean="0"/>
              <a:t>(</a:t>
            </a:r>
            <a:r>
              <a:rPr lang="zh-TW" altLang="en-US" smtClean="0"/>
              <a:t>有機意識</a:t>
            </a:r>
            <a:r>
              <a:rPr lang="en-US" altLang="zh-TW" smtClean="0"/>
              <a:t>)</a:t>
            </a:r>
            <a:endParaRPr lang="zh-TW" altLang="en-US" dirty="0"/>
          </a:p>
        </p:txBody>
      </p:sp>
      <p:sp>
        <p:nvSpPr>
          <p:cNvPr id="3" name="內容版面配置區 2"/>
          <p:cNvSpPr>
            <a:spLocks noGrp="1"/>
          </p:cNvSpPr>
          <p:nvPr>
            <p:ph idx="1"/>
          </p:nvPr>
        </p:nvSpPr>
        <p:spPr/>
        <p:txBody>
          <a:bodyPr/>
          <a:lstStyle/>
          <a:p>
            <a:r>
              <a:rPr lang="zh-TW" altLang="en-US" dirty="0" smtClean="0"/>
              <a:t>消費者的有機意識情形反映出較高收入的消費族群願意頻繁的購買有機產品</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Gracia</a:t>
            </a:r>
            <a:r>
              <a:rPr lang="en-US" altLang="zh-TW" dirty="0" smtClean="0">
                <a:latin typeface="Times New Roman" panose="02020603050405020304" pitchFamily="18" charset="0"/>
                <a:cs typeface="Times New Roman" panose="02020603050405020304" pitchFamily="18" charset="0"/>
              </a:rPr>
              <a:t> &amp; </a:t>
            </a:r>
            <a:r>
              <a:rPr lang="en-US" altLang="zh-TW" dirty="0" err="1" smtClean="0">
                <a:latin typeface="Times New Roman" panose="02020603050405020304" pitchFamily="18" charset="0"/>
                <a:cs typeface="Times New Roman" panose="02020603050405020304" pitchFamily="18" charset="0"/>
              </a:rPr>
              <a:t>Magistris</a:t>
            </a:r>
            <a:r>
              <a:rPr lang="en-US" altLang="zh-TW" dirty="0" smtClean="0">
                <a:latin typeface="Times New Roman" panose="02020603050405020304" pitchFamily="18" charset="0"/>
                <a:cs typeface="Times New Roman" panose="02020603050405020304" pitchFamily="18" charset="0"/>
              </a:rPr>
              <a:t>, 2007; </a:t>
            </a:r>
            <a:r>
              <a:rPr lang="en-US" altLang="zh-TW" dirty="0" err="1" smtClean="0">
                <a:latin typeface="Times New Roman" panose="02020603050405020304" pitchFamily="18" charset="0"/>
                <a:cs typeface="Times New Roman" panose="02020603050405020304" pitchFamily="18" charset="0"/>
              </a:rPr>
              <a:t>Santucci</a:t>
            </a:r>
            <a:r>
              <a:rPr lang="en-US" altLang="zh-TW" dirty="0" smtClean="0">
                <a:latin typeface="Times New Roman" panose="02020603050405020304" pitchFamily="18" charset="0"/>
                <a:cs typeface="Times New Roman" panose="02020603050405020304" pitchFamily="18" charset="0"/>
              </a:rPr>
              <a:t>, 1999)</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p>
          <a:p>
            <a:r>
              <a:rPr lang="zh-TW" altLang="en-US" dirty="0" smtClean="0"/>
              <a:t>消費者的教育程度也視為有機意識與購買的動機的重要因素</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Idda</a:t>
            </a:r>
            <a:r>
              <a:rPr lang="en-US" altLang="zh-TW" dirty="0" smtClean="0">
                <a:latin typeface="Times New Roman" panose="02020603050405020304" pitchFamily="18" charset="0"/>
                <a:cs typeface="Times New Roman" panose="02020603050405020304" pitchFamily="18" charset="0"/>
              </a:rPr>
              <a:t>, </a:t>
            </a:r>
            <a:r>
              <a:rPr lang="en-US" altLang="zh-TW" dirty="0" err="1" smtClean="0">
                <a:latin typeface="Times New Roman" panose="02020603050405020304" pitchFamily="18" charset="0"/>
                <a:cs typeface="Times New Roman" panose="02020603050405020304" pitchFamily="18" charset="0"/>
              </a:rPr>
              <a:t>Madau</a:t>
            </a:r>
            <a:r>
              <a:rPr lang="en-US" altLang="zh-TW" dirty="0" smtClean="0">
                <a:latin typeface="Times New Roman" panose="02020603050405020304" pitchFamily="18" charset="0"/>
                <a:cs typeface="Times New Roman" panose="02020603050405020304" pitchFamily="18" charset="0"/>
              </a:rPr>
              <a:t>, &amp; </a:t>
            </a:r>
            <a:r>
              <a:rPr lang="en-US" altLang="zh-TW" dirty="0" err="1" smtClean="0">
                <a:latin typeface="Times New Roman" panose="02020603050405020304" pitchFamily="18" charset="0"/>
                <a:cs typeface="Times New Roman" panose="02020603050405020304" pitchFamily="18" charset="0"/>
              </a:rPr>
              <a:t>Pulina</a:t>
            </a:r>
            <a:r>
              <a:rPr lang="en-US" altLang="zh-TW" dirty="0" smtClean="0">
                <a:latin typeface="Times New Roman" panose="02020603050405020304" pitchFamily="18" charset="0"/>
                <a:cs typeface="Times New Roman" panose="02020603050405020304" pitchFamily="18" charset="0"/>
              </a:rPr>
              <a:t>, 2008; </a:t>
            </a:r>
            <a:r>
              <a:rPr lang="en-US" altLang="zh-TW" dirty="0" err="1" smtClean="0">
                <a:latin typeface="Times New Roman" panose="02020603050405020304" pitchFamily="18" charset="0"/>
                <a:cs typeface="Times New Roman" panose="02020603050405020304" pitchFamily="18" charset="0"/>
              </a:rPr>
              <a:t>Gracia</a:t>
            </a:r>
            <a:r>
              <a:rPr lang="en-US" altLang="zh-TW" dirty="0" smtClean="0">
                <a:latin typeface="Times New Roman" panose="02020603050405020304" pitchFamily="18" charset="0"/>
                <a:cs typeface="Times New Roman" panose="02020603050405020304" pitchFamily="18" charset="0"/>
              </a:rPr>
              <a:t> &amp; </a:t>
            </a:r>
            <a:r>
              <a:rPr lang="en-US" altLang="zh-TW" dirty="0" err="1" smtClean="0">
                <a:latin typeface="Times New Roman" panose="02020603050405020304" pitchFamily="18" charset="0"/>
                <a:cs typeface="Times New Roman" panose="02020603050405020304" pitchFamily="18" charset="0"/>
              </a:rPr>
              <a:t>Magistris</a:t>
            </a:r>
            <a:r>
              <a:rPr lang="en-US" altLang="zh-TW" dirty="0" smtClean="0">
                <a:latin typeface="Times New Roman" panose="02020603050405020304" pitchFamily="18" charset="0"/>
                <a:cs typeface="Times New Roman" panose="02020603050405020304" pitchFamily="18" charset="0"/>
              </a:rPr>
              <a:t>, 2007; </a:t>
            </a:r>
            <a:r>
              <a:rPr lang="en-US" altLang="zh-TW" dirty="0" err="1" smtClean="0">
                <a:latin typeface="Times New Roman" panose="02020603050405020304" pitchFamily="18" charset="0"/>
                <a:cs typeface="Times New Roman" panose="02020603050405020304" pitchFamily="18" charset="0"/>
              </a:rPr>
              <a:t>Santucci</a:t>
            </a:r>
            <a:r>
              <a:rPr lang="en-US" altLang="zh-TW" dirty="0" smtClean="0">
                <a:latin typeface="Times New Roman" panose="02020603050405020304" pitchFamily="18" charset="0"/>
                <a:cs typeface="Times New Roman" panose="02020603050405020304" pitchFamily="18" charset="0"/>
              </a:rPr>
              <a:t>, 1999)</a:t>
            </a:r>
            <a:r>
              <a:rPr lang="zh-TW" altLang="en-US" dirty="0" smtClean="0">
                <a:latin typeface="Times New Roman" panose="02020603050405020304" pitchFamily="18" charset="0"/>
                <a:cs typeface="Times New Roman" panose="02020603050405020304" pitchFamily="18" charset="0"/>
              </a:rPr>
              <a:t>。</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13</a:t>
            </a:fld>
            <a:endParaRPr lang="zh-TW" altLang="en-US"/>
          </a:p>
        </p:txBody>
      </p:sp>
      <p:sp>
        <p:nvSpPr>
          <p:cNvPr id="8" name="文字版面配置區 7"/>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753088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文獻探討</a:t>
            </a:r>
            <a:r>
              <a:rPr lang="en-US" altLang="zh-TW" smtClean="0"/>
              <a:t>(</a:t>
            </a:r>
            <a:r>
              <a:rPr lang="zh-TW" altLang="en-US" smtClean="0"/>
              <a:t>環境態度</a:t>
            </a:r>
            <a:r>
              <a:rPr lang="en-US" altLang="zh-TW" smtClean="0"/>
              <a:t>)</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latin typeface="Times New Roman" panose="02020603050405020304" pitchFamily="18" charset="0"/>
                <a:cs typeface="Times New Roman" panose="02020603050405020304" pitchFamily="18" charset="0"/>
              </a:rPr>
              <a:t>Bradley</a:t>
            </a:r>
            <a:r>
              <a:rPr lang="zh-TW" altLang="en-US"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Waliczek</a:t>
            </a:r>
            <a:r>
              <a:rPr lang="zh-TW" altLang="en-US" dirty="0" smtClean="0">
                <a:latin typeface="Times New Roman" panose="02020603050405020304" pitchFamily="18" charset="0"/>
                <a:cs typeface="Times New Roman" panose="02020603050405020304" pitchFamily="18" charset="0"/>
              </a:rPr>
              <a:t>和</a:t>
            </a:r>
            <a:r>
              <a:rPr lang="en-US" altLang="zh-TW" dirty="0" err="1" smtClean="0">
                <a:latin typeface="Times New Roman" panose="02020603050405020304" pitchFamily="18" charset="0"/>
                <a:cs typeface="Times New Roman" panose="02020603050405020304" pitchFamily="18" charset="0"/>
              </a:rPr>
              <a:t>Zajicek</a:t>
            </a:r>
            <a:r>
              <a:rPr lang="en-US" altLang="zh-TW" dirty="0" smtClean="0">
                <a:latin typeface="Times New Roman" panose="02020603050405020304" pitchFamily="18" charset="0"/>
                <a:cs typeface="Times New Roman" panose="02020603050405020304" pitchFamily="18" charset="0"/>
              </a:rPr>
              <a:t>(1999)</a:t>
            </a:r>
            <a:r>
              <a:rPr lang="zh-TW" altLang="en-US" dirty="0" smtClean="0"/>
              <a:t>認為影響個人行為最重要的因素是態度；態度不只是意向與看法也是思維、看法和態度的結合</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Kağıtçıbaşı</a:t>
            </a:r>
            <a:r>
              <a:rPr lang="en-US" altLang="zh-TW" dirty="0" smtClean="0">
                <a:latin typeface="Times New Roman" panose="02020603050405020304" pitchFamily="18" charset="0"/>
                <a:cs typeface="Times New Roman" panose="02020603050405020304" pitchFamily="18" charset="0"/>
              </a:rPr>
              <a:t>, 1998)</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p>
          <a:p>
            <a:r>
              <a:rPr lang="en-US" altLang="zh-TW" dirty="0" smtClean="0">
                <a:latin typeface="Times New Roman" panose="02020603050405020304" pitchFamily="18" charset="0"/>
                <a:cs typeface="Times New Roman" panose="02020603050405020304" pitchFamily="18" charset="0"/>
              </a:rPr>
              <a:t>Cohen(1973)</a:t>
            </a:r>
            <a:r>
              <a:rPr lang="zh-TW" altLang="en-US" dirty="0" smtClean="0"/>
              <a:t>認為環境態度指個體對環境關懷的程度。</a:t>
            </a:r>
            <a:endParaRPr lang="en-US" altLang="zh-TW" dirty="0" smtClean="0"/>
          </a:p>
          <a:p>
            <a:endParaRPr lang="en-US" altLang="zh-TW" dirty="0" smtClean="0"/>
          </a:p>
          <a:p>
            <a:r>
              <a:rPr lang="zh-TW" altLang="en-US" dirty="0" smtClean="0"/>
              <a:t>消費者對環境的重視與社會意識，在購買有機農產品時，反映出自然栽培法的利害關係、保護自然資源與減少汙染，以作為購買的基準考量</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Grunert</a:t>
            </a:r>
            <a:r>
              <a:rPr lang="en-US" altLang="zh-TW" dirty="0" smtClean="0">
                <a:latin typeface="Times New Roman" panose="02020603050405020304" pitchFamily="18" charset="0"/>
                <a:cs typeface="Times New Roman" panose="02020603050405020304" pitchFamily="18" charset="0"/>
              </a:rPr>
              <a:t> &amp; </a:t>
            </a:r>
            <a:r>
              <a:rPr lang="en-US" altLang="zh-TW" dirty="0" err="1" smtClean="0">
                <a:latin typeface="Times New Roman" panose="02020603050405020304" pitchFamily="18" charset="0"/>
                <a:cs typeface="Times New Roman" panose="02020603050405020304" pitchFamily="18" charset="0"/>
              </a:rPr>
              <a:t>Juhl</a:t>
            </a:r>
            <a:r>
              <a:rPr lang="en-US" altLang="zh-TW" dirty="0" smtClean="0">
                <a:latin typeface="Times New Roman" panose="02020603050405020304" pitchFamily="18" charset="0"/>
                <a:cs typeface="Times New Roman" panose="02020603050405020304" pitchFamily="18" charset="0"/>
              </a:rPr>
              <a:t>, 1995)</a:t>
            </a:r>
            <a:r>
              <a:rPr lang="zh-TW" altLang="en-US" dirty="0" smtClean="0">
                <a:latin typeface="Times New Roman" panose="02020603050405020304" pitchFamily="18" charset="0"/>
                <a:cs typeface="Times New Roman" panose="02020603050405020304" pitchFamily="18" charset="0"/>
              </a:rPr>
              <a:t>。</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14</a:t>
            </a:fld>
            <a:endParaRPr lang="zh-TW" altLang="en-US"/>
          </a:p>
        </p:txBody>
      </p:sp>
      <p:sp>
        <p:nvSpPr>
          <p:cNvPr id="8" name="文字版面配置區 7"/>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3602180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研究方法</a:t>
            </a:r>
            <a:endParaRPr lang="zh-TW" altLang="en-US"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650739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研究架構</a:t>
            </a:r>
            <a:endParaRPr lang="zh-TW" altLang="en-US" dirty="0"/>
          </a:p>
        </p:txBody>
      </p:sp>
      <p:sp>
        <p:nvSpPr>
          <p:cNvPr id="6" name="內容版面配置區 5"/>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16</a:t>
            </a:fld>
            <a:endParaRPr lang="zh-TW" altLang="en-US"/>
          </a:p>
        </p:txBody>
      </p:sp>
      <p:sp>
        <p:nvSpPr>
          <p:cNvPr id="11" name="文字版面配置區 10"/>
          <p:cNvSpPr>
            <a:spLocks noGrp="1"/>
          </p:cNvSpPr>
          <p:nvPr>
            <p:ph type="body" sz="quarter" idx="13"/>
          </p:nvPr>
        </p:nvSpPr>
        <p:spPr/>
        <p:txBody>
          <a:bodyPr/>
          <a:lstStyle/>
          <a:p>
            <a:endParaRPr lang="zh-TW" altLang="en-US"/>
          </a:p>
        </p:txBody>
      </p:sp>
      <p:sp>
        <p:nvSpPr>
          <p:cNvPr id="7" name="Rectangle 4"/>
          <p:cNvSpPr>
            <a:spLocks noChangeArrowheads="1"/>
          </p:cNvSpPr>
          <p:nvPr/>
        </p:nvSpPr>
        <p:spPr bwMode="auto">
          <a:xfrm>
            <a:off x="365760" y="2894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Rectangle 119"/>
          <p:cNvSpPr>
            <a:spLocks noChangeArrowheads="1"/>
          </p:cNvSpPr>
          <p:nvPr/>
        </p:nvSpPr>
        <p:spPr bwMode="auto">
          <a:xfrm>
            <a:off x="0" y="-1719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 name="物件 9"/>
          <p:cNvGraphicFramePr>
            <a:graphicFrameLocks noChangeAspect="1"/>
          </p:cNvGraphicFramePr>
          <p:nvPr>
            <p:extLst>
              <p:ext uri="{D42A27DB-BD31-4B8C-83A1-F6EECF244321}">
                <p14:modId xmlns:p14="http://schemas.microsoft.com/office/powerpoint/2010/main" val="2879519679"/>
              </p:ext>
            </p:extLst>
          </p:nvPr>
        </p:nvGraphicFramePr>
        <p:xfrm>
          <a:off x="365760" y="2073498"/>
          <a:ext cx="8601591" cy="3081167"/>
        </p:xfrm>
        <a:graphic>
          <a:graphicData uri="http://schemas.openxmlformats.org/presentationml/2006/ole">
            <mc:AlternateContent xmlns:mc="http://schemas.openxmlformats.org/markup-compatibility/2006">
              <mc:Choice xmlns:v="urn:schemas-microsoft-com:vml" Requires="v">
                <p:oleObj spid="_x0000_s1231" name="Visio" r:id="rId4" imgW="8360042" imgH="3293725" progId="Visio.Drawing.11">
                  <p:embed/>
                </p:oleObj>
              </mc:Choice>
              <mc:Fallback>
                <p:oleObj name="Visio" r:id="rId4" imgW="8360042" imgH="3293725" progId="Visio.Drawing.11">
                  <p:embed/>
                  <p:pic>
                    <p:nvPicPr>
                      <p:cNvPr id="0" name="Object 118"/>
                      <p:cNvPicPr>
                        <a:picLocks noChangeAspect="1" noChangeArrowheads="1"/>
                      </p:cNvPicPr>
                      <p:nvPr/>
                    </p:nvPicPr>
                    <p:blipFill>
                      <a:blip r:embed="rId5"/>
                      <a:srcRect l="8620" t="12100" r="6201" b="14996"/>
                      <a:stretch>
                        <a:fillRect/>
                      </a:stretch>
                    </p:blipFill>
                    <p:spPr bwMode="auto">
                      <a:xfrm>
                        <a:off x="365760" y="2073498"/>
                        <a:ext cx="8601591" cy="3081167"/>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296818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研究對象與抽樣方法</a:t>
            </a:r>
            <a:endParaRPr lang="zh-TW" altLang="en-US" dirty="0"/>
          </a:p>
        </p:txBody>
      </p:sp>
      <p:sp>
        <p:nvSpPr>
          <p:cNvPr id="3" name="投影片編號版面配置區 2"/>
          <p:cNvSpPr>
            <a:spLocks noGrp="1"/>
          </p:cNvSpPr>
          <p:nvPr>
            <p:ph type="sldNum" sz="quarter" idx="12"/>
          </p:nvPr>
        </p:nvSpPr>
        <p:spPr/>
        <p:txBody>
          <a:bodyPr/>
          <a:lstStyle/>
          <a:p>
            <a:fld id="{70FFAD11-03B0-47D3-99F5-F912CF3FFB68}" type="slidenum">
              <a:rPr lang="zh-TW" altLang="en-US" smtClean="0"/>
              <a:pPr/>
              <a:t>17</a:t>
            </a:fld>
            <a:endParaRPr lang="zh-TW" altLang="en-US" dirty="0"/>
          </a:p>
        </p:txBody>
      </p:sp>
      <p:sp>
        <p:nvSpPr>
          <p:cNvPr id="4" name="文字版面配置區 3"/>
          <p:cNvSpPr>
            <a:spLocks noGrp="1"/>
          </p:cNvSpPr>
          <p:nvPr>
            <p:ph type="body" sz="quarter" idx="13"/>
          </p:nvPr>
        </p:nvSpPr>
        <p:spPr/>
        <p:txBody>
          <a:bodyPr/>
          <a:lstStyle/>
          <a:p>
            <a:r>
              <a:rPr lang="zh-TW" altLang="en-US" dirty="0" smtClean="0"/>
              <a:t>高雄市為主要研究範圍，針對年齡</a:t>
            </a:r>
            <a:r>
              <a:rPr lang="en-US" altLang="zh-TW" dirty="0" smtClean="0">
                <a:latin typeface="Times New Roman" panose="02020603050405020304" pitchFamily="18" charset="0"/>
                <a:cs typeface="Times New Roman" panose="02020603050405020304" pitchFamily="18" charset="0"/>
              </a:rPr>
              <a:t>18</a:t>
            </a:r>
            <a:r>
              <a:rPr lang="zh-TW" altLang="en-US" dirty="0" smtClean="0"/>
              <a:t>歲以上於連鎖咖啡館門市購買咖啡的消費者。</a:t>
            </a:r>
            <a:endParaRPr lang="en-US" altLang="zh-TW" dirty="0" smtClean="0"/>
          </a:p>
          <a:p>
            <a:r>
              <a:rPr lang="zh-TW" altLang="en-US" dirty="0" smtClean="0"/>
              <a:t>行政區域的人口數比例抽樣</a:t>
            </a:r>
            <a:endParaRPr lang="en-US" altLang="zh-TW" dirty="0" smtClean="0"/>
          </a:p>
          <a:p>
            <a:r>
              <a:rPr lang="zh-TW" altLang="en-US" dirty="0" smtClean="0"/>
              <a:t>共發放</a:t>
            </a:r>
            <a:r>
              <a:rPr lang="en-US" altLang="zh-TW" dirty="0" smtClean="0">
                <a:latin typeface="Times New Roman" panose="02020603050405020304" pitchFamily="18" charset="0"/>
                <a:cs typeface="Times New Roman" panose="02020603050405020304" pitchFamily="18" charset="0"/>
              </a:rPr>
              <a:t>460</a:t>
            </a:r>
            <a:r>
              <a:rPr lang="zh-TW" altLang="en-US" dirty="0" smtClean="0"/>
              <a:t>份正式問卷，有效問卷</a:t>
            </a:r>
            <a:r>
              <a:rPr lang="en-US" altLang="zh-TW" dirty="0">
                <a:latin typeface="Times New Roman" panose="02020603050405020304" pitchFamily="18" charset="0"/>
                <a:cs typeface="Times New Roman" panose="02020603050405020304" pitchFamily="18" charset="0"/>
              </a:rPr>
              <a:t>443</a:t>
            </a:r>
            <a:r>
              <a:rPr lang="zh-TW" altLang="en-US" dirty="0" smtClean="0"/>
              <a:t>份，回收率達</a:t>
            </a:r>
            <a:r>
              <a:rPr lang="en-US" altLang="zh-TW" dirty="0">
                <a:latin typeface="Times New Roman" panose="02020603050405020304" pitchFamily="18" charset="0"/>
                <a:cs typeface="Times New Roman" panose="02020603050405020304" pitchFamily="18" charset="0"/>
              </a:rPr>
              <a:t>96 %</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a:t>
            </a:r>
            <a:endParaRPr lang="zh-TW" altLang="en-US" dirty="0">
              <a:latin typeface="Times New Roman" panose="02020603050405020304" pitchFamily="18" charset="0"/>
              <a:cs typeface="Times New Roman" panose="02020603050405020304" pitchFamily="18" charset="0"/>
            </a:endParaRPr>
          </a:p>
          <a:p>
            <a:endParaRPr lang="zh-TW" altLang="en-US" dirty="0"/>
          </a:p>
        </p:txBody>
      </p:sp>
      <p:sp>
        <p:nvSpPr>
          <p:cNvPr id="14" name="圖片版面配置區 13"/>
          <p:cNvSpPr>
            <a:spLocks noGrp="1"/>
          </p:cNvSpPr>
          <p:nvPr>
            <p:ph type="pic" sz="quarter" idx="14"/>
          </p:nvPr>
        </p:nvSpPr>
        <p:spPr/>
      </p:sp>
      <p:sp>
        <p:nvSpPr>
          <p:cNvPr id="15" name="圖片版面配置區 14"/>
          <p:cNvSpPr>
            <a:spLocks noGrp="1"/>
          </p:cNvSpPr>
          <p:nvPr>
            <p:ph type="pic" sz="quarter" idx="15"/>
          </p:nvPr>
        </p:nvSpPr>
        <p:spPr/>
      </p:sp>
      <p:sp>
        <p:nvSpPr>
          <p:cNvPr id="16" name="圖片版面配置區 15"/>
          <p:cNvSpPr>
            <a:spLocks noGrp="1"/>
          </p:cNvSpPr>
          <p:nvPr>
            <p:ph type="pic" sz="quarter" idx="16"/>
          </p:nvPr>
        </p:nvSpPr>
        <p:spPr/>
      </p:sp>
      <p:pic>
        <p:nvPicPr>
          <p:cNvPr id="8" name="圖片 7"/>
          <p:cNvPicPr>
            <a:picLocks noChangeAspect="1"/>
          </p:cNvPicPr>
          <p:nvPr/>
        </p:nvPicPr>
        <p:blipFill>
          <a:blip r:embed="rId3"/>
          <a:stretch>
            <a:fillRect/>
          </a:stretch>
        </p:blipFill>
        <p:spPr>
          <a:xfrm>
            <a:off x="6827319" y="58872"/>
            <a:ext cx="2316681" cy="2237426"/>
          </a:xfrm>
          <a:prstGeom prst="rect">
            <a:avLst/>
          </a:prstGeom>
        </p:spPr>
      </p:pic>
      <p:pic>
        <p:nvPicPr>
          <p:cNvPr id="9" name="內容版面配置區 5"/>
          <p:cNvPicPr>
            <a:picLocks noChangeAspect="1"/>
          </p:cNvPicPr>
          <p:nvPr/>
        </p:nvPicPr>
        <p:blipFill>
          <a:blip r:embed="rId4"/>
          <a:stretch>
            <a:fillRect/>
          </a:stretch>
        </p:blipFill>
        <p:spPr>
          <a:xfrm>
            <a:off x="6211570" y="2212026"/>
            <a:ext cx="2932430" cy="2030144"/>
          </a:xfrm>
          <a:prstGeom prst="rect">
            <a:avLst/>
          </a:prstGeom>
        </p:spPr>
      </p:pic>
      <p:pic>
        <p:nvPicPr>
          <p:cNvPr id="10" name="圖片 9"/>
          <p:cNvPicPr>
            <a:picLocks noChangeAspect="1"/>
          </p:cNvPicPr>
          <p:nvPr/>
        </p:nvPicPr>
        <p:blipFill>
          <a:blip r:embed="rId5"/>
          <a:stretch>
            <a:fillRect/>
          </a:stretch>
        </p:blipFill>
        <p:spPr>
          <a:xfrm>
            <a:off x="6833416" y="4267570"/>
            <a:ext cx="2310584" cy="2109399"/>
          </a:xfrm>
          <a:prstGeom prst="rect">
            <a:avLst/>
          </a:prstGeom>
        </p:spPr>
      </p:pic>
    </p:spTree>
    <p:extLst>
      <p:ext uri="{BB962C8B-B14F-4D97-AF65-F5344CB8AC3E}">
        <p14:creationId xmlns:p14="http://schemas.microsoft.com/office/powerpoint/2010/main" val="1580912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627528" y="509013"/>
            <a:ext cx="6621710" cy="766194"/>
          </a:xfrm>
        </p:spPr>
        <p:txBody>
          <a:bodyPr>
            <a:noAutofit/>
          </a:bodyPr>
          <a:lstStyle/>
          <a:p>
            <a:r>
              <a:rPr lang="zh-TW" altLang="en-US" sz="5400" b="1" dirty="0">
                <a:solidFill>
                  <a:srgbClr val="002060"/>
                </a:solidFill>
                <a:latin typeface="微軟正黑體" panose="020B0604030504040204" pitchFamily="34" charset="-120"/>
              </a:rPr>
              <a:t>問卷設計</a:t>
            </a:r>
            <a:endParaRPr lang="zh-TW" altLang="en-US" sz="5400" dirty="0">
              <a:solidFill>
                <a:srgbClr val="002060"/>
              </a:solidFill>
            </a:endParaRPr>
          </a:p>
        </p:txBody>
      </p:sp>
      <p:sp>
        <p:nvSpPr>
          <p:cNvPr id="3" name="內容版面配置區 2"/>
          <p:cNvSpPr>
            <a:spLocks noGrp="1"/>
          </p:cNvSpPr>
          <p:nvPr>
            <p:ph idx="1"/>
          </p:nvPr>
        </p:nvSpPr>
        <p:spPr>
          <a:xfrm>
            <a:off x="484092" y="1892405"/>
            <a:ext cx="7743988" cy="5192785"/>
          </a:xfrm>
        </p:spPr>
        <p:txBody>
          <a:bodyPr/>
          <a:lstStyle/>
          <a:p>
            <a:r>
              <a:rPr lang="zh-TW" altLang="en-US" sz="2400" dirty="0"/>
              <a:t>社經背景</a:t>
            </a:r>
            <a:r>
              <a:rPr lang="en-US" altLang="zh-TW" sz="2400" dirty="0">
                <a:latin typeface="Times New Roman" panose="02020603050405020304" pitchFamily="18" charset="0"/>
                <a:cs typeface="Times New Roman" panose="02020603050405020304" pitchFamily="18" charset="0"/>
              </a:rPr>
              <a:t>(social demographic)</a:t>
            </a:r>
            <a:r>
              <a:rPr lang="zh-TW" altLang="en-US"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10</a:t>
            </a:r>
            <a:r>
              <a:rPr lang="zh-TW" altLang="en-US" sz="2400" dirty="0"/>
              <a:t>個題項</a:t>
            </a:r>
          </a:p>
          <a:p>
            <a:r>
              <a:rPr lang="zh-TW" altLang="en-US" sz="2400" dirty="0"/>
              <a:t>有機產品的意識</a:t>
            </a:r>
            <a:r>
              <a:rPr lang="en-US" altLang="zh-TW" sz="2400" dirty="0">
                <a:latin typeface="Times New Roman" panose="02020603050405020304" pitchFamily="18" charset="0"/>
                <a:cs typeface="Times New Roman" panose="02020603050405020304" pitchFamily="18" charset="0"/>
              </a:rPr>
              <a:t>(awareness of organic food)</a:t>
            </a:r>
            <a:r>
              <a:rPr lang="zh-TW" altLang="en-US"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13</a:t>
            </a:r>
            <a:r>
              <a:rPr lang="zh-TW" altLang="en-US" sz="2400" dirty="0"/>
              <a:t>個題項</a:t>
            </a:r>
          </a:p>
          <a:p>
            <a:r>
              <a:rPr lang="zh-TW" altLang="en-US" sz="2400" dirty="0"/>
              <a:t>購買意願</a:t>
            </a:r>
            <a:r>
              <a:rPr lang="en-US" altLang="zh-TW" sz="2400" dirty="0">
                <a:latin typeface="Times New Roman" panose="02020603050405020304" pitchFamily="18" charset="0"/>
                <a:cs typeface="Times New Roman" panose="02020603050405020304" pitchFamily="18" charset="0"/>
              </a:rPr>
              <a:t>(purchase intention)</a:t>
            </a:r>
            <a:r>
              <a:rPr lang="zh-TW" altLang="en-US"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4</a:t>
            </a:r>
            <a:r>
              <a:rPr lang="zh-TW" altLang="en-US" sz="2400" dirty="0"/>
              <a:t>個題項</a:t>
            </a:r>
          </a:p>
          <a:p>
            <a:r>
              <a:rPr lang="zh-TW" altLang="en-US" sz="2400" dirty="0"/>
              <a:t>環境態度</a:t>
            </a:r>
            <a:r>
              <a:rPr lang="en-US" altLang="zh-TW" sz="2400" dirty="0">
                <a:latin typeface="Times New Roman" panose="02020603050405020304" pitchFamily="18" charset="0"/>
                <a:cs typeface="Times New Roman" panose="02020603050405020304" pitchFamily="18" charset="0"/>
              </a:rPr>
              <a:t>(environmental attitudes)</a:t>
            </a:r>
            <a:r>
              <a:rPr lang="zh-TW" altLang="en-US" sz="2400" dirty="0">
                <a:latin typeface="Times New Roman" panose="02020603050405020304" pitchFamily="18" charset="0"/>
                <a:cs typeface="Times New Roman" panose="02020603050405020304" pitchFamily="18" charset="0"/>
              </a:rPr>
              <a:t>：</a:t>
            </a:r>
            <a:r>
              <a:rPr lang="en-US" altLang="zh-TW" sz="2400" b="1" dirty="0">
                <a:latin typeface="Times New Roman" panose="02020603050405020304" pitchFamily="18" charset="0"/>
                <a:cs typeface="Times New Roman" panose="02020603050405020304" pitchFamily="18" charset="0"/>
              </a:rPr>
              <a:t>6</a:t>
            </a:r>
            <a:r>
              <a:rPr lang="zh-TW" altLang="en-US" sz="2400" b="1" dirty="0"/>
              <a:t>個構面</a:t>
            </a:r>
            <a:r>
              <a:rPr lang="zh-TW" altLang="en-US" sz="2400" dirty="0"/>
              <a:t>，</a:t>
            </a:r>
            <a:r>
              <a:rPr lang="en-US" altLang="zh-TW" sz="2400" dirty="0">
                <a:latin typeface="Times New Roman" panose="02020603050405020304" pitchFamily="18" charset="0"/>
                <a:cs typeface="Times New Roman" panose="02020603050405020304" pitchFamily="18" charset="0"/>
              </a:rPr>
              <a:t>22</a:t>
            </a:r>
            <a:r>
              <a:rPr lang="zh-TW" altLang="en-US" sz="2400" dirty="0"/>
              <a:t>個題項</a:t>
            </a:r>
          </a:p>
          <a:p>
            <a:r>
              <a:rPr lang="zh-TW" altLang="en-US" sz="2400" dirty="0" smtClean="0"/>
              <a:t>生活型態</a:t>
            </a:r>
            <a:r>
              <a:rPr lang="en-US" altLang="zh-TW" sz="2400" dirty="0" smtClean="0">
                <a:latin typeface="Times New Roman" panose="02020603050405020304" pitchFamily="18" charset="0"/>
                <a:cs typeface="Times New Roman" panose="02020603050405020304" pitchFamily="18" charset="0"/>
              </a:rPr>
              <a:t>(lifestyle)</a:t>
            </a:r>
            <a:r>
              <a:rPr lang="zh-TW" altLang="en-US" sz="2400" dirty="0" smtClean="0">
                <a:latin typeface="Times New Roman" panose="02020603050405020304" pitchFamily="18" charset="0"/>
                <a:cs typeface="Times New Roman" panose="02020603050405020304" pitchFamily="18" charset="0"/>
              </a:rPr>
              <a:t>：</a:t>
            </a:r>
            <a:r>
              <a:rPr lang="en-US" altLang="zh-TW" sz="2400" b="1" dirty="0" smtClean="0">
                <a:latin typeface="Times New Roman" panose="02020603050405020304" pitchFamily="18" charset="0"/>
                <a:cs typeface="Times New Roman" panose="02020603050405020304" pitchFamily="18" charset="0"/>
              </a:rPr>
              <a:t>5</a:t>
            </a:r>
            <a:r>
              <a:rPr lang="zh-TW" altLang="en-US" sz="2400" b="1" dirty="0" smtClean="0"/>
              <a:t>個構面</a:t>
            </a:r>
            <a:r>
              <a:rPr lang="zh-TW" altLang="en-US" sz="2400" dirty="0" smtClean="0"/>
              <a:t>，</a:t>
            </a:r>
            <a:r>
              <a:rPr lang="en-US" altLang="zh-TW" sz="2400" dirty="0" smtClean="0">
                <a:latin typeface="Times New Roman" panose="02020603050405020304" pitchFamily="18" charset="0"/>
                <a:cs typeface="Times New Roman" panose="02020603050405020304" pitchFamily="18" charset="0"/>
              </a:rPr>
              <a:t>21</a:t>
            </a:r>
            <a:r>
              <a:rPr lang="zh-TW" altLang="en-US" sz="2400" dirty="0" smtClean="0">
                <a:latin typeface="Times New Roman" panose="02020603050405020304" pitchFamily="18" charset="0"/>
                <a:cs typeface="Times New Roman" panose="02020603050405020304" pitchFamily="18" charset="0"/>
              </a:rPr>
              <a:t>個題項</a:t>
            </a:r>
          </a:p>
          <a:p>
            <a:r>
              <a:rPr lang="zh-TW" altLang="en-US" sz="2400" dirty="0" smtClean="0">
                <a:latin typeface="Times New Roman" panose="02020603050405020304" pitchFamily="18" charset="0"/>
                <a:cs typeface="Times New Roman" panose="02020603050405020304" pitchFamily="18" charset="0"/>
              </a:rPr>
              <a:t>願付價格</a:t>
            </a:r>
            <a:r>
              <a:rPr lang="en-US" altLang="zh-TW" sz="2400" dirty="0" smtClean="0">
                <a:latin typeface="Times New Roman" panose="02020603050405020304" pitchFamily="18" charset="0"/>
                <a:cs typeface="Times New Roman" panose="02020603050405020304" pitchFamily="18" charset="0"/>
              </a:rPr>
              <a:t>(willingness to pay)</a:t>
            </a:r>
            <a:r>
              <a:rPr lang="zh-TW" altLang="en-US" sz="2400" dirty="0" smtClean="0">
                <a:latin typeface="Times New Roman" panose="02020603050405020304" pitchFamily="18" charset="0"/>
                <a:cs typeface="Times New Roman" panose="02020603050405020304" pitchFamily="18" charset="0"/>
              </a:rPr>
              <a:t>：</a:t>
            </a:r>
            <a:r>
              <a:rPr lang="en-US" altLang="zh-TW" sz="2400" dirty="0" smtClean="0">
                <a:latin typeface="Times New Roman" panose="02020603050405020304" pitchFamily="18" charset="0"/>
                <a:cs typeface="Times New Roman" panose="02020603050405020304" pitchFamily="18" charset="0"/>
              </a:rPr>
              <a:t>1</a:t>
            </a:r>
            <a:r>
              <a:rPr lang="zh-TW" altLang="en-US" sz="2400" dirty="0" smtClean="0"/>
              <a:t>個題項</a:t>
            </a:r>
          </a:p>
          <a:p>
            <a:endParaRPr lang="zh-TW" altLang="en-US" sz="2400" dirty="0"/>
          </a:p>
          <a:p>
            <a:r>
              <a:rPr lang="zh-TW" altLang="en-US" sz="2400" dirty="0"/>
              <a:t>李克特量表</a:t>
            </a:r>
            <a:r>
              <a:rPr lang="en-US" altLang="zh-TW" sz="2400" dirty="0">
                <a:latin typeface="Times New Roman" panose="02020603050405020304" pitchFamily="18" charset="0"/>
                <a:cs typeface="Times New Roman" panose="02020603050405020304" pitchFamily="18" charset="0"/>
              </a:rPr>
              <a:t>(Likert-scale)</a:t>
            </a:r>
            <a:r>
              <a:rPr lang="zh-TW" altLang="en-US" sz="2400" dirty="0"/>
              <a:t>、名目尺度</a:t>
            </a:r>
            <a:r>
              <a:rPr lang="en-US" altLang="zh-TW" sz="2400" dirty="0">
                <a:latin typeface="Times New Roman" panose="02020603050405020304" pitchFamily="18" charset="0"/>
                <a:cs typeface="Times New Roman" panose="02020603050405020304" pitchFamily="18" charset="0"/>
              </a:rPr>
              <a:t>(Nominal scale)</a:t>
            </a:r>
            <a:r>
              <a:rPr lang="zh-TW" altLang="en-US" sz="2400" dirty="0"/>
              <a:t>和順序尺度</a:t>
            </a:r>
            <a:r>
              <a:rPr lang="en-US" altLang="zh-TW" sz="2400" dirty="0">
                <a:latin typeface="Times New Roman" panose="02020603050405020304" pitchFamily="18" charset="0"/>
                <a:cs typeface="Times New Roman" panose="02020603050405020304" pitchFamily="18" charset="0"/>
              </a:rPr>
              <a:t>(Ordinal scale)</a:t>
            </a:r>
          </a:p>
          <a:p>
            <a:endParaRPr lang="zh-TW" altLang="en-US" sz="24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18</a:t>
            </a:fld>
            <a:endParaRPr lang="zh-TW" altLang="en-US"/>
          </a:p>
        </p:txBody>
      </p:sp>
      <p:cxnSp>
        <p:nvCxnSpPr>
          <p:cNvPr id="6" name="直線接點 5"/>
          <p:cNvCxnSpPr/>
          <p:nvPr/>
        </p:nvCxnSpPr>
        <p:spPr>
          <a:xfrm flipV="1">
            <a:off x="1004047" y="2779059"/>
            <a:ext cx="6956612" cy="179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039906" y="3316941"/>
            <a:ext cx="491265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1004047" y="3783106"/>
            <a:ext cx="6956612" cy="3585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004047" y="4285129"/>
            <a:ext cx="5145741" cy="179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97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50"/>
                                        <p:tgtEl>
                                          <p:spTgt spid="6"/>
                                        </p:tgtEl>
                                      </p:cBhvr>
                                    </p:animEffect>
                                  </p:childTnLst>
                                </p:cTn>
                              </p:par>
                            </p:childTnLst>
                          </p:cTn>
                        </p:par>
                        <p:par>
                          <p:cTn id="8" fill="hold">
                            <p:stCondLst>
                              <p:cond delay="1250"/>
                            </p:stCondLst>
                            <p:childTnLst>
                              <p:par>
                                <p:cTn id="9" presetID="16" presetClass="entr" presetSubtype="21"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250"/>
                                        <p:tgtEl>
                                          <p:spTgt spid="8"/>
                                        </p:tgtEl>
                                      </p:cBhvr>
                                    </p:animEffect>
                                  </p:childTnLst>
                                </p:cTn>
                              </p:par>
                            </p:childTnLst>
                          </p:cTn>
                        </p:par>
                        <p:par>
                          <p:cTn id="12" fill="hold">
                            <p:stCondLst>
                              <p:cond delay="2500"/>
                            </p:stCondLst>
                            <p:childTnLst>
                              <p:par>
                                <p:cTn id="13" presetID="16" presetClass="entr" presetSubtype="21"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250"/>
                                        <p:tgtEl>
                                          <p:spTgt spid="10"/>
                                        </p:tgtEl>
                                      </p:cBhvr>
                                    </p:animEffect>
                                  </p:childTnLst>
                                </p:cTn>
                              </p:par>
                            </p:childTnLst>
                          </p:cTn>
                        </p:par>
                        <p:par>
                          <p:cTn id="16" fill="hold">
                            <p:stCondLst>
                              <p:cond delay="3750"/>
                            </p:stCondLst>
                            <p:childTnLst>
                              <p:par>
                                <p:cTn id="17" presetID="16" presetClass="entr" presetSubtype="21" fill="hold" nodeType="after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研究結果</a:t>
            </a:r>
            <a:endParaRPr lang="zh-TW" altLang="en-US" dirty="0"/>
          </a:p>
        </p:txBody>
      </p:sp>
      <p:sp>
        <p:nvSpPr>
          <p:cNvPr id="3" name="文字版面配置區 2"/>
          <p:cNvSpPr>
            <a:spLocks noGrp="1"/>
          </p:cNvSpPr>
          <p:nvPr>
            <p:ph type="body" idx="1"/>
          </p:nvPr>
        </p:nvSpPr>
        <p:spPr/>
        <p:txBody>
          <a:bodyPr>
            <a:normAutofit fontScale="92500" lnSpcReduction="10000"/>
          </a:bodyPr>
          <a:lstStyle/>
          <a:p>
            <a:r>
              <a:rPr lang="zh-TW" altLang="en-US" smtClean="0"/>
              <a:t>社會經濟背景</a:t>
            </a:r>
            <a:endParaRPr lang="en-US" altLang="zh-TW" smtClean="0"/>
          </a:p>
          <a:p>
            <a:r>
              <a:rPr lang="zh-TW" altLang="en-US" smtClean="0"/>
              <a:t>→「有機意識」和「購買意願」</a:t>
            </a:r>
            <a:endParaRPr lang="en-US" altLang="zh-TW" smtClean="0"/>
          </a:p>
          <a:p>
            <a:endParaRPr lang="en-US" altLang="zh-TW" smtClean="0"/>
          </a:p>
          <a:p>
            <a:r>
              <a:rPr lang="zh-TW" altLang="en-US" smtClean="0"/>
              <a:t>消費者集群分析</a:t>
            </a:r>
            <a:endParaRPr lang="en-US" altLang="zh-TW" smtClean="0"/>
          </a:p>
          <a:p>
            <a:r>
              <a:rPr lang="zh-TW" altLang="en-US" smtClean="0"/>
              <a:t>→「有機意識」、「環境態度」</a:t>
            </a:r>
            <a:endParaRPr lang="en-US" altLang="zh-TW" smtClean="0"/>
          </a:p>
          <a:p>
            <a:r>
              <a:rPr lang="en-US" altLang="zh-TW" smtClean="0"/>
              <a:t>	</a:t>
            </a:r>
            <a:r>
              <a:rPr lang="zh-TW" altLang="en-US" smtClean="0"/>
              <a:t>、「購買意願」和「願付價格」</a:t>
            </a:r>
            <a:endParaRPr lang="en-US" altLang="zh-TW" smtClean="0"/>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19</a:t>
            </a:fld>
            <a:endParaRPr lang="zh-TW" altLang="en-US" dirty="0"/>
          </a:p>
        </p:txBody>
      </p:sp>
    </p:spTree>
    <p:extLst>
      <p:ext uri="{BB962C8B-B14F-4D97-AF65-F5344CB8AC3E}">
        <p14:creationId xmlns:p14="http://schemas.microsoft.com/office/powerpoint/2010/main" val="3607731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 大綱</a:t>
            </a:r>
            <a:endParaRPr lang="zh-TW" altLang="en-US" dirty="0"/>
          </a:p>
        </p:txBody>
      </p:sp>
      <p:sp>
        <p:nvSpPr>
          <p:cNvPr id="3" name="內容版面配置區 2"/>
          <p:cNvSpPr>
            <a:spLocks noGrp="1"/>
          </p:cNvSpPr>
          <p:nvPr>
            <p:ph idx="1"/>
          </p:nvPr>
        </p:nvSpPr>
        <p:spPr/>
        <p:txBody>
          <a:bodyPr/>
          <a:lstStyle/>
          <a:p>
            <a:r>
              <a:rPr lang="zh-TW" altLang="en-US" smtClean="0"/>
              <a:t>研究背景與動機</a:t>
            </a:r>
            <a:endParaRPr lang="en-US" altLang="zh-TW" smtClean="0"/>
          </a:p>
          <a:p>
            <a:r>
              <a:rPr lang="zh-TW" altLang="en-US" smtClean="0"/>
              <a:t>研究目的</a:t>
            </a:r>
            <a:endParaRPr lang="en-US" altLang="zh-TW" smtClean="0"/>
          </a:p>
          <a:p>
            <a:r>
              <a:rPr lang="zh-TW" altLang="en-US" smtClean="0"/>
              <a:t>文獻探討</a:t>
            </a:r>
            <a:endParaRPr lang="en-US" altLang="zh-TW" smtClean="0"/>
          </a:p>
          <a:p>
            <a:r>
              <a:rPr lang="zh-TW" altLang="en-US" smtClean="0"/>
              <a:t>研究方法</a:t>
            </a:r>
            <a:endParaRPr lang="en-US" altLang="zh-TW" smtClean="0"/>
          </a:p>
          <a:p>
            <a:r>
              <a:rPr lang="zh-TW" altLang="en-US" smtClean="0"/>
              <a:t>研究結果</a:t>
            </a:r>
            <a:endParaRPr lang="en-US" altLang="zh-TW" smtClean="0"/>
          </a:p>
          <a:p>
            <a:r>
              <a:rPr lang="zh-TW" altLang="en-US" smtClean="0"/>
              <a:t>結論與建議</a:t>
            </a:r>
            <a:endParaRPr lang="en-US" altLang="zh-TW" smtClean="0"/>
          </a:p>
          <a:p>
            <a:endParaRPr lang="zh-TW" altLang="en-US" dirty="0"/>
          </a:p>
        </p:txBody>
      </p:sp>
      <p:sp>
        <p:nvSpPr>
          <p:cNvPr id="8" name="文字版面配置區 7"/>
          <p:cNvSpPr>
            <a:spLocks noGrp="1"/>
          </p:cNvSpPr>
          <p:nvPr>
            <p:ph type="body" sz="half" idx="2"/>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0FFAD11-03B0-47D3-99F5-F912CF3FFB68}" type="slidenum">
              <a:rPr lang="zh-TW" altLang="en-US" smtClean="0"/>
              <a:pPr/>
              <a:t>2</a:t>
            </a:fld>
            <a:endParaRPr lang="zh-TW" altLang="en-US" dirty="0"/>
          </a:p>
        </p:txBody>
      </p:sp>
    </p:spTree>
    <p:extLst>
      <p:ext uri="{BB962C8B-B14F-4D97-AF65-F5344CB8AC3E}">
        <p14:creationId xmlns:p14="http://schemas.microsoft.com/office/powerpoint/2010/main" val="721549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性別對</a:t>
            </a:r>
            <a:r>
              <a:rPr lang="zh-TW" altLang="zh-TW" smtClean="0"/>
              <a:t>消費者「有機意識」</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760673510"/>
              </p:ext>
            </p:extLst>
          </p:nvPr>
        </p:nvGraphicFramePr>
        <p:xfrm>
          <a:off x="74613" y="1079500"/>
          <a:ext cx="8534400" cy="4938675"/>
        </p:xfrm>
        <a:graphic>
          <a:graphicData uri="http://schemas.openxmlformats.org/drawingml/2006/table">
            <a:tbl>
              <a:tblPr/>
              <a:tblGrid>
                <a:gridCol w="4953021"/>
                <a:gridCol w="802683"/>
                <a:gridCol w="802683"/>
                <a:gridCol w="1004533"/>
                <a:gridCol w="971480"/>
              </a:tblGrid>
              <a:tr h="329245">
                <a:tc rowSpan="2">
                  <a:txBody>
                    <a:bodyPr/>
                    <a:lstStyle/>
                    <a:p>
                      <a:pPr algn="ctr">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平均值</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rowSpan="2">
                  <a:txBody>
                    <a:bodyPr/>
                    <a:lstStyle/>
                    <a:p>
                      <a:pPr algn="ctr">
                        <a:lnSpc>
                          <a:spcPct val="100000"/>
                        </a:lnSpc>
                        <a:spcAft>
                          <a:spcPts val="0"/>
                        </a:spcAft>
                      </a:pPr>
                      <a:r>
                        <a:rPr lang="en-US" sz="2000" i="1"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t</a:t>
                      </a: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值</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00000"/>
                        </a:lnSpc>
                        <a:spcAft>
                          <a:spcPts val="0"/>
                        </a:spcAft>
                      </a:pPr>
                      <a:r>
                        <a:rPr lang="en-US" sz="2000" i="1"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p</a:t>
                      </a:r>
                      <a:r>
                        <a:rPr lang="zh-TW" sz="20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值</a:t>
                      </a:r>
                      <a:r>
                        <a:rPr lang="en-US" sz="20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(Sig.)</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9245">
                <a:tc vMerge="1">
                  <a:txBody>
                    <a:bodyPr/>
                    <a:lstStyle/>
                    <a:p>
                      <a:endParaRPr lang="zh-TW" altLang="en-US"/>
                    </a:p>
                  </a:txBody>
                  <a:tcPr/>
                </a:tc>
                <a:tc>
                  <a:txBody>
                    <a:bodyPr/>
                    <a:lstStyle/>
                    <a:p>
                      <a:pPr algn="ctr">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男性</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女性</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r>
              <a:tr h="329245">
                <a:tc>
                  <a:txBody>
                    <a:bodyPr/>
                    <a:lstStyle/>
                    <a:p>
                      <a:pPr algn="l">
                        <a:lnSpc>
                          <a:spcPct val="100000"/>
                        </a:lnSpc>
                        <a:spcAft>
                          <a:spcPts val="0"/>
                        </a:spcAft>
                      </a:pPr>
                      <a:r>
                        <a:rPr lang="zh-TW" sz="200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有聽過「有機農產品」</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Aft>
                          <a:spcPts val="0"/>
                        </a:spcAft>
                        <a:tabLst>
                          <a:tab pos="10795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4.28</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Aft>
                          <a:spcPts val="0"/>
                        </a:spcAft>
                        <a:tabLst>
                          <a:tab pos="10795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4.32</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Aft>
                          <a:spcPts val="0"/>
                        </a:spcAft>
                        <a:tabLst>
                          <a:tab pos="18034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-0.697</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Aft>
                          <a:spcPts val="0"/>
                        </a:spcAft>
                        <a:tabLst>
                          <a:tab pos="10795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.486</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329245">
                <a:tc>
                  <a:txBody>
                    <a:bodyPr/>
                    <a:lstStyle/>
                    <a:p>
                      <a:pPr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有機農業對環境有益</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4.18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-0.392</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.695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r>
              <a:tr h="329245">
                <a:tc>
                  <a:txBody>
                    <a:bodyPr/>
                    <a:lstStyle/>
                    <a:p>
                      <a:pPr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有機農產品含有較多的營養</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3.52</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-1.022</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r>
              <a:tr h="329245">
                <a:tc>
                  <a:txBody>
                    <a:bodyPr/>
                    <a:lstStyle/>
                    <a:p>
                      <a:pPr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種植有機農產品使用化學肥料</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3.80</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0.323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.747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r>
              <a:tr h="329245">
                <a:tc>
                  <a:txBody>
                    <a:bodyPr/>
                    <a:lstStyle/>
                    <a:p>
                      <a:pPr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有機農產品比一般農產品安全</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1.118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r>
              <a:tr h="329245">
                <a:tc>
                  <a:txBody>
                    <a:bodyPr/>
                    <a:lstStyle/>
                    <a:p>
                      <a:pPr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有機農產品口味較佳</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3.12</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0.549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.583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r>
              <a:tr h="329245">
                <a:tc>
                  <a:txBody>
                    <a:bodyPr/>
                    <a:lstStyle/>
                    <a:p>
                      <a:pPr algn="l">
                        <a:lnSpc>
                          <a:spcPct val="100000"/>
                        </a:lnSpc>
                        <a:spcAft>
                          <a:spcPts val="0"/>
                        </a:spcAft>
                      </a:pPr>
                      <a:r>
                        <a:rPr lang="zh-TW" sz="200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有機農產品沒有農藥殘留</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a:noFill/>
                    </a:lnT>
                    <a:lnB>
                      <a:noFill/>
                    </a:lnB>
                    <a:solidFill>
                      <a:srgbClr val="FFFF00"/>
                    </a:solidFill>
                  </a:tcPr>
                </a:tc>
                <a:tc>
                  <a:txBody>
                    <a:bodyPr/>
                    <a:lstStyle/>
                    <a:p>
                      <a:pPr algn="ctr">
                        <a:lnSpc>
                          <a:spcPct val="100000"/>
                        </a:lnSpc>
                        <a:spcAft>
                          <a:spcPts val="0"/>
                        </a:spcAft>
                        <a:tabLst>
                          <a:tab pos="107950" algn="dec"/>
                        </a:tabLst>
                      </a:pPr>
                      <a:r>
                        <a:rPr lang="en-US" sz="20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3.69</a:t>
                      </a:r>
                      <a:endParaRPr lang="zh-TW" sz="20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rgbClr val="FFFF00"/>
                    </a:solidFill>
                  </a:tcPr>
                </a:tc>
                <a:tc>
                  <a:txBody>
                    <a:bodyPr/>
                    <a:lstStyle/>
                    <a:p>
                      <a:pPr algn="ctr">
                        <a:lnSpc>
                          <a:spcPct val="100000"/>
                        </a:lnSpc>
                        <a:spcAft>
                          <a:spcPts val="0"/>
                        </a:spcAft>
                        <a:tabLst>
                          <a:tab pos="10795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3.38</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rgbClr val="FFFF00"/>
                    </a:solidFill>
                  </a:tcPr>
                </a:tc>
                <a:tc>
                  <a:txBody>
                    <a:bodyPr/>
                    <a:lstStyle/>
                    <a:p>
                      <a:pPr algn="ctr">
                        <a:lnSpc>
                          <a:spcPct val="100000"/>
                        </a:lnSpc>
                        <a:spcAft>
                          <a:spcPts val="0"/>
                        </a:spcAft>
                        <a:tabLst>
                          <a:tab pos="18034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3.344</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rgbClr val="FFFF00"/>
                    </a:solidFill>
                  </a:tcPr>
                </a:tc>
                <a:tc>
                  <a:txBody>
                    <a:bodyPr/>
                    <a:lstStyle/>
                    <a:p>
                      <a:pPr algn="ctr">
                        <a:lnSpc>
                          <a:spcPct val="100000"/>
                        </a:lnSpc>
                        <a:spcAft>
                          <a:spcPts val="0"/>
                        </a:spcAft>
                        <a:tabLst>
                          <a:tab pos="10795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.001</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rgbClr val="FFFF00"/>
                    </a:solidFill>
                  </a:tcPr>
                </a:tc>
              </a:tr>
              <a:tr h="329245">
                <a:tc>
                  <a:txBody>
                    <a:bodyPr/>
                    <a:lstStyle/>
                    <a:p>
                      <a:pPr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有機農產品有較好的品質</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0.237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.813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r>
              <a:tr h="329245">
                <a:tc>
                  <a:txBody>
                    <a:bodyPr/>
                    <a:lstStyle/>
                    <a:p>
                      <a:pPr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有機農業提供較多就業機會</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0.903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r>
              <a:tr h="329245">
                <a:tc>
                  <a:txBody>
                    <a:bodyPr/>
                    <a:lstStyle/>
                    <a:p>
                      <a:pPr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有機市場需求對鄉村經濟有正面影響</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-0.497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.619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r>
              <a:tr h="329245">
                <a:tc>
                  <a:txBody>
                    <a:bodyPr/>
                    <a:lstStyle/>
                    <a:p>
                      <a:pPr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攝取有機農產品可以減少慢性病風險</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3.87</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1.532</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r>
              <a:tr h="329245">
                <a:tc>
                  <a:txBody>
                    <a:bodyPr/>
                    <a:lstStyle/>
                    <a:p>
                      <a:pPr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購買有機農產品有助於野生生物的增加</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3.60</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3.52</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0.991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.322</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a:noFill/>
                    </a:lnB>
                    <a:solidFill>
                      <a:schemeClr val="bg1"/>
                    </a:solidFill>
                  </a:tcPr>
                </a:tc>
              </a:tr>
              <a:tr h="329245">
                <a:tc>
                  <a:txBody>
                    <a:bodyPr/>
                    <a:lstStyle/>
                    <a:p>
                      <a:pPr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有機農產品的品質就如同有機標示一樣</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ct val="100000"/>
                        </a:lnSpc>
                        <a:spcAft>
                          <a:spcPts val="0"/>
                        </a:spcAft>
                        <a:tabLst>
                          <a:tab pos="10795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3.19</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1.461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a:noFill/>
                    </a:lnL>
                    <a:lnR>
                      <a:noFill/>
                    </a:lnR>
                    <a:lnT>
                      <a:noFill/>
                    </a:lnT>
                    <a:lnB w="12700" cap="flat" cmpd="sng" algn="ctr">
                      <a:solidFill>
                        <a:srgbClr val="7F7F7F"/>
                      </a:solidFill>
                      <a:prstDash val="solid"/>
                      <a:round/>
                      <a:headEnd type="none" w="med" len="med"/>
                      <a:tailEnd type="none" w="med" len="med"/>
                    </a:lnB>
                    <a:solidFill>
                      <a:schemeClr val="bg1"/>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20</a:t>
            </a:fld>
            <a:endParaRPr lang="zh-TW" altLang="en-US"/>
          </a:p>
        </p:txBody>
      </p:sp>
      <p:sp>
        <p:nvSpPr>
          <p:cNvPr id="8" name="文字版面配置區 7"/>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4033370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年齡對</a:t>
            </a:r>
            <a:r>
              <a:rPr lang="zh-TW" altLang="zh-TW" smtClean="0"/>
              <a:t>「有機意識」</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536347868"/>
              </p:ext>
            </p:extLst>
          </p:nvPr>
        </p:nvGraphicFramePr>
        <p:xfrm>
          <a:off x="101601" y="1503288"/>
          <a:ext cx="9042400" cy="3318113"/>
        </p:xfrm>
        <a:graphic>
          <a:graphicData uri="http://schemas.openxmlformats.org/drawingml/2006/table">
            <a:tbl>
              <a:tblPr/>
              <a:tblGrid>
                <a:gridCol w="3368430"/>
                <a:gridCol w="745375"/>
                <a:gridCol w="790886"/>
                <a:gridCol w="790886"/>
                <a:gridCol w="677334"/>
                <a:gridCol w="734109"/>
                <a:gridCol w="799851"/>
                <a:gridCol w="1135529"/>
              </a:tblGrid>
              <a:tr h="295968">
                <a:tc rowSpan="2">
                  <a:txBody>
                    <a:bodyPr/>
                    <a:lstStyle/>
                    <a:p>
                      <a:pPr algn="ctr">
                        <a:lnSpc>
                          <a:spcPct val="100000"/>
                        </a:lnSpc>
                        <a:spcAft>
                          <a:spcPts val="0"/>
                        </a:spcAft>
                      </a:pPr>
                      <a:r>
                        <a:rPr lang="zh-TW" sz="2000" kern="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平均值</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38100" marR="38100" algn="ctr">
                        <a:lnSpc>
                          <a:spcPct val="100000"/>
                        </a:lnSpc>
                        <a:spcAft>
                          <a:spcPts val="0"/>
                        </a:spcAft>
                      </a:pPr>
                      <a:r>
                        <a:rPr lang="en-US" sz="2000" i="1"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t>
                      </a: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38100" marR="38100" algn="ctr">
                        <a:lnSpc>
                          <a:spcPct val="100000"/>
                        </a:lnSpc>
                        <a:spcAft>
                          <a:spcPts val="0"/>
                        </a:spcAft>
                      </a:pPr>
                      <a:r>
                        <a:rPr lang="en-US" sz="2000" i="1"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t>
                      </a:r>
                      <a:r>
                        <a:rPr lang="zh-TW"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值</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(Sig.)</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38100" marR="38100" algn="ctr">
                        <a:lnSpc>
                          <a:spcPct val="100000"/>
                        </a:lnSpc>
                        <a:spcAft>
                          <a:spcPts val="0"/>
                        </a:spcAf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Duncan</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8220">
                <a:tc vMerge="1">
                  <a:txBody>
                    <a:bodyPr/>
                    <a:lstStyle/>
                    <a:p>
                      <a:endParaRPr lang="zh-TW" altLang="en-US"/>
                    </a:p>
                  </a:txBody>
                  <a:tcPr/>
                </a:tc>
                <a:tc>
                  <a:txBody>
                    <a:bodyPr/>
                    <a:lstStyle/>
                    <a:p>
                      <a:pPr marL="38100" marR="38100" algn="ctr">
                        <a:lnSpc>
                          <a:spcPct val="100000"/>
                        </a:lnSpc>
                        <a:spcAft>
                          <a:spcPts val="0"/>
                        </a:spcAf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a:t>
                      </a:r>
                      <a:r>
                        <a:rPr lang="en-US" sz="2000" kern="0" dirty="0">
                          <a:solidFill>
                            <a:srgbClr val="000000"/>
                          </a:solidFill>
                          <a:effectLst/>
                          <a:latin typeface="新細明體" panose="02020500000000000000" pitchFamily="18" charset="-120"/>
                          <a:ea typeface="新細明體" panose="02020500000000000000" pitchFamily="18" charset="-120"/>
                          <a:cs typeface="細明體" panose="02020509000000000000" pitchFamily="49" charset="-120"/>
                        </a:rPr>
                        <a:t>(</a:t>
                      </a: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含</a:t>
                      </a:r>
                      <a:r>
                        <a:rPr lang="en-US"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歲以下</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31~40(b)</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41~50(c)</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51</a:t>
                      </a: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歲以上</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591937">
                <a:tc>
                  <a:txBody>
                    <a:bodyPr/>
                    <a:lstStyle/>
                    <a:p>
                      <a:pPr marL="304800" indent="-304800"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細明體" panose="02020509000000000000" pitchFamily="49" charset="-120"/>
                        </a:rPr>
                        <a:t>有機農產品比一般農產品安全</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4.14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3.389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5240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d&gt;</a:t>
                      </a:r>
                      <a:r>
                        <a:rPr lang="en-US" sz="2000" kern="0" dirty="0" err="1">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a,b,c</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tr>
              <a:tr h="448688">
                <a:tc>
                  <a:txBody>
                    <a:bodyPr/>
                    <a:lstStyle/>
                    <a:p>
                      <a:pPr marL="304800" indent="-304800"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細明體" panose="02020509000000000000" pitchFamily="49" charset="-120"/>
                        </a:rPr>
                        <a:t>有機農產品沒有農藥殘留</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3.784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.011</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5240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d&gt;</a:t>
                      </a:r>
                      <a:r>
                        <a:rPr lang="en-US" sz="2000" kern="0" dirty="0" err="1">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a,b,c</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448688">
                <a:tc>
                  <a:txBody>
                    <a:bodyPr/>
                    <a:lstStyle/>
                    <a:p>
                      <a:pPr marL="304800" indent="-304800"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細明體" panose="02020509000000000000" pitchFamily="49" charset="-120"/>
                        </a:rPr>
                        <a:t>有機農產品有較好的品質</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3.63</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3.70</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2.960</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.032</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5240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d&gt;</a:t>
                      </a:r>
                      <a:r>
                        <a:rPr lang="en-US" sz="2000" kern="0" dirty="0" err="1">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a,b,c</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591937">
                <a:tc>
                  <a:txBody>
                    <a:bodyPr/>
                    <a:lstStyle/>
                    <a:p>
                      <a:pPr marL="304800" indent="-304800" algn="l">
                        <a:lnSpc>
                          <a:spcPct val="100000"/>
                        </a:lnSpc>
                        <a:spcAft>
                          <a:spcPts val="0"/>
                        </a:spcAft>
                      </a:pPr>
                      <a:r>
                        <a:rPr lang="zh-TW" sz="2000" kern="0" dirty="0">
                          <a:solidFill>
                            <a:srgbClr val="000000"/>
                          </a:solidFill>
                          <a:effectLst/>
                          <a:latin typeface="微軟正黑體" panose="020B0604030504040204" pitchFamily="34" charset="-120"/>
                          <a:ea typeface="微軟正黑體" panose="020B0604030504040204" pitchFamily="34" charset="-120"/>
                          <a:cs typeface="細明體" panose="02020509000000000000" pitchFamily="49" charset="-120"/>
                        </a:rPr>
                        <a:t>攝取有機農產品可以減少慢性病風險</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3.70</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3.385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5240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d&gt;</a:t>
                      </a:r>
                      <a:r>
                        <a:rPr lang="en-US" sz="2000" kern="0" dirty="0" err="1">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a,b,c</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21</a:t>
            </a:fld>
            <a:endParaRPr lang="zh-TW" altLang="en-US"/>
          </a:p>
        </p:txBody>
      </p:sp>
      <p:sp>
        <p:nvSpPr>
          <p:cNvPr id="9" name="矩形 8"/>
          <p:cNvSpPr/>
          <p:nvPr/>
        </p:nvSpPr>
        <p:spPr>
          <a:xfrm>
            <a:off x="595423" y="5571684"/>
            <a:ext cx="6081824" cy="1200329"/>
          </a:xfrm>
          <a:prstGeom prst="rect">
            <a:avLst/>
          </a:prstGeom>
        </p:spPr>
        <p:txBody>
          <a:bodyPr wrap="square">
            <a:spAutoFit/>
          </a:bodyPr>
          <a:lstStyle/>
          <a:p>
            <a:r>
              <a:rPr lang="en-US" altLang="zh-TW" sz="2400" dirty="0" smtClean="0">
                <a:latin typeface="Times New Roman" panose="02020603050405020304" pitchFamily="18" charset="0"/>
                <a:cs typeface="Times New Roman" panose="02020603050405020304" pitchFamily="18" charset="0"/>
              </a:rPr>
              <a:t>Stevens-</a:t>
            </a:r>
            <a:r>
              <a:rPr lang="en-US" altLang="zh-TW" sz="2400" dirty="0" err="1" smtClean="0">
                <a:latin typeface="Times New Roman" panose="02020603050405020304" pitchFamily="18" charset="0"/>
                <a:cs typeface="Times New Roman" panose="02020603050405020304" pitchFamily="18" charset="0"/>
              </a:rPr>
              <a:t>Garmon</a:t>
            </a:r>
            <a:r>
              <a:rPr lang="en-US" altLang="zh-TW" sz="2400" dirty="0">
                <a:latin typeface="Times New Roman" panose="02020603050405020304" pitchFamily="18" charset="0"/>
                <a:cs typeface="Times New Roman" panose="02020603050405020304" pitchFamily="18" charset="0"/>
              </a:rPr>
              <a:t>, Huang, &amp; </a:t>
            </a:r>
            <a:r>
              <a:rPr lang="en-US" altLang="zh-TW" sz="2400" dirty="0" smtClean="0">
                <a:latin typeface="Times New Roman" panose="02020603050405020304" pitchFamily="18" charset="0"/>
                <a:cs typeface="Times New Roman" panose="02020603050405020304" pitchFamily="18" charset="0"/>
              </a:rPr>
              <a:t>Lin(2007)</a:t>
            </a:r>
            <a:r>
              <a:rPr lang="zh-TW" altLang="en-US" sz="2400" dirty="0" smtClean="0">
                <a:latin typeface="Times New Roman" panose="02020603050405020304" pitchFamily="18" charset="0"/>
                <a:cs typeface="Times New Roman" panose="02020603050405020304" pitchFamily="18" charset="0"/>
              </a:rPr>
              <a:t>：</a:t>
            </a:r>
            <a:r>
              <a:rPr lang="zh-TW" altLang="zh-TW" sz="2400" dirty="0"/>
              <a:t>年齡</a:t>
            </a:r>
            <a:endParaRPr lang="en-US" altLang="zh-TW" sz="2400" dirty="0">
              <a:latin typeface="Times New Roman" panose="02020603050405020304" pitchFamily="18" charset="0"/>
              <a:cs typeface="Times New Roman" panose="02020603050405020304" pitchFamily="18" charset="0"/>
            </a:endParaRPr>
          </a:p>
          <a:p>
            <a:r>
              <a:rPr lang="en-US" altLang="zh-TW" sz="2400" dirty="0" smtClean="0">
                <a:latin typeface="Times New Roman" panose="02020603050405020304" pitchFamily="18" charset="0"/>
                <a:cs typeface="Times New Roman" panose="02020603050405020304" pitchFamily="18" charset="0"/>
              </a:rPr>
              <a:t>Kumar</a:t>
            </a:r>
            <a:r>
              <a:rPr lang="zh-TW" altLang="en-US" sz="2400" dirty="0" smtClean="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&amp;</a:t>
            </a:r>
            <a:r>
              <a:rPr lang="zh-TW" altLang="en-US" sz="2400" dirty="0" smtClean="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Ali(2011)</a:t>
            </a:r>
            <a:r>
              <a:rPr lang="zh-TW" altLang="en-US" sz="2400" dirty="0" smtClean="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35</a:t>
            </a:r>
            <a:r>
              <a:rPr lang="zh-TW" altLang="zh-TW" sz="2400" dirty="0"/>
              <a:t>歲以下</a:t>
            </a:r>
            <a:endParaRPr lang="zh-TW" altLang="en-US" sz="2400" dirty="0">
              <a:latin typeface="Times New Roman" panose="02020603050405020304" pitchFamily="18" charset="0"/>
              <a:cs typeface="Times New Roman" panose="02020603050405020304" pitchFamily="18" charset="0"/>
            </a:endParaRPr>
          </a:p>
          <a:p>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6468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年齡對「購買意願」</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236097038"/>
              </p:ext>
            </p:extLst>
          </p:nvPr>
        </p:nvGraphicFramePr>
        <p:xfrm>
          <a:off x="74613" y="1079500"/>
          <a:ext cx="8995508" cy="4389120"/>
        </p:xfrm>
        <a:graphic>
          <a:graphicData uri="http://schemas.openxmlformats.org/drawingml/2006/table">
            <a:tbl>
              <a:tblPr/>
              <a:tblGrid>
                <a:gridCol w="2273644"/>
                <a:gridCol w="914400"/>
                <a:gridCol w="1013254"/>
                <a:gridCol w="889686"/>
                <a:gridCol w="963827"/>
                <a:gridCol w="840260"/>
                <a:gridCol w="840259"/>
                <a:gridCol w="1260178"/>
              </a:tblGrid>
              <a:tr h="313873">
                <a:tc rowSpan="2">
                  <a:txBody>
                    <a:bodyPr/>
                    <a:lstStyle/>
                    <a:p>
                      <a:pPr algn="ctr">
                        <a:lnSpc>
                          <a:spcPct val="100000"/>
                        </a:lnSpc>
                        <a:spcAft>
                          <a:spcPts val="0"/>
                        </a:spcAft>
                      </a:pPr>
                      <a:r>
                        <a:rPr lang="zh-TW" sz="2400" kern="0" dirty="0">
                          <a:effectLst/>
                          <a:latin typeface="Times New Roman" panose="02020603050405020304" pitchFamily="18" charset="0"/>
                          <a:ea typeface="新細明體" panose="02020500000000000000" pitchFamily="18" charset="-120"/>
                          <a:cs typeface="Times New Roman" panose="02020603050405020304" pitchFamily="18" charset="0"/>
                        </a:rPr>
                        <a:t>項目</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38100" marR="38100" algn="ctr">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平均值</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38100" marR="38100" algn="ctr">
                        <a:lnSpc>
                          <a:spcPct val="100000"/>
                        </a:lnSpc>
                        <a:spcAft>
                          <a:spcPts val="0"/>
                        </a:spcAft>
                      </a:pPr>
                      <a:r>
                        <a:rPr lang="en-US" sz="2400" i="1"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t>
                      </a: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38100" marR="38100" algn="ctr">
                        <a:lnSpc>
                          <a:spcPct val="100000"/>
                        </a:lnSpc>
                        <a:spcAft>
                          <a:spcPts val="0"/>
                        </a:spcAft>
                      </a:pPr>
                      <a:r>
                        <a:rPr lang="en-US" sz="2400" i="1"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t>
                      </a:r>
                      <a:r>
                        <a:rPr lang="zh-TW" sz="2400" kern="0" dirty="0" smtClea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38100" marR="38100" algn="ctr">
                        <a:lnSpc>
                          <a:spcPct val="100000"/>
                        </a:lnSpc>
                        <a:spcAft>
                          <a:spcPts val="0"/>
                        </a:spcAft>
                      </a:pPr>
                      <a:r>
                        <a:rPr lang="en-US" sz="24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Duncan</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41620">
                <a:tc vMerge="1">
                  <a:txBody>
                    <a:bodyPr/>
                    <a:lstStyle/>
                    <a:p>
                      <a:endParaRPr lang="zh-TW" altLang="en-US"/>
                    </a:p>
                  </a:txBody>
                  <a:tcPr/>
                </a:tc>
                <a:tc>
                  <a:txBody>
                    <a:bodyPr/>
                    <a:lstStyle/>
                    <a:p>
                      <a:pPr marL="38100" marR="38100" algn="ctr">
                        <a:lnSpc>
                          <a:spcPct val="100000"/>
                        </a:lnSpc>
                        <a:spcAft>
                          <a:spcPts val="0"/>
                        </a:spcAf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a:t>
                      </a:r>
                      <a:r>
                        <a:rPr lang="zh-TW"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含</a:t>
                      </a: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zh-TW"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歲以下</a:t>
                      </a: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31~40(b)</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41~50(c)</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51</a:t>
                      </a:r>
                      <a:r>
                        <a:rPr lang="zh-TW"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歲以上</a:t>
                      </a: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80491">
                <a:tc>
                  <a:txBody>
                    <a:bodyPr/>
                    <a:lstStyle/>
                    <a:p>
                      <a:pPr marL="304800" marR="39370" indent="-304800" algn="l">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將會購買有機咖啡的產品</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4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3.47</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4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3.60</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3.98</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7.880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0795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5240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d&gt;</a:t>
                      </a:r>
                      <a:r>
                        <a:rPr lang="en-US" sz="2400" kern="0" dirty="0" err="1">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a,b,c</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480491">
                <a:tc>
                  <a:txBody>
                    <a:bodyPr/>
                    <a:lstStyle/>
                    <a:p>
                      <a:pPr marL="304800" marR="39370" indent="-304800" algn="l">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會購買台灣生產的有機咖啡</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3.52</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3.55</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3.69</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3.93</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3.382</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.018</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5240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d&gt;</a:t>
                      </a:r>
                      <a:r>
                        <a:rPr lang="en-US" sz="2400" kern="0" dirty="0" err="1">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a,b</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960979">
                <a:tc>
                  <a:txBody>
                    <a:bodyPr/>
                    <a:lstStyle/>
                    <a:p>
                      <a:pPr marL="304800" marR="39370" indent="-304800" algn="l">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買不到在地有機咖啡時，我會購買其他進口的</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4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3.18</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3.33</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3.31</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3.69</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4.563</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0795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5240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d&gt;</a:t>
                      </a:r>
                      <a:r>
                        <a:rPr lang="en-US" sz="2400" kern="0" dirty="0" err="1">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a,b,c</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22</a:t>
            </a:fld>
            <a:endParaRPr lang="zh-TW" altLang="en-US"/>
          </a:p>
        </p:txBody>
      </p:sp>
      <p:sp>
        <p:nvSpPr>
          <p:cNvPr id="14" name="文字版面配置區 13"/>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812088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家中有無慢性病者對「有機意識」</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57253271"/>
              </p:ext>
            </p:extLst>
          </p:nvPr>
        </p:nvGraphicFramePr>
        <p:xfrm>
          <a:off x="74613" y="1079500"/>
          <a:ext cx="9073269" cy="4681845"/>
        </p:xfrm>
        <a:graphic>
          <a:graphicData uri="http://schemas.openxmlformats.org/drawingml/2006/table">
            <a:tbl>
              <a:tblPr/>
              <a:tblGrid>
                <a:gridCol w="5471899"/>
                <a:gridCol w="792403"/>
                <a:gridCol w="792403"/>
                <a:gridCol w="1080665"/>
                <a:gridCol w="935899"/>
              </a:tblGrid>
              <a:tr h="312123">
                <a:tc rowSpan="2">
                  <a:txBody>
                    <a:bodyPr/>
                    <a:lstStyle/>
                    <a:p>
                      <a:pPr algn="ctr">
                        <a:lnSpc>
                          <a:spcPct val="100000"/>
                        </a:lnSpc>
                        <a:spcAft>
                          <a:spcPts val="0"/>
                        </a:spcAft>
                      </a:pPr>
                      <a:r>
                        <a:rPr lang="zh-TW" sz="2000" kern="0" dirty="0">
                          <a:effectLst/>
                          <a:latin typeface="Times New Roman" panose="02020603050405020304" pitchFamily="18" charset="0"/>
                          <a:ea typeface="新細明體" panose="02020500000000000000" pitchFamily="18" charset="-120"/>
                          <a:cs typeface="Times New Roman" panose="02020603050405020304" pitchFamily="18" charset="0"/>
                        </a:rPr>
                        <a:t>項目</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38100" marR="38100" algn="ctr">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平均值</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rowSpan="2">
                  <a:txBody>
                    <a:bodyPr/>
                    <a:lstStyle/>
                    <a:p>
                      <a:pPr marL="38100" marR="38100" algn="ctr">
                        <a:lnSpc>
                          <a:spcPct val="100000"/>
                        </a:lnSpc>
                        <a:spcAft>
                          <a:spcPts val="0"/>
                        </a:spcAft>
                      </a:pPr>
                      <a:r>
                        <a:rPr lang="en-US" sz="2000" i="1"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a:t>
                      </a: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38100" marR="38100" algn="ctr">
                        <a:lnSpc>
                          <a:spcPct val="100000"/>
                        </a:lnSpc>
                        <a:spcAft>
                          <a:spcPts val="0"/>
                        </a:spcAft>
                      </a:pPr>
                      <a:r>
                        <a:rPr lang="en-US" sz="2000" i="1"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t>
                      </a: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(Sig.)</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2123">
                <a:tc vMerge="1">
                  <a:txBody>
                    <a:bodyPr/>
                    <a:lstStyle/>
                    <a:p>
                      <a:endParaRPr lang="zh-TW" altLang="en-US"/>
                    </a:p>
                  </a:txBody>
                  <a:tcPr/>
                </a:tc>
                <a:tc>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無</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r>
              <a:tr h="312123">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有聽過「有機農產品」</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4.35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0.986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312123">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有機農業對環境有益</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4.19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4.20</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.963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12123">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有機農產品含有較多的營養</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-0.603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.547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12123">
                <a:tc>
                  <a:txBody>
                    <a:bodyPr/>
                    <a:lstStyle/>
                    <a:p>
                      <a:pPr marL="38100" marR="38100" algn="l">
                        <a:lnSpc>
                          <a:spcPct val="100000"/>
                        </a:lnSpc>
                        <a:spcAft>
                          <a:spcPts val="0"/>
                        </a:spcAft>
                      </a:pPr>
                      <a:r>
                        <a:rPr lang="zh-TW" sz="2000" kern="0" dirty="0">
                          <a:solidFill>
                            <a:schemeClr val="tx1"/>
                          </a:solidFill>
                          <a:effectLst/>
                          <a:latin typeface="Times New Roman" panose="02020603050405020304" pitchFamily="18" charset="0"/>
                          <a:ea typeface="新細明體" panose="02020500000000000000" pitchFamily="18" charset="-120"/>
                          <a:cs typeface="細明體" panose="02020509000000000000" pitchFamily="49" charset="-120"/>
                        </a:rPr>
                        <a:t>種植有機農產品使用化學肥料</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altLang="zh-TW" sz="2000" kern="0" dirty="0" smtClean="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2.06</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altLang="zh-TW" sz="2000" kern="0" dirty="0" smtClean="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2.31</a:t>
                      </a:r>
                      <a:endParaRPr lang="zh-TW" sz="20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2.504</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0795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.013</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r>
              <a:tr h="312123">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有機農產品比一般農產品安全</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-1.149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.251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12123">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有機農產品口味較佳</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3.13</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-0.213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.831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12123">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有機農產品沒有農藥殘留</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3.50</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-0.446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.656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12123">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有機農產品有較好的品質</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3.60</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3.72</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-1.426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12123">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有機農業提供較多就業機會</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3.30</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-1.208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12123">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有機市場需求對鄉村經濟有正面影響</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3.88</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1.416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12123">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攝取有機農產品可以減少慢性病風險</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3.81</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3.80</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0.145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.885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12123">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購買有機農產品有助於野生生物的增加</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3.53</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3.57</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-0.411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.681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12123">
                <a:tc>
                  <a:txBody>
                    <a:bodyPr/>
                    <a:lstStyle/>
                    <a:p>
                      <a:pPr marL="38100" marR="38100" algn="l">
                        <a:lnSpc>
                          <a:spcPct val="100000"/>
                        </a:lnSpc>
                        <a:spcAft>
                          <a:spcPts val="0"/>
                        </a:spcAft>
                      </a:pPr>
                      <a:r>
                        <a:rPr lang="zh-TW" sz="2000" kern="0" dirty="0">
                          <a:solidFill>
                            <a:schemeClr val="tx1"/>
                          </a:solidFill>
                          <a:effectLst/>
                          <a:latin typeface="Times New Roman" panose="02020603050405020304" pitchFamily="18" charset="0"/>
                          <a:ea typeface="新細明體" panose="02020500000000000000" pitchFamily="18" charset="-120"/>
                          <a:cs typeface="細明體" panose="02020509000000000000" pitchFamily="49" charset="-120"/>
                        </a:rPr>
                        <a:t>有機農產品的品質就如同有機標示一樣</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18034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3.11</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3.34</a:t>
                      </a:r>
                      <a:endParaRPr lang="zh-TW" sz="20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18034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-2.349</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10795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.019</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00"/>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23</a:t>
            </a:fld>
            <a:endParaRPr lang="zh-TW" altLang="en-US"/>
          </a:p>
        </p:txBody>
      </p:sp>
      <p:sp>
        <p:nvSpPr>
          <p:cNvPr id="8" name="文字版面配置區 7"/>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3373615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家中有無慢性病者對</a:t>
            </a:r>
            <a:r>
              <a:rPr lang="zh-TW" altLang="en-US" smtClean="0"/>
              <a:t>「</a:t>
            </a:r>
            <a:r>
              <a:rPr lang="zh-TW" altLang="zh-TW" smtClean="0"/>
              <a:t>購買意願</a:t>
            </a:r>
            <a:r>
              <a:rPr lang="zh-TW" altLang="en-US" smtClean="0"/>
              <a:t>」</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115911990"/>
              </p:ext>
            </p:extLst>
          </p:nvPr>
        </p:nvGraphicFramePr>
        <p:xfrm>
          <a:off x="74613" y="1079500"/>
          <a:ext cx="8737083" cy="3343824"/>
        </p:xfrm>
        <a:graphic>
          <a:graphicData uri="http://schemas.openxmlformats.org/drawingml/2006/table">
            <a:tbl>
              <a:tblPr/>
              <a:tblGrid>
                <a:gridCol w="5348340"/>
                <a:gridCol w="745619"/>
                <a:gridCol w="745619"/>
                <a:gridCol w="1016862"/>
                <a:gridCol w="880643"/>
              </a:tblGrid>
              <a:tr h="337433">
                <a:tc rowSpan="2">
                  <a:txBody>
                    <a:bodyPr/>
                    <a:lstStyle/>
                    <a:p>
                      <a:pPr algn="ctr">
                        <a:lnSpc>
                          <a:spcPct val="100000"/>
                        </a:lnSpc>
                        <a:spcAft>
                          <a:spcPts val="0"/>
                        </a:spcAft>
                      </a:pPr>
                      <a:r>
                        <a:rPr lang="zh-TW" sz="2400" kern="0" dirty="0">
                          <a:effectLst/>
                          <a:latin typeface="Times New Roman" panose="02020603050405020304" pitchFamily="18" charset="0"/>
                          <a:ea typeface="新細明體" panose="02020500000000000000" pitchFamily="18" charset="-120"/>
                          <a:cs typeface="Times New Roman" panose="02020603050405020304" pitchFamily="18" charset="0"/>
                        </a:rPr>
                        <a:t>項目</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38100" marR="38100" algn="ctr">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平均值</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rowSpan="2">
                  <a:txBody>
                    <a:bodyPr/>
                    <a:lstStyle/>
                    <a:p>
                      <a:pPr marL="38100" marR="38100" algn="ctr">
                        <a:lnSpc>
                          <a:spcPct val="100000"/>
                        </a:lnSpc>
                        <a:spcAft>
                          <a:spcPts val="0"/>
                        </a:spcAft>
                      </a:pPr>
                      <a:r>
                        <a:rPr lang="en-US" sz="2400" i="1"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a:t>
                      </a: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38100" marR="38100" algn="ctr">
                        <a:lnSpc>
                          <a:spcPct val="100000"/>
                        </a:lnSpc>
                        <a:spcAft>
                          <a:spcPts val="0"/>
                        </a:spcAft>
                      </a:pPr>
                      <a:r>
                        <a:rPr lang="en-US" sz="2400" i="1"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t>
                      </a:r>
                      <a:r>
                        <a:rPr lang="zh-TW" sz="24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r>
                        <a:rPr lang="en-US" sz="24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(Sig.)</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285">
                <a:tc vMerge="1">
                  <a:txBody>
                    <a:bodyPr/>
                    <a:lstStyle/>
                    <a:p>
                      <a:endParaRPr lang="zh-TW" altLang="en-US"/>
                    </a:p>
                  </a:txBody>
                  <a:tcPr/>
                </a:tc>
                <a:tc>
                  <a:txBody>
                    <a:bodyPr/>
                    <a:lstStyle/>
                    <a:p>
                      <a:pPr marL="38100" marR="38100" algn="ctr">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無</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r>
              <a:tr h="626928">
                <a:tc>
                  <a:txBody>
                    <a:bodyPr/>
                    <a:lstStyle/>
                    <a:p>
                      <a:pPr marL="38100" marR="38100" algn="l">
                        <a:lnSpc>
                          <a:spcPct val="100000"/>
                        </a:lnSpc>
                        <a:spcAft>
                          <a:spcPts val="0"/>
                        </a:spcAft>
                      </a:pPr>
                      <a:r>
                        <a:rPr lang="zh-TW" sz="2400" kern="0" dirty="0">
                          <a:solidFill>
                            <a:schemeClr val="tx1"/>
                          </a:solidFill>
                          <a:effectLst/>
                          <a:latin typeface="Times New Roman" panose="02020603050405020304" pitchFamily="18" charset="0"/>
                          <a:ea typeface="新細明體" panose="02020500000000000000" pitchFamily="18" charset="-120"/>
                          <a:cs typeface="細明體" panose="02020509000000000000" pitchFamily="49" charset="-120"/>
                        </a:rPr>
                        <a:t>將會購買有機咖啡的產品</a:t>
                      </a:r>
                      <a:endParaRPr lang="zh-TW" sz="24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marL="39370" marR="39370" algn="ctr">
                        <a:lnSpc>
                          <a:spcPct val="100000"/>
                        </a:lnSpc>
                        <a:spcAft>
                          <a:spcPts val="0"/>
                        </a:spcAft>
                        <a:tabLst>
                          <a:tab pos="180340" algn="dec"/>
                        </a:tabLst>
                      </a:pPr>
                      <a:r>
                        <a:rPr lang="en-US" sz="24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3.40</a:t>
                      </a:r>
                      <a:endParaRPr lang="zh-TW" sz="24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marL="39370" marR="39370" algn="ctr">
                        <a:lnSpc>
                          <a:spcPct val="100000"/>
                        </a:lnSpc>
                        <a:spcAft>
                          <a:spcPts val="0"/>
                        </a:spcAft>
                        <a:tabLst>
                          <a:tab pos="180340" algn="dec"/>
                        </a:tabLst>
                      </a:pPr>
                      <a:r>
                        <a:rPr lang="en-US" sz="24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3.58</a:t>
                      </a:r>
                      <a:endParaRPr lang="zh-TW" sz="24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marL="39370" marR="39370" algn="ctr">
                        <a:lnSpc>
                          <a:spcPct val="100000"/>
                        </a:lnSpc>
                        <a:spcAft>
                          <a:spcPts val="0"/>
                        </a:spcAft>
                        <a:tabLst>
                          <a:tab pos="180340" algn="dec"/>
                        </a:tabLst>
                      </a:pPr>
                      <a:r>
                        <a:rPr lang="en-US" sz="24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-2.138</a:t>
                      </a:r>
                      <a:endParaRPr lang="zh-TW" sz="24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00000"/>
                        </a:lnSpc>
                        <a:spcAft>
                          <a:spcPts val="0"/>
                        </a:spcAft>
                        <a:tabLst>
                          <a:tab pos="107950" algn="dec"/>
                        </a:tabLst>
                      </a:pPr>
                      <a:r>
                        <a:rPr lang="en-US" sz="24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.033</a:t>
                      </a:r>
                      <a:endParaRPr lang="zh-TW" sz="24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r>
              <a:tr h="626928">
                <a:tc>
                  <a:txBody>
                    <a:bodyPr/>
                    <a:lstStyle/>
                    <a:p>
                      <a:pPr marL="38100" marR="38100" algn="l">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會透過網路購買有機咖啡</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2.96</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3.02</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-0.685</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.494</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626928">
                <a:tc>
                  <a:txBody>
                    <a:bodyPr/>
                    <a:lstStyle/>
                    <a:p>
                      <a:pPr marL="38100" marR="38100" algn="l">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會購買台灣生產的有機咖啡</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3.55</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3.64</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-0.971</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0795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.332</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626928">
                <a:tc>
                  <a:txBody>
                    <a:bodyPr/>
                    <a:lstStyle/>
                    <a:p>
                      <a:pPr marL="38100" marR="38100" algn="l">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買不到在地有機咖啡時，我會購買其他進口的</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3.33</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3.27</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0.700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ct val="100000"/>
                        </a:lnSpc>
                        <a:spcAft>
                          <a:spcPts val="0"/>
                        </a:spcAft>
                        <a:tabLst>
                          <a:tab pos="10795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.484</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24</a:t>
            </a:fld>
            <a:endParaRPr lang="zh-TW" altLang="en-US"/>
          </a:p>
        </p:txBody>
      </p:sp>
      <p:sp>
        <p:nvSpPr>
          <p:cNvPr id="11" name="文字版面配置區 10"/>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3319903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家中有無飲食控制者對</a:t>
            </a:r>
            <a:r>
              <a:rPr lang="zh-TW" altLang="en-US" smtClean="0"/>
              <a:t>「</a:t>
            </a:r>
            <a:r>
              <a:rPr lang="zh-TW" altLang="zh-TW" smtClean="0"/>
              <a:t>有機意識</a:t>
            </a:r>
            <a:r>
              <a:rPr lang="zh-TW" altLang="en-US" smtClean="0"/>
              <a:t>」</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551291136"/>
              </p:ext>
            </p:extLst>
          </p:nvPr>
        </p:nvGraphicFramePr>
        <p:xfrm>
          <a:off x="74613" y="1079500"/>
          <a:ext cx="8898964" cy="4572000"/>
        </p:xfrm>
        <a:graphic>
          <a:graphicData uri="http://schemas.openxmlformats.org/drawingml/2006/table">
            <a:tbl>
              <a:tblPr/>
              <a:tblGrid>
                <a:gridCol w="5366780"/>
                <a:gridCol w="777180"/>
                <a:gridCol w="777180"/>
                <a:gridCol w="1059904"/>
                <a:gridCol w="917920"/>
              </a:tblGrid>
              <a:tr h="301214">
                <a:tc rowSpan="2">
                  <a:txBody>
                    <a:bodyPr/>
                    <a:lstStyle/>
                    <a:p>
                      <a:pPr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項目</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平均值</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38100" marR="38100" algn="ctr">
                        <a:lnSpc>
                          <a:spcPct val="100000"/>
                        </a:lnSpc>
                        <a:spcAft>
                          <a:spcPts val="0"/>
                        </a:spcAft>
                      </a:pPr>
                      <a:r>
                        <a:rPr lang="en-US" sz="2000" i="1"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a:t>
                      </a: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38100" marR="38100" algn="ctr">
                        <a:lnSpc>
                          <a:spcPct val="100000"/>
                        </a:lnSpc>
                        <a:spcAft>
                          <a:spcPts val="0"/>
                        </a:spcAft>
                      </a:pPr>
                      <a:r>
                        <a:rPr lang="en-US" sz="2000" i="1"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t>
                      </a: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(Sig.)</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1214">
                <a:tc vMerge="1">
                  <a:txBody>
                    <a:bodyPr/>
                    <a:lstStyle/>
                    <a:p>
                      <a:endParaRPr lang="zh-TW" altLang="en-US"/>
                    </a:p>
                  </a:txBody>
                  <a:tcPr/>
                </a:tc>
                <a:tc>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無</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r>
              <a:tr h="301214">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有聽過「有機農產品」</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4.36</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4.28</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1.208</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.228</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301214">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有機農業對環境有益</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4.26</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4.17</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1.104</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.270</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1214">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有機農產品含有較多的營養</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3.64</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3.54</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0.993</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.321</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1214">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種植有機農產品使用化學肥料</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3.86</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3.74</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1.087</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.278</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1214">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有機農產品比一般農產品安全</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3.81</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3.81</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-0.008</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.994</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1214">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有機農產品口味較佳</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3.19</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3.12</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0.823</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.411</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1214">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有機農產品沒有農藥殘留</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3.45</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3.56</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-1.078</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.282</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1214">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有機農產品有較好的品質</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3.71</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3.66</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0.618</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.537</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1214">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有機農業提供較多就業機會</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3.44</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3.34</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1.065</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.287</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1214">
                <a:tc>
                  <a:txBody>
                    <a:bodyPr/>
                    <a:lstStyle/>
                    <a:p>
                      <a:pPr marL="38100" marR="38100" algn="l">
                        <a:lnSpc>
                          <a:spcPct val="100000"/>
                        </a:lnSpc>
                        <a:spcAft>
                          <a:spcPts val="0"/>
                        </a:spcAft>
                      </a:pPr>
                      <a:r>
                        <a:rPr lang="zh-TW" sz="2000" kern="0" dirty="0">
                          <a:solidFill>
                            <a:schemeClr val="tx1"/>
                          </a:solidFill>
                          <a:effectLst/>
                          <a:latin typeface="Times New Roman" panose="02020603050405020304" pitchFamily="18" charset="0"/>
                          <a:ea typeface="新細明體" panose="02020500000000000000" pitchFamily="18" charset="-120"/>
                          <a:cs typeface="細明體" panose="02020509000000000000" pitchFamily="49" charset="-120"/>
                        </a:rPr>
                        <a:t>有機市場需求對鄉村經濟有正面影響</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3.95</a:t>
                      </a:r>
                      <a:endParaRPr lang="zh-TW" sz="20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3.76</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2.253</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0795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.025</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r>
              <a:tr h="301214">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攝取有機農產品可以減少慢性病風險</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3.91</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3.76</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1.665</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.097</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1214">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購買有機農產品有助於野生生物的增加</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3.56</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3.56</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0.026</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.979</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1214">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有機農產品的品質就如同有機標示一樣</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3.22</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3.28</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-0.539</a:t>
                      </a:r>
                      <a:endParaRPr lang="zh-TW"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.590</a:t>
                      </a:r>
                      <a:endParaRPr lang="zh-TW"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25</a:t>
            </a:fld>
            <a:endParaRPr lang="zh-TW" altLang="en-US"/>
          </a:p>
        </p:txBody>
      </p:sp>
      <p:sp>
        <p:nvSpPr>
          <p:cNvPr id="8" name="文字版面配置區 7"/>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3580249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職業對</a:t>
            </a:r>
            <a:r>
              <a:rPr lang="zh-TW" altLang="en-US" smtClean="0"/>
              <a:t>「</a:t>
            </a:r>
            <a:r>
              <a:rPr lang="zh-TW" altLang="zh-TW" smtClean="0"/>
              <a:t>有機意識</a:t>
            </a:r>
            <a:r>
              <a:rPr lang="zh-TW" altLang="en-US" smtClean="0"/>
              <a:t>」與「購買意願」</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83223949"/>
              </p:ext>
            </p:extLst>
          </p:nvPr>
        </p:nvGraphicFramePr>
        <p:xfrm>
          <a:off x="101601" y="1649505"/>
          <a:ext cx="9042400" cy="3744665"/>
        </p:xfrm>
        <a:graphic>
          <a:graphicData uri="http://schemas.openxmlformats.org/drawingml/2006/table">
            <a:tbl>
              <a:tblPr/>
              <a:tblGrid>
                <a:gridCol w="2685743"/>
                <a:gridCol w="847554"/>
                <a:gridCol w="656171"/>
                <a:gridCol w="601490"/>
                <a:gridCol w="697182"/>
                <a:gridCol w="628830"/>
                <a:gridCol w="574150"/>
                <a:gridCol w="683511"/>
                <a:gridCol w="697182"/>
                <a:gridCol w="970587"/>
              </a:tblGrid>
              <a:tr h="391865">
                <a:tc rowSpan="2">
                  <a:txBody>
                    <a:bodyPr/>
                    <a:lstStyle/>
                    <a:p>
                      <a:pPr algn="ctr">
                        <a:lnSpc>
                          <a:spcPct val="100000"/>
                        </a:lnSpc>
                        <a:spcAft>
                          <a:spcPts val="0"/>
                        </a:spcAft>
                      </a:pPr>
                      <a:r>
                        <a:rPr lang="zh-TW" sz="2000" kern="0" dirty="0">
                          <a:effectLst/>
                          <a:latin typeface="Times New Roman" panose="02020603050405020304" pitchFamily="18" charset="0"/>
                          <a:ea typeface="新細明體" panose="02020500000000000000" pitchFamily="18" charset="-120"/>
                          <a:cs typeface="Times New Roman" panose="02020603050405020304" pitchFamily="18" charset="0"/>
                        </a:rPr>
                        <a:t>項目</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9">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平均值</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427349">
                <a:tc vMerge="1">
                  <a:txBody>
                    <a:bodyPr/>
                    <a:lstStyle/>
                    <a:p>
                      <a:endParaRPr lang="zh-TW" altLang="en-US"/>
                    </a:p>
                  </a:txBody>
                  <a:tcPr/>
                </a:tc>
                <a:tc>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軍公教</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農林漁牧、製造業</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(b)</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服務業</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自由業、金融業</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學生</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其他</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en-US" sz="2000" i="1"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t>
                      </a: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en-US" sz="2000" i="1"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t>
                      </a: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(Sig.)</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Duncan</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83672">
                <a:tc>
                  <a:txBody>
                    <a:bodyPr/>
                    <a:lstStyle/>
                    <a:p>
                      <a:pPr marL="304800" marR="39370" indent="-304800" algn="l" defTabSz="457200" rtl="0" eaLnBrk="1" latinLnBrk="0" hangingPunct="1">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購買有機農產品有助於野生生物的增加</a:t>
                      </a:r>
                    </a:p>
                  </a:txBody>
                  <a:tcPr marL="15765" marR="15765"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21590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21590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3.82</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marL="39370" marR="39370" algn="ctr">
                        <a:lnSpc>
                          <a:spcPct val="100000"/>
                        </a:lnSpc>
                        <a:spcAft>
                          <a:spcPts val="0"/>
                        </a:spcAft>
                        <a:tabLst>
                          <a:tab pos="21590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3.67</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rPr>
                        <a:t>3.25</a:t>
                      </a:r>
                      <a:endParaRPr lang="zh-TW" sz="2000" kern="100" dirty="0">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3.65</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2.629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80340" algn="dec"/>
                        </a:tabLst>
                      </a:pPr>
                      <a:r>
                        <a:rPr lang="en-US" sz="2000" kern="0" dirty="0" err="1">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b,d,f</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&gt;</a:t>
                      </a:r>
                      <a:r>
                        <a:rPr lang="en-US" sz="2000" kern="0" dirty="0">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rPr>
                        <a:t>e</a:t>
                      </a:r>
                      <a:endParaRPr lang="zh-TW" sz="2000" kern="100" dirty="0">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583672">
                <a:tc>
                  <a:txBody>
                    <a:bodyPr/>
                    <a:lstStyle/>
                    <a:p>
                      <a:pPr marL="304800" marR="39370" indent="-304800" algn="l" defTabSz="457200" rtl="0" eaLnBrk="1" latinLnBrk="0" hangingPunct="1">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有機農產品的品質就如同有機標示一樣</a:t>
                      </a:r>
                    </a:p>
                  </a:txBody>
                  <a:tcPr marL="15765" marR="15765"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21590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215900" algn="dec"/>
                        </a:tabLst>
                      </a:pPr>
                      <a:r>
                        <a:rPr lang="en-US" sz="20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3.49</a:t>
                      </a:r>
                      <a:endParaRPr lang="zh-TW" sz="20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21590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B050"/>
                          </a:solidFill>
                          <a:effectLst/>
                          <a:latin typeface="Times New Roman" panose="02020603050405020304" pitchFamily="18" charset="0"/>
                          <a:ea typeface="新細明體" panose="02020500000000000000" pitchFamily="18" charset="-120"/>
                          <a:cs typeface="Times New Roman" panose="02020603050405020304" pitchFamily="18" charset="0"/>
                        </a:rPr>
                        <a:t>2.80</a:t>
                      </a:r>
                      <a:endParaRPr lang="zh-TW" sz="2000" kern="100" dirty="0">
                        <a:solidFill>
                          <a:srgbClr val="00B05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rPr>
                        <a:t>3.09</a:t>
                      </a:r>
                      <a:endParaRPr lang="zh-TW" sz="2000" kern="100" dirty="0">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3.30</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4.361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b</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&gt;</a:t>
                      </a:r>
                      <a:r>
                        <a:rPr lang="en-US" sz="2000" kern="0" dirty="0">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rPr>
                        <a:t>e</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&gt;</a:t>
                      </a:r>
                      <a:r>
                        <a:rPr lang="en-US" sz="2000" kern="0" dirty="0">
                          <a:solidFill>
                            <a:srgbClr val="00B050"/>
                          </a:solidFill>
                          <a:effectLst/>
                          <a:latin typeface="Times New Roman" panose="02020603050405020304" pitchFamily="18" charset="0"/>
                          <a:ea typeface="新細明體" panose="02020500000000000000" pitchFamily="18" charset="-120"/>
                          <a:cs typeface="Times New Roman" panose="02020603050405020304" pitchFamily="18" charset="0"/>
                        </a:rPr>
                        <a:t>d</a:t>
                      </a:r>
                      <a:endParaRPr lang="zh-TW" sz="2000" kern="100" dirty="0">
                        <a:solidFill>
                          <a:srgbClr val="00B05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5765" marR="15765"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r>
              <a:tr h="583672">
                <a:tc>
                  <a:txBody>
                    <a:bodyPr/>
                    <a:lstStyle/>
                    <a:p>
                      <a:pPr marL="304800" marR="39370" indent="-304800" algn="l">
                        <a:lnSpc>
                          <a:spcPct val="100000"/>
                        </a:lnSpc>
                        <a:spcAft>
                          <a:spcPts val="0"/>
                        </a:spcAft>
                      </a:pPr>
                      <a:r>
                        <a:rPr lang="zh-TW" sz="2000" kern="0" dirty="0">
                          <a:ln>
                            <a:solidFill>
                              <a:srgbClr val="FF3399"/>
                            </a:solidFill>
                          </a:ln>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買不到在</a:t>
                      </a:r>
                      <a:r>
                        <a:rPr lang="zh-TW" sz="2000" kern="0" dirty="0">
                          <a:ln>
                            <a:solidFill>
                              <a:srgbClr val="FF3399"/>
                            </a:solidFill>
                          </a:ln>
                          <a:solidFill>
                            <a:srgbClr val="FF3399"/>
                          </a:solidFill>
                          <a:effectLst/>
                          <a:latin typeface="Times New Roman" panose="02020603050405020304" pitchFamily="18" charset="0"/>
                          <a:ea typeface="新細明體" panose="02020500000000000000" pitchFamily="18" charset="-120"/>
                          <a:cs typeface="細明體" panose="02020509000000000000" pitchFamily="49" charset="-120"/>
                        </a:rPr>
                        <a:t>地有</a:t>
                      </a:r>
                      <a:r>
                        <a:rPr lang="zh-TW" sz="2000" kern="0" dirty="0">
                          <a:ln>
                            <a:solidFill>
                              <a:srgbClr val="FF3399"/>
                            </a:solidFill>
                          </a:ln>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機咖啡時，我會購買其他進口的</a:t>
                      </a:r>
                      <a:endParaRPr lang="zh-TW" sz="2000" kern="100" dirty="0">
                        <a:ln>
                          <a:solidFill>
                            <a:srgbClr val="FF3399"/>
                          </a:solidFill>
                        </a:ln>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215900" algn="dec"/>
                        </a:tabLst>
                      </a:pPr>
                      <a:r>
                        <a:rPr lang="en-US" sz="2000" kern="0" dirty="0">
                          <a:ln>
                            <a:solidFill>
                              <a:srgbClr val="FF3399"/>
                            </a:solid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3.46</a:t>
                      </a:r>
                      <a:endParaRPr lang="zh-TW" sz="2000" kern="100" dirty="0">
                        <a:ln>
                          <a:solidFill>
                            <a:srgbClr val="FF3399"/>
                          </a:solidFill>
                        </a:ln>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215900" algn="dec"/>
                        </a:tabLst>
                      </a:pPr>
                      <a:r>
                        <a:rPr lang="en-US" sz="2000" kern="0" dirty="0">
                          <a:ln>
                            <a:solidFill>
                              <a:srgbClr val="FF3399"/>
                            </a:solid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3.24</a:t>
                      </a:r>
                      <a:endParaRPr lang="zh-TW" sz="2000" kern="100" dirty="0">
                        <a:ln>
                          <a:solidFill>
                            <a:srgbClr val="FF3399"/>
                          </a:solidFill>
                        </a:ln>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215900" algn="dec"/>
                        </a:tabLst>
                      </a:pPr>
                      <a:r>
                        <a:rPr lang="en-US" sz="2000" kern="0" dirty="0">
                          <a:ln>
                            <a:solidFill>
                              <a:srgbClr val="FF3399"/>
                            </a:solid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3.23</a:t>
                      </a:r>
                      <a:endParaRPr lang="zh-TW" sz="2000" kern="100" dirty="0">
                        <a:ln>
                          <a:solidFill>
                            <a:srgbClr val="FF3399"/>
                          </a:solidFill>
                        </a:ln>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252095" algn="dec"/>
                        </a:tabLst>
                      </a:pPr>
                      <a:r>
                        <a:rPr lang="en-US" sz="2000" kern="0" dirty="0">
                          <a:ln>
                            <a:solidFill>
                              <a:srgbClr val="FF3399"/>
                            </a:solid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3.42</a:t>
                      </a:r>
                      <a:endParaRPr lang="zh-TW" sz="2000" kern="100" dirty="0">
                        <a:ln>
                          <a:solidFill>
                            <a:srgbClr val="FF3399"/>
                          </a:solidFill>
                        </a:ln>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a:ln>
                            <a:solidFill>
                              <a:srgbClr val="FF3399"/>
                            </a:solid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3.07</a:t>
                      </a:r>
                      <a:endParaRPr lang="zh-TW" sz="2000" kern="100" dirty="0">
                        <a:ln>
                          <a:solidFill>
                            <a:srgbClr val="FF3399"/>
                          </a:solidFill>
                        </a:ln>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B0F0"/>
                    </a:solidFill>
                  </a:tcPr>
                </a:tc>
                <a:tc>
                  <a:txBody>
                    <a:bodyPr/>
                    <a:lstStyle/>
                    <a:p>
                      <a:pPr marL="39370" marR="39370" algn="ctr">
                        <a:lnSpc>
                          <a:spcPct val="100000"/>
                        </a:lnSpc>
                        <a:spcAft>
                          <a:spcPts val="0"/>
                        </a:spcAft>
                        <a:tabLst>
                          <a:tab pos="180340" algn="dec"/>
                        </a:tabLst>
                      </a:pPr>
                      <a:r>
                        <a:rPr lang="en-US" sz="2000" kern="0" dirty="0">
                          <a:ln>
                            <a:solidFill>
                              <a:srgbClr val="FF3399"/>
                            </a:solid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3.54</a:t>
                      </a:r>
                      <a:endParaRPr lang="zh-TW" sz="2000" kern="100" dirty="0">
                        <a:ln>
                          <a:solidFill>
                            <a:srgbClr val="FF3399"/>
                          </a:solidFill>
                        </a:ln>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180340" algn="dec"/>
                        </a:tabLst>
                      </a:pPr>
                      <a:r>
                        <a:rPr lang="en-US" sz="2000" kern="0" dirty="0">
                          <a:ln>
                            <a:solidFill>
                              <a:srgbClr val="FF3399"/>
                            </a:solid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2.425</a:t>
                      </a:r>
                      <a:endParaRPr lang="zh-TW" sz="2000" kern="100" dirty="0">
                        <a:ln>
                          <a:solidFill>
                            <a:srgbClr val="FF3399"/>
                          </a:solidFill>
                        </a:ln>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a:ln>
                            <a:solidFill>
                              <a:srgbClr val="FF3399"/>
                            </a:solid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.035</a:t>
                      </a:r>
                      <a:endParaRPr lang="zh-TW" sz="2000" kern="100" dirty="0">
                        <a:ln>
                          <a:solidFill>
                            <a:srgbClr val="FF3399"/>
                          </a:solidFill>
                        </a:ln>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err="1">
                          <a:ln>
                            <a:solidFill>
                              <a:srgbClr val="FF3399"/>
                            </a:solid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a:t>
                      </a:r>
                      <a:r>
                        <a:rPr lang="en-US" sz="2000" kern="0" dirty="0">
                          <a:ln>
                            <a:solidFill>
                              <a:srgbClr val="FF3399"/>
                            </a:solid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&gt;e</a:t>
                      </a:r>
                      <a:endParaRPr lang="zh-TW" sz="2000" kern="100" dirty="0">
                        <a:ln>
                          <a:solidFill>
                            <a:srgbClr val="FF3399"/>
                          </a:solidFill>
                        </a:ln>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26</a:t>
            </a:fld>
            <a:endParaRPr lang="zh-TW" altLang="en-US"/>
          </a:p>
        </p:txBody>
      </p:sp>
    </p:spTree>
    <p:extLst>
      <p:ext uri="{BB962C8B-B14F-4D97-AF65-F5344CB8AC3E}">
        <p14:creationId xmlns:p14="http://schemas.microsoft.com/office/powerpoint/2010/main" val="3274456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教育程度對</a:t>
            </a:r>
            <a:r>
              <a:rPr lang="zh-TW" altLang="en-US" smtClean="0"/>
              <a:t>「</a:t>
            </a:r>
            <a:r>
              <a:rPr lang="zh-TW" altLang="zh-TW" smtClean="0"/>
              <a:t>有機意識</a:t>
            </a:r>
            <a:r>
              <a:rPr lang="zh-TW" altLang="en-US" smtClean="0"/>
              <a:t>」</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565209907"/>
              </p:ext>
            </p:extLst>
          </p:nvPr>
        </p:nvGraphicFramePr>
        <p:xfrm>
          <a:off x="74613" y="1079500"/>
          <a:ext cx="8863107" cy="5486400"/>
        </p:xfrm>
        <a:graphic>
          <a:graphicData uri="http://schemas.openxmlformats.org/drawingml/2006/table">
            <a:tbl>
              <a:tblPr/>
              <a:tblGrid>
                <a:gridCol w="3493739"/>
                <a:gridCol w="1004614"/>
                <a:gridCol w="631949"/>
                <a:gridCol w="861349"/>
                <a:gridCol w="861349"/>
                <a:gridCol w="573940"/>
                <a:gridCol w="631949"/>
                <a:gridCol w="804218"/>
              </a:tblGrid>
              <a:tr h="267415">
                <a:tc rowSpan="2">
                  <a:txBody>
                    <a:bodyPr/>
                    <a:lstStyle/>
                    <a:p>
                      <a:pPr algn="ctr">
                        <a:lnSpc>
                          <a:spcPct val="100000"/>
                        </a:lnSpc>
                        <a:spcAft>
                          <a:spcPts val="0"/>
                        </a:spcAft>
                      </a:pPr>
                      <a:r>
                        <a:rPr lang="zh-TW" sz="1800" kern="0" dirty="0">
                          <a:effectLst/>
                          <a:latin typeface="Times New Roman" panose="02020603050405020304" pitchFamily="18" charset="0"/>
                          <a:ea typeface="新細明體" panose="02020500000000000000" pitchFamily="18" charset="-120"/>
                          <a:cs typeface="Times New Roman" panose="02020603050405020304" pitchFamily="18" charset="0"/>
                        </a:rPr>
                        <a:t>項目</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38100" marR="38100" algn="ctr">
                        <a:lnSpc>
                          <a:spcPct val="100000"/>
                        </a:lnSpc>
                        <a:spcAft>
                          <a:spcPts val="0"/>
                        </a:spcAft>
                      </a:pPr>
                      <a:r>
                        <a:rPr lang="zh-TW" sz="18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平均值</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38100" marR="38100" algn="ctr">
                        <a:lnSpc>
                          <a:spcPct val="100000"/>
                        </a:lnSpc>
                        <a:spcAft>
                          <a:spcPts val="0"/>
                        </a:spcAft>
                      </a:pPr>
                      <a:r>
                        <a:rPr lang="en-US" sz="1800" i="1"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t>
                      </a:r>
                      <a:r>
                        <a:rPr lang="zh-TW" sz="18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38100" marR="38100" algn="ctr">
                        <a:lnSpc>
                          <a:spcPct val="100000"/>
                        </a:lnSpc>
                        <a:spcAft>
                          <a:spcPts val="0"/>
                        </a:spcAft>
                      </a:pPr>
                      <a:r>
                        <a:rPr lang="en-US" sz="1800" i="1"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t>
                      </a:r>
                      <a:r>
                        <a:rPr lang="zh-TW" sz="18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(Sig.)</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38100" marR="38100" algn="ctr">
                        <a:lnSpc>
                          <a:spcPct val="100000"/>
                        </a:lnSpc>
                        <a:spcAft>
                          <a:spcPts val="0"/>
                        </a:spcAf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Duncan</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4831">
                <a:tc vMerge="1">
                  <a:txBody>
                    <a:bodyPr/>
                    <a:lstStyle/>
                    <a:p>
                      <a:endParaRPr lang="zh-TW" altLang="en-US"/>
                    </a:p>
                  </a:txBody>
                  <a:tcPr/>
                </a:tc>
                <a:tc>
                  <a:txBody>
                    <a:bodyPr/>
                    <a:lstStyle/>
                    <a:p>
                      <a:pPr marL="38100" marR="38100" algn="ctr">
                        <a:lnSpc>
                          <a:spcPct val="100000"/>
                        </a:lnSpc>
                        <a:spcAft>
                          <a:spcPts val="0"/>
                        </a:spcAft>
                      </a:pPr>
                      <a:r>
                        <a:rPr lang="zh-TW" sz="1800" kern="0" dirty="0">
                          <a:solidFill>
                            <a:schemeClr val="tx1"/>
                          </a:solidFill>
                          <a:effectLst/>
                          <a:latin typeface="Times New Roman" panose="02020603050405020304" pitchFamily="18" charset="0"/>
                          <a:ea typeface="新細明體" panose="02020500000000000000" pitchFamily="18" charset="-120"/>
                          <a:cs typeface="細明體" panose="02020509000000000000" pitchFamily="49" charset="-120"/>
                        </a:rPr>
                        <a:t>高中</a:t>
                      </a:r>
                      <a:r>
                        <a:rPr lang="en-US" sz="1800" kern="0" dirty="0">
                          <a:solidFill>
                            <a:schemeClr val="tx1"/>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800" kern="0" dirty="0">
                          <a:solidFill>
                            <a:schemeClr val="tx1"/>
                          </a:solidFill>
                          <a:effectLst/>
                          <a:latin typeface="Times New Roman" panose="02020603050405020304" pitchFamily="18" charset="0"/>
                          <a:ea typeface="新細明體" panose="02020500000000000000" pitchFamily="18" charset="-120"/>
                          <a:cs typeface="細明體" panose="02020509000000000000" pitchFamily="49" charset="-120"/>
                        </a:rPr>
                        <a:t>職</a:t>
                      </a:r>
                      <a:r>
                        <a:rPr lang="en-US" sz="1800" kern="0" dirty="0">
                          <a:solidFill>
                            <a:schemeClr val="tx1"/>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800" kern="0" dirty="0">
                          <a:solidFill>
                            <a:schemeClr val="tx1"/>
                          </a:solidFill>
                          <a:effectLst/>
                          <a:latin typeface="Times New Roman" panose="02020603050405020304" pitchFamily="18" charset="0"/>
                          <a:ea typeface="新細明體" panose="02020500000000000000" pitchFamily="18" charset="-120"/>
                          <a:cs typeface="細明體" panose="02020509000000000000" pitchFamily="49" charset="-120"/>
                        </a:rPr>
                        <a:t>以下</a:t>
                      </a:r>
                      <a:r>
                        <a:rPr lang="en-US" sz="18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(a)</a:t>
                      </a:r>
                      <a:endParaRPr lang="zh-TW"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1800" kern="0" dirty="0">
                          <a:solidFill>
                            <a:schemeClr val="tx1"/>
                          </a:solidFill>
                          <a:effectLst/>
                          <a:latin typeface="Times New Roman" panose="02020603050405020304" pitchFamily="18" charset="0"/>
                          <a:ea typeface="新細明體" panose="02020500000000000000" pitchFamily="18" charset="-120"/>
                          <a:cs typeface="細明體" panose="02020509000000000000" pitchFamily="49" charset="-120"/>
                        </a:rPr>
                        <a:t>專科</a:t>
                      </a:r>
                      <a:r>
                        <a:rPr lang="en-US" sz="18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(b)</a:t>
                      </a:r>
                      <a:endParaRPr lang="zh-TW"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1800" kern="0" dirty="0">
                          <a:solidFill>
                            <a:schemeClr val="tx1"/>
                          </a:solidFill>
                          <a:effectLst/>
                          <a:latin typeface="Times New Roman" panose="02020603050405020304" pitchFamily="18" charset="0"/>
                          <a:ea typeface="新細明體" panose="02020500000000000000" pitchFamily="18" charset="-120"/>
                          <a:cs typeface="細明體" panose="02020509000000000000" pitchFamily="49" charset="-120"/>
                        </a:rPr>
                        <a:t>大學</a:t>
                      </a:r>
                      <a:r>
                        <a:rPr lang="en-US" sz="18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(c)</a:t>
                      </a:r>
                      <a:endParaRPr lang="zh-TW"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1800" kern="0" dirty="0">
                          <a:solidFill>
                            <a:schemeClr val="tx1"/>
                          </a:solidFill>
                          <a:effectLst/>
                          <a:latin typeface="Times New Roman" panose="02020603050405020304" pitchFamily="18" charset="0"/>
                          <a:ea typeface="新細明體" panose="02020500000000000000" pitchFamily="18" charset="-120"/>
                          <a:cs typeface="細明體" panose="02020509000000000000" pitchFamily="49" charset="-120"/>
                        </a:rPr>
                        <a:t>研究所</a:t>
                      </a:r>
                      <a:r>
                        <a:rPr lang="en-US" sz="18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(d)</a:t>
                      </a:r>
                      <a:endParaRPr lang="zh-TW"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67415">
                <a:tc>
                  <a:txBody>
                    <a:bodyPr/>
                    <a:lstStyle/>
                    <a:p>
                      <a:pPr marL="304800" marR="38100" indent="-304800" algn="l">
                        <a:lnSpc>
                          <a:spcPct val="100000"/>
                        </a:lnSpc>
                        <a:spcAft>
                          <a:spcPts val="0"/>
                        </a:spcAft>
                      </a:pPr>
                      <a:r>
                        <a:rPr lang="zh-TW" sz="1800" kern="0" dirty="0">
                          <a:solidFill>
                            <a:schemeClr val="tx1"/>
                          </a:solidFill>
                          <a:effectLst/>
                          <a:latin typeface="Times New Roman" panose="02020603050405020304" pitchFamily="18" charset="0"/>
                          <a:ea typeface="新細明體" panose="02020500000000000000" pitchFamily="18" charset="-120"/>
                          <a:cs typeface="細明體" panose="02020509000000000000" pitchFamily="49" charset="-120"/>
                        </a:rPr>
                        <a:t>有聽過「有機農產品」</a:t>
                      </a:r>
                      <a:endParaRPr lang="zh-TW"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00000"/>
                        </a:lnSpc>
                        <a:spcAft>
                          <a:spcPts val="0"/>
                        </a:spcAft>
                        <a:tabLst>
                          <a:tab pos="252095" algn="dec"/>
                        </a:tabLst>
                      </a:pPr>
                      <a:r>
                        <a:rPr lang="en-US" sz="18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4.10</a:t>
                      </a:r>
                      <a:endParaRPr lang="zh-TW"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00000"/>
                        </a:lnSpc>
                        <a:spcAft>
                          <a:spcPts val="0"/>
                        </a:spcAft>
                        <a:tabLst>
                          <a:tab pos="180340" algn="dec"/>
                        </a:tabLst>
                      </a:pPr>
                      <a:r>
                        <a:rPr lang="en-US" sz="18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4.25</a:t>
                      </a:r>
                      <a:endParaRPr lang="zh-TW"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00000"/>
                        </a:lnSpc>
                        <a:spcAft>
                          <a:spcPts val="0"/>
                        </a:spcAft>
                        <a:tabLst>
                          <a:tab pos="180340" algn="dec"/>
                        </a:tabLst>
                      </a:pPr>
                      <a:r>
                        <a:rPr lang="en-US" sz="18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4.38</a:t>
                      </a:r>
                      <a:endParaRPr lang="zh-TW" sz="1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00000"/>
                        </a:lnSpc>
                        <a:spcAft>
                          <a:spcPts val="0"/>
                        </a:spcAft>
                        <a:tabLst>
                          <a:tab pos="215900" algn="dec"/>
                        </a:tabLst>
                      </a:pPr>
                      <a:r>
                        <a:rPr lang="en-US" sz="18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4.36</a:t>
                      </a:r>
                      <a:endParaRPr lang="zh-TW" sz="18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00000"/>
                        </a:lnSpc>
                        <a:spcAft>
                          <a:spcPts val="0"/>
                        </a:spcAft>
                        <a:tabLst>
                          <a:tab pos="180340" algn="dec"/>
                        </a:tabLst>
                      </a:pPr>
                      <a:r>
                        <a:rPr lang="en-US" sz="18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3.607</a:t>
                      </a:r>
                      <a:endParaRPr lang="zh-TW"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00000"/>
                        </a:lnSpc>
                        <a:spcAft>
                          <a:spcPts val="0"/>
                        </a:spcAft>
                        <a:tabLst>
                          <a:tab pos="71755" algn="dec"/>
                        </a:tabLst>
                      </a:pPr>
                      <a:r>
                        <a:rPr lang="en-US" sz="18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.013</a:t>
                      </a:r>
                      <a:endParaRPr lang="zh-TW"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00000"/>
                        </a:lnSpc>
                        <a:spcAft>
                          <a:spcPts val="0"/>
                        </a:spcAft>
                        <a:tabLst>
                          <a:tab pos="152400" algn="dec"/>
                        </a:tabLst>
                      </a:pPr>
                      <a:r>
                        <a:rPr lang="en-US" sz="1800" kern="0" dirty="0" err="1">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c,d</a:t>
                      </a:r>
                      <a:r>
                        <a:rPr lang="en-US" sz="18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&gt;a</a:t>
                      </a:r>
                      <a:endParaRPr lang="zh-TW"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r>
              <a:tr h="267415">
                <a:tc>
                  <a:txBody>
                    <a:bodyPr/>
                    <a:lstStyle/>
                    <a:p>
                      <a:pPr marL="304800" marR="38100" indent="-304800" algn="l">
                        <a:lnSpc>
                          <a:spcPct val="100000"/>
                        </a:lnSpc>
                        <a:spcAft>
                          <a:spcPts val="0"/>
                        </a:spcAft>
                      </a:pPr>
                      <a:r>
                        <a:rPr lang="zh-TW" sz="18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有機農業對環境有益</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5209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4.14</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4.25</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4.22</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159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4.15</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0.449</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7175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.718</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524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267415">
                <a:tc>
                  <a:txBody>
                    <a:bodyPr/>
                    <a:lstStyle/>
                    <a:p>
                      <a:pPr marL="304800" marR="38100" indent="-304800" algn="l">
                        <a:lnSpc>
                          <a:spcPct val="100000"/>
                        </a:lnSpc>
                        <a:spcAft>
                          <a:spcPts val="0"/>
                        </a:spcAft>
                      </a:pPr>
                      <a:r>
                        <a:rPr lang="zh-TW" sz="18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有機農產品含有較多的營養</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5209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3.59</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3.74</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3.54</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159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3.48</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1.098</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7175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.350</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524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267415">
                <a:tc>
                  <a:txBody>
                    <a:bodyPr/>
                    <a:lstStyle/>
                    <a:p>
                      <a:pPr marL="304800" marR="38100" indent="-304800" algn="l">
                        <a:lnSpc>
                          <a:spcPct val="100000"/>
                        </a:lnSpc>
                        <a:spcAft>
                          <a:spcPts val="0"/>
                        </a:spcAft>
                      </a:pPr>
                      <a:r>
                        <a:rPr lang="zh-TW" sz="18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種植有機農產品使用化學肥料</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5209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3.74</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3.76</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159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3.85</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0.171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7175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.916</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524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267415">
                <a:tc>
                  <a:txBody>
                    <a:bodyPr/>
                    <a:lstStyle/>
                    <a:p>
                      <a:pPr marL="304800" marR="38100" indent="-304800" algn="l">
                        <a:lnSpc>
                          <a:spcPct val="100000"/>
                        </a:lnSpc>
                        <a:spcAft>
                          <a:spcPts val="0"/>
                        </a:spcAft>
                      </a:pPr>
                      <a:r>
                        <a:rPr lang="zh-TW" sz="18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有機農產品比一般農產品安全</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5209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3.81</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3.96</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3.80</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159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3.74</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0.787</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7175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.502</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524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267415">
                <a:tc>
                  <a:txBody>
                    <a:bodyPr/>
                    <a:lstStyle/>
                    <a:p>
                      <a:pPr marL="304800" marR="38100" indent="-304800" algn="l">
                        <a:lnSpc>
                          <a:spcPct val="100000"/>
                        </a:lnSpc>
                        <a:spcAft>
                          <a:spcPts val="0"/>
                        </a:spcAft>
                      </a:pPr>
                      <a:r>
                        <a:rPr lang="zh-TW" sz="18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有機農產品口味較佳</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5209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3.24</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3.28</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3.09</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159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3.02</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1.527</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7175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.207</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524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267415">
                <a:tc>
                  <a:txBody>
                    <a:bodyPr/>
                    <a:lstStyle/>
                    <a:p>
                      <a:pPr marL="304800" marR="38100" indent="-304800" algn="l">
                        <a:lnSpc>
                          <a:spcPct val="100000"/>
                        </a:lnSpc>
                        <a:spcAft>
                          <a:spcPts val="0"/>
                        </a:spcAft>
                      </a:pPr>
                      <a:r>
                        <a:rPr lang="zh-TW" sz="18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有機農產品沒有農藥殘留</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52095"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3.65</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3.54</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159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3.56</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0.813</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7175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.487</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524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267415">
                <a:tc>
                  <a:txBody>
                    <a:bodyPr/>
                    <a:lstStyle/>
                    <a:p>
                      <a:pPr marL="304800" marR="38100" indent="-304800" algn="l">
                        <a:lnSpc>
                          <a:spcPct val="100000"/>
                        </a:lnSpc>
                        <a:spcAft>
                          <a:spcPts val="0"/>
                        </a:spcAft>
                      </a:pPr>
                      <a:r>
                        <a:rPr lang="zh-TW" sz="18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有機農產品有較好的品質</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52095"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3.57</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3.80</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3.68</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159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3.69</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0.941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7175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.421</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524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267415">
                <a:tc>
                  <a:txBody>
                    <a:bodyPr/>
                    <a:lstStyle/>
                    <a:p>
                      <a:pPr marL="304800" marR="38100" indent="-304800" algn="l">
                        <a:lnSpc>
                          <a:spcPct val="100000"/>
                        </a:lnSpc>
                        <a:spcAft>
                          <a:spcPts val="0"/>
                        </a:spcAft>
                      </a:pPr>
                      <a:r>
                        <a:rPr lang="zh-TW" sz="18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有機農業提供較多就業機會</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5209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3.47</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3.39</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3.32</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159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3.39</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0.564</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7175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.639</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524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534831">
                <a:tc>
                  <a:txBody>
                    <a:bodyPr/>
                    <a:lstStyle/>
                    <a:p>
                      <a:pPr marL="304800" marR="39370" indent="-304800" algn="l">
                        <a:lnSpc>
                          <a:spcPct val="100000"/>
                        </a:lnSpc>
                        <a:spcAft>
                          <a:spcPts val="0"/>
                        </a:spcAft>
                      </a:pPr>
                      <a:r>
                        <a:rPr lang="zh-TW" sz="18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有機市場需求對鄉村經濟有正面影響</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52095"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3.84</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3.76</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159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3.87</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0.838</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7175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.473</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524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534831">
                <a:tc>
                  <a:txBody>
                    <a:bodyPr/>
                    <a:lstStyle/>
                    <a:p>
                      <a:pPr marL="304800" marR="39370" indent="-304800" algn="l">
                        <a:lnSpc>
                          <a:spcPct val="100000"/>
                        </a:lnSpc>
                        <a:spcAft>
                          <a:spcPts val="0"/>
                        </a:spcAft>
                      </a:pPr>
                      <a:r>
                        <a:rPr lang="zh-TW" sz="18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攝取有機農產品可以減少慢性病風險</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52095"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3.75</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3.84</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3.83</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159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3.78</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0.234</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7175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.873</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524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534831">
                <a:tc>
                  <a:txBody>
                    <a:bodyPr/>
                    <a:lstStyle/>
                    <a:p>
                      <a:pPr marL="304800" marR="39370" indent="-304800" algn="l">
                        <a:lnSpc>
                          <a:spcPct val="100000"/>
                        </a:lnSpc>
                        <a:spcAft>
                          <a:spcPts val="0"/>
                        </a:spcAft>
                      </a:pPr>
                      <a:r>
                        <a:rPr lang="zh-TW" sz="18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購買有機農產品有助於野生生物的增加</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52095"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3.53</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3.64</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3.55</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21590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3.55</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0.194</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7175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.901</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algn="ctr">
                        <a:lnSpc>
                          <a:spcPct val="100000"/>
                        </a:lnSpc>
                        <a:spcAft>
                          <a:spcPts val="0"/>
                        </a:spcAft>
                        <a:tabLst>
                          <a:tab pos="1524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534831">
                <a:tc>
                  <a:txBody>
                    <a:bodyPr/>
                    <a:lstStyle/>
                    <a:p>
                      <a:pPr marL="304800" marR="39370" indent="-304800" algn="l">
                        <a:lnSpc>
                          <a:spcPct val="100000"/>
                        </a:lnSpc>
                        <a:spcAft>
                          <a:spcPts val="0"/>
                        </a:spcAft>
                      </a:pPr>
                      <a:r>
                        <a:rPr lang="zh-TW" sz="18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有機農產品的品質就如同有機標示一樣</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ct val="100000"/>
                        </a:lnSpc>
                        <a:spcAft>
                          <a:spcPts val="0"/>
                        </a:spcAft>
                        <a:tabLst>
                          <a:tab pos="252095"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3.20</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ct val="100000"/>
                        </a:lnSpc>
                        <a:spcAft>
                          <a:spcPts val="0"/>
                        </a:spcAft>
                        <a:tabLst>
                          <a:tab pos="18034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3.38</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3.30</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ct val="100000"/>
                        </a:lnSpc>
                        <a:spcAft>
                          <a:spcPts val="0"/>
                        </a:spcAft>
                        <a:tabLst>
                          <a:tab pos="21590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3.07</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ct val="100000"/>
                        </a:lnSpc>
                        <a:spcAft>
                          <a:spcPts val="0"/>
                        </a:spcAft>
                        <a:tabLst>
                          <a:tab pos="180340" algn="dec"/>
                        </a:tabLst>
                      </a:pPr>
                      <a:r>
                        <a:rPr lang="en-US" sz="18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1.274</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ct val="100000"/>
                        </a:lnSpc>
                        <a:spcAft>
                          <a:spcPts val="0"/>
                        </a:spcAft>
                        <a:tabLst>
                          <a:tab pos="71755"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.283</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ct val="100000"/>
                        </a:lnSpc>
                        <a:spcAft>
                          <a:spcPts val="0"/>
                        </a:spcAft>
                        <a:tabLst>
                          <a:tab pos="152400" algn="dec"/>
                        </a:tabLst>
                      </a:pPr>
                      <a:r>
                        <a:rPr lang="en-US" sz="18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27</a:t>
            </a:fld>
            <a:endParaRPr lang="zh-TW" altLang="en-US"/>
          </a:p>
        </p:txBody>
      </p:sp>
      <p:sp>
        <p:nvSpPr>
          <p:cNvPr id="8" name="文字版面配置區 7"/>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389597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平均月收入對</a:t>
            </a:r>
            <a:r>
              <a:rPr lang="zh-TW" altLang="en-US" smtClean="0"/>
              <a:t>「</a:t>
            </a:r>
            <a:r>
              <a:rPr lang="zh-TW" altLang="zh-TW" smtClean="0"/>
              <a:t>有機意識</a:t>
            </a:r>
            <a:r>
              <a:rPr lang="zh-TW" altLang="en-US" smtClean="0"/>
              <a:t>」</a:t>
            </a:r>
            <a:endParaRPr lang="zh-TW" altLang="en-US" dirty="0"/>
          </a:p>
        </p:txBody>
      </p:sp>
      <p:graphicFrame>
        <p:nvGraphicFramePr>
          <p:cNvPr id="12" name="內容版面配置區 11"/>
          <p:cNvGraphicFramePr>
            <a:graphicFrameLocks noGrp="1"/>
          </p:cNvGraphicFramePr>
          <p:nvPr>
            <p:ph idx="1"/>
            <p:extLst>
              <p:ext uri="{D42A27DB-BD31-4B8C-83A1-F6EECF244321}">
                <p14:modId xmlns:p14="http://schemas.microsoft.com/office/powerpoint/2010/main" val="3030416647"/>
              </p:ext>
            </p:extLst>
          </p:nvPr>
        </p:nvGraphicFramePr>
        <p:xfrm>
          <a:off x="74613" y="1079500"/>
          <a:ext cx="8594812" cy="5273696"/>
        </p:xfrm>
        <a:graphic>
          <a:graphicData uri="http://schemas.openxmlformats.org/drawingml/2006/table">
            <a:tbl>
              <a:tblPr firstRow="1" bandRow="1">
                <a:tableStyleId>{5C22544A-7EE6-4342-B048-85BDC9FD1C3A}</a:tableStyleId>
              </a:tblPr>
              <a:tblGrid>
                <a:gridCol w="2864937"/>
                <a:gridCol w="3220068"/>
                <a:gridCol w="2509807"/>
              </a:tblGrid>
              <a:tr h="499816">
                <a:tc>
                  <a:txBody>
                    <a:bodyPr/>
                    <a:lstStyle/>
                    <a:p>
                      <a:pPr algn="ctr"/>
                      <a:r>
                        <a:rPr lang="zh-TW" altLang="en-US" sz="2000" b="0" baseline="0" dirty="0" smtClean="0">
                          <a:solidFill>
                            <a:schemeClr val="tx1"/>
                          </a:solidFill>
                          <a:latin typeface="Times New Roman" panose="02020603050405020304" pitchFamily="18" charset="0"/>
                          <a:ea typeface="微軟正黑體" panose="020B0604030504040204" pitchFamily="34" charset="-120"/>
                        </a:rPr>
                        <a:t>項目</a:t>
                      </a:r>
                      <a:endParaRPr lang="zh-TW" altLang="en-US" sz="2000" b="0" baseline="0" dirty="0">
                        <a:solidFill>
                          <a:schemeClr val="tx1"/>
                        </a:solidFill>
                        <a:latin typeface="Times New Roman" panose="02020603050405020304" pitchFamily="18" charset="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zh-TW" altLang="en-US" sz="2000" b="0" baseline="0" dirty="0" smtClean="0">
                          <a:solidFill>
                            <a:schemeClr val="tx1"/>
                          </a:solidFill>
                          <a:latin typeface="Times New Roman" panose="02020603050405020304" pitchFamily="18" charset="0"/>
                          <a:ea typeface="微軟正黑體" panose="020B0604030504040204" pitchFamily="34" charset="-120"/>
                        </a:rPr>
                        <a:t>攝取有機農產品可以減少慢性病風險</a:t>
                      </a:r>
                      <a:endParaRPr lang="zh-TW" altLang="en-US" sz="2000" b="0" baseline="0" dirty="0">
                        <a:solidFill>
                          <a:schemeClr val="tx1"/>
                        </a:solidFill>
                        <a:latin typeface="Times New Roman" panose="02020603050405020304" pitchFamily="18" charset="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7776">
                <a:tc rowSpan="7">
                  <a:txBody>
                    <a:bodyPr/>
                    <a:lstStyle/>
                    <a:p>
                      <a:pPr algn="ctr"/>
                      <a:r>
                        <a:rPr lang="zh-TW" altLang="en-US" sz="2000" baseline="0" dirty="0" smtClean="0">
                          <a:latin typeface="Times New Roman" panose="02020603050405020304" pitchFamily="18" charset="0"/>
                          <a:ea typeface="微軟正黑體" panose="020B0604030504040204" pitchFamily="34" charset="-120"/>
                        </a:rPr>
                        <a:t>平均值</a:t>
                      </a:r>
                      <a:endParaRPr lang="zh-TW" altLang="en-US" sz="2000" baseline="0" dirty="0">
                        <a:latin typeface="Times New Roman" panose="02020603050405020304" pitchFamily="18" charset="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TW" sz="2000" b="0" i="0" u="none" strike="noStrike" baseline="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10,000(</a:t>
                      </a:r>
                      <a:r>
                        <a:rPr lang="zh-TW" altLang="en-US" sz="2000" b="0" i="0" u="none" strike="noStrike" baseline="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b="0" i="0" u="none" strike="noStrike" baseline="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0" i="0" u="none" strike="noStrike" baseline="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以下</a:t>
                      </a:r>
                      <a:r>
                        <a:rPr lang="en-US" altLang="zh-TW" sz="2000" b="0" i="0" u="none" strike="noStrike" baseline="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s-ES" sz="2000" b="0" i="0" u="none" strike="noStrike" baseline="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baseline="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3.62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7776">
                <a:tc vMerge="1">
                  <a:txBody>
                    <a:bodyPr/>
                    <a:lstStyle/>
                    <a:p>
                      <a:endParaRPr lang="zh-TW" altLang="en-US" dirty="0"/>
                    </a:p>
                  </a:txBody>
                  <a:tcPr/>
                </a:tc>
                <a:tc>
                  <a:txBody>
                    <a:bodyPr/>
                    <a:lstStyle/>
                    <a:p>
                      <a:pPr algn="ctr" fontAlgn="b"/>
                      <a:r>
                        <a:rPr lang="es-ES" sz="2000" b="0" i="0" u="none" strike="noStrike" baseline="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10,001~20,000(b)</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baseline="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3.59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7776">
                <a:tc vMerge="1">
                  <a:txBody>
                    <a:bodyPr/>
                    <a:lstStyle/>
                    <a:p>
                      <a:endParaRPr lang="zh-TW" altLang="en-US" dirty="0"/>
                    </a:p>
                  </a:txBody>
                  <a:tcPr/>
                </a:tc>
                <a:tc>
                  <a:txBody>
                    <a:bodyPr/>
                    <a:lstStyle/>
                    <a:p>
                      <a:pPr algn="ctr" fontAlgn="b"/>
                      <a:r>
                        <a:rPr lang="es-ES"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20,001~30,000(c)</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3.77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7776">
                <a:tc vMerge="1">
                  <a:txBody>
                    <a:bodyPr/>
                    <a:lstStyle/>
                    <a:p>
                      <a:endParaRPr lang="zh-TW" altLang="en-US" dirty="0"/>
                    </a:p>
                  </a:txBody>
                  <a:tcPr/>
                </a:tc>
                <a:tc>
                  <a:txBody>
                    <a:bodyPr/>
                    <a:lstStyle/>
                    <a:p>
                      <a:pPr algn="ctr" fontAlgn="b"/>
                      <a:r>
                        <a:rPr lang="es-ES"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30,001~40,000(d)</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3.95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7776">
                <a:tc vMerge="1">
                  <a:txBody>
                    <a:bodyPr/>
                    <a:lstStyle/>
                    <a:p>
                      <a:endParaRPr lang="zh-TW" altLang="en-US" dirty="0"/>
                    </a:p>
                  </a:txBody>
                  <a:tcPr/>
                </a:tc>
                <a:tc>
                  <a:txBody>
                    <a:bodyPr/>
                    <a:lstStyle/>
                    <a:p>
                      <a:pPr algn="ctr" fontAlgn="b"/>
                      <a:r>
                        <a:rPr lang="es-ES"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40,001~50,000(e)</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3.83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7776">
                <a:tc vMerge="1">
                  <a:txBody>
                    <a:bodyPr/>
                    <a:lstStyle/>
                    <a:p>
                      <a:endParaRPr lang="zh-TW" altLang="en-US" dirty="0"/>
                    </a:p>
                  </a:txBody>
                  <a:tcPr/>
                </a:tc>
                <a:tc>
                  <a:txBody>
                    <a:bodyPr/>
                    <a:lstStyle/>
                    <a:p>
                      <a:pPr algn="ctr" fontAlgn="b"/>
                      <a:r>
                        <a:rPr lang="es-ES"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50,001~60,000(f)</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3.96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7776">
                <a:tc vMerge="1">
                  <a:txBody>
                    <a:bodyPr/>
                    <a:lstStyle/>
                    <a:p>
                      <a:endParaRPr lang="zh-TW" altLang="en-US" dirty="0"/>
                    </a:p>
                  </a:txBody>
                  <a:tcPr/>
                </a:tc>
                <a:tc>
                  <a:txBody>
                    <a:bodyPr/>
                    <a:lstStyle/>
                    <a:p>
                      <a:pPr algn="ctr" fontAlgn="b"/>
                      <a:r>
                        <a:rPr lang="en-US" altLang="zh-TW"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60,000(</a:t>
                      </a:r>
                      <a:r>
                        <a:rPr lang="zh-TW" altLang="en-US"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不含</a:t>
                      </a:r>
                      <a:r>
                        <a:rPr lang="en-US" altLang="zh-TW"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以上</a:t>
                      </a:r>
                      <a:r>
                        <a:rPr lang="en-US" altLang="zh-TW"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s-ES"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g)</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US" altLang="zh-TW" sz="2000" b="0" i="0" u="none" strike="noStrike" baseline="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4.02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499816">
                <a:tc gridSpan="2">
                  <a:txBody>
                    <a:bodyPr/>
                    <a:lstStyle/>
                    <a:p>
                      <a:pPr algn="ctr" fontAlgn="b"/>
                      <a:r>
                        <a:rPr lang="es-ES"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F</a:t>
                      </a:r>
                      <a:r>
                        <a:rPr lang="zh-TW" altLang="en-US"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值</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zh-TW"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2.122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9816">
                <a:tc gridSpan="2">
                  <a:txBody>
                    <a:bodyPr/>
                    <a:lstStyle/>
                    <a:p>
                      <a:pPr algn="ctr" fontAlgn="b"/>
                      <a:r>
                        <a:rPr lang="es-ES" sz="2000" b="0" i="1"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p</a:t>
                      </a:r>
                      <a:r>
                        <a:rPr lang="zh-TW" altLang="en-US"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值</a:t>
                      </a:r>
                      <a:r>
                        <a:rPr lang="en-US" altLang="zh-TW"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s-ES"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Sig)</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zh-TW"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0.05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9816">
                <a:tc gridSpan="2">
                  <a:txBody>
                    <a:bodyPr/>
                    <a:lstStyle/>
                    <a:p>
                      <a:pPr algn="ctr" fontAlgn="b"/>
                      <a:r>
                        <a:rPr lang="es-ES"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Duncan</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zh-TW"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000" b="0"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g&gt;b,a</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28</a:t>
            </a:fld>
            <a:endParaRPr lang="zh-TW" altLang="en-US"/>
          </a:p>
        </p:txBody>
      </p:sp>
      <p:sp>
        <p:nvSpPr>
          <p:cNvPr id="17" name="文字版面配置區 16"/>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13667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平均月收入對</a:t>
            </a:r>
            <a:r>
              <a:rPr lang="zh-TW" altLang="en-US" smtClean="0"/>
              <a:t>「</a:t>
            </a:r>
            <a:r>
              <a:rPr lang="zh-TW" altLang="zh-TW" smtClean="0"/>
              <a:t>購買意願</a:t>
            </a:r>
            <a:r>
              <a:rPr lang="zh-TW" altLang="en-US" smtClean="0"/>
              <a:t>」</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453819149"/>
              </p:ext>
            </p:extLst>
          </p:nvPr>
        </p:nvGraphicFramePr>
        <p:xfrm>
          <a:off x="74613" y="1079500"/>
          <a:ext cx="8961119" cy="5208048"/>
        </p:xfrm>
        <a:graphic>
          <a:graphicData uri="http://schemas.openxmlformats.org/drawingml/2006/table">
            <a:tbl>
              <a:tblPr firstRow="1" bandRow="1">
                <a:tableStyleId>{5C22544A-7EE6-4342-B048-85BDC9FD1C3A}</a:tableStyleId>
              </a:tblPr>
              <a:tblGrid>
                <a:gridCol w="1160507"/>
                <a:gridCol w="2277352"/>
                <a:gridCol w="1230300"/>
                <a:gridCol w="1295740"/>
                <a:gridCol w="1374271"/>
                <a:gridCol w="1622949"/>
              </a:tblGrid>
              <a:tr h="1356739">
                <a:tc gridSpan="2">
                  <a:txBody>
                    <a:bodyPr/>
                    <a:lstStyle/>
                    <a:p>
                      <a:pPr algn="ctr"/>
                      <a:r>
                        <a:rPr lang="zh-TW" altLang="en-US" sz="2000" b="0" dirty="0" smtClean="0">
                          <a:solidFill>
                            <a:schemeClr val="tx1"/>
                          </a:solidFill>
                          <a:latin typeface="新細明體" panose="02020500000000000000" pitchFamily="18" charset="-120"/>
                          <a:ea typeface="新細明體" panose="02020500000000000000" pitchFamily="18" charset="-120"/>
                        </a:rPr>
                        <a:t>項目</a:t>
                      </a:r>
                      <a:endParaRPr lang="zh-TW" altLang="en-US" sz="2000" b="0" dirty="0">
                        <a:solidFill>
                          <a:schemeClr val="tx1"/>
                        </a:solidFill>
                        <a:latin typeface="新細明體" panose="02020500000000000000" pitchFamily="18" charset="-120"/>
                        <a:ea typeface="新細明體" panose="02020500000000000000" pitchFamily="18"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2000" dirty="0">
                        <a:solidFill>
                          <a:schemeClr val="tx1"/>
                        </a:solidFill>
                        <a:latin typeface="新細明體" panose="02020500000000000000" pitchFamily="18" charset="-120"/>
                        <a:ea typeface="新細明體" panose="02020500000000000000" pitchFamily="18" charset="-12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2000" b="0" dirty="0" smtClean="0">
                          <a:solidFill>
                            <a:schemeClr val="tx1"/>
                          </a:solidFill>
                          <a:latin typeface="新細明體" panose="02020500000000000000" pitchFamily="18" charset="-120"/>
                          <a:ea typeface="新細明體" panose="02020500000000000000" pitchFamily="18" charset="-120"/>
                        </a:rPr>
                        <a:t>將會購買有機咖啡的產品</a:t>
                      </a:r>
                      <a:endParaRPr lang="zh-TW" altLang="en-US" sz="2000" b="0" dirty="0">
                        <a:solidFill>
                          <a:schemeClr val="tx1"/>
                        </a:solidFill>
                        <a:latin typeface="新細明體" panose="02020500000000000000" pitchFamily="18" charset="-120"/>
                        <a:ea typeface="新細明體" panose="02020500000000000000" pitchFamily="18"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2000" b="0" dirty="0" smtClean="0">
                          <a:solidFill>
                            <a:schemeClr val="tx1"/>
                          </a:solidFill>
                          <a:latin typeface="新細明體" panose="02020500000000000000" pitchFamily="18" charset="-120"/>
                          <a:ea typeface="新細明體" panose="02020500000000000000" pitchFamily="18" charset="-120"/>
                        </a:rPr>
                        <a:t>會透過網路購買有機咖啡</a:t>
                      </a:r>
                      <a:endParaRPr lang="zh-TW" altLang="en-US" sz="2000" b="0" dirty="0">
                        <a:solidFill>
                          <a:schemeClr val="tx1"/>
                        </a:solidFill>
                        <a:latin typeface="新細明體" panose="02020500000000000000" pitchFamily="18" charset="-120"/>
                        <a:ea typeface="新細明體" panose="02020500000000000000" pitchFamily="18"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zh-TW" altLang="en-US" sz="2000" b="0" dirty="0" smtClean="0">
                          <a:solidFill>
                            <a:schemeClr val="tx1"/>
                          </a:solidFill>
                          <a:latin typeface="新細明體" panose="02020500000000000000" pitchFamily="18" charset="-120"/>
                          <a:ea typeface="新細明體" panose="02020500000000000000" pitchFamily="18" charset="-120"/>
                        </a:rPr>
                        <a:t>會購買台灣生產的有機咖啡</a:t>
                      </a:r>
                      <a:endParaRPr lang="zh-TW" altLang="en-US" sz="2000" b="0" dirty="0">
                        <a:solidFill>
                          <a:schemeClr val="tx1"/>
                        </a:solidFill>
                        <a:latin typeface="新細明體" panose="02020500000000000000" pitchFamily="18" charset="-120"/>
                        <a:ea typeface="新細明體" panose="02020500000000000000" pitchFamily="18"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2000" b="0" dirty="0" smtClean="0">
                          <a:solidFill>
                            <a:schemeClr val="tx1"/>
                          </a:solidFill>
                          <a:latin typeface="新細明體" panose="02020500000000000000" pitchFamily="18" charset="-120"/>
                          <a:ea typeface="新細明體" panose="02020500000000000000" pitchFamily="18" charset="-120"/>
                        </a:rPr>
                        <a:t>買不到在地有機咖啡時，我會購買其他進口的</a:t>
                      </a:r>
                      <a:endParaRPr lang="zh-TW" altLang="en-US" sz="2000" b="0" dirty="0">
                        <a:solidFill>
                          <a:schemeClr val="tx1"/>
                        </a:solidFill>
                        <a:latin typeface="新細明體" panose="02020500000000000000" pitchFamily="18" charset="-120"/>
                        <a:ea typeface="新細明體" panose="02020500000000000000" pitchFamily="18"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82348">
                <a:tc rowSpan="7">
                  <a:txBody>
                    <a:bodyPr/>
                    <a:lstStyle/>
                    <a:p>
                      <a:pPr algn="ctr"/>
                      <a:r>
                        <a:rPr lang="zh-TW" altLang="en-US" sz="2000" dirty="0" smtClean="0">
                          <a:latin typeface="新細明體" panose="02020500000000000000" pitchFamily="18" charset="-120"/>
                          <a:ea typeface="新細明體" panose="02020500000000000000" pitchFamily="18" charset="-120"/>
                          <a:cs typeface="Times New Roman" panose="02020603050405020304" pitchFamily="18" charset="0"/>
                        </a:rPr>
                        <a:t>平均值</a:t>
                      </a:r>
                      <a:endParaRPr lang="zh-TW" altLang="en-US" sz="2000" dirty="0">
                        <a:latin typeface="新細明體" panose="02020500000000000000" pitchFamily="18" charset="-120"/>
                        <a:ea typeface="新細明體" panose="02020500000000000000" pitchFamily="18"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10,000(</a:t>
                      </a:r>
                      <a:r>
                        <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含</a:t>
                      </a: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以下</a:t>
                      </a: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es-E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82348">
                <a:tc vMerge="1">
                  <a:txBody>
                    <a:bodyPr/>
                    <a:lstStyle/>
                    <a:p>
                      <a:pPr algn="ctr"/>
                      <a:endParaRPr lang="zh-TW"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10,001~20,000(b)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82348">
                <a:tc vMerge="1">
                  <a:txBody>
                    <a:bodyPr/>
                    <a:lstStyle/>
                    <a:p>
                      <a:pPr algn="ctr"/>
                      <a:endParaRPr lang="zh-TW"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20,001~30,000(c)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82348">
                <a:tc vMerge="1">
                  <a:txBody>
                    <a:bodyPr/>
                    <a:lstStyle/>
                    <a:p>
                      <a:pPr algn="ctr"/>
                      <a:endParaRPr lang="zh-TW"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30,001~40,000(d)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82348">
                <a:tc vMerge="1">
                  <a:txBody>
                    <a:bodyPr/>
                    <a:lstStyle/>
                    <a:p>
                      <a:pPr algn="ctr"/>
                      <a:endParaRPr lang="zh-TW"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40,001~50,000(e)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82348">
                <a:tc vMerge="1">
                  <a:txBody>
                    <a:bodyPr/>
                    <a:lstStyle/>
                    <a:p>
                      <a:pPr algn="ctr"/>
                      <a:endParaRPr lang="zh-TW"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50,001~60,000(f)</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82348">
                <a:tc vMerge="1">
                  <a:txBody>
                    <a:bodyPr/>
                    <a:lstStyle/>
                    <a:p>
                      <a:pPr algn="ctr"/>
                      <a:endParaRPr lang="zh-TW"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2000" b="0" i="0" u="none" strike="noStrike"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60,000(</a:t>
                      </a:r>
                      <a:r>
                        <a:rPr lang="zh-TW" altLang="en-US" sz="2000" b="0" i="0" u="none" strike="noStrike"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不含以上</a:t>
                      </a:r>
                      <a:r>
                        <a:rPr lang="en-US" altLang="zh-TW" sz="2000" b="0" i="0" u="none" strike="noStrike"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es-ES" sz="2000" b="0" i="0" u="none" strike="noStrike"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3.27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3.62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82348">
                <a:tc gridSpan="2">
                  <a:txBody>
                    <a:bodyPr/>
                    <a:lstStyle/>
                    <a:p>
                      <a:pPr algn="ctr" fontAlgn="b"/>
                      <a:r>
                        <a:rPr lang="es-E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t>
                      </a:r>
                      <a:r>
                        <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值</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1.982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82348">
                <a:tc gridSpan="2">
                  <a:txBody>
                    <a:bodyPr/>
                    <a:lstStyle/>
                    <a:p>
                      <a:pPr algn="ctr" fontAlgn="b"/>
                      <a:r>
                        <a:rPr lang="es-ES" sz="2000" b="0" i="1"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t>
                      </a:r>
                      <a:r>
                        <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值</a:t>
                      </a: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es-E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Sig.)</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0.414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0.062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410177">
                <a:tc gridSpan="2">
                  <a:txBody>
                    <a:bodyPr/>
                    <a:lstStyle/>
                    <a:p>
                      <a:pPr algn="ctr" fontAlgn="b"/>
                      <a:r>
                        <a:rPr lang="es-E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Duncan</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altLang="zh-TW" sz="2000" dirty="0" smtClean="0">
                          <a:latin typeface="Times New Roman" panose="02020603050405020304" pitchFamily="18" charset="0"/>
                          <a:cs typeface="Times New Roman" panose="02020603050405020304" pitchFamily="18" charset="0"/>
                        </a:rPr>
                        <a:t>g,f&gt;a</a:t>
                      </a:r>
                      <a:endParaRPr lang="zh-TW" alt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zh-TW" alt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altLang="zh-TW" sz="2000" dirty="0" smtClean="0">
                          <a:latin typeface="Times New Roman" panose="02020603050405020304" pitchFamily="18" charset="0"/>
                          <a:cs typeface="Times New Roman" panose="02020603050405020304" pitchFamily="18" charset="0"/>
                        </a:rPr>
                        <a:t>g&gt;c,b</a:t>
                      </a:r>
                      <a:endParaRPr lang="zh-TW" alt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29</a:t>
            </a:fld>
            <a:endParaRPr lang="zh-TW" altLang="en-US"/>
          </a:p>
        </p:txBody>
      </p:sp>
      <p:sp>
        <p:nvSpPr>
          <p:cNvPr id="8" name="文字版面配置區 7"/>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11103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研究背景與動機</a:t>
            </a:r>
            <a:endParaRPr lang="zh-TW" altLang="en-US" dirty="0"/>
          </a:p>
        </p:txBody>
      </p:sp>
      <p:sp>
        <p:nvSpPr>
          <p:cNvPr id="3" name="投影片編號版面配置區 2"/>
          <p:cNvSpPr>
            <a:spLocks noGrp="1"/>
          </p:cNvSpPr>
          <p:nvPr>
            <p:ph type="sldNum" sz="quarter" idx="12"/>
          </p:nvPr>
        </p:nvSpPr>
        <p:spPr/>
        <p:txBody>
          <a:bodyPr/>
          <a:lstStyle/>
          <a:p>
            <a:fld id="{70FFAD11-03B0-47D3-99F5-F912CF3FFB68}" type="slidenum">
              <a:rPr lang="zh-TW" altLang="en-US" smtClean="0"/>
              <a:pPr/>
              <a:t>3</a:t>
            </a:fld>
            <a:endParaRPr lang="zh-TW" altLang="en-US"/>
          </a:p>
        </p:txBody>
      </p:sp>
      <p:sp>
        <p:nvSpPr>
          <p:cNvPr id="4" name="內容版面配置區 3"/>
          <p:cNvSpPr>
            <a:spLocks noGrp="1"/>
          </p:cNvSpPr>
          <p:nvPr>
            <p:ph sz="quarter" idx="13"/>
          </p:nvPr>
        </p:nvSpPr>
        <p:spPr/>
        <p:txBody>
          <a:bodyPr/>
          <a:lstStyle/>
          <a:p>
            <a:r>
              <a:rPr lang="zh-TW" altLang="en-US" smtClean="0"/>
              <a:t>重視健康觀念日漸高漲</a:t>
            </a:r>
            <a:endParaRPr lang="en-US" altLang="zh-TW" smtClean="0"/>
          </a:p>
          <a:p>
            <a:r>
              <a:rPr lang="zh-TW" altLang="en-US" smtClean="0"/>
              <a:t>自然環境永續利用</a:t>
            </a:r>
            <a:endParaRPr lang="en-US" altLang="zh-TW" smtClean="0"/>
          </a:p>
          <a:p>
            <a:r>
              <a:rPr lang="zh-TW" altLang="en-US" smtClean="0"/>
              <a:t>環境保護意識受到關注</a:t>
            </a:r>
            <a:endParaRPr lang="en-US" altLang="zh-TW" smtClean="0"/>
          </a:p>
          <a:p>
            <a:r>
              <a:rPr lang="zh-TW" altLang="en-US" smtClean="0"/>
              <a:t>有機農產品的栽種</a:t>
            </a:r>
            <a:endParaRPr lang="en-US" altLang="zh-TW" smtClean="0"/>
          </a:p>
          <a:p>
            <a:r>
              <a:rPr lang="zh-TW" altLang="en-US" smtClean="0"/>
              <a:t>飲食文化的改變；咖啡文化</a:t>
            </a:r>
            <a:endParaRPr lang="zh-TW" altLang="en-US" dirty="0"/>
          </a:p>
        </p:txBody>
      </p:sp>
      <p:pic>
        <p:nvPicPr>
          <p:cNvPr id="8" name="圖片版面配置區 7"/>
          <p:cNvPicPr>
            <a:picLocks noGrp="1" noChangeAspect="1"/>
          </p:cNvPicPr>
          <p:nvPr>
            <p:ph type="pic" sz="quarter" idx="14"/>
          </p:nvPr>
        </p:nvPicPr>
        <p:blipFill>
          <a:blip r:embed="rId3"/>
          <a:srcRect t="8659" b="8659"/>
          <a:stretch>
            <a:fillRect/>
          </a:stretch>
        </p:blipFill>
        <p:spPr/>
      </p:pic>
      <p:pic>
        <p:nvPicPr>
          <p:cNvPr id="9" name="圖片版面配置區 8"/>
          <p:cNvPicPr>
            <a:picLocks noGrp="1" noChangeAspect="1"/>
          </p:cNvPicPr>
          <p:nvPr>
            <p:ph type="pic" sz="quarter" idx="15"/>
          </p:nvPr>
        </p:nvPicPr>
        <p:blipFill>
          <a:blip r:embed="rId4"/>
          <a:srcRect t="332" b="332"/>
          <a:stretch>
            <a:fillRect/>
          </a:stretch>
        </p:blipFill>
        <p:spPr/>
      </p:pic>
    </p:spTree>
    <p:extLst>
      <p:ext uri="{BB962C8B-B14F-4D97-AF65-F5344CB8AC3E}">
        <p14:creationId xmlns:p14="http://schemas.microsoft.com/office/powerpoint/2010/main" val="922383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居住地對</a:t>
            </a:r>
            <a:r>
              <a:rPr lang="zh-TW" altLang="en-US" smtClean="0"/>
              <a:t>「</a:t>
            </a:r>
            <a:r>
              <a:rPr lang="zh-TW" altLang="zh-TW" smtClean="0"/>
              <a:t>有機意識</a:t>
            </a:r>
            <a:r>
              <a:rPr lang="zh-TW" altLang="en-US" smtClean="0"/>
              <a:t>」與「購買意願」</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614337012"/>
              </p:ext>
            </p:extLst>
          </p:nvPr>
        </p:nvGraphicFramePr>
        <p:xfrm>
          <a:off x="74613" y="1079500"/>
          <a:ext cx="8791389" cy="5364480"/>
        </p:xfrm>
        <a:graphic>
          <a:graphicData uri="http://schemas.openxmlformats.org/drawingml/2006/table">
            <a:tbl>
              <a:tblPr bandRow="1"/>
              <a:tblGrid>
                <a:gridCol w="1772458"/>
                <a:gridCol w="581366"/>
                <a:gridCol w="453750"/>
                <a:gridCol w="482108"/>
                <a:gridCol w="567186"/>
                <a:gridCol w="510468"/>
                <a:gridCol w="510468"/>
                <a:gridCol w="623905"/>
                <a:gridCol w="1446325"/>
                <a:gridCol w="567186"/>
                <a:gridCol w="482108"/>
                <a:gridCol w="794061"/>
              </a:tblGrid>
              <a:tr h="225134">
                <a:tc rowSpan="2">
                  <a:txBody>
                    <a:bodyPr/>
                    <a:lstStyle/>
                    <a:p>
                      <a:pPr algn="ctr">
                        <a:lnSpc>
                          <a:spcPct val="100000"/>
                        </a:lnSpc>
                        <a:spcAft>
                          <a:spcPts val="0"/>
                        </a:spcAft>
                      </a:pPr>
                      <a:r>
                        <a:rPr lang="zh-TW" sz="1600" kern="0" dirty="0">
                          <a:effectLst/>
                          <a:latin typeface="Times New Roman" panose="02020603050405020304" pitchFamily="18" charset="0"/>
                          <a:ea typeface="新細明體" panose="02020500000000000000" pitchFamily="18" charset="-120"/>
                          <a:cs typeface="Times New Roman" panose="02020603050405020304" pitchFamily="18" charset="0"/>
                        </a:rPr>
                        <a:t>項目</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gridSpan="11">
                  <a:txBody>
                    <a:bodyPr/>
                    <a:lstStyle/>
                    <a:p>
                      <a:pPr marL="38100" marR="38100" algn="ctr">
                        <a:lnSpc>
                          <a:spcPct val="100000"/>
                        </a:lnSpc>
                        <a:spcAft>
                          <a:spcPts val="0"/>
                        </a:spcAft>
                      </a:pP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平均值</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926748">
                <a:tc vMerge="1">
                  <a:txBody>
                    <a:bodyPr/>
                    <a:lstStyle/>
                    <a:p>
                      <a:endParaRPr lang="zh-TW" altLang="en-US"/>
                    </a:p>
                  </a:txBody>
                  <a:tcPr/>
                </a:tc>
                <a:tc>
                  <a:txBody>
                    <a:bodyPr/>
                    <a:lstStyle/>
                    <a:p>
                      <a:pPr marL="38100" marR="38100" algn="ctr">
                        <a:lnSpc>
                          <a:spcPct val="100000"/>
                        </a:lnSpc>
                        <a:spcAft>
                          <a:spcPts val="0"/>
                        </a:spcAft>
                      </a:pP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鹽埕區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鼓山區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左營區</a:t>
                      </a: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楠梓區</a:t>
                      </a: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(b)</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三民區</a:t>
                      </a: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新興區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前金區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苓雅</a:t>
                      </a: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前鎮區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旗津區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小港區</a:t>
                      </a: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鳳山區</a:t>
                      </a: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林園區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大寮區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大樹區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大社區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仁武區</a:t>
                      </a: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鳥松區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岡山區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橋頭區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燕巢區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田寮區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阿蓮區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路竹區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湖內區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茄萣區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永安區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彌陀區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梓官區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旗山區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美濃區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六龜區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甲仙區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杉林區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內門區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茂林區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桃源區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那瑪夏區</a:t>
                      </a:r>
                      <a:r>
                        <a:rPr lang="en-US"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其他</a:t>
                      </a: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(h)</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en-US" sz="1600" i="1"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en-US" sz="1600" i="1"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t>
                      </a: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Duncan</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r>
              <a:tr h="450269">
                <a:tc>
                  <a:txBody>
                    <a:bodyPr/>
                    <a:lstStyle/>
                    <a:p>
                      <a:pPr marL="304800" marR="39370" indent="-304800" algn="l">
                        <a:lnSpc>
                          <a:spcPct val="100000"/>
                        </a:lnSpc>
                        <a:spcAft>
                          <a:spcPts val="0"/>
                        </a:spcAft>
                      </a:pP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有機農產品比一般農產品安全</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3.96</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3.79</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4.07</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575945"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3.56</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2.164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0795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.036</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791845"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g&gt;c&gt;h</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r>
              <a:tr h="675403">
                <a:tc>
                  <a:txBody>
                    <a:bodyPr/>
                    <a:lstStyle/>
                    <a:p>
                      <a:pPr marL="304800" marR="39370" indent="-304800" algn="l">
                        <a:lnSpc>
                          <a:spcPct val="100000"/>
                        </a:lnSpc>
                        <a:spcAft>
                          <a:spcPts val="0"/>
                        </a:spcAft>
                      </a:pPr>
                      <a:r>
                        <a:rPr lang="zh-TW" sz="16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有機市場需求對鄉村經濟有正面影響</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3.81</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4.09</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4.07</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575945"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2.270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07950" algn="dec"/>
                        </a:tabLs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.028</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791845" algn="dec"/>
                        </a:tabLst>
                      </a:pPr>
                      <a:r>
                        <a:rPr lang="en-US" sz="1600" kern="0" dirty="0" err="1">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f,g</a:t>
                      </a: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&gt;c&gt;e</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248" marR="1324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r>
              <a:tr h="675403">
                <a:tc>
                  <a:txBody>
                    <a:bodyPr/>
                    <a:lstStyle/>
                    <a:p>
                      <a:pPr marL="304800" marR="39370" indent="-304800" algn="l">
                        <a:lnSpc>
                          <a:spcPct val="100000"/>
                        </a:lnSpc>
                        <a:spcAft>
                          <a:spcPts val="0"/>
                        </a:spcAft>
                      </a:pPr>
                      <a:r>
                        <a:rPr lang="zh-TW" sz="1600" kern="0" dirty="0">
                          <a:solidFill>
                            <a:srgbClr val="FF3399"/>
                          </a:solidFill>
                          <a:effectLst/>
                          <a:latin typeface="Times New Roman" panose="02020603050405020304" pitchFamily="18" charset="0"/>
                          <a:ea typeface="新細明體" panose="02020500000000000000" pitchFamily="18" charset="-120"/>
                          <a:cs typeface="細明體" panose="02020509000000000000" pitchFamily="49" charset="-120"/>
                        </a:rPr>
                        <a:t>買不到在地有機咖啡時，我會購買其他進口的</a:t>
                      </a:r>
                      <a:endParaRPr lang="zh-TW" sz="1600" kern="10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215900" algn="dec"/>
                        </a:tabLst>
                      </a:pPr>
                      <a:r>
                        <a:rPr lang="en-US" sz="1600" kern="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rPr>
                        <a:t>3.44</a:t>
                      </a:r>
                      <a:endParaRPr lang="zh-TW" sz="1600" kern="10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rPr>
                        <a:t>3.32</a:t>
                      </a:r>
                      <a:endParaRPr lang="zh-TW" sz="1600" kern="10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rPr>
                        <a:t>3.29</a:t>
                      </a:r>
                      <a:endParaRPr lang="zh-TW" sz="1600" kern="10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252095" algn="dec"/>
                        </a:tabLst>
                      </a:pPr>
                      <a:r>
                        <a:rPr lang="en-US" sz="1600" kern="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rPr>
                        <a:t>3.35</a:t>
                      </a:r>
                      <a:endParaRPr lang="zh-TW" sz="1600" kern="10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215900" algn="dec"/>
                        </a:tabLst>
                      </a:pPr>
                      <a:r>
                        <a:rPr lang="en-US" sz="1600" kern="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rPr>
                        <a:t>3.43</a:t>
                      </a:r>
                      <a:endParaRPr lang="zh-TW" sz="1600" kern="10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rPr>
                        <a:t>3.00</a:t>
                      </a:r>
                      <a:endParaRPr lang="zh-TW" sz="1600" kern="10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rPr>
                        <a:t>3.45</a:t>
                      </a:r>
                      <a:endParaRPr lang="zh-TW" sz="1600" kern="10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pPr>
                      <a:r>
                        <a:rPr lang="en-US" sz="1600" kern="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rPr>
                        <a:t>3.02</a:t>
                      </a:r>
                      <a:endParaRPr lang="zh-TW" sz="1600" kern="10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rPr>
                        <a:t>2.084</a:t>
                      </a:r>
                      <a:endParaRPr lang="zh-TW" sz="1600" kern="10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rPr>
                        <a:t>.044</a:t>
                      </a:r>
                      <a:endParaRPr lang="zh-TW" sz="1600" kern="10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1600" kern="0" dirty="0" err="1">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rPr>
                        <a:t>a,g</a:t>
                      </a:r>
                      <a:r>
                        <a:rPr lang="en-US" sz="1600" kern="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rPr>
                        <a:t>&gt;f</a:t>
                      </a:r>
                      <a:endParaRPr lang="zh-TW" sz="1600" kern="100" dirty="0">
                        <a:solidFill>
                          <a:srgbClr val="FF33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30</a:t>
            </a:fld>
            <a:endParaRPr lang="zh-TW" altLang="en-US"/>
          </a:p>
        </p:txBody>
      </p:sp>
      <p:sp>
        <p:nvSpPr>
          <p:cNvPr id="20" name="文字版面配置區 19"/>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116158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婚姻狀況對</a:t>
            </a:r>
            <a:r>
              <a:rPr lang="zh-TW" altLang="en-US" smtClean="0"/>
              <a:t>「</a:t>
            </a:r>
            <a:r>
              <a:rPr lang="zh-TW" altLang="zh-TW" smtClean="0"/>
              <a:t>有機意識</a:t>
            </a:r>
            <a:r>
              <a:rPr lang="zh-TW" altLang="en-US" smtClean="0"/>
              <a:t>」</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808079438"/>
              </p:ext>
            </p:extLst>
          </p:nvPr>
        </p:nvGraphicFramePr>
        <p:xfrm>
          <a:off x="74613" y="1079500"/>
          <a:ext cx="8737600" cy="4937088"/>
        </p:xfrm>
        <a:graphic>
          <a:graphicData uri="http://schemas.openxmlformats.org/drawingml/2006/table">
            <a:tbl>
              <a:tblPr/>
              <a:tblGrid>
                <a:gridCol w="5030775"/>
                <a:gridCol w="1058927"/>
                <a:gridCol w="793902"/>
                <a:gridCol w="993546"/>
                <a:gridCol w="860450"/>
              </a:tblGrid>
              <a:tr h="308568">
                <a:tc rowSpan="2">
                  <a:txBody>
                    <a:bodyPr/>
                    <a:lstStyle/>
                    <a:p>
                      <a:pPr algn="ctr">
                        <a:lnSpc>
                          <a:spcPct val="100000"/>
                        </a:lnSpc>
                        <a:spcAft>
                          <a:spcPts val="0"/>
                        </a:spcAft>
                      </a:pPr>
                      <a:r>
                        <a:rPr lang="zh-TW" sz="2000" kern="0" dirty="0">
                          <a:effectLst/>
                          <a:latin typeface="Times New Roman" panose="02020603050405020304" pitchFamily="18" charset="0"/>
                          <a:ea typeface="新細明體" panose="02020500000000000000" pitchFamily="18" charset="-120"/>
                          <a:cs typeface="Times New Roman" panose="02020603050405020304" pitchFamily="18" charset="0"/>
                        </a:rPr>
                        <a:t>項目</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平均值</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rowSpan="2">
                  <a:txBody>
                    <a:bodyPr/>
                    <a:lstStyle/>
                    <a:p>
                      <a:pPr marL="38100" marR="38100" algn="ctr">
                        <a:lnSpc>
                          <a:spcPct val="100000"/>
                        </a:lnSpc>
                        <a:spcAft>
                          <a:spcPts val="0"/>
                        </a:spcAft>
                      </a:pPr>
                      <a:r>
                        <a:rPr lang="en-US" sz="2000" i="1"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a:t>
                      </a: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38100" marR="38100" algn="ctr">
                        <a:lnSpc>
                          <a:spcPct val="100000"/>
                        </a:lnSpc>
                        <a:spcAft>
                          <a:spcPts val="0"/>
                        </a:spcAft>
                      </a:pPr>
                      <a:r>
                        <a:rPr lang="en-US" sz="2000" i="1"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t>
                      </a: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(Sig.)</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17136">
                <a:tc vMerge="1">
                  <a:txBody>
                    <a:bodyPr/>
                    <a:lstStyle/>
                    <a:p>
                      <a:endParaRPr lang="zh-TW" altLang="en-US"/>
                    </a:p>
                  </a:txBody>
                  <a:tcPr/>
                </a:tc>
                <a:tc>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未婚、其他</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已婚</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r>
              <a:tr h="308568">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有聽過「有機農產品」</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4.30</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4.31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-0.126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.900</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308568">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有機農業對環境有益</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4.13</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4.35</a:t>
                      </a:r>
                      <a:endParaRPr lang="zh-TW" sz="20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-2.773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r>
              <a:tr h="308568">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有機農產品含有較多的營養</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3.53</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-1.262</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8568">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種植有機農產品使用化學肥料</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-0.626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.531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8568">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有機農產品比一般農產品安全</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3.71</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4.05</a:t>
                      </a:r>
                      <a:endParaRPr lang="zh-TW" sz="20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-4.051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r>
              <a:tr h="308568">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有機農產品口味較佳</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3.12</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3.19</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-0.759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.448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8568">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有機農產品沒有農藥殘留</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3.48</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3.64</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-1.577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08568">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有機農產品有較好的品質</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3.62</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3.82</a:t>
                      </a:r>
                      <a:endParaRPr lang="zh-TW" sz="20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-2.321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r>
              <a:tr h="308568">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有機農業提供較多就業機會</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3.29</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3.57</a:t>
                      </a:r>
                      <a:endParaRPr lang="zh-TW" sz="20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-3.069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r>
              <a:tr h="308568">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有機市場需求對鄉村經濟有正面影響</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3.75</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3.98</a:t>
                      </a:r>
                      <a:endParaRPr lang="zh-TW" sz="20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-2.893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r>
              <a:tr h="308568">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攝取有機農產品可以減少慢性病風險</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3.71</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4.02</a:t>
                      </a:r>
                      <a:endParaRPr lang="zh-TW" sz="20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-3.537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r>
              <a:tr h="308568">
                <a:tc>
                  <a:txBody>
                    <a:bodyPr/>
                    <a:lstStyle/>
                    <a:p>
                      <a:pPr marL="38100" marR="38100" algn="l">
                        <a:lnSpc>
                          <a:spcPct val="100000"/>
                        </a:lnSpc>
                        <a:spcAft>
                          <a:spcPts val="0"/>
                        </a:spcAft>
                      </a:pPr>
                      <a:r>
                        <a:rPr lang="zh-TW" sz="20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購買有機農產品有助於野生生物的增加</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3.48</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3.73</a:t>
                      </a:r>
                      <a:endParaRPr lang="zh-TW" sz="20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-2.497</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r>
              <a:tr h="308568">
                <a:tc>
                  <a:txBody>
                    <a:bodyPr/>
                    <a:lstStyle/>
                    <a:p>
                      <a:pPr marL="38100" marR="38100" algn="l">
                        <a:lnSpc>
                          <a:spcPct val="100000"/>
                        </a:lnSpc>
                        <a:spcAft>
                          <a:spcPts val="0"/>
                        </a:spcAft>
                      </a:pPr>
                      <a:r>
                        <a:rPr lang="zh-TW" sz="20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有機農產品的品質就如同有機標示一樣</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3.24</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8034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-.833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c>
                  <a:txBody>
                    <a:bodyPr/>
                    <a:lstStyle/>
                    <a:p>
                      <a:pPr marL="39370" marR="39370" algn="ctr">
                        <a:lnSpc>
                          <a:spcPct val="100000"/>
                        </a:lnSpc>
                        <a:spcAft>
                          <a:spcPts val="0"/>
                        </a:spcAft>
                        <a:tabLst>
                          <a:tab pos="107950" algn="dec"/>
                        </a:tabLst>
                      </a:pPr>
                      <a:r>
                        <a:rPr lang="en-US" sz="20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chemeClr val="bg1"/>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31</a:t>
            </a:fld>
            <a:endParaRPr lang="zh-TW" altLang="en-US"/>
          </a:p>
        </p:txBody>
      </p:sp>
      <p:sp>
        <p:nvSpPr>
          <p:cNvPr id="8" name="文字版面配置區 7"/>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228969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婚姻狀況對</a:t>
            </a:r>
            <a:r>
              <a:rPr lang="zh-TW" altLang="en-US" smtClean="0"/>
              <a:t>「</a:t>
            </a:r>
            <a:r>
              <a:rPr lang="zh-TW" altLang="zh-TW" smtClean="0"/>
              <a:t>購買意願</a:t>
            </a:r>
            <a:r>
              <a:rPr lang="zh-TW" altLang="en-US" smtClean="0"/>
              <a:t>」</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307319978"/>
              </p:ext>
            </p:extLst>
          </p:nvPr>
        </p:nvGraphicFramePr>
        <p:xfrm>
          <a:off x="74613" y="1079500"/>
          <a:ext cx="8916891" cy="4345305"/>
        </p:xfrm>
        <a:graphic>
          <a:graphicData uri="http://schemas.openxmlformats.org/drawingml/2006/table">
            <a:tbl>
              <a:tblPr/>
              <a:tblGrid>
                <a:gridCol w="5399758"/>
                <a:gridCol w="1049046"/>
                <a:gridCol w="739990"/>
                <a:gridCol w="926077"/>
                <a:gridCol w="802020"/>
              </a:tblGrid>
              <a:tr h="602298">
                <a:tc rowSpan="2">
                  <a:txBody>
                    <a:bodyPr/>
                    <a:lstStyle/>
                    <a:p>
                      <a:pPr algn="ctr">
                        <a:lnSpc>
                          <a:spcPct val="100000"/>
                        </a:lnSpc>
                        <a:spcAft>
                          <a:spcPts val="0"/>
                        </a:spcAft>
                      </a:pPr>
                      <a:r>
                        <a:rPr lang="zh-TW" sz="2400" kern="0" dirty="0">
                          <a:effectLst/>
                          <a:latin typeface="Times New Roman" panose="02020603050405020304" pitchFamily="18" charset="0"/>
                          <a:ea typeface="新細明體" panose="02020500000000000000" pitchFamily="18" charset="-120"/>
                          <a:cs typeface="Times New Roman" panose="02020603050405020304" pitchFamily="18" charset="0"/>
                        </a:rPr>
                        <a:t>項目</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38100" marR="38100" algn="ctr">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平均值</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rowSpan="2">
                  <a:txBody>
                    <a:bodyPr/>
                    <a:lstStyle/>
                    <a:p>
                      <a:pPr marL="38100" marR="38100" algn="ctr">
                        <a:lnSpc>
                          <a:spcPct val="100000"/>
                        </a:lnSpc>
                        <a:spcAft>
                          <a:spcPts val="0"/>
                        </a:spcAft>
                      </a:pPr>
                      <a:r>
                        <a:rPr lang="en-US" sz="2400" i="1"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a:t>
                      </a: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38100" marR="38100" algn="ctr">
                        <a:lnSpc>
                          <a:spcPct val="100000"/>
                        </a:lnSpc>
                        <a:spcAft>
                          <a:spcPts val="0"/>
                        </a:spcAft>
                      </a:pPr>
                      <a:r>
                        <a:rPr lang="en-US" sz="2400" i="1"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t>
                      </a: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值</a:t>
                      </a: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(Sig.)</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04593">
                <a:tc vMerge="1">
                  <a:txBody>
                    <a:bodyPr/>
                    <a:lstStyle/>
                    <a:p>
                      <a:endParaRPr lang="zh-TW" altLang="en-US"/>
                    </a:p>
                  </a:txBody>
                  <a:tcPr/>
                </a:tc>
                <a:tc>
                  <a:txBody>
                    <a:bodyPr/>
                    <a:lstStyle/>
                    <a:p>
                      <a:pPr marL="38100" marR="38100" algn="ctr">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未婚、其他</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8100" marR="38100" algn="ctr">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已婚</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r>
              <a:tr h="602298">
                <a:tc>
                  <a:txBody>
                    <a:bodyPr/>
                    <a:lstStyle/>
                    <a:p>
                      <a:pPr marL="304800" marR="39370" indent="-304800" algn="l">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將會購買有機咖啡的產品</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marL="39370" marR="39370" algn="ctr">
                        <a:lnSpc>
                          <a:spcPct val="100000"/>
                        </a:lnSpc>
                        <a:spcAft>
                          <a:spcPts val="0"/>
                        </a:spcAft>
                        <a:tabLst>
                          <a:tab pos="21590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3.42</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marL="39370" marR="39370" algn="ctr">
                        <a:lnSpc>
                          <a:spcPct val="100000"/>
                        </a:lnSpc>
                        <a:spcAft>
                          <a:spcPts val="0"/>
                        </a:spcAft>
                        <a:tabLst>
                          <a:tab pos="180340" algn="dec"/>
                        </a:tabLst>
                      </a:pPr>
                      <a:r>
                        <a:rPr lang="en-US" sz="24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3.74</a:t>
                      </a:r>
                      <a:endParaRPr lang="zh-TW" sz="24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-3.579</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marL="39370" marR="39370" algn="ctr">
                        <a:lnSpc>
                          <a:spcPct val="100000"/>
                        </a:lnSpc>
                        <a:spcAft>
                          <a:spcPts val="0"/>
                        </a:spcAft>
                        <a:tabLst>
                          <a:tab pos="10795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r>
              <a:tr h="602298">
                <a:tc>
                  <a:txBody>
                    <a:bodyPr/>
                    <a:lstStyle/>
                    <a:p>
                      <a:pPr marL="304800" marR="39370" indent="-304800" algn="l">
                        <a:lnSpc>
                          <a:spcPct val="100000"/>
                        </a:lnSpc>
                        <a:spcAft>
                          <a:spcPts val="0"/>
                        </a:spcAft>
                      </a:pPr>
                      <a:r>
                        <a:rPr lang="zh-TW" sz="2400" kern="0" dirty="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會透過網路購買有機咖啡</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21590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2.96</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-1.475</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9370" marR="39370" algn="ctr">
                        <a:lnSpc>
                          <a:spcPct val="100000"/>
                        </a:lnSpc>
                        <a:spcAft>
                          <a:spcPts val="0"/>
                        </a:spcAft>
                        <a:tabLst>
                          <a:tab pos="10795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.141</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602298">
                <a:tc>
                  <a:txBody>
                    <a:bodyPr/>
                    <a:lstStyle/>
                    <a:p>
                      <a:pPr marL="304800" marR="39370" indent="-304800" algn="l">
                        <a:lnSpc>
                          <a:spcPct val="100000"/>
                        </a:lnSpc>
                        <a:spcAft>
                          <a:spcPts val="0"/>
                        </a:spcAft>
                      </a:pPr>
                      <a:r>
                        <a:rPr lang="zh-TW" sz="24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會購買台灣生產的有機咖啡</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215900" algn="dec"/>
                        </a:tabLst>
                      </a:pPr>
                      <a:r>
                        <a:rPr lang="en-US" sz="24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3.52</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4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3.80</a:t>
                      </a:r>
                      <a:endParaRPr lang="zh-TW" sz="24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8034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-2.934</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c>
                  <a:txBody>
                    <a:bodyPr/>
                    <a:lstStyle/>
                    <a:p>
                      <a:pPr marL="39370" marR="39370" algn="ctr">
                        <a:lnSpc>
                          <a:spcPct val="100000"/>
                        </a:lnSpc>
                        <a:spcAft>
                          <a:spcPts val="0"/>
                        </a:spcAft>
                        <a:tabLst>
                          <a:tab pos="10795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rgbClr val="FFFF00"/>
                    </a:solidFill>
                  </a:tcPr>
                </a:tc>
              </a:tr>
              <a:tr h="723802">
                <a:tc>
                  <a:txBody>
                    <a:bodyPr/>
                    <a:lstStyle/>
                    <a:p>
                      <a:pPr marL="304800" marR="39370" indent="-304800" algn="l">
                        <a:lnSpc>
                          <a:spcPct val="100000"/>
                        </a:lnSpc>
                        <a:spcAft>
                          <a:spcPts val="0"/>
                        </a:spcAft>
                      </a:pPr>
                      <a:r>
                        <a:rPr lang="zh-TW" sz="2400" kern="0">
                          <a:solidFill>
                            <a:srgbClr val="000000"/>
                          </a:solidFill>
                          <a:effectLst/>
                          <a:latin typeface="Times New Roman" panose="02020603050405020304" pitchFamily="18" charset="0"/>
                          <a:ea typeface="新細明體" panose="02020500000000000000" pitchFamily="18" charset="-120"/>
                          <a:cs typeface="細明體" panose="02020509000000000000" pitchFamily="49" charset="-120"/>
                        </a:rPr>
                        <a:t>買不到在地有機咖啡時，我會購買其他進口的</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215900" algn="dec"/>
                        </a:tabLst>
                      </a:pPr>
                      <a:r>
                        <a:rPr lang="en-US" sz="24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3.20</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180340" algn="dec"/>
                        </a:tabLst>
                      </a:pPr>
                      <a:r>
                        <a:rPr lang="en-US" sz="24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3.52</a:t>
                      </a:r>
                      <a:endParaRPr lang="zh-TW" sz="24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180340" algn="dec"/>
                        </a:tabLst>
                      </a:pPr>
                      <a:r>
                        <a:rPr lang="en-US" sz="24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-3.260</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00"/>
                    </a:solidFill>
                  </a:tcPr>
                </a:tc>
                <a:tc>
                  <a:txBody>
                    <a:bodyPr/>
                    <a:lstStyle/>
                    <a:p>
                      <a:pPr marL="39370" marR="39370" algn="ctr">
                        <a:lnSpc>
                          <a:spcPct val="100000"/>
                        </a:lnSpc>
                        <a:spcAft>
                          <a:spcPts val="0"/>
                        </a:spcAft>
                        <a:tabLst>
                          <a:tab pos="107950" algn="dec"/>
                        </a:tabLst>
                      </a:pPr>
                      <a:r>
                        <a:rPr lang="en-US" sz="24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.001</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7F7F7F"/>
                      </a:solidFill>
                      <a:prstDash val="solid"/>
                      <a:round/>
                      <a:headEnd type="none" w="med" len="med"/>
                      <a:tailEnd type="none" w="med" len="med"/>
                    </a:lnB>
                    <a:solidFill>
                      <a:srgbClr val="FFFF00"/>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32</a:t>
            </a:fld>
            <a:endParaRPr lang="zh-TW" altLang="en-US"/>
          </a:p>
        </p:txBody>
      </p:sp>
      <p:sp>
        <p:nvSpPr>
          <p:cNvPr id="12" name="文字版面配置區 11"/>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633114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消費者集群分析</a:t>
            </a:r>
            <a:r>
              <a:rPr lang="en-US" altLang="zh-TW" smtClean="0"/>
              <a:t>(1)</a:t>
            </a:r>
            <a:endParaRPr lang="zh-TW" altLang="en-US" dirty="0"/>
          </a:p>
        </p:txBody>
      </p:sp>
      <p:sp>
        <p:nvSpPr>
          <p:cNvPr id="15" name="內容版面配置區 14"/>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33</a:t>
            </a:fld>
            <a:endParaRPr lang="zh-TW" altLang="en-US" dirty="0"/>
          </a:p>
        </p:txBody>
      </p:sp>
      <p:sp>
        <p:nvSpPr>
          <p:cNvPr id="5" name="文字版面配置區 4"/>
          <p:cNvSpPr>
            <a:spLocks noGrp="1"/>
          </p:cNvSpPr>
          <p:nvPr>
            <p:ph type="body" sz="quarter" idx="13"/>
          </p:nvPr>
        </p:nvSpPr>
        <p:spPr/>
        <p:txBody>
          <a:bodyPr/>
          <a:lstStyle/>
          <a:p>
            <a:r>
              <a:rPr lang="zh-TW" altLang="en-US" dirty="0" smtClean="0"/>
              <a:t>＊代表顯著性差異</a:t>
            </a:r>
            <a:r>
              <a:rPr lang="en-US" altLang="zh-TW" dirty="0" smtClean="0"/>
              <a:t>(p &lt; 0.05</a:t>
            </a:r>
            <a:endParaRPr lang="zh-TW" altLang="en-US" dirty="0"/>
          </a:p>
        </p:txBody>
      </p:sp>
      <p:pic>
        <p:nvPicPr>
          <p:cNvPr id="6" name="內容版面配置區 4"/>
          <p:cNvPicPr>
            <a:picLocks noChangeAspect="1"/>
          </p:cNvPicPr>
          <p:nvPr/>
        </p:nvPicPr>
        <p:blipFill rotWithShape="1">
          <a:blip r:embed="rId3"/>
          <a:srcRect b="1687"/>
          <a:stretch/>
        </p:blipFill>
        <p:spPr>
          <a:xfrm>
            <a:off x="409034" y="1041401"/>
            <a:ext cx="7922166" cy="4964112"/>
          </a:xfrm>
          <a:prstGeom prst="rect">
            <a:avLst/>
          </a:prstGeom>
          <a:solidFill>
            <a:schemeClr val="bg1"/>
          </a:solidFill>
        </p:spPr>
      </p:pic>
      <p:pic>
        <p:nvPicPr>
          <p:cNvPr id="7" name="圖片 6"/>
          <p:cNvPicPr>
            <a:picLocks noChangeAspect="1"/>
          </p:cNvPicPr>
          <p:nvPr/>
        </p:nvPicPr>
        <p:blipFill>
          <a:blip r:embed="rId4"/>
          <a:stretch>
            <a:fillRect/>
          </a:stretch>
        </p:blipFill>
        <p:spPr>
          <a:xfrm>
            <a:off x="3677462" y="2860431"/>
            <a:ext cx="1554615" cy="546089"/>
          </a:xfrm>
          <a:prstGeom prst="rect">
            <a:avLst/>
          </a:prstGeom>
        </p:spPr>
      </p:pic>
    </p:spTree>
    <p:extLst>
      <p:ext uri="{BB962C8B-B14F-4D97-AF65-F5344CB8AC3E}">
        <p14:creationId xmlns:p14="http://schemas.microsoft.com/office/powerpoint/2010/main" val="3140444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消費者集群分析</a:t>
            </a:r>
            <a:r>
              <a:rPr lang="en-US" altLang="zh-TW" smtClean="0"/>
              <a:t>(2)</a:t>
            </a:r>
            <a:endParaRPr lang="zh-TW" altLang="en-US" dirty="0"/>
          </a:p>
        </p:txBody>
      </p:sp>
      <p:pic>
        <p:nvPicPr>
          <p:cNvPr id="7" name="內容版面配置區 6"/>
          <p:cNvPicPr>
            <a:picLocks noGrp="1" noChangeAspect="1"/>
          </p:cNvPicPr>
          <p:nvPr>
            <p:ph idx="1"/>
          </p:nvPr>
        </p:nvPicPr>
        <p:blipFill>
          <a:blip r:embed="rId3"/>
          <a:stretch>
            <a:fillRect/>
          </a:stretch>
        </p:blipFill>
        <p:spPr>
          <a:xfrm>
            <a:off x="1020701" y="1041400"/>
            <a:ext cx="7000998" cy="4760913"/>
          </a:xfrm>
        </p:spPr>
      </p:pic>
      <p:sp>
        <p:nvSpPr>
          <p:cNvPr id="4" name="投影片編號版面配置區 3"/>
          <p:cNvSpPr>
            <a:spLocks noGrp="1"/>
          </p:cNvSpPr>
          <p:nvPr>
            <p:ph type="sldNum" sz="quarter" idx="12"/>
          </p:nvPr>
        </p:nvSpPr>
        <p:spPr/>
        <p:txBody>
          <a:bodyPr/>
          <a:lstStyle/>
          <a:p>
            <a:fld id="{70FFAD11-03B0-47D3-99F5-F912CF3FFB68}" type="slidenum">
              <a:rPr lang="zh-TW" altLang="en-US" smtClean="0"/>
              <a:pPr/>
              <a:t>34</a:t>
            </a:fld>
            <a:endParaRPr lang="zh-TW" altLang="en-US" dirty="0"/>
          </a:p>
        </p:txBody>
      </p:sp>
      <p:sp>
        <p:nvSpPr>
          <p:cNvPr id="11" name="文字版面配置區 10"/>
          <p:cNvSpPr>
            <a:spLocks noGrp="1"/>
          </p:cNvSpPr>
          <p:nvPr>
            <p:ph type="body" sz="quarter" idx="13"/>
          </p:nvPr>
        </p:nvSpPr>
        <p:spPr/>
        <p:txBody>
          <a:bodyPr/>
          <a:lstStyle/>
          <a:p>
            <a:endParaRPr lang="zh-TW" altLang="en-US"/>
          </a:p>
        </p:txBody>
      </p:sp>
      <p:pic>
        <p:nvPicPr>
          <p:cNvPr id="12" name="圖片 11"/>
          <p:cNvPicPr>
            <a:picLocks noChangeAspect="1"/>
          </p:cNvPicPr>
          <p:nvPr/>
        </p:nvPicPr>
        <p:blipFill>
          <a:blip r:embed="rId4"/>
          <a:stretch>
            <a:fillRect/>
          </a:stretch>
        </p:blipFill>
        <p:spPr>
          <a:xfrm>
            <a:off x="4545766" y="3421856"/>
            <a:ext cx="842370" cy="631529"/>
          </a:xfrm>
          <a:prstGeom prst="rect">
            <a:avLst/>
          </a:prstGeom>
        </p:spPr>
      </p:pic>
      <p:pic>
        <p:nvPicPr>
          <p:cNvPr id="14" name="圖片 13"/>
          <p:cNvPicPr>
            <a:picLocks noChangeAspect="1"/>
          </p:cNvPicPr>
          <p:nvPr/>
        </p:nvPicPr>
        <p:blipFill>
          <a:blip r:embed="rId5"/>
          <a:stretch>
            <a:fillRect/>
          </a:stretch>
        </p:blipFill>
        <p:spPr>
          <a:xfrm>
            <a:off x="5909481" y="4053385"/>
            <a:ext cx="573206" cy="707197"/>
          </a:xfrm>
          <a:prstGeom prst="rect">
            <a:avLst/>
          </a:prstGeom>
        </p:spPr>
      </p:pic>
      <p:pic>
        <p:nvPicPr>
          <p:cNvPr id="15" name="圖片 14"/>
          <p:cNvPicPr>
            <a:picLocks noChangeAspect="1"/>
          </p:cNvPicPr>
          <p:nvPr/>
        </p:nvPicPr>
        <p:blipFill>
          <a:blip r:embed="rId6"/>
          <a:stretch>
            <a:fillRect/>
          </a:stretch>
        </p:blipFill>
        <p:spPr>
          <a:xfrm>
            <a:off x="7031016" y="2296661"/>
            <a:ext cx="841321" cy="384081"/>
          </a:xfrm>
          <a:prstGeom prst="rect">
            <a:avLst/>
          </a:prstGeom>
        </p:spPr>
      </p:pic>
      <p:pic>
        <p:nvPicPr>
          <p:cNvPr id="16" name="圖片 15"/>
          <p:cNvPicPr>
            <a:picLocks noChangeAspect="1"/>
          </p:cNvPicPr>
          <p:nvPr/>
        </p:nvPicPr>
        <p:blipFill>
          <a:blip r:embed="rId6"/>
          <a:stretch>
            <a:fillRect/>
          </a:stretch>
        </p:blipFill>
        <p:spPr>
          <a:xfrm>
            <a:off x="7020390" y="3037775"/>
            <a:ext cx="841321" cy="384081"/>
          </a:xfrm>
          <a:prstGeom prst="rect">
            <a:avLst/>
          </a:prstGeom>
        </p:spPr>
      </p:pic>
      <p:pic>
        <p:nvPicPr>
          <p:cNvPr id="17" name="圖片 16"/>
          <p:cNvPicPr>
            <a:picLocks noChangeAspect="1"/>
          </p:cNvPicPr>
          <p:nvPr/>
        </p:nvPicPr>
        <p:blipFill>
          <a:blip r:embed="rId6"/>
          <a:stretch>
            <a:fillRect/>
          </a:stretch>
        </p:blipFill>
        <p:spPr>
          <a:xfrm>
            <a:off x="7031016" y="4049487"/>
            <a:ext cx="841321" cy="384081"/>
          </a:xfrm>
          <a:prstGeom prst="rect">
            <a:avLst/>
          </a:prstGeom>
        </p:spPr>
      </p:pic>
      <p:pic>
        <p:nvPicPr>
          <p:cNvPr id="18" name="圖片 17"/>
          <p:cNvPicPr>
            <a:picLocks noChangeAspect="1"/>
          </p:cNvPicPr>
          <p:nvPr/>
        </p:nvPicPr>
        <p:blipFill>
          <a:blip r:embed="rId7"/>
          <a:stretch>
            <a:fillRect/>
          </a:stretch>
        </p:blipFill>
        <p:spPr>
          <a:xfrm>
            <a:off x="7049305" y="4776535"/>
            <a:ext cx="804742" cy="682811"/>
          </a:xfrm>
          <a:prstGeom prst="rect">
            <a:avLst/>
          </a:prstGeom>
        </p:spPr>
      </p:pic>
    </p:spTree>
    <p:extLst>
      <p:ext uri="{BB962C8B-B14F-4D97-AF65-F5344CB8AC3E}">
        <p14:creationId xmlns:p14="http://schemas.microsoft.com/office/powerpoint/2010/main" val="34334824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有機咖啡之願付價格</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zh-TW" altLang="en-US" dirty="0" smtClean="0"/>
                  <a:t>願付價格的線性模式：</a:t>
                </a:r>
              </a:p>
              <a:p>
                <a14:m>
                  <m:oMath xmlns:m="http://schemas.openxmlformats.org/officeDocument/2006/math">
                    <m:r>
                      <a:rPr lang="en-US" altLang="zh-TW">
                        <a:latin typeface="Cambria Math" panose="02040503050406030204" pitchFamily="18" charset="0"/>
                      </a:rPr>
                      <m:t>𝑙𝑜𝑔</m:t>
                    </m:r>
                    <m:d>
                      <m:dPr>
                        <m:ctrlPr>
                          <a:rPr lang="en-US" altLang="zh-TW" i="1">
                            <a:latin typeface="Cambria Math" panose="02040503050406030204" pitchFamily="18" charset="0"/>
                          </a:rPr>
                        </m:ctrlPr>
                      </m:dPr>
                      <m:e>
                        <m:f>
                          <m:fPr>
                            <m:ctrlPr>
                              <a:rPr lang="en-US" altLang="zh-TW" i="1">
                                <a:latin typeface="Cambria Math" panose="02040503050406030204" pitchFamily="18" charset="0"/>
                              </a:rPr>
                            </m:ctrlPr>
                          </m:fPr>
                          <m:num>
                            <m:sSub>
                              <m:sSubPr>
                                <m:ctrlPr>
                                  <a:rPr lang="en-US" altLang="zh-TW" i="1">
                                    <a:latin typeface="Cambria Math" panose="02040503050406030204" pitchFamily="18" charset="0"/>
                                  </a:rPr>
                                </m:ctrlPr>
                              </m:sSubPr>
                              <m:e>
                                <m:r>
                                  <a:rPr lang="en-US" altLang="zh-TW" i="1">
                                    <a:latin typeface="Cambria Math" panose="02040503050406030204" pitchFamily="18" charset="0"/>
                                  </a:rPr>
                                  <m:t>𝑃</m:t>
                                </m:r>
                              </m:e>
                              <m:sub>
                                <m:r>
                                  <a:rPr lang="en-US" altLang="zh-TW" i="1">
                                    <a:latin typeface="Cambria Math" panose="02040503050406030204" pitchFamily="18" charset="0"/>
                                  </a:rPr>
                                  <m:t>𝑖</m:t>
                                </m:r>
                              </m:sub>
                            </m:sSub>
                          </m:num>
                          <m:den>
                            <m:r>
                              <a:rPr lang="en-US" altLang="zh-TW">
                                <a:latin typeface="Cambria Math" panose="02040503050406030204" pitchFamily="18" charset="0"/>
                              </a:rPr>
                              <m:t>1−</m:t>
                            </m:r>
                            <m:sSub>
                              <m:sSubPr>
                                <m:ctrlPr>
                                  <a:rPr lang="en-US" altLang="zh-TW" i="1">
                                    <a:latin typeface="Cambria Math" panose="02040503050406030204" pitchFamily="18" charset="0"/>
                                  </a:rPr>
                                </m:ctrlPr>
                              </m:sSubPr>
                              <m:e>
                                <m:r>
                                  <a:rPr lang="en-US" altLang="zh-TW" i="1">
                                    <a:latin typeface="Cambria Math" panose="02040503050406030204" pitchFamily="18" charset="0"/>
                                  </a:rPr>
                                  <m:t>𝑃</m:t>
                                </m:r>
                              </m:e>
                              <m:sub>
                                <m:r>
                                  <a:rPr lang="en-US" altLang="zh-TW" i="1">
                                    <a:latin typeface="Cambria Math" panose="02040503050406030204" pitchFamily="18" charset="0"/>
                                  </a:rPr>
                                  <m:t>𝑖</m:t>
                                </m:r>
                              </m:sub>
                            </m:sSub>
                          </m:den>
                        </m:f>
                      </m:e>
                    </m:d>
                    <m:r>
                      <a:rPr lang="en-US" altLang="zh-TW">
                        <a:latin typeface="Cambria Math" panose="02040503050406030204" pitchFamily="18" charset="0"/>
                      </a:rPr>
                      <m:t> </m:t>
                    </m:r>
                  </m:oMath>
                </a14:m>
                <a:r>
                  <a:rPr lang="en-US" altLang="zh-TW" dirty="0"/>
                  <a:t>= </a:t>
                </a:r>
                <a:r>
                  <a:rPr lang="el-GR" altLang="zh-TW" i="1" dirty="0">
                    <a:latin typeface="Times New Roman" panose="02020603050405020304" pitchFamily="18" charset="0"/>
                    <a:cs typeface="Times New Roman" panose="02020603050405020304" pitchFamily="18" charset="0"/>
                  </a:rPr>
                  <a:t>α</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 </a:t>
                </a:r>
                <a:r>
                  <a:rPr lang="el-GR" altLang="zh-TW" i="1" dirty="0">
                    <a:latin typeface="Times New Roman" panose="02020603050405020304" pitchFamily="18" charset="0"/>
                    <a:cs typeface="Times New Roman" panose="02020603050405020304" pitchFamily="18" charset="0"/>
                  </a:rPr>
                  <a:t>β</a:t>
                </a:r>
                <a:r>
                  <a:rPr lang="fr-FR" altLang="zh-TW" i="1" dirty="0">
                    <a:latin typeface="Times New Roman" panose="02020603050405020304" pitchFamily="18" charset="0"/>
                    <a:cs typeface="Times New Roman" panose="02020603050405020304" pitchFamily="18" charset="0"/>
                  </a:rPr>
                  <a:t> Ai</a:t>
                </a:r>
                <a:endParaRPr lang="zh-TW" altLang="en-US" i="1" dirty="0">
                  <a:latin typeface="Times New Roman" panose="02020603050405020304" pitchFamily="18" charset="0"/>
                  <a:cs typeface="Times New Roman" panose="02020603050405020304" pitchFamily="18" charset="0"/>
                </a:endParaRP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963" t="-122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70FFAD11-03B0-47D3-99F5-F912CF3FFB68}" type="slidenum">
              <a:rPr lang="zh-TW" altLang="en-US" smtClean="0"/>
              <a:pPr/>
              <a:t>35</a:t>
            </a:fld>
            <a:endParaRPr lang="zh-TW" altLang="en-US"/>
          </a:p>
        </p:txBody>
      </p:sp>
      <p:sp>
        <p:nvSpPr>
          <p:cNvPr id="6" name="矩形 5"/>
          <p:cNvSpPr/>
          <p:nvPr/>
        </p:nvSpPr>
        <p:spPr>
          <a:xfrm>
            <a:off x="0" y="5125195"/>
            <a:ext cx="9144000" cy="523220"/>
          </a:xfrm>
          <a:prstGeom prst="rect">
            <a:avLst/>
          </a:prstGeom>
          <a:solidFill>
            <a:schemeClr val="bg1"/>
          </a:solidFill>
        </p:spPr>
        <p:txBody>
          <a:bodyPr wrap="square">
            <a:spAutoFit/>
          </a:bodyPr>
          <a:lstStyle/>
          <a:p>
            <a:r>
              <a:rPr lang="zh-TW" altLang="en-US" sz="1400" dirty="0"/>
              <a:t>＊代表迴歸獲得的參數顯著性達</a:t>
            </a:r>
            <a:r>
              <a:rPr lang="en-US" altLang="zh-TW" sz="1400" dirty="0">
                <a:latin typeface="Times New Roman" panose="02020603050405020304" pitchFamily="18" charset="0"/>
                <a:cs typeface="Times New Roman" panose="02020603050405020304" pitchFamily="18" charset="0"/>
              </a:rPr>
              <a:t>0.05</a:t>
            </a:r>
            <a:r>
              <a:rPr lang="zh-TW" altLang="en-US" sz="1400" dirty="0"/>
              <a:t>水準；</a:t>
            </a:r>
            <a:r>
              <a:rPr lang="en-US" altLang="zh-TW" sz="1400" dirty="0">
                <a:latin typeface="Times New Roman" panose="02020603050405020304" pitchFamily="18" charset="0"/>
                <a:cs typeface="Times New Roman" panose="02020603050405020304" pitchFamily="18" charset="0"/>
              </a:rPr>
              <a:t>A</a:t>
            </a:r>
            <a:r>
              <a:rPr lang="zh-TW" altLang="en-US" sz="1400" dirty="0"/>
              <a:t>代表「重視健康」與「甚少參與」兩個集群間對願付價格有顯著性差異</a:t>
            </a:r>
            <a:r>
              <a:rPr lang="en-US" altLang="zh-TW" sz="1400" dirty="0">
                <a:latin typeface="Times New Roman" panose="02020603050405020304" pitchFamily="18" charset="0"/>
                <a:cs typeface="Times New Roman" panose="02020603050405020304" pitchFamily="18" charset="0"/>
              </a:rPr>
              <a:t>(</a:t>
            </a:r>
            <a:r>
              <a:rPr lang="en-US" altLang="zh-TW" sz="1400" i="1" dirty="0">
                <a:latin typeface="Times New Roman" panose="02020603050405020304" pitchFamily="18" charset="0"/>
                <a:cs typeface="Times New Roman" panose="02020603050405020304" pitchFamily="18" charset="0"/>
              </a:rPr>
              <a:t>p</a:t>
            </a:r>
            <a:r>
              <a:rPr lang="en-US" altLang="zh-TW" sz="1400" dirty="0">
                <a:latin typeface="Times New Roman" panose="02020603050405020304" pitchFamily="18" charset="0"/>
                <a:cs typeface="Times New Roman" panose="02020603050405020304" pitchFamily="18" charset="0"/>
              </a:rPr>
              <a:t> &lt; 0.05)</a:t>
            </a:r>
            <a:r>
              <a:rPr lang="zh-TW" altLang="en-US" sz="1400" dirty="0"/>
              <a:t>；</a:t>
            </a:r>
            <a:r>
              <a:rPr lang="en-US" altLang="zh-TW" sz="1400" dirty="0">
                <a:latin typeface="Times New Roman" panose="02020603050405020304" pitchFamily="18" charset="0"/>
                <a:cs typeface="Times New Roman" panose="02020603050405020304" pitchFamily="18" charset="0"/>
              </a:rPr>
              <a:t>B</a:t>
            </a:r>
            <a:r>
              <a:rPr lang="zh-TW" altLang="en-US" sz="1400" dirty="0"/>
              <a:t>代表「重視健康」「追求便利」兩個集群間對願付價格有顯著性差異</a:t>
            </a:r>
            <a:r>
              <a:rPr lang="en-US" altLang="zh-TW" sz="1400" dirty="0">
                <a:latin typeface="Times New Roman" panose="02020603050405020304" pitchFamily="18" charset="0"/>
                <a:cs typeface="Times New Roman" panose="02020603050405020304" pitchFamily="18" charset="0"/>
              </a:rPr>
              <a:t>(</a:t>
            </a:r>
            <a:r>
              <a:rPr lang="en-US" altLang="zh-TW" sz="1400" i="1" dirty="0">
                <a:latin typeface="Times New Roman" panose="02020603050405020304" pitchFamily="18" charset="0"/>
                <a:cs typeface="Times New Roman" panose="02020603050405020304" pitchFamily="18" charset="0"/>
              </a:rPr>
              <a:t>p</a:t>
            </a:r>
            <a:r>
              <a:rPr lang="en-US" altLang="zh-TW" sz="1400" dirty="0">
                <a:latin typeface="Times New Roman" panose="02020603050405020304" pitchFamily="18" charset="0"/>
                <a:cs typeface="Times New Roman" panose="02020603050405020304" pitchFamily="18" charset="0"/>
              </a:rPr>
              <a:t> &lt; 0.05)</a:t>
            </a:r>
            <a:r>
              <a:rPr lang="zh-TW" altLang="en-US" sz="1400" dirty="0"/>
              <a:t>。</a:t>
            </a:r>
          </a:p>
        </p:txBody>
      </p:sp>
      <p:sp>
        <p:nvSpPr>
          <p:cNvPr id="7" name="向上箭號 6"/>
          <p:cNvSpPr/>
          <p:nvPr/>
        </p:nvSpPr>
        <p:spPr>
          <a:xfrm>
            <a:off x="1511116" y="2763798"/>
            <a:ext cx="412955" cy="486697"/>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8" name="向左箭號 7"/>
          <p:cNvSpPr/>
          <p:nvPr/>
        </p:nvSpPr>
        <p:spPr>
          <a:xfrm>
            <a:off x="3721988" y="2145692"/>
            <a:ext cx="589936" cy="423119"/>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0" name="向下箭號 9"/>
          <p:cNvSpPr/>
          <p:nvPr/>
        </p:nvSpPr>
        <p:spPr>
          <a:xfrm>
            <a:off x="5004665" y="3304683"/>
            <a:ext cx="443098" cy="383002"/>
          </a:xfrm>
          <a:prstGeom prst="downArrow">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下箭號 10"/>
          <p:cNvSpPr/>
          <p:nvPr/>
        </p:nvSpPr>
        <p:spPr>
          <a:xfrm>
            <a:off x="2323916" y="3250495"/>
            <a:ext cx="446135" cy="437190"/>
          </a:xfrm>
          <a:prstGeom prst="downArrow">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4" name="表格 13"/>
          <p:cNvGraphicFramePr>
            <a:graphicFrameLocks noGrp="1"/>
          </p:cNvGraphicFramePr>
          <p:nvPr>
            <p:extLst>
              <p:ext uri="{D42A27DB-BD31-4B8C-83A1-F6EECF244321}">
                <p14:modId xmlns:p14="http://schemas.microsoft.com/office/powerpoint/2010/main" val="218696468"/>
              </p:ext>
            </p:extLst>
          </p:nvPr>
        </p:nvGraphicFramePr>
        <p:xfrm>
          <a:off x="0" y="3689704"/>
          <a:ext cx="9119984" cy="1434874"/>
        </p:xfrm>
        <a:graphic>
          <a:graphicData uri="http://schemas.openxmlformats.org/drawingml/2006/table">
            <a:tbl>
              <a:tblPr/>
              <a:tblGrid>
                <a:gridCol w="999538"/>
                <a:gridCol w="935873"/>
                <a:gridCol w="935873"/>
                <a:gridCol w="902980"/>
                <a:gridCol w="902980"/>
                <a:gridCol w="901917"/>
                <a:gridCol w="830825"/>
                <a:gridCol w="917834"/>
                <a:gridCol w="917834"/>
                <a:gridCol w="874330"/>
              </a:tblGrid>
              <a:tr h="636451">
                <a:tc>
                  <a:txBody>
                    <a:bodyPr/>
                    <a:lstStyle/>
                    <a:p>
                      <a:pPr algn="ctr">
                        <a:lnSpc>
                          <a:spcPct val="100000"/>
                        </a:lnSpc>
                        <a:spcAft>
                          <a:spcPts val="0"/>
                        </a:spcAft>
                      </a:pPr>
                      <a:r>
                        <a:rPr lang="zh-TW" sz="2000" kern="100" dirty="0">
                          <a:solidFill>
                            <a:srgbClr val="000000"/>
                          </a:solidFill>
                          <a:effectLst/>
                          <a:latin typeface="+mn-ea"/>
                          <a:ea typeface="+mn-ea"/>
                          <a:cs typeface="Times New Roman" panose="02020603050405020304" pitchFamily="18" charset="0"/>
                        </a:rPr>
                        <a:t>群集之差異性</a:t>
                      </a: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lnSpc>
                          <a:spcPts val="1200"/>
                        </a:lnSpc>
                        <a:spcAft>
                          <a:spcPts val="0"/>
                        </a:spcAft>
                      </a:pPr>
                      <a:r>
                        <a:rPr lang="zh-TW" sz="2000" kern="100" dirty="0">
                          <a:solidFill>
                            <a:srgbClr val="000000"/>
                          </a:solidFill>
                          <a:effectLst/>
                          <a:latin typeface="+mn-ea"/>
                          <a:ea typeface="+mn-ea"/>
                          <a:cs typeface="Times New Roman" panose="02020603050405020304" pitchFamily="18" charset="0"/>
                        </a:rPr>
                        <a:t>甚少參與</a:t>
                      </a: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lnSpc>
                          <a:spcPts val="1200"/>
                        </a:lnSpc>
                        <a:spcAft>
                          <a:spcPts val="0"/>
                        </a:spcAft>
                      </a:pPr>
                      <a:r>
                        <a:rPr lang="zh-TW" sz="2000" kern="100" dirty="0">
                          <a:solidFill>
                            <a:srgbClr val="000000"/>
                          </a:solidFill>
                          <a:effectLst/>
                          <a:latin typeface="+mn-ea"/>
                          <a:ea typeface="+mn-ea"/>
                          <a:cs typeface="Times New Roman" panose="02020603050405020304" pitchFamily="18" charset="0"/>
                        </a:rPr>
                        <a:t>追求便利</a:t>
                      </a: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gridSpan="3">
                  <a:txBody>
                    <a:bodyPr/>
                    <a:lstStyle/>
                    <a:p>
                      <a:pPr algn="ctr">
                        <a:lnSpc>
                          <a:spcPts val="1200"/>
                        </a:lnSpc>
                        <a:spcAft>
                          <a:spcPts val="0"/>
                        </a:spcAft>
                      </a:pPr>
                      <a:r>
                        <a:rPr lang="zh-TW" sz="2000" kern="100" dirty="0">
                          <a:solidFill>
                            <a:srgbClr val="000000"/>
                          </a:solidFill>
                          <a:effectLst/>
                          <a:latin typeface="+mn-ea"/>
                          <a:ea typeface="+mn-ea"/>
                          <a:cs typeface="Times New Roman" panose="02020603050405020304" pitchFamily="18" charset="0"/>
                        </a:rPr>
                        <a:t>重視健康</a:t>
                      </a: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r>
              <a:tr h="296174">
                <a:tc rowSpan="2">
                  <a:txBody>
                    <a:bodyPr/>
                    <a:lstStyle/>
                    <a:p>
                      <a:pPr algn="ctr">
                        <a:lnSpc>
                          <a:spcPts val="1200"/>
                        </a:lnSpc>
                        <a:spcAft>
                          <a:spcPts val="0"/>
                        </a:spcAf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 B</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i="1"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α</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β</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WTP</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α</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β</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WTP</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α</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i="1"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β</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WTP</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3623">
                <a:tc vMerge="1">
                  <a:txBody>
                    <a:bodyPr/>
                    <a:lstStyle/>
                    <a:p>
                      <a:endParaRPr lang="zh-TW" altLang="en-US"/>
                    </a:p>
                  </a:txBody>
                  <a:tcPr/>
                </a:tc>
                <a:tc>
                  <a:txBody>
                    <a:bodyPr/>
                    <a:lstStyle/>
                    <a:p>
                      <a:pPr algn="ctr">
                        <a:lnSpc>
                          <a:spcPts val="1200"/>
                        </a:lnSpc>
                        <a:spcAft>
                          <a:spcPts val="0"/>
                        </a:spcAft>
                        <a:tabLst>
                          <a:tab pos="152400" algn="dec"/>
                        </a:tabLst>
                      </a:pPr>
                      <a:r>
                        <a:rPr lang="en-US" sz="2000" kern="100"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1.162</a:t>
                      </a:r>
                      <a:r>
                        <a:rPr lang="zh-TW" altLang="en-US" sz="2000" kern="100" baseline="30000" dirty="0" smtClean="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en-US" sz="2000" kern="100"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0.027</a:t>
                      </a:r>
                      <a:r>
                        <a:rPr lang="zh-TW" altLang="en-US" sz="2000" kern="100" baseline="30000" dirty="0" smtClean="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36.8 %</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0.849</a:t>
                      </a:r>
                      <a:r>
                        <a:rPr lang="zh-TW" altLang="en-US" sz="2000" kern="100" baseline="30000" dirty="0" smtClean="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en-US" sz="2000" kern="100"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0.024</a:t>
                      </a:r>
                      <a:r>
                        <a:rPr lang="zh-TW" altLang="en-US" sz="2000" kern="100" baseline="30000" dirty="0" smtClean="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30.7 %</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1.037</a:t>
                      </a:r>
                      <a:r>
                        <a:rPr lang="zh-TW" altLang="en-US" sz="2000" kern="100" baseline="30000" dirty="0" smtClean="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en-US" sz="2000" kern="100"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a:t>
                      </a:r>
                      <a:r>
                        <a:rPr lang="zh-TW" altLang="en-US" sz="2000" kern="100" baseline="30000" dirty="0" smtClean="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44.9 %</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橢圓 8"/>
          <p:cNvSpPr/>
          <p:nvPr/>
        </p:nvSpPr>
        <p:spPr>
          <a:xfrm>
            <a:off x="7106658" y="3593380"/>
            <a:ext cx="1204877" cy="6293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0531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125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par>
                          <p:cTn id="12" fill="hold">
                            <p:stCondLst>
                              <p:cond delay="2500"/>
                            </p:stCondLst>
                            <p:childTnLst>
                              <p:par>
                                <p:cTn id="13" presetID="10"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par>
                          <p:cTn id="16" fill="hold">
                            <p:stCondLst>
                              <p:cond delay="3750"/>
                            </p:stCondLst>
                            <p:childTnLst>
                              <p:par>
                                <p:cTn id="17" presetID="10" presetClass="entr" presetSubtype="0"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5000"/>
                            </p:stCondLst>
                            <p:childTnLst>
                              <p:par>
                                <p:cTn id="21" presetID="10" presetClass="entr" presetSubtype="0" fill="hold" grpId="0"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研究假設與結果</a:t>
            </a:r>
            <a:endParaRPr lang="zh-TW" altLang="en-US" dirty="0"/>
          </a:p>
        </p:txBody>
      </p:sp>
      <p:graphicFrame>
        <p:nvGraphicFramePr>
          <p:cNvPr id="11" name="內容版面配置區 10"/>
          <p:cNvGraphicFramePr>
            <a:graphicFrameLocks noGrp="1"/>
          </p:cNvGraphicFramePr>
          <p:nvPr>
            <p:ph idx="1"/>
            <p:extLst>
              <p:ext uri="{D42A27DB-BD31-4B8C-83A1-F6EECF244321}">
                <p14:modId xmlns:p14="http://schemas.microsoft.com/office/powerpoint/2010/main" val="2848289204"/>
              </p:ext>
            </p:extLst>
          </p:nvPr>
        </p:nvGraphicFramePr>
        <p:xfrm>
          <a:off x="74613" y="1079500"/>
          <a:ext cx="9042400" cy="4578249"/>
        </p:xfrm>
        <a:graphic>
          <a:graphicData uri="http://schemas.openxmlformats.org/drawingml/2006/table">
            <a:tbl>
              <a:tblPr firstRow="1"/>
              <a:tblGrid>
                <a:gridCol w="627099"/>
                <a:gridCol w="5772456"/>
                <a:gridCol w="1528002"/>
                <a:gridCol w="1114843"/>
              </a:tblGrid>
              <a:tr h="704346">
                <a:tc>
                  <a:txBody>
                    <a:bodyPr/>
                    <a:lstStyle/>
                    <a:p>
                      <a:pPr algn="ctr" hangingPunct="0">
                        <a:lnSpc>
                          <a:spcPct val="100000"/>
                        </a:lnSpc>
                        <a:spcAft>
                          <a:spcPts val="0"/>
                        </a:spcAft>
                      </a:pPr>
                      <a:r>
                        <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研究假設</a:t>
                      </a:r>
                    </a:p>
                  </a:txBody>
                  <a:tcPr marL="17780" marR="1778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algn="ctr" hangingPunct="0">
                        <a:lnSpc>
                          <a:spcPts val="1200"/>
                        </a:lnSpc>
                        <a:spcAft>
                          <a:spcPts val="0"/>
                        </a:spcAft>
                      </a:pPr>
                      <a:r>
                        <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內容</a:t>
                      </a:r>
                    </a:p>
                  </a:txBody>
                  <a:tcPr marL="17780" marR="1778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algn="ctr" hangingPunct="0">
                        <a:lnSpc>
                          <a:spcPts val="1200"/>
                        </a:lnSpc>
                        <a:spcAft>
                          <a:spcPts val="0"/>
                        </a:spcAft>
                      </a:pPr>
                      <a:r>
                        <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rPr>
                        <a:t>結果</a:t>
                      </a:r>
                    </a:p>
                  </a:txBody>
                  <a:tcPr marL="17780" marR="1778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algn="ctr" hangingPunct="0">
                        <a:lnSpc>
                          <a:spcPts val="1200"/>
                        </a:lnSpc>
                        <a:spcAft>
                          <a:spcPts val="0"/>
                        </a:spcAft>
                      </a:pPr>
                      <a:r>
                        <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rPr>
                        <a:t>參考數據</a:t>
                      </a:r>
                    </a:p>
                  </a:txBody>
                  <a:tcPr marL="17780" marR="1778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r>
              <a:tr h="704346">
                <a:tc>
                  <a:txBody>
                    <a:bodyPr/>
                    <a:lstStyle/>
                    <a:p>
                      <a:pPr algn="ctr" hangingPunct="0">
                        <a:lnSpc>
                          <a:spcPts val="1200"/>
                        </a:lnSpc>
                        <a:spcAft>
                          <a:spcPts val="0"/>
                        </a:spcAft>
                      </a:pPr>
                      <a:r>
                        <a:rPr lang="en-US" sz="1800" b="0" kern="100">
                          <a:effectLst/>
                          <a:latin typeface="Times New Roman" panose="02020603050405020304" pitchFamily="18" charset="0"/>
                          <a:ea typeface="新細明體" panose="02020500000000000000" pitchFamily="18" charset="-120"/>
                          <a:cs typeface="Times New Roman" panose="02020603050405020304" pitchFamily="18" charset="0"/>
                        </a:rPr>
                        <a:t>H1</a:t>
                      </a:r>
                      <a:endPar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666666"/>
                      </a:solidFill>
                      <a:prstDash val="solid"/>
                      <a:round/>
                      <a:headEnd type="none" w="med" len="med"/>
                      <a:tailEnd type="none" w="med" len="med"/>
                    </a:lnT>
                    <a:lnB>
                      <a:noFill/>
                    </a:lnB>
                    <a:solidFill>
                      <a:schemeClr val="bg1"/>
                    </a:solidFill>
                  </a:tcPr>
                </a:tc>
                <a:tc>
                  <a:txBody>
                    <a:bodyPr/>
                    <a:lstStyle/>
                    <a:p>
                      <a:pPr marL="304800" indent="-304800" algn="just" hangingPunct="0">
                        <a:lnSpc>
                          <a:spcPts val="1200"/>
                        </a:lnSpc>
                        <a:spcAft>
                          <a:spcPts val="0"/>
                        </a:spcAft>
                      </a:pPr>
                      <a:r>
                        <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不同社經背景的消費者對有機農產品的意識有顯著性差異</a:t>
                      </a:r>
                    </a:p>
                  </a:txBody>
                  <a:tcPr marL="17780" marR="17780" marT="0" marB="0" anchor="ctr">
                    <a:lnL>
                      <a:noFill/>
                    </a:lnL>
                    <a:lnR>
                      <a:noFill/>
                    </a:lnR>
                    <a:lnT w="12700" cap="flat" cmpd="sng" algn="ctr">
                      <a:solidFill>
                        <a:srgbClr val="666666"/>
                      </a:solidFill>
                      <a:prstDash val="solid"/>
                      <a:round/>
                      <a:headEnd type="none" w="med" len="med"/>
                      <a:tailEnd type="none" w="med" len="med"/>
                    </a:lnT>
                    <a:lnB>
                      <a:noFill/>
                    </a:lnB>
                    <a:solidFill>
                      <a:schemeClr val="bg1"/>
                    </a:solidFill>
                  </a:tcPr>
                </a:tc>
                <a:tc>
                  <a:txBody>
                    <a:bodyPr/>
                    <a:lstStyle/>
                    <a:p>
                      <a:pPr algn="just" hangingPunct="0">
                        <a:lnSpc>
                          <a:spcPts val="1200"/>
                        </a:lnSpc>
                        <a:spcAft>
                          <a:spcPts val="0"/>
                        </a:spcAft>
                      </a:pPr>
                      <a:r>
                        <a:rPr lang="en-US" sz="1800" b="0" kern="100">
                          <a:effectLst/>
                          <a:latin typeface="Times New Roman" panose="02020603050405020304" pitchFamily="18" charset="0"/>
                          <a:ea typeface="新細明體" panose="02020500000000000000" pitchFamily="18" charset="-120"/>
                          <a:cs typeface="Times New Roman" panose="02020603050405020304" pitchFamily="18" charset="0"/>
                        </a:rPr>
                        <a:t>H1</a:t>
                      </a:r>
                      <a:r>
                        <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rPr>
                        <a:t>：部分成立</a:t>
                      </a:r>
                    </a:p>
                  </a:txBody>
                  <a:tcPr marL="17780" marR="17780" marT="0" marB="0" anchor="ctr">
                    <a:lnL>
                      <a:noFill/>
                    </a:lnL>
                    <a:lnR>
                      <a:noFill/>
                    </a:lnR>
                    <a:lnT w="12700" cap="flat" cmpd="sng" algn="ctr">
                      <a:solidFill>
                        <a:srgbClr val="666666"/>
                      </a:solidFill>
                      <a:prstDash val="solid"/>
                      <a:round/>
                      <a:headEnd type="none" w="med" len="med"/>
                      <a:tailEnd type="none" w="med" len="med"/>
                    </a:lnT>
                    <a:lnB>
                      <a:noFill/>
                    </a:lnB>
                    <a:solidFill>
                      <a:schemeClr val="bg1"/>
                    </a:solidFill>
                  </a:tcPr>
                </a:tc>
                <a:tc>
                  <a:txBody>
                    <a:bodyPr/>
                    <a:lstStyle/>
                    <a:p>
                      <a:pPr algn="just" hangingPunct="0">
                        <a:lnSpc>
                          <a:spcPts val="1200"/>
                        </a:lnSpc>
                        <a:spcAft>
                          <a:spcPts val="0"/>
                        </a:spcAft>
                      </a:pPr>
                      <a:r>
                        <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rPr>
                        <a:t>表</a:t>
                      </a:r>
                      <a:r>
                        <a:rPr lang="en-US" sz="1800" b="0" kern="100">
                          <a:effectLst/>
                          <a:latin typeface="Times New Roman" panose="02020603050405020304" pitchFamily="18" charset="0"/>
                          <a:ea typeface="新細明體" panose="02020500000000000000" pitchFamily="18" charset="-120"/>
                          <a:cs typeface="Times New Roman" panose="02020603050405020304" pitchFamily="18" charset="0"/>
                        </a:rPr>
                        <a:t>5.1.1.1</a:t>
                      </a:r>
                      <a:endPar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666666"/>
                      </a:solidFill>
                      <a:prstDash val="solid"/>
                      <a:round/>
                      <a:headEnd type="none" w="med" len="med"/>
                      <a:tailEnd type="none" w="med" len="med"/>
                    </a:lnT>
                    <a:lnB>
                      <a:noFill/>
                    </a:lnB>
                    <a:solidFill>
                      <a:schemeClr val="bg1"/>
                    </a:solidFill>
                  </a:tcPr>
                </a:tc>
              </a:tr>
              <a:tr h="704346">
                <a:tc>
                  <a:txBody>
                    <a:bodyPr/>
                    <a:lstStyle/>
                    <a:p>
                      <a:pPr algn="ctr" hangingPunct="0">
                        <a:lnSpc>
                          <a:spcPts val="1200"/>
                        </a:lnSpc>
                        <a:spcAft>
                          <a:spcPts val="0"/>
                        </a:spcAft>
                      </a:pPr>
                      <a:r>
                        <a:rPr lang="en-US" sz="1800" b="0" kern="100">
                          <a:effectLst/>
                          <a:latin typeface="Times New Roman" panose="02020603050405020304" pitchFamily="18" charset="0"/>
                          <a:ea typeface="新細明體" panose="02020500000000000000" pitchFamily="18" charset="-120"/>
                          <a:cs typeface="Times New Roman" panose="02020603050405020304" pitchFamily="18" charset="0"/>
                        </a:rPr>
                        <a:t>H2</a:t>
                      </a:r>
                      <a:endPar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04800" indent="-304800" algn="just" hangingPunct="0">
                        <a:lnSpc>
                          <a:spcPct val="100000"/>
                        </a:lnSpc>
                        <a:spcAft>
                          <a:spcPts val="0"/>
                        </a:spcAft>
                      </a:pPr>
                      <a:r>
                        <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不同社經背景的消費者對有機咖啡的購買意願有顯著性差異</a:t>
                      </a:r>
                    </a:p>
                  </a:txBody>
                  <a:tcPr marL="17780" marR="17780" marT="0" marB="0" anchor="ctr">
                    <a:lnL>
                      <a:noFill/>
                    </a:lnL>
                    <a:lnR>
                      <a:noFill/>
                    </a:lnR>
                    <a:lnT>
                      <a:noFill/>
                    </a:lnT>
                    <a:lnB>
                      <a:noFill/>
                    </a:lnB>
                    <a:solidFill>
                      <a:schemeClr val="bg1"/>
                    </a:solidFill>
                  </a:tcPr>
                </a:tc>
                <a:tc>
                  <a:txBody>
                    <a:bodyPr/>
                    <a:lstStyle/>
                    <a:p>
                      <a:pPr algn="just" hangingPunct="0">
                        <a:lnSpc>
                          <a:spcPts val="1200"/>
                        </a:lnSpc>
                        <a:spcAft>
                          <a:spcPts val="0"/>
                        </a:spcAft>
                      </a:pPr>
                      <a:r>
                        <a:rPr lang="en-US" sz="1800" b="0" kern="100">
                          <a:effectLst/>
                          <a:latin typeface="Times New Roman" panose="02020603050405020304" pitchFamily="18" charset="0"/>
                          <a:ea typeface="新細明體" panose="02020500000000000000" pitchFamily="18" charset="-120"/>
                          <a:cs typeface="Times New Roman" panose="02020603050405020304" pitchFamily="18" charset="0"/>
                        </a:rPr>
                        <a:t>H2</a:t>
                      </a:r>
                      <a:r>
                        <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rPr>
                        <a:t>：部分成立</a:t>
                      </a:r>
                    </a:p>
                  </a:txBody>
                  <a:tcPr marL="17780" marR="17780" marT="0" marB="0" anchor="ctr">
                    <a:lnL>
                      <a:noFill/>
                    </a:lnL>
                    <a:lnR>
                      <a:noFill/>
                    </a:lnR>
                    <a:lnT>
                      <a:noFill/>
                    </a:lnT>
                    <a:lnB>
                      <a:noFill/>
                    </a:lnB>
                    <a:solidFill>
                      <a:schemeClr val="bg1"/>
                    </a:solidFill>
                  </a:tcPr>
                </a:tc>
                <a:tc>
                  <a:txBody>
                    <a:bodyPr/>
                    <a:lstStyle/>
                    <a:p>
                      <a:pPr algn="just" hangingPunct="0">
                        <a:lnSpc>
                          <a:spcPts val="1200"/>
                        </a:lnSpc>
                        <a:spcAft>
                          <a:spcPts val="0"/>
                        </a:spcAft>
                      </a:pPr>
                      <a:r>
                        <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rPr>
                        <a:t>表</a:t>
                      </a:r>
                      <a:r>
                        <a:rPr lang="en-US" sz="1800" b="0" kern="100">
                          <a:effectLst/>
                          <a:latin typeface="Times New Roman" panose="02020603050405020304" pitchFamily="18" charset="0"/>
                          <a:ea typeface="新細明體" panose="02020500000000000000" pitchFamily="18" charset="-120"/>
                          <a:cs typeface="Times New Roman" panose="02020603050405020304" pitchFamily="18" charset="0"/>
                        </a:rPr>
                        <a:t>5.1.1.2</a:t>
                      </a:r>
                      <a:endPar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704346">
                <a:tc>
                  <a:txBody>
                    <a:bodyPr/>
                    <a:lstStyle/>
                    <a:p>
                      <a:pPr algn="ctr" hangingPunct="0">
                        <a:lnSpc>
                          <a:spcPct val="100000"/>
                        </a:lnSpc>
                        <a:spcAft>
                          <a:spcPts val="0"/>
                        </a:spcAft>
                      </a:pPr>
                      <a:r>
                        <a:rPr lang="en-US"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H3</a:t>
                      </a:r>
                      <a:endPar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04800" indent="-304800" algn="just" hangingPunct="0">
                        <a:lnSpc>
                          <a:spcPct val="100000"/>
                        </a:lnSpc>
                        <a:spcAft>
                          <a:spcPts val="0"/>
                        </a:spcAft>
                      </a:pPr>
                      <a:r>
                        <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不同生活型態的消費者對有機咖啡的購買意願有顯著性差異</a:t>
                      </a:r>
                    </a:p>
                  </a:txBody>
                  <a:tcPr marL="17780" marR="17780" marT="0" marB="0" anchor="ctr">
                    <a:lnL>
                      <a:noFill/>
                    </a:lnL>
                    <a:lnR>
                      <a:noFill/>
                    </a:lnR>
                    <a:lnT>
                      <a:noFill/>
                    </a:lnT>
                    <a:lnB>
                      <a:noFill/>
                    </a:lnB>
                    <a:solidFill>
                      <a:schemeClr val="bg1"/>
                    </a:solidFill>
                  </a:tcPr>
                </a:tc>
                <a:tc>
                  <a:txBody>
                    <a:bodyPr/>
                    <a:lstStyle/>
                    <a:p>
                      <a:pPr algn="just" hangingPunct="0">
                        <a:lnSpc>
                          <a:spcPts val="1200"/>
                        </a:lnSpc>
                        <a:spcAft>
                          <a:spcPts val="0"/>
                        </a:spcAft>
                      </a:pPr>
                      <a:r>
                        <a:rPr lang="en-US" sz="1800" b="0" kern="100">
                          <a:effectLst/>
                          <a:latin typeface="Times New Roman" panose="02020603050405020304" pitchFamily="18" charset="0"/>
                          <a:ea typeface="新細明體" panose="02020500000000000000" pitchFamily="18" charset="-120"/>
                          <a:cs typeface="Times New Roman" panose="02020603050405020304" pitchFamily="18" charset="0"/>
                        </a:rPr>
                        <a:t>H3</a:t>
                      </a:r>
                      <a:r>
                        <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rPr>
                        <a:t>：成立</a:t>
                      </a:r>
                    </a:p>
                  </a:txBody>
                  <a:tcPr marL="17780" marR="17780" marT="0" marB="0" anchor="ctr">
                    <a:lnL>
                      <a:noFill/>
                    </a:lnL>
                    <a:lnR>
                      <a:noFill/>
                    </a:lnR>
                    <a:lnT>
                      <a:noFill/>
                    </a:lnT>
                    <a:lnB>
                      <a:noFill/>
                    </a:lnB>
                    <a:solidFill>
                      <a:schemeClr val="bg1"/>
                    </a:solidFill>
                  </a:tcPr>
                </a:tc>
                <a:tc>
                  <a:txBody>
                    <a:bodyPr/>
                    <a:lstStyle/>
                    <a:p>
                      <a:pPr algn="just" hangingPunct="0">
                        <a:lnSpc>
                          <a:spcPts val="1200"/>
                        </a:lnSpc>
                        <a:spcAft>
                          <a:spcPts val="0"/>
                        </a:spcAft>
                      </a:pPr>
                      <a:r>
                        <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rPr>
                        <a:t>表</a:t>
                      </a:r>
                      <a:r>
                        <a:rPr lang="en-US" sz="1800" b="0" kern="100">
                          <a:effectLst/>
                          <a:latin typeface="Times New Roman" panose="02020603050405020304" pitchFamily="18" charset="0"/>
                          <a:ea typeface="新細明體" panose="02020500000000000000" pitchFamily="18" charset="-120"/>
                          <a:cs typeface="Times New Roman" panose="02020603050405020304" pitchFamily="18" charset="0"/>
                        </a:rPr>
                        <a:t>5.5.1</a:t>
                      </a:r>
                      <a:endPar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704346">
                <a:tc>
                  <a:txBody>
                    <a:bodyPr/>
                    <a:lstStyle/>
                    <a:p>
                      <a:pPr algn="ctr" hangingPunct="0">
                        <a:lnSpc>
                          <a:spcPct val="100000"/>
                        </a:lnSpc>
                        <a:spcAft>
                          <a:spcPts val="0"/>
                        </a:spcAft>
                      </a:pPr>
                      <a:r>
                        <a:rPr lang="en-US"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H4</a:t>
                      </a:r>
                      <a:endPar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04800" indent="-304800" algn="just" hangingPunct="0">
                        <a:lnSpc>
                          <a:spcPct val="100000"/>
                        </a:lnSpc>
                        <a:spcAft>
                          <a:spcPts val="0"/>
                        </a:spcAft>
                      </a:pPr>
                      <a:r>
                        <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不同生活型態的消費者對有機咖啡的願付價格有顯著性差異</a:t>
                      </a:r>
                    </a:p>
                  </a:txBody>
                  <a:tcPr marL="17780" marR="17780" marT="0" marB="0" anchor="ctr">
                    <a:lnL>
                      <a:noFill/>
                    </a:lnL>
                    <a:lnR>
                      <a:noFill/>
                    </a:lnR>
                    <a:lnT>
                      <a:noFill/>
                    </a:lnT>
                    <a:lnB>
                      <a:noFill/>
                    </a:lnB>
                    <a:solidFill>
                      <a:schemeClr val="bg1"/>
                    </a:solidFill>
                  </a:tcPr>
                </a:tc>
                <a:tc>
                  <a:txBody>
                    <a:bodyPr/>
                    <a:lstStyle/>
                    <a:p>
                      <a:pPr algn="just" hangingPunct="0">
                        <a:lnSpc>
                          <a:spcPts val="1200"/>
                        </a:lnSpc>
                        <a:spcAft>
                          <a:spcPts val="0"/>
                        </a:spcAft>
                      </a:pPr>
                      <a:r>
                        <a:rPr lang="en-US"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H4</a:t>
                      </a:r>
                      <a:r>
                        <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：成立</a:t>
                      </a:r>
                    </a:p>
                  </a:txBody>
                  <a:tcPr marL="17780" marR="17780" marT="0" marB="0" anchor="ctr">
                    <a:lnL>
                      <a:noFill/>
                    </a:lnL>
                    <a:lnR>
                      <a:noFill/>
                    </a:lnR>
                    <a:lnT>
                      <a:noFill/>
                    </a:lnT>
                    <a:lnB>
                      <a:noFill/>
                    </a:lnB>
                    <a:solidFill>
                      <a:schemeClr val="bg1"/>
                    </a:solidFill>
                  </a:tcPr>
                </a:tc>
                <a:tc>
                  <a:txBody>
                    <a:bodyPr/>
                    <a:lstStyle/>
                    <a:p>
                      <a:pPr algn="just" hangingPunct="0">
                        <a:lnSpc>
                          <a:spcPts val="1200"/>
                        </a:lnSpc>
                        <a:spcAft>
                          <a:spcPts val="0"/>
                        </a:spcAft>
                      </a:pPr>
                      <a:r>
                        <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rPr>
                        <a:t>表</a:t>
                      </a:r>
                      <a:r>
                        <a:rPr lang="en-US" sz="1800" b="0" kern="100">
                          <a:effectLst/>
                          <a:latin typeface="Times New Roman" panose="02020603050405020304" pitchFamily="18" charset="0"/>
                          <a:ea typeface="新細明體" panose="02020500000000000000" pitchFamily="18" charset="-120"/>
                          <a:cs typeface="Times New Roman" panose="02020603050405020304" pitchFamily="18" charset="0"/>
                        </a:rPr>
                        <a:t>5.6.1</a:t>
                      </a:r>
                      <a:endPar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704346">
                <a:tc>
                  <a:txBody>
                    <a:bodyPr/>
                    <a:lstStyle/>
                    <a:p>
                      <a:pPr algn="ctr" hangingPunct="0">
                        <a:lnSpc>
                          <a:spcPts val="1200"/>
                        </a:lnSpc>
                        <a:spcAft>
                          <a:spcPts val="0"/>
                        </a:spcAft>
                      </a:pPr>
                      <a:r>
                        <a:rPr lang="en-US" sz="1800" b="0" kern="100">
                          <a:effectLst/>
                          <a:latin typeface="Times New Roman" panose="02020603050405020304" pitchFamily="18" charset="0"/>
                          <a:ea typeface="新細明體" panose="02020500000000000000" pitchFamily="18" charset="-120"/>
                          <a:cs typeface="Times New Roman" panose="02020603050405020304" pitchFamily="18" charset="0"/>
                        </a:rPr>
                        <a:t>H5</a:t>
                      </a:r>
                      <a:endPar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c>
                  <a:txBody>
                    <a:bodyPr/>
                    <a:lstStyle/>
                    <a:p>
                      <a:pPr marL="304800" indent="-304800" algn="just" hangingPunct="0">
                        <a:lnSpc>
                          <a:spcPts val="1200"/>
                        </a:lnSpc>
                        <a:spcAft>
                          <a:spcPts val="0"/>
                        </a:spcAft>
                      </a:pPr>
                      <a:r>
                        <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不同生活型態的消費者對有機農產品的意識有顯著性差異</a:t>
                      </a:r>
                    </a:p>
                  </a:txBody>
                  <a:tcPr marL="17780" marR="17780" marT="0" marB="0" anchor="ctr">
                    <a:lnL>
                      <a:noFill/>
                    </a:lnL>
                    <a:lnR>
                      <a:noFill/>
                    </a:lnR>
                    <a:lnT>
                      <a:noFill/>
                    </a:lnT>
                    <a:lnB>
                      <a:noFill/>
                    </a:lnB>
                    <a:solidFill>
                      <a:schemeClr val="bg1"/>
                    </a:solidFill>
                  </a:tcPr>
                </a:tc>
                <a:tc>
                  <a:txBody>
                    <a:bodyPr/>
                    <a:lstStyle/>
                    <a:p>
                      <a:pPr algn="just" hangingPunct="0">
                        <a:lnSpc>
                          <a:spcPts val="1200"/>
                        </a:lnSpc>
                        <a:spcAft>
                          <a:spcPts val="0"/>
                        </a:spcAft>
                      </a:pPr>
                      <a:r>
                        <a:rPr lang="en-US"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H5</a:t>
                      </a:r>
                      <a:r>
                        <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：成立</a:t>
                      </a:r>
                    </a:p>
                  </a:txBody>
                  <a:tcPr marL="17780" marR="17780" marT="0" marB="0" anchor="ctr">
                    <a:lnL>
                      <a:noFill/>
                    </a:lnL>
                    <a:lnR>
                      <a:noFill/>
                    </a:lnR>
                    <a:lnT>
                      <a:noFill/>
                    </a:lnT>
                    <a:lnB>
                      <a:noFill/>
                    </a:lnB>
                    <a:solidFill>
                      <a:schemeClr val="bg1"/>
                    </a:solidFill>
                  </a:tcPr>
                </a:tc>
                <a:tc>
                  <a:txBody>
                    <a:bodyPr/>
                    <a:lstStyle/>
                    <a:p>
                      <a:pPr algn="just" hangingPunct="0">
                        <a:lnSpc>
                          <a:spcPts val="1200"/>
                        </a:lnSpc>
                        <a:spcAft>
                          <a:spcPts val="0"/>
                        </a:spcAft>
                      </a:pPr>
                      <a:r>
                        <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rPr>
                        <a:t>表</a:t>
                      </a:r>
                      <a:r>
                        <a:rPr lang="en-US" sz="1800" b="0" kern="100">
                          <a:effectLst/>
                          <a:latin typeface="Times New Roman" panose="02020603050405020304" pitchFamily="18" charset="0"/>
                          <a:ea typeface="新細明體" panose="02020500000000000000" pitchFamily="18" charset="-120"/>
                          <a:cs typeface="Times New Roman" panose="02020603050405020304" pitchFamily="18" charset="0"/>
                        </a:rPr>
                        <a:t>5.5.1</a:t>
                      </a:r>
                      <a:endPar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a:noFill/>
                    </a:lnB>
                    <a:solidFill>
                      <a:schemeClr val="bg1"/>
                    </a:solidFill>
                  </a:tcPr>
                </a:tc>
              </a:tr>
              <a:tr h="352173">
                <a:tc>
                  <a:txBody>
                    <a:bodyPr/>
                    <a:lstStyle/>
                    <a:p>
                      <a:pPr algn="ctr" hangingPunct="0">
                        <a:lnSpc>
                          <a:spcPts val="1200"/>
                        </a:lnSpc>
                        <a:spcAft>
                          <a:spcPts val="0"/>
                        </a:spcAft>
                      </a:pPr>
                      <a:r>
                        <a:rPr lang="en-US" sz="1800" b="0" kern="100">
                          <a:effectLst/>
                          <a:latin typeface="Times New Roman" panose="02020603050405020304" pitchFamily="18" charset="0"/>
                          <a:ea typeface="新細明體" panose="02020500000000000000" pitchFamily="18" charset="-120"/>
                          <a:cs typeface="Times New Roman" panose="02020603050405020304" pitchFamily="18" charset="0"/>
                        </a:rPr>
                        <a:t>H6</a:t>
                      </a:r>
                      <a:endPar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666666"/>
                      </a:solidFill>
                      <a:prstDash val="solid"/>
                      <a:round/>
                      <a:headEnd type="none" w="med" len="med"/>
                      <a:tailEnd type="none" w="med" len="med"/>
                    </a:lnB>
                    <a:solidFill>
                      <a:schemeClr val="bg1"/>
                    </a:solidFill>
                  </a:tcPr>
                </a:tc>
                <a:tc>
                  <a:txBody>
                    <a:bodyPr/>
                    <a:lstStyle/>
                    <a:p>
                      <a:pPr algn="just" hangingPunct="0">
                        <a:lnSpc>
                          <a:spcPts val="1200"/>
                        </a:lnSpc>
                        <a:spcAft>
                          <a:spcPts val="0"/>
                        </a:spcAft>
                      </a:pPr>
                      <a:r>
                        <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不同生活型態的消費者對環境態度有顯著性差異</a:t>
                      </a:r>
                    </a:p>
                  </a:txBody>
                  <a:tcPr marL="17780" marR="17780" marT="0" marB="0" anchor="ctr">
                    <a:lnL>
                      <a:noFill/>
                    </a:lnL>
                    <a:lnR>
                      <a:noFill/>
                    </a:lnR>
                    <a:lnT>
                      <a:noFill/>
                    </a:lnT>
                    <a:lnB w="12700" cap="flat" cmpd="sng" algn="ctr">
                      <a:solidFill>
                        <a:srgbClr val="666666"/>
                      </a:solidFill>
                      <a:prstDash val="solid"/>
                      <a:round/>
                      <a:headEnd type="none" w="med" len="med"/>
                      <a:tailEnd type="none" w="med" len="med"/>
                    </a:lnB>
                    <a:solidFill>
                      <a:schemeClr val="bg1"/>
                    </a:solidFill>
                  </a:tcPr>
                </a:tc>
                <a:tc>
                  <a:txBody>
                    <a:bodyPr/>
                    <a:lstStyle/>
                    <a:p>
                      <a:pPr algn="just" hangingPunct="0">
                        <a:lnSpc>
                          <a:spcPts val="1200"/>
                        </a:lnSpc>
                        <a:spcAft>
                          <a:spcPts val="0"/>
                        </a:spcAft>
                      </a:pPr>
                      <a:r>
                        <a:rPr lang="en-US"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H6</a:t>
                      </a:r>
                      <a:r>
                        <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：成立</a:t>
                      </a:r>
                    </a:p>
                  </a:txBody>
                  <a:tcPr marL="17780" marR="17780" marT="0" marB="0" anchor="ctr">
                    <a:lnL>
                      <a:noFill/>
                    </a:lnL>
                    <a:lnR>
                      <a:noFill/>
                    </a:lnR>
                    <a:lnT>
                      <a:noFill/>
                    </a:lnT>
                    <a:lnB w="12700" cap="flat" cmpd="sng" algn="ctr">
                      <a:solidFill>
                        <a:srgbClr val="666666"/>
                      </a:solidFill>
                      <a:prstDash val="solid"/>
                      <a:round/>
                      <a:headEnd type="none" w="med" len="med"/>
                      <a:tailEnd type="none" w="med" len="med"/>
                    </a:lnB>
                    <a:solidFill>
                      <a:schemeClr val="bg1"/>
                    </a:solidFill>
                  </a:tcPr>
                </a:tc>
                <a:tc>
                  <a:txBody>
                    <a:bodyPr/>
                    <a:lstStyle/>
                    <a:p>
                      <a:pPr algn="just" hangingPunct="0">
                        <a:lnSpc>
                          <a:spcPts val="1200"/>
                        </a:lnSpc>
                        <a:spcAft>
                          <a:spcPts val="0"/>
                        </a:spcAft>
                      </a:pPr>
                      <a:r>
                        <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表</a:t>
                      </a:r>
                      <a:r>
                        <a:rPr lang="en-US" sz="1800" b="0" kern="100" dirty="0">
                          <a:effectLst/>
                          <a:latin typeface="Times New Roman" panose="02020603050405020304" pitchFamily="18" charset="0"/>
                          <a:ea typeface="新細明體" panose="02020500000000000000" pitchFamily="18" charset="-120"/>
                          <a:cs typeface="Times New Roman" panose="02020603050405020304" pitchFamily="18" charset="0"/>
                        </a:rPr>
                        <a:t>5.5.1</a:t>
                      </a:r>
                      <a:endPar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a:noFill/>
                    </a:lnL>
                    <a:lnR>
                      <a:noFill/>
                    </a:lnR>
                    <a:lnT>
                      <a:noFill/>
                    </a:lnT>
                    <a:lnB w="12700" cap="flat" cmpd="sng" algn="ctr">
                      <a:solidFill>
                        <a:srgbClr val="666666"/>
                      </a:solidFill>
                      <a:prstDash val="solid"/>
                      <a:round/>
                      <a:headEnd type="none" w="med" len="med"/>
                      <a:tailEnd type="none" w="med" len="med"/>
                    </a:lnB>
                    <a:solidFill>
                      <a:schemeClr val="bg1"/>
                    </a:solidFill>
                  </a:tcPr>
                </a:tc>
              </a:tr>
            </a:tbl>
          </a:graphicData>
        </a:graphic>
      </p:graphicFrame>
      <p:sp>
        <p:nvSpPr>
          <p:cNvPr id="4" name="投影片編號版面配置區 3"/>
          <p:cNvSpPr>
            <a:spLocks noGrp="1"/>
          </p:cNvSpPr>
          <p:nvPr>
            <p:ph type="sldNum" sz="quarter" idx="12"/>
          </p:nvPr>
        </p:nvSpPr>
        <p:spPr/>
        <p:txBody>
          <a:bodyPr/>
          <a:lstStyle/>
          <a:p>
            <a:fld id="{70FFAD11-03B0-47D3-99F5-F912CF3FFB68}" type="slidenum">
              <a:rPr lang="zh-TW" altLang="en-US" smtClean="0"/>
              <a:pPr/>
              <a:t>36</a:t>
            </a:fld>
            <a:endParaRPr lang="zh-TW" altLang="en-US"/>
          </a:p>
        </p:txBody>
      </p:sp>
      <p:sp>
        <p:nvSpPr>
          <p:cNvPr id="12" name="文字版面配置區 11"/>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153220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結論與建議</a:t>
            </a:r>
            <a:endParaRPr lang="zh-TW" altLang="en-US" dirty="0"/>
          </a:p>
        </p:txBody>
      </p:sp>
      <p:sp>
        <p:nvSpPr>
          <p:cNvPr id="3" name="內容版面配置區 2"/>
          <p:cNvSpPr>
            <a:spLocks noGrp="1"/>
          </p:cNvSpPr>
          <p:nvPr>
            <p:ph idx="1"/>
          </p:nvPr>
        </p:nvSpPr>
        <p:spPr/>
        <p:txBody>
          <a:bodyPr/>
          <a:lstStyle/>
          <a:p>
            <a:r>
              <a:rPr lang="zh-TW" altLang="en-US" smtClean="0"/>
              <a:t>區別市場方向的定位。</a:t>
            </a:r>
            <a:endParaRPr lang="en-US" altLang="zh-TW" smtClean="0"/>
          </a:p>
          <a:p>
            <a:r>
              <a:rPr lang="zh-TW" altLang="en-US" smtClean="0"/>
              <a:t>「重視健康」群集：偏高價位咖啡業者的目標群族群。</a:t>
            </a:r>
            <a:endParaRPr lang="en-US" altLang="zh-TW" smtClean="0"/>
          </a:p>
          <a:p>
            <a:r>
              <a:rPr lang="zh-TW" altLang="en-US" smtClean="0"/>
              <a:t>「甚少參與」群集：偏中低價位咖啡業者的目標群族群。</a:t>
            </a:r>
            <a:endParaRPr lang="en-US" altLang="zh-TW" smtClean="0"/>
          </a:p>
          <a:p>
            <a:r>
              <a:rPr lang="zh-TW" altLang="en-US" smtClean="0"/>
              <a:t>「追求便利」群集：建議政府在資訊媒體上加強宣導環境保護。</a:t>
            </a:r>
            <a:endParaRPr lang="en-US" altLang="zh-TW" smtClean="0"/>
          </a:p>
          <a:p>
            <a:r>
              <a:rPr lang="zh-TW" altLang="en-US" smtClean="0"/>
              <a:t>可擴大範圍至整個台灣地區，以了解台灣整體消費者的生活型態之趨勢；行銷策略參考指標。</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37</a:t>
            </a:fld>
            <a:endParaRPr lang="zh-TW" altLang="en-US"/>
          </a:p>
        </p:txBody>
      </p:sp>
      <p:sp>
        <p:nvSpPr>
          <p:cNvPr id="8" name="文字版面配置區 7"/>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2052717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946400"/>
            <a:ext cx="9144000" cy="766194"/>
          </a:xfrm>
          <a:solidFill>
            <a:schemeClr val="bg1"/>
          </a:solidFill>
        </p:spPr>
        <p:txBody>
          <a:bodyPr>
            <a:noAutofit/>
          </a:bodyPr>
          <a:lstStyle/>
          <a:p>
            <a:r>
              <a:rPr lang="en-US" altLang="zh-TW" sz="5400" b="1" dirty="0">
                <a:solidFill>
                  <a:schemeClr val="tx1">
                    <a:lumMod val="95000"/>
                    <a:lumOff val="5000"/>
                  </a:schemeClr>
                </a:solidFill>
                <a:latin typeface="+mj-ea"/>
              </a:rPr>
              <a:t>Thanks for your attention!</a:t>
            </a:r>
            <a:endParaRPr lang="zh-TW" altLang="en-US" sz="5400" dirty="0"/>
          </a:p>
        </p:txBody>
      </p:sp>
      <p:sp>
        <p:nvSpPr>
          <p:cNvPr id="3" name="內容版面配置區 2"/>
          <p:cNvSpPr>
            <a:spLocks noGrp="1"/>
          </p:cNvSpPr>
          <p:nvPr>
            <p:ph idx="1"/>
          </p:nvPr>
        </p:nvSpPr>
        <p:spPr>
          <a:xfrm>
            <a:off x="609597" y="4673600"/>
            <a:ext cx="5140963" cy="2012426"/>
          </a:xfrm>
        </p:spPr>
        <p:txBody>
          <a:bodyPr/>
          <a:lstStyle/>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38</a:t>
            </a:fld>
            <a:endParaRPr lang="zh-TW" altLang="en-US"/>
          </a:p>
        </p:txBody>
      </p:sp>
    </p:spTree>
    <p:extLst>
      <p:ext uri="{BB962C8B-B14F-4D97-AF65-F5344CB8AC3E}">
        <p14:creationId xmlns:p14="http://schemas.microsoft.com/office/powerpoint/2010/main" val="2602265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2012</a:t>
            </a:r>
            <a:r>
              <a:rPr lang="zh-TW" altLang="en-US" dirty="0" smtClean="0"/>
              <a:t>年各國人年均咖啡豆消費量</a:t>
            </a:r>
            <a:r>
              <a:rPr lang="en-US" altLang="zh-TW" dirty="0" smtClean="0"/>
              <a:t>(</a:t>
            </a:r>
            <a:r>
              <a:rPr lang="zh-TW" altLang="en-US" dirty="0" smtClean="0"/>
              <a:t>單位</a:t>
            </a:r>
            <a:r>
              <a:rPr lang="en-US" altLang="zh-TW" dirty="0" smtClean="0"/>
              <a:t>kg)</a:t>
            </a:r>
            <a:endParaRPr lang="zh-TW" altLang="en-US" dirty="0"/>
          </a:p>
        </p:txBody>
      </p:sp>
      <p:sp>
        <p:nvSpPr>
          <p:cNvPr id="3" name="投影片編號版面配置區 2"/>
          <p:cNvSpPr>
            <a:spLocks noGrp="1"/>
          </p:cNvSpPr>
          <p:nvPr>
            <p:ph type="sldNum" sz="quarter" idx="12"/>
          </p:nvPr>
        </p:nvSpPr>
        <p:spPr/>
        <p:txBody>
          <a:bodyPr/>
          <a:lstStyle/>
          <a:p>
            <a:fld id="{70FFAD11-03B0-47D3-99F5-F912CF3FFB68}" type="slidenum">
              <a:rPr lang="zh-TW" altLang="en-US" smtClean="0"/>
              <a:pPr/>
              <a:t>4</a:t>
            </a:fld>
            <a:endParaRPr lang="zh-TW" altLang="en-US" dirty="0"/>
          </a:p>
        </p:txBody>
      </p:sp>
      <p:sp>
        <p:nvSpPr>
          <p:cNvPr id="9" name="圖片版面配置區 8"/>
          <p:cNvSpPr>
            <a:spLocks noGrp="1"/>
          </p:cNvSpPr>
          <p:nvPr>
            <p:ph type="pic" sz="quarter" idx="13"/>
          </p:nvPr>
        </p:nvSpPr>
        <p:spPr/>
      </p:sp>
      <p:sp>
        <p:nvSpPr>
          <p:cNvPr id="10" name="文字版面配置區 9"/>
          <p:cNvSpPr>
            <a:spLocks noGrp="1"/>
          </p:cNvSpPr>
          <p:nvPr>
            <p:ph type="body" sz="quarter" idx="14"/>
          </p:nvPr>
        </p:nvSpPr>
        <p:spPr/>
        <p:txBody>
          <a:bodyPr/>
          <a:lstStyle/>
          <a:p>
            <a:endParaRPr lang="zh-TW" altLang="en-US"/>
          </a:p>
        </p:txBody>
      </p:sp>
      <p:graphicFrame>
        <p:nvGraphicFramePr>
          <p:cNvPr id="6" name="內容版面配置區 11"/>
          <p:cNvGraphicFramePr>
            <a:graphicFrameLocks/>
          </p:cNvGraphicFramePr>
          <p:nvPr>
            <p:extLst>
              <p:ext uri="{D42A27DB-BD31-4B8C-83A1-F6EECF244321}">
                <p14:modId xmlns:p14="http://schemas.microsoft.com/office/powerpoint/2010/main" val="294219137"/>
              </p:ext>
            </p:extLst>
          </p:nvPr>
        </p:nvGraphicFramePr>
        <p:xfrm>
          <a:off x="101600" y="1443038"/>
          <a:ext cx="8229600" cy="4964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0236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0FFAD11-03B0-47D3-99F5-F912CF3FFB68}" type="slidenum">
              <a:rPr lang="zh-TW" altLang="en-US" smtClean="0"/>
              <a:pPr/>
              <a:t>5</a:t>
            </a:fld>
            <a:endParaRPr lang="zh-TW" altLang="en-US" dirty="0"/>
          </a:p>
        </p:txBody>
      </p:sp>
      <p:sp>
        <p:nvSpPr>
          <p:cNvPr id="11" name="圖片版面配置區 10"/>
          <p:cNvSpPr>
            <a:spLocks noGrp="1"/>
          </p:cNvSpPr>
          <p:nvPr>
            <p:ph type="pic" sz="quarter" idx="13"/>
          </p:nvPr>
        </p:nvSpPr>
        <p:spPr/>
      </p:sp>
      <p:pic>
        <p:nvPicPr>
          <p:cNvPr id="4" name="內容版面配置區 4"/>
          <p:cNvPicPr>
            <a:picLocks noChangeAspect="1"/>
          </p:cNvPicPr>
          <p:nvPr/>
        </p:nvPicPr>
        <p:blipFill rotWithShape="1">
          <a:blip r:embed="rId3"/>
          <a:srcRect b="2674"/>
          <a:stretch/>
        </p:blipFill>
        <p:spPr>
          <a:xfrm>
            <a:off x="0" y="209550"/>
            <a:ext cx="8782050" cy="6144358"/>
          </a:xfrm>
          <a:prstGeom prst="rect">
            <a:avLst/>
          </a:prstGeom>
          <a:solidFill>
            <a:schemeClr val="bg1"/>
          </a:solidFill>
        </p:spPr>
      </p:pic>
      <p:pic>
        <p:nvPicPr>
          <p:cNvPr id="5" name="圖片 4"/>
          <p:cNvPicPr>
            <a:picLocks noChangeAspect="1"/>
          </p:cNvPicPr>
          <p:nvPr/>
        </p:nvPicPr>
        <p:blipFill>
          <a:blip r:embed="rId4"/>
          <a:stretch>
            <a:fillRect/>
          </a:stretch>
        </p:blipFill>
        <p:spPr>
          <a:xfrm>
            <a:off x="7324980" y="5846643"/>
            <a:ext cx="1457070" cy="646232"/>
          </a:xfrm>
          <a:prstGeom prst="rect">
            <a:avLst/>
          </a:prstGeom>
        </p:spPr>
      </p:pic>
      <p:pic>
        <p:nvPicPr>
          <p:cNvPr id="6" name="圖片 5"/>
          <p:cNvPicPr>
            <a:picLocks noChangeAspect="1"/>
          </p:cNvPicPr>
          <p:nvPr/>
        </p:nvPicPr>
        <p:blipFill>
          <a:blip r:embed="rId4"/>
          <a:stretch>
            <a:fillRect/>
          </a:stretch>
        </p:blipFill>
        <p:spPr>
          <a:xfrm>
            <a:off x="7220900" y="1417760"/>
            <a:ext cx="1561150" cy="622055"/>
          </a:xfrm>
          <a:prstGeom prst="rect">
            <a:avLst/>
          </a:prstGeom>
        </p:spPr>
      </p:pic>
      <p:pic>
        <p:nvPicPr>
          <p:cNvPr id="7" name="圖片 6"/>
          <p:cNvPicPr>
            <a:picLocks noChangeAspect="1"/>
          </p:cNvPicPr>
          <p:nvPr/>
        </p:nvPicPr>
        <p:blipFill>
          <a:blip r:embed="rId5"/>
          <a:stretch>
            <a:fillRect/>
          </a:stretch>
        </p:blipFill>
        <p:spPr>
          <a:xfrm>
            <a:off x="8728309" y="1687514"/>
            <a:ext cx="469433" cy="4511431"/>
          </a:xfrm>
          <a:prstGeom prst="rect">
            <a:avLst/>
          </a:prstGeom>
        </p:spPr>
      </p:pic>
    </p:spTree>
    <p:extLst>
      <p:ext uri="{BB962C8B-B14F-4D97-AF65-F5344CB8AC3E}">
        <p14:creationId xmlns:p14="http://schemas.microsoft.com/office/powerpoint/2010/main" val="885554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International Coffee</a:t>
            </a:r>
            <a:br>
              <a:rPr lang="en-US" altLang="zh-TW" dirty="0" smtClean="0">
                <a:latin typeface="Times New Roman" panose="02020603050405020304" pitchFamily="18" charset="0"/>
                <a:cs typeface="Times New Roman" panose="02020603050405020304" pitchFamily="18" charset="0"/>
              </a:rPr>
            </a:br>
            <a:r>
              <a:rPr lang="en-US" altLang="zh-TW" dirty="0" smtClean="0">
                <a:latin typeface="Times New Roman" panose="02020603050405020304" pitchFamily="18" charset="0"/>
                <a:cs typeface="Times New Roman" panose="02020603050405020304" pitchFamily="18" charset="0"/>
              </a:rPr>
              <a:t>Organization</a:t>
            </a:r>
            <a:br>
              <a:rPr lang="en-US" altLang="zh-TW" dirty="0" smtClean="0">
                <a:latin typeface="Times New Roman" panose="02020603050405020304" pitchFamily="18" charset="0"/>
                <a:cs typeface="Times New Roman" panose="02020603050405020304" pitchFamily="18" charset="0"/>
              </a:rPr>
            </a:br>
            <a:r>
              <a:rPr lang="es-ES" altLang="zh-TW" dirty="0" smtClean="0">
                <a:latin typeface="Times New Roman" panose="02020603050405020304" pitchFamily="18" charset="0"/>
                <a:cs typeface="Times New Roman" panose="02020603050405020304" pitchFamily="18" charset="0"/>
              </a:rPr>
              <a:t>World coffee consumption</a:t>
            </a:r>
            <a:endParaRPr lang="zh-TW" altLang="en-US"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70FFAD11-03B0-47D3-99F5-F912CF3FFB68}" type="slidenum">
              <a:rPr lang="zh-TW" altLang="en-US" smtClean="0"/>
              <a:pPr/>
              <a:t>6</a:t>
            </a:fld>
            <a:endParaRPr lang="zh-TW" altLang="en-US" dirty="0"/>
          </a:p>
        </p:txBody>
      </p:sp>
      <p:sp>
        <p:nvSpPr>
          <p:cNvPr id="14" name="圖片版面配置區 13"/>
          <p:cNvSpPr>
            <a:spLocks noGrp="1"/>
          </p:cNvSpPr>
          <p:nvPr>
            <p:ph type="pic" sz="quarter" idx="13"/>
          </p:nvPr>
        </p:nvSpPr>
        <p:spPr/>
      </p:sp>
      <p:sp>
        <p:nvSpPr>
          <p:cNvPr id="5" name="文字版面配置區 4"/>
          <p:cNvSpPr>
            <a:spLocks noGrp="1"/>
          </p:cNvSpPr>
          <p:nvPr>
            <p:ph type="body" sz="quarter" idx="14"/>
          </p:nvPr>
        </p:nvSpPr>
        <p:spPr/>
        <p:txBody>
          <a:bodyPr/>
          <a:lstStyle/>
          <a:p>
            <a:r>
              <a:rPr lang="en-US" altLang="zh-TW" dirty="0" smtClean="0"/>
              <a:t>CAGR</a:t>
            </a:r>
            <a:r>
              <a:rPr lang="zh-TW" altLang="en-US" dirty="0" smtClean="0"/>
              <a:t>：複合年增長率</a:t>
            </a:r>
            <a:endParaRPr lang="en-US" altLang="zh-TW" dirty="0" smtClean="0"/>
          </a:p>
          <a:p>
            <a:r>
              <a:rPr lang="zh-TW" altLang="en-US" dirty="0" smtClean="0"/>
              <a:t>單位：百萬袋</a:t>
            </a:r>
          </a:p>
          <a:p>
            <a:endParaRPr lang="zh-TW" altLang="en-US" dirty="0"/>
          </a:p>
        </p:txBody>
      </p:sp>
      <p:graphicFrame>
        <p:nvGraphicFramePr>
          <p:cNvPr id="6" name="內容版面配置區 8"/>
          <p:cNvGraphicFramePr>
            <a:graphicFrameLocks/>
          </p:cNvGraphicFramePr>
          <p:nvPr>
            <p:extLst>
              <p:ext uri="{D42A27DB-BD31-4B8C-83A1-F6EECF244321}">
                <p14:modId xmlns:p14="http://schemas.microsoft.com/office/powerpoint/2010/main" val="908430610"/>
              </p:ext>
            </p:extLst>
          </p:nvPr>
        </p:nvGraphicFramePr>
        <p:xfrm>
          <a:off x="0" y="2278793"/>
          <a:ext cx="9142240" cy="3221143"/>
        </p:xfrm>
        <a:graphic>
          <a:graphicData uri="http://schemas.openxmlformats.org/drawingml/2006/table">
            <a:tbl>
              <a:tblPr firstRow="1"/>
              <a:tblGrid>
                <a:gridCol w="1558886"/>
                <a:gridCol w="1674923"/>
                <a:gridCol w="1459523"/>
                <a:gridCol w="1406770"/>
                <a:gridCol w="1230923"/>
                <a:gridCol w="1811215"/>
              </a:tblGrid>
              <a:tr h="998867">
                <a:tc>
                  <a:txBody>
                    <a:bodyPr/>
                    <a:lstStyle/>
                    <a:p>
                      <a:pPr algn="ctr">
                        <a:spcAft>
                          <a:spcPts val="0"/>
                        </a:spcAft>
                      </a:pPr>
                      <a:r>
                        <a:rPr lang="zh-TW" sz="2400" b="1" kern="1200" dirty="0">
                          <a:solidFill>
                            <a:srgbClr val="FFFFFF"/>
                          </a:solidFill>
                          <a:effectLst/>
                          <a:latin typeface="Trebuchet MS" panose="020B0603020202020204" pitchFamily="34" charset="0"/>
                          <a:ea typeface="新細明體" panose="02020500000000000000" pitchFamily="18" charset="-120"/>
                          <a:cs typeface="Arial" panose="020B0604020202020204" pitchFamily="34" charset="0"/>
                        </a:rPr>
                        <a:t>年分</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US" sz="2400" b="1" kern="1200" dirty="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2010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US" sz="2400" b="1" kern="1200" dirty="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2011</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US" sz="2400" b="1" kern="120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2012</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US" sz="2400" b="1" kern="1200" dirty="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2013</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zh-TW" sz="2400" b="1" kern="1200" dirty="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年增長率</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2400" b="1" kern="1200" dirty="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(2010-2013)</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r>
              <a:tr h="555569">
                <a:tc>
                  <a:txBody>
                    <a:bodyPr/>
                    <a:lstStyle/>
                    <a:p>
                      <a:pPr algn="ctr">
                        <a:spcAft>
                          <a:spcPts val="0"/>
                        </a:spcAft>
                      </a:pPr>
                      <a:r>
                        <a:rPr lang="zh-TW" sz="2400" b="1" kern="1200" dirty="0">
                          <a:solidFill>
                            <a:srgbClr val="FF0000"/>
                          </a:solidFill>
                          <a:effectLst/>
                          <a:latin typeface="Trebuchet MS" panose="020B0603020202020204" pitchFamily="34" charset="0"/>
                          <a:ea typeface="新細明體" panose="02020500000000000000" pitchFamily="18" charset="-120"/>
                          <a:cs typeface="Arial" panose="020B0604020202020204" pitchFamily="34" charset="0"/>
                        </a:rPr>
                        <a:t>世界總數</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US" sz="2400" b="1" kern="12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137,049</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US" sz="2400" b="1" kern="12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139,055</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US" sz="2400" b="1" kern="12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142,000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US" sz="2400" b="1" kern="12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145,800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US" sz="2400" b="1" kern="12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2.1 %</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r>
              <a:tr h="555569">
                <a:tc>
                  <a:txBody>
                    <a:bodyPr/>
                    <a:lstStyle/>
                    <a:p>
                      <a:pPr algn="ctr">
                        <a:spcAft>
                          <a:spcPts val="0"/>
                        </a:spcAft>
                      </a:pPr>
                      <a:r>
                        <a:rPr lang="zh-TW" sz="2400" kern="1200">
                          <a:solidFill>
                            <a:srgbClr val="000000"/>
                          </a:solidFill>
                          <a:effectLst/>
                          <a:latin typeface="Trebuchet MS" panose="020B0603020202020204" pitchFamily="34" charset="0"/>
                          <a:ea typeface="新細明體" panose="02020500000000000000" pitchFamily="18" charset="-120"/>
                          <a:cs typeface="Arial" panose="020B0604020202020204" pitchFamily="34" charset="0"/>
                        </a:rPr>
                        <a:t>出口國家</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40,910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42,398</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43,471</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44,670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3.0 %</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r>
              <a:tr h="555569">
                <a:tc>
                  <a:txBody>
                    <a:bodyPr/>
                    <a:lstStyle/>
                    <a:p>
                      <a:pPr algn="ctr">
                        <a:spcAft>
                          <a:spcPts val="0"/>
                        </a:spcAft>
                      </a:pPr>
                      <a:r>
                        <a:rPr lang="zh-TW" sz="2400" kern="1200">
                          <a:solidFill>
                            <a:srgbClr val="000000"/>
                          </a:solidFill>
                          <a:effectLst/>
                          <a:latin typeface="Trebuchet MS" panose="020B0603020202020204" pitchFamily="34" charset="0"/>
                          <a:ea typeface="新細明體" panose="02020500000000000000" pitchFamily="18" charset="-120"/>
                          <a:cs typeface="Arial" panose="020B0604020202020204" pitchFamily="34" charset="0"/>
                        </a:rPr>
                        <a:t>傳統市場</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71,004</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70,719</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71,380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74,321</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1.5 %</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r>
              <a:tr h="555569">
                <a:tc>
                  <a:txBody>
                    <a:bodyPr/>
                    <a:lstStyle/>
                    <a:p>
                      <a:pPr algn="ctr">
                        <a:spcAft>
                          <a:spcPts val="0"/>
                        </a:spcAft>
                      </a:pPr>
                      <a:r>
                        <a:rPr lang="zh-TW" sz="2400" kern="1200">
                          <a:solidFill>
                            <a:srgbClr val="000000"/>
                          </a:solidFill>
                          <a:effectLst/>
                          <a:latin typeface="Trebuchet MS" panose="020B0603020202020204" pitchFamily="34" charset="0"/>
                          <a:ea typeface="新細明體" panose="02020500000000000000" pitchFamily="18" charset="-120"/>
                          <a:cs typeface="Arial" panose="020B0604020202020204" pitchFamily="34" charset="0"/>
                        </a:rPr>
                        <a:t>新興市場</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25,135</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25,938</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27,149</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26,810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2.2 %</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46334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研究目的</a:t>
            </a:r>
            <a:endParaRPr lang="zh-TW" altLang="en-US" dirty="0"/>
          </a:p>
        </p:txBody>
      </p:sp>
      <p:sp>
        <p:nvSpPr>
          <p:cNvPr id="3" name="內容版面配置區 2"/>
          <p:cNvSpPr>
            <a:spLocks noGrp="1"/>
          </p:cNvSpPr>
          <p:nvPr>
            <p:ph idx="1"/>
          </p:nvPr>
        </p:nvSpPr>
        <p:spPr/>
        <p:txBody>
          <a:bodyPr/>
          <a:lstStyle/>
          <a:p>
            <a:r>
              <a:rPr lang="zh-TW" altLang="en-US" smtClean="0"/>
              <a:t>探討高雄市消費者對「有機食品的意識」程度。</a:t>
            </a:r>
          </a:p>
          <a:p>
            <a:r>
              <a:rPr lang="zh-TW" altLang="en-US" smtClean="0"/>
              <a:t>探討高雄市消費者對有機咖啡的「購買意願」的程度。</a:t>
            </a:r>
          </a:p>
          <a:p>
            <a:r>
              <a:rPr lang="zh-TW" altLang="en-US" smtClean="0"/>
              <a:t>欲了解高雄市消費者對「環境態度」的認知程度。</a:t>
            </a:r>
          </a:p>
          <a:p>
            <a:r>
              <a:rPr lang="zh-TW" altLang="en-US" smtClean="0"/>
              <a:t>探討高雄市不同「生活型態」的消費者族群之間，對有機咖啡的「購買意願」是否有差異。</a:t>
            </a:r>
          </a:p>
          <a:p>
            <a:r>
              <a:rPr lang="zh-TW" altLang="en-US" smtClean="0"/>
              <a:t>欲了解高雄市不同「生活型態」的消費者族群之間，對有機咖啡的「願付價格」是否有差異。</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7</a:t>
            </a:fld>
            <a:endParaRPr lang="zh-TW" altLang="en-US"/>
          </a:p>
        </p:txBody>
      </p:sp>
      <p:sp>
        <p:nvSpPr>
          <p:cNvPr id="12" name="文字版面配置區 11"/>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3422583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文獻探討</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zh-TW" dirty="0" smtClean="0"/>
              <a:t>生活型態</a:t>
            </a:r>
            <a:r>
              <a:rPr lang="en-US" altLang="zh-TW" dirty="0" smtClean="0">
                <a:latin typeface="Times New Roman" panose="02020603050405020304" pitchFamily="18" charset="0"/>
                <a:cs typeface="Times New Roman" panose="02020603050405020304" pitchFamily="18" charset="0"/>
              </a:rPr>
              <a:t>(Lifestyle)</a:t>
            </a:r>
          </a:p>
          <a:p>
            <a:r>
              <a:rPr lang="zh-TW" altLang="zh-TW" dirty="0" smtClean="0"/>
              <a:t>購買意願</a:t>
            </a:r>
            <a:r>
              <a:rPr lang="en-US" altLang="zh-TW" dirty="0" smtClean="0">
                <a:latin typeface="Times New Roman" panose="02020603050405020304" pitchFamily="18" charset="0"/>
                <a:cs typeface="Times New Roman" panose="02020603050405020304" pitchFamily="18" charset="0"/>
              </a:rPr>
              <a:t>(Purchase Intention)</a:t>
            </a:r>
          </a:p>
          <a:p>
            <a:r>
              <a:rPr lang="zh-TW" altLang="zh-TW" dirty="0" smtClean="0"/>
              <a:t>願付價格</a:t>
            </a:r>
            <a:r>
              <a:rPr lang="en-US" altLang="zh-TW" dirty="0">
                <a:latin typeface="Times New Roman" panose="02020603050405020304" pitchFamily="18" charset="0"/>
                <a:cs typeface="Times New Roman" panose="02020603050405020304" pitchFamily="18" charset="0"/>
              </a:rPr>
              <a:t>(Willingness to Pay)</a:t>
            </a:r>
          </a:p>
          <a:p>
            <a:r>
              <a:rPr lang="zh-TW" altLang="zh-TW" dirty="0" smtClean="0"/>
              <a:t>有機產品意識</a:t>
            </a:r>
            <a:r>
              <a:rPr lang="en-US" altLang="zh-TW" dirty="0">
                <a:latin typeface="Times New Roman" panose="02020603050405020304" pitchFamily="18" charset="0"/>
                <a:cs typeface="Times New Roman" panose="02020603050405020304" pitchFamily="18" charset="0"/>
              </a:rPr>
              <a:t>(Awareness of Organic Food)</a:t>
            </a:r>
          </a:p>
          <a:p>
            <a:r>
              <a:rPr lang="zh-TW" altLang="zh-TW" dirty="0" smtClean="0"/>
              <a:t>環境態度</a:t>
            </a:r>
            <a:r>
              <a:rPr lang="en-US" altLang="zh-TW" dirty="0">
                <a:latin typeface="Times New Roman" panose="02020603050405020304" pitchFamily="18" charset="0"/>
                <a:cs typeface="Times New Roman" panose="02020603050405020304" pitchFamily="18" charset="0"/>
              </a:rPr>
              <a:t>(Environmental Attitude)</a:t>
            </a:r>
            <a:endParaRPr lang="zh-TW" altLang="en-US" dirty="0">
              <a:latin typeface="Times New Roman" panose="02020603050405020304" pitchFamily="18" charset="0"/>
              <a:cs typeface="Times New Roman" panose="02020603050405020304" pitchFamily="18" charset="0"/>
            </a:endParaRPr>
          </a:p>
          <a:p>
            <a:endParaRPr lang="zh-TW" altLang="en-US" dirty="0"/>
          </a:p>
        </p:txBody>
      </p:sp>
      <p:sp>
        <p:nvSpPr>
          <p:cNvPr id="9" name="文字版面配置區 8"/>
          <p:cNvSpPr>
            <a:spLocks noGrp="1"/>
          </p:cNvSpPr>
          <p:nvPr>
            <p:ph type="body" sz="half" idx="2"/>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0FFAD11-03B0-47D3-99F5-F912CF3FFB68}" type="slidenum">
              <a:rPr lang="zh-TW" altLang="en-US" smtClean="0"/>
              <a:pPr/>
              <a:t>8</a:t>
            </a:fld>
            <a:endParaRPr lang="zh-TW" altLang="en-US" dirty="0"/>
          </a:p>
        </p:txBody>
      </p:sp>
    </p:spTree>
    <p:extLst>
      <p:ext uri="{BB962C8B-B14F-4D97-AF65-F5344CB8AC3E}">
        <p14:creationId xmlns:p14="http://schemas.microsoft.com/office/powerpoint/2010/main" val="709456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5400" b="1" dirty="0">
                <a:solidFill>
                  <a:srgbClr val="002060"/>
                </a:solidFill>
                <a:latin typeface="微軟正黑體" panose="020B0604030504040204" pitchFamily="34" charset="-120"/>
              </a:rPr>
              <a:t>文獻探討</a:t>
            </a:r>
            <a:endParaRPr lang="zh-TW" altLang="en-US" sz="5400" dirty="0">
              <a:solidFill>
                <a:srgbClr val="002060"/>
              </a:solidFill>
            </a:endParaRPr>
          </a:p>
        </p:txBody>
      </p:sp>
      <p:sp>
        <p:nvSpPr>
          <p:cNvPr id="3" name="內容版面配置區 2"/>
          <p:cNvSpPr>
            <a:spLocks noGrp="1"/>
          </p:cNvSpPr>
          <p:nvPr>
            <p:ph idx="1"/>
          </p:nvPr>
        </p:nvSpPr>
        <p:spPr>
          <a:xfrm>
            <a:off x="609599" y="1912865"/>
            <a:ext cx="7200901" cy="5192785"/>
          </a:xfrm>
        </p:spPr>
        <p:txBody>
          <a:bodyPr/>
          <a:lstStyle/>
          <a:p>
            <a:r>
              <a:rPr lang="zh-TW" altLang="en-US" sz="3200" dirty="0">
                <a:latin typeface="+mn-ea"/>
                <a:cs typeface="Times New Roman" panose="02020603050405020304" pitchFamily="18" charset="0"/>
              </a:rPr>
              <a:t>從</a:t>
            </a:r>
            <a:r>
              <a:rPr lang="en-US" altLang="zh-TW" sz="3200" dirty="0">
                <a:latin typeface="Times New Roman" panose="02020603050405020304" pitchFamily="18" charset="0"/>
                <a:cs typeface="Times New Roman" panose="02020603050405020304" pitchFamily="18" charset="0"/>
              </a:rPr>
              <a:t>1987</a:t>
            </a:r>
            <a:r>
              <a:rPr lang="zh-TW" altLang="en-US" sz="3200" dirty="0">
                <a:latin typeface="+mn-ea"/>
                <a:cs typeface="Times New Roman" panose="02020603050405020304" pitchFamily="18" charset="0"/>
              </a:rPr>
              <a:t>年</a:t>
            </a:r>
            <a:r>
              <a:rPr lang="zh-TW" altLang="en-US" sz="3200" dirty="0">
                <a:latin typeface="+mn-ea"/>
              </a:rPr>
              <a:t>，台灣的</a:t>
            </a:r>
            <a:r>
              <a:rPr lang="zh-TW" altLang="en-US" sz="3200" b="1" u="sng" dirty="0">
                <a:solidFill>
                  <a:schemeClr val="tx1"/>
                </a:solidFill>
                <a:latin typeface="+mn-ea"/>
              </a:rPr>
              <a:t>消費情形</a:t>
            </a:r>
            <a:r>
              <a:rPr lang="zh-TW" altLang="en-US" sz="3200" dirty="0">
                <a:latin typeface="+mn-ea"/>
              </a:rPr>
              <a:t>與台灣</a:t>
            </a:r>
            <a:r>
              <a:rPr lang="zh-TW" altLang="en-US" sz="3200" b="1" u="sng" dirty="0">
                <a:solidFill>
                  <a:schemeClr val="tx1"/>
                </a:solidFill>
                <a:latin typeface="+mn-ea"/>
              </a:rPr>
              <a:t>社會財富</a:t>
            </a:r>
            <a:r>
              <a:rPr lang="zh-TW" altLang="en-US" sz="3200" dirty="0">
                <a:latin typeface="+mn-ea"/>
              </a:rPr>
              <a:t>的增長有著相關地依附性，台灣由北到南地區都有種植咖啡樹</a:t>
            </a:r>
            <a:r>
              <a:rPr lang="en-US" altLang="zh-TW" sz="3200" dirty="0">
                <a:latin typeface="+mn-ea"/>
              </a:rPr>
              <a:t>(</a:t>
            </a:r>
            <a:r>
              <a:rPr lang="zh-TW" altLang="en-US" sz="3200" dirty="0">
                <a:latin typeface="+mn-ea"/>
              </a:rPr>
              <a:t>張淑芬，</a:t>
            </a:r>
            <a:r>
              <a:rPr lang="en-US" altLang="zh-TW" sz="3200" dirty="0">
                <a:latin typeface="Times New Roman" panose="02020603050405020304" pitchFamily="18" charset="0"/>
                <a:cs typeface="Times New Roman" panose="02020603050405020304" pitchFamily="18" charset="0"/>
              </a:rPr>
              <a:t>2006)</a:t>
            </a:r>
            <a:r>
              <a:rPr lang="zh-TW" altLang="en-US" sz="3200" dirty="0">
                <a:latin typeface="+mn-ea"/>
              </a:rPr>
              <a:t>。</a:t>
            </a:r>
          </a:p>
          <a:p>
            <a:endParaRPr lang="en-US" altLang="zh-TW" sz="3200" dirty="0">
              <a:latin typeface="+mn-ea"/>
            </a:endParaRPr>
          </a:p>
          <a:p>
            <a:r>
              <a:rPr lang="zh-TW" altLang="en-US" sz="3200" dirty="0">
                <a:latin typeface="+mn-ea"/>
                <a:cs typeface="Times New Roman" panose="02020603050405020304" pitchFamily="18" charset="0"/>
              </a:rPr>
              <a:t>依據農委會統計，全台至今咖啡種植面積約</a:t>
            </a:r>
            <a:r>
              <a:rPr lang="en-US" altLang="zh-TW" sz="3200" dirty="0">
                <a:latin typeface="Times New Roman" panose="02020603050405020304" pitchFamily="18" charset="0"/>
                <a:cs typeface="Times New Roman" panose="02020603050405020304" pitchFamily="18" charset="0"/>
              </a:rPr>
              <a:t>213</a:t>
            </a:r>
            <a:r>
              <a:rPr lang="zh-TW" altLang="en-US" sz="3200" dirty="0">
                <a:latin typeface="+mn-ea"/>
                <a:cs typeface="Times New Roman" panose="02020603050405020304" pitchFamily="18" charset="0"/>
              </a:rPr>
              <a:t>公頃。</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9</a:t>
            </a:fld>
            <a:endParaRPr lang="zh-TW" altLang="en-US"/>
          </a:p>
        </p:txBody>
      </p:sp>
    </p:spTree>
    <p:extLst>
      <p:ext uri="{BB962C8B-B14F-4D97-AF65-F5344CB8AC3E}">
        <p14:creationId xmlns:p14="http://schemas.microsoft.com/office/powerpoint/2010/main" val="269620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13807</TotalTime>
  <Words>6244</Words>
  <Application>Microsoft Office PowerPoint</Application>
  <PresentationFormat>如螢幕大小 (4:3)</PresentationFormat>
  <Paragraphs>1149</Paragraphs>
  <Slides>38</Slides>
  <Notes>35</Notes>
  <HiddenSlides>2</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38</vt:i4>
      </vt:variant>
    </vt:vector>
  </HeadingPairs>
  <TitlesOfParts>
    <vt:vector size="49" baseType="lpstr">
      <vt:lpstr>細明體</vt:lpstr>
      <vt:lpstr>微軟正黑體</vt:lpstr>
      <vt:lpstr>新細明體</vt:lpstr>
      <vt:lpstr>Arial</vt:lpstr>
      <vt:lpstr>Calibri</vt:lpstr>
      <vt:lpstr>Cambria Math</vt:lpstr>
      <vt:lpstr>Times New Roman</vt:lpstr>
      <vt:lpstr>Trebuchet MS</vt:lpstr>
      <vt:lpstr>Wingdings 3</vt:lpstr>
      <vt:lpstr>多面向</vt:lpstr>
      <vt:lpstr>Visio</vt:lpstr>
      <vt:lpstr>高雄市消費者對有機咖啡的願付價格之探討 A study of Kaohsiung consumers of willingness to pay for organic coffee</vt:lpstr>
      <vt:lpstr> 大綱</vt:lpstr>
      <vt:lpstr>研究背景與動機</vt:lpstr>
      <vt:lpstr>2012年各國人年均咖啡豆消費量(單位kg)</vt:lpstr>
      <vt:lpstr>PowerPoint 簡報</vt:lpstr>
      <vt:lpstr>International Coffee Organization World coffee consumption</vt:lpstr>
      <vt:lpstr>研究目的</vt:lpstr>
      <vt:lpstr>文獻探討</vt:lpstr>
      <vt:lpstr>文獻探討</vt:lpstr>
      <vt:lpstr>文獻探討(生活型態)</vt:lpstr>
      <vt:lpstr>文獻探討(購買意願)</vt:lpstr>
      <vt:lpstr>文獻探討(願付價格)</vt:lpstr>
      <vt:lpstr>文獻探討(有機意識)</vt:lpstr>
      <vt:lpstr>文獻探討(環境態度)</vt:lpstr>
      <vt:lpstr>研究方法</vt:lpstr>
      <vt:lpstr>研究架構</vt:lpstr>
      <vt:lpstr>研究對象與抽樣方法</vt:lpstr>
      <vt:lpstr>問卷設計</vt:lpstr>
      <vt:lpstr>研究結果</vt:lpstr>
      <vt:lpstr>性別對消費者「有機意識」</vt:lpstr>
      <vt:lpstr>年齡對「有機意識」</vt:lpstr>
      <vt:lpstr>年齡對「購買意願」</vt:lpstr>
      <vt:lpstr>家中有無慢性病者對「有機意識」</vt:lpstr>
      <vt:lpstr>家中有無慢性病者對「購買意願」</vt:lpstr>
      <vt:lpstr>家中有無飲食控制者對「有機意識」</vt:lpstr>
      <vt:lpstr>職業對「有機意識」與「購買意願」</vt:lpstr>
      <vt:lpstr>教育程度對「有機意識」</vt:lpstr>
      <vt:lpstr>平均月收入對「有機意識」</vt:lpstr>
      <vt:lpstr>平均月收入對「購買意願」</vt:lpstr>
      <vt:lpstr>居住地對「有機意識」與「購買意願」</vt:lpstr>
      <vt:lpstr>婚姻狀況對「有機意識」</vt:lpstr>
      <vt:lpstr>婚姻狀況對「購買意願」</vt:lpstr>
      <vt:lpstr>消費者集群分析(1)</vt:lpstr>
      <vt:lpstr>消費者集群分析(2)</vt:lpstr>
      <vt:lpstr>有機咖啡之願付價格</vt:lpstr>
      <vt:lpstr>研究假設與結果</vt:lpstr>
      <vt:lpstr>結論與建議</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高雄市消費者對有機咖啡的願付價格之探討</dc:title>
  <dc:creator>薛伊評</dc:creator>
  <cp:lastModifiedBy>ming tsung lee</cp:lastModifiedBy>
  <cp:revision>608</cp:revision>
  <dcterms:created xsi:type="dcterms:W3CDTF">2014-03-31T04:03:36Z</dcterms:created>
  <dcterms:modified xsi:type="dcterms:W3CDTF">2014-07-05T08:29:22Z</dcterms:modified>
</cp:coreProperties>
</file>