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5.xml" ContentType="application/vnd.openxmlformats-officedocument.presentationml.notesSlide+xml"/>
  <Override PartName="/ppt/charts/chart2.xml" ContentType="application/vnd.openxmlformats-officedocument.drawingml.chart+xml"/>
  <Override PartName="/ppt/notesSlides/notesSlide26.xml" ContentType="application/vnd.openxmlformats-officedocument.presentationml.notesSlide+xml"/>
  <Override PartName="/ppt/charts/chart3.xml" ContentType="application/vnd.openxmlformats-officedocument.drawingml.chart+xml"/>
  <Override PartName="/ppt/notesSlides/notesSlide27.xml" ContentType="application/vnd.openxmlformats-officedocument.presentationml.notesSlide+xml"/>
  <Override PartName="/ppt/charts/chart4.xml" ContentType="application/vnd.openxmlformats-officedocument.drawingml.chart+xml"/>
  <Override PartName="/ppt/notesSlides/notesSlide28.xml" ContentType="application/vnd.openxmlformats-officedocument.presentationml.notesSlide+xml"/>
  <Override PartName="/ppt/charts/chart5.xml" ContentType="application/vnd.openxmlformats-officedocument.drawingml.chart+xml"/>
  <Override PartName="/ppt/notesSlides/notesSlide29.xml" ContentType="application/vnd.openxmlformats-officedocument.presentationml.notesSlide+xml"/>
  <Override PartName="/ppt/charts/chart6.xml" ContentType="application/vnd.openxmlformats-officedocument.drawingml.chart+xml"/>
  <Override PartName="/ppt/notesSlides/notesSlide30.xml" ContentType="application/vnd.openxmlformats-officedocument.presentationml.notesSlide+xml"/>
  <Override PartName="/ppt/charts/chart7.xml" ContentType="application/vnd.openxmlformats-officedocument.drawingml.chart+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4" r:id="rId1"/>
  </p:sldMasterIdLst>
  <p:notesMasterIdLst>
    <p:notesMasterId r:id="rId46"/>
  </p:notesMasterIdLst>
  <p:sldIdLst>
    <p:sldId id="256" r:id="rId2"/>
    <p:sldId id="257" r:id="rId3"/>
    <p:sldId id="258" r:id="rId4"/>
    <p:sldId id="264" r:id="rId5"/>
    <p:sldId id="265" r:id="rId6"/>
    <p:sldId id="319" r:id="rId7"/>
    <p:sldId id="259" r:id="rId8"/>
    <p:sldId id="266" r:id="rId9"/>
    <p:sldId id="287" r:id="rId10"/>
    <p:sldId id="267" r:id="rId11"/>
    <p:sldId id="288" r:id="rId12"/>
    <p:sldId id="268" r:id="rId13"/>
    <p:sldId id="289" r:id="rId14"/>
    <p:sldId id="269" r:id="rId15"/>
    <p:sldId id="270" r:id="rId16"/>
    <p:sldId id="260" r:id="rId17"/>
    <p:sldId id="271" r:id="rId18"/>
    <p:sldId id="272" r:id="rId19"/>
    <p:sldId id="273" r:id="rId20"/>
    <p:sldId id="274" r:id="rId21"/>
    <p:sldId id="301" r:id="rId22"/>
    <p:sldId id="303" r:id="rId23"/>
    <p:sldId id="261" r:id="rId24"/>
    <p:sldId id="290" r:id="rId25"/>
    <p:sldId id="307" r:id="rId26"/>
    <p:sldId id="308" r:id="rId27"/>
    <p:sldId id="309" r:id="rId28"/>
    <p:sldId id="310" r:id="rId29"/>
    <p:sldId id="311" r:id="rId30"/>
    <p:sldId id="312" r:id="rId31"/>
    <p:sldId id="314" r:id="rId32"/>
    <p:sldId id="282" r:id="rId33"/>
    <p:sldId id="320" r:id="rId34"/>
    <p:sldId id="321" r:id="rId35"/>
    <p:sldId id="283" r:id="rId36"/>
    <p:sldId id="284" r:id="rId37"/>
    <p:sldId id="285" r:id="rId38"/>
    <p:sldId id="286" r:id="rId39"/>
    <p:sldId id="322" r:id="rId40"/>
    <p:sldId id="278" r:id="rId41"/>
    <p:sldId id="315" r:id="rId42"/>
    <p:sldId id="316" r:id="rId43"/>
    <p:sldId id="317" r:id="rId44"/>
    <p:sldId id="263" r:id="rId4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2F"/>
    <a:srgbClr val="461E64"/>
    <a:srgbClr val="3333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80396" autoAdjust="0"/>
  </p:normalViewPr>
  <p:slideViewPr>
    <p:cSldViewPr snapToGrid="0">
      <p:cViewPr varScale="1">
        <p:scale>
          <a:sx n="60" d="100"/>
          <a:sy n="60" d="100"/>
        </p:scale>
        <p:origin x="112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solidFill>
            <a:schemeClr val="tx2">
              <a:lumMod val="60000"/>
              <a:lumOff val="40000"/>
            </a:schemeClr>
          </a:solidFill>
        </a:ln>
        <a:effectLst/>
        <a:sp3d>
          <a:contourClr>
            <a:schemeClr val="tx2">
              <a:lumMod val="60000"/>
              <a:lumOff val="40000"/>
            </a:schemeClr>
          </a:contourClr>
        </a:sp3d>
      </c:spPr>
    </c:floor>
    <c:sideWall>
      <c:thickness val="0"/>
      <c:spPr>
        <a:noFill/>
        <a:ln>
          <a:solidFill>
            <a:schemeClr val="tx2"/>
          </a:solidFill>
        </a:ln>
        <a:effectLst>
          <a:outerShdw blurRad="50800" dist="38100" algn="l" rotWithShape="0">
            <a:prstClr val="black">
              <a:alpha val="40000"/>
            </a:prstClr>
          </a:outerShdw>
        </a:effectLst>
        <a:scene3d>
          <a:camera prst="orthographicFront"/>
          <a:lightRig rig="threePt" dir="t"/>
        </a:scene3d>
        <a:sp3d>
          <a:bevelT w="0" h="0"/>
          <a:contourClr>
            <a:schemeClr val="tx2"/>
          </a:contourClr>
        </a:sp3d>
      </c:spPr>
    </c:sideWall>
    <c:backWall>
      <c:thickness val="0"/>
      <c:spPr>
        <a:noFill/>
        <a:ln>
          <a:solidFill>
            <a:schemeClr val="tx2"/>
          </a:solidFill>
        </a:ln>
        <a:effectLst/>
        <a:sp3d>
          <a:contourClr>
            <a:schemeClr val="tx2"/>
          </a:contourClr>
        </a:sp3d>
      </c:spPr>
    </c:backWall>
    <c:plotArea>
      <c:layout>
        <c:manualLayout>
          <c:layoutTarget val="inner"/>
          <c:xMode val="edge"/>
          <c:yMode val="edge"/>
          <c:x val="0.12052263097597789"/>
          <c:y val="2.4834722229028817E-2"/>
          <c:w val="0.86793002491316762"/>
          <c:h val="0.71827167373891465"/>
        </c:manualLayout>
      </c:layout>
      <c:bar3DChart>
        <c:barDir val="col"/>
        <c:grouping val="clustered"/>
        <c:varyColors val="0"/>
        <c:ser>
          <c:idx val="0"/>
          <c:order val="0"/>
          <c:tx>
            <c:strRef>
              <c:f>工作表1!$B$1</c:f>
              <c:strCache>
                <c:ptCount val="1"/>
                <c:pt idx="0">
                  <c:v>數列 1</c:v>
                </c:pt>
              </c:strCache>
            </c:strRef>
          </c:tx>
          <c:spPr>
            <a:solidFill>
              <a:schemeClr val="accent1"/>
            </a:solidFill>
            <a:ln>
              <a:noFill/>
            </a:ln>
            <a:effectLst/>
            <a:sp3d/>
          </c:spPr>
          <c:invertIfNegative val="0"/>
          <c:dPt>
            <c:idx val="0"/>
            <c:invertIfNegative val="0"/>
            <c:bubble3D val="0"/>
            <c:spPr>
              <a:solidFill>
                <a:srgbClr val="0070C0"/>
              </a:solidFill>
              <a:ln>
                <a:noFill/>
              </a:ln>
              <a:effectLst>
                <a:outerShdw blurRad="50800" dist="38100" dir="5400000" algn="t" rotWithShape="0">
                  <a:prstClr val="black">
                    <a:alpha val="40000"/>
                  </a:prstClr>
                </a:outerShdw>
              </a:effectLst>
              <a:sp3d/>
            </c:spPr>
          </c:dPt>
          <c:dPt>
            <c:idx val="1"/>
            <c:invertIfNegative val="0"/>
            <c:bubble3D val="0"/>
            <c:spPr>
              <a:solidFill>
                <a:schemeClr val="accent1"/>
              </a:solidFill>
              <a:ln>
                <a:noFill/>
              </a:ln>
              <a:effectLst>
                <a:outerShdw blurRad="50800" dist="38100" dir="5400000" algn="t" rotWithShape="0">
                  <a:prstClr val="black">
                    <a:alpha val="40000"/>
                  </a:prstClr>
                </a:outerShdw>
              </a:effectLst>
              <a:sp3d/>
            </c:spPr>
          </c:dPt>
          <c:cat>
            <c:strRef>
              <c:f>工作表1!$A$2:$A$3</c:f>
              <c:strCache>
                <c:ptCount val="2"/>
                <c:pt idx="0">
                  <c:v>男</c:v>
                </c:pt>
                <c:pt idx="1">
                  <c:v>女</c:v>
                </c:pt>
              </c:strCache>
            </c:strRef>
          </c:cat>
          <c:val>
            <c:numRef>
              <c:f>工作表1!$B$2:$B$3</c:f>
              <c:numCache>
                <c:formatCode>General</c:formatCode>
                <c:ptCount val="2"/>
                <c:pt idx="0">
                  <c:v>35.9</c:v>
                </c:pt>
                <c:pt idx="1">
                  <c:v>64.099999999999994</c:v>
                </c:pt>
              </c:numCache>
            </c:numRef>
          </c:val>
        </c:ser>
        <c:dLbls>
          <c:showLegendKey val="0"/>
          <c:showVal val="0"/>
          <c:showCatName val="0"/>
          <c:showSerName val="0"/>
          <c:showPercent val="0"/>
          <c:showBubbleSize val="0"/>
        </c:dLbls>
        <c:gapWidth val="150"/>
        <c:shape val="box"/>
        <c:axId val="360992776"/>
        <c:axId val="315908904"/>
        <c:axId val="0"/>
      </c:bar3DChart>
      <c:catAx>
        <c:axId val="360992776"/>
        <c:scaling>
          <c:orientation val="minMax"/>
        </c:scaling>
        <c:delete val="0"/>
        <c:axPos val="b"/>
        <c:title>
          <c:tx>
            <c:rich>
              <a:bodyPr rot="0" spcFirstLastPara="1" vertOverflow="ellipsis" vert="horz" wrap="square" anchor="ctr" anchorCtr="1"/>
              <a:lstStyle/>
              <a:p>
                <a:pPr>
                  <a:defRPr sz="2400" b="1" i="0" u="none" strike="noStrike" kern="1200" baseline="0">
                    <a:ln>
                      <a:solidFill>
                        <a:schemeClr val="tx2">
                          <a:lumMod val="60000"/>
                          <a:lumOff val="40000"/>
                        </a:schemeClr>
                      </a:solidFill>
                    </a:ln>
                    <a:solidFill>
                      <a:schemeClr val="tx1"/>
                    </a:solidFill>
                    <a:latin typeface="+mn-lt"/>
                    <a:ea typeface="+mn-ea"/>
                    <a:cs typeface="+mn-cs"/>
                  </a:defRPr>
                </a:pPr>
                <a:r>
                  <a:rPr lang="zh-TW" altLang="en-US" sz="2400" b="1" dirty="0" smtClean="0">
                    <a:ln>
                      <a:solidFill>
                        <a:schemeClr val="tx2">
                          <a:lumMod val="60000"/>
                          <a:lumOff val="40000"/>
                        </a:schemeClr>
                      </a:solidFill>
                    </a:ln>
                    <a:solidFill>
                      <a:schemeClr val="tx1"/>
                    </a:solidFill>
                  </a:rPr>
                  <a:t>性別</a:t>
                </a:r>
                <a:endParaRPr lang="zh-TW" altLang="en-US" sz="2400" b="1" dirty="0">
                  <a:ln>
                    <a:solidFill>
                      <a:schemeClr val="tx2">
                        <a:lumMod val="60000"/>
                        <a:lumOff val="40000"/>
                      </a:schemeClr>
                    </a:solidFill>
                  </a:ln>
                  <a:solidFill>
                    <a:schemeClr val="tx1"/>
                  </a:solidFill>
                </a:endParaRPr>
              </a:p>
            </c:rich>
          </c:tx>
          <c:layout/>
          <c:overlay val="0"/>
          <c:spPr>
            <a:noFill/>
            <a:ln>
              <a:noFill/>
            </a:ln>
            <a:effectLst/>
          </c:spPr>
          <c:txPr>
            <a:bodyPr rot="0" spcFirstLastPara="1" vertOverflow="ellipsis" vert="horz" wrap="square" anchor="ctr" anchorCtr="1"/>
            <a:lstStyle/>
            <a:p>
              <a:pPr>
                <a:defRPr sz="2400" b="1" i="0" u="none" strike="noStrike" kern="1200" baseline="0">
                  <a:ln>
                    <a:solidFill>
                      <a:schemeClr val="tx2">
                        <a:lumMod val="60000"/>
                        <a:lumOff val="40000"/>
                      </a:schemeClr>
                    </a:solidFill>
                  </a:ln>
                  <a:solidFill>
                    <a:schemeClr val="tx1"/>
                  </a:solidFill>
                  <a:latin typeface="+mn-lt"/>
                  <a:ea typeface="+mn-ea"/>
                  <a:cs typeface="+mn-cs"/>
                </a:defRPr>
              </a:pPr>
              <a:endParaRPr lang="zh-TW"/>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zh-TW"/>
          </a:p>
        </c:txPr>
        <c:crossAx val="315908904"/>
        <c:crosses val="autoZero"/>
        <c:auto val="1"/>
        <c:lblAlgn val="ctr"/>
        <c:lblOffset val="100"/>
        <c:noMultiLvlLbl val="0"/>
      </c:catAx>
      <c:valAx>
        <c:axId val="315908904"/>
        <c:scaling>
          <c:orientation val="minMax"/>
        </c:scaling>
        <c:delete val="0"/>
        <c:axPos val="l"/>
        <c:majorGridlines>
          <c:spPr>
            <a:ln w="9525" cap="flat" cmpd="sng" algn="ctr">
              <a:solidFill>
                <a:schemeClr val="tx2">
                  <a:lumMod val="60000"/>
                  <a:lumOff val="40000"/>
                </a:schemeClr>
              </a:solidFill>
              <a:round/>
            </a:ln>
            <a:effectLst/>
          </c:spPr>
        </c:majorGridlines>
        <c:title>
          <c:tx>
            <c:rich>
              <a:bodyPr rot="0" spcFirstLastPara="1" vertOverflow="ellipsis" vert="eaVert" wrap="square" anchor="ctr" anchorCtr="1"/>
              <a:lstStyle/>
              <a:p>
                <a:pPr>
                  <a:defRPr sz="2400" b="1" i="0" u="none" strike="noStrike" kern="1200" baseline="0">
                    <a:solidFill>
                      <a:schemeClr val="tx1">
                        <a:lumMod val="65000"/>
                        <a:lumOff val="35000"/>
                      </a:schemeClr>
                    </a:solidFill>
                    <a:latin typeface="+mn-lt"/>
                    <a:ea typeface="+mn-ea"/>
                    <a:cs typeface="+mn-cs"/>
                  </a:defRPr>
                </a:pPr>
                <a:r>
                  <a:rPr lang="zh-TW" altLang="en-US" sz="2400" b="1" dirty="0" smtClean="0">
                    <a:solidFill>
                      <a:schemeClr val="tx1"/>
                    </a:solidFill>
                  </a:rPr>
                  <a:t>百分比</a:t>
                </a:r>
                <a:endParaRPr lang="zh-TW" altLang="en-US" sz="2400" b="1" dirty="0">
                  <a:solidFill>
                    <a:schemeClr val="tx1"/>
                  </a:solidFill>
                </a:endParaRPr>
              </a:p>
            </c:rich>
          </c:tx>
          <c:layout>
            <c:manualLayout>
              <c:xMode val="edge"/>
              <c:yMode val="edge"/>
              <c:x val="2.154943536215017E-2"/>
              <c:y val="0.31793996302034583"/>
            </c:manualLayout>
          </c:layout>
          <c:overlay val="0"/>
          <c:spPr>
            <a:noFill/>
            <a:ln>
              <a:noFill/>
            </a:ln>
            <a:effectLst/>
          </c:spPr>
          <c:txPr>
            <a:bodyPr rot="0" spcFirstLastPara="1" vertOverflow="ellipsis" vert="eaVert"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zh-TW"/>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zh-TW"/>
          </a:p>
        </c:txPr>
        <c:crossAx val="360992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15"/>
      <c:rotY val="20"/>
      <c:rAngAx val="1"/>
    </c:view3D>
    <c:floor>
      <c:thickness val="0"/>
    </c:floor>
    <c:sideWall>
      <c:thickness val="0"/>
      <c:spPr>
        <a:ln>
          <a:solidFill>
            <a:schemeClr val="tx2"/>
          </a:solidFill>
        </a:ln>
      </c:spPr>
    </c:sideWall>
    <c:backWall>
      <c:thickness val="0"/>
      <c:spPr>
        <a:ln>
          <a:solidFill>
            <a:schemeClr val="tx2"/>
          </a:solidFill>
        </a:ln>
      </c:spPr>
    </c:backWall>
    <c:plotArea>
      <c:layout>
        <c:manualLayout>
          <c:layoutTarget val="inner"/>
          <c:xMode val="edge"/>
          <c:yMode val="edge"/>
          <c:x val="8.545807495772037E-2"/>
          <c:y val="2.5996008114773959E-2"/>
          <c:w val="0.9145419250422796"/>
          <c:h val="0.81372571219433565"/>
        </c:manualLayout>
      </c:layout>
      <c:bar3DChart>
        <c:barDir val="col"/>
        <c:grouping val="stacked"/>
        <c:varyColors val="0"/>
        <c:ser>
          <c:idx val="0"/>
          <c:order val="0"/>
          <c:tx>
            <c:strRef>
              <c:f>工作表1!$B$1</c:f>
              <c:strCache>
                <c:ptCount val="1"/>
                <c:pt idx="0">
                  <c:v>數列 1</c:v>
                </c:pt>
              </c:strCache>
            </c:strRef>
          </c:tx>
          <c:spPr>
            <a:solidFill>
              <a:srgbClr val="FFC000"/>
            </a:solidFill>
            <a:effectLst>
              <a:outerShdw blurRad="50800" dist="38100" dir="5400000" algn="t" rotWithShape="0">
                <a:prstClr val="black">
                  <a:alpha val="40000"/>
                </a:prstClr>
              </a:outerShdw>
            </a:effectLst>
          </c:spPr>
          <c:invertIfNegative val="0"/>
          <c:dPt>
            <c:idx val="1"/>
            <c:invertIfNegative val="0"/>
            <c:bubble3D val="0"/>
            <c:spPr>
              <a:solidFill>
                <a:srgbClr val="FF0000"/>
              </a:solidFill>
              <a:effectLst>
                <a:outerShdw blurRad="50800" dist="38100" dir="5400000" algn="t" rotWithShape="0">
                  <a:prstClr val="black">
                    <a:alpha val="40000"/>
                  </a:prstClr>
                </a:outerShdw>
              </a:effectLst>
            </c:spPr>
          </c:dPt>
          <c:dPt>
            <c:idx val="2"/>
            <c:invertIfNegative val="0"/>
            <c:bubble3D val="0"/>
            <c:spPr>
              <a:solidFill>
                <a:srgbClr val="00B050"/>
              </a:solidFill>
              <a:effectLst>
                <a:outerShdw blurRad="50800" dist="38100" dir="5400000" algn="t" rotWithShape="0">
                  <a:prstClr val="black">
                    <a:alpha val="40000"/>
                  </a:prstClr>
                </a:outerShdw>
              </a:effectLst>
            </c:spPr>
          </c:dPt>
          <c:dPt>
            <c:idx val="3"/>
            <c:invertIfNegative val="0"/>
            <c:bubble3D val="0"/>
            <c:spPr>
              <a:solidFill>
                <a:srgbClr val="FFFF00"/>
              </a:solidFill>
              <a:effectLst>
                <a:outerShdw blurRad="50800" dist="38100" dir="5400000" algn="t" rotWithShape="0">
                  <a:prstClr val="black">
                    <a:alpha val="40000"/>
                  </a:prstClr>
                </a:outerShdw>
              </a:effectLst>
            </c:spPr>
          </c:dPt>
          <c:dPt>
            <c:idx val="4"/>
            <c:invertIfNegative val="0"/>
            <c:bubble3D val="0"/>
            <c:spPr>
              <a:solidFill>
                <a:srgbClr val="0070C0"/>
              </a:solidFill>
              <a:effectLst>
                <a:outerShdw blurRad="50800" dist="38100" dir="5400000" algn="t" rotWithShape="0">
                  <a:prstClr val="black">
                    <a:alpha val="40000"/>
                  </a:prstClr>
                </a:outerShdw>
              </a:effectLst>
            </c:spPr>
          </c:dPt>
          <c:dPt>
            <c:idx val="5"/>
            <c:invertIfNegative val="0"/>
            <c:bubble3D val="0"/>
            <c:spPr>
              <a:solidFill>
                <a:srgbClr val="7030A0"/>
              </a:solidFill>
              <a:effectLst>
                <a:outerShdw blurRad="50800" dist="38100" dir="5400000" algn="t" rotWithShape="0">
                  <a:prstClr val="black">
                    <a:alpha val="40000"/>
                  </a:prstClr>
                </a:outerShdw>
              </a:effectLst>
            </c:spPr>
          </c:dPt>
          <c:cat>
            <c:strRef>
              <c:f>工作表1!$A$2:$A$7</c:f>
              <c:strCache>
                <c:ptCount val="6"/>
                <c:pt idx="0">
                  <c:v>16-25歲</c:v>
                </c:pt>
                <c:pt idx="1">
                  <c:v>26-35歲</c:v>
                </c:pt>
                <c:pt idx="2">
                  <c:v>36-45歲</c:v>
                </c:pt>
                <c:pt idx="3">
                  <c:v>46-55歲</c:v>
                </c:pt>
                <c:pt idx="4">
                  <c:v>56-65歲</c:v>
                </c:pt>
                <c:pt idx="5">
                  <c:v>66歲以上</c:v>
                </c:pt>
              </c:strCache>
            </c:strRef>
          </c:cat>
          <c:val>
            <c:numRef>
              <c:f>工作表1!$B$2:$B$7</c:f>
              <c:numCache>
                <c:formatCode>0.0_ </c:formatCode>
                <c:ptCount val="6"/>
                <c:pt idx="0">
                  <c:v>21.276595744680851</c:v>
                </c:pt>
                <c:pt idx="1">
                  <c:v>24.924012158054712</c:v>
                </c:pt>
                <c:pt idx="2">
                  <c:v>24.316109422492403</c:v>
                </c:pt>
                <c:pt idx="3">
                  <c:v>20.668693009118542</c:v>
                </c:pt>
                <c:pt idx="4">
                  <c:v>6.9908814589665651</c:v>
                </c:pt>
                <c:pt idx="5">
                  <c:v>1.8237082066869299</c:v>
                </c:pt>
              </c:numCache>
            </c:numRef>
          </c:val>
        </c:ser>
        <c:dLbls>
          <c:showLegendKey val="0"/>
          <c:showVal val="0"/>
          <c:showCatName val="0"/>
          <c:showSerName val="0"/>
          <c:showPercent val="0"/>
          <c:showBubbleSize val="0"/>
        </c:dLbls>
        <c:gapWidth val="150"/>
        <c:shape val="box"/>
        <c:axId val="363896464"/>
        <c:axId val="363893328"/>
        <c:axId val="0"/>
      </c:bar3DChart>
      <c:catAx>
        <c:axId val="363896464"/>
        <c:scaling>
          <c:orientation val="minMax"/>
        </c:scaling>
        <c:delete val="0"/>
        <c:axPos val="b"/>
        <c:title>
          <c:tx>
            <c:rich>
              <a:bodyPr/>
              <a:lstStyle/>
              <a:p>
                <a:pPr>
                  <a:defRPr sz="2400"/>
                </a:pPr>
                <a:r>
                  <a:rPr lang="zh-TW" altLang="en-US" sz="2400" dirty="0" smtClean="0"/>
                  <a:t>年  齡</a:t>
                </a:r>
                <a:endParaRPr lang="zh-TW" altLang="en-US" sz="2400" dirty="0"/>
              </a:p>
            </c:rich>
          </c:tx>
          <c:layout/>
          <c:overlay val="0"/>
        </c:title>
        <c:numFmt formatCode="General" sourceLinked="0"/>
        <c:majorTickMark val="in"/>
        <c:minorTickMark val="none"/>
        <c:tickLblPos val="nextTo"/>
        <c:spPr>
          <a:ln/>
        </c:spPr>
        <c:crossAx val="363893328"/>
        <c:crosses val="autoZero"/>
        <c:auto val="1"/>
        <c:lblAlgn val="ctr"/>
        <c:lblOffset val="100"/>
        <c:noMultiLvlLbl val="0"/>
      </c:catAx>
      <c:valAx>
        <c:axId val="363893328"/>
        <c:scaling>
          <c:orientation val="minMax"/>
        </c:scaling>
        <c:delete val="0"/>
        <c:axPos val="l"/>
        <c:majorGridlines/>
        <c:title>
          <c:tx>
            <c:rich>
              <a:bodyPr rot="0" vert="eaVert"/>
              <a:lstStyle/>
              <a:p>
                <a:pPr>
                  <a:defRPr sz="2400"/>
                </a:pPr>
                <a:r>
                  <a:rPr lang="zh-TW" altLang="en-US" sz="2400" dirty="0" smtClean="0"/>
                  <a:t>百分比</a:t>
                </a:r>
                <a:endParaRPr lang="zh-TW" altLang="en-US" sz="2400" dirty="0"/>
              </a:p>
            </c:rich>
          </c:tx>
          <c:layout>
            <c:manualLayout>
              <c:xMode val="edge"/>
              <c:yMode val="edge"/>
              <c:x val="2.26218835809496E-4"/>
              <c:y val="0.42522137545493005"/>
            </c:manualLayout>
          </c:layout>
          <c:overlay val="0"/>
        </c:title>
        <c:numFmt formatCode="0_ " sourceLinked="0"/>
        <c:majorTickMark val="in"/>
        <c:minorTickMark val="none"/>
        <c:tickLblPos val="nextTo"/>
        <c:spPr>
          <a:ln/>
        </c:spPr>
        <c:crossAx val="363896464"/>
        <c:crosses val="autoZero"/>
        <c:crossBetween val="between"/>
      </c:valAx>
    </c:plotArea>
    <c:plotVisOnly val="1"/>
    <c:dispBlanksAs val="gap"/>
    <c:showDLblsOverMax val="0"/>
  </c:chart>
  <c:txPr>
    <a:bodyPr/>
    <a:lstStyle/>
    <a:p>
      <a:pPr>
        <a:defRPr sz="1800" i="0"/>
      </a:pPr>
      <a:endParaRPr lang="zh-TW"/>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pPr>
        <a:ln>
          <a:solidFill>
            <a:schemeClr val="tx1">
              <a:tint val="75000"/>
              <a:shade val="90000"/>
            </a:schemeClr>
          </a:solidFill>
        </a:ln>
      </c:spPr>
    </c:sideWall>
    <c:backWall>
      <c:thickness val="0"/>
      <c:spPr>
        <a:ln>
          <a:solidFill>
            <a:schemeClr val="tx1">
              <a:tint val="75000"/>
              <a:shade val="90000"/>
            </a:schemeClr>
          </a:solidFill>
        </a:ln>
      </c:spPr>
    </c:backWall>
    <c:plotArea>
      <c:layout/>
      <c:bar3DChart>
        <c:barDir val="col"/>
        <c:grouping val="stacked"/>
        <c:varyColors val="0"/>
        <c:ser>
          <c:idx val="0"/>
          <c:order val="0"/>
          <c:tx>
            <c:strRef>
              <c:f>工作表1!$B$1</c:f>
              <c:strCache>
                <c:ptCount val="1"/>
                <c:pt idx="0">
                  <c:v>單身</c:v>
                </c:pt>
              </c:strCache>
            </c:strRef>
          </c:tx>
          <c:spPr>
            <a:effectLst>
              <a:outerShdw blurRad="63500" sx="102000" sy="102000" algn="ctr" rotWithShape="0">
                <a:prstClr val="black">
                  <a:alpha val="40000"/>
                </a:prstClr>
              </a:outerShdw>
            </a:effectLst>
          </c:spPr>
          <c:invertIfNegative val="0"/>
          <c:dPt>
            <c:idx val="0"/>
            <c:invertIfNegative val="0"/>
            <c:bubble3D val="0"/>
            <c:spPr>
              <a:solidFill>
                <a:srgbClr val="0070C0"/>
              </a:solidFill>
              <a:effectLst>
                <a:outerShdw blurRad="63500" sx="102000" sy="102000" algn="ctr" rotWithShape="0">
                  <a:prstClr val="black">
                    <a:alpha val="40000"/>
                  </a:prstClr>
                </a:outerShdw>
              </a:effectLst>
            </c:spPr>
          </c:dPt>
          <c:dPt>
            <c:idx val="1"/>
            <c:invertIfNegative val="0"/>
            <c:bubble3D val="0"/>
            <c:spPr>
              <a:solidFill>
                <a:srgbClr val="FF0066"/>
              </a:solidFill>
              <a:effectLst>
                <a:outerShdw blurRad="63500" sx="102000" sy="102000" algn="ctr" rotWithShape="0">
                  <a:prstClr val="black">
                    <a:alpha val="40000"/>
                  </a:prstClr>
                </a:outerShdw>
              </a:effectLst>
            </c:spPr>
          </c:dPt>
          <c:cat>
            <c:strRef>
              <c:f>工作表1!$A$2:$A$3</c:f>
              <c:strCache>
                <c:ptCount val="2"/>
                <c:pt idx="0">
                  <c:v>單身</c:v>
                </c:pt>
                <c:pt idx="1">
                  <c:v>已婚</c:v>
                </c:pt>
              </c:strCache>
            </c:strRef>
          </c:cat>
          <c:val>
            <c:numRef>
              <c:f>工作表1!$B$2:$B$3</c:f>
              <c:numCache>
                <c:formatCode>General</c:formatCode>
                <c:ptCount val="2"/>
                <c:pt idx="0">
                  <c:v>42.8</c:v>
                </c:pt>
                <c:pt idx="1">
                  <c:v>57.2</c:v>
                </c:pt>
              </c:numCache>
            </c:numRef>
          </c:val>
        </c:ser>
        <c:dLbls>
          <c:showLegendKey val="0"/>
          <c:showVal val="0"/>
          <c:showCatName val="0"/>
          <c:showSerName val="0"/>
          <c:showPercent val="0"/>
          <c:showBubbleSize val="0"/>
        </c:dLbls>
        <c:gapWidth val="150"/>
        <c:shape val="box"/>
        <c:axId val="363895680"/>
        <c:axId val="363896856"/>
        <c:axId val="0"/>
      </c:bar3DChart>
      <c:catAx>
        <c:axId val="363895680"/>
        <c:scaling>
          <c:orientation val="minMax"/>
        </c:scaling>
        <c:delete val="0"/>
        <c:axPos val="b"/>
        <c:title>
          <c:tx>
            <c:rich>
              <a:bodyPr/>
              <a:lstStyle/>
              <a:p>
                <a:pPr>
                  <a:defRPr>
                    <a:ln>
                      <a:noFill/>
                    </a:ln>
                  </a:defRPr>
                </a:pPr>
                <a:r>
                  <a:rPr lang="zh-TW" altLang="en-US" sz="2400" dirty="0" smtClean="0">
                    <a:ln>
                      <a:noFill/>
                    </a:ln>
                  </a:rPr>
                  <a:t>婚姻狀況</a:t>
                </a:r>
                <a:endParaRPr lang="zh-TW" altLang="en-US" sz="2400" dirty="0">
                  <a:ln>
                    <a:noFill/>
                  </a:ln>
                </a:endParaRPr>
              </a:p>
            </c:rich>
          </c:tx>
          <c:layout/>
          <c:overlay val="0"/>
          <c:spPr>
            <a:noFill/>
            <a:ln>
              <a:noFill/>
            </a:ln>
          </c:spPr>
        </c:title>
        <c:numFmt formatCode="General" sourceLinked="0"/>
        <c:majorTickMark val="in"/>
        <c:minorTickMark val="none"/>
        <c:tickLblPos val="nextTo"/>
        <c:spPr>
          <a:ln/>
        </c:spPr>
        <c:txPr>
          <a:bodyPr/>
          <a:lstStyle/>
          <a:p>
            <a:pPr>
              <a:defRPr sz="2000"/>
            </a:pPr>
            <a:endParaRPr lang="zh-TW"/>
          </a:p>
        </c:txPr>
        <c:crossAx val="363896856"/>
        <c:crosses val="autoZero"/>
        <c:auto val="1"/>
        <c:lblAlgn val="ctr"/>
        <c:lblOffset val="100"/>
        <c:noMultiLvlLbl val="0"/>
      </c:catAx>
      <c:valAx>
        <c:axId val="363896856"/>
        <c:scaling>
          <c:orientation val="minMax"/>
        </c:scaling>
        <c:delete val="0"/>
        <c:axPos val="l"/>
        <c:majorGridlines>
          <c:spPr>
            <a:ln>
              <a:solidFill>
                <a:schemeClr val="tx1">
                  <a:tint val="75000"/>
                  <a:shade val="90000"/>
                </a:schemeClr>
              </a:solidFill>
            </a:ln>
          </c:spPr>
        </c:majorGridlines>
        <c:title>
          <c:tx>
            <c:rich>
              <a:bodyPr rot="0" vert="eaVert"/>
              <a:lstStyle/>
              <a:p>
                <a:pPr>
                  <a:defRPr/>
                </a:pPr>
                <a:r>
                  <a:rPr lang="zh-TW" altLang="en-US" sz="2400" dirty="0" smtClean="0"/>
                  <a:t>百分比</a:t>
                </a:r>
                <a:endParaRPr lang="zh-TW" altLang="en-US" sz="2400" dirty="0"/>
              </a:p>
            </c:rich>
          </c:tx>
          <c:layout>
            <c:manualLayout>
              <c:xMode val="edge"/>
              <c:yMode val="edge"/>
              <c:x val="3.8106710530242463E-2"/>
              <c:y val="0.38510176008726499"/>
            </c:manualLayout>
          </c:layout>
          <c:overlay val="0"/>
        </c:title>
        <c:numFmt formatCode="General" sourceLinked="1"/>
        <c:majorTickMark val="in"/>
        <c:minorTickMark val="none"/>
        <c:tickLblPos val="nextTo"/>
        <c:spPr>
          <a:ln/>
        </c:spPr>
        <c:crossAx val="363895680"/>
        <c:crosses val="autoZero"/>
        <c:crossBetween val="between"/>
      </c:valAx>
    </c:plotArea>
    <c:plotVisOnly val="1"/>
    <c:dispBlanksAs val="gap"/>
    <c:showDLblsOverMax val="0"/>
  </c:chart>
  <c:spPr>
    <a:effectLst/>
  </c:spPr>
  <c:txPr>
    <a:bodyPr/>
    <a:lstStyle/>
    <a:p>
      <a:pPr>
        <a:defRPr sz="1800"/>
      </a:pPr>
      <a:endParaRPr lang="zh-TW"/>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15"/>
      <c:rotY val="20"/>
      <c:rAngAx val="1"/>
    </c:view3D>
    <c:floor>
      <c:thickness val="0"/>
    </c:floor>
    <c:sideWall>
      <c:thickness val="0"/>
      <c:spPr>
        <a:ln>
          <a:solidFill>
            <a:schemeClr val="tx2"/>
          </a:solidFill>
        </a:ln>
      </c:spPr>
    </c:sideWall>
    <c:backWall>
      <c:thickness val="0"/>
      <c:spPr>
        <a:ln>
          <a:solidFill>
            <a:schemeClr val="tx2"/>
          </a:solidFill>
        </a:ln>
      </c:spPr>
    </c:backWall>
    <c:plotArea>
      <c:layout>
        <c:manualLayout>
          <c:layoutTarget val="inner"/>
          <c:xMode val="edge"/>
          <c:yMode val="edge"/>
          <c:x val="8.545807495772037E-2"/>
          <c:y val="2.5996008114773959E-2"/>
          <c:w val="0.9145419250422796"/>
          <c:h val="0.81372571219433565"/>
        </c:manualLayout>
      </c:layout>
      <c:bar3DChart>
        <c:barDir val="col"/>
        <c:grouping val="stacked"/>
        <c:varyColors val="0"/>
        <c:ser>
          <c:idx val="0"/>
          <c:order val="0"/>
          <c:tx>
            <c:strRef>
              <c:f>工作表1!$B$1</c:f>
              <c:strCache>
                <c:ptCount val="1"/>
                <c:pt idx="0">
                  <c:v>數列 1</c:v>
                </c:pt>
              </c:strCache>
            </c:strRef>
          </c:tx>
          <c:spPr>
            <a:solidFill>
              <a:srgbClr val="FFC000"/>
            </a:solidFill>
            <a:effectLst>
              <a:outerShdw blurRad="50800" dist="38100" dir="5400000" algn="t" rotWithShape="0">
                <a:prstClr val="black">
                  <a:alpha val="40000"/>
                </a:prstClr>
              </a:outerShdw>
            </a:effectLst>
          </c:spPr>
          <c:invertIfNegative val="0"/>
          <c:dPt>
            <c:idx val="1"/>
            <c:invertIfNegative val="0"/>
            <c:bubble3D val="0"/>
            <c:spPr>
              <a:solidFill>
                <a:srgbClr val="FF0000"/>
              </a:solidFill>
              <a:effectLst>
                <a:outerShdw blurRad="50800" dist="38100" dir="5400000" algn="t" rotWithShape="0">
                  <a:prstClr val="black">
                    <a:alpha val="40000"/>
                  </a:prstClr>
                </a:outerShdw>
              </a:effectLst>
            </c:spPr>
          </c:dPt>
          <c:dPt>
            <c:idx val="2"/>
            <c:invertIfNegative val="0"/>
            <c:bubble3D val="0"/>
            <c:spPr>
              <a:solidFill>
                <a:srgbClr val="00B050"/>
              </a:solidFill>
              <a:effectLst>
                <a:outerShdw blurRad="50800" dist="38100" dir="5400000" algn="t" rotWithShape="0">
                  <a:prstClr val="black">
                    <a:alpha val="40000"/>
                  </a:prstClr>
                </a:outerShdw>
              </a:effectLst>
            </c:spPr>
          </c:dPt>
          <c:dPt>
            <c:idx val="3"/>
            <c:invertIfNegative val="0"/>
            <c:bubble3D val="0"/>
            <c:spPr>
              <a:solidFill>
                <a:srgbClr val="FFFF00"/>
              </a:solidFill>
              <a:effectLst>
                <a:outerShdw blurRad="50800" dist="38100" dir="5400000" algn="t" rotWithShape="0">
                  <a:prstClr val="black">
                    <a:alpha val="40000"/>
                  </a:prstClr>
                </a:outerShdw>
              </a:effectLst>
            </c:spPr>
          </c:dPt>
          <c:dPt>
            <c:idx val="4"/>
            <c:invertIfNegative val="0"/>
            <c:bubble3D val="0"/>
            <c:spPr>
              <a:solidFill>
                <a:srgbClr val="0070C0"/>
              </a:solidFill>
              <a:effectLst>
                <a:outerShdw blurRad="50800" dist="38100" dir="5400000" algn="t" rotWithShape="0">
                  <a:prstClr val="black">
                    <a:alpha val="40000"/>
                  </a:prstClr>
                </a:outerShdw>
              </a:effectLst>
            </c:spPr>
          </c:dPt>
          <c:cat>
            <c:strRef>
              <c:f>工作表1!$A$2:$A$6</c:f>
              <c:strCache>
                <c:ptCount val="5"/>
                <c:pt idx="0">
                  <c:v>國中(含)以下</c:v>
                </c:pt>
                <c:pt idx="1">
                  <c:v>高中(職)</c:v>
                </c:pt>
                <c:pt idx="2">
                  <c:v>專科</c:v>
                </c:pt>
                <c:pt idx="3">
                  <c:v>大學</c:v>
                </c:pt>
                <c:pt idx="4">
                  <c:v>研究所</c:v>
                </c:pt>
              </c:strCache>
            </c:strRef>
          </c:cat>
          <c:val>
            <c:numRef>
              <c:f>工作表1!$B$2:$B$6</c:f>
              <c:numCache>
                <c:formatCode>0.0_ </c:formatCode>
                <c:ptCount val="5"/>
                <c:pt idx="0">
                  <c:v>4.5999999999999996</c:v>
                </c:pt>
                <c:pt idx="1">
                  <c:v>24.924012158054712</c:v>
                </c:pt>
                <c:pt idx="2">
                  <c:v>17</c:v>
                </c:pt>
                <c:pt idx="3">
                  <c:v>41</c:v>
                </c:pt>
                <c:pt idx="4">
                  <c:v>12.5</c:v>
                </c:pt>
              </c:numCache>
            </c:numRef>
          </c:val>
        </c:ser>
        <c:dLbls>
          <c:showLegendKey val="0"/>
          <c:showVal val="0"/>
          <c:showCatName val="0"/>
          <c:showSerName val="0"/>
          <c:showPercent val="0"/>
          <c:showBubbleSize val="0"/>
        </c:dLbls>
        <c:gapWidth val="150"/>
        <c:shape val="box"/>
        <c:axId val="363896072"/>
        <c:axId val="363898032"/>
        <c:axId val="0"/>
      </c:bar3DChart>
      <c:catAx>
        <c:axId val="363896072"/>
        <c:scaling>
          <c:orientation val="minMax"/>
        </c:scaling>
        <c:delete val="0"/>
        <c:axPos val="b"/>
        <c:title>
          <c:tx>
            <c:rich>
              <a:bodyPr/>
              <a:lstStyle/>
              <a:p>
                <a:pPr>
                  <a:defRPr sz="2400"/>
                </a:pPr>
                <a:r>
                  <a:rPr lang="zh-TW" altLang="en-US" sz="2400" dirty="0" smtClean="0"/>
                  <a:t>教育程度</a:t>
                </a:r>
                <a:endParaRPr lang="zh-TW" altLang="en-US" sz="2400" dirty="0"/>
              </a:p>
            </c:rich>
          </c:tx>
          <c:layout>
            <c:manualLayout>
              <c:xMode val="edge"/>
              <c:yMode val="edge"/>
              <c:x val="0.45616755469076758"/>
              <c:y val="0.90520625083551509"/>
            </c:manualLayout>
          </c:layout>
          <c:overlay val="0"/>
        </c:title>
        <c:numFmt formatCode="General" sourceLinked="0"/>
        <c:majorTickMark val="in"/>
        <c:minorTickMark val="none"/>
        <c:tickLblPos val="nextTo"/>
        <c:spPr>
          <a:ln/>
        </c:spPr>
        <c:crossAx val="363898032"/>
        <c:crosses val="autoZero"/>
        <c:auto val="1"/>
        <c:lblAlgn val="ctr"/>
        <c:lblOffset val="100"/>
        <c:noMultiLvlLbl val="0"/>
      </c:catAx>
      <c:valAx>
        <c:axId val="363898032"/>
        <c:scaling>
          <c:orientation val="minMax"/>
        </c:scaling>
        <c:delete val="0"/>
        <c:axPos val="l"/>
        <c:majorGridlines/>
        <c:title>
          <c:tx>
            <c:rich>
              <a:bodyPr rot="0" vert="eaVert"/>
              <a:lstStyle/>
              <a:p>
                <a:pPr>
                  <a:defRPr sz="2400"/>
                </a:pPr>
                <a:r>
                  <a:rPr lang="zh-TW" altLang="en-US" sz="2400" dirty="0" smtClean="0"/>
                  <a:t>百分比</a:t>
                </a:r>
                <a:endParaRPr lang="zh-TW" altLang="en-US" sz="2400" dirty="0"/>
              </a:p>
            </c:rich>
          </c:tx>
          <c:layout>
            <c:manualLayout>
              <c:xMode val="edge"/>
              <c:yMode val="edge"/>
              <c:x val="2.26218835809496E-4"/>
              <c:y val="0.42522137545493005"/>
            </c:manualLayout>
          </c:layout>
          <c:overlay val="0"/>
        </c:title>
        <c:numFmt formatCode="0_ " sourceLinked="0"/>
        <c:majorTickMark val="in"/>
        <c:minorTickMark val="none"/>
        <c:tickLblPos val="nextTo"/>
        <c:spPr>
          <a:ln/>
        </c:spPr>
        <c:crossAx val="363896072"/>
        <c:crosses val="autoZero"/>
        <c:crossBetween val="between"/>
      </c:valAx>
    </c:plotArea>
    <c:plotVisOnly val="1"/>
    <c:dispBlanksAs val="gap"/>
    <c:showDLblsOverMax val="0"/>
  </c:chart>
  <c:txPr>
    <a:bodyPr/>
    <a:lstStyle/>
    <a:p>
      <a:pPr>
        <a:defRPr sz="1800" i="0"/>
      </a:pPr>
      <a:endParaRPr lang="zh-TW"/>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11979590304456093"/>
          <c:y val="9.0996013733185221E-2"/>
          <c:w val="0.85566454254295665"/>
          <c:h val="0.6428358604627713"/>
        </c:manualLayout>
      </c:layout>
      <c:bar3DChart>
        <c:barDir val="col"/>
        <c:grouping val="stacked"/>
        <c:varyColors val="0"/>
        <c:ser>
          <c:idx val="0"/>
          <c:order val="0"/>
          <c:tx>
            <c:strRef>
              <c:f>工作表1!$B$1</c:f>
              <c:strCache>
                <c:ptCount val="1"/>
                <c:pt idx="0">
                  <c:v>數列 1</c:v>
                </c:pt>
              </c:strCache>
            </c:strRef>
          </c:tx>
          <c:spPr>
            <a:solidFill>
              <a:schemeClr val="accent5">
                <a:lumMod val="75000"/>
              </a:schemeClr>
            </a:solidFill>
          </c:spPr>
          <c:invertIfNegative val="0"/>
          <c:dPt>
            <c:idx val="0"/>
            <c:invertIfNegative val="0"/>
            <c:bubble3D val="0"/>
            <c:spPr>
              <a:solidFill>
                <a:srgbClr val="FF0066"/>
              </a:solidFill>
              <a:ln w="9525" cap="flat" cmpd="sng" algn="ctr">
                <a:solidFill>
                  <a:schemeClr val="accent6">
                    <a:shade val="95000"/>
                    <a:satMod val="105000"/>
                  </a:schemeClr>
                </a:solidFill>
                <a:prstDash val="solid"/>
              </a:ln>
              <a:effectLst>
                <a:outerShdw blurRad="40000" dist="23000" dir="5400000" rotWithShape="0">
                  <a:srgbClr val="000000">
                    <a:alpha val="35000"/>
                  </a:srgbClr>
                </a:outerShdw>
              </a:effectLst>
            </c:spPr>
          </c:dPt>
          <c:dPt>
            <c:idx val="1"/>
            <c:invertIfNegative val="0"/>
            <c:bubble3D val="0"/>
            <c:spPr>
              <a:solidFill>
                <a:srgbClr val="FFC000"/>
              </a:solidFill>
              <a:effectLst>
                <a:outerShdw blurRad="50800" dist="38100" dir="5400000" algn="t" rotWithShape="0">
                  <a:prstClr val="black">
                    <a:alpha val="40000"/>
                  </a:prstClr>
                </a:outerShdw>
              </a:effectLst>
            </c:spPr>
          </c:dPt>
          <c:dPt>
            <c:idx val="2"/>
            <c:invertIfNegative val="0"/>
            <c:bubble3D val="0"/>
            <c:spPr>
              <a:solidFill>
                <a:srgbClr val="92D050"/>
              </a:solidFill>
              <a:effectLst>
                <a:outerShdw blurRad="50800" dist="38100" dir="5400000" algn="t" rotWithShape="0">
                  <a:prstClr val="black">
                    <a:alpha val="40000"/>
                  </a:prstClr>
                </a:outerShdw>
              </a:effectLst>
            </c:spPr>
          </c:dPt>
          <c:dPt>
            <c:idx val="3"/>
            <c:invertIfNegative val="0"/>
            <c:bubble3D val="0"/>
            <c:spPr>
              <a:solidFill>
                <a:srgbClr val="00B050"/>
              </a:solidFill>
              <a:effectLst>
                <a:outerShdw blurRad="50800" dist="38100" dir="5400000" algn="t" rotWithShape="0">
                  <a:prstClr val="black">
                    <a:alpha val="40000"/>
                  </a:prstClr>
                </a:outerShdw>
              </a:effectLst>
            </c:spPr>
          </c:dPt>
          <c:dPt>
            <c:idx val="4"/>
            <c:invertIfNegative val="0"/>
            <c:bubble3D val="0"/>
            <c:spPr>
              <a:solidFill>
                <a:srgbClr val="0070C0"/>
              </a:solidFill>
              <a:effectLst>
                <a:outerShdw blurRad="50800" dist="38100" dir="5400000" algn="t" rotWithShape="0">
                  <a:prstClr val="black">
                    <a:alpha val="40000"/>
                  </a:prstClr>
                </a:outerShdw>
              </a:effectLst>
            </c:spPr>
          </c:dPt>
          <c:dPt>
            <c:idx val="5"/>
            <c:invertIfNegative val="0"/>
            <c:bubble3D val="0"/>
            <c:spPr>
              <a:solidFill>
                <a:srgbClr val="7030A0"/>
              </a:solidFill>
              <a:effectLst>
                <a:outerShdw blurRad="50800" dist="38100" dir="5400000" algn="t" rotWithShape="0">
                  <a:prstClr val="black">
                    <a:alpha val="40000"/>
                  </a:prstClr>
                </a:outerShdw>
              </a:effectLst>
            </c:spPr>
          </c:dPt>
          <c:dPt>
            <c:idx val="6"/>
            <c:invertIfNegative val="0"/>
            <c:bubble3D val="0"/>
            <c:spPr>
              <a:solidFill>
                <a:srgbClr val="FF0000"/>
              </a:solidFill>
              <a:effectLst>
                <a:outerShdw blurRad="50800" dist="38100" dir="5400000" algn="t" rotWithShape="0">
                  <a:prstClr val="black">
                    <a:alpha val="40000"/>
                  </a:prstClr>
                </a:outerShdw>
              </a:effectLst>
            </c:spPr>
          </c:dPt>
          <c:dPt>
            <c:idx val="7"/>
            <c:invertIfNegative val="0"/>
            <c:bubble3D val="0"/>
            <c:spPr>
              <a:solidFill>
                <a:srgbClr val="002060"/>
              </a:solidFill>
              <a:effectLst>
                <a:outerShdw blurRad="50800" dist="38100" dir="5400000" algn="t" rotWithShape="0">
                  <a:prstClr val="black">
                    <a:alpha val="40000"/>
                  </a:prstClr>
                </a:outerShdw>
              </a:effectLst>
            </c:spPr>
          </c:dPt>
          <c:dPt>
            <c:idx val="8"/>
            <c:invertIfNegative val="0"/>
            <c:bubble3D val="0"/>
            <c:spPr>
              <a:solidFill>
                <a:srgbClr val="FFFF00"/>
              </a:solidFill>
              <a:effectLst>
                <a:outerShdw blurRad="50800" dist="38100" dir="5400000" algn="t" rotWithShape="0">
                  <a:prstClr val="black">
                    <a:alpha val="40000"/>
                  </a:prstClr>
                </a:outerShdw>
              </a:effectLst>
            </c:spPr>
          </c:dPt>
          <c:dPt>
            <c:idx val="9"/>
            <c:invertIfNegative val="0"/>
            <c:bubble3D val="0"/>
            <c:spPr>
              <a:solidFill>
                <a:schemeClr val="accent2">
                  <a:lumMod val="75000"/>
                </a:schemeClr>
              </a:solidFill>
              <a:effectLst>
                <a:outerShdw blurRad="50800" dist="38100" dir="5400000" algn="t" rotWithShape="0">
                  <a:prstClr val="black">
                    <a:alpha val="40000"/>
                  </a:prstClr>
                </a:outerShdw>
              </a:effectLst>
            </c:spPr>
          </c:dPt>
          <c:cat>
            <c:strRef>
              <c:f>工作表1!$A$2:$A$11</c:f>
              <c:strCache>
                <c:ptCount val="10"/>
                <c:pt idx="0">
                  <c:v>軍公教</c:v>
                </c:pt>
                <c:pt idx="1">
                  <c:v>自營企業</c:v>
                </c:pt>
                <c:pt idx="2">
                  <c:v>受雇員工</c:v>
                </c:pt>
                <c:pt idx="3">
                  <c:v>服務業</c:v>
                </c:pt>
                <c:pt idx="4">
                  <c:v>退休人員</c:v>
                </c:pt>
                <c:pt idx="5">
                  <c:v>家庭主婦</c:v>
                </c:pt>
                <c:pt idx="6">
                  <c:v>待業中</c:v>
                </c:pt>
                <c:pt idx="7">
                  <c:v>農林漁牧業</c:v>
                </c:pt>
                <c:pt idx="8">
                  <c:v>學生</c:v>
                </c:pt>
                <c:pt idx="9">
                  <c:v>其他</c:v>
                </c:pt>
              </c:strCache>
            </c:strRef>
          </c:cat>
          <c:val>
            <c:numRef>
              <c:f>工作表1!$B$2:$B$11</c:f>
              <c:numCache>
                <c:formatCode>0.0_ </c:formatCode>
                <c:ptCount val="10"/>
                <c:pt idx="0">
                  <c:v>16.109422492401215</c:v>
                </c:pt>
                <c:pt idx="1">
                  <c:v>3.3434650455927049</c:v>
                </c:pt>
                <c:pt idx="2">
                  <c:v>31.914893617021278</c:v>
                </c:pt>
                <c:pt idx="3">
                  <c:v>15.19756838905775</c:v>
                </c:pt>
                <c:pt idx="4">
                  <c:v>3.3434650455927049</c:v>
                </c:pt>
                <c:pt idx="5">
                  <c:v>11.854103343465045</c:v>
                </c:pt>
                <c:pt idx="6">
                  <c:v>3.0395136778115504</c:v>
                </c:pt>
                <c:pt idx="7">
                  <c:v>0.91185410334346495</c:v>
                </c:pt>
                <c:pt idx="8">
                  <c:v>11.854103343465045</c:v>
                </c:pt>
                <c:pt idx="9">
                  <c:v>2.43161094224924</c:v>
                </c:pt>
              </c:numCache>
            </c:numRef>
          </c:val>
        </c:ser>
        <c:dLbls>
          <c:showLegendKey val="0"/>
          <c:showVal val="0"/>
          <c:showCatName val="0"/>
          <c:showSerName val="0"/>
          <c:showPercent val="0"/>
          <c:showBubbleSize val="0"/>
        </c:dLbls>
        <c:gapWidth val="150"/>
        <c:shape val="box"/>
        <c:axId val="363897640"/>
        <c:axId val="363898424"/>
        <c:axId val="0"/>
      </c:bar3DChart>
      <c:catAx>
        <c:axId val="363897640"/>
        <c:scaling>
          <c:orientation val="minMax"/>
        </c:scaling>
        <c:delete val="0"/>
        <c:axPos val="b"/>
        <c:title>
          <c:tx>
            <c:rich>
              <a:bodyPr/>
              <a:lstStyle/>
              <a:p>
                <a:pPr>
                  <a:defRPr/>
                </a:pPr>
                <a:r>
                  <a:rPr lang="zh-TW" altLang="en-US" sz="2400" dirty="0" smtClean="0"/>
                  <a:t>職  業</a:t>
                </a:r>
                <a:endParaRPr lang="zh-TW" altLang="en-US" sz="2400" dirty="0"/>
              </a:p>
            </c:rich>
          </c:tx>
          <c:layout/>
          <c:overlay val="0"/>
        </c:title>
        <c:numFmt formatCode="General" sourceLinked="0"/>
        <c:majorTickMark val="in"/>
        <c:minorTickMark val="none"/>
        <c:tickLblPos val="nextTo"/>
        <c:spPr>
          <a:ln/>
        </c:spPr>
        <c:txPr>
          <a:bodyPr rot="0" vert="eaVert"/>
          <a:lstStyle/>
          <a:p>
            <a:pPr>
              <a:defRPr/>
            </a:pPr>
            <a:endParaRPr lang="zh-TW"/>
          </a:p>
        </c:txPr>
        <c:crossAx val="363898424"/>
        <c:crosses val="autoZero"/>
        <c:auto val="1"/>
        <c:lblAlgn val="ctr"/>
        <c:lblOffset val="100"/>
        <c:noMultiLvlLbl val="0"/>
      </c:catAx>
      <c:valAx>
        <c:axId val="363898424"/>
        <c:scaling>
          <c:orientation val="minMax"/>
        </c:scaling>
        <c:delete val="0"/>
        <c:axPos val="l"/>
        <c:majorGridlines/>
        <c:title>
          <c:tx>
            <c:rich>
              <a:bodyPr rot="0" vert="eaVert"/>
              <a:lstStyle/>
              <a:p>
                <a:pPr>
                  <a:defRPr/>
                </a:pPr>
                <a:r>
                  <a:rPr lang="zh-TW" altLang="en-US" sz="2400" dirty="0" smtClean="0"/>
                  <a:t>百分比</a:t>
                </a:r>
                <a:endParaRPr lang="zh-TW" altLang="en-US" sz="2400" dirty="0"/>
              </a:p>
            </c:rich>
          </c:tx>
          <c:layout>
            <c:manualLayout>
              <c:xMode val="edge"/>
              <c:yMode val="edge"/>
              <c:x val="0"/>
              <c:y val="0.34065764457332631"/>
            </c:manualLayout>
          </c:layout>
          <c:overlay val="0"/>
        </c:title>
        <c:numFmt formatCode="0_ " sourceLinked="0"/>
        <c:majorTickMark val="in"/>
        <c:minorTickMark val="none"/>
        <c:tickLblPos val="nextTo"/>
        <c:spPr>
          <a:ln/>
        </c:spPr>
        <c:crossAx val="363897640"/>
        <c:crosses val="autoZero"/>
        <c:crossBetween val="between"/>
      </c:valAx>
    </c:plotArea>
    <c:plotVisOnly val="1"/>
    <c:dispBlanksAs val="gap"/>
    <c:showDLblsOverMax val="0"/>
  </c:chart>
  <c:txPr>
    <a:bodyPr/>
    <a:lstStyle/>
    <a:p>
      <a:pPr>
        <a:defRPr sz="1800"/>
      </a:pPr>
      <a:endParaRPr lang="zh-TW"/>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15"/>
      <c:rotY val="20"/>
      <c:rAngAx val="1"/>
    </c:view3D>
    <c:floor>
      <c:thickness val="0"/>
    </c:floor>
    <c:sideWall>
      <c:thickness val="0"/>
      <c:spPr>
        <a:ln>
          <a:solidFill>
            <a:schemeClr val="tx2"/>
          </a:solidFill>
        </a:ln>
      </c:spPr>
    </c:sideWall>
    <c:backWall>
      <c:thickness val="0"/>
      <c:spPr>
        <a:ln>
          <a:solidFill>
            <a:schemeClr val="tx2"/>
          </a:solidFill>
        </a:ln>
      </c:spPr>
    </c:backWall>
    <c:plotArea>
      <c:layout>
        <c:manualLayout>
          <c:layoutTarget val="inner"/>
          <c:xMode val="edge"/>
          <c:yMode val="edge"/>
          <c:x val="7.9345628384733857E-2"/>
          <c:y val="2.1419210783960994E-2"/>
          <c:w val="0.9206543716152662"/>
          <c:h val="0.66887234268456097"/>
        </c:manualLayout>
      </c:layout>
      <c:bar3DChart>
        <c:barDir val="col"/>
        <c:grouping val="stacked"/>
        <c:varyColors val="0"/>
        <c:ser>
          <c:idx val="0"/>
          <c:order val="0"/>
          <c:tx>
            <c:strRef>
              <c:f>工作表1!$B$1</c:f>
              <c:strCache>
                <c:ptCount val="1"/>
                <c:pt idx="0">
                  <c:v>數列 1</c:v>
                </c:pt>
              </c:strCache>
            </c:strRef>
          </c:tx>
          <c:spPr>
            <a:solidFill>
              <a:srgbClr val="FFC000"/>
            </a:solidFill>
            <a:effectLst>
              <a:outerShdw blurRad="50800" dist="38100" dir="5400000" algn="t" rotWithShape="0">
                <a:prstClr val="black">
                  <a:alpha val="40000"/>
                </a:prstClr>
              </a:outerShdw>
            </a:effectLst>
          </c:spPr>
          <c:invertIfNegative val="0"/>
          <c:dPt>
            <c:idx val="1"/>
            <c:invertIfNegative val="0"/>
            <c:bubble3D val="0"/>
            <c:spPr>
              <a:solidFill>
                <a:srgbClr val="FF0000"/>
              </a:solidFill>
              <a:effectLst>
                <a:outerShdw blurRad="50800" dist="38100" dir="5400000" algn="t" rotWithShape="0">
                  <a:prstClr val="black">
                    <a:alpha val="40000"/>
                  </a:prstClr>
                </a:outerShdw>
              </a:effectLst>
            </c:spPr>
          </c:dPt>
          <c:dPt>
            <c:idx val="2"/>
            <c:invertIfNegative val="0"/>
            <c:bubble3D val="0"/>
            <c:spPr>
              <a:solidFill>
                <a:srgbClr val="00B050"/>
              </a:solidFill>
              <a:effectLst>
                <a:outerShdw blurRad="50800" dist="38100" dir="5400000" algn="t" rotWithShape="0">
                  <a:prstClr val="black">
                    <a:alpha val="40000"/>
                  </a:prstClr>
                </a:outerShdw>
              </a:effectLst>
            </c:spPr>
          </c:dPt>
          <c:dPt>
            <c:idx val="3"/>
            <c:invertIfNegative val="0"/>
            <c:bubble3D val="0"/>
            <c:spPr>
              <a:solidFill>
                <a:srgbClr val="FFFF00"/>
              </a:solidFill>
              <a:effectLst>
                <a:outerShdw blurRad="50800" dist="38100" dir="5400000" algn="t" rotWithShape="0">
                  <a:prstClr val="black">
                    <a:alpha val="40000"/>
                  </a:prstClr>
                </a:outerShdw>
              </a:effectLst>
            </c:spPr>
          </c:dPt>
          <c:dPt>
            <c:idx val="4"/>
            <c:invertIfNegative val="0"/>
            <c:bubble3D val="0"/>
            <c:spPr>
              <a:solidFill>
                <a:srgbClr val="0070C0"/>
              </a:solidFill>
              <a:effectLst>
                <a:outerShdw blurRad="50800" dist="38100" dir="5400000" algn="t" rotWithShape="0">
                  <a:prstClr val="black">
                    <a:alpha val="40000"/>
                  </a:prstClr>
                </a:outerShdw>
              </a:effectLst>
            </c:spPr>
          </c:dPt>
          <c:dPt>
            <c:idx val="5"/>
            <c:invertIfNegative val="0"/>
            <c:bubble3D val="0"/>
            <c:spPr>
              <a:solidFill>
                <a:srgbClr val="7030A0"/>
              </a:solidFill>
              <a:effectLst>
                <a:outerShdw blurRad="50800" dist="38100" dir="5400000" algn="t" rotWithShape="0">
                  <a:prstClr val="black">
                    <a:alpha val="40000"/>
                  </a:prstClr>
                </a:outerShdw>
              </a:effectLst>
            </c:spPr>
          </c:dPt>
          <c:cat>
            <c:strRef>
              <c:f>工作表1!$A$2:$A$8</c:f>
              <c:strCache>
                <c:ptCount val="7"/>
                <c:pt idx="0">
                  <c:v>10000以下</c:v>
                </c:pt>
                <c:pt idx="1">
                  <c:v>10001-20000</c:v>
                </c:pt>
                <c:pt idx="2">
                  <c:v>20001-30000</c:v>
                </c:pt>
                <c:pt idx="3">
                  <c:v>30001-40000</c:v>
                </c:pt>
                <c:pt idx="4">
                  <c:v>40001-50000</c:v>
                </c:pt>
                <c:pt idx="5">
                  <c:v>50001-60000</c:v>
                </c:pt>
                <c:pt idx="6">
                  <c:v>60001以上</c:v>
                </c:pt>
              </c:strCache>
            </c:strRef>
          </c:cat>
          <c:val>
            <c:numRef>
              <c:f>工作表1!$B$2:$B$8</c:f>
              <c:numCache>
                <c:formatCode>0.0_ </c:formatCode>
                <c:ptCount val="7"/>
                <c:pt idx="0">
                  <c:v>26.13981762917933</c:v>
                </c:pt>
                <c:pt idx="1">
                  <c:v>10.334346504559271</c:v>
                </c:pt>
                <c:pt idx="2">
                  <c:v>24.012158054711247</c:v>
                </c:pt>
                <c:pt idx="3">
                  <c:v>14.589665653495439</c:v>
                </c:pt>
                <c:pt idx="4">
                  <c:v>7.598784194528875</c:v>
                </c:pt>
                <c:pt idx="5">
                  <c:v>7.2948328267477196</c:v>
                </c:pt>
                <c:pt idx="6">
                  <c:v>10.030395136778116</c:v>
                </c:pt>
              </c:numCache>
            </c:numRef>
          </c:val>
        </c:ser>
        <c:dLbls>
          <c:showLegendKey val="0"/>
          <c:showVal val="0"/>
          <c:showCatName val="0"/>
          <c:showSerName val="0"/>
          <c:showPercent val="0"/>
          <c:showBubbleSize val="0"/>
        </c:dLbls>
        <c:gapWidth val="150"/>
        <c:shape val="box"/>
        <c:axId val="363892936"/>
        <c:axId val="363894112"/>
        <c:axId val="0"/>
      </c:bar3DChart>
      <c:catAx>
        <c:axId val="363892936"/>
        <c:scaling>
          <c:orientation val="minMax"/>
        </c:scaling>
        <c:delete val="0"/>
        <c:axPos val="b"/>
        <c:title>
          <c:tx>
            <c:rich>
              <a:bodyPr/>
              <a:lstStyle/>
              <a:p>
                <a:pPr>
                  <a:defRPr sz="2400"/>
                </a:pPr>
                <a:r>
                  <a:rPr lang="zh-TW" altLang="zh-TW" sz="2400" b="1" i="0" u="none" strike="noStrike" baseline="0" dirty="0" smtClean="0">
                    <a:effectLst/>
                  </a:rPr>
                  <a:t>個人平均月收入</a:t>
                </a:r>
                <a:endParaRPr lang="zh-TW" altLang="en-US" sz="2400" dirty="0"/>
              </a:p>
            </c:rich>
          </c:tx>
          <c:layout>
            <c:manualLayout>
              <c:xMode val="edge"/>
              <c:yMode val="edge"/>
              <c:x val="0.40003664235965886"/>
              <c:y val="0.90343248476028826"/>
            </c:manualLayout>
          </c:layout>
          <c:overlay val="0"/>
        </c:title>
        <c:numFmt formatCode="General" sourceLinked="0"/>
        <c:majorTickMark val="in"/>
        <c:minorTickMark val="none"/>
        <c:tickLblPos val="nextTo"/>
        <c:spPr>
          <a:ln/>
        </c:spPr>
        <c:crossAx val="363894112"/>
        <c:crosses val="autoZero"/>
        <c:auto val="1"/>
        <c:lblAlgn val="ctr"/>
        <c:lblOffset val="100"/>
        <c:noMultiLvlLbl val="0"/>
      </c:catAx>
      <c:valAx>
        <c:axId val="363894112"/>
        <c:scaling>
          <c:orientation val="minMax"/>
        </c:scaling>
        <c:delete val="0"/>
        <c:axPos val="l"/>
        <c:majorGridlines/>
        <c:title>
          <c:tx>
            <c:rich>
              <a:bodyPr rot="0" vert="eaVert"/>
              <a:lstStyle/>
              <a:p>
                <a:pPr>
                  <a:defRPr sz="2400"/>
                </a:pPr>
                <a:r>
                  <a:rPr lang="zh-TW" altLang="en-US" sz="2400" dirty="0" smtClean="0"/>
                  <a:t>百分比</a:t>
                </a:r>
                <a:endParaRPr lang="zh-TW" altLang="en-US" sz="2400" dirty="0"/>
              </a:p>
            </c:rich>
          </c:tx>
          <c:layout>
            <c:manualLayout>
              <c:xMode val="edge"/>
              <c:yMode val="edge"/>
              <c:x val="2.2621883580949611E-4"/>
              <c:y val="0.35918519811918737"/>
            </c:manualLayout>
          </c:layout>
          <c:overlay val="0"/>
        </c:title>
        <c:numFmt formatCode="0_ " sourceLinked="0"/>
        <c:majorTickMark val="in"/>
        <c:minorTickMark val="none"/>
        <c:tickLblPos val="nextTo"/>
        <c:spPr>
          <a:ln/>
        </c:spPr>
        <c:crossAx val="363892936"/>
        <c:crosses val="autoZero"/>
        <c:crossBetween val="between"/>
      </c:valAx>
    </c:plotArea>
    <c:plotVisOnly val="1"/>
    <c:dispBlanksAs val="gap"/>
    <c:showDLblsOverMax val="0"/>
  </c:chart>
  <c:txPr>
    <a:bodyPr/>
    <a:lstStyle/>
    <a:p>
      <a:pPr>
        <a:defRPr sz="1800" i="0"/>
      </a:pPr>
      <a:endParaRPr lang="zh-TW"/>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8.5014738706542262E-2"/>
          <c:y val="8.0174763481051028E-2"/>
          <c:w val="0.87275149394119911"/>
          <c:h val="0.72094674440066475"/>
        </c:manualLayout>
      </c:layout>
      <c:bar3DChart>
        <c:barDir val="col"/>
        <c:grouping val="stacked"/>
        <c:varyColors val="0"/>
        <c:ser>
          <c:idx val="0"/>
          <c:order val="0"/>
          <c:tx>
            <c:strRef>
              <c:f>工作表1!$B$1</c:f>
              <c:strCache>
                <c:ptCount val="1"/>
                <c:pt idx="0">
                  <c:v>數列 1</c:v>
                </c:pt>
              </c:strCache>
            </c:strRef>
          </c:tx>
          <c:invertIfNegative val="0"/>
          <c:dPt>
            <c:idx val="0"/>
            <c:invertIfNegative val="0"/>
            <c:bubble3D val="0"/>
            <c:spPr>
              <a:solidFill>
                <a:srgbClr val="C00000"/>
              </a:solidFill>
            </c:spPr>
          </c:dPt>
          <c:dPt>
            <c:idx val="1"/>
            <c:invertIfNegative val="0"/>
            <c:bubble3D val="0"/>
            <c:spPr>
              <a:solidFill>
                <a:srgbClr val="FFC000"/>
              </a:solidFill>
            </c:spPr>
          </c:dPt>
          <c:dPt>
            <c:idx val="2"/>
            <c:invertIfNegative val="0"/>
            <c:bubble3D val="0"/>
            <c:spPr>
              <a:solidFill>
                <a:srgbClr val="92D050"/>
              </a:solidFill>
            </c:spPr>
          </c:dPt>
          <c:dPt>
            <c:idx val="3"/>
            <c:invertIfNegative val="0"/>
            <c:bubble3D val="0"/>
            <c:spPr>
              <a:solidFill>
                <a:srgbClr val="00B0F0"/>
              </a:solidFill>
            </c:spPr>
          </c:dPt>
          <c:dPt>
            <c:idx val="5"/>
            <c:invertIfNegative val="0"/>
            <c:bubble3D val="0"/>
            <c:spPr>
              <a:solidFill>
                <a:srgbClr val="FFFF00"/>
              </a:solidFill>
            </c:spPr>
          </c:dPt>
          <c:dPt>
            <c:idx val="7"/>
            <c:invertIfNegative val="0"/>
            <c:bubble3D val="0"/>
            <c:spPr>
              <a:solidFill>
                <a:srgbClr val="FF0066"/>
              </a:solidFill>
            </c:spPr>
          </c:dPt>
          <c:dPt>
            <c:idx val="8"/>
            <c:invertIfNegative val="0"/>
            <c:bubble3D val="0"/>
            <c:spPr>
              <a:solidFill>
                <a:srgbClr val="00B0F0"/>
              </a:solidFill>
            </c:spPr>
          </c:dPt>
          <c:dPt>
            <c:idx val="10"/>
            <c:invertIfNegative val="0"/>
            <c:bubble3D val="0"/>
            <c:spPr>
              <a:solidFill>
                <a:srgbClr val="FF0066"/>
              </a:solidFill>
            </c:spPr>
          </c:dPt>
          <c:dPt>
            <c:idx val="11"/>
            <c:invertIfNegative val="0"/>
            <c:bubble3D val="0"/>
            <c:spPr>
              <a:solidFill>
                <a:srgbClr val="00B0F0"/>
              </a:solidFill>
            </c:spPr>
          </c:dPt>
          <c:dPt>
            <c:idx val="13"/>
            <c:invertIfNegative val="0"/>
            <c:bubble3D val="0"/>
            <c:spPr>
              <a:solidFill>
                <a:srgbClr val="FFFF00"/>
              </a:solidFill>
            </c:spPr>
          </c:dPt>
          <c:dPt>
            <c:idx val="16"/>
            <c:invertIfNegative val="0"/>
            <c:bubble3D val="0"/>
            <c:spPr>
              <a:solidFill>
                <a:srgbClr val="00B050"/>
              </a:solidFill>
            </c:spPr>
          </c:dPt>
          <c:dPt>
            <c:idx val="17"/>
            <c:invertIfNegative val="0"/>
            <c:bubble3D val="0"/>
            <c:spPr>
              <a:solidFill>
                <a:schemeClr val="accent2">
                  <a:lumMod val="60000"/>
                  <a:lumOff val="40000"/>
                </a:schemeClr>
              </a:solidFill>
            </c:spPr>
          </c:dPt>
          <c:dPt>
            <c:idx val="18"/>
            <c:invertIfNegative val="0"/>
            <c:bubble3D val="0"/>
            <c:spPr>
              <a:solidFill>
                <a:srgbClr val="FFFF00"/>
              </a:solidFill>
            </c:spPr>
          </c:dPt>
          <c:dPt>
            <c:idx val="19"/>
            <c:invertIfNegative val="0"/>
            <c:bubble3D val="0"/>
            <c:spPr>
              <a:solidFill>
                <a:srgbClr val="00B0F0"/>
              </a:solidFill>
            </c:spPr>
          </c:dPt>
          <c:dPt>
            <c:idx val="23"/>
            <c:invertIfNegative val="0"/>
            <c:bubble3D val="0"/>
            <c:spPr>
              <a:solidFill>
                <a:srgbClr val="0070C0"/>
              </a:solidFill>
            </c:spPr>
          </c:dPt>
          <c:dPt>
            <c:idx val="28"/>
            <c:invertIfNegative val="0"/>
            <c:bubble3D val="0"/>
            <c:spPr>
              <a:solidFill>
                <a:srgbClr val="FFFF00"/>
              </a:solidFill>
            </c:spPr>
          </c:dPt>
          <c:dPt>
            <c:idx val="32"/>
            <c:invertIfNegative val="0"/>
            <c:bubble3D val="0"/>
            <c:spPr>
              <a:solidFill>
                <a:srgbClr val="00B0F0"/>
              </a:solidFill>
            </c:spPr>
          </c:dPt>
          <c:dPt>
            <c:idx val="37"/>
            <c:invertIfNegative val="0"/>
            <c:bubble3D val="0"/>
            <c:spPr>
              <a:solidFill>
                <a:srgbClr val="FFC000"/>
              </a:solidFill>
            </c:spPr>
          </c:dPt>
          <c:dPt>
            <c:idx val="38"/>
            <c:invertIfNegative val="0"/>
            <c:bubble3D val="0"/>
            <c:spPr>
              <a:solidFill>
                <a:srgbClr val="00B050"/>
              </a:solidFill>
            </c:spPr>
          </c:dPt>
          <c:cat>
            <c:strRef>
              <c:f>工作表1!$A$2:$A$40</c:f>
              <c:strCache>
                <c:ptCount val="39"/>
                <c:pt idx="0">
                  <c:v>鹽埕區</c:v>
                </c:pt>
                <c:pt idx="1">
                  <c:v>鼓山區</c:v>
                </c:pt>
                <c:pt idx="2">
                  <c:v>左營區</c:v>
                </c:pt>
                <c:pt idx="3">
                  <c:v>楠梓區</c:v>
                </c:pt>
                <c:pt idx="4">
                  <c:v>三民區</c:v>
                </c:pt>
                <c:pt idx="5">
                  <c:v>新興區</c:v>
                </c:pt>
                <c:pt idx="6">
                  <c:v>前金區</c:v>
                </c:pt>
                <c:pt idx="7">
                  <c:v>苓雅區</c:v>
                </c:pt>
                <c:pt idx="8">
                  <c:v>前鎮區</c:v>
                </c:pt>
                <c:pt idx="9">
                  <c:v>旗津區</c:v>
                </c:pt>
                <c:pt idx="10">
                  <c:v>小港區</c:v>
                </c:pt>
                <c:pt idx="11">
                  <c:v>鳳山區</c:v>
                </c:pt>
                <c:pt idx="12">
                  <c:v>林園區</c:v>
                </c:pt>
                <c:pt idx="13">
                  <c:v>大寮區</c:v>
                </c:pt>
                <c:pt idx="14">
                  <c:v>大樹區</c:v>
                </c:pt>
                <c:pt idx="15">
                  <c:v>大社區</c:v>
                </c:pt>
                <c:pt idx="16">
                  <c:v>仁武區</c:v>
                </c:pt>
                <c:pt idx="17">
                  <c:v>鳥松區</c:v>
                </c:pt>
                <c:pt idx="18">
                  <c:v>岡山區</c:v>
                </c:pt>
                <c:pt idx="19">
                  <c:v>橋頭區</c:v>
                </c:pt>
                <c:pt idx="20">
                  <c:v>燕巢區</c:v>
                </c:pt>
                <c:pt idx="21">
                  <c:v>田寮區</c:v>
                </c:pt>
                <c:pt idx="22">
                  <c:v>阿蓮區</c:v>
                </c:pt>
                <c:pt idx="23">
                  <c:v>路竹區</c:v>
                </c:pt>
                <c:pt idx="24">
                  <c:v>湖內區</c:v>
                </c:pt>
                <c:pt idx="25">
                  <c:v>茄萣區</c:v>
                </c:pt>
                <c:pt idx="26">
                  <c:v>永安區</c:v>
                </c:pt>
                <c:pt idx="27">
                  <c:v>彌陀區</c:v>
                </c:pt>
                <c:pt idx="28">
                  <c:v>梓官區</c:v>
                </c:pt>
                <c:pt idx="29">
                  <c:v>旗山區</c:v>
                </c:pt>
                <c:pt idx="30">
                  <c:v>美濃區</c:v>
                </c:pt>
                <c:pt idx="31">
                  <c:v>六龜區</c:v>
                </c:pt>
                <c:pt idx="32">
                  <c:v>甲仙區</c:v>
                </c:pt>
                <c:pt idx="33">
                  <c:v>杉林區</c:v>
                </c:pt>
                <c:pt idx="34">
                  <c:v>內門區</c:v>
                </c:pt>
                <c:pt idx="35">
                  <c:v>茂林區</c:v>
                </c:pt>
                <c:pt idx="36">
                  <c:v>桃源區</c:v>
                </c:pt>
                <c:pt idx="37">
                  <c:v>那瑪夏區</c:v>
                </c:pt>
                <c:pt idx="38">
                  <c:v>其他</c:v>
                </c:pt>
              </c:strCache>
            </c:strRef>
          </c:cat>
          <c:val>
            <c:numRef>
              <c:f>工作表1!$B$2:$B$40</c:f>
              <c:numCache>
                <c:formatCode>0.0_ </c:formatCode>
                <c:ptCount val="39"/>
                <c:pt idx="0">
                  <c:v>0.6</c:v>
                </c:pt>
                <c:pt idx="1">
                  <c:v>4</c:v>
                </c:pt>
                <c:pt idx="2">
                  <c:v>4.9000000000000004</c:v>
                </c:pt>
                <c:pt idx="3">
                  <c:v>3.3</c:v>
                </c:pt>
                <c:pt idx="4">
                  <c:v>27.4</c:v>
                </c:pt>
                <c:pt idx="5">
                  <c:v>2.7</c:v>
                </c:pt>
                <c:pt idx="6">
                  <c:v>0.6</c:v>
                </c:pt>
                <c:pt idx="7">
                  <c:v>3.3</c:v>
                </c:pt>
                <c:pt idx="8">
                  <c:v>5.2</c:v>
                </c:pt>
                <c:pt idx="9">
                  <c:v>0.3</c:v>
                </c:pt>
                <c:pt idx="10">
                  <c:v>5.2</c:v>
                </c:pt>
                <c:pt idx="11">
                  <c:v>16.7</c:v>
                </c:pt>
                <c:pt idx="12">
                  <c:v>2.7</c:v>
                </c:pt>
                <c:pt idx="13">
                  <c:v>3.6</c:v>
                </c:pt>
                <c:pt idx="14">
                  <c:v>0.3</c:v>
                </c:pt>
                <c:pt idx="15">
                  <c:v>0.3</c:v>
                </c:pt>
                <c:pt idx="16">
                  <c:v>2.7</c:v>
                </c:pt>
                <c:pt idx="17">
                  <c:v>0.9</c:v>
                </c:pt>
                <c:pt idx="18">
                  <c:v>5.5</c:v>
                </c:pt>
                <c:pt idx="19">
                  <c:v>0.9</c:v>
                </c:pt>
                <c:pt idx="20">
                  <c:v>0</c:v>
                </c:pt>
                <c:pt idx="21">
                  <c:v>0</c:v>
                </c:pt>
                <c:pt idx="22">
                  <c:v>0</c:v>
                </c:pt>
                <c:pt idx="23">
                  <c:v>3</c:v>
                </c:pt>
                <c:pt idx="24">
                  <c:v>0</c:v>
                </c:pt>
                <c:pt idx="25">
                  <c:v>0.3</c:v>
                </c:pt>
                <c:pt idx="26">
                  <c:v>0</c:v>
                </c:pt>
                <c:pt idx="27">
                  <c:v>0</c:v>
                </c:pt>
                <c:pt idx="28">
                  <c:v>0.6</c:v>
                </c:pt>
                <c:pt idx="29">
                  <c:v>0</c:v>
                </c:pt>
                <c:pt idx="30">
                  <c:v>0</c:v>
                </c:pt>
                <c:pt idx="31">
                  <c:v>0</c:v>
                </c:pt>
                <c:pt idx="32">
                  <c:v>0.6</c:v>
                </c:pt>
                <c:pt idx="33">
                  <c:v>0</c:v>
                </c:pt>
                <c:pt idx="34">
                  <c:v>0</c:v>
                </c:pt>
                <c:pt idx="35">
                  <c:v>0</c:v>
                </c:pt>
                <c:pt idx="36">
                  <c:v>0</c:v>
                </c:pt>
                <c:pt idx="37">
                  <c:v>0.3</c:v>
                </c:pt>
                <c:pt idx="38">
                  <c:v>4</c:v>
                </c:pt>
              </c:numCache>
            </c:numRef>
          </c:val>
        </c:ser>
        <c:dLbls>
          <c:showLegendKey val="0"/>
          <c:showVal val="0"/>
          <c:showCatName val="0"/>
          <c:showSerName val="0"/>
          <c:showPercent val="0"/>
          <c:showBubbleSize val="0"/>
        </c:dLbls>
        <c:gapWidth val="150"/>
        <c:shape val="box"/>
        <c:axId val="363894896"/>
        <c:axId val="363895288"/>
        <c:axId val="0"/>
      </c:bar3DChart>
      <c:catAx>
        <c:axId val="363894896"/>
        <c:scaling>
          <c:orientation val="minMax"/>
        </c:scaling>
        <c:delete val="0"/>
        <c:axPos val="b"/>
        <c:title>
          <c:tx>
            <c:rich>
              <a:bodyPr/>
              <a:lstStyle/>
              <a:p>
                <a:pPr>
                  <a:defRPr/>
                </a:pPr>
                <a:r>
                  <a:rPr lang="zh-TW" altLang="en-US" sz="2400" dirty="0" smtClean="0"/>
                  <a:t>居住地</a:t>
                </a:r>
                <a:endParaRPr lang="zh-TW" altLang="en-US" sz="2400" dirty="0"/>
              </a:p>
            </c:rich>
          </c:tx>
          <c:layout/>
          <c:overlay val="0"/>
        </c:title>
        <c:numFmt formatCode="General" sourceLinked="0"/>
        <c:majorTickMark val="in"/>
        <c:minorTickMark val="none"/>
        <c:tickLblPos val="nextTo"/>
        <c:spPr>
          <a:ln/>
        </c:spPr>
        <c:txPr>
          <a:bodyPr rot="0" vert="eaVert"/>
          <a:lstStyle/>
          <a:p>
            <a:pPr>
              <a:defRPr sz="1400"/>
            </a:pPr>
            <a:endParaRPr lang="zh-TW"/>
          </a:p>
        </c:txPr>
        <c:crossAx val="363895288"/>
        <c:crosses val="autoZero"/>
        <c:auto val="1"/>
        <c:lblAlgn val="ctr"/>
        <c:lblOffset val="100"/>
        <c:noMultiLvlLbl val="0"/>
      </c:catAx>
      <c:valAx>
        <c:axId val="363895288"/>
        <c:scaling>
          <c:orientation val="minMax"/>
        </c:scaling>
        <c:delete val="0"/>
        <c:axPos val="l"/>
        <c:majorGridlines/>
        <c:title>
          <c:tx>
            <c:rich>
              <a:bodyPr rot="0" vert="eaVert"/>
              <a:lstStyle/>
              <a:p>
                <a:pPr>
                  <a:defRPr/>
                </a:pPr>
                <a:r>
                  <a:rPr lang="zh-TW" altLang="en-US" sz="2400" dirty="0" smtClean="0"/>
                  <a:t>百分比</a:t>
                </a:r>
                <a:endParaRPr lang="zh-TW" altLang="en-US" sz="2400" dirty="0"/>
              </a:p>
            </c:rich>
          </c:tx>
          <c:layout>
            <c:manualLayout>
              <c:xMode val="edge"/>
              <c:yMode val="edge"/>
              <c:x val="4.2394331710943426E-3"/>
              <c:y val="0.33435546036967712"/>
            </c:manualLayout>
          </c:layout>
          <c:overlay val="0"/>
        </c:title>
        <c:numFmt formatCode="0_ " sourceLinked="0"/>
        <c:majorTickMark val="in"/>
        <c:minorTickMark val="none"/>
        <c:tickLblPos val="nextTo"/>
        <c:spPr>
          <a:ln/>
        </c:spPr>
        <c:crossAx val="363894896"/>
        <c:crosses val="autoZero"/>
        <c:crossBetween val="between"/>
      </c:valAx>
    </c:plotArea>
    <c:plotVisOnly val="1"/>
    <c:dispBlanksAs val="gap"/>
    <c:showDLblsOverMax val="0"/>
  </c:chart>
  <c:txPr>
    <a:bodyPr/>
    <a:lstStyle/>
    <a:p>
      <a:pPr>
        <a:defRPr sz="1800"/>
      </a:pPr>
      <a:endParaRPr lang="zh-TW"/>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97AF41-573F-40DC-983F-D61C5C60BAE0}" type="datetimeFigureOut">
              <a:rPr lang="zh-TW" altLang="en-US" smtClean="0"/>
              <a:t>2015/7/14</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3DC34E-B462-4D71-B5F2-DFA798294298}" type="slidenum">
              <a:rPr lang="zh-TW" altLang="en-US" smtClean="0"/>
              <a:t>‹#›</a:t>
            </a:fld>
            <a:endParaRPr lang="zh-TW" altLang="en-US"/>
          </a:p>
        </p:txBody>
      </p:sp>
    </p:spTree>
    <p:extLst>
      <p:ext uri="{BB962C8B-B14F-4D97-AF65-F5344CB8AC3E}">
        <p14:creationId xmlns:p14="http://schemas.microsoft.com/office/powerpoint/2010/main" val="2266065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smtClean="0">
                <a:solidFill>
                  <a:schemeClr val="tx1"/>
                </a:solidFill>
                <a:effectLst/>
                <a:latin typeface="+mn-lt"/>
                <a:ea typeface="+mn-ea"/>
                <a:cs typeface="+mn-cs"/>
              </a:rPr>
              <a:t>蘇</a:t>
            </a:r>
            <a:r>
              <a:rPr lang="zh-TW" altLang="zh-TW" sz="1200" kern="1200" dirty="0" smtClean="0">
                <a:solidFill>
                  <a:schemeClr val="tx1"/>
                </a:solidFill>
                <a:effectLst/>
                <a:latin typeface="+mn-lt"/>
                <a:ea typeface="+mn-ea"/>
                <a:cs typeface="+mn-cs"/>
              </a:rPr>
              <a:t>教授、</a:t>
            </a:r>
            <a:r>
              <a:rPr lang="zh-TW" altLang="en-US" sz="1200" kern="1200" dirty="0" smtClean="0">
                <a:solidFill>
                  <a:schemeClr val="tx1"/>
                </a:solidFill>
                <a:effectLst/>
                <a:latin typeface="+mn-lt"/>
                <a:ea typeface="+mn-ea"/>
                <a:cs typeface="+mn-cs"/>
              </a:rPr>
              <a:t>黃</a:t>
            </a:r>
            <a:r>
              <a:rPr lang="zh-TW" altLang="zh-TW" sz="1200" kern="1200" dirty="0" smtClean="0">
                <a:solidFill>
                  <a:schemeClr val="tx1"/>
                </a:solidFill>
                <a:effectLst/>
                <a:latin typeface="+mn-lt"/>
                <a:ea typeface="+mn-ea"/>
                <a:cs typeface="+mn-cs"/>
              </a:rPr>
              <a:t>教授、</a:t>
            </a:r>
            <a:r>
              <a:rPr lang="zh-TW" altLang="en-US" sz="1200" kern="1200" dirty="0" smtClean="0">
                <a:solidFill>
                  <a:schemeClr val="tx1"/>
                </a:solidFill>
                <a:effectLst/>
                <a:latin typeface="+mn-lt"/>
                <a:ea typeface="+mn-ea"/>
                <a:cs typeface="+mn-cs"/>
              </a:rPr>
              <a:t>明聰</a:t>
            </a:r>
            <a:r>
              <a:rPr lang="zh-TW" altLang="zh-TW" sz="1200" kern="1200" dirty="0" smtClean="0">
                <a:solidFill>
                  <a:schemeClr val="tx1"/>
                </a:solidFill>
                <a:effectLst/>
                <a:latin typeface="+mn-lt"/>
                <a:ea typeface="+mn-ea"/>
                <a:cs typeface="+mn-cs"/>
              </a:rPr>
              <a:t>老師，</a:t>
            </a:r>
            <a:r>
              <a:rPr lang="zh-TW" altLang="en-US" sz="1200" kern="1200" dirty="0" smtClean="0">
                <a:solidFill>
                  <a:schemeClr val="tx1"/>
                </a:solidFill>
                <a:effectLst/>
                <a:latin typeface="+mn-lt"/>
                <a:ea typeface="+mn-ea"/>
                <a:cs typeface="+mn-cs"/>
              </a:rPr>
              <a:t>各位</a:t>
            </a:r>
            <a:r>
              <a:rPr lang="zh-TW" altLang="zh-TW" sz="1200" kern="1200" dirty="0" smtClean="0">
                <a:solidFill>
                  <a:schemeClr val="tx1"/>
                </a:solidFill>
                <a:effectLst/>
                <a:latin typeface="+mn-lt"/>
                <a:ea typeface="+mn-ea"/>
                <a:cs typeface="+mn-cs"/>
              </a:rPr>
              <a:t>同學大家好！我是郭石玲，今天要簡報的題目是「健康意識、食品安全、生活型態對有機農產品的態度和購買意向之分析」</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a:t>
            </a:fld>
            <a:endParaRPr lang="zh-TW" altLang="en-US"/>
          </a:p>
        </p:txBody>
      </p:sp>
    </p:spTree>
    <p:extLst>
      <p:ext uri="{BB962C8B-B14F-4D97-AF65-F5344CB8AC3E}">
        <p14:creationId xmlns:p14="http://schemas.microsoft.com/office/powerpoint/2010/main" val="30361402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有機農業</a:t>
            </a:r>
            <a:r>
              <a:rPr lang="zh-TW" altLang="zh-TW" dirty="0" smtClean="0"/>
              <a:t>是指消費者關注食品中殘留的化學農藥、肥料、食品添加物和防腐劑的一種安全的耕作方式 </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10</a:t>
            </a:fld>
            <a:endParaRPr lang="zh-TW" altLang="en-US"/>
          </a:p>
        </p:txBody>
      </p:sp>
    </p:spTree>
    <p:extLst>
      <p:ext uri="{BB962C8B-B14F-4D97-AF65-F5344CB8AC3E}">
        <p14:creationId xmlns:p14="http://schemas.microsoft.com/office/powerpoint/2010/main" val="861161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Williams</a:t>
            </a:r>
            <a:r>
              <a:rPr lang="zh-TW" altLang="zh-TW" dirty="0" smtClean="0"/>
              <a:t>和</a:t>
            </a:r>
            <a:r>
              <a:rPr lang="en-US" altLang="zh-TW" dirty="0" err="1" smtClean="0"/>
              <a:t>Hammitt</a:t>
            </a:r>
            <a:r>
              <a:rPr lang="en-US" altLang="zh-TW" dirty="0" smtClean="0"/>
              <a:t>(2000)</a:t>
            </a:r>
            <a:r>
              <a:rPr lang="zh-TW" altLang="zh-TW" dirty="0" smtClean="0"/>
              <a:t>研究發現消費者認為有機農產品</a:t>
            </a:r>
            <a:r>
              <a:rPr lang="zh-TW" altLang="en-US" dirty="0" smtClean="0"/>
              <a:t>因為減少</a:t>
            </a:r>
            <a:r>
              <a:rPr lang="zh-TW" altLang="zh-TW" dirty="0" smtClean="0"/>
              <a:t>農藥</a:t>
            </a:r>
            <a:r>
              <a:rPr lang="zh-TW" altLang="en-US" dirty="0" smtClean="0"/>
              <a:t>使用導致</a:t>
            </a:r>
            <a:r>
              <a:rPr lang="zh-TW" altLang="zh-TW" dirty="0" smtClean="0"/>
              <a:t>死亡率</a:t>
            </a:r>
            <a:r>
              <a:rPr lang="zh-TW" altLang="en-US" dirty="0" smtClean="0"/>
              <a:t>的</a:t>
            </a:r>
            <a:r>
              <a:rPr lang="zh-TW" altLang="zh-TW" dirty="0" smtClean="0"/>
              <a:t>風險較傳統食品更少。</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11</a:t>
            </a:fld>
            <a:endParaRPr lang="zh-TW" altLang="en-US"/>
          </a:p>
        </p:txBody>
      </p:sp>
    </p:spTree>
    <p:extLst>
      <p:ext uri="{BB962C8B-B14F-4D97-AF65-F5344CB8AC3E}">
        <p14:creationId xmlns:p14="http://schemas.microsoft.com/office/powerpoint/2010/main" val="983893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綠色消費者擁有生態意識並傾向購買環保有機產品，而不是有害於環境或社會的產品</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12</a:t>
            </a:fld>
            <a:endParaRPr lang="zh-TW" altLang="en-US"/>
          </a:p>
        </p:txBody>
      </p:sp>
    </p:spTree>
    <p:extLst>
      <p:ext uri="{BB962C8B-B14F-4D97-AF65-F5344CB8AC3E}">
        <p14:creationId xmlns:p14="http://schemas.microsoft.com/office/powerpoint/2010/main" val="2558431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有機農產品的消費是一種個人價值觀與道德信念的生活方式</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13</a:t>
            </a:fld>
            <a:endParaRPr lang="zh-TW" altLang="en-US"/>
          </a:p>
        </p:txBody>
      </p:sp>
    </p:spTree>
    <p:extLst>
      <p:ext uri="{BB962C8B-B14F-4D97-AF65-F5344CB8AC3E}">
        <p14:creationId xmlns:p14="http://schemas.microsoft.com/office/powerpoint/2010/main" val="826243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Kim</a:t>
            </a:r>
            <a:r>
              <a:rPr lang="zh-TW" altLang="zh-TW" dirty="0" smtClean="0"/>
              <a:t>和</a:t>
            </a:r>
            <a:r>
              <a:rPr lang="en-US" altLang="zh-TW" dirty="0" err="1" smtClean="0"/>
              <a:t>Littrell</a:t>
            </a:r>
            <a:r>
              <a:rPr lang="en-US" altLang="zh-TW" dirty="0" smtClean="0"/>
              <a:t>(2001)</a:t>
            </a:r>
            <a:r>
              <a:rPr lang="zh-TW" altLang="zh-TW" dirty="0" smtClean="0"/>
              <a:t>研究證明遊客對旅遊地文化的態度會影響對紀念品的購買意向。</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14</a:t>
            </a:fld>
            <a:endParaRPr lang="zh-TW" altLang="en-US"/>
          </a:p>
        </p:txBody>
      </p:sp>
    </p:spTree>
    <p:extLst>
      <p:ext uri="{BB962C8B-B14F-4D97-AF65-F5344CB8AC3E}">
        <p14:creationId xmlns:p14="http://schemas.microsoft.com/office/powerpoint/2010/main" val="230797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購買意向</a:t>
            </a:r>
            <a:r>
              <a:rPr lang="zh-TW" altLang="en-US" dirty="0" smtClean="0"/>
              <a:t>是</a:t>
            </a:r>
            <a:r>
              <a:rPr lang="zh-TW" altLang="zh-TW" dirty="0" smtClean="0"/>
              <a:t>指消費者購買某種特定產品的</a:t>
            </a:r>
            <a:r>
              <a:rPr lang="zh-TW" altLang="en-US" dirty="0" smtClean="0"/>
              <a:t>主觀意識</a:t>
            </a:r>
            <a:r>
              <a:rPr lang="zh-TW" altLang="zh-TW" dirty="0" smtClean="0"/>
              <a:t>或可能性</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15</a:t>
            </a:fld>
            <a:endParaRPr lang="zh-TW" altLang="en-US"/>
          </a:p>
        </p:txBody>
      </p:sp>
    </p:spTree>
    <p:extLst>
      <p:ext uri="{BB962C8B-B14F-4D97-AF65-F5344CB8AC3E}">
        <p14:creationId xmlns:p14="http://schemas.microsoft.com/office/powerpoint/2010/main" val="2067394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第三章研究方法 分為以下四個部分加以說明</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16</a:t>
            </a:fld>
            <a:endParaRPr lang="zh-TW" altLang="en-US"/>
          </a:p>
        </p:txBody>
      </p:sp>
    </p:spTree>
    <p:extLst>
      <p:ext uri="{BB962C8B-B14F-4D97-AF65-F5344CB8AC3E}">
        <p14:creationId xmlns:p14="http://schemas.microsoft.com/office/powerpoint/2010/main" val="3269364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首先是研究架構</a:t>
            </a:r>
            <a:r>
              <a:rPr lang="zh-TW" altLang="zh-TW" dirty="0" smtClean="0"/>
              <a:t>本研究架構是以</a:t>
            </a:r>
            <a:r>
              <a:rPr lang="en-US" altLang="zh-TW" dirty="0" err="1" smtClean="0"/>
              <a:t>Michaelidou</a:t>
            </a:r>
            <a:r>
              <a:rPr lang="zh-TW" altLang="zh-TW" dirty="0" smtClean="0"/>
              <a:t>和</a:t>
            </a:r>
            <a:r>
              <a:rPr lang="en-US" altLang="zh-TW" dirty="0" smtClean="0"/>
              <a:t>Hassan(2008)</a:t>
            </a:r>
            <a:r>
              <a:rPr lang="zh-TW" altLang="zh-TW" dirty="0" smtClean="0"/>
              <a:t>在蘇格蘭艾倫島上研究健康意識、食品安全、生活型態、</a:t>
            </a:r>
            <a:r>
              <a:rPr lang="zh-TW" altLang="en-US" dirty="0" smtClean="0"/>
              <a:t>對</a:t>
            </a:r>
            <a:r>
              <a:rPr lang="zh-TW" altLang="zh-TW" dirty="0" smtClean="0"/>
              <a:t>態度和購買意向</a:t>
            </a:r>
            <a:r>
              <a:rPr lang="zh-TW" altLang="en-US" dirty="0" smtClean="0"/>
              <a:t>之</a:t>
            </a:r>
            <a:r>
              <a:rPr lang="zh-TW" altLang="zh-TW" dirty="0" smtClean="0"/>
              <a:t>相關分析。</a:t>
            </a:r>
            <a:endParaRPr lang="zh-TW" altLang="en-US" dirty="0" smtClean="0"/>
          </a:p>
          <a:p>
            <a:r>
              <a:rPr lang="zh-TW" altLang="en-US" dirty="0" smtClean="0"/>
              <a:t>作為本研究的主要參考架構</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17</a:t>
            </a:fld>
            <a:endParaRPr lang="zh-TW" altLang="en-US"/>
          </a:p>
        </p:txBody>
      </p:sp>
    </p:spTree>
    <p:extLst>
      <p:ext uri="{BB962C8B-B14F-4D97-AF65-F5344CB8AC3E}">
        <p14:creationId xmlns:p14="http://schemas.microsoft.com/office/powerpoint/2010/main" val="2797909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第二個部分是研究假設共有七項請參閱</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18</a:t>
            </a:fld>
            <a:endParaRPr lang="zh-TW" altLang="en-US"/>
          </a:p>
        </p:txBody>
      </p:sp>
    </p:spTree>
    <p:extLst>
      <p:ext uri="{BB962C8B-B14F-4D97-AF65-F5344CB8AC3E}">
        <p14:creationId xmlns:p14="http://schemas.microsoft.com/office/powerpoint/2010/main" val="954381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kern="1200" dirty="0" smtClean="0">
                <a:solidFill>
                  <a:schemeClr val="tx1"/>
                </a:solidFill>
                <a:effectLst/>
                <a:latin typeface="+mn-lt"/>
                <a:ea typeface="+mn-ea"/>
                <a:cs typeface="+mn-cs"/>
              </a:rPr>
              <a:t>接下來是研究對象</a:t>
            </a:r>
            <a:r>
              <a:rPr lang="zh-TW" altLang="zh-TW" dirty="0" smtClean="0"/>
              <a:t>本研究以高雄市民年滿</a:t>
            </a:r>
            <a:r>
              <a:rPr lang="en-US" altLang="zh-TW" dirty="0" smtClean="0"/>
              <a:t>16</a:t>
            </a:r>
            <a:r>
              <a:rPr lang="zh-TW" altLang="zh-TW" dirty="0" smtClean="0"/>
              <a:t>歲以上之民眾為研究對象</a:t>
            </a:r>
            <a:endParaRPr lang="en-US" altLang="zh-TW" dirty="0" smtClean="0"/>
          </a:p>
          <a:p>
            <a:r>
              <a:rPr lang="zh-TW" altLang="zh-TW" sz="1200" kern="1200" dirty="0" smtClean="0">
                <a:solidFill>
                  <a:schemeClr val="tx1"/>
                </a:solidFill>
                <a:effectLst/>
                <a:latin typeface="+mn-lt"/>
                <a:ea typeface="+mn-ea"/>
                <a:cs typeface="+mn-cs"/>
              </a:rPr>
              <a:t>以正要進入賣場購買</a:t>
            </a:r>
            <a:r>
              <a:rPr lang="zh-TW" altLang="en-US" sz="1200" kern="1200" dirty="0" smtClean="0">
                <a:solidFill>
                  <a:schemeClr val="tx1"/>
                </a:solidFill>
                <a:effectLst/>
                <a:latin typeface="+mn-lt"/>
                <a:ea typeface="+mn-ea"/>
                <a:cs typeface="+mn-cs"/>
              </a:rPr>
              <a:t>或</a:t>
            </a:r>
            <a:r>
              <a:rPr lang="zh-TW" altLang="zh-TW" sz="1200" kern="1200" dirty="0" smtClean="0">
                <a:solidFill>
                  <a:schemeClr val="tx1"/>
                </a:solidFill>
                <a:effectLst/>
                <a:latin typeface="+mn-lt"/>
                <a:ea typeface="+mn-ea"/>
                <a:cs typeface="+mn-cs"/>
              </a:rPr>
              <a:t>結束購買為發放問卷的對象，</a:t>
            </a:r>
            <a:r>
              <a:rPr lang="zh-TW" altLang="zh-TW" dirty="0" smtClean="0"/>
              <a:t>發放問卷地點</a:t>
            </a:r>
            <a:r>
              <a:rPr lang="zh-TW" altLang="en-US" dirty="0" smtClean="0"/>
              <a:t>為高雄市</a:t>
            </a:r>
            <a:r>
              <a:rPr lang="zh-TW" altLang="zh-TW" dirty="0" smtClean="0"/>
              <a:t>有機商店</a:t>
            </a:r>
            <a:r>
              <a:rPr lang="zh-TW" altLang="en-US" dirty="0" smtClean="0"/>
              <a:t>及</a:t>
            </a:r>
            <a:r>
              <a:rPr lang="zh-TW" altLang="zh-TW" dirty="0" smtClean="0"/>
              <a:t>量販店之消費者為主</a:t>
            </a:r>
            <a:r>
              <a:rPr lang="zh-TW"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19</a:t>
            </a:fld>
            <a:endParaRPr lang="zh-TW" altLang="en-US"/>
          </a:p>
        </p:txBody>
      </p:sp>
    </p:spTree>
    <p:extLst>
      <p:ext uri="{BB962C8B-B14F-4D97-AF65-F5344CB8AC3E}">
        <p14:creationId xmlns:p14="http://schemas.microsoft.com/office/powerpoint/2010/main" val="218352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首先是簡報大綱：分為緒論、文獻回顧、研究方法、結果與討論、結論與建議</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a:t>
            </a:fld>
            <a:endParaRPr lang="zh-TW" altLang="en-US"/>
          </a:p>
        </p:txBody>
      </p:sp>
    </p:spTree>
    <p:extLst>
      <p:ext uri="{BB962C8B-B14F-4D97-AF65-F5344CB8AC3E}">
        <p14:creationId xmlns:p14="http://schemas.microsoft.com/office/powerpoint/2010/main" val="1051136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本研究採用便利抽樣法並依照高雄市各行政區域的人口比例發放</a:t>
            </a:r>
            <a:r>
              <a:rPr lang="zh-TW" altLang="en-US" dirty="0" smtClean="0"/>
              <a:t>並</a:t>
            </a:r>
            <a:r>
              <a:rPr lang="zh-TW" altLang="zh-TW" dirty="0" smtClean="0"/>
              <a:t>進行問卷調查。</a:t>
            </a: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於</a:t>
            </a:r>
            <a:r>
              <a:rPr lang="en-US" altLang="zh-TW" dirty="0" smtClean="0"/>
              <a:t>2015</a:t>
            </a:r>
            <a:r>
              <a:rPr lang="zh-TW" altLang="zh-TW" dirty="0" smtClean="0"/>
              <a:t>年</a:t>
            </a:r>
            <a:r>
              <a:rPr lang="en-US" altLang="zh-TW" dirty="0" smtClean="0"/>
              <a:t>5</a:t>
            </a:r>
            <a:r>
              <a:rPr lang="zh-TW" altLang="zh-TW" dirty="0" smtClean="0"/>
              <a:t>月</a:t>
            </a:r>
            <a:r>
              <a:rPr lang="en-US" altLang="zh-TW" dirty="0" smtClean="0"/>
              <a:t>4</a:t>
            </a:r>
            <a:r>
              <a:rPr lang="zh-TW" altLang="zh-TW" dirty="0" smtClean="0"/>
              <a:t>日至</a:t>
            </a:r>
            <a:r>
              <a:rPr lang="en-US" altLang="zh-TW" dirty="0" smtClean="0"/>
              <a:t>5</a:t>
            </a:r>
            <a:r>
              <a:rPr lang="zh-TW" altLang="zh-TW" dirty="0" smtClean="0"/>
              <a:t>月</a:t>
            </a:r>
            <a:r>
              <a:rPr lang="en-US" altLang="zh-TW" dirty="0" smtClean="0"/>
              <a:t>10</a:t>
            </a:r>
            <a:r>
              <a:rPr lang="zh-TW" altLang="zh-TW" dirty="0" smtClean="0"/>
              <a:t>日計</a:t>
            </a:r>
            <a:r>
              <a:rPr lang="en-US" altLang="zh-TW" dirty="0" smtClean="0"/>
              <a:t>7</a:t>
            </a:r>
            <a:r>
              <a:rPr lang="zh-TW" altLang="zh-TW" dirty="0" smtClean="0"/>
              <a:t>天，共發放</a:t>
            </a:r>
            <a:r>
              <a:rPr lang="en-US" altLang="zh-TW" dirty="0" smtClean="0"/>
              <a:t>350</a:t>
            </a:r>
            <a:r>
              <a:rPr lang="zh-TW" altLang="zh-TW" dirty="0" smtClean="0"/>
              <a:t>份正式問卷，有效問卷總計</a:t>
            </a:r>
            <a:r>
              <a:rPr lang="en-US" altLang="zh-TW" dirty="0" smtClean="0"/>
              <a:t>329</a:t>
            </a:r>
            <a:r>
              <a:rPr lang="zh-TW" altLang="zh-TW" dirty="0" smtClean="0"/>
              <a:t>份，回收問卷有效率達</a:t>
            </a:r>
            <a:r>
              <a:rPr lang="en-US" altLang="zh-TW" dirty="0" smtClean="0"/>
              <a:t>94%</a:t>
            </a:r>
            <a:r>
              <a:rPr lang="zh-TW" altLang="zh-TW" dirty="0" smtClean="0"/>
              <a:t>。</a:t>
            </a:r>
            <a:endParaRPr lang="zh-TW" altLang="en-US"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20</a:t>
            </a:fld>
            <a:endParaRPr lang="zh-TW" altLang="en-US"/>
          </a:p>
        </p:txBody>
      </p:sp>
    </p:spTree>
    <p:extLst>
      <p:ext uri="{BB962C8B-B14F-4D97-AF65-F5344CB8AC3E}">
        <p14:creationId xmlns:p14="http://schemas.microsoft.com/office/powerpoint/2010/main" val="1026463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這是利用便利抽樣法的方式安排發放時間和地點請參閱</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21</a:t>
            </a:fld>
            <a:endParaRPr lang="zh-TW" altLang="en-US"/>
          </a:p>
        </p:txBody>
      </p:sp>
    </p:spTree>
    <p:extLst>
      <p:ext uri="{BB962C8B-B14F-4D97-AF65-F5344CB8AC3E}">
        <p14:creationId xmlns:p14="http://schemas.microsoft.com/office/powerpoint/2010/main" val="31303188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這是第二頁請參閱</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22</a:t>
            </a:fld>
            <a:endParaRPr lang="zh-TW" altLang="en-US"/>
          </a:p>
        </p:txBody>
      </p:sp>
    </p:spTree>
    <p:extLst>
      <p:ext uri="{BB962C8B-B14F-4D97-AF65-F5344CB8AC3E}">
        <p14:creationId xmlns:p14="http://schemas.microsoft.com/office/powerpoint/2010/main" val="3115723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接下來是研究結果與討論並依序說明</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23</a:t>
            </a:fld>
            <a:endParaRPr lang="zh-TW" altLang="en-US"/>
          </a:p>
        </p:txBody>
      </p:sp>
    </p:spTree>
    <p:extLst>
      <p:ext uri="{BB962C8B-B14F-4D97-AF65-F5344CB8AC3E}">
        <p14:creationId xmlns:p14="http://schemas.microsoft.com/office/powerpoint/2010/main" val="20850575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首先是敘述性統計分析 性別以女性占</a:t>
            </a:r>
            <a:r>
              <a:rPr lang="en-US" altLang="zh-TW" dirty="0" smtClean="0"/>
              <a:t>64.1%</a:t>
            </a:r>
            <a:r>
              <a:rPr lang="zh-TW" altLang="en-US" dirty="0" smtClean="0"/>
              <a:t>居多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24</a:t>
            </a:fld>
            <a:endParaRPr lang="zh-TW" altLang="en-US"/>
          </a:p>
        </p:txBody>
      </p:sp>
    </p:spTree>
    <p:extLst>
      <p:ext uri="{BB962C8B-B14F-4D97-AF65-F5344CB8AC3E}">
        <p14:creationId xmlns:p14="http://schemas.microsoft.com/office/powerpoint/2010/main" val="23022034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年齡層以</a:t>
            </a:r>
            <a:r>
              <a:rPr lang="en-US" altLang="zh-TW" dirty="0" smtClean="0"/>
              <a:t>26-35</a:t>
            </a:r>
            <a:r>
              <a:rPr lang="zh-TW" altLang="en-US" dirty="0" smtClean="0"/>
              <a:t>居多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25</a:t>
            </a:fld>
            <a:endParaRPr lang="zh-TW" altLang="en-US"/>
          </a:p>
        </p:txBody>
      </p:sp>
    </p:spTree>
    <p:extLst>
      <p:ext uri="{BB962C8B-B14F-4D97-AF65-F5344CB8AC3E}">
        <p14:creationId xmlns:p14="http://schemas.microsoft.com/office/powerpoint/2010/main" val="12495282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婚姻狀況以已婚者居多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26</a:t>
            </a:fld>
            <a:endParaRPr lang="zh-TW" altLang="en-US"/>
          </a:p>
        </p:txBody>
      </p:sp>
    </p:spTree>
    <p:extLst>
      <p:ext uri="{BB962C8B-B14F-4D97-AF65-F5344CB8AC3E}">
        <p14:creationId xmlns:p14="http://schemas.microsoft.com/office/powerpoint/2010/main" val="27322355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教育程度方面以大學學歷居多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27</a:t>
            </a:fld>
            <a:endParaRPr lang="zh-TW" altLang="en-US"/>
          </a:p>
        </p:txBody>
      </p:sp>
    </p:spTree>
    <p:extLst>
      <p:ext uri="{BB962C8B-B14F-4D97-AF65-F5344CB8AC3E}">
        <p14:creationId xmlns:p14="http://schemas.microsoft.com/office/powerpoint/2010/main" val="13694989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職業方面以受雇員工最多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28</a:t>
            </a:fld>
            <a:endParaRPr lang="zh-TW" altLang="en-US"/>
          </a:p>
        </p:txBody>
      </p:sp>
    </p:spTree>
    <p:extLst>
      <p:ext uri="{BB962C8B-B14F-4D97-AF65-F5344CB8AC3E}">
        <p14:creationId xmlns:p14="http://schemas.microsoft.com/office/powerpoint/2010/main" val="38492791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個人平均月收入以</a:t>
            </a:r>
            <a:r>
              <a:rPr lang="en-US" altLang="zh-TW" dirty="0" smtClean="0"/>
              <a:t>10000</a:t>
            </a:r>
            <a:r>
              <a:rPr lang="zh-TW" altLang="en-US" dirty="0" smtClean="0"/>
              <a:t>以下最多</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29</a:t>
            </a:fld>
            <a:endParaRPr lang="zh-TW" altLang="en-US"/>
          </a:p>
        </p:txBody>
      </p:sp>
    </p:spTree>
    <p:extLst>
      <p:ext uri="{BB962C8B-B14F-4D97-AF65-F5344CB8AC3E}">
        <p14:creationId xmlns:p14="http://schemas.microsoft.com/office/powerpoint/2010/main" val="3984127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壹、緒論方面分為三個部份來加以說明</a:t>
            </a:r>
            <a:endParaRPr lang="zh-TW" altLang="en-US"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a:t>
            </a:fld>
            <a:endParaRPr lang="zh-TW" altLang="en-US"/>
          </a:p>
        </p:txBody>
      </p:sp>
    </p:spTree>
    <p:extLst>
      <p:ext uri="{BB962C8B-B14F-4D97-AF65-F5344CB8AC3E}">
        <p14:creationId xmlns:p14="http://schemas.microsoft.com/office/powerpoint/2010/main" val="28441999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居住地以三民區最多</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30</a:t>
            </a:fld>
            <a:endParaRPr lang="zh-TW" altLang="en-US"/>
          </a:p>
        </p:txBody>
      </p:sp>
    </p:spTree>
    <p:extLst>
      <p:ext uri="{BB962C8B-B14F-4D97-AF65-F5344CB8AC3E}">
        <p14:creationId xmlns:p14="http://schemas.microsoft.com/office/powerpoint/2010/main" val="28395047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接下來是</a:t>
            </a:r>
            <a:r>
              <a:rPr lang="zh-TW" altLang="zh-TW" dirty="0" smtClean="0"/>
              <a:t>整體結構模式分析</a:t>
            </a:r>
            <a:r>
              <a:rPr lang="zh-TW" altLang="en-US" dirty="0" smtClean="0"/>
              <a:t>其中以生活型態影響購買意向最高</a:t>
            </a:r>
            <a:r>
              <a:rPr lang="en-US" altLang="zh-TW" dirty="0" smtClean="0"/>
              <a:t>, </a:t>
            </a:r>
            <a:r>
              <a:rPr lang="zh-TW" altLang="en-US" dirty="0" smtClean="0"/>
              <a:t>相關係數為</a:t>
            </a:r>
            <a:r>
              <a:rPr lang="en-US" altLang="zh-TW" dirty="0" smtClean="0"/>
              <a:t>0.50</a:t>
            </a:r>
            <a:r>
              <a:rPr lang="zh-TW" altLang="en-US" dirty="0" smtClean="0"/>
              <a:t> </a:t>
            </a:r>
            <a:r>
              <a:rPr lang="en-US" altLang="zh-TW" dirty="0" smtClean="0"/>
              <a:t>,</a:t>
            </a:r>
            <a:r>
              <a:rPr lang="zh-TW" altLang="en-US" dirty="0" smtClean="0"/>
              <a:t> 其次為食品安全</a:t>
            </a:r>
            <a:r>
              <a:rPr lang="en-US" altLang="zh-TW" dirty="0" smtClean="0"/>
              <a:t>, </a:t>
            </a:r>
            <a:r>
              <a:rPr lang="zh-TW" altLang="en-US" dirty="0" smtClean="0"/>
              <a:t>相關係數為</a:t>
            </a:r>
            <a:r>
              <a:rPr lang="en-US" altLang="zh-TW" dirty="0" smtClean="0"/>
              <a:t>0.18, </a:t>
            </a:r>
            <a:r>
              <a:rPr lang="zh-TW" altLang="en-US" dirty="0" smtClean="0"/>
              <a:t>再其次為健康意識 </a:t>
            </a:r>
            <a:r>
              <a:rPr lang="en-US" altLang="zh-TW" dirty="0" smtClean="0"/>
              <a:t>0.12 ,</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31</a:t>
            </a:fld>
            <a:endParaRPr lang="zh-TW" altLang="en-US"/>
          </a:p>
        </p:txBody>
      </p:sp>
    </p:spTree>
    <p:extLst>
      <p:ext uri="{BB962C8B-B14F-4D97-AF65-F5344CB8AC3E}">
        <p14:creationId xmlns:p14="http://schemas.microsoft.com/office/powerpoint/2010/main" val="13314865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依據</a:t>
            </a:r>
            <a:r>
              <a:rPr lang="zh-TW" altLang="en-US" sz="1200" kern="1200" dirty="0" smtClean="0">
                <a:solidFill>
                  <a:schemeClr val="tx1"/>
                </a:solidFill>
                <a:effectLst/>
                <a:latin typeface="+mn-lt"/>
                <a:ea typeface="+mn-ea"/>
                <a:cs typeface="+mn-cs"/>
              </a:rPr>
              <a:t>結構方程式</a:t>
            </a:r>
            <a:r>
              <a:rPr lang="zh-TW" altLang="zh-TW" sz="1200" kern="1200" dirty="0" smtClean="0">
                <a:solidFill>
                  <a:schemeClr val="tx1"/>
                </a:solidFill>
                <a:effectLst/>
                <a:latin typeface="+mn-lt"/>
                <a:ea typeface="+mn-ea"/>
                <a:cs typeface="+mn-cs"/>
              </a:rPr>
              <a:t>分析檢定指標</a:t>
            </a:r>
            <a:r>
              <a:rPr lang="zh-TW" altLang="zh-TW" dirty="0" smtClean="0"/>
              <a:t>分析</a:t>
            </a:r>
            <a:r>
              <a:rPr lang="en-US" altLang="zh-TW" dirty="0" smtClean="0"/>
              <a:t>GFI=0.96</a:t>
            </a:r>
            <a:r>
              <a:rPr lang="zh-TW" altLang="en-US" dirty="0" smtClean="0"/>
              <a:t>符合標準 </a:t>
            </a:r>
            <a:r>
              <a:rPr lang="zh-TW" altLang="zh-TW" sz="1200" kern="1200" dirty="0" smtClean="0">
                <a:solidFill>
                  <a:schemeClr val="tx1"/>
                </a:solidFill>
                <a:effectLst/>
                <a:latin typeface="+mn-lt"/>
                <a:ea typeface="+mn-ea"/>
                <a:cs typeface="+mn-cs"/>
              </a:rPr>
              <a:t>各模型契合度分析皆符合標準</a:t>
            </a:r>
            <a:r>
              <a:rPr lang="zh-TW" altLang="en-US" sz="1200" kern="1200" dirty="0" smtClean="0">
                <a:solidFill>
                  <a:schemeClr val="tx1"/>
                </a:solidFill>
                <a:effectLst/>
                <a:latin typeface="+mn-lt"/>
                <a:ea typeface="+mn-ea"/>
                <a:cs typeface="+mn-cs"/>
              </a:rPr>
              <a:t> </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32</a:t>
            </a:fld>
            <a:endParaRPr lang="zh-TW" altLang="en-US"/>
          </a:p>
        </p:txBody>
      </p:sp>
    </p:spTree>
    <p:extLst>
      <p:ext uri="{BB962C8B-B14F-4D97-AF65-F5344CB8AC3E}">
        <p14:creationId xmlns:p14="http://schemas.microsoft.com/office/powerpoint/2010/main" val="35096000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smtClean="0">
                <a:solidFill>
                  <a:schemeClr val="tx1"/>
                </a:solidFill>
                <a:effectLst/>
                <a:latin typeface="+mn-lt"/>
                <a:ea typeface="+mn-ea"/>
                <a:cs typeface="+mn-cs"/>
              </a:rPr>
              <a:t>第一是</a:t>
            </a:r>
            <a:r>
              <a:rPr lang="zh-TW" altLang="zh-TW" sz="1200" kern="1200" dirty="0" smtClean="0">
                <a:solidFill>
                  <a:schemeClr val="tx1"/>
                </a:solidFill>
                <a:effectLst/>
                <a:latin typeface="+mn-lt"/>
                <a:ea typeface="+mn-ea"/>
                <a:cs typeface="+mn-cs"/>
              </a:rPr>
              <a:t>健康意識對有機農產品態度為顯著性正相關，與</a:t>
            </a:r>
            <a:r>
              <a:rPr lang="en-US" altLang="zh-TW" sz="1200" kern="1200" dirty="0" smtClean="0">
                <a:solidFill>
                  <a:schemeClr val="tx1"/>
                </a:solidFill>
                <a:effectLst/>
                <a:latin typeface="+mn-lt"/>
                <a:ea typeface="+mn-ea"/>
                <a:cs typeface="+mn-cs"/>
              </a:rPr>
              <a:t>Magnusson</a:t>
            </a:r>
            <a:r>
              <a:rPr lang="zh-TW" altLang="zh-TW" sz="1200" kern="1200" dirty="0" smtClean="0">
                <a:solidFill>
                  <a:schemeClr val="tx1"/>
                </a:solidFill>
                <a:effectLst/>
                <a:latin typeface="+mn-lt"/>
                <a:ea typeface="+mn-ea"/>
                <a:cs typeface="+mn-cs"/>
              </a:rPr>
              <a:t>等</a:t>
            </a:r>
            <a:r>
              <a:rPr lang="en-US" altLang="zh-TW" sz="1200" kern="1200" dirty="0" smtClean="0">
                <a:solidFill>
                  <a:schemeClr val="tx1"/>
                </a:solidFill>
                <a:effectLst/>
                <a:latin typeface="+mn-lt"/>
                <a:ea typeface="+mn-ea"/>
                <a:cs typeface="+mn-cs"/>
              </a:rPr>
              <a:t>(2003)</a:t>
            </a:r>
            <a:r>
              <a:rPr lang="zh-TW" altLang="en-US" sz="1200" kern="1200" dirty="0" smtClean="0">
                <a:solidFill>
                  <a:schemeClr val="tx1"/>
                </a:solidFill>
                <a:effectLst/>
                <a:latin typeface="+mn-lt"/>
                <a:ea typeface="+mn-ea"/>
                <a:cs typeface="+mn-cs"/>
              </a:rPr>
              <a:t>研究</a:t>
            </a:r>
            <a:r>
              <a:rPr lang="zh-TW" altLang="zh-TW" sz="1200" kern="1200" dirty="0" smtClean="0">
                <a:solidFill>
                  <a:schemeClr val="tx1"/>
                </a:solidFill>
                <a:effectLst/>
                <a:latin typeface="+mn-lt"/>
                <a:ea typeface="+mn-ea"/>
                <a:cs typeface="+mn-cs"/>
              </a:rPr>
              <a:t>得到相同之結論，故</a:t>
            </a:r>
            <a:r>
              <a:rPr lang="en-US" altLang="zh-TW" sz="1200" kern="1200" dirty="0" smtClean="0">
                <a:solidFill>
                  <a:schemeClr val="tx1"/>
                </a:solidFill>
                <a:effectLst/>
                <a:latin typeface="+mn-lt"/>
                <a:ea typeface="+mn-ea"/>
                <a:cs typeface="+mn-cs"/>
              </a:rPr>
              <a:t>H1a</a:t>
            </a:r>
            <a:r>
              <a:rPr lang="zh-TW" altLang="zh-TW" sz="1200" kern="1200" dirty="0" smtClean="0">
                <a:solidFill>
                  <a:schemeClr val="tx1"/>
                </a:solidFill>
                <a:effectLst/>
                <a:latin typeface="+mn-lt"/>
                <a:ea typeface="+mn-ea"/>
                <a:cs typeface="+mn-cs"/>
              </a:rPr>
              <a:t>假設成立。</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第二是</a:t>
            </a:r>
            <a:r>
              <a:rPr lang="zh-TW" altLang="zh-TW" sz="1200" kern="1200" dirty="0" smtClean="0">
                <a:solidFill>
                  <a:schemeClr val="tx1"/>
                </a:solidFill>
                <a:effectLst/>
                <a:latin typeface="+mn-lt"/>
                <a:ea typeface="+mn-ea"/>
                <a:cs typeface="+mn-cs"/>
              </a:rPr>
              <a:t>食品安全對有機農產品態度為顯著性正相關，與</a:t>
            </a:r>
            <a:r>
              <a:rPr lang="en-US" altLang="zh-TW" sz="1200" kern="1200" dirty="0" smtClean="0">
                <a:solidFill>
                  <a:schemeClr val="tx1"/>
                </a:solidFill>
                <a:effectLst/>
                <a:latin typeface="+mn-lt"/>
                <a:ea typeface="+mn-ea"/>
                <a:cs typeface="+mn-cs"/>
              </a:rPr>
              <a:t>Williams</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Hammitt</a:t>
            </a:r>
            <a:r>
              <a:rPr lang="en-US" altLang="zh-TW" sz="1200" kern="1200" dirty="0" smtClean="0">
                <a:solidFill>
                  <a:schemeClr val="tx1"/>
                </a:solidFill>
                <a:effectLst/>
                <a:latin typeface="+mn-lt"/>
                <a:ea typeface="+mn-ea"/>
                <a:cs typeface="+mn-cs"/>
              </a:rPr>
              <a:t>(2000)</a:t>
            </a:r>
            <a:r>
              <a:rPr lang="zh-TW" altLang="zh-TW" sz="1200" kern="1200" dirty="0" smtClean="0">
                <a:solidFill>
                  <a:schemeClr val="tx1"/>
                </a:solidFill>
                <a:effectLst/>
                <a:latin typeface="+mn-lt"/>
                <a:ea typeface="+mn-ea"/>
                <a:cs typeface="+mn-cs"/>
              </a:rPr>
              <a:t>研究得到相同之結論，故</a:t>
            </a:r>
            <a:r>
              <a:rPr lang="en-US" altLang="zh-TW" sz="1200" kern="1200" dirty="0" smtClean="0">
                <a:solidFill>
                  <a:schemeClr val="tx1"/>
                </a:solidFill>
                <a:effectLst/>
                <a:latin typeface="+mn-lt"/>
                <a:ea typeface="+mn-ea"/>
                <a:cs typeface="+mn-cs"/>
              </a:rPr>
              <a:t>H2a</a:t>
            </a:r>
            <a:r>
              <a:rPr lang="zh-TW" altLang="zh-TW" sz="1200" kern="1200" dirty="0" smtClean="0">
                <a:solidFill>
                  <a:schemeClr val="tx1"/>
                </a:solidFill>
                <a:effectLst/>
                <a:latin typeface="+mn-lt"/>
                <a:ea typeface="+mn-ea"/>
                <a:cs typeface="+mn-cs"/>
              </a:rPr>
              <a:t>假設成立。</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第三</a:t>
            </a:r>
            <a:r>
              <a:rPr lang="zh-TW" altLang="zh-TW" sz="1200" kern="1200" dirty="0" smtClean="0">
                <a:solidFill>
                  <a:schemeClr val="tx1"/>
                </a:solidFill>
                <a:effectLst/>
                <a:latin typeface="+mn-lt"/>
                <a:ea typeface="+mn-ea"/>
                <a:cs typeface="+mn-cs"/>
              </a:rPr>
              <a:t>生活型態對有機農產品態度為顯著性正相關，與</a:t>
            </a:r>
            <a:r>
              <a:rPr lang="en-US" altLang="zh-TW" sz="1200" kern="1200" dirty="0" smtClean="0">
                <a:solidFill>
                  <a:schemeClr val="tx1"/>
                </a:solidFill>
                <a:effectLst/>
                <a:latin typeface="+mn-lt"/>
                <a:ea typeface="+mn-ea"/>
                <a:cs typeface="+mn-cs"/>
              </a:rPr>
              <a:t>Williams</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Hammitt</a:t>
            </a:r>
            <a:r>
              <a:rPr lang="en-US" altLang="zh-TW" sz="1200" kern="1200" dirty="0" smtClean="0">
                <a:solidFill>
                  <a:schemeClr val="tx1"/>
                </a:solidFill>
                <a:effectLst/>
                <a:latin typeface="+mn-lt"/>
                <a:ea typeface="+mn-ea"/>
                <a:cs typeface="+mn-cs"/>
              </a:rPr>
              <a:t>(2000)</a:t>
            </a:r>
            <a:r>
              <a:rPr lang="zh-TW" altLang="zh-TW" sz="1200" kern="1200" dirty="0" smtClean="0">
                <a:solidFill>
                  <a:schemeClr val="tx1"/>
                </a:solidFill>
                <a:effectLst/>
                <a:latin typeface="+mn-lt"/>
                <a:ea typeface="+mn-ea"/>
                <a:cs typeface="+mn-cs"/>
              </a:rPr>
              <a:t>研究得到相同之結論，故</a:t>
            </a:r>
            <a:r>
              <a:rPr lang="en-US" altLang="zh-TW" sz="1200" kern="1200" dirty="0" smtClean="0">
                <a:solidFill>
                  <a:schemeClr val="tx1"/>
                </a:solidFill>
                <a:effectLst/>
                <a:latin typeface="+mn-lt"/>
                <a:ea typeface="+mn-ea"/>
                <a:cs typeface="+mn-cs"/>
              </a:rPr>
              <a:t>H3a</a:t>
            </a:r>
            <a:r>
              <a:rPr lang="zh-TW" altLang="zh-TW" sz="1200" kern="1200" dirty="0" smtClean="0">
                <a:solidFill>
                  <a:schemeClr val="tx1"/>
                </a:solidFill>
                <a:effectLst/>
                <a:latin typeface="+mn-lt"/>
                <a:ea typeface="+mn-ea"/>
                <a:cs typeface="+mn-cs"/>
              </a:rPr>
              <a:t>假設成立。</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33</a:t>
            </a:fld>
            <a:endParaRPr lang="zh-TW" altLang="en-US"/>
          </a:p>
        </p:txBody>
      </p:sp>
    </p:spTree>
    <p:extLst>
      <p:ext uri="{BB962C8B-B14F-4D97-AF65-F5344CB8AC3E}">
        <p14:creationId xmlns:p14="http://schemas.microsoft.com/office/powerpoint/2010/main" val="3707343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smtClean="0">
                <a:solidFill>
                  <a:schemeClr val="tx1"/>
                </a:solidFill>
                <a:effectLst/>
                <a:latin typeface="+mn-lt"/>
                <a:ea typeface="+mn-ea"/>
                <a:cs typeface="+mn-cs"/>
              </a:rPr>
              <a:t>第一</a:t>
            </a:r>
            <a:r>
              <a:rPr lang="zh-TW" altLang="zh-TW" sz="1200" kern="1200" dirty="0" smtClean="0">
                <a:solidFill>
                  <a:schemeClr val="tx1"/>
                </a:solidFill>
                <a:effectLst/>
                <a:latin typeface="+mn-lt"/>
                <a:ea typeface="+mn-ea"/>
                <a:cs typeface="+mn-cs"/>
              </a:rPr>
              <a:t>健康意識對購買意向為顯著性正相關，與</a:t>
            </a:r>
            <a:r>
              <a:rPr lang="en-US" altLang="zh-TW" sz="1200" kern="1200" dirty="0" smtClean="0">
                <a:solidFill>
                  <a:schemeClr val="tx1"/>
                </a:solidFill>
                <a:effectLst/>
                <a:latin typeface="+mn-lt"/>
                <a:ea typeface="+mn-ea"/>
                <a:cs typeface="+mn-cs"/>
              </a:rPr>
              <a:t>Magnusson</a:t>
            </a:r>
            <a:r>
              <a:rPr lang="zh-TW" altLang="zh-TW" sz="1200" kern="1200" dirty="0" smtClean="0">
                <a:solidFill>
                  <a:schemeClr val="tx1"/>
                </a:solidFill>
                <a:effectLst/>
                <a:latin typeface="+mn-lt"/>
                <a:ea typeface="+mn-ea"/>
                <a:cs typeface="+mn-cs"/>
              </a:rPr>
              <a:t>等</a:t>
            </a:r>
            <a:r>
              <a:rPr lang="en-US" altLang="zh-TW" sz="1200" kern="1200" dirty="0" smtClean="0">
                <a:solidFill>
                  <a:schemeClr val="tx1"/>
                </a:solidFill>
                <a:effectLst/>
                <a:latin typeface="+mn-lt"/>
                <a:ea typeface="+mn-ea"/>
                <a:cs typeface="+mn-cs"/>
              </a:rPr>
              <a:t>(2003)</a:t>
            </a:r>
            <a:r>
              <a:rPr lang="zh-TW" altLang="en-US" sz="1200" kern="1200" dirty="0" smtClean="0">
                <a:solidFill>
                  <a:schemeClr val="tx1"/>
                </a:solidFill>
                <a:effectLst/>
                <a:latin typeface="+mn-lt"/>
                <a:ea typeface="+mn-ea"/>
                <a:cs typeface="+mn-cs"/>
              </a:rPr>
              <a:t>研究</a:t>
            </a:r>
            <a:r>
              <a:rPr lang="zh-TW" altLang="zh-TW" sz="1200" kern="1200" dirty="0" smtClean="0">
                <a:solidFill>
                  <a:schemeClr val="tx1"/>
                </a:solidFill>
                <a:effectLst/>
                <a:latin typeface="+mn-lt"/>
                <a:ea typeface="+mn-ea"/>
                <a:cs typeface="+mn-cs"/>
              </a:rPr>
              <a:t>得到相同之結論，故</a:t>
            </a:r>
            <a:r>
              <a:rPr lang="en-US" altLang="zh-TW" sz="1200" kern="1200" dirty="0" smtClean="0">
                <a:solidFill>
                  <a:schemeClr val="tx1"/>
                </a:solidFill>
                <a:effectLst/>
                <a:latin typeface="+mn-lt"/>
                <a:ea typeface="+mn-ea"/>
                <a:cs typeface="+mn-cs"/>
              </a:rPr>
              <a:t>H1b</a:t>
            </a:r>
            <a:r>
              <a:rPr lang="zh-TW" altLang="zh-TW" sz="1200" kern="1200" dirty="0" smtClean="0">
                <a:solidFill>
                  <a:schemeClr val="tx1"/>
                </a:solidFill>
                <a:effectLst/>
                <a:latin typeface="+mn-lt"/>
                <a:ea typeface="+mn-ea"/>
                <a:cs typeface="+mn-cs"/>
              </a:rPr>
              <a:t>假設成立。</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第二</a:t>
            </a:r>
            <a:r>
              <a:rPr lang="zh-TW" altLang="zh-TW" sz="1200" kern="1200" dirty="0" smtClean="0">
                <a:solidFill>
                  <a:schemeClr val="tx1"/>
                </a:solidFill>
                <a:effectLst/>
                <a:latin typeface="+mn-lt"/>
                <a:ea typeface="+mn-ea"/>
                <a:cs typeface="+mn-cs"/>
              </a:rPr>
              <a:t>食品安全對購買意向為顯著性正相關，與</a:t>
            </a:r>
            <a:r>
              <a:rPr lang="en-US" altLang="zh-TW" sz="1200" kern="1200" dirty="0" smtClean="0">
                <a:solidFill>
                  <a:schemeClr val="tx1"/>
                </a:solidFill>
                <a:effectLst/>
                <a:latin typeface="+mn-lt"/>
                <a:ea typeface="+mn-ea"/>
                <a:cs typeface="+mn-cs"/>
              </a:rPr>
              <a:t>Williams</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Hammitt</a:t>
            </a:r>
            <a:r>
              <a:rPr lang="en-US" altLang="zh-TW" sz="1200" kern="1200" dirty="0" smtClean="0">
                <a:solidFill>
                  <a:schemeClr val="tx1"/>
                </a:solidFill>
                <a:effectLst/>
                <a:latin typeface="+mn-lt"/>
                <a:ea typeface="+mn-ea"/>
                <a:cs typeface="+mn-cs"/>
              </a:rPr>
              <a:t>(2000)</a:t>
            </a:r>
            <a:r>
              <a:rPr lang="zh-TW" altLang="zh-TW" sz="1200" kern="1200" dirty="0" smtClean="0">
                <a:solidFill>
                  <a:schemeClr val="tx1"/>
                </a:solidFill>
                <a:effectLst/>
                <a:latin typeface="+mn-lt"/>
                <a:ea typeface="+mn-ea"/>
                <a:cs typeface="+mn-cs"/>
              </a:rPr>
              <a:t>研究得到相同之結論，故</a:t>
            </a:r>
            <a:r>
              <a:rPr lang="en-US" altLang="zh-TW" sz="1200" kern="1200" dirty="0" smtClean="0">
                <a:solidFill>
                  <a:schemeClr val="tx1"/>
                </a:solidFill>
                <a:effectLst/>
                <a:latin typeface="+mn-lt"/>
                <a:ea typeface="+mn-ea"/>
                <a:cs typeface="+mn-cs"/>
              </a:rPr>
              <a:t>H2b</a:t>
            </a:r>
            <a:r>
              <a:rPr lang="zh-TW" altLang="zh-TW" sz="1200" kern="1200" dirty="0" smtClean="0">
                <a:solidFill>
                  <a:schemeClr val="tx1"/>
                </a:solidFill>
                <a:effectLst/>
                <a:latin typeface="+mn-lt"/>
                <a:ea typeface="+mn-ea"/>
                <a:cs typeface="+mn-cs"/>
              </a:rPr>
              <a:t>假設成立。</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第三</a:t>
            </a:r>
            <a:r>
              <a:rPr lang="zh-TW" altLang="zh-TW" sz="1200" kern="1200" dirty="0" smtClean="0">
                <a:solidFill>
                  <a:schemeClr val="tx1"/>
                </a:solidFill>
                <a:effectLst/>
                <a:latin typeface="+mn-lt"/>
                <a:ea typeface="+mn-ea"/>
                <a:cs typeface="+mn-cs"/>
              </a:rPr>
              <a:t>生活型態對購買意向為顯著性正相關，與</a:t>
            </a:r>
            <a:r>
              <a:rPr lang="en-US" altLang="zh-TW" sz="1200" kern="1200" dirty="0" smtClean="0">
                <a:solidFill>
                  <a:schemeClr val="tx1"/>
                </a:solidFill>
                <a:effectLst/>
                <a:latin typeface="+mn-lt"/>
                <a:ea typeface="+mn-ea"/>
                <a:cs typeface="+mn-cs"/>
              </a:rPr>
              <a:t>Williams</a:t>
            </a:r>
            <a:r>
              <a:rPr lang="zh-TW" altLang="zh-TW" sz="1200" kern="1200" dirty="0" smtClean="0">
                <a:solidFill>
                  <a:schemeClr val="tx1"/>
                </a:solidFill>
                <a:effectLst/>
                <a:latin typeface="+mn-lt"/>
                <a:ea typeface="+mn-ea"/>
                <a:cs typeface="+mn-cs"/>
              </a:rPr>
              <a:t>和</a:t>
            </a:r>
            <a:r>
              <a:rPr lang="en-US" altLang="zh-TW" sz="1200" kern="1200" dirty="0" err="1" smtClean="0">
                <a:solidFill>
                  <a:schemeClr val="tx1"/>
                </a:solidFill>
                <a:effectLst/>
                <a:latin typeface="+mn-lt"/>
                <a:ea typeface="+mn-ea"/>
                <a:cs typeface="+mn-cs"/>
              </a:rPr>
              <a:t>Hammitt</a:t>
            </a:r>
            <a:r>
              <a:rPr lang="en-US" altLang="zh-TW" sz="1200" kern="1200" dirty="0" smtClean="0">
                <a:solidFill>
                  <a:schemeClr val="tx1"/>
                </a:solidFill>
                <a:effectLst/>
                <a:latin typeface="+mn-lt"/>
                <a:ea typeface="+mn-ea"/>
                <a:cs typeface="+mn-cs"/>
              </a:rPr>
              <a:t>(2000)</a:t>
            </a:r>
            <a:r>
              <a:rPr lang="zh-TW" altLang="zh-TW" sz="1200" kern="1200" dirty="0" smtClean="0">
                <a:solidFill>
                  <a:schemeClr val="tx1"/>
                </a:solidFill>
                <a:effectLst/>
                <a:latin typeface="+mn-lt"/>
                <a:ea typeface="+mn-ea"/>
                <a:cs typeface="+mn-cs"/>
              </a:rPr>
              <a:t>研究得到相同之結論，故</a:t>
            </a:r>
            <a:r>
              <a:rPr lang="en-US" altLang="zh-TW" sz="1200" kern="1200" dirty="0" smtClean="0">
                <a:solidFill>
                  <a:schemeClr val="tx1"/>
                </a:solidFill>
                <a:effectLst/>
                <a:latin typeface="+mn-lt"/>
                <a:ea typeface="+mn-ea"/>
                <a:cs typeface="+mn-cs"/>
              </a:rPr>
              <a:t>H3b</a:t>
            </a:r>
            <a:r>
              <a:rPr lang="zh-TW" altLang="zh-TW" sz="1200" kern="1200" dirty="0" smtClean="0">
                <a:solidFill>
                  <a:schemeClr val="tx1"/>
                </a:solidFill>
                <a:effectLst/>
                <a:latin typeface="+mn-lt"/>
                <a:ea typeface="+mn-ea"/>
                <a:cs typeface="+mn-cs"/>
              </a:rPr>
              <a:t>假設成立。</a:t>
            </a:r>
            <a:endParaRPr lang="en-US" altLang="zh-TW" sz="1200" kern="1200" dirty="0" smtClean="0">
              <a:solidFill>
                <a:schemeClr val="tx1"/>
              </a:solidFill>
              <a:effectLst/>
              <a:latin typeface="+mn-lt"/>
              <a:ea typeface="+mn-ea"/>
              <a:cs typeface="+mn-cs"/>
            </a:endParaRPr>
          </a:p>
          <a:p>
            <a:r>
              <a:rPr lang="zh-TW" altLang="en-US" sz="1200" kern="1200" dirty="0" smtClean="0">
                <a:solidFill>
                  <a:schemeClr val="tx1"/>
                </a:solidFill>
                <a:effectLst/>
                <a:latin typeface="+mn-lt"/>
                <a:ea typeface="+mn-ea"/>
                <a:cs typeface="+mn-cs"/>
              </a:rPr>
              <a:t>最後</a:t>
            </a:r>
            <a:r>
              <a:rPr lang="zh-TW" altLang="zh-TW" sz="1200" kern="1200" dirty="0" smtClean="0">
                <a:solidFill>
                  <a:schemeClr val="tx1"/>
                </a:solidFill>
                <a:effectLst/>
                <a:latin typeface="+mn-lt"/>
                <a:ea typeface="+mn-ea"/>
                <a:cs typeface="+mn-cs"/>
              </a:rPr>
              <a:t>態度對購買意向有顯著的正相關，由此推知消費者對有機農產品有積極正面的態度則會提高對有機農產品的購買意向，故</a:t>
            </a:r>
            <a:r>
              <a:rPr lang="en-US" altLang="zh-TW" sz="1200" kern="1200" dirty="0" smtClean="0">
                <a:solidFill>
                  <a:schemeClr val="tx1"/>
                </a:solidFill>
                <a:effectLst/>
                <a:latin typeface="+mn-lt"/>
                <a:ea typeface="+mn-ea"/>
                <a:cs typeface="+mn-cs"/>
              </a:rPr>
              <a:t>H4</a:t>
            </a:r>
            <a:r>
              <a:rPr lang="zh-TW" altLang="zh-TW" sz="1200" kern="1200" dirty="0" smtClean="0">
                <a:solidFill>
                  <a:schemeClr val="tx1"/>
                </a:solidFill>
                <a:effectLst/>
                <a:latin typeface="+mn-lt"/>
                <a:ea typeface="+mn-ea"/>
                <a:cs typeface="+mn-cs"/>
              </a:rPr>
              <a:t>假設成立。</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34</a:t>
            </a:fld>
            <a:endParaRPr lang="zh-TW" altLang="en-US"/>
          </a:p>
        </p:txBody>
      </p:sp>
    </p:spTree>
    <p:extLst>
      <p:ext uri="{BB962C8B-B14F-4D97-AF65-F5344CB8AC3E}">
        <p14:creationId xmlns:p14="http://schemas.microsoft.com/office/powerpoint/2010/main" val="3837144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本研究潛在變項之</a:t>
            </a:r>
            <a:r>
              <a:rPr lang="en-US" altLang="zh-TW" sz="1200" kern="1200" dirty="0" smtClean="0">
                <a:solidFill>
                  <a:schemeClr val="tx1"/>
                </a:solidFill>
                <a:effectLst/>
                <a:latin typeface="+mn-lt"/>
                <a:ea typeface="+mn-ea"/>
                <a:cs typeface="+mn-cs"/>
              </a:rPr>
              <a:t>Alpha</a:t>
            </a:r>
            <a:r>
              <a:rPr lang="zh-TW" altLang="zh-TW" sz="1200" kern="1200" dirty="0" smtClean="0">
                <a:solidFill>
                  <a:schemeClr val="tx1"/>
                </a:solidFill>
                <a:effectLst/>
                <a:latin typeface="+mn-lt"/>
                <a:ea typeface="+mn-ea"/>
                <a:cs typeface="+mn-cs"/>
              </a:rPr>
              <a:t>值都大於</a:t>
            </a:r>
            <a:r>
              <a:rPr lang="en-US" altLang="zh-TW" sz="1200" kern="1200" dirty="0" smtClean="0">
                <a:solidFill>
                  <a:schemeClr val="tx1"/>
                </a:solidFill>
                <a:effectLst/>
                <a:latin typeface="+mn-lt"/>
                <a:ea typeface="+mn-ea"/>
                <a:cs typeface="+mn-cs"/>
              </a:rPr>
              <a:t>0.7</a:t>
            </a:r>
            <a:r>
              <a:rPr lang="zh-TW" altLang="en-US" sz="1200" kern="1200" dirty="0" smtClean="0">
                <a:solidFill>
                  <a:schemeClr val="tx1"/>
                </a:solidFill>
                <a:effectLst/>
                <a:latin typeface="+mn-lt"/>
                <a:ea typeface="+mn-ea"/>
                <a:cs typeface="+mn-cs"/>
              </a:rPr>
              <a:t>以上</a:t>
            </a:r>
            <a:r>
              <a:rPr lang="zh-TW" altLang="zh-TW" sz="1200" kern="1200" dirty="0" smtClean="0">
                <a:solidFill>
                  <a:schemeClr val="tx1"/>
                </a:solidFill>
                <a:effectLst/>
                <a:latin typeface="+mn-lt"/>
                <a:ea typeface="+mn-ea"/>
                <a:cs typeface="+mn-cs"/>
              </a:rPr>
              <a:t>，萃取量也都高於</a:t>
            </a:r>
            <a:r>
              <a:rPr lang="en-US" altLang="zh-TW" sz="1200" kern="1200" dirty="0" smtClean="0">
                <a:solidFill>
                  <a:schemeClr val="tx1"/>
                </a:solidFill>
                <a:effectLst/>
                <a:latin typeface="+mn-lt"/>
                <a:ea typeface="+mn-ea"/>
                <a:cs typeface="+mn-cs"/>
              </a:rPr>
              <a:t>50%</a:t>
            </a:r>
            <a:r>
              <a:rPr lang="zh-TW" altLang="zh-TW" sz="1200" kern="1200" dirty="0" smtClean="0">
                <a:solidFill>
                  <a:schemeClr val="tx1"/>
                </a:solidFill>
                <a:effectLst/>
                <a:latin typeface="+mn-lt"/>
                <a:ea typeface="+mn-ea"/>
                <a:cs typeface="+mn-cs"/>
              </a:rPr>
              <a:t>，特徵值</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範圍</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則都在合理範圍中。</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35</a:t>
            </a:fld>
            <a:endParaRPr lang="zh-TW" altLang="en-US"/>
          </a:p>
        </p:txBody>
      </p:sp>
    </p:spTree>
    <p:extLst>
      <p:ext uri="{BB962C8B-B14F-4D97-AF65-F5344CB8AC3E}">
        <p14:creationId xmlns:p14="http://schemas.microsoft.com/office/powerpoint/2010/main" val="25708017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P&lt;0.01</a:t>
            </a:r>
            <a:r>
              <a:rPr lang="zh-TW" altLang="en-US" dirty="0" smtClean="0"/>
              <a:t>時</a:t>
            </a:r>
            <a:r>
              <a:rPr lang="zh-TW" altLang="zh-TW" dirty="0" smtClean="0"/>
              <a:t>各變數間平均數、標準差和相關分析</a:t>
            </a:r>
            <a:r>
              <a:rPr lang="zh-TW" altLang="en-US" dirty="0" smtClean="0"/>
              <a:t>均達顯著水準</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36</a:t>
            </a:fld>
            <a:endParaRPr lang="zh-TW" altLang="en-US"/>
          </a:p>
        </p:txBody>
      </p:sp>
    </p:spTree>
    <p:extLst>
      <p:ext uri="{BB962C8B-B14F-4D97-AF65-F5344CB8AC3E}">
        <p14:creationId xmlns:p14="http://schemas.microsoft.com/office/powerpoint/2010/main" val="27374272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CFI</a:t>
            </a:r>
            <a:r>
              <a:rPr lang="en-US" altLang="zh-TW" baseline="0" dirty="0" smtClean="0"/>
              <a:t>  NFI </a:t>
            </a:r>
            <a:r>
              <a:rPr lang="zh-TW" altLang="en-US" baseline="0" dirty="0" smtClean="0"/>
              <a:t>皆大於</a:t>
            </a:r>
            <a:r>
              <a:rPr lang="en-US" altLang="zh-TW" baseline="0" dirty="0" smtClean="0"/>
              <a:t>0.9</a:t>
            </a:r>
            <a:r>
              <a:rPr lang="zh-TW" altLang="en-US" baseline="0" dirty="0" smtClean="0"/>
              <a:t> 符合標準值  健康意識 生活型態 有機農產品的態度 整體測量模型 也都達到</a:t>
            </a:r>
            <a:r>
              <a:rPr lang="en-US" altLang="zh-TW" baseline="0" dirty="0" smtClean="0"/>
              <a:t>&lt;</a:t>
            </a:r>
            <a:r>
              <a:rPr lang="zh-TW" altLang="en-US" baseline="0" dirty="0" smtClean="0"/>
              <a:t>不錯適配</a:t>
            </a:r>
            <a:r>
              <a:rPr lang="en-US" altLang="zh-TW" baseline="0" dirty="0" smtClean="0"/>
              <a:t>&gt;</a:t>
            </a:r>
            <a:r>
              <a:rPr lang="zh-TW" altLang="en-US" baseline="0" dirty="0" smtClean="0"/>
              <a:t>的標準</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37</a:t>
            </a:fld>
            <a:endParaRPr lang="zh-TW" altLang="en-US"/>
          </a:p>
        </p:txBody>
      </p:sp>
    </p:spTree>
    <p:extLst>
      <p:ext uri="{BB962C8B-B14F-4D97-AF65-F5344CB8AC3E}">
        <p14:creationId xmlns:p14="http://schemas.microsoft.com/office/powerpoint/2010/main" val="20157123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當顯著水準 </a:t>
            </a:r>
            <a:r>
              <a:rPr lang="en-US" altLang="zh-TW" dirty="0" smtClean="0"/>
              <a:t>p&lt;0.10</a:t>
            </a:r>
            <a:r>
              <a:rPr lang="en-US" altLang="zh-TW" baseline="0" dirty="0" smtClean="0"/>
              <a:t> </a:t>
            </a:r>
            <a:r>
              <a:rPr lang="zh-TW" altLang="en-US" baseline="0" dirty="0" smtClean="0"/>
              <a:t>時 本研究之七項假設全部成立</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38</a:t>
            </a:fld>
            <a:endParaRPr lang="zh-TW" altLang="en-US"/>
          </a:p>
        </p:txBody>
      </p:sp>
    </p:spTree>
    <p:extLst>
      <p:ext uri="{BB962C8B-B14F-4D97-AF65-F5344CB8AC3E}">
        <p14:creationId xmlns:p14="http://schemas.microsoft.com/office/powerpoint/2010/main" val="20670232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接下來是結論與建議</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39</a:t>
            </a:fld>
            <a:endParaRPr lang="zh-TW" altLang="en-US"/>
          </a:p>
        </p:txBody>
      </p:sp>
    </p:spTree>
    <p:extLst>
      <p:ext uri="{BB962C8B-B14F-4D97-AF65-F5344CB8AC3E}">
        <p14:creationId xmlns:p14="http://schemas.microsoft.com/office/powerpoint/2010/main" val="3705775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有機農業是一種比較不污染環境、不破壞生態，並且能提供消費者健康與安全農產品的一種生產方式。</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a:t>
            </a:fld>
            <a:endParaRPr lang="zh-TW" altLang="en-US"/>
          </a:p>
        </p:txBody>
      </p:sp>
    </p:spTree>
    <p:extLst>
      <p:ext uri="{BB962C8B-B14F-4D97-AF65-F5344CB8AC3E}">
        <p14:creationId xmlns:p14="http://schemas.microsoft.com/office/powerpoint/2010/main" val="5163542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對於研究假設方面，綜合所有驗證結果，在此顯著水準設定為</a:t>
            </a:r>
            <a:r>
              <a:rPr lang="en-US" altLang="zh-TW" i="1" dirty="0" smtClean="0"/>
              <a:t>p </a:t>
            </a:r>
            <a:r>
              <a:rPr lang="en-US" altLang="zh-TW" dirty="0" smtClean="0"/>
              <a:t>&lt; 0.10, </a:t>
            </a:r>
            <a:r>
              <a:rPr lang="zh-TW" altLang="zh-TW" dirty="0" smtClean="0"/>
              <a:t>則本研究的</a:t>
            </a:r>
            <a:r>
              <a:rPr lang="en-US" altLang="zh-TW" dirty="0" smtClean="0"/>
              <a:t>7</a:t>
            </a:r>
            <a:r>
              <a:rPr lang="zh-TW" altLang="zh-TW" dirty="0" smtClean="0"/>
              <a:t>個假設都可成立。</a:t>
            </a:r>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40</a:t>
            </a:fld>
            <a:endParaRPr lang="zh-TW" altLang="en-US"/>
          </a:p>
        </p:txBody>
      </p:sp>
    </p:spTree>
    <p:extLst>
      <p:ext uri="{BB962C8B-B14F-4D97-AF65-F5344CB8AC3E}">
        <p14:creationId xmlns:p14="http://schemas.microsoft.com/office/powerpoint/2010/main" val="3481493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本研究結果顯示消費者重視自己的健康狀況並且認為吃得健康很重要</a:t>
            </a:r>
            <a:r>
              <a:rPr lang="en-US" altLang="zh-TW" dirty="0" smtClean="0"/>
              <a:t>, </a:t>
            </a:r>
            <a:r>
              <a:rPr lang="zh-TW" altLang="en-US" dirty="0" smtClean="0"/>
              <a:t>因此建議政府相關單位應重視全體國民吃得安心</a:t>
            </a:r>
            <a:r>
              <a:rPr lang="en-US" altLang="zh-TW" dirty="0" smtClean="0"/>
              <a:t>,</a:t>
            </a:r>
            <a:r>
              <a:rPr lang="zh-TW" altLang="en-US" dirty="0" smtClean="0"/>
              <a:t> 吃的健康</a:t>
            </a:r>
            <a:r>
              <a:rPr lang="en-US" altLang="zh-TW" dirty="0" smtClean="0"/>
              <a:t>,</a:t>
            </a:r>
            <a:r>
              <a:rPr lang="zh-TW" altLang="en-US" dirty="0" smtClean="0"/>
              <a:t> 為全民健康嚴格把關</a:t>
            </a:r>
            <a:r>
              <a:rPr lang="en-US" altLang="zh-TW" dirty="0" smtClean="0"/>
              <a:t>, </a:t>
            </a:r>
            <a:r>
              <a:rPr lang="zh-TW" altLang="en-US" dirty="0" smtClean="0"/>
              <a:t>進而提高對有機農產品的購買意向</a:t>
            </a:r>
          </a:p>
          <a:p>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41</a:t>
            </a:fld>
            <a:endParaRPr lang="zh-TW" altLang="en-US"/>
          </a:p>
        </p:txBody>
      </p:sp>
    </p:spTree>
    <p:extLst>
      <p:ext uri="{BB962C8B-B14F-4D97-AF65-F5344CB8AC3E}">
        <p14:creationId xmlns:p14="http://schemas.microsoft.com/office/powerpoint/2010/main" val="6932052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本研究結果顯示消費者因為食安事件頻傳</a:t>
            </a:r>
            <a:r>
              <a:rPr lang="en-US" altLang="zh-TW" dirty="0" smtClean="0"/>
              <a:t>, </a:t>
            </a:r>
            <a:r>
              <a:rPr lang="zh-TW" altLang="en-US" dirty="0" smtClean="0"/>
              <a:t>實在食不安心</a:t>
            </a:r>
            <a:r>
              <a:rPr lang="en-US" altLang="zh-TW" dirty="0" smtClean="0"/>
              <a:t>, </a:t>
            </a:r>
            <a:r>
              <a:rPr lang="zh-TW" altLang="en-US" dirty="0" smtClean="0"/>
              <a:t>因此建議生產者</a:t>
            </a:r>
            <a:r>
              <a:rPr lang="en-US" altLang="zh-TW" dirty="0" smtClean="0"/>
              <a:t>, </a:t>
            </a:r>
            <a:r>
              <a:rPr lang="zh-TW" altLang="en-US" dirty="0" smtClean="0"/>
              <a:t>應確實遵守農政單位之規章</a:t>
            </a:r>
            <a:r>
              <a:rPr lang="en-US" altLang="zh-TW" dirty="0" smtClean="0"/>
              <a:t>,</a:t>
            </a:r>
            <a:r>
              <a:rPr lang="zh-TW" altLang="en-US" dirty="0" smtClean="0"/>
              <a:t> 務必使消費者所擔心的問題降至最低</a:t>
            </a:r>
            <a:r>
              <a:rPr lang="en-US" altLang="zh-TW" dirty="0" smtClean="0"/>
              <a:t>, </a:t>
            </a:r>
            <a:r>
              <a:rPr lang="zh-TW" altLang="en-US" dirty="0" smtClean="0"/>
              <a:t>進而提高消費者對有機農產品的購買意向</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42</a:t>
            </a:fld>
            <a:endParaRPr lang="zh-TW" altLang="en-US"/>
          </a:p>
        </p:txBody>
      </p:sp>
    </p:spTree>
    <p:extLst>
      <p:ext uri="{BB962C8B-B14F-4D97-AF65-F5344CB8AC3E}">
        <p14:creationId xmlns:p14="http://schemas.microsoft.com/office/powerpoint/2010/main" val="43288417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smtClean="0"/>
              <a:t>本研究結果顯示消費者的生活型態對購買意向的相關係數為最高</a:t>
            </a:r>
            <a:r>
              <a:rPr lang="en-US" altLang="zh-TW" dirty="0" smtClean="0"/>
              <a:t>, </a:t>
            </a:r>
            <a:r>
              <a:rPr lang="zh-TW" altLang="en-US" dirty="0" smtClean="0"/>
              <a:t>因此建議消費者在選購食品時</a:t>
            </a:r>
            <a:r>
              <a:rPr lang="en-US" altLang="zh-TW" dirty="0" smtClean="0"/>
              <a:t>, </a:t>
            </a:r>
            <a:r>
              <a:rPr lang="zh-TW" altLang="en-US" dirty="0" smtClean="0"/>
              <a:t>應著重在</a:t>
            </a:r>
            <a:r>
              <a:rPr lang="zh-TW" altLang="zh-TW" dirty="0" smtClean="0"/>
              <a:t>比較不污染環境、不破壞生態，並且能提供消費者健康與安全的農產品，</a:t>
            </a:r>
            <a:r>
              <a:rPr lang="zh-TW" altLang="en-US" dirty="0" smtClean="0"/>
              <a:t>進而提高對有機農產品的購買意向</a:t>
            </a:r>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43</a:t>
            </a:fld>
            <a:endParaRPr lang="zh-TW" altLang="en-US"/>
          </a:p>
        </p:txBody>
      </p:sp>
    </p:spTree>
    <p:extLst>
      <p:ext uri="{BB962C8B-B14F-4D97-AF65-F5344CB8AC3E}">
        <p14:creationId xmlns:p14="http://schemas.microsoft.com/office/powerpoint/2010/main" val="22977677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我的簡報結束</a:t>
            </a:r>
            <a:r>
              <a:rPr lang="en-US" altLang="zh-TW" dirty="0" smtClean="0"/>
              <a:t>, </a:t>
            </a:r>
            <a:r>
              <a:rPr lang="zh-TW" altLang="en-US" dirty="0" smtClean="0"/>
              <a:t>感謝聆聽</a:t>
            </a:r>
            <a:r>
              <a:rPr lang="en-US" altLang="zh-TW" dirty="0" smtClean="0"/>
              <a:t>,</a:t>
            </a:r>
            <a:r>
              <a:rPr lang="zh-TW" altLang="en-US" dirty="0" smtClean="0"/>
              <a:t> 敬請指正 </a:t>
            </a:r>
            <a:r>
              <a:rPr lang="en-US"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44</a:t>
            </a:fld>
            <a:endParaRPr lang="zh-TW" altLang="en-US"/>
          </a:p>
        </p:txBody>
      </p:sp>
    </p:spTree>
    <p:extLst>
      <p:ext uri="{BB962C8B-B14F-4D97-AF65-F5344CB8AC3E}">
        <p14:creationId xmlns:p14="http://schemas.microsoft.com/office/powerpoint/2010/main" val="3977974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dirty="0" smtClean="0"/>
              <a:t>本研究希望探討消費者在選擇有機農產品時，經由健康意識、關注食品安全、生活型態等因素，分析其對有機農產品的態度及購買意向的影響力。</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5</a:t>
            </a:fld>
            <a:endParaRPr lang="zh-TW" altLang="en-US"/>
          </a:p>
        </p:txBody>
      </p:sp>
    </p:spTree>
    <p:extLst>
      <p:ext uri="{BB962C8B-B14F-4D97-AF65-F5344CB8AC3E}">
        <p14:creationId xmlns:p14="http://schemas.microsoft.com/office/powerpoint/2010/main" val="3099948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以下是我的研究流程 請參閱</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6</a:t>
            </a:fld>
            <a:endParaRPr lang="zh-TW" altLang="en-US"/>
          </a:p>
        </p:txBody>
      </p:sp>
    </p:spTree>
    <p:extLst>
      <p:ext uri="{BB962C8B-B14F-4D97-AF65-F5344CB8AC3E}">
        <p14:creationId xmlns:p14="http://schemas.microsoft.com/office/powerpoint/2010/main" val="1782969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文獻回顧</a:t>
            </a:r>
            <a:r>
              <a:rPr lang="zh-TW" altLang="en-US" sz="1200" kern="1200" dirty="0" smtClean="0">
                <a:solidFill>
                  <a:schemeClr val="tx1"/>
                </a:solidFill>
                <a:effectLst/>
                <a:latin typeface="+mn-lt"/>
                <a:ea typeface="+mn-ea"/>
                <a:cs typeface="+mn-cs"/>
              </a:rPr>
              <a:t>則包含五個部分 如下依序說明</a:t>
            </a:r>
            <a:endParaRPr lang="zh-TW" altLang="en-US"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7</a:t>
            </a:fld>
            <a:endParaRPr lang="zh-TW" altLang="en-US"/>
          </a:p>
        </p:txBody>
      </p:sp>
    </p:spTree>
    <p:extLst>
      <p:ext uri="{BB962C8B-B14F-4D97-AF65-F5344CB8AC3E}">
        <p14:creationId xmlns:p14="http://schemas.microsoft.com/office/powerpoint/2010/main" val="1588581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Magnusson</a:t>
            </a:r>
            <a:r>
              <a:rPr lang="zh-TW" altLang="zh-TW" dirty="0" smtClean="0"/>
              <a:t>等</a:t>
            </a:r>
            <a:r>
              <a:rPr lang="en-US" altLang="zh-TW" dirty="0" smtClean="0"/>
              <a:t>(2003)</a:t>
            </a:r>
            <a:r>
              <a:rPr lang="zh-TW" altLang="en-US" dirty="0" smtClean="0"/>
              <a:t>研究</a:t>
            </a:r>
            <a:r>
              <a:rPr lang="zh-TW" altLang="zh-TW" dirty="0" smtClean="0"/>
              <a:t>發現健康意識對於消費者採購有機農產品的購買意</a:t>
            </a:r>
            <a:r>
              <a:rPr lang="zh-TW" altLang="en-US" dirty="0" smtClean="0"/>
              <a:t>向</a:t>
            </a:r>
            <a:r>
              <a:rPr lang="zh-TW" altLang="zh-TW" dirty="0" smtClean="0"/>
              <a:t>有顯著影響。</a:t>
            </a:r>
            <a:endParaRPr lang="en-US" altLang="zh-TW" dirty="0" smtClean="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8</a:t>
            </a:fld>
            <a:endParaRPr lang="zh-TW" altLang="en-US"/>
          </a:p>
        </p:txBody>
      </p:sp>
    </p:spTree>
    <p:extLst>
      <p:ext uri="{BB962C8B-B14F-4D97-AF65-F5344CB8AC3E}">
        <p14:creationId xmlns:p14="http://schemas.microsoft.com/office/powerpoint/2010/main" val="6994632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購買</a:t>
            </a:r>
            <a:r>
              <a:rPr lang="zh-TW" altLang="zh-TW" dirty="0" smtClean="0"/>
              <a:t>有機農產品的消費者</a:t>
            </a:r>
            <a:r>
              <a:rPr lang="zh-TW" altLang="en-US" dirty="0" smtClean="0"/>
              <a:t>了解</a:t>
            </a:r>
            <a:r>
              <a:rPr lang="zh-TW" altLang="zh-TW" dirty="0" smtClean="0"/>
              <a:t>食物攝取量會影響身體健康，更明白健康和天然食品的重要性，而且願意選擇健康的食品，以改善個人的健康狀況</a:t>
            </a:r>
            <a:endParaRPr lang="zh-TW" altLang="en-US" dirty="0"/>
          </a:p>
        </p:txBody>
      </p:sp>
      <p:sp>
        <p:nvSpPr>
          <p:cNvPr id="4" name="投影片編號版面配置區 3"/>
          <p:cNvSpPr>
            <a:spLocks noGrp="1"/>
          </p:cNvSpPr>
          <p:nvPr>
            <p:ph type="sldNum" sz="quarter" idx="10"/>
          </p:nvPr>
        </p:nvSpPr>
        <p:spPr/>
        <p:txBody>
          <a:bodyPr/>
          <a:lstStyle/>
          <a:p>
            <a:fld id="{E43DC34E-B462-4D71-B5F2-DFA798294298}" type="slidenum">
              <a:rPr lang="zh-TW" altLang="en-US" smtClean="0"/>
              <a:t>9</a:t>
            </a:fld>
            <a:endParaRPr lang="zh-TW" altLang="en-US"/>
          </a:p>
        </p:txBody>
      </p:sp>
    </p:spTree>
    <p:extLst>
      <p:ext uri="{BB962C8B-B14F-4D97-AF65-F5344CB8AC3E}">
        <p14:creationId xmlns:p14="http://schemas.microsoft.com/office/powerpoint/2010/main" val="23610247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1">
        <a:schemeClr val="bg1"/>
      </p:bgRef>
    </p:bg>
    <p:spTree>
      <p:nvGrpSpPr>
        <p:cNvPr id="1" name=""/>
        <p:cNvGrpSpPr/>
        <p:nvPr/>
      </p:nvGrpSpPr>
      <p:grpSpPr>
        <a:xfrm>
          <a:off x="0" y="0"/>
          <a:ext cx="0" cy="0"/>
          <a:chOff x="0" y="0"/>
          <a:chExt cx="0" cy="0"/>
        </a:xfrm>
      </p:grpSpPr>
      <p:pic>
        <p:nvPicPr>
          <p:cNvPr id="7" name="圖片 6"/>
          <p:cNvPicPr>
            <a:picLocks noChangeAspect="1"/>
          </p:cNvPicPr>
          <p:nvPr userDrawn="1"/>
        </p:nvPicPr>
        <p:blipFill>
          <a:blip r:embed="rId2">
            <a:lum bright="70000" contrast="-70000"/>
          </a:blip>
          <a:stretch>
            <a:fillRect/>
          </a:stretch>
        </p:blipFill>
        <p:spPr>
          <a:xfrm>
            <a:off x="10115550" y="4772025"/>
            <a:ext cx="2076450" cy="2085975"/>
          </a:xfrm>
          <a:prstGeom prst="rect">
            <a:avLst/>
          </a:prstGeom>
        </p:spPr>
      </p:pic>
      <p:sp>
        <p:nvSpPr>
          <p:cNvPr id="2" name="Title 1"/>
          <p:cNvSpPr>
            <a:spLocks noGrp="1"/>
          </p:cNvSpPr>
          <p:nvPr>
            <p:ph type="ctrTitle"/>
          </p:nvPr>
        </p:nvSpPr>
        <p:spPr>
          <a:xfrm>
            <a:off x="1981200" y="660400"/>
            <a:ext cx="9523411" cy="2262781"/>
          </a:xfrm>
        </p:spPr>
        <p:txBody>
          <a:bodyPr anchor="b">
            <a:normAutofit/>
          </a:bodyPr>
          <a:lstStyle>
            <a:lvl1pPr algn="ctr">
              <a:defRPr sz="6000">
                <a:solidFill>
                  <a:srgbClr val="00682F"/>
                </a:solidFill>
              </a:defRPr>
            </a:lvl1pPr>
          </a:lstStyle>
          <a:p>
            <a:r>
              <a:rPr lang="zh-TW" altLang="en-US" dirty="0" smtClean="0"/>
              <a:t>按一下以編輯母片標題樣式</a:t>
            </a:r>
            <a:endParaRPr lang="en-US" dirty="0"/>
          </a:p>
        </p:txBody>
      </p:sp>
      <p:sp>
        <p:nvSpPr>
          <p:cNvPr id="3" name="Subtitle 2"/>
          <p:cNvSpPr>
            <a:spLocks noGrp="1"/>
          </p:cNvSpPr>
          <p:nvPr>
            <p:ph type="subTitle" idx="1"/>
          </p:nvPr>
        </p:nvSpPr>
        <p:spPr>
          <a:xfrm>
            <a:off x="3340100" y="4156543"/>
            <a:ext cx="8164511" cy="2192681"/>
          </a:xfrm>
        </p:spPr>
        <p:txBody>
          <a:bodyPr anchor="t">
            <a:normAutofit/>
          </a:bodyPr>
          <a:lstStyle>
            <a:lvl1pPr marL="0" indent="0" algn="l">
              <a:buNone/>
              <a:defRPr sz="4400">
                <a:solidFill>
                  <a:srgbClr val="461E6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en-US" dirty="0"/>
          </a:p>
        </p:txBody>
      </p:sp>
      <p:sp>
        <p:nvSpPr>
          <p:cNvPr id="4" name="Date Placeholder 3"/>
          <p:cNvSpPr>
            <a:spLocks noGrp="1"/>
          </p:cNvSpPr>
          <p:nvPr>
            <p:ph type="dt" sz="half" idx="10"/>
          </p:nvPr>
        </p:nvSpPr>
        <p:spPr>
          <a:xfrm>
            <a:off x="-63412" y="6299761"/>
            <a:ext cx="2483431" cy="528880"/>
          </a:xfrm>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60FFFA1C-B9A9-4394-9FA3-BCC430344AA3}" type="datetime8">
              <a:rPr lang="en-US" altLang="zh-TW" smtClean="0"/>
              <a:t>7/14/2015 4:14 PM</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11412233" y="6349224"/>
            <a:ext cx="779767" cy="403993"/>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Tree>
    <p:extLst>
      <p:ext uri="{BB962C8B-B14F-4D97-AF65-F5344CB8AC3E}">
        <p14:creationId xmlns:p14="http://schemas.microsoft.com/office/powerpoint/2010/main" val="3433411956"/>
      </p:ext>
    </p:extLst>
  </p:cSld>
  <p:clrMapOvr>
    <a:overrideClrMapping bg1="lt1" tx1="dk1" bg2="lt2" tx2="dk2" accent1="accent1" accent2="accent2" accent3="accent3" accent4="accent4" accent5="accent5" accent6="accent6" hlink="hlink" folHlink="folHlink"/>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1411824" y="0"/>
            <a:ext cx="10462676" cy="762000"/>
          </a:xfrm>
        </p:spPr>
        <p:txBody>
          <a:bodyPr>
            <a:normAutofit/>
          </a:bodyPr>
          <a:lstStyle>
            <a:lvl1pPr>
              <a:defRPr sz="4400">
                <a:solidFill>
                  <a:srgbClr val="7030A0"/>
                </a:solidFill>
              </a:defRPr>
            </a:lvl1pPr>
          </a:lstStyle>
          <a:p>
            <a:r>
              <a:rPr lang="zh-TW" altLang="en-US" dirty="0" smtClean="0"/>
              <a:t>按一下以編輯母片標題樣式</a:t>
            </a:r>
            <a:endParaRPr lang="en-US" dirty="0"/>
          </a:p>
        </p:txBody>
      </p:sp>
      <p:sp>
        <p:nvSpPr>
          <p:cNvPr id="3" name="Content Placeholder 2"/>
          <p:cNvSpPr>
            <a:spLocks noGrp="1"/>
          </p:cNvSpPr>
          <p:nvPr>
            <p:ph sz="half" idx="1"/>
          </p:nvPr>
        </p:nvSpPr>
        <p:spPr>
          <a:xfrm>
            <a:off x="1411824" y="762000"/>
            <a:ext cx="5491252" cy="6096000"/>
          </a:xfrm>
        </p:spPr>
        <p:txBody>
          <a:bodyPr>
            <a:normAutofit/>
          </a:bodyPr>
          <a:lstStyle>
            <a:lvl1pPr>
              <a:defRPr sz="3200"/>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4" name="Content Placeholder 3"/>
          <p:cNvSpPr>
            <a:spLocks noGrp="1"/>
          </p:cNvSpPr>
          <p:nvPr>
            <p:ph sz="half" idx="2"/>
          </p:nvPr>
        </p:nvSpPr>
        <p:spPr>
          <a:xfrm>
            <a:off x="7190747" y="1308100"/>
            <a:ext cx="4313864" cy="5131168"/>
          </a:xfrm>
        </p:spPr>
        <p:txBody>
          <a:bodyPr>
            <a:normAutofit/>
          </a:bodyPr>
          <a:lstStyle>
            <a:lvl1pPr>
              <a:defRPr sz="3600"/>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5" name="Date Placeholder 4"/>
          <p:cNvSpPr>
            <a:spLocks noGrp="1"/>
          </p:cNvSpPr>
          <p:nvPr>
            <p:ph type="dt" sz="half" idx="10"/>
          </p:nvPr>
        </p:nvSpPr>
        <p:spPr>
          <a:xfrm>
            <a:off x="-129432" y="6487604"/>
            <a:ext cx="2299544" cy="370396"/>
          </a:xfrm>
        </p:spPr>
        <p:txBody>
          <a:bodyPr/>
          <a:lstStyle>
            <a:lvl1pPr>
              <a:defRPr sz="1800"/>
            </a:lvl1pPr>
          </a:lstStyle>
          <a:p>
            <a:fld id="{4DC43B41-FE62-4972-A99D-9F93EACA0706}" type="datetime8">
              <a:rPr lang="en-US" altLang="zh-TW" smtClean="0"/>
              <a:t>7/14/2015 4:14 PM</a:t>
            </a:fld>
            <a:endParaRPr lang="zh-TW" altLang="en-US" dirty="0"/>
          </a:p>
        </p:txBody>
      </p:sp>
      <p:sp>
        <p:nvSpPr>
          <p:cNvPr id="6" name="Footer Placeholder 5"/>
          <p:cNvSpPr>
            <a:spLocks noGrp="1"/>
          </p:cNvSpPr>
          <p:nvPr>
            <p:ph type="ftr" sz="quarter" idx="11"/>
          </p:nvPr>
        </p:nvSpPr>
        <p:spPr/>
        <p:txBody>
          <a:bodyPr/>
          <a:lstStyle/>
          <a:p>
            <a:endParaRPr lang="zh-TW" altLang="en-US"/>
          </a:p>
        </p:txBody>
      </p:sp>
      <p:sp>
        <p:nvSpPr>
          <p:cNvPr id="11" name="Slide Number Placeholder 5"/>
          <p:cNvSpPr>
            <a:spLocks noGrp="1"/>
          </p:cNvSpPr>
          <p:nvPr>
            <p:ph type="sldNum" sz="quarter" idx="12"/>
          </p:nvPr>
        </p:nvSpPr>
        <p:spPr>
          <a:xfrm>
            <a:off x="11412233" y="6439268"/>
            <a:ext cx="779767" cy="365125"/>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Tree>
    <p:extLst>
      <p:ext uri="{BB962C8B-B14F-4D97-AF65-F5344CB8AC3E}">
        <p14:creationId xmlns:p14="http://schemas.microsoft.com/office/powerpoint/2010/main" val="360507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0DCC2446-742B-47F1-8336-BD45E21962E0}" type="datetime8">
              <a:rPr lang="en-US" altLang="zh-TW" smtClean="0"/>
              <a:t>7/14/2015 4:14 PM</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2040238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1941121" y="155444"/>
            <a:ext cx="10161979" cy="696690"/>
          </a:xfrm>
        </p:spPr>
        <p:txBody>
          <a:bodyPr>
            <a:noAutofit/>
          </a:bodyPr>
          <a:lstStyle>
            <a:lvl1pPr>
              <a:defRPr sz="3600">
                <a:solidFill>
                  <a:schemeClr val="tx1"/>
                </a:solidFill>
              </a:defRPr>
            </a:lvl1pPr>
          </a:lstStyle>
          <a:p>
            <a:r>
              <a:rPr lang="zh-TW" altLang="en-US" dirty="0" smtClean="0"/>
              <a:t>按一下以編輯母片標題樣式</a:t>
            </a:r>
            <a:endParaRPr lang="en-US" dirty="0"/>
          </a:p>
        </p:txBody>
      </p:sp>
      <p:sp>
        <p:nvSpPr>
          <p:cNvPr id="3" name="Date Placeholder 2"/>
          <p:cNvSpPr>
            <a:spLocks noGrp="1"/>
          </p:cNvSpPr>
          <p:nvPr>
            <p:ph type="dt" sz="half" idx="10"/>
          </p:nvPr>
        </p:nvSpPr>
        <p:spPr>
          <a:xfrm>
            <a:off x="133646" y="6433997"/>
            <a:ext cx="2340990" cy="370396"/>
          </a:xfrm>
        </p:spPr>
        <p:txBody>
          <a:bodyPr/>
          <a:lstStyle>
            <a:lvl1pPr>
              <a:defRPr sz="1800">
                <a:solidFill>
                  <a:schemeClr val="tx1"/>
                </a:solidFill>
              </a:defRPr>
            </a:lvl1pPr>
          </a:lstStyle>
          <a:p>
            <a:fld id="{95978A21-9DF6-4EFD-91BB-46D6347B1E56}" type="datetime8">
              <a:rPr lang="en-US" altLang="zh-TW" smtClean="0"/>
              <a:t>7/14/2015 4:14 PM</a:t>
            </a:fld>
            <a:endParaRPr lang="zh-TW" altLang="en-US" dirty="0"/>
          </a:p>
        </p:txBody>
      </p:sp>
      <p:sp>
        <p:nvSpPr>
          <p:cNvPr id="4" name="Footer Placeholder 3"/>
          <p:cNvSpPr>
            <a:spLocks noGrp="1"/>
          </p:cNvSpPr>
          <p:nvPr>
            <p:ph type="ftr" sz="quarter" idx="11"/>
          </p:nvPr>
        </p:nvSpPr>
        <p:spPr>
          <a:xfrm>
            <a:off x="4240158" y="6396605"/>
            <a:ext cx="3405188" cy="155195"/>
          </a:xfrm>
        </p:spPr>
        <p:txBody>
          <a:bodyPr/>
          <a:lstStyle/>
          <a:p>
            <a:endParaRPr lang="zh-TW" altLang="en-US"/>
          </a:p>
        </p:txBody>
      </p:sp>
      <p:sp>
        <p:nvSpPr>
          <p:cNvPr id="7" name="Freeform 11"/>
          <p:cNvSpPr/>
          <p:nvPr/>
        </p:nvSpPr>
        <p:spPr bwMode="auto">
          <a:xfrm flipV="1">
            <a:off x="133646" y="34483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Tree>
    <p:extLst>
      <p:ext uri="{BB962C8B-B14F-4D97-AF65-F5344CB8AC3E}">
        <p14:creationId xmlns:p14="http://schemas.microsoft.com/office/powerpoint/2010/main" val="115776705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7E41B7-1B24-42B9-B5AA-4F5CA6E14E66}" type="datetime8">
              <a:rPr lang="en-US" altLang="zh-TW" smtClean="0"/>
              <a:t>7/14/2015 4:14 PM</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1466919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a:xfrm>
            <a:off x="289667" y="6224337"/>
            <a:ext cx="2646037" cy="495283"/>
          </a:xfrm>
        </p:spPr>
        <p:txBody>
          <a:bodyPr/>
          <a:lstStyle>
            <a:lvl1pPr>
              <a:defRPr sz="2000">
                <a:solidFill>
                  <a:schemeClr val="tx1"/>
                </a:solidFill>
              </a:defRPr>
            </a:lvl1pPr>
          </a:lstStyle>
          <a:p>
            <a:fld id="{1C75517C-CEA2-4EB9-B139-BFE4E7D3A165}" type="datetime8">
              <a:rPr lang="en-US" altLang="zh-TW" smtClean="0"/>
              <a:t>7/14/2015 4:14 PM</a:t>
            </a:fld>
            <a:endParaRPr lang="zh-TW" altLang="en-US" dirty="0"/>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Tree>
    <p:extLst>
      <p:ext uri="{BB962C8B-B14F-4D97-AF65-F5344CB8AC3E}">
        <p14:creationId xmlns:p14="http://schemas.microsoft.com/office/powerpoint/2010/main" val="35869581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13D0889-619C-44B0-B54F-895540D47F9B}" type="datetime8">
              <a:rPr lang="en-US" altLang="zh-TW" smtClean="0"/>
              <a:t>7/14/2015 4:14 PM</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41128518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D6D86718-63FF-4182-AF76-9999A1F3BB64}" type="datetime8">
              <a:rPr lang="en-US" altLang="zh-TW" smtClean="0"/>
              <a:t>7/14/2015 4:14 PM</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251725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DB736B10-D03E-4C1A-BE81-0145ACB437F3}" type="datetime8">
              <a:rPr lang="en-US" altLang="zh-TW" smtClean="0"/>
              <a:t>7/14/2015 4:14 PM</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219D0C-E240-4F27-B929-7DF07C862E8D}" type="slidenum">
              <a:rPr lang="zh-TW" altLang="en-US" smtClean="0"/>
              <a:t>‹#›</a:t>
            </a:fld>
            <a:endParaRPr lang="zh-TW"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6256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6000" b="0">
                <a:latin typeface="微軟正黑體" panose="020B0604030504040204" pitchFamily="34" charset="-120"/>
                <a:ea typeface="微軟正黑體" panose="020B0604030504040204" pitchFamily="34" charset="-120"/>
              </a:defRPr>
            </a:lvl1pPr>
          </a:lstStyle>
          <a:p>
            <a:r>
              <a:rPr lang="zh-TW" altLang="en-US" dirty="0" smtClean="0"/>
              <a:t>按一下以編輯母片標題樣式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558395A6-8162-41EC-93D1-F6886522F8FA}" type="datetime8">
              <a:rPr lang="en-US" altLang="zh-TW" smtClean="0"/>
              <a:t>7/14/2015 4:14 PM</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6164376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248D70D2-279A-4A64-A5C1-8BAF5A515F7B}" type="datetime8">
              <a:rPr lang="en-US" altLang="zh-TW" smtClean="0"/>
              <a:t>7/14/2015 4:14 PM</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219D0C-E240-4F27-B929-7DF07C862E8D}" type="slidenum">
              <a:rPr lang="zh-TW" altLang="en-US" smtClean="0"/>
              <a:t>‹#›</a:t>
            </a:fld>
            <a:endParaRPr lang="zh-TW"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52424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282700" y="195425"/>
            <a:ext cx="10636585" cy="845976"/>
          </a:xfrm>
        </p:spPr>
        <p:txBody>
          <a:bodyPr>
            <a:noAutofit/>
          </a:bodyPr>
          <a:lstStyle>
            <a:lvl1pPr>
              <a:defRPr sz="4800">
                <a:solidFill>
                  <a:srgbClr val="7030A0"/>
                </a:solidFill>
              </a:defRPr>
            </a:lvl1pPr>
          </a:lstStyle>
          <a:p>
            <a:r>
              <a:rPr lang="zh-TW" altLang="en-US" dirty="0" smtClean="0"/>
              <a:t>按一下以編輯母片標題樣式</a:t>
            </a:r>
            <a:endParaRPr lang="en-US" dirty="0"/>
          </a:p>
        </p:txBody>
      </p:sp>
      <p:sp>
        <p:nvSpPr>
          <p:cNvPr id="3" name="Content Placeholder 2"/>
          <p:cNvSpPr>
            <a:spLocks noGrp="1"/>
          </p:cNvSpPr>
          <p:nvPr>
            <p:ph idx="1"/>
          </p:nvPr>
        </p:nvSpPr>
        <p:spPr>
          <a:xfrm>
            <a:off x="1282701" y="1041401"/>
            <a:ext cx="10636584" cy="4918634"/>
          </a:xfrm>
        </p:spPr>
        <p:txBody>
          <a:bodyPr>
            <a:normAutofit/>
          </a:bodyPr>
          <a:lstStyle>
            <a:lvl1pPr marL="457200" indent="-457200" algn="just" eaLnBrk="0" hangingPunct="0">
              <a:spcBef>
                <a:spcPts val="600"/>
              </a:spcBef>
              <a:buSzPct val="100000"/>
              <a:defRPr sz="4000">
                <a:solidFill>
                  <a:schemeClr val="tx1"/>
                </a:solidFill>
              </a:defRPr>
            </a:lvl1pPr>
            <a:lvl2pPr marL="457200" indent="-457200" algn="just" eaLnBrk="0" hangingPunct="0">
              <a:spcBef>
                <a:spcPts val="600"/>
              </a:spcBef>
              <a:buSzPct val="100000"/>
              <a:defRPr sz="4000">
                <a:solidFill>
                  <a:schemeClr val="tx1"/>
                </a:solidFill>
              </a:defRPr>
            </a:lvl2pPr>
            <a:lvl3pPr marL="457200" indent="-457200" algn="just" eaLnBrk="0" hangingPunct="0">
              <a:spcBef>
                <a:spcPts val="1200"/>
              </a:spcBef>
              <a:buSzPct val="100000"/>
              <a:defRPr sz="4000">
                <a:solidFill>
                  <a:schemeClr val="tx1"/>
                </a:solidFill>
              </a:defRPr>
            </a:lvl3pPr>
            <a:lvl4pPr marL="457200" indent="-457200" algn="just" eaLnBrk="0" hangingPunct="0">
              <a:spcBef>
                <a:spcPts val="600"/>
              </a:spcBef>
              <a:buSzPct val="100000"/>
              <a:defRPr sz="4000">
                <a:solidFill>
                  <a:schemeClr val="tx1"/>
                </a:solidFill>
              </a:defRPr>
            </a:lvl4pPr>
            <a:lvl5pPr marL="457200" indent="-457200" algn="just" eaLnBrk="0" hangingPunct="0">
              <a:spcBef>
                <a:spcPts val="600"/>
              </a:spcBef>
              <a:buSzPct val="100000"/>
              <a:defRPr sz="4000">
                <a:solidFill>
                  <a:schemeClr val="tx1"/>
                </a:solidFill>
              </a:defRPr>
            </a:lvl5pPr>
          </a:lstStyle>
          <a:p>
            <a:pPr lvl="2"/>
            <a:r>
              <a:rPr lang="zh-TW" altLang="en-US" dirty="0" smtClean="0"/>
              <a:t>按一下以編輯母片文字樣式</a:t>
            </a:r>
          </a:p>
          <a:p>
            <a:pPr lvl="2"/>
            <a:r>
              <a:rPr lang="zh-TW" altLang="en-US" dirty="0" smtClean="0"/>
              <a:t>第二層</a:t>
            </a:r>
          </a:p>
          <a:p>
            <a:pPr lvl="5"/>
            <a:r>
              <a:rPr lang="zh-TW" altLang="en-US" dirty="0" smtClean="0"/>
              <a:t>第三層</a:t>
            </a:r>
          </a:p>
          <a:p>
            <a:pPr lvl="6"/>
            <a:r>
              <a:rPr lang="zh-TW" altLang="en-US" dirty="0" smtClean="0"/>
              <a:t>第四層</a:t>
            </a:r>
          </a:p>
          <a:p>
            <a:pPr lvl="7"/>
            <a:r>
              <a:rPr lang="zh-TW" altLang="en-US" dirty="0" smtClean="0"/>
              <a:t>第五層</a:t>
            </a:r>
            <a:endParaRPr lang="en-US" dirty="0"/>
          </a:p>
        </p:txBody>
      </p:sp>
      <p:sp>
        <p:nvSpPr>
          <p:cNvPr id="4" name="Date Placeholder 3"/>
          <p:cNvSpPr>
            <a:spLocks noGrp="1"/>
          </p:cNvSpPr>
          <p:nvPr>
            <p:ph type="dt" sz="half" idx="10"/>
          </p:nvPr>
        </p:nvSpPr>
        <p:spPr>
          <a:xfrm>
            <a:off x="-206416" y="6375774"/>
            <a:ext cx="2583153" cy="438741"/>
          </a:xfrm>
        </p:spPr>
        <p:txBody>
          <a:bodyPr/>
          <a:lstStyle>
            <a:lvl1pPr>
              <a:defRPr sz="2000">
                <a:solidFill>
                  <a:schemeClr val="tx1"/>
                </a:solidFill>
              </a:defRPr>
            </a:lvl1pPr>
          </a:lstStyle>
          <a:p>
            <a:fld id="{95C5307D-CCC0-43DB-9C1A-302D8D1D1291}" type="datetime8">
              <a:rPr lang="en-US" altLang="zh-TW" smtClean="0"/>
              <a:t>7/14/2015 4:14 PM</a:t>
            </a:fld>
            <a:endParaRPr lang="zh-TW" altLang="en-US" dirty="0"/>
          </a:p>
        </p:txBody>
      </p:sp>
      <p:sp>
        <p:nvSpPr>
          <p:cNvPr id="5" name="Footer Placeholder 4"/>
          <p:cNvSpPr>
            <a:spLocks noGrp="1"/>
          </p:cNvSpPr>
          <p:nvPr>
            <p:ph type="ftr" sz="quarter" idx="11"/>
          </p:nvPr>
        </p:nvSpPr>
        <p:spPr>
          <a:xfrm>
            <a:off x="2956092" y="6369237"/>
            <a:ext cx="7619999" cy="365125"/>
          </a:xfrm>
        </p:spPr>
        <p:txBody>
          <a:bodyPr/>
          <a:lstStyle>
            <a:lvl1pPr>
              <a:defRPr sz="2000">
                <a:solidFill>
                  <a:schemeClr val="tx1"/>
                </a:solidFill>
              </a:defRPr>
            </a:lvl1pPr>
          </a:lstStyle>
          <a:p>
            <a:endParaRPr lang="zh-TW" alt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Tree>
    <p:extLst>
      <p:ext uri="{BB962C8B-B14F-4D97-AF65-F5344CB8AC3E}">
        <p14:creationId xmlns:p14="http://schemas.microsoft.com/office/powerpoint/2010/main" val="1079050480"/>
      </p:ext>
    </p:extLst>
  </p:cSld>
  <p:clrMapOvr>
    <a:masterClrMapping/>
  </p:clrMapOvr>
  <p:transition spd="slow">
    <p:cove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TW" altLang="en-US" smtClean="0"/>
              <a:t>按一下以編輯母片標題樣式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smtClean="0"/>
              <a:t>按一下以編輯母片文字樣式</a:t>
            </a:r>
          </a:p>
        </p:txBody>
      </p:sp>
      <p:sp>
        <p:nvSpPr>
          <p:cNvPr id="5" name="Date Placeholder 4"/>
          <p:cNvSpPr>
            <a:spLocks noGrp="1"/>
          </p:cNvSpPr>
          <p:nvPr>
            <p:ph type="dt" sz="half" idx="10"/>
          </p:nvPr>
        </p:nvSpPr>
        <p:spPr/>
        <p:txBody>
          <a:bodyPr/>
          <a:lstStyle/>
          <a:p>
            <a:fld id="{58937D72-91E9-4A8C-8AA1-60AAC2A564D4}" type="datetime8">
              <a:rPr lang="en-US" altLang="zh-TW" smtClean="0"/>
              <a:t>7/14/2015 4:14 PM</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14888246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0A16B7AD-4133-410A-BE74-B1B91A4BECA7}" type="datetime8">
              <a:rPr lang="en-US" altLang="zh-TW" smtClean="0"/>
              <a:t>7/14/2015 4:14 PM</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10073656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21222" y="787091"/>
            <a:ext cx="1552808" cy="5283817"/>
          </a:xfrm>
        </p:spPr>
        <p:txBody>
          <a:bodyPr vert="eaVert" anchor="ctr">
            <a:normAutofit/>
          </a:bodyPr>
          <a:lstStyle>
            <a:lvl1pPr>
              <a:defRPr sz="5400">
                <a:solidFill>
                  <a:srgbClr val="00B050"/>
                </a:solidFill>
              </a:defRPr>
            </a:lvl1pPr>
          </a:lstStyle>
          <a:p>
            <a:r>
              <a:rPr lang="zh-TW" altLang="en-US" dirty="0" smtClean="0"/>
              <a:t>按一下以編輯母片標題樣式</a:t>
            </a:r>
            <a:endParaRPr lang="en-US" dirty="0"/>
          </a:p>
        </p:txBody>
      </p:sp>
      <p:sp>
        <p:nvSpPr>
          <p:cNvPr id="4" name="Date Placeholder 3"/>
          <p:cNvSpPr>
            <a:spLocks noGrp="1"/>
          </p:cNvSpPr>
          <p:nvPr>
            <p:ph type="dt" sz="half" idx="10"/>
          </p:nvPr>
        </p:nvSpPr>
        <p:spPr>
          <a:xfrm>
            <a:off x="-104033" y="6361451"/>
            <a:ext cx="2501659" cy="575494"/>
          </a:xfrm>
        </p:spPr>
        <p:txBody>
          <a:bodyPr/>
          <a:lstStyle>
            <a:lvl1pPr>
              <a:defRPr sz="2000">
                <a:solidFill>
                  <a:schemeClr val="tx1"/>
                </a:solidFill>
              </a:defRPr>
            </a:lvl1pPr>
          </a:lstStyle>
          <a:p>
            <a:fld id="{7E572BF6-9D83-492B-A527-5087B4F64CD9}" type="datetime8">
              <a:rPr lang="en-US" altLang="zh-TW" smtClean="0"/>
              <a:t>7/14/2015 4:14 PM</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
        <p:nvSpPr>
          <p:cNvPr id="8" name="內容版面配置區 7"/>
          <p:cNvSpPr>
            <a:spLocks noGrp="1"/>
          </p:cNvSpPr>
          <p:nvPr>
            <p:ph sz="quarter" idx="13"/>
          </p:nvPr>
        </p:nvSpPr>
        <p:spPr>
          <a:xfrm>
            <a:off x="3225800" y="0"/>
            <a:ext cx="8966200" cy="68580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2148580602"/>
      </p:ext>
    </p:extLst>
  </p:cSld>
  <p:clrMapOvr>
    <a:masterClrMapping/>
  </p:clrMapOvr>
  <p:transition spd="slow">
    <p:randomBar dir="vert"/>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562100" y="0"/>
            <a:ext cx="8911687" cy="533400"/>
          </a:xfrm>
        </p:spPr>
        <p:txBody>
          <a:bodyPr>
            <a:normAutofit/>
          </a:bodyPr>
          <a:lstStyle>
            <a:lvl1pPr>
              <a:defRPr sz="3200">
                <a:solidFill>
                  <a:srgbClr val="00B05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186567" y="6581242"/>
            <a:ext cx="2390032" cy="370396"/>
          </a:xfrm>
        </p:spPr>
        <p:txBody>
          <a:bodyPr/>
          <a:lstStyle>
            <a:lvl1pPr>
              <a:defRPr sz="1800">
                <a:solidFill>
                  <a:schemeClr val="tx1"/>
                </a:solidFill>
              </a:defRPr>
            </a:lvl1pPr>
          </a:lstStyle>
          <a:p>
            <a:fld id="{57E748FC-D8E3-480D-B8B4-2120425B4249}"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658600" y="6581242"/>
            <a:ext cx="533400" cy="340954"/>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
        <p:nvSpPr>
          <p:cNvPr id="7" name="內容版面配置區 6"/>
          <p:cNvSpPr>
            <a:spLocks noGrp="1"/>
          </p:cNvSpPr>
          <p:nvPr>
            <p:ph sz="quarter" idx="13"/>
          </p:nvPr>
        </p:nvSpPr>
        <p:spPr>
          <a:xfrm>
            <a:off x="124568" y="597596"/>
            <a:ext cx="12080132" cy="605160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980257380"/>
      </p:ext>
    </p:extLst>
  </p:cSld>
  <p:clrMapOvr>
    <a:masterClrMapping/>
  </p:clrMapOvr>
  <p:transition spd="slow">
    <p:cove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828800" y="219735"/>
            <a:ext cx="8911687" cy="656565"/>
          </a:xfrm>
        </p:spPr>
        <p:txBody>
          <a:bodyPr/>
          <a:lstStyle>
            <a:lvl1pPr>
              <a:defRPr>
                <a:solidFill>
                  <a:srgbClr val="00B05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0" y="6487604"/>
            <a:ext cx="2234202" cy="370396"/>
          </a:xfrm>
        </p:spPr>
        <p:txBody>
          <a:bodyPr/>
          <a:lstStyle>
            <a:lvl1pPr>
              <a:defRPr sz="1800">
                <a:solidFill>
                  <a:schemeClr val="tx1"/>
                </a:solidFill>
              </a:defRPr>
            </a:lvl1pPr>
          </a:lstStyle>
          <a:p>
            <a:fld id="{1DAE07BF-23C0-4EF3-A9DA-DD31261A463C}"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607800" y="6446623"/>
            <a:ext cx="584200" cy="405150"/>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
        <p:nvSpPr>
          <p:cNvPr id="7" name="內容版面配置區 6"/>
          <p:cNvSpPr>
            <a:spLocks noGrp="1"/>
          </p:cNvSpPr>
          <p:nvPr>
            <p:ph sz="quarter" idx="13"/>
          </p:nvPr>
        </p:nvSpPr>
        <p:spPr>
          <a:xfrm>
            <a:off x="1346200" y="876299"/>
            <a:ext cx="10439400" cy="557032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4105239453"/>
      </p:ext>
    </p:extLst>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720415" y="395143"/>
            <a:ext cx="8911687" cy="896083"/>
          </a:xfrm>
        </p:spPr>
        <p:txBody>
          <a:bodyPr>
            <a:noAutofit/>
          </a:bodyPr>
          <a:lstStyle>
            <a:lvl1pPr>
              <a:defRPr sz="5400">
                <a:solidFill>
                  <a:srgbClr val="461E64"/>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0" y="6464000"/>
            <a:ext cx="2426236" cy="370396"/>
          </a:xfrm>
        </p:spPr>
        <p:txBody>
          <a:bodyPr/>
          <a:lstStyle>
            <a:lvl1pPr>
              <a:defRPr sz="2000">
                <a:solidFill>
                  <a:schemeClr val="tx1"/>
                </a:solidFill>
              </a:defRPr>
            </a:lvl1pPr>
          </a:lstStyle>
          <a:p>
            <a:fld id="{EC39BB27-4447-4640-B59F-00DF7993D69A}"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391900" y="6349225"/>
            <a:ext cx="800100" cy="405150"/>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
        <p:nvSpPr>
          <p:cNvPr id="7" name="內容版面配置區 6"/>
          <p:cNvSpPr>
            <a:spLocks noGrp="1"/>
          </p:cNvSpPr>
          <p:nvPr>
            <p:ph sz="quarter" idx="13"/>
          </p:nvPr>
        </p:nvSpPr>
        <p:spPr>
          <a:xfrm>
            <a:off x="2479675" y="1461456"/>
            <a:ext cx="9280525" cy="915995"/>
          </a:xfrm>
        </p:spPr>
        <p:txBody>
          <a:bodyPr/>
          <a:lstStyle>
            <a:lvl1pPr>
              <a:defRPr sz="4400"/>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內容版面配置區 8"/>
          <p:cNvSpPr>
            <a:spLocks noGrp="1"/>
          </p:cNvSpPr>
          <p:nvPr>
            <p:ph sz="quarter" idx="14"/>
          </p:nvPr>
        </p:nvSpPr>
        <p:spPr>
          <a:xfrm>
            <a:off x="2971683" y="2547681"/>
            <a:ext cx="8420217" cy="645548"/>
          </a:xfrm>
        </p:spPr>
        <p:txBody>
          <a:bodyPr/>
          <a:lstStyle>
            <a:lvl1pPr marL="342900" indent="-342900">
              <a:buFont typeface="Wingdings" panose="05000000000000000000" pitchFamily="2" charset="2"/>
              <a:buChar char="u"/>
              <a:defRPr sz="4000">
                <a:solidFill>
                  <a:srgbClr val="0070C0"/>
                </a:solidFill>
              </a:defRPr>
            </a:lvl1pPr>
            <a:lvl2pPr marL="742950" indent="-285750">
              <a:buFont typeface="Wingdings" panose="05000000000000000000" pitchFamily="2" charset="2"/>
              <a:buChar char="u"/>
              <a:defRPr/>
            </a:lvl2pPr>
            <a:lvl3pPr marL="1143000" indent="-228600">
              <a:buFont typeface="Wingdings" panose="05000000000000000000" pitchFamily="2" charset="2"/>
              <a:buChar char="u"/>
              <a:defRPr/>
            </a:lvl3pPr>
            <a:lvl4pPr marL="1600200" indent="-228600">
              <a:buFont typeface="Wingdings" panose="05000000000000000000" pitchFamily="2" charset="2"/>
              <a:buChar char="u"/>
              <a:defRPr/>
            </a:lvl4pPr>
            <a:lvl5pPr marL="2057400" indent="-228600">
              <a:buFont typeface="Wingdings" panose="05000000000000000000" pitchFamily="2" charset="2"/>
              <a:buChar char="u"/>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11" name="內容版面配置區 10"/>
          <p:cNvSpPr>
            <a:spLocks noGrp="1"/>
          </p:cNvSpPr>
          <p:nvPr>
            <p:ph sz="quarter" idx="15"/>
          </p:nvPr>
        </p:nvSpPr>
        <p:spPr>
          <a:xfrm>
            <a:off x="3627437" y="3367640"/>
            <a:ext cx="7764463" cy="1531986"/>
          </a:xfrm>
        </p:spPr>
        <p:txBody>
          <a:bodyPr/>
          <a:lstStyle>
            <a:lvl1pPr marL="342900" indent="-342900">
              <a:buFont typeface="Wingdings" panose="05000000000000000000" pitchFamily="2" charset="2"/>
              <a:buChar char="l"/>
              <a:defRPr sz="3200"/>
            </a:lvl1pPr>
            <a:lvl2pPr marL="742950" indent="-285750">
              <a:buFont typeface="Wingdings" panose="05000000000000000000" pitchFamily="2" charset="2"/>
              <a:buChar char="l"/>
              <a:defRPr/>
            </a:lvl2pPr>
            <a:lvl3pPr marL="1143000" indent="-228600">
              <a:buFont typeface="Wingdings" panose="05000000000000000000" pitchFamily="2" charset="2"/>
              <a:buChar char="l"/>
              <a:defRPr/>
            </a:lvl3pPr>
            <a:lvl4pPr marL="1600200" indent="-228600">
              <a:buFont typeface="Wingdings" panose="05000000000000000000" pitchFamily="2" charset="2"/>
              <a:buChar char="l"/>
              <a:defRPr/>
            </a:lvl4pPr>
            <a:lvl5pPr marL="2057400" indent="-228600">
              <a:buFont typeface="Wingdings" panose="05000000000000000000" pitchFamily="2" charset="2"/>
              <a:buChar char="l"/>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8" name="內容版面配置區 7"/>
          <p:cNvSpPr>
            <a:spLocks noGrp="1"/>
          </p:cNvSpPr>
          <p:nvPr>
            <p:ph sz="quarter" idx="16"/>
          </p:nvPr>
        </p:nvSpPr>
        <p:spPr>
          <a:xfrm>
            <a:off x="2492258" y="5140238"/>
            <a:ext cx="8712200" cy="968375"/>
          </a:xfrm>
        </p:spPr>
        <p:txBody>
          <a:bodyPr/>
          <a:lstStyle>
            <a:lvl1pPr>
              <a:defRPr sz="4400">
                <a:solidFill>
                  <a:srgbClr val="00682F"/>
                </a:solidFill>
              </a:defRPr>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extLst>
      <p:ext uri="{BB962C8B-B14F-4D97-AF65-F5344CB8AC3E}">
        <p14:creationId xmlns:p14="http://schemas.microsoft.com/office/powerpoint/2010/main" val="33403193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193800" y="0"/>
            <a:ext cx="10998200" cy="709390"/>
          </a:xfrm>
        </p:spPr>
        <p:txBody>
          <a:bodyPr>
            <a:noAutofit/>
          </a:bodyPr>
          <a:lstStyle>
            <a:lvl1pPr>
              <a:defRPr sz="4400">
                <a:solidFill>
                  <a:srgbClr val="0070C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383850" y="6397404"/>
            <a:ext cx="2598135" cy="527366"/>
          </a:xfrm>
        </p:spPr>
        <p:txBody>
          <a:bodyPr/>
          <a:lstStyle>
            <a:lvl1pPr>
              <a:defRPr sz="1800">
                <a:solidFill>
                  <a:schemeClr val="tx1"/>
                </a:solidFill>
              </a:defRPr>
            </a:lvl1pPr>
          </a:lstStyle>
          <a:p>
            <a:fld id="{4700A3B9-C6A3-4499-AD4D-F70DCED4051C}"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391900" y="6423306"/>
            <a:ext cx="800100" cy="405150"/>
          </a:xfrm>
        </p:spPr>
        <p:txBody>
          <a:bodyPr/>
          <a:lstStyle>
            <a:lvl1pPr>
              <a:defRPr>
                <a:solidFill>
                  <a:schemeClr val="tx1"/>
                </a:solidFill>
              </a:defRPr>
            </a:lvl1pPr>
          </a:lstStyle>
          <a:p>
            <a:fld id="{7A219D0C-E240-4F27-B929-7DF07C862E8D}" type="slidenum">
              <a:rPr lang="zh-TW" altLang="en-US" smtClean="0"/>
              <a:pPr/>
              <a:t>‹#›</a:t>
            </a:fld>
            <a:endParaRPr lang="zh-TW" altLang="en-US"/>
          </a:p>
        </p:txBody>
      </p:sp>
      <p:sp>
        <p:nvSpPr>
          <p:cNvPr id="7" name="內容版面配置區 6"/>
          <p:cNvSpPr>
            <a:spLocks noGrp="1"/>
          </p:cNvSpPr>
          <p:nvPr>
            <p:ph sz="quarter" idx="13"/>
          </p:nvPr>
        </p:nvSpPr>
        <p:spPr>
          <a:xfrm>
            <a:off x="1193800" y="709390"/>
            <a:ext cx="10998200" cy="6215380"/>
          </a:xfrm>
        </p:spPr>
        <p:txBody>
          <a:bodyPr/>
          <a:lstStyle>
            <a:lvl1pPr>
              <a:defRPr sz="3200">
                <a:solidFill>
                  <a:schemeClr val="tx1"/>
                </a:solidFill>
              </a:defRPr>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extLst>
      <p:ext uri="{BB962C8B-B14F-4D97-AF65-F5344CB8AC3E}">
        <p14:creationId xmlns:p14="http://schemas.microsoft.com/office/powerpoint/2010/main" val="1195192057"/>
      </p:ext>
    </p:extLst>
  </p:cSld>
  <p:clrMapOvr>
    <a:masterClrMapping/>
  </p:clrMapOvr>
  <p:transition spd="slow">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200150" y="352713"/>
            <a:ext cx="10902950" cy="709762"/>
          </a:xfrm>
        </p:spPr>
        <p:txBody>
          <a:bodyPr>
            <a:noAutofit/>
          </a:bodyPr>
          <a:lstStyle>
            <a:lvl1pPr>
              <a:defRPr sz="4000">
                <a:solidFill>
                  <a:srgbClr val="0070C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248272" y="6455090"/>
            <a:ext cx="2400151" cy="543409"/>
          </a:xfrm>
        </p:spPr>
        <p:txBody>
          <a:bodyPr/>
          <a:lstStyle>
            <a:lvl1pPr>
              <a:defRPr sz="1800">
                <a:solidFill>
                  <a:schemeClr val="tx1"/>
                </a:solidFill>
              </a:defRPr>
            </a:lvl1pPr>
          </a:lstStyle>
          <a:p>
            <a:fld id="{6922E6F7-4358-4A82-953D-8A1C7F62EDE7}"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391900" y="6524219"/>
            <a:ext cx="800100" cy="405150"/>
          </a:xfrm>
        </p:spPr>
        <p:txBody>
          <a:bodyPr/>
          <a:lstStyle>
            <a:lvl1pPr>
              <a:defRPr>
                <a:solidFill>
                  <a:schemeClr val="tx1"/>
                </a:solidFill>
              </a:defRPr>
            </a:lvl1pPr>
          </a:lstStyle>
          <a:p>
            <a:fld id="{7A219D0C-E240-4F27-B929-7DF07C862E8D}" type="slidenum">
              <a:rPr lang="zh-TW" altLang="en-US" smtClean="0"/>
              <a:pPr/>
              <a:t>‹#›</a:t>
            </a:fld>
            <a:endParaRPr lang="zh-TW" altLang="en-US"/>
          </a:p>
        </p:txBody>
      </p:sp>
      <p:sp>
        <p:nvSpPr>
          <p:cNvPr id="8" name="內容版面配置區 7"/>
          <p:cNvSpPr>
            <a:spLocks noGrp="1"/>
          </p:cNvSpPr>
          <p:nvPr>
            <p:ph sz="quarter" idx="13"/>
          </p:nvPr>
        </p:nvSpPr>
        <p:spPr>
          <a:xfrm>
            <a:off x="1200150" y="1257300"/>
            <a:ext cx="10902950" cy="5197475"/>
          </a:xfrm>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extLst>
      <p:ext uri="{BB962C8B-B14F-4D97-AF65-F5344CB8AC3E}">
        <p14:creationId xmlns:p14="http://schemas.microsoft.com/office/powerpoint/2010/main" val="25151788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自訂版面配置">
    <p:spTree>
      <p:nvGrpSpPr>
        <p:cNvPr id="1" name=""/>
        <p:cNvGrpSpPr/>
        <p:nvPr/>
      </p:nvGrpSpPr>
      <p:grpSpPr>
        <a:xfrm>
          <a:off x="0" y="0"/>
          <a:ext cx="0" cy="0"/>
          <a:chOff x="0" y="0"/>
          <a:chExt cx="0" cy="0"/>
        </a:xfrm>
      </p:grpSpPr>
      <p:sp>
        <p:nvSpPr>
          <p:cNvPr id="2" name="標題 1"/>
          <p:cNvSpPr>
            <a:spLocks noGrp="1"/>
          </p:cNvSpPr>
          <p:nvPr>
            <p:ph type="title"/>
          </p:nvPr>
        </p:nvSpPr>
        <p:spPr>
          <a:xfrm>
            <a:off x="1739900" y="268510"/>
            <a:ext cx="8911687" cy="810990"/>
          </a:xfrm>
        </p:spPr>
        <p:txBody>
          <a:bodyPr>
            <a:noAutofit/>
          </a:bodyPr>
          <a:lstStyle>
            <a:lvl1pPr>
              <a:defRPr sz="4800">
                <a:solidFill>
                  <a:srgbClr val="00B05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0" y="6361451"/>
            <a:ext cx="2164775" cy="575494"/>
          </a:xfrm>
        </p:spPr>
        <p:txBody>
          <a:bodyPr/>
          <a:lstStyle>
            <a:lvl1pPr>
              <a:defRPr sz="1800">
                <a:solidFill>
                  <a:schemeClr val="tx1"/>
                </a:solidFill>
                <a:latin typeface="+mn-lt"/>
                <a:cs typeface="Times New Roman" panose="02020603050405020304" pitchFamily="18" charset="0"/>
              </a:defRPr>
            </a:lvl1pPr>
          </a:lstStyle>
          <a:p>
            <a:fld id="{83FDCB0D-3E9B-426C-8434-60333810C986}"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p:txBody>
          <a:bodyPr/>
          <a:lstStyle>
            <a:lvl1pPr>
              <a:defRPr>
                <a:solidFill>
                  <a:schemeClr val="tx1"/>
                </a:solidFill>
              </a:defRPr>
            </a:lvl1pPr>
          </a:lstStyle>
          <a:p>
            <a:fld id="{7A219D0C-E240-4F27-B929-7DF07C862E8D}" type="slidenum">
              <a:rPr lang="zh-TW" altLang="en-US" smtClean="0"/>
              <a:pPr/>
              <a:t>‹#›</a:t>
            </a:fld>
            <a:endParaRPr lang="zh-TW" altLang="en-US"/>
          </a:p>
        </p:txBody>
      </p:sp>
      <p:sp>
        <p:nvSpPr>
          <p:cNvPr id="7" name="內容版面配置區 6"/>
          <p:cNvSpPr>
            <a:spLocks noGrp="1"/>
          </p:cNvSpPr>
          <p:nvPr>
            <p:ph sz="quarter" idx="13"/>
          </p:nvPr>
        </p:nvSpPr>
        <p:spPr>
          <a:xfrm>
            <a:off x="1739900" y="1282700"/>
            <a:ext cx="9918700" cy="1333500"/>
          </a:xfrm>
        </p:spPr>
        <p:txBody>
          <a:bodyPr/>
          <a:lstStyle>
            <a:lvl1pPr>
              <a:defRPr sz="2800">
                <a:solidFill>
                  <a:schemeClr val="tx1"/>
                </a:solidFill>
              </a:defRPr>
            </a:lvl1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8" name="內容版面配置區 7"/>
          <p:cNvSpPr>
            <a:spLocks noGrp="1"/>
          </p:cNvSpPr>
          <p:nvPr>
            <p:ph sz="quarter" idx="14"/>
          </p:nvPr>
        </p:nvSpPr>
        <p:spPr>
          <a:xfrm>
            <a:off x="1739900" y="2527300"/>
            <a:ext cx="10452100" cy="4330700"/>
          </a:xfrm>
        </p:spPr>
        <p:txBody>
          <a:bodyPr/>
          <a:lstStyle/>
          <a:p>
            <a:pPr lvl="0"/>
            <a:endParaRPr lang="zh-TW" altLang="en-US" dirty="0"/>
          </a:p>
        </p:txBody>
      </p:sp>
    </p:spTree>
    <p:extLst>
      <p:ext uri="{BB962C8B-B14F-4D97-AF65-F5344CB8AC3E}">
        <p14:creationId xmlns:p14="http://schemas.microsoft.com/office/powerpoint/2010/main" val="295016736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自訂版面配置">
    <p:bg>
      <p:bgRef idx="1001">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3016471" y="383036"/>
            <a:ext cx="8775479" cy="1138990"/>
          </a:xfrm>
        </p:spPr>
        <p:txBody>
          <a:bodyPr>
            <a:noAutofit/>
          </a:bodyPr>
          <a:lstStyle>
            <a:lvl1pPr>
              <a:defRPr sz="6600">
                <a:solidFill>
                  <a:srgbClr val="00682F"/>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266700" y="6386550"/>
            <a:ext cx="2467388" cy="559452"/>
          </a:xfrm>
        </p:spPr>
        <p:txBody>
          <a:bodyPr/>
          <a:lstStyle>
            <a:lvl1pPr>
              <a:defRPr sz="1800">
                <a:solidFill>
                  <a:schemeClr val="tx1"/>
                </a:solidFill>
                <a:latin typeface="+mn-lt"/>
                <a:cs typeface="Times New Roman" panose="02020603050405020304" pitchFamily="18" charset="0"/>
              </a:defRPr>
            </a:lvl1pPr>
          </a:lstStyle>
          <a:p>
            <a:fld id="{C53D8892-616B-4CC1-80A9-23B2D52010E5}"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a:xfrm>
            <a:off x="11391900" y="6451300"/>
            <a:ext cx="800100" cy="405150"/>
          </a:xfrm>
        </p:spPr>
        <p:txBody>
          <a:bodyPr/>
          <a:lstStyle>
            <a:lvl1pPr>
              <a:defRPr>
                <a:solidFill>
                  <a:schemeClr val="tx1"/>
                </a:solidFill>
              </a:defRPr>
            </a:lvl1pPr>
          </a:lstStyle>
          <a:p>
            <a:fld id="{7A219D0C-E240-4F27-B929-7DF07C862E8D}" type="slidenum">
              <a:rPr lang="zh-TW" altLang="en-US" smtClean="0"/>
              <a:pPr/>
              <a:t>‹#›</a:t>
            </a:fld>
            <a:endParaRPr lang="zh-TW" altLang="en-US" dirty="0"/>
          </a:p>
        </p:txBody>
      </p:sp>
      <p:sp>
        <p:nvSpPr>
          <p:cNvPr id="7" name="內容版面配置區 6"/>
          <p:cNvSpPr>
            <a:spLocks noGrp="1"/>
          </p:cNvSpPr>
          <p:nvPr>
            <p:ph sz="quarter" idx="13" hasCustomPrompt="1"/>
          </p:nvPr>
        </p:nvSpPr>
        <p:spPr>
          <a:xfrm>
            <a:off x="3688222" y="2098281"/>
            <a:ext cx="7239000" cy="3762696"/>
          </a:xfrm>
        </p:spPr>
        <p:txBody>
          <a:bodyPr/>
          <a:lstStyle>
            <a:lvl1pPr>
              <a:defRPr sz="5400">
                <a:solidFill>
                  <a:srgbClr val="3333CC"/>
                </a:solidFill>
              </a:defRPr>
            </a:lvl1pPr>
            <a:lvl2pPr>
              <a:defRPr sz="4000">
                <a:solidFill>
                  <a:srgbClr val="3333CC"/>
                </a:solidFill>
              </a:defRPr>
            </a:lvl2pPr>
            <a:lvl3pPr>
              <a:defRPr>
                <a:solidFill>
                  <a:srgbClr val="3333CC"/>
                </a:solidFill>
              </a:defRPr>
            </a:lvl3pPr>
            <a:lvl4pPr>
              <a:defRPr>
                <a:solidFill>
                  <a:srgbClr val="3333CC"/>
                </a:solidFill>
              </a:defRPr>
            </a:lvl4pPr>
            <a:lvl5pPr>
              <a:defRPr>
                <a:solidFill>
                  <a:srgbClr val="3333CC"/>
                </a:solidFill>
              </a:defRPr>
            </a:lvl5pPr>
          </a:lstStyle>
          <a:p>
            <a:pPr lvl="0"/>
            <a:r>
              <a:rPr lang="zh-TW" altLang="en-US" dirty="0" smtClean="0"/>
              <a:t>按一下以編輯母片文字樣  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   </a:t>
            </a:r>
            <a:endParaRPr lang="zh-TW" altLang="en-US" dirty="0"/>
          </a:p>
        </p:txBody>
      </p:sp>
      <p:pic>
        <p:nvPicPr>
          <p:cNvPr id="8" name="圖片 7"/>
          <p:cNvPicPr>
            <a:picLocks noChangeAspect="1"/>
          </p:cNvPicPr>
          <p:nvPr userDrawn="1"/>
        </p:nvPicPr>
        <p:blipFill>
          <a:blip r:embed="rId2">
            <a:lum bright="70000" contrast="-70000"/>
          </a:blip>
          <a:stretch>
            <a:fillRect/>
          </a:stretch>
        </p:blipFill>
        <p:spPr>
          <a:xfrm>
            <a:off x="10115550" y="4772025"/>
            <a:ext cx="2076450" cy="2085975"/>
          </a:xfrm>
          <a:prstGeom prst="rect">
            <a:avLst/>
          </a:prstGeom>
        </p:spPr>
      </p:pic>
    </p:spTree>
    <p:extLst>
      <p:ext uri="{BB962C8B-B14F-4D97-AF65-F5344CB8AC3E}">
        <p14:creationId xmlns:p14="http://schemas.microsoft.com/office/powerpoint/2010/main" val="7251572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自訂版面配置">
    <p:bg>
      <p:bgRef idx="1001">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3274962" y="1703610"/>
            <a:ext cx="5419986" cy="1852390"/>
          </a:xfrm>
        </p:spPr>
        <p:txBody>
          <a:bodyPr>
            <a:noAutofit/>
          </a:bodyPr>
          <a:lstStyle>
            <a:lvl1pPr>
              <a:defRPr sz="6000">
                <a:solidFill>
                  <a:srgbClr val="7030A0"/>
                </a:solidFill>
              </a:defRPr>
            </a:lvl1pPr>
          </a:lstStyle>
          <a:p>
            <a:r>
              <a:rPr lang="zh-TW" altLang="en-US" dirty="0" smtClean="0"/>
              <a:t>按一下以編輯母片標題樣式</a:t>
            </a:r>
            <a:endParaRPr lang="zh-TW" altLang="en-US" dirty="0"/>
          </a:p>
        </p:txBody>
      </p:sp>
      <p:sp>
        <p:nvSpPr>
          <p:cNvPr id="3" name="日期版面配置區 2"/>
          <p:cNvSpPr>
            <a:spLocks noGrp="1"/>
          </p:cNvSpPr>
          <p:nvPr>
            <p:ph type="dt" sz="half" idx="10"/>
          </p:nvPr>
        </p:nvSpPr>
        <p:spPr>
          <a:xfrm>
            <a:off x="-383418" y="6361451"/>
            <a:ext cx="2580532" cy="575494"/>
          </a:xfrm>
        </p:spPr>
        <p:txBody>
          <a:bodyPr/>
          <a:lstStyle>
            <a:lvl1pPr>
              <a:defRPr sz="1800">
                <a:solidFill>
                  <a:schemeClr val="tx1"/>
                </a:solidFill>
                <a:latin typeface="+mn-lt"/>
                <a:cs typeface="Times New Roman" panose="02020603050405020304" pitchFamily="18" charset="0"/>
              </a:defRPr>
            </a:lvl1pPr>
          </a:lstStyle>
          <a:p>
            <a:fld id="{C5D7EC55-CAAD-4C12-A15B-3772E7ACA59B}" type="datetime8">
              <a:rPr lang="en-US" altLang="zh-TW" smtClean="0"/>
              <a:t>7/14/2015 4:14 PM</a:t>
            </a:fld>
            <a:endParaRPr lang="zh-TW" altLang="en-US" dirty="0"/>
          </a:p>
        </p:txBody>
      </p:sp>
      <p:sp>
        <p:nvSpPr>
          <p:cNvPr id="4" name="頁尾版面配置區 3"/>
          <p:cNvSpPr>
            <a:spLocks noGrp="1"/>
          </p:cNvSpPr>
          <p:nvPr>
            <p:ph type="ftr" sz="quarter" idx="11"/>
          </p:nvPr>
        </p:nvSpPr>
        <p:spPr/>
        <p:txBody>
          <a:bodyPr/>
          <a:lstStyle/>
          <a:p>
            <a:endParaRPr lang="zh-TW" altLang="en-US" dirty="0"/>
          </a:p>
        </p:txBody>
      </p:sp>
      <p:sp>
        <p:nvSpPr>
          <p:cNvPr id="5" name="投影片編號版面配置區 4"/>
          <p:cNvSpPr>
            <a:spLocks noGrp="1"/>
          </p:cNvSpPr>
          <p:nvPr>
            <p:ph type="sldNum" sz="quarter" idx="12"/>
          </p:nvPr>
        </p:nvSpPr>
        <p:spPr>
          <a:xfrm>
            <a:off x="11391900" y="6423394"/>
            <a:ext cx="800100" cy="405150"/>
          </a:xfrm>
        </p:spPr>
        <p:txBody>
          <a:bodyPr/>
          <a:lstStyle>
            <a:lvl1pPr>
              <a:defRPr>
                <a:solidFill>
                  <a:schemeClr val="tx1"/>
                </a:solidFill>
              </a:defRPr>
            </a:lvl1pPr>
          </a:lstStyle>
          <a:p>
            <a:fld id="{7A219D0C-E240-4F27-B929-7DF07C862E8D}" type="slidenum">
              <a:rPr lang="zh-TW" altLang="en-US" smtClean="0"/>
              <a:pPr/>
              <a:t>‹#›</a:t>
            </a:fld>
            <a:endParaRPr lang="zh-TW" altLang="en-US"/>
          </a:p>
        </p:txBody>
      </p:sp>
    </p:spTree>
    <p:extLst>
      <p:ext uri="{BB962C8B-B14F-4D97-AF65-F5344CB8AC3E}">
        <p14:creationId xmlns:p14="http://schemas.microsoft.com/office/powerpoint/2010/main" val="2103828709"/>
      </p:ext>
    </p:extLst>
  </p:cSld>
  <p:clrMapOvr>
    <a:overrideClrMapping bg1="lt1" tx1="dk1" bg2="lt2" tx2="dk2" accent1="accent1" accent2="accent2" accent3="accent3" accent4="accent4" accent5="accent5" accent6="accent6" hlink="hlink" folHlink="folHlink"/>
  </p:clrMapOvr>
  <p:transition spd="slow">
    <p:randomBar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D2934964-AD76-43D0-BECA-EBA9D5E9315E}" type="datetime8">
              <a:rPr lang="en-US" altLang="zh-TW" smtClean="0"/>
              <a:t>7/14/2015 4:14 PM</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27015347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289668" y="6349224"/>
            <a:ext cx="904394" cy="370396"/>
          </a:xfrm>
          <a:prstGeom prst="rect">
            <a:avLst/>
          </a:prstGeom>
        </p:spPr>
        <p:txBody>
          <a:bodyPr vert="horz" lIns="91440" tIns="45720" rIns="91440" bIns="45720" rtlCol="0" anchor="ctr"/>
          <a:lstStyle>
            <a:lvl1pPr algn="r">
              <a:defRPr sz="1200">
                <a:solidFill>
                  <a:schemeClr val="tx1">
                    <a:tint val="75000"/>
                  </a:schemeClr>
                </a:solidFill>
              </a:defRPr>
            </a:lvl1pPr>
          </a:lstStyle>
          <a:p>
            <a:fld id="{13A8FA65-6771-4CB9-92E2-2BD98BF1E916}" type="datetime8">
              <a:rPr lang="en-US" altLang="zh-TW" smtClean="0"/>
              <a:t>7/14/2015 4:14 PM</a:t>
            </a:fld>
            <a:endParaRPr lang="zh-TW" altLang="en-US" dirty="0"/>
          </a:p>
        </p:txBody>
      </p:sp>
      <p:sp>
        <p:nvSpPr>
          <p:cNvPr id="5" name="Footer Placeholder 4"/>
          <p:cNvSpPr>
            <a:spLocks noGrp="1"/>
          </p:cNvSpPr>
          <p:nvPr>
            <p:ph type="ftr" sz="quarter" idx="3"/>
          </p:nvPr>
        </p:nvSpPr>
        <p:spPr>
          <a:xfrm>
            <a:off x="4282361" y="6649198"/>
            <a:ext cx="3405188" cy="15519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dirty="0"/>
          </a:p>
        </p:txBody>
      </p:sp>
      <p:sp>
        <p:nvSpPr>
          <p:cNvPr id="6" name="Slide Number Placeholder 5"/>
          <p:cNvSpPr>
            <a:spLocks noGrp="1"/>
          </p:cNvSpPr>
          <p:nvPr>
            <p:ph type="sldNum" sz="quarter" idx="4"/>
          </p:nvPr>
        </p:nvSpPr>
        <p:spPr bwMode="gray">
          <a:xfrm>
            <a:off x="11303000" y="6349225"/>
            <a:ext cx="800100" cy="405150"/>
          </a:xfrm>
          <a:prstGeom prst="rect">
            <a:avLst/>
          </a:prstGeom>
        </p:spPr>
        <p:txBody>
          <a:bodyPr vert="horz" lIns="91440" tIns="45720" rIns="91440" bIns="45720" rtlCol="0" anchor="ctr"/>
          <a:lstStyle>
            <a:lvl1pPr algn="r">
              <a:defRPr sz="2000">
                <a:solidFill>
                  <a:srgbClr val="FEFFFF"/>
                </a:solidFill>
              </a:defRPr>
            </a:lvl1pPr>
          </a:lstStyle>
          <a:p>
            <a:fld id="{7A219D0C-E240-4F27-B929-7DF07C862E8D}" type="slidenum">
              <a:rPr lang="zh-TW" altLang="en-US" smtClean="0"/>
              <a:t>‹#›</a:t>
            </a:fld>
            <a:endParaRPr lang="zh-TW" altLang="en-US"/>
          </a:p>
        </p:txBody>
      </p:sp>
    </p:spTree>
    <p:extLst>
      <p:ext uri="{BB962C8B-B14F-4D97-AF65-F5344CB8AC3E}">
        <p14:creationId xmlns:p14="http://schemas.microsoft.com/office/powerpoint/2010/main" val="2149940366"/>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38" r:id="rId3"/>
    <p:sldLayoutId id="2147483834" r:id="rId4"/>
    <p:sldLayoutId id="2147483835" r:id="rId5"/>
    <p:sldLayoutId id="2147483833" r:id="rId6"/>
    <p:sldLayoutId id="2147483831" r:id="rId7"/>
    <p:sldLayoutId id="2147483832"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825" r:id="rId17"/>
    <p:sldLayoutId id="2147483826" r:id="rId18"/>
    <p:sldLayoutId id="2147483827" r:id="rId19"/>
    <p:sldLayoutId id="2147483828" r:id="rId20"/>
    <p:sldLayoutId id="2147483829" r:id="rId21"/>
    <p:sldLayoutId id="2147483830" r:id="rId22"/>
    <p:sldLayoutId id="2147483836" r:id="rId23"/>
    <p:sldLayoutId id="2147483837" r:id="rId24"/>
  </p:sldLayoutIdLst>
  <p:timing>
    <p:tnLst>
      <p:par>
        <p:cTn id="1" dur="indefinite" restart="never" nodeType="tmRoot"/>
      </p:par>
    </p:tnLst>
  </p:timing>
  <p:hf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5.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zh-TW" altLang="en-US" smtClean="0"/>
              <a:t>健康意識、食品安全、生活型態對有機農產品的態度和購買意向之分析</a:t>
            </a:r>
            <a:endParaRPr lang="zh-TW" altLang="en-US" dirty="0"/>
          </a:p>
        </p:txBody>
      </p:sp>
      <p:sp>
        <p:nvSpPr>
          <p:cNvPr id="3" name="副標題 2"/>
          <p:cNvSpPr>
            <a:spLocks noGrp="1"/>
          </p:cNvSpPr>
          <p:nvPr>
            <p:ph type="subTitle" idx="1"/>
          </p:nvPr>
        </p:nvSpPr>
        <p:spPr/>
        <p:txBody>
          <a:bodyPr>
            <a:normAutofit fontScale="92500" lnSpcReduction="10000"/>
          </a:bodyPr>
          <a:lstStyle/>
          <a:p>
            <a:r>
              <a:rPr lang="zh-TW" altLang="en-US" dirty="0" smtClean="0"/>
              <a:t>指導教授：李明聰</a:t>
            </a:r>
            <a:endParaRPr lang="en-US" altLang="zh-TW" dirty="0" smtClean="0"/>
          </a:p>
          <a:p>
            <a:r>
              <a:rPr lang="zh-TW" altLang="en-US" dirty="0" smtClean="0"/>
              <a:t>簡  </a:t>
            </a:r>
            <a:r>
              <a:rPr lang="zh-TW" altLang="en-US" dirty="0"/>
              <a:t>報  者：</a:t>
            </a:r>
            <a:r>
              <a:rPr lang="zh-TW" altLang="en-US" dirty="0" smtClean="0"/>
              <a:t>郭石玲</a:t>
            </a:r>
            <a:endParaRPr lang="en-US" altLang="zh-TW" dirty="0" smtClean="0"/>
          </a:p>
          <a:p>
            <a:r>
              <a:rPr lang="zh-TW" altLang="en-US" dirty="0"/>
              <a:t>簡報日期</a:t>
            </a:r>
            <a:r>
              <a:rPr lang="zh-TW" altLang="en-US" dirty="0" smtClean="0"/>
              <a:t>：</a:t>
            </a:r>
            <a:r>
              <a:rPr lang="en-US" altLang="zh-TW" dirty="0" smtClean="0"/>
              <a:t>104.07.04</a:t>
            </a:r>
            <a:r>
              <a:rPr lang="zh-TW" altLang="en-US" dirty="0" smtClean="0"/>
              <a:t>                  </a:t>
            </a:r>
            <a:endParaRPr lang="zh-TW" altLang="en-US" dirty="0"/>
          </a:p>
        </p:txBody>
      </p:sp>
    </p:spTree>
    <p:extLst>
      <p:ext uri="{BB962C8B-B14F-4D97-AF65-F5344CB8AC3E}">
        <p14:creationId xmlns:p14="http://schemas.microsoft.com/office/powerpoint/2010/main" val="1763146565"/>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二、食品安全</a:t>
            </a:r>
            <a:r>
              <a:rPr lang="en-US" altLang="zh-TW" smtClean="0"/>
              <a:t>(1/2)</a:t>
            </a:r>
            <a:endParaRPr lang="zh-TW" altLang="en-US" dirty="0"/>
          </a:p>
        </p:txBody>
      </p:sp>
      <p:sp>
        <p:nvSpPr>
          <p:cNvPr id="9" name="內容版面配置區 8"/>
          <p:cNvSpPr>
            <a:spLocks noGrp="1"/>
          </p:cNvSpPr>
          <p:nvPr>
            <p:ph idx="1"/>
          </p:nvPr>
        </p:nvSpPr>
        <p:spPr/>
        <p:txBody>
          <a:bodyPr/>
          <a:lstStyle/>
          <a:p>
            <a:r>
              <a:rPr lang="zh-TW" altLang="en-US" dirty="0" smtClean="0"/>
              <a:t>有機農業</a:t>
            </a:r>
            <a:r>
              <a:rPr lang="zh-TW" altLang="zh-TW" dirty="0" smtClean="0"/>
              <a:t>是指消費者關注食品中殘留的化學農藥、肥料、食品添加物和防腐劑的一種安全的耕作方式 </a:t>
            </a:r>
            <a:r>
              <a:rPr lang="en-US" altLang="zh-TW" dirty="0" smtClean="0"/>
              <a:t>(Yee, Yeung &amp; Morris, 2005)</a:t>
            </a:r>
            <a:r>
              <a:rPr lang="zh-TW" altLang="zh-TW" dirty="0" smtClean="0"/>
              <a:t> 。</a:t>
            </a:r>
            <a:endParaRPr lang="en-US" altLang="zh-TW" dirty="0" smtClean="0"/>
          </a:p>
          <a:p>
            <a:r>
              <a:rPr lang="zh-TW" altLang="zh-TW" dirty="0" smtClean="0"/>
              <a:t>食品安全在糧食政策中是一個重要的考慮因素，會影響消費者對食物的選擇</a:t>
            </a:r>
            <a:r>
              <a:rPr lang="en-US" altLang="zh-TW" dirty="0" smtClean="0"/>
              <a:t>(</a:t>
            </a:r>
            <a:r>
              <a:rPr lang="en-US" altLang="zh-TW" dirty="0" err="1" smtClean="0"/>
              <a:t>Grunert</a:t>
            </a:r>
            <a:r>
              <a:rPr lang="en-US" altLang="zh-TW" dirty="0" smtClean="0"/>
              <a:t>, 2005)</a:t>
            </a:r>
            <a:r>
              <a:rPr lang="zh-TW" altLang="zh-TW" dirty="0" smtClean="0"/>
              <a:t>。</a:t>
            </a:r>
            <a:endParaRPr lang="en-US" altLang="zh-TW" dirty="0" smtClean="0"/>
          </a:p>
          <a:p>
            <a:endParaRPr lang="zh-TW" altLang="en-US" dirty="0"/>
          </a:p>
        </p:txBody>
      </p:sp>
      <p:sp>
        <p:nvSpPr>
          <p:cNvPr id="4" name="日期版面配置區 3"/>
          <p:cNvSpPr>
            <a:spLocks noGrp="1"/>
          </p:cNvSpPr>
          <p:nvPr>
            <p:ph type="dt" sz="half" idx="10"/>
          </p:nvPr>
        </p:nvSpPr>
        <p:spPr/>
        <p:txBody>
          <a:bodyPr/>
          <a:lstStyle/>
          <a:p>
            <a:fld id="{98A53563-0D47-46C3-B065-68510126F94E}"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10</a:t>
            </a:fld>
            <a:endParaRPr lang="zh-TW" altLang="en-US" dirty="0"/>
          </a:p>
        </p:txBody>
      </p:sp>
    </p:spTree>
    <p:extLst>
      <p:ext uri="{BB962C8B-B14F-4D97-AF65-F5344CB8AC3E}">
        <p14:creationId xmlns:p14="http://schemas.microsoft.com/office/powerpoint/2010/main" val="3702723318"/>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二、食品安全</a:t>
            </a:r>
            <a:r>
              <a:rPr lang="en-US" altLang="zh-TW" smtClean="0"/>
              <a:t>(2/2)</a:t>
            </a:r>
            <a:endParaRPr lang="zh-TW" altLang="en-US" dirty="0"/>
          </a:p>
        </p:txBody>
      </p:sp>
      <p:sp>
        <p:nvSpPr>
          <p:cNvPr id="3" name="內容版面配置區 2"/>
          <p:cNvSpPr>
            <a:spLocks noGrp="1"/>
          </p:cNvSpPr>
          <p:nvPr>
            <p:ph idx="1"/>
          </p:nvPr>
        </p:nvSpPr>
        <p:spPr/>
        <p:txBody>
          <a:bodyPr/>
          <a:lstStyle/>
          <a:p>
            <a:r>
              <a:rPr lang="en-US" altLang="zh-TW" dirty="0" smtClean="0"/>
              <a:t>Williams</a:t>
            </a:r>
            <a:r>
              <a:rPr lang="zh-TW" altLang="zh-TW" dirty="0" smtClean="0"/>
              <a:t>和</a:t>
            </a:r>
            <a:r>
              <a:rPr lang="en-US" altLang="zh-TW" dirty="0" err="1" smtClean="0"/>
              <a:t>Hammitt</a:t>
            </a:r>
            <a:r>
              <a:rPr lang="en-US" altLang="zh-TW" dirty="0" smtClean="0"/>
              <a:t>(2000)</a:t>
            </a:r>
            <a:r>
              <a:rPr lang="zh-TW" altLang="zh-TW" dirty="0" smtClean="0"/>
              <a:t>研究發現消費者認為有機農產品</a:t>
            </a:r>
            <a:r>
              <a:rPr lang="zh-TW" altLang="en-US" dirty="0" smtClean="0"/>
              <a:t>因為減少</a:t>
            </a:r>
            <a:r>
              <a:rPr lang="zh-TW" altLang="zh-TW" dirty="0" smtClean="0"/>
              <a:t>農藥</a:t>
            </a:r>
            <a:r>
              <a:rPr lang="zh-TW" altLang="en-US" dirty="0" smtClean="0"/>
              <a:t>使用導致</a:t>
            </a:r>
            <a:r>
              <a:rPr lang="zh-TW" altLang="zh-TW" dirty="0" smtClean="0"/>
              <a:t>死亡率</a:t>
            </a:r>
            <a:r>
              <a:rPr lang="zh-TW" altLang="en-US" dirty="0" smtClean="0"/>
              <a:t>的</a:t>
            </a:r>
            <a:r>
              <a:rPr lang="zh-TW" altLang="zh-TW" dirty="0" smtClean="0"/>
              <a:t>風險較傳統食品更少。</a:t>
            </a:r>
            <a:endParaRPr lang="en-US" altLang="zh-TW" dirty="0" smtClean="0"/>
          </a:p>
          <a:p>
            <a:r>
              <a:rPr lang="zh-TW" altLang="zh-TW" dirty="0" smtClean="0"/>
              <a:t>自由放牧生產的農產品，因為自由放牧的規範，使得農民的生產系統需遵守一系列嚴格的準則，以確保安全 </a:t>
            </a:r>
            <a:r>
              <a:rPr lang="en-US" altLang="zh-TW" dirty="0" smtClean="0"/>
              <a:t>(Mintel, 2006)</a:t>
            </a:r>
            <a:r>
              <a:rPr lang="zh-TW" altLang="zh-TW" dirty="0" smtClean="0"/>
              <a:t>。</a:t>
            </a:r>
            <a:endParaRPr lang="zh-TW" altLang="en-US" dirty="0"/>
          </a:p>
        </p:txBody>
      </p:sp>
      <p:sp>
        <p:nvSpPr>
          <p:cNvPr id="4" name="日期版面配置區 3"/>
          <p:cNvSpPr>
            <a:spLocks noGrp="1"/>
          </p:cNvSpPr>
          <p:nvPr>
            <p:ph type="dt" sz="half" idx="10"/>
          </p:nvPr>
        </p:nvSpPr>
        <p:spPr/>
        <p:txBody>
          <a:bodyPr/>
          <a:lstStyle/>
          <a:p>
            <a:fld id="{44D83DF8-F456-4959-B013-1FAE83A7CA7B}"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11</a:t>
            </a:fld>
            <a:endParaRPr lang="zh-TW" altLang="en-US" dirty="0"/>
          </a:p>
        </p:txBody>
      </p:sp>
    </p:spTree>
    <p:extLst>
      <p:ext uri="{BB962C8B-B14F-4D97-AF65-F5344CB8AC3E}">
        <p14:creationId xmlns:p14="http://schemas.microsoft.com/office/powerpoint/2010/main" val="2257236509"/>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三、生活型態</a:t>
            </a:r>
            <a:r>
              <a:rPr lang="en-US" altLang="zh-TW" smtClean="0"/>
              <a:t>(1/2)</a:t>
            </a:r>
            <a:endParaRPr lang="zh-TW" altLang="en-US" dirty="0"/>
          </a:p>
        </p:txBody>
      </p:sp>
      <p:sp>
        <p:nvSpPr>
          <p:cNvPr id="9" name="內容版面配置區 8"/>
          <p:cNvSpPr>
            <a:spLocks noGrp="1"/>
          </p:cNvSpPr>
          <p:nvPr>
            <p:ph idx="1"/>
          </p:nvPr>
        </p:nvSpPr>
        <p:spPr/>
        <p:txBody>
          <a:bodyPr>
            <a:normAutofit/>
          </a:bodyPr>
          <a:lstStyle/>
          <a:p>
            <a:r>
              <a:rPr lang="zh-TW" altLang="zh-TW" dirty="0" smtClean="0"/>
              <a:t>生活型態是一個人或團體的生活方式，也是一種個人的內在心理建構，可用來解釋人的</a:t>
            </a:r>
            <a:r>
              <a:rPr lang="zh-TW" altLang="zh-TW" dirty="0"/>
              <a:t>行為，反映</a:t>
            </a:r>
            <a:r>
              <a:rPr lang="zh-TW" altLang="zh-TW" dirty="0" smtClean="0"/>
              <a:t>一個人的態度和價值觀。</a:t>
            </a:r>
            <a:endParaRPr lang="en-US" altLang="zh-TW" dirty="0" smtClean="0"/>
          </a:p>
          <a:p>
            <a:r>
              <a:rPr lang="zh-TW" altLang="zh-TW" dirty="0" smtClean="0"/>
              <a:t>綠色消費者擁有生態意識並傾向購買環保有機產品，而不是有害於環境或社會的產品</a:t>
            </a:r>
            <a:r>
              <a:rPr lang="en-US" altLang="zh-TW" dirty="0" smtClean="0"/>
              <a:t>(</a:t>
            </a:r>
            <a:r>
              <a:rPr lang="en-US" altLang="zh-TW" dirty="0" err="1" smtClean="0"/>
              <a:t>Laroche</a:t>
            </a:r>
            <a:r>
              <a:rPr lang="en-US" altLang="zh-TW" dirty="0" smtClean="0"/>
              <a:t> et al., 2001</a:t>
            </a:r>
            <a:r>
              <a:rPr lang="zh-TW" altLang="zh-TW" dirty="0" smtClean="0"/>
              <a:t>、</a:t>
            </a:r>
            <a:r>
              <a:rPr lang="en-US" altLang="zh-TW" dirty="0" smtClean="0"/>
              <a:t>Harper &amp; </a:t>
            </a:r>
            <a:r>
              <a:rPr lang="en-US" altLang="zh-TW" dirty="0" err="1" smtClean="0"/>
              <a:t>Makatouni</a:t>
            </a:r>
            <a:r>
              <a:rPr lang="en-US" altLang="zh-TW" dirty="0" smtClean="0"/>
              <a:t>, 2002)</a:t>
            </a:r>
            <a:r>
              <a:rPr lang="zh-TW" altLang="zh-TW" dirty="0" smtClean="0"/>
              <a:t>。</a:t>
            </a:r>
            <a:endParaRPr lang="zh-TW" altLang="en-US" dirty="0"/>
          </a:p>
        </p:txBody>
      </p:sp>
      <p:sp>
        <p:nvSpPr>
          <p:cNvPr id="4" name="日期版面配置區 3"/>
          <p:cNvSpPr>
            <a:spLocks noGrp="1"/>
          </p:cNvSpPr>
          <p:nvPr>
            <p:ph type="dt" sz="half" idx="10"/>
          </p:nvPr>
        </p:nvSpPr>
        <p:spPr/>
        <p:txBody>
          <a:bodyPr/>
          <a:lstStyle/>
          <a:p>
            <a:fld id="{581275C4-4E89-4BC0-9C68-C1B934A62DBB}"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12</a:t>
            </a:fld>
            <a:endParaRPr lang="zh-TW" altLang="en-US" dirty="0"/>
          </a:p>
        </p:txBody>
      </p:sp>
    </p:spTree>
    <p:extLst>
      <p:ext uri="{BB962C8B-B14F-4D97-AF65-F5344CB8AC3E}">
        <p14:creationId xmlns:p14="http://schemas.microsoft.com/office/powerpoint/2010/main" val="4110144618"/>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三、生活型態</a:t>
            </a:r>
            <a:r>
              <a:rPr lang="en-US" altLang="zh-TW" smtClean="0"/>
              <a:t>(2/2)</a:t>
            </a:r>
            <a:endParaRPr lang="zh-TW" altLang="en-US" dirty="0"/>
          </a:p>
        </p:txBody>
      </p:sp>
      <p:sp>
        <p:nvSpPr>
          <p:cNvPr id="3" name="內容版面配置區 2"/>
          <p:cNvSpPr>
            <a:spLocks noGrp="1"/>
          </p:cNvSpPr>
          <p:nvPr>
            <p:ph idx="1"/>
          </p:nvPr>
        </p:nvSpPr>
        <p:spPr/>
        <p:txBody>
          <a:bodyPr/>
          <a:lstStyle/>
          <a:p>
            <a:r>
              <a:rPr lang="zh-TW" altLang="zh-TW" dirty="0" smtClean="0"/>
              <a:t>有機農產品的消費是一種個人價值觀與道德信念的生活方式</a:t>
            </a:r>
            <a:r>
              <a:rPr lang="en-US" altLang="zh-TW" dirty="0" smtClean="0"/>
              <a:t>(Ethical lifestyle) (</a:t>
            </a:r>
            <a:r>
              <a:rPr lang="en-US" altLang="zh-TW" dirty="0" err="1" smtClean="0"/>
              <a:t>Schifferstein</a:t>
            </a:r>
            <a:r>
              <a:rPr lang="en-US" altLang="zh-TW" dirty="0" smtClean="0"/>
              <a:t> &amp; Oude </a:t>
            </a:r>
            <a:r>
              <a:rPr lang="en-US" altLang="zh-TW" dirty="0"/>
              <a:t>Ophuis1998</a:t>
            </a:r>
            <a:r>
              <a:rPr lang="en-US" altLang="zh-TW" dirty="0" smtClean="0"/>
              <a:t>)</a:t>
            </a:r>
            <a:r>
              <a:rPr lang="zh-TW" altLang="zh-TW" dirty="0" smtClean="0"/>
              <a:t>。</a:t>
            </a:r>
            <a:endParaRPr lang="en-US" altLang="zh-TW" dirty="0" smtClean="0"/>
          </a:p>
          <a:p>
            <a:r>
              <a:rPr lang="en-US" altLang="zh-TW" dirty="0" smtClean="0"/>
              <a:t>Williams</a:t>
            </a:r>
            <a:r>
              <a:rPr lang="zh-TW" altLang="zh-TW" dirty="0" smtClean="0"/>
              <a:t>和</a:t>
            </a:r>
            <a:r>
              <a:rPr lang="en-US" altLang="zh-TW" dirty="0" err="1" smtClean="0"/>
              <a:t>Hammitt</a:t>
            </a:r>
            <a:r>
              <a:rPr lang="en-US" altLang="zh-TW" dirty="0" smtClean="0"/>
              <a:t>(2000)</a:t>
            </a:r>
            <a:r>
              <a:rPr lang="zh-TW" altLang="zh-TW" dirty="0" smtClean="0"/>
              <a:t>研究發現有機農產品的消費者相較於傳統農產品的消費者更易於從事各種環保行為。</a:t>
            </a:r>
            <a:endParaRPr lang="zh-TW" altLang="en-US" dirty="0"/>
          </a:p>
        </p:txBody>
      </p:sp>
      <p:sp>
        <p:nvSpPr>
          <p:cNvPr id="4" name="日期版面配置區 3"/>
          <p:cNvSpPr>
            <a:spLocks noGrp="1"/>
          </p:cNvSpPr>
          <p:nvPr>
            <p:ph type="dt" sz="half" idx="10"/>
          </p:nvPr>
        </p:nvSpPr>
        <p:spPr/>
        <p:txBody>
          <a:bodyPr/>
          <a:lstStyle/>
          <a:p>
            <a:fld id="{57BF84CA-D725-4DAA-BA16-A329669C2863}"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13</a:t>
            </a:fld>
            <a:endParaRPr lang="zh-TW" altLang="en-US" dirty="0"/>
          </a:p>
        </p:txBody>
      </p:sp>
    </p:spTree>
    <p:extLst>
      <p:ext uri="{BB962C8B-B14F-4D97-AF65-F5344CB8AC3E}">
        <p14:creationId xmlns:p14="http://schemas.microsoft.com/office/powerpoint/2010/main" val="2700037934"/>
      </p:ext>
    </p:extLst>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四、有機農產品的態度</a:t>
            </a:r>
            <a:endParaRPr lang="zh-TW" altLang="en-US" dirty="0"/>
          </a:p>
        </p:txBody>
      </p:sp>
      <p:sp>
        <p:nvSpPr>
          <p:cNvPr id="9" name="內容版面配置區 8"/>
          <p:cNvSpPr>
            <a:spLocks noGrp="1"/>
          </p:cNvSpPr>
          <p:nvPr>
            <p:ph idx="1"/>
          </p:nvPr>
        </p:nvSpPr>
        <p:spPr/>
        <p:txBody>
          <a:bodyPr/>
          <a:lstStyle/>
          <a:p>
            <a:r>
              <a:rPr lang="en-US" altLang="zh-TW" dirty="0" smtClean="0"/>
              <a:t>Kim</a:t>
            </a:r>
            <a:r>
              <a:rPr lang="zh-TW" altLang="zh-TW" dirty="0" smtClean="0"/>
              <a:t>和</a:t>
            </a:r>
            <a:r>
              <a:rPr lang="en-US" altLang="zh-TW" dirty="0" err="1" smtClean="0"/>
              <a:t>Littrell</a:t>
            </a:r>
            <a:r>
              <a:rPr lang="en-US" altLang="zh-TW" dirty="0" smtClean="0"/>
              <a:t>(2001)</a:t>
            </a:r>
            <a:r>
              <a:rPr lang="zh-TW" altLang="zh-TW" dirty="0" smtClean="0"/>
              <a:t>研究證明遊客對旅遊地文化的態度會</a:t>
            </a:r>
            <a:r>
              <a:rPr lang="zh-TW" altLang="zh-TW" dirty="0" smtClean="0"/>
              <a:t>影響紀念品</a:t>
            </a:r>
            <a:r>
              <a:rPr lang="zh-TW" altLang="zh-TW" dirty="0" smtClean="0"/>
              <a:t>的購買意向。</a:t>
            </a:r>
            <a:endParaRPr lang="en-US" altLang="zh-TW" dirty="0" smtClean="0"/>
          </a:p>
          <a:p>
            <a:r>
              <a:rPr lang="zh-TW" altLang="zh-TW" dirty="0" smtClean="0"/>
              <a:t>周應</a:t>
            </a:r>
            <a:r>
              <a:rPr lang="zh-TW" altLang="zh-TW" dirty="0"/>
              <a:t>恆、</a:t>
            </a:r>
            <a:r>
              <a:rPr lang="zh-TW" altLang="en-US" dirty="0" smtClean="0"/>
              <a:t>馬</a:t>
            </a:r>
            <a:r>
              <a:rPr lang="zh-TW" altLang="zh-TW" dirty="0" smtClean="0"/>
              <a:t>仁</a:t>
            </a:r>
            <a:r>
              <a:rPr lang="zh-TW" altLang="zh-TW" dirty="0"/>
              <a:t>磊和王二</a:t>
            </a:r>
            <a:r>
              <a:rPr lang="zh-TW" altLang="zh-TW" dirty="0" smtClean="0"/>
              <a:t>朋</a:t>
            </a:r>
            <a:r>
              <a:rPr lang="en-US" altLang="zh-TW" dirty="0" smtClean="0"/>
              <a:t>(2014)</a:t>
            </a:r>
            <a:r>
              <a:rPr lang="zh-TW" altLang="zh-TW" dirty="0" smtClean="0"/>
              <a:t>從食品安全的角度研究了消費者的購買意向，認為消費者對食品安全的態度影響對食品的接受程度，進而影響購買意向。</a:t>
            </a:r>
            <a:endParaRPr lang="zh-TW" altLang="en-US" dirty="0"/>
          </a:p>
        </p:txBody>
      </p:sp>
      <p:sp>
        <p:nvSpPr>
          <p:cNvPr id="4" name="日期版面配置區 3"/>
          <p:cNvSpPr>
            <a:spLocks noGrp="1"/>
          </p:cNvSpPr>
          <p:nvPr>
            <p:ph type="dt" sz="half" idx="10"/>
          </p:nvPr>
        </p:nvSpPr>
        <p:spPr/>
        <p:txBody>
          <a:bodyPr/>
          <a:lstStyle/>
          <a:p>
            <a:fld id="{96676C00-9E36-4F4E-BB8F-A54A55A0EDC3}"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14</a:t>
            </a:fld>
            <a:endParaRPr lang="zh-TW" altLang="en-US" dirty="0"/>
          </a:p>
        </p:txBody>
      </p:sp>
    </p:spTree>
    <p:extLst>
      <p:ext uri="{BB962C8B-B14F-4D97-AF65-F5344CB8AC3E}">
        <p14:creationId xmlns:p14="http://schemas.microsoft.com/office/powerpoint/2010/main" val="3960153300"/>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五、購買意向</a:t>
            </a:r>
            <a:endParaRPr lang="zh-TW" altLang="en-US" dirty="0"/>
          </a:p>
        </p:txBody>
      </p:sp>
      <p:sp>
        <p:nvSpPr>
          <p:cNvPr id="9" name="內容版面配置區 8"/>
          <p:cNvSpPr>
            <a:spLocks noGrp="1"/>
          </p:cNvSpPr>
          <p:nvPr>
            <p:ph idx="1"/>
          </p:nvPr>
        </p:nvSpPr>
        <p:spPr/>
        <p:txBody>
          <a:bodyPr>
            <a:normAutofit fontScale="92500"/>
          </a:bodyPr>
          <a:lstStyle/>
          <a:p>
            <a:r>
              <a:rPr lang="zh-TW" altLang="zh-TW" dirty="0" smtClean="0"/>
              <a:t>購買意向即</a:t>
            </a:r>
            <a:r>
              <a:rPr lang="zh-TW" altLang="en-US" dirty="0" smtClean="0"/>
              <a:t>消費者</a:t>
            </a:r>
            <a:r>
              <a:rPr lang="zh-TW" altLang="zh-TW" dirty="0" smtClean="0"/>
              <a:t>願意採取特定</a:t>
            </a:r>
            <a:r>
              <a:rPr lang="zh-TW" altLang="en-US" dirty="0" smtClean="0"/>
              <a:t>購買行為</a:t>
            </a:r>
            <a:r>
              <a:rPr lang="zh-TW" altLang="zh-TW" dirty="0" smtClean="0"/>
              <a:t>的機率高低。</a:t>
            </a:r>
            <a:endParaRPr lang="en-US" altLang="zh-TW" dirty="0" smtClean="0"/>
          </a:p>
          <a:p>
            <a:r>
              <a:rPr lang="zh-TW" altLang="zh-TW" dirty="0" smtClean="0"/>
              <a:t>消費者對某一</a:t>
            </a:r>
            <a:r>
              <a:rPr lang="zh-TW" altLang="en-US" dirty="0" smtClean="0"/>
              <a:t>產品</a:t>
            </a:r>
            <a:r>
              <a:rPr lang="zh-TW" altLang="zh-TW" dirty="0" smtClean="0"/>
              <a:t>或</a:t>
            </a:r>
            <a:r>
              <a:rPr lang="zh-TW" altLang="en-US" dirty="0" smtClean="0"/>
              <a:t>品牌</a:t>
            </a:r>
            <a:r>
              <a:rPr lang="zh-TW" altLang="zh-TW" dirty="0" smtClean="0"/>
              <a:t>的態度，加上外在因素的作用，構成消費者的購買意向，被證實可做為預測消費行為的重要指標</a:t>
            </a:r>
            <a:r>
              <a:rPr lang="en-US" altLang="zh-TW" dirty="0"/>
              <a:t>(</a:t>
            </a:r>
            <a:r>
              <a:rPr lang="en-US" altLang="zh-TW" dirty="0" smtClean="0"/>
              <a:t>Mullet </a:t>
            </a:r>
            <a:r>
              <a:rPr lang="en-US" altLang="zh-TW" dirty="0"/>
              <a:t>&amp; </a:t>
            </a:r>
            <a:r>
              <a:rPr lang="en-US" altLang="zh-TW" dirty="0" smtClean="0"/>
              <a:t>Karson, 1997</a:t>
            </a:r>
            <a:r>
              <a:rPr lang="en-US" altLang="zh-TW" dirty="0"/>
              <a:t>)</a:t>
            </a:r>
            <a:r>
              <a:rPr lang="zh-TW" altLang="zh-TW" dirty="0" smtClean="0"/>
              <a:t>。</a:t>
            </a:r>
            <a:endParaRPr lang="en-US" altLang="zh-TW" dirty="0" smtClean="0"/>
          </a:p>
          <a:p>
            <a:r>
              <a:rPr lang="zh-TW" altLang="zh-TW" dirty="0" smtClean="0"/>
              <a:t>購買意向</a:t>
            </a:r>
            <a:r>
              <a:rPr lang="zh-TW" altLang="en-US" dirty="0" smtClean="0"/>
              <a:t>是</a:t>
            </a:r>
            <a:r>
              <a:rPr lang="zh-TW" altLang="zh-TW" dirty="0" smtClean="0"/>
              <a:t>指消費者購買某種特定產品的</a:t>
            </a:r>
            <a:r>
              <a:rPr lang="zh-TW" altLang="en-US" dirty="0" smtClean="0"/>
              <a:t>主觀意識</a:t>
            </a:r>
            <a:r>
              <a:rPr lang="zh-TW" altLang="zh-TW" dirty="0" smtClean="0"/>
              <a:t>或可能性</a:t>
            </a:r>
            <a:r>
              <a:rPr lang="en-US" altLang="zh-TW" dirty="0"/>
              <a:t>(</a:t>
            </a:r>
            <a:r>
              <a:rPr lang="en-US" altLang="zh-TW" dirty="0" err="1" smtClean="0"/>
              <a:t>Dodds</a:t>
            </a:r>
            <a:r>
              <a:rPr lang="en-US" altLang="zh-TW" dirty="0" smtClean="0"/>
              <a:t>,</a:t>
            </a:r>
            <a:r>
              <a:rPr lang="zh-TW" altLang="en-US" dirty="0" smtClean="0"/>
              <a:t> </a:t>
            </a:r>
            <a:r>
              <a:rPr lang="en-US" altLang="zh-TW" dirty="0" smtClean="0"/>
              <a:t>Monroe</a:t>
            </a:r>
            <a:r>
              <a:rPr lang="zh-TW" altLang="en-US" dirty="0" smtClean="0"/>
              <a:t> </a:t>
            </a:r>
            <a:r>
              <a:rPr lang="en-US" altLang="zh-TW" dirty="0" smtClean="0"/>
              <a:t>&amp;</a:t>
            </a:r>
            <a:r>
              <a:rPr lang="zh-TW" altLang="en-US" dirty="0" smtClean="0"/>
              <a:t> </a:t>
            </a:r>
            <a:r>
              <a:rPr lang="en-US" altLang="zh-TW" dirty="0" smtClean="0"/>
              <a:t>Grewal,</a:t>
            </a:r>
            <a:r>
              <a:rPr lang="zh-TW" altLang="en-US" dirty="0" smtClean="0"/>
              <a:t> </a:t>
            </a:r>
            <a:r>
              <a:rPr lang="en-US" altLang="zh-TW" dirty="0" smtClean="0"/>
              <a:t>1991)</a:t>
            </a:r>
            <a:r>
              <a:rPr lang="zh-TW" altLang="zh-TW" dirty="0" smtClean="0"/>
              <a:t>。</a:t>
            </a:r>
            <a:endParaRPr lang="zh-TW" altLang="en-US" dirty="0"/>
          </a:p>
        </p:txBody>
      </p:sp>
      <p:sp>
        <p:nvSpPr>
          <p:cNvPr id="4" name="日期版面配置區 3"/>
          <p:cNvSpPr>
            <a:spLocks noGrp="1"/>
          </p:cNvSpPr>
          <p:nvPr>
            <p:ph type="dt" sz="half" idx="10"/>
          </p:nvPr>
        </p:nvSpPr>
        <p:spPr/>
        <p:txBody>
          <a:bodyPr/>
          <a:lstStyle/>
          <a:p>
            <a:fld id="{72B1CB2E-4A7D-460D-AE3D-BFA04D7B6CFB}"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15</a:t>
            </a:fld>
            <a:endParaRPr lang="zh-TW" altLang="en-US" dirty="0"/>
          </a:p>
        </p:txBody>
      </p:sp>
    </p:spTree>
    <p:extLst>
      <p:ext uri="{BB962C8B-B14F-4D97-AF65-F5344CB8AC3E}">
        <p14:creationId xmlns:p14="http://schemas.microsoft.com/office/powerpoint/2010/main" val="938563028"/>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參、研究方法</a:t>
            </a:r>
            <a:endParaRPr lang="zh-TW" altLang="en-US" dirty="0"/>
          </a:p>
        </p:txBody>
      </p:sp>
      <p:sp>
        <p:nvSpPr>
          <p:cNvPr id="7" name="日期版面配置區 6"/>
          <p:cNvSpPr>
            <a:spLocks noGrp="1"/>
          </p:cNvSpPr>
          <p:nvPr>
            <p:ph type="dt" sz="half" idx="10"/>
          </p:nvPr>
        </p:nvSpPr>
        <p:spPr/>
        <p:txBody>
          <a:bodyPr/>
          <a:lstStyle/>
          <a:p>
            <a:fld id="{B78AD6AD-A91D-4367-8C49-D7AC682F24DD}" type="datetime8">
              <a:rPr lang="en-US" altLang="zh-TW" smtClean="0"/>
              <a:t>7/14/2015 4:14 PM</a:t>
            </a:fld>
            <a:endParaRPr lang="zh-TW" altLang="en-US" dirty="0"/>
          </a:p>
        </p:txBody>
      </p:sp>
      <p:sp>
        <p:nvSpPr>
          <p:cNvPr id="8" name="投影片編號版面配置區 7"/>
          <p:cNvSpPr>
            <a:spLocks noGrp="1"/>
          </p:cNvSpPr>
          <p:nvPr>
            <p:ph type="sldNum" sz="quarter" idx="12"/>
          </p:nvPr>
        </p:nvSpPr>
        <p:spPr/>
        <p:txBody>
          <a:bodyPr/>
          <a:lstStyle/>
          <a:p>
            <a:fld id="{7A219D0C-E240-4F27-B929-7DF07C862E8D}" type="slidenum">
              <a:rPr lang="zh-TW" altLang="en-US" smtClean="0"/>
              <a:pPr/>
              <a:t>16</a:t>
            </a:fld>
            <a:endParaRPr lang="zh-TW" altLang="en-US" dirty="0"/>
          </a:p>
        </p:txBody>
      </p:sp>
      <p:sp>
        <p:nvSpPr>
          <p:cNvPr id="3" name="內容版面配置區 2"/>
          <p:cNvSpPr>
            <a:spLocks noGrp="1"/>
          </p:cNvSpPr>
          <p:nvPr>
            <p:ph sz="quarter" idx="13"/>
          </p:nvPr>
        </p:nvSpPr>
        <p:spPr/>
        <p:txBody>
          <a:bodyPr>
            <a:normAutofit lnSpcReduction="10000"/>
          </a:bodyPr>
          <a:lstStyle/>
          <a:p>
            <a:r>
              <a:rPr lang="zh-TW" altLang="en-US" smtClean="0"/>
              <a:t>研究架構</a:t>
            </a:r>
            <a:endParaRPr lang="en-US" altLang="zh-TW" smtClean="0"/>
          </a:p>
          <a:p>
            <a:r>
              <a:rPr lang="zh-TW" altLang="en-US" smtClean="0"/>
              <a:t>研究假設</a:t>
            </a:r>
            <a:endParaRPr lang="en-US" altLang="zh-TW" smtClean="0"/>
          </a:p>
          <a:p>
            <a:r>
              <a:rPr lang="zh-TW" altLang="en-US" smtClean="0"/>
              <a:t>研究對象</a:t>
            </a:r>
            <a:endParaRPr lang="en-US" altLang="zh-TW" smtClean="0"/>
          </a:p>
          <a:p>
            <a:r>
              <a:rPr lang="zh-TW" altLang="en-US" smtClean="0"/>
              <a:t>抽樣方法</a:t>
            </a:r>
            <a:endParaRPr lang="zh-TW" altLang="en-US" dirty="0"/>
          </a:p>
        </p:txBody>
      </p:sp>
    </p:spTree>
    <p:extLst>
      <p:ext uri="{BB962C8B-B14F-4D97-AF65-F5344CB8AC3E}">
        <p14:creationId xmlns:p14="http://schemas.microsoft.com/office/powerpoint/2010/main" val="16435226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一、研究架構</a:t>
            </a:r>
            <a:endParaRPr lang="zh-TW" altLang="en-US" dirty="0"/>
          </a:p>
        </p:txBody>
      </p:sp>
      <p:sp>
        <p:nvSpPr>
          <p:cNvPr id="3" name="日期版面配置區 2"/>
          <p:cNvSpPr>
            <a:spLocks noGrp="1"/>
          </p:cNvSpPr>
          <p:nvPr>
            <p:ph type="dt" sz="half" idx="10"/>
          </p:nvPr>
        </p:nvSpPr>
        <p:spPr/>
        <p:txBody>
          <a:bodyPr/>
          <a:lstStyle/>
          <a:p>
            <a:fld id="{3AD38E38-FBE4-4DB1-A9D1-727F50E61465}"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17</a:t>
            </a:fld>
            <a:endParaRPr lang="zh-TW" altLang="en-US" dirty="0"/>
          </a:p>
        </p:txBody>
      </p:sp>
      <p:sp>
        <p:nvSpPr>
          <p:cNvPr id="7" name="內容版面配置區 6"/>
          <p:cNvSpPr>
            <a:spLocks noGrp="1"/>
          </p:cNvSpPr>
          <p:nvPr>
            <p:ph sz="quarter" idx="13"/>
          </p:nvPr>
        </p:nvSpPr>
        <p:spPr/>
        <p:txBody>
          <a:bodyPr>
            <a:normAutofit lnSpcReduction="10000"/>
          </a:bodyPr>
          <a:lstStyle/>
          <a:p>
            <a:r>
              <a:rPr lang="zh-TW" altLang="zh-TW" dirty="0" smtClean="0"/>
              <a:t>本研究架構是以</a:t>
            </a:r>
            <a:r>
              <a:rPr lang="en-US" altLang="zh-TW" dirty="0" err="1" smtClean="0"/>
              <a:t>Michaelidou</a:t>
            </a:r>
            <a:r>
              <a:rPr lang="zh-TW" altLang="zh-TW" dirty="0" smtClean="0"/>
              <a:t>和</a:t>
            </a:r>
            <a:r>
              <a:rPr lang="en-US" altLang="zh-TW" dirty="0" smtClean="0"/>
              <a:t>Hassan(2008)</a:t>
            </a:r>
            <a:r>
              <a:rPr lang="zh-TW" altLang="zh-TW" dirty="0" smtClean="0"/>
              <a:t>在蘇格蘭艾倫島上研究健康意識、食品安全、生活型態、</a:t>
            </a:r>
            <a:r>
              <a:rPr lang="zh-TW" altLang="en-US" dirty="0" smtClean="0"/>
              <a:t>對</a:t>
            </a:r>
            <a:r>
              <a:rPr lang="zh-TW" altLang="zh-TW" dirty="0" smtClean="0"/>
              <a:t>態度和購買意向</a:t>
            </a:r>
            <a:r>
              <a:rPr lang="zh-TW" altLang="en-US" dirty="0" smtClean="0"/>
              <a:t>之</a:t>
            </a:r>
            <a:r>
              <a:rPr lang="zh-TW" altLang="zh-TW" dirty="0" smtClean="0"/>
              <a:t>相關分析。</a:t>
            </a:r>
            <a:endParaRPr lang="zh-TW" altLang="en-US" dirty="0"/>
          </a:p>
        </p:txBody>
      </p:sp>
      <p:graphicFrame>
        <p:nvGraphicFramePr>
          <p:cNvPr id="83" name="內容版面配置區 82"/>
          <p:cNvGraphicFramePr>
            <a:graphicFrameLocks noGrp="1" noChangeAspect="1"/>
          </p:cNvGraphicFramePr>
          <p:nvPr>
            <p:ph sz="quarter" idx="14"/>
            <p:extLst>
              <p:ext uri="{D42A27DB-BD31-4B8C-83A1-F6EECF244321}">
                <p14:modId xmlns:p14="http://schemas.microsoft.com/office/powerpoint/2010/main" val="2852523182"/>
              </p:ext>
            </p:extLst>
          </p:nvPr>
        </p:nvGraphicFramePr>
        <p:xfrm>
          <a:off x="2603500" y="2940050"/>
          <a:ext cx="8724900" cy="3505200"/>
        </p:xfrm>
        <a:graphic>
          <a:graphicData uri="http://schemas.openxmlformats.org/presentationml/2006/ole">
            <mc:AlternateContent xmlns:mc="http://schemas.openxmlformats.org/markup-compatibility/2006">
              <mc:Choice xmlns:v="urn:schemas-microsoft-com:vml" Requires="v">
                <p:oleObj spid="_x0000_s1154" name="Visio" r:id="rId4" imgW="8725602" imgH="3505708" progId="Visio.Drawing.11">
                  <p:embed/>
                </p:oleObj>
              </mc:Choice>
              <mc:Fallback>
                <p:oleObj name="Visio" r:id="rId4" imgW="8725602" imgH="3505708" progId="Visio.Drawing.11">
                  <p:embed/>
                  <p:pic>
                    <p:nvPicPr>
                      <p:cNvPr id="0" name=""/>
                      <p:cNvPicPr/>
                      <p:nvPr/>
                    </p:nvPicPr>
                    <p:blipFill>
                      <a:blip r:embed="rId5"/>
                      <a:stretch>
                        <a:fillRect/>
                      </a:stretch>
                    </p:blipFill>
                    <p:spPr>
                      <a:xfrm>
                        <a:off x="2603500" y="2940050"/>
                        <a:ext cx="8724900" cy="3505200"/>
                      </a:xfrm>
                      <a:prstGeom prst="rect">
                        <a:avLst/>
                      </a:prstGeom>
                    </p:spPr>
                  </p:pic>
                </p:oleObj>
              </mc:Fallback>
            </mc:AlternateContent>
          </a:graphicData>
        </a:graphic>
      </p:graphicFrame>
    </p:spTree>
    <p:extLst>
      <p:ext uri="{BB962C8B-B14F-4D97-AF65-F5344CB8AC3E}">
        <p14:creationId xmlns:p14="http://schemas.microsoft.com/office/powerpoint/2010/main" val="33944661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二、研究假設</a:t>
            </a:r>
            <a:endParaRPr lang="zh-TW" altLang="en-US" dirty="0"/>
          </a:p>
        </p:txBody>
      </p:sp>
      <p:sp>
        <p:nvSpPr>
          <p:cNvPr id="3" name="內容版面配置區 2"/>
          <p:cNvSpPr>
            <a:spLocks noGrp="1"/>
          </p:cNvSpPr>
          <p:nvPr>
            <p:ph idx="1"/>
          </p:nvPr>
        </p:nvSpPr>
        <p:spPr/>
        <p:txBody>
          <a:bodyPr>
            <a:normAutofit fontScale="85000" lnSpcReduction="10000"/>
          </a:bodyPr>
          <a:lstStyle/>
          <a:p>
            <a:r>
              <a:rPr lang="en-US" altLang="zh-TW" dirty="0" smtClean="0"/>
              <a:t>H1a</a:t>
            </a:r>
            <a:r>
              <a:rPr lang="zh-TW" altLang="zh-TW" dirty="0" smtClean="0"/>
              <a:t>：健康意識對有機農產品的態度有顯著影響</a:t>
            </a:r>
          </a:p>
          <a:p>
            <a:r>
              <a:rPr lang="en-US" altLang="zh-TW" dirty="0" smtClean="0"/>
              <a:t>H1b</a:t>
            </a:r>
            <a:r>
              <a:rPr lang="zh-TW" altLang="zh-TW" dirty="0" smtClean="0"/>
              <a:t>：健康意識對有機農產品的購買意向有顯著影響</a:t>
            </a:r>
          </a:p>
          <a:p>
            <a:r>
              <a:rPr lang="en-US" altLang="zh-TW" dirty="0" smtClean="0"/>
              <a:t>H2a</a:t>
            </a:r>
            <a:r>
              <a:rPr lang="zh-TW" altLang="zh-TW" dirty="0" smtClean="0"/>
              <a:t>：食品安全對有機農產品的態度有顯著影響</a:t>
            </a:r>
          </a:p>
          <a:p>
            <a:r>
              <a:rPr lang="en-US" altLang="zh-TW" dirty="0" smtClean="0"/>
              <a:t>H2b</a:t>
            </a:r>
            <a:r>
              <a:rPr lang="zh-TW" altLang="zh-TW" dirty="0" smtClean="0"/>
              <a:t>：食品安全對有機農產品的購買意向有顯著影響</a:t>
            </a:r>
          </a:p>
          <a:p>
            <a:r>
              <a:rPr lang="en-US" altLang="zh-TW" dirty="0" smtClean="0"/>
              <a:t>H3a</a:t>
            </a:r>
            <a:r>
              <a:rPr lang="zh-TW" altLang="zh-TW" dirty="0" smtClean="0"/>
              <a:t>：生活型態對有機農產品的態度有顯著影響</a:t>
            </a:r>
          </a:p>
          <a:p>
            <a:r>
              <a:rPr lang="en-US" altLang="zh-TW" dirty="0" smtClean="0"/>
              <a:t>H3b</a:t>
            </a:r>
            <a:r>
              <a:rPr lang="zh-TW" altLang="zh-TW" dirty="0" smtClean="0"/>
              <a:t>：生活型態對有機農產品的購買意向有顯著影響</a:t>
            </a:r>
          </a:p>
          <a:p>
            <a:r>
              <a:rPr lang="en-US" altLang="zh-TW" dirty="0" smtClean="0"/>
              <a:t>H4 </a:t>
            </a:r>
            <a:r>
              <a:rPr lang="zh-TW" altLang="zh-TW" dirty="0" smtClean="0"/>
              <a:t>：有機農產品的態度對購買意向有顯著影響</a:t>
            </a:r>
          </a:p>
          <a:p>
            <a:endParaRPr lang="zh-TW" altLang="en-US" dirty="0"/>
          </a:p>
        </p:txBody>
      </p:sp>
      <p:sp>
        <p:nvSpPr>
          <p:cNvPr id="4" name="日期版面配置區 3"/>
          <p:cNvSpPr>
            <a:spLocks noGrp="1"/>
          </p:cNvSpPr>
          <p:nvPr>
            <p:ph type="dt" sz="half" idx="10"/>
          </p:nvPr>
        </p:nvSpPr>
        <p:spPr/>
        <p:txBody>
          <a:bodyPr/>
          <a:lstStyle/>
          <a:p>
            <a:fld id="{68220D21-4C93-4AC4-B905-360A4DFB7F1D}"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18</a:t>
            </a:fld>
            <a:endParaRPr lang="zh-TW" altLang="en-US" dirty="0"/>
          </a:p>
        </p:txBody>
      </p:sp>
    </p:spTree>
    <p:extLst>
      <p:ext uri="{BB962C8B-B14F-4D97-AF65-F5344CB8AC3E}">
        <p14:creationId xmlns:p14="http://schemas.microsoft.com/office/powerpoint/2010/main" val="1418956011"/>
      </p:ext>
    </p:extLst>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三、研究對象</a:t>
            </a:r>
            <a:endParaRPr lang="zh-TW" altLang="en-US" dirty="0"/>
          </a:p>
        </p:txBody>
      </p:sp>
      <p:sp>
        <p:nvSpPr>
          <p:cNvPr id="3" name="內容版面配置區 2"/>
          <p:cNvSpPr>
            <a:spLocks noGrp="1"/>
          </p:cNvSpPr>
          <p:nvPr>
            <p:ph idx="1"/>
          </p:nvPr>
        </p:nvSpPr>
        <p:spPr/>
        <p:txBody>
          <a:bodyPr/>
          <a:lstStyle/>
          <a:p>
            <a:r>
              <a:rPr lang="zh-TW" altLang="zh-TW" dirty="0" smtClean="0"/>
              <a:t>本研究以高雄市民年滿</a:t>
            </a:r>
            <a:r>
              <a:rPr lang="en-US" altLang="zh-TW" dirty="0" smtClean="0"/>
              <a:t>16</a:t>
            </a:r>
            <a:r>
              <a:rPr lang="zh-TW" altLang="zh-TW" dirty="0" smtClean="0"/>
              <a:t>歲以上之民眾為研究對象</a:t>
            </a:r>
            <a:endParaRPr lang="en-US" altLang="zh-TW" dirty="0" smtClean="0"/>
          </a:p>
          <a:p>
            <a:r>
              <a:rPr lang="zh-TW" altLang="zh-TW" dirty="0" smtClean="0"/>
              <a:t>發放問卷地點有機商店、量販店和超市－以</a:t>
            </a:r>
            <a:r>
              <a:rPr lang="zh-TW" altLang="en-US" dirty="0" smtClean="0"/>
              <a:t>里仁</a:t>
            </a:r>
            <a:r>
              <a:rPr lang="zh-TW" altLang="zh-TW" dirty="0" smtClean="0"/>
              <a:t>、家樂福、好市多、大潤發、台糖量販店和全聯福利中心之消費者為主。</a:t>
            </a:r>
            <a:endParaRPr lang="zh-TW" altLang="en-US" dirty="0"/>
          </a:p>
        </p:txBody>
      </p:sp>
      <p:sp>
        <p:nvSpPr>
          <p:cNvPr id="4" name="日期版面配置區 3"/>
          <p:cNvSpPr>
            <a:spLocks noGrp="1"/>
          </p:cNvSpPr>
          <p:nvPr>
            <p:ph type="dt" sz="half" idx="10"/>
          </p:nvPr>
        </p:nvSpPr>
        <p:spPr/>
        <p:txBody>
          <a:bodyPr/>
          <a:lstStyle/>
          <a:p>
            <a:fld id="{37CFA636-50CD-4CBD-8C0B-F7CD50C91B10}"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19</a:t>
            </a:fld>
            <a:endParaRPr lang="zh-TW" altLang="en-US" dirty="0"/>
          </a:p>
        </p:txBody>
      </p:sp>
    </p:spTree>
    <p:extLst>
      <p:ext uri="{BB962C8B-B14F-4D97-AF65-F5344CB8AC3E}">
        <p14:creationId xmlns:p14="http://schemas.microsoft.com/office/powerpoint/2010/main" val="2919077342"/>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簡報大綱</a:t>
            </a:r>
            <a:endParaRPr lang="zh-TW" altLang="en-US" dirty="0"/>
          </a:p>
        </p:txBody>
      </p:sp>
      <p:sp>
        <p:nvSpPr>
          <p:cNvPr id="4" name="日期版面配置區 3"/>
          <p:cNvSpPr>
            <a:spLocks noGrp="1"/>
          </p:cNvSpPr>
          <p:nvPr>
            <p:ph type="dt" sz="half" idx="10"/>
          </p:nvPr>
        </p:nvSpPr>
        <p:spPr/>
        <p:txBody>
          <a:bodyPr/>
          <a:lstStyle/>
          <a:p>
            <a:fld id="{D11EFF7D-3EA3-459E-9753-77C18ADA4B2F}"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2</a:t>
            </a:fld>
            <a:endParaRPr lang="zh-TW" altLang="en-US" dirty="0"/>
          </a:p>
        </p:txBody>
      </p:sp>
      <p:sp>
        <p:nvSpPr>
          <p:cNvPr id="3" name="內容版面配置區 2"/>
          <p:cNvSpPr>
            <a:spLocks noGrp="1"/>
          </p:cNvSpPr>
          <p:nvPr>
            <p:ph sz="quarter" idx="13"/>
          </p:nvPr>
        </p:nvSpPr>
        <p:spPr/>
        <p:txBody>
          <a:bodyPr>
            <a:normAutofit fontScale="92500" lnSpcReduction="20000"/>
          </a:bodyPr>
          <a:lstStyle/>
          <a:p>
            <a:r>
              <a:rPr lang="zh-TW" altLang="en-US" smtClean="0"/>
              <a:t>緒論</a:t>
            </a:r>
            <a:endParaRPr lang="en-US" altLang="zh-TW" smtClean="0"/>
          </a:p>
          <a:p>
            <a:r>
              <a:rPr lang="zh-TW" altLang="en-US" smtClean="0"/>
              <a:t>文獻回顧</a:t>
            </a:r>
            <a:endParaRPr lang="en-US" altLang="zh-TW" smtClean="0"/>
          </a:p>
          <a:p>
            <a:r>
              <a:rPr lang="zh-TW" altLang="en-US" smtClean="0"/>
              <a:t>研究方法</a:t>
            </a:r>
            <a:endParaRPr lang="en-US" altLang="zh-TW" smtClean="0"/>
          </a:p>
          <a:p>
            <a:r>
              <a:rPr lang="zh-TW" altLang="en-US" smtClean="0"/>
              <a:t>結果與討論</a:t>
            </a:r>
            <a:endParaRPr lang="en-US" altLang="zh-TW" smtClean="0"/>
          </a:p>
          <a:p>
            <a:r>
              <a:rPr lang="zh-TW" altLang="en-US" smtClean="0"/>
              <a:t>結論與建議</a:t>
            </a:r>
          </a:p>
          <a:p>
            <a:endParaRPr lang="zh-TW" altLang="en-US" dirty="0"/>
          </a:p>
        </p:txBody>
      </p:sp>
    </p:spTree>
    <p:extLst>
      <p:ext uri="{BB962C8B-B14F-4D97-AF65-F5344CB8AC3E}">
        <p14:creationId xmlns:p14="http://schemas.microsoft.com/office/powerpoint/2010/main" val="5420446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四、抽樣方法</a:t>
            </a:r>
            <a:endParaRPr lang="zh-TW" altLang="en-US" dirty="0"/>
          </a:p>
        </p:txBody>
      </p:sp>
      <p:sp>
        <p:nvSpPr>
          <p:cNvPr id="3" name="內容版面配置區 2"/>
          <p:cNvSpPr>
            <a:spLocks noGrp="1"/>
          </p:cNvSpPr>
          <p:nvPr>
            <p:ph idx="1"/>
          </p:nvPr>
        </p:nvSpPr>
        <p:spPr/>
        <p:txBody>
          <a:bodyPr>
            <a:normAutofit/>
          </a:bodyPr>
          <a:lstStyle/>
          <a:p>
            <a:r>
              <a:rPr lang="zh-TW" altLang="zh-TW" dirty="0" smtClean="0"/>
              <a:t>本研究採用便利抽樣法</a:t>
            </a:r>
            <a:r>
              <a:rPr lang="zh-TW" altLang="zh-TW" dirty="0"/>
              <a:t>並依照</a:t>
            </a:r>
            <a:r>
              <a:rPr lang="zh-TW" altLang="zh-TW" dirty="0" smtClean="0"/>
              <a:t>高雄市各</a:t>
            </a:r>
            <a:r>
              <a:rPr lang="zh-TW" altLang="zh-TW" dirty="0"/>
              <a:t>行政區域的人口比例</a:t>
            </a:r>
            <a:r>
              <a:rPr lang="zh-TW" altLang="zh-TW" dirty="0" smtClean="0"/>
              <a:t>發放進行問卷調查。</a:t>
            </a:r>
            <a:endParaRPr lang="en-US" altLang="zh-TW" dirty="0" smtClean="0"/>
          </a:p>
          <a:p>
            <a:r>
              <a:rPr lang="zh-TW" altLang="zh-TW" dirty="0" smtClean="0"/>
              <a:t>在</a:t>
            </a:r>
            <a:r>
              <a:rPr lang="en-US" altLang="zh-TW" dirty="0" smtClean="0"/>
              <a:t>2015</a:t>
            </a:r>
            <a:r>
              <a:rPr lang="zh-TW" altLang="zh-TW" dirty="0" smtClean="0"/>
              <a:t>年</a:t>
            </a:r>
            <a:r>
              <a:rPr lang="en-US" altLang="zh-TW" dirty="0" smtClean="0"/>
              <a:t>4</a:t>
            </a:r>
            <a:r>
              <a:rPr lang="zh-TW" altLang="zh-TW" dirty="0" smtClean="0"/>
              <a:t>月</a:t>
            </a:r>
            <a:r>
              <a:rPr lang="en-US" altLang="zh-TW" dirty="0" smtClean="0"/>
              <a:t>27-28</a:t>
            </a:r>
            <a:r>
              <a:rPr lang="zh-TW" altLang="zh-TW" dirty="0" smtClean="0"/>
              <a:t>日於高雄市三民區及鳳山區之量販店及有機商店發放</a:t>
            </a:r>
            <a:r>
              <a:rPr lang="en-US" altLang="zh-TW" dirty="0" smtClean="0"/>
              <a:t>50</a:t>
            </a:r>
            <a:r>
              <a:rPr lang="zh-TW" altLang="zh-TW" dirty="0" smtClean="0"/>
              <a:t>份預測問卷。</a:t>
            </a:r>
            <a:endParaRPr lang="en-US" altLang="zh-TW" dirty="0" smtClean="0"/>
          </a:p>
          <a:p>
            <a:r>
              <a:rPr lang="zh-TW" altLang="zh-TW" dirty="0" smtClean="0"/>
              <a:t>於</a:t>
            </a:r>
            <a:r>
              <a:rPr lang="en-US" altLang="zh-TW" dirty="0" smtClean="0"/>
              <a:t>2015</a:t>
            </a:r>
            <a:r>
              <a:rPr lang="zh-TW" altLang="zh-TW" dirty="0" smtClean="0"/>
              <a:t>年</a:t>
            </a:r>
            <a:r>
              <a:rPr lang="en-US" altLang="zh-TW" dirty="0" smtClean="0"/>
              <a:t>5</a:t>
            </a:r>
            <a:r>
              <a:rPr lang="zh-TW" altLang="zh-TW" dirty="0" smtClean="0"/>
              <a:t>月</a:t>
            </a:r>
            <a:r>
              <a:rPr lang="en-US" altLang="zh-TW" dirty="0" smtClean="0"/>
              <a:t>4</a:t>
            </a:r>
            <a:r>
              <a:rPr lang="zh-TW" altLang="zh-TW" dirty="0" smtClean="0"/>
              <a:t>日至</a:t>
            </a:r>
            <a:r>
              <a:rPr lang="en-US" altLang="zh-TW" dirty="0" smtClean="0"/>
              <a:t>5</a:t>
            </a:r>
            <a:r>
              <a:rPr lang="zh-TW" altLang="zh-TW" dirty="0" smtClean="0"/>
              <a:t>月</a:t>
            </a:r>
            <a:r>
              <a:rPr lang="en-US" altLang="zh-TW" dirty="0" smtClean="0"/>
              <a:t>10</a:t>
            </a:r>
            <a:r>
              <a:rPr lang="zh-TW" altLang="zh-TW" dirty="0" smtClean="0"/>
              <a:t>日計</a:t>
            </a:r>
            <a:r>
              <a:rPr lang="en-US" altLang="zh-TW" dirty="0" smtClean="0"/>
              <a:t>7</a:t>
            </a:r>
            <a:r>
              <a:rPr lang="zh-TW" altLang="zh-TW" dirty="0" smtClean="0"/>
              <a:t>天，共發放</a:t>
            </a:r>
            <a:r>
              <a:rPr lang="en-US" altLang="zh-TW" dirty="0" smtClean="0"/>
              <a:t>350</a:t>
            </a:r>
            <a:r>
              <a:rPr lang="zh-TW" altLang="zh-TW" dirty="0" smtClean="0"/>
              <a:t>份正式問卷，有效問卷總計</a:t>
            </a:r>
            <a:r>
              <a:rPr lang="en-US" altLang="zh-TW" dirty="0" smtClean="0"/>
              <a:t>329</a:t>
            </a:r>
            <a:r>
              <a:rPr lang="zh-TW" altLang="zh-TW" dirty="0" smtClean="0"/>
              <a:t>份，回收問卷有效率達</a:t>
            </a:r>
            <a:r>
              <a:rPr lang="en-US" altLang="zh-TW" dirty="0" smtClean="0"/>
              <a:t>94%</a:t>
            </a:r>
            <a:r>
              <a:rPr lang="zh-TW" altLang="zh-TW" dirty="0" smtClean="0"/>
              <a:t>。</a:t>
            </a:r>
            <a:endParaRPr lang="zh-TW" altLang="en-US" dirty="0"/>
          </a:p>
        </p:txBody>
      </p:sp>
      <p:sp>
        <p:nvSpPr>
          <p:cNvPr id="4" name="日期版面配置區 3"/>
          <p:cNvSpPr>
            <a:spLocks noGrp="1"/>
          </p:cNvSpPr>
          <p:nvPr>
            <p:ph type="dt" sz="half" idx="10"/>
          </p:nvPr>
        </p:nvSpPr>
        <p:spPr/>
        <p:txBody>
          <a:bodyPr/>
          <a:lstStyle/>
          <a:p>
            <a:fld id="{FF83DCB5-0238-41FA-B212-E4B7A7210E62}"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20</a:t>
            </a:fld>
            <a:endParaRPr lang="zh-TW" altLang="en-US" dirty="0"/>
          </a:p>
        </p:txBody>
      </p:sp>
    </p:spTree>
    <p:extLst>
      <p:ext uri="{BB962C8B-B14F-4D97-AF65-F5344CB8AC3E}">
        <p14:creationId xmlns:p14="http://schemas.microsoft.com/office/powerpoint/2010/main" val="387484962"/>
      </p:ext>
    </p:extLst>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normAutofit fontScale="90000"/>
          </a:bodyPr>
          <a:lstStyle/>
          <a:p>
            <a:r>
              <a:rPr lang="zh-TW" altLang="zh-TW" smtClean="0"/>
              <a:t>正式問券發放時間與地點</a:t>
            </a:r>
            <a:r>
              <a:rPr lang="en-US" altLang="zh-TW" smtClean="0"/>
              <a:t>(1/2)</a:t>
            </a:r>
            <a:endParaRPr lang="zh-TW" altLang="en-US" dirty="0"/>
          </a:p>
        </p:txBody>
      </p:sp>
      <p:sp>
        <p:nvSpPr>
          <p:cNvPr id="4" name="日期版面配置區 3"/>
          <p:cNvSpPr>
            <a:spLocks noGrp="1"/>
          </p:cNvSpPr>
          <p:nvPr>
            <p:ph type="dt" sz="half" idx="10"/>
          </p:nvPr>
        </p:nvSpPr>
        <p:spPr/>
        <p:txBody>
          <a:bodyPr/>
          <a:lstStyle/>
          <a:p>
            <a:fld id="{4A36F27C-2865-4A19-A48C-E4489F266EFE}" type="datetime8">
              <a:rPr lang="en-US" altLang="zh-TW" smtClean="0"/>
              <a:t>7/14/2015 4:14 PM</a:t>
            </a:fld>
            <a:endParaRPr lang="zh-TW" altLang="en-US" dirty="0"/>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21</a:t>
            </a:fld>
            <a:endParaRPr lang="zh-TW" altLang="en-US" dirty="0"/>
          </a:p>
        </p:txBody>
      </p:sp>
      <p:graphicFrame>
        <p:nvGraphicFramePr>
          <p:cNvPr id="14" name="內容版面配置區 13"/>
          <p:cNvGraphicFramePr>
            <a:graphicFrameLocks noGrp="1"/>
          </p:cNvGraphicFramePr>
          <p:nvPr>
            <p:ph sz="quarter" idx="13"/>
            <p:extLst>
              <p:ext uri="{D42A27DB-BD31-4B8C-83A1-F6EECF244321}">
                <p14:modId xmlns:p14="http://schemas.microsoft.com/office/powerpoint/2010/main" val="1527823884"/>
              </p:ext>
            </p:extLst>
          </p:nvPr>
        </p:nvGraphicFramePr>
        <p:xfrm>
          <a:off x="123825" y="596900"/>
          <a:ext cx="12080876" cy="6021257"/>
        </p:xfrm>
        <a:graphic>
          <a:graphicData uri="http://schemas.openxmlformats.org/drawingml/2006/table">
            <a:tbl>
              <a:tblPr firstRow="1" bandRow="1">
                <a:tableStyleId>{5C22544A-7EE6-4342-B048-85BDC9FD1C3A}</a:tableStyleId>
              </a:tblPr>
              <a:tblGrid>
                <a:gridCol w="1799672"/>
                <a:gridCol w="873510"/>
                <a:gridCol w="1146483"/>
                <a:gridCol w="941754"/>
                <a:gridCol w="1160130"/>
                <a:gridCol w="668020"/>
                <a:gridCol w="1119946"/>
                <a:gridCol w="1160131"/>
                <a:gridCol w="1187428"/>
                <a:gridCol w="925540"/>
                <a:gridCol w="1098262"/>
              </a:tblGrid>
              <a:tr h="397010">
                <a:tc>
                  <a:txBody>
                    <a:bodyPr/>
                    <a:lstStyle/>
                    <a:p>
                      <a:endParaRPr lang="zh-TW" altLang="en-US" dirty="0"/>
                    </a:p>
                  </a:txBody>
                  <a:tcPr/>
                </a:tc>
                <a:tc gridSpan="2">
                  <a:txBody>
                    <a:bodyPr/>
                    <a:lstStyle/>
                    <a:p>
                      <a:pPr algn="ctr"/>
                      <a:r>
                        <a:rPr lang="zh-TW" altLang="en-US" dirty="0" smtClean="0"/>
                        <a:t>三民區</a:t>
                      </a:r>
                      <a:endParaRPr lang="zh-TW" altLang="en-US" dirty="0"/>
                    </a:p>
                  </a:txBody>
                  <a:tcPr/>
                </a:tc>
                <a:tc hMerge="1">
                  <a:txBody>
                    <a:bodyPr/>
                    <a:lstStyle/>
                    <a:p>
                      <a:endParaRPr lang="zh-TW" altLang="en-US" dirty="0"/>
                    </a:p>
                  </a:txBody>
                  <a:tcPr/>
                </a:tc>
                <a:tc gridSpan="2">
                  <a:txBody>
                    <a:bodyPr/>
                    <a:lstStyle/>
                    <a:p>
                      <a:pPr algn="ctr"/>
                      <a:r>
                        <a:rPr lang="zh-TW" altLang="en-US" dirty="0" smtClean="0"/>
                        <a:t>鳳山區</a:t>
                      </a:r>
                      <a:endParaRPr lang="zh-TW" altLang="en-US" dirty="0"/>
                    </a:p>
                  </a:txBody>
                  <a:tcPr/>
                </a:tc>
                <a:tc hMerge="1">
                  <a:txBody>
                    <a:bodyPr/>
                    <a:lstStyle/>
                    <a:p>
                      <a:endParaRPr lang="zh-TW" altLang="en-US" dirty="0"/>
                    </a:p>
                  </a:txBody>
                  <a:tcPr/>
                </a:tc>
                <a:tc gridSpan="2">
                  <a:txBody>
                    <a:bodyPr/>
                    <a:lstStyle/>
                    <a:p>
                      <a:pPr algn="ctr"/>
                      <a:r>
                        <a:rPr lang="zh-TW" altLang="en-US" dirty="0" smtClean="0"/>
                        <a:t>苓雅區</a:t>
                      </a:r>
                      <a:endParaRPr lang="zh-TW" altLang="en-US" dirty="0"/>
                    </a:p>
                  </a:txBody>
                  <a:tcPr/>
                </a:tc>
                <a:tc hMerge="1">
                  <a:txBody>
                    <a:bodyPr/>
                    <a:lstStyle/>
                    <a:p>
                      <a:endParaRPr lang="zh-TW" altLang="en-US" dirty="0"/>
                    </a:p>
                  </a:txBody>
                  <a:tcPr/>
                </a:tc>
                <a:tc>
                  <a:txBody>
                    <a:bodyPr/>
                    <a:lstStyle/>
                    <a:p>
                      <a:pPr algn="ctr"/>
                      <a:r>
                        <a:rPr lang="zh-TW" altLang="en-US" dirty="0" smtClean="0"/>
                        <a:t>新興區</a:t>
                      </a:r>
                      <a:endParaRPr lang="zh-TW" altLang="en-US" dirty="0"/>
                    </a:p>
                  </a:txBody>
                  <a:tcPr/>
                </a:tc>
                <a:tc>
                  <a:txBody>
                    <a:bodyPr/>
                    <a:lstStyle/>
                    <a:p>
                      <a:pPr algn="ctr"/>
                      <a:r>
                        <a:rPr lang="zh-TW" altLang="en-US" dirty="0" smtClean="0"/>
                        <a:t>仁武區</a:t>
                      </a:r>
                      <a:endParaRPr lang="zh-TW" altLang="en-US" dirty="0"/>
                    </a:p>
                  </a:txBody>
                  <a:tcPr/>
                </a:tc>
                <a:tc gridSpan="2">
                  <a:txBody>
                    <a:bodyPr/>
                    <a:lstStyle/>
                    <a:p>
                      <a:pPr algn="ctr"/>
                      <a:r>
                        <a:rPr lang="zh-TW" altLang="en-US" dirty="0" smtClean="0"/>
                        <a:t>鼓山區</a:t>
                      </a:r>
                      <a:endParaRPr lang="zh-TW" altLang="en-US" dirty="0"/>
                    </a:p>
                  </a:txBody>
                  <a:tcPr/>
                </a:tc>
                <a:tc hMerge="1">
                  <a:txBody>
                    <a:bodyPr/>
                    <a:lstStyle/>
                    <a:p>
                      <a:endParaRPr lang="zh-TW" altLang="en-US" dirty="0"/>
                    </a:p>
                  </a:txBody>
                  <a:tcPr/>
                </a:tc>
              </a:tr>
              <a:tr h="402525">
                <a:tc>
                  <a:txBody>
                    <a:bodyPr/>
                    <a:lstStyle/>
                    <a:p>
                      <a:endParaRPr lang="zh-TW" altLang="en-US" dirty="0"/>
                    </a:p>
                  </a:txBody>
                  <a:tcPr/>
                </a:tc>
                <a:tc>
                  <a:txBody>
                    <a:bodyPr/>
                    <a:lstStyle/>
                    <a:p>
                      <a:pPr algn="ctr"/>
                      <a:r>
                        <a:rPr lang="zh-TW" altLang="en-US" dirty="0" smtClean="0"/>
                        <a:t>量販店</a:t>
                      </a:r>
                      <a:endParaRPr lang="zh-TW" altLang="en-US" dirty="0"/>
                    </a:p>
                  </a:txBody>
                  <a:tcPr/>
                </a:tc>
                <a:tc>
                  <a:txBody>
                    <a:bodyPr/>
                    <a:lstStyle/>
                    <a:p>
                      <a:pPr algn="ctr"/>
                      <a:r>
                        <a:rPr lang="zh-TW" altLang="en-US" dirty="0" smtClean="0"/>
                        <a:t>有機商店</a:t>
                      </a:r>
                      <a:endParaRPr lang="zh-TW" altLang="en-US" dirty="0"/>
                    </a:p>
                  </a:txBody>
                  <a:tcPr/>
                </a:tc>
                <a:tc>
                  <a:txBody>
                    <a:bodyPr/>
                    <a:lstStyle/>
                    <a:p>
                      <a:pPr algn="ctr"/>
                      <a:r>
                        <a:rPr lang="zh-TW" altLang="en-US" dirty="0" smtClean="0"/>
                        <a:t>量販店</a:t>
                      </a:r>
                      <a:endParaRPr lang="zh-TW" altLang="en-US" dirty="0"/>
                    </a:p>
                  </a:txBody>
                  <a:tcPr/>
                </a:tc>
                <a:tc>
                  <a:txBody>
                    <a:bodyPr/>
                    <a:lstStyle/>
                    <a:p>
                      <a:pPr algn="ctr"/>
                      <a:r>
                        <a:rPr lang="zh-TW" altLang="en-US" dirty="0" smtClean="0"/>
                        <a:t>有機商店</a:t>
                      </a:r>
                      <a:endParaRPr lang="zh-TW" altLang="en-US" dirty="0"/>
                    </a:p>
                  </a:txBody>
                  <a:tcPr/>
                </a:tc>
                <a:tc>
                  <a:txBody>
                    <a:bodyPr/>
                    <a:lstStyle/>
                    <a:p>
                      <a:pPr algn="ctr"/>
                      <a:r>
                        <a:rPr lang="zh-TW" altLang="en-US" dirty="0" smtClean="0"/>
                        <a:t>全聯</a:t>
                      </a:r>
                      <a:endParaRPr lang="zh-TW" altLang="en-US" dirty="0"/>
                    </a:p>
                  </a:txBody>
                  <a:tcPr/>
                </a:tc>
                <a:tc>
                  <a:txBody>
                    <a:bodyPr/>
                    <a:lstStyle/>
                    <a:p>
                      <a:pPr algn="ctr"/>
                      <a:r>
                        <a:rPr lang="zh-TW" altLang="en-US" dirty="0" smtClean="0"/>
                        <a:t>有機商店</a:t>
                      </a:r>
                      <a:endParaRPr lang="zh-TW" altLang="en-US"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有機商店</a:t>
                      </a:r>
                    </a:p>
                  </a:txBody>
                  <a:tcPr/>
                </a:tc>
                <a:tc>
                  <a:txBody>
                    <a:bodyPr/>
                    <a:lstStyle/>
                    <a:p>
                      <a:pPr algn="ctr"/>
                      <a:r>
                        <a:rPr lang="zh-TW" altLang="en-US" dirty="0" smtClean="0"/>
                        <a:t>傳統市場</a:t>
                      </a:r>
                      <a:endParaRPr lang="zh-TW" altLang="en-US" dirty="0"/>
                    </a:p>
                  </a:txBody>
                  <a:tcPr/>
                </a:tc>
                <a:tc>
                  <a:txBody>
                    <a:bodyPr/>
                    <a:lstStyle/>
                    <a:p>
                      <a:pPr algn="ctr"/>
                      <a:r>
                        <a:rPr lang="zh-TW" altLang="en-US" dirty="0" smtClean="0"/>
                        <a:t>量販店</a:t>
                      </a:r>
                      <a:endParaRPr lang="zh-TW" altLang="en-US" dirty="0"/>
                    </a:p>
                  </a:txBody>
                  <a:tcPr/>
                </a:tc>
                <a:tc>
                  <a:txBody>
                    <a:bodyPr/>
                    <a:lstStyle/>
                    <a:p>
                      <a:pPr algn="ctr"/>
                      <a:r>
                        <a:rPr lang="zh-TW" altLang="en-US" dirty="0" smtClean="0"/>
                        <a:t>有機商店</a:t>
                      </a:r>
                      <a:endParaRPr lang="zh-TW" altLang="en-US" dirty="0"/>
                    </a:p>
                  </a:txBody>
                  <a:tcPr/>
                </a:tc>
              </a:tr>
              <a:tr h="391422">
                <a:tc>
                  <a:txBody>
                    <a:bodyPr/>
                    <a:lstStyle/>
                    <a:p>
                      <a:r>
                        <a:rPr lang="en-US" altLang="zh-TW" dirty="0" smtClean="0"/>
                        <a:t>5/418:00-19:00</a:t>
                      </a:r>
                      <a:endParaRPr lang="zh-TW" altLang="en-US" dirty="0"/>
                    </a:p>
                  </a:txBody>
                  <a:tcPr/>
                </a:tc>
                <a:tc>
                  <a:txBody>
                    <a:bodyPr/>
                    <a:lstStyle/>
                    <a:p>
                      <a:pPr algn="ctr"/>
                      <a:r>
                        <a:rPr lang="en-US" altLang="zh-TW" dirty="0" smtClean="0"/>
                        <a:t>15</a:t>
                      </a: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5/419:00-20:00</a:t>
                      </a:r>
                      <a:endParaRPr lang="zh-TW" altLang="en-US" dirty="0" smtClean="0"/>
                    </a:p>
                  </a:txBody>
                  <a:tcPr/>
                </a:tc>
                <a:tc>
                  <a:txBody>
                    <a:bodyPr/>
                    <a:lstStyle/>
                    <a:p>
                      <a:pPr algn="ctr"/>
                      <a:endParaRPr lang="zh-TW" altLang="en-US" dirty="0"/>
                    </a:p>
                  </a:txBody>
                  <a:tcPr/>
                </a:tc>
                <a:tc>
                  <a:txBody>
                    <a:bodyPr/>
                    <a:lstStyle/>
                    <a:p>
                      <a:pPr algn="ctr"/>
                      <a:r>
                        <a:rPr lang="en-US" altLang="zh-TW" dirty="0" smtClean="0"/>
                        <a:t>15</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5/420:00-21:00</a:t>
                      </a:r>
                      <a:endParaRPr lang="zh-TW" altLang="en-US" dirty="0" smtClean="0"/>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15</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5/421:00-22:00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15</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402525">
                <a:tc>
                  <a:txBody>
                    <a:bodyPr/>
                    <a:lstStyle/>
                    <a:p>
                      <a:r>
                        <a:rPr lang="en-US" altLang="zh-TW" dirty="0" smtClean="0"/>
                        <a:t>5/518:00-19:00</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12</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5/519:00-20:00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r>
                        <a:rPr lang="en-US" altLang="zh-TW" dirty="0" smtClean="0"/>
                        <a:t>12</a:t>
                      </a: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5/520:00-21:00</a:t>
                      </a:r>
                      <a:endParaRPr lang="zh-TW" altLang="en-US" dirty="0" smtClean="0"/>
                    </a:p>
                  </a:txBody>
                  <a:tcPr/>
                </a:tc>
                <a:tc>
                  <a:txBody>
                    <a:bodyPr/>
                    <a:lstStyle/>
                    <a:p>
                      <a:pPr algn="ctr"/>
                      <a:r>
                        <a:rPr lang="en-US" altLang="zh-TW" dirty="0" smtClean="0"/>
                        <a:t>9</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7</a:t>
                      </a: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5/521:00-22:00</a:t>
                      </a:r>
                      <a:endParaRPr lang="zh-TW" altLang="en-US" dirty="0" smtClean="0"/>
                    </a:p>
                  </a:txBody>
                  <a:tcPr/>
                </a:tc>
                <a:tc>
                  <a:txBody>
                    <a:bodyPr/>
                    <a:lstStyle/>
                    <a:p>
                      <a:pPr algn="ctr"/>
                      <a:endParaRPr lang="zh-TW" altLang="en-US" dirty="0"/>
                    </a:p>
                  </a:txBody>
                  <a:tcPr/>
                </a:tc>
                <a:tc>
                  <a:txBody>
                    <a:bodyPr/>
                    <a:lstStyle/>
                    <a:p>
                      <a:pPr algn="ctr"/>
                      <a:r>
                        <a:rPr lang="en-US" altLang="zh-TW" dirty="0" smtClean="0"/>
                        <a:t>9</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r>
              <a:tr h="402525">
                <a:tc>
                  <a:txBody>
                    <a:bodyPr/>
                    <a:lstStyle/>
                    <a:p>
                      <a:r>
                        <a:rPr lang="en-US" altLang="zh-TW" dirty="0" smtClean="0"/>
                        <a:t>5/618:00-19:00</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r>
                        <a:rPr lang="en-US" altLang="zh-TW" dirty="0" smtClean="0"/>
                        <a:t>9</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5/619:00-20:00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9</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5/620:00-21:00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r>
                        <a:rPr lang="en-US" altLang="zh-TW" dirty="0" smtClean="0"/>
                        <a:t>11</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5/718:00-19:00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10</a:t>
                      </a:r>
                      <a:endParaRPr lang="zh-TW" altLang="en-US" dirty="0"/>
                    </a:p>
                  </a:txBody>
                  <a:tcPr/>
                </a:tc>
                <a:tc>
                  <a:txBody>
                    <a:bodyPr/>
                    <a:lstStyle/>
                    <a:p>
                      <a:pPr algn="ctr"/>
                      <a:endParaRPr lang="zh-TW" altLang="en-US" dirty="0"/>
                    </a:p>
                  </a:txBody>
                  <a:tcPr/>
                </a:tc>
              </a:tr>
              <a:tr h="4025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5/719:00-20:00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r>
                        <a:rPr lang="en-US" altLang="zh-TW" dirty="0" smtClean="0"/>
                        <a:t>9</a:t>
                      </a:r>
                      <a:endParaRPr lang="zh-TW" altLang="en-US" dirty="0"/>
                    </a:p>
                  </a:txBody>
                  <a:tcPr/>
                </a:tc>
              </a:tr>
            </a:tbl>
          </a:graphicData>
        </a:graphic>
      </p:graphicFrame>
    </p:spTree>
    <p:extLst>
      <p:ext uri="{BB962C8B-B14F-4D97-AF65-F5344CB8AC3E}">
        <p14:creationId xmlns:p14="http://schemas.microsoft.com/office/powerpoint/2010/main" val="2703642412"/>
      </p:ext>
    </p:extLst>
  </p:cSld>
  <p:clrMapOvr>
    <a:masterClrMapping/>
  </p:clrMapOvr>
  <p:transition spd="slow">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標題 23"/>
          <p:cNvSpPr>
            <a:spLocks noGrp="1"/>
          </p:cNvSpPr>
          <p:nvPr>
            <p:ph type="title"/>
          </p:nvPr>
        </p:nvSpPr>
        <p:spPr/>
        <p:txBody>
          <a:bodyPr/>
          <a:lstStyle/>
          <a:p>
            <a:r>
              <a:rPr lang="zh-TW" altLang="zh-TW" smtClean="0"/>
              <a:t>正式問券發放時間與地點</a:t>
            </a:r>
            <a:r>
              <a:rPr lang="en-US" altLang="zh-TW" smtClean="0"/>
              <a:t>(2/2)</a:t>
            </a:r>
            <a:endParaRPr lang="zh-TW" altLang="en-US" dirty="0"/>
          </a:p>
        </p:txBody>
      </p:sp>
      <p:sp>
        <p:nvSpPr>
          <p:cNvPr id="3" name="日期版面配置區 2"/>
          <p:cNvSpPr>
            <a:spLocks noGrp="1"/>
          </p:cNvSpPr>
          <p:nvPr>
            <p:ph type="dt" sz="half" idx="10"/>
          </p:nvPr>
        </p:nvSpPr>
        <p:spPr/>
        <p:txBody>
          <a:bodyPr/>
          <a:lstStyle/>
          <a:p>
            <a:fld id="{E2CAB2C7-887F-445A-A596-FEA2188123FF}"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22</a:t>
            </a:fld>
            <a:endParaRPr lang="zh-TW" altLang="en-US" dirty="0"/>
          </a:p>
        </p:txBody>
      </p:sp>
      <p:graphicFrame>
        <p:nvGraphicFramePr>
          <p:cNvPr id="8" name="內容版面配置區 7"/>
          <p:cNvGraphicFramePr>
            <a:graphicFrameLocks noGrp="1"/>
          </p:cNvGraphicFramePr>
          <p:nvPr>
            <p:ph sz="quarter" idx="13"/>
            <p:extLst>
              <p:ext uri="{D42A27DB-BD31-4B8C-83A1-F6EECF244321}">
                <p14:modId xmlns:p14="http://schemas.microsoft.com/office/powerpoint/2010/main" val="2461894963"/>
              </p:ext>
            </p:extLst>
          </p:nvPr>
        </p:nvGraphicFramePr>
        <p:xfrm>
          <a:off x="1346200" y="876300"/>
          <a:ext cx="10394660" cy="5191760"/>
        </p:xfrm>
        <a:graphic>
          <a:graphicData uri="http://schemas.openxmlformats.org/drawingml/2006/table">
            <a:tbl>
              <a:tblPr firstRow="1" bandRow="1">
                <a:tableStyleId>{5C22544A-7EE6-4342-B048-85BDC9FD1C3A}</a:tableStyleId>
              </a:tblPr>
              <a:tblGrid>
                <a:gridCol w="2083175"/>
                <a:gridCol w="1105468"/>
                <a:gridCol w="1105469"/>
                <a:gridCol w="914400"/>
                <a:gridCol w="1105469"/>
                <a:gridCol w="928047"/>
                <a:gridCol w="914400"/>
                <a:gridCol w="1105469"/>
                <a:gridCol w="1132763"/>
              </a:tblGrid>
              <a:tr h="370840">
                <a:tc>
                  <a:txBody>
                    <a:bodyPr/>
                    <a:lstStyle/>
                    <a:p>
                      <a:endParaRPr lang="zh-TW" altLang="en-US" dirty="0"/>
                    </a:p>
                  </a:txBody>
                  <a:tcPr/>
                </a:tc>
                <a:tc>
                  <a:txBody>
                    <a:bodyPr/>
                    <a:lstStyle/>
                    <a:p>
                      <a:pPr algn="ctr"/>
                      <a:r>
                        <a:rPr lang="zh-TW" altLang="en-US" dirty="0" smtClean="0"/>
                        <a:t>路竹區</a:t>
                      </a:r>
                      <a:endParaRPr lang="zh-TW" altLang="en-US" dirty="0"/>
                    </a:p>
                  </a:txBody>
                  <a:tcPr/>
                </a:tc>
                <a:tc>
                  <a:txBody>
                    <a:bodyPr/>
                    <a:lstStyle/>
                    <a:p>
                      <a:pPr algn="ctr"/>
                      <a:r>
                        <a:rPr lang="zh-TW" altLang="en-US" dirty="0" smtClean="0"/>
                        <a:t>岡山區</a:t>
                      </a:r>
                      <a:endParaRPr lang="zh-TW" altLang="en-US" dirty="0"/>
                    </a:p>
                  </a:txBody>
                  <a:tcPr/>
                </a:tc>
                <a:tc>
                  <a:txBody>
                    <a:bodyPr/>
                    <a:lstStyle/>
                    <a:p>
                      <a:pPr algn="ctr"/>
                      <a:r>
                        <a:rPr lang="zh-TW" altLang="en-US" dirty="0" smtClean="0"/>
                        <a:t>楠梓區</a:t>
                      </a:r>
                      <a:endParaRPr lang="zh-TW" altLang="en-US" dirty="0"/>
                    </a:p>
                  </a:txBody>
                  <a:tcPr/>
                </a:tc>
                <a:tc>
                  <a:txBody>
                    <a:bodyPr/>
                    <a:lstStyle/>
                    <a:p>
                      <a:pPr algn="ctr"/>
                      <a:r>
                        <a:rPr lang="zh-TW" altLang="en-US" dirty="0" smtClean="0"/>
                        <a:t>左營區</a:t>
                      </a:r>
                      <a:endParaRPr lang="zh-TW" altLang="en-US" dirty="0"/>
                    </a:p>
                  </a:txBody>
                  <a:tcPr/>
                </a:tc>
                <a:tc>
                  <a:txBody>
                    <a:bodyPr/>
                    <a:lstStyle/>
                    <a:p>
                      <a:pPr algn="ctr"/>
                      <a:r>
                        <a:rPr lang="zh-TW" altLang="en-US" dirty="0" smtClean="0"/>
                        <a:t>前鎮區</a:t>
                      </a:r>
                      <a:endParaRPr lang="zh-TW" altLang="en-US" dirty="0"/>
                    </a:p>
                  </a:txBody>
                  <a:tcPr/>
                </a:tc>
                <a:tc>
                  <a:txBody>
                    <a:bodyPr/>
                    <a:lstStyle/>
                    <a:p>
                      <a:pPr algn="ctr"/>
                      <a:r>
                        <a:rPr lang="zh-TW" altLang="en-US" dirty="0" smtClean="0"/>
                        <a:t>小港區</a:t>
                      </a:r>
                      <a:endParaRPr lang="zh-TW" altLang="en-US" dirty="0"/>
                    </a:p>
                  </a:txBody>
                  <a:tcPr/>
                </a:tc>
                <a:tc>
                  <a:txBody>
                    <a:bodyPr/>
                    <a:lstStyle/>
                    <a:p>
                      <a:pPr algn="ctr"/>
                      <a:r>
                        <a:rPr lang="zh-TW" altLang="en-US" dirty="0" smtClean="0"/>
                        <a:t>林園區</a:t>
                      </a:r>
                      <a:endParaRPr lang="zh-TW" altLang="en-US" dirty="0"/>
                    </a:p>
                  </a:txBody>
                  <a:tcPr/>
                </a:tc>
                <a:tc>
                  <a:txBody>
                    <a:bodyPr/>
                    <a:lstStyle/>
                    <a:p>
                      <a:pPr algn="ctr"/>
                      <a:r>
                        <a:rPr lang="zh-TW" altLang="en-US" dirty="0" smtClean="0"/>
                        <a:t>大寮區</a:t>
                      </a:r>
                      <a:endParaRPr lang="zh-TW" altLang="en-US" dirty="0"/>
                    </a:p>
                  </a:txBody>
                  <a:tcPr/>
                </a:tc>
              </a:tr>
              <a:tr h="370840">
                <a:tc>
                  <a:txBody>
                    <a:bodyPr/>
                    <a:lstStyle/>
                    <a:p>
                      <a:endParaRPr lang="zh-TW" altLang="en-US"/>
                    </a:p>
                  </a:txBody>
                  <a:tcPr/>
                </a:tc>
                <a:tc>
                  <a:txBody>
                    <a:bodyPr/>
                    <a:lstStyle/>
                    <a:p>
                      <a:pPr algn="ctr"/>
                      <a:r>
                        <a:rPr lang="zh-TW" altLang="en-US" dirty="0" smtClean="0"/>
                        <a:t>傳統市場</a:t>
                      </a:r>
                      <a:endParaRPr lang="zh-TW" altLang="en-US"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傳統市場</a:t>
                      </a:r>
                    </a:p>
                  </a:txBody>
                  <a:tcPr/>
                </a:tc>
                <a:tc>
                  <a:txBody>
                    <a:bodyPr/>
                    <a:lstStyle/>
                    <a:p>
                      <a:pPr algn="ctr"/>
                      <a:r>
                        <a:rPr lang="zh-TW" altLang="en-US" dirty="0" smtClean="0"/>
                        <a:t>量販店</a:t>
                      </a:r>
                      <a:endParaRPr lang="zh-TW" altLang="en-US" dirty="0"/>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傳統市場</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量販店</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量販店</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傳統商店</a:t>
                      </a: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smtClean="0"/>
                        <a:t>傳統市場</a:t>
                      </a:r>
                    </a:p>
                  </a:txBody>
                  <a:tcPr/>
                </a:tc>
              </a:tr>
              <a:tr h="370840">
                <a:tc>
                  <a:txBody>
                    <a:bodyPr/>
                    <a:lstStyle/>
                    <a:p>
                      <a:r>
                        <a:rPr lang="en-US" altLang="zh-TW" dirty="0" smtClean="0"/>
                        <a:t>5/09</a:t>
                      </a:r>
                      <a:r>
                        <a:rPr lang="zh-TW" altLang="en-US" dirty="0" smtClean="0"/>
                        <a:t> </a:t>
                      </a:r>
                      <a:r>
                        <a:rPr lang="en-US" altLang="zh-TW" dirty="0" smtClean="0"/>
                        <a:t>10:00-11:00</a:t>
                      </a:r>
                      <a:endParaRPr lang="zh-TW" altLang="en-US" dirty="0"/>
                    </a:p>
                  </a:txBody>
                  <a:tcPr/>
                </a:tc>
                <a:tc>
                  <a:txBody>
                    <a:bodyPr/>
                    <a:lstStyle/>
                    <a:p>
                      <a:pPr algn="ctr"/>
                      <a:r>
                        <a:rPr lang="en-US" altLang="zh-TW" dirty="0" smtClean="0"/>
                        <a:t>7</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5/09</a:t>
                      </a:r>
                      <a:r>
                        <a:rPr lang="zh-TW" altLang="en-US" dirty="0" smtClean="0"/>
                        <a:t> </a:t>
                      </a:r>
                      <a:r>
                        <a:rPr lang="en-US" altLang="zh-TW" dirty="0" smtClean="0"/>
                        <a:t>11:00-12:00</a:t>
                      </a:r>
                      <a:endParaRPr lang="zh-TW" altLang="en-US" dirty="0" smtClean="0"/>
                    </a:p>
                  </a:txBody>
                  <a:tcPr/>
                </a:tc>
                <a:tc>
                  <a:txBody>
                    <a:bodyPr/>
                    <a:lstStyle/>
                    <a:p>
                      <a:pPr algn="ctr"/>
                      <a:endParaRPr lang="zh-TW" altLang="en-US" dirty="0"/>
                    </a:p>
                  </a:txBody>
                  <a:tcPr/>
                </a:tc>
                <a:tc>
                  <a:txBody>
                    <a:bodyPr/>
                    <a:lstStyle/>
                    <a:p>
                      <a:pPr algn="ctr"/>
                      <a:r>
                        <a:rPr lang="en-US" altLang="zh-TW" dirty="0" smtClean="0"/>
                        <a:t>13</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5/09</a:t>
                      </a:r>
                      <a:r>
                        <a:rPr lang="zh-TW" altLang="en-US" dirty="0" smtClean="0"/>
                        <a:t> </a:t>
                      </a:r>
                      <a:r>
                        <a:rPr lang="en-US" altLang="zh-TW" dirty="0" smtClean="0"/>
                        <a:t>12:00-13:00</a:t>
                      </a:r>
                      <a:endParaRPr lang="zh-TW" altLang="en-US" dirty="0" smtClean="0"/>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12</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5/09</a:t>
                      </a:r>
                      <a:r>
                        <a:rPr lang="zh-TW" altLang="en-US" dirty="0" smtClean="0"/>
                        <a:t> </a:t>
                      </a:r>
                      <a:r>
                        <a:rPr lang="en-US" altLang="zh-TW" dirty="0" smtClean="0"/>
                        <a:t>13:00-14:00</a:t>
                      </a:r>
                      <a:endParaRPr lang="zh-TW" altLang="en-US" dirty="0" smtClean="0"/>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12</a:t>
                      </a: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r>
                        <a:rPr lang="en-US" altLang="zh-TW" dirty="0" smtClean="0"/>
                        <a:t>5/09</a:t>
                      </a:r>
                      <a:r>
                        <a:rPr lang="zh-TW" altLang="en-US" dirty="0" smtClean="0"/>
                        <a:t> </a:t>
                      </a:r>
                      <a:r>
                        <a:rPr lang="en-US" altLang="zh-TW" dirty="0" smtClean="0"/>
                        <a:t>14:00-15:00</a:t>
                      </a:r>
                      <a:endParaRPr lang="zh-TW" altLang="en-US" dirty="0"/>
                    </a:p>
                  </a:txBody>
                  <a:tcPr/>
                </a:tc>
                <a:tc>
                  <a:txBody>
                    <a:bodyPr/>
                    <a:lstStyle/>
                    <a:p>
                      <a:pPr algn="ctr"/>
                      <a:endParaRPr lang="zh-TW" altLang="en-US"/>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r>
                        <a:rPr lang="en-US" altLang="zh-TW" dirty="0" smtClean="0"/>
                        <a:t>13</a:t>
                      </a: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5/09 15:00-16:00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14</a:t>
                      </a:r>
                      <a:endParaRPr lang="zh-TW" altLang="en-US" dirty="0"/>
                    </a:p>
                  </a:txBody>
                  <a:tcPr/>
                </a:tc>
                <a:tc>
                  <a:txBody>
                    <a:bodyPr/>
                    <a:lstStyle/>
                    <a:p>
                      <a:pPr algn="ctr"/>
                      <a:endParaRPr lang="zh-TW" altLang="en-US" dirty="0"/>
                    </a:p>
                  </a:txBody>
                  <a:tcPr/>
                </a:tc>
                <a:tc>
                  <a:txBody>
                    <a:bodyPr/>
                    <a:lstStyle/>
                    <a:p>
                      <a:pPr algn="ctr"/>
                      <a:endParaRPr lang="zh-TW" altLang="en-US" dirty="0"/>
                    </a:p>
                  </a:txBody>
                  <a:tcPr/>
                </a:tc>
                <a:tc>
                  <a:txBody>
                    <a:bodyPr/>
                    <a:lstStyle/>
                    <a:p>
                      <a:pPr algn="ctr"/>
                      <a:endParaRPr lang="zh-TW" altLang="en-US"/>
                    </a:p>
                  </a:txBody>
                  <a:tcPr/>
                </a:tc>
                <a:tc>
                  <a:txBody>
                    <a:bodyPr/>
                    <a:lstStyle/>
                    <a:p>
                      <a:pPr algn="ctr"/>
                      <a:endParaRPr lang="zh-TW" altLang="en-US"/>
                    </a:p>
                  </a:txBody>
                  <a:tcPr/>
                </a:tc>
              </a:tr>
              <a:tr h="370840">
                <a:tc>
                  <a:txBody>
                    <a:bodyPr/>
                    <a:lstStyle/>
                    <a:p>
                      <a:r>
                        <a:rPr lang="en-US" altLang="zh-TW" dirty="0" smtClean="0"/>
                        <a:t>5/10</a:t>
                      </a:r>
                      <a:r>
                        <a:rPr lang="zh-TW" altLang="en-US" dirty="0" smtClean="0"/>
                        <a:t> </a:t>
                      </a:r>
                      <a:r>
                        <a:rPr lang="en-US" altLang="zh-TW" dirty="0" smtClean="0"/>
                        <a:t>10:00-11:00</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13</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5/10</a:t>
                      </a:r>
                      <a:r>
                        <a:rPr lang="zh-TW" altLang="en-US" dirty="0" smtClean="0"/>
                        <a:t> </a:t>
                      </a:r>
                      <a:r>
                        <a:rPr lang="en-US" altLang="zh-TW" dirty="0" smtClean="0"/>
                        <a:t>11:00-12:00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13</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5/10</a:t>
                      </a:r>
                      <a:r>
                        <a:rPr lang="zh-TW" altLang="en-US" dirty="0" smtClean="0"/>
                        <a:t> </a:t>
                      </a:r>
                      <a:r>
                        <a:rPr lang="en-US" altLang="zh-TW" dirty="0" smtClean="0"/>
                        <a:t>12:00-13:00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10</a:t>
                      </a:r>
                      <a:endParaRPr lang="zh-TW" altLang="en-US" dirty="0"/>
                    </a:p>
                  </a:txBody>
                  <a:tcPr/>
                </a:tc>
                <a:tc>
                  <a:txBody>
                    <a:bodyPr/>
                    <a:lstStyle/>
                    <a:p>
                      <a:pPr algn="ctr"/>
                      <a:endParaRPr lang="zh-TW" altLang="en-US"/>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5/10 13:00-14:00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r>
                        <a:rPr lang="en-US" altLang="zh-TW" dirty="0" smtClean="0"/>
                        <a:t>11</a:t>
                      </a:r>
                      <a:endParaRPr lang="zh-TW" altLang="en-US" dirty="0"/>
                    </a:p>
                  </a:txBody>
                  <a:tcPr/>
                </a:tc>
                <a:tc>
                  <a:txBody>
                    <a:bodyPr/>
                    <a:lstStyle/>
                    <a:p>
                      <a:pPr algn="ctr"/>
                      <a:endParaRPr lang="zh-TW" altLang="en-US"/>
                    </a:p>
                  </a:txBody>
                  <a:tcPr/>
                </a:tc>
                <a:tc>
                  <a:txBody>
                    <a:bodyPr/>
                    <a:lstStyle/>
                    <a:p>
                      <a:pPr algn="ctr"/>
                      <a:endParaRPr lang="zh-TW" altLang="en-US"/>
                    </a:p>
                  </a:txBody>
                  <a:tcPr/>
                </a:tc>
              </a:tr>
              <a:tr h="370840">
                <a:tc>
                  <a:txBody>
                    <a:bodyPr/>
                    <a:lstStyle/>
                    <a:p>
                      <a:r>
                        <a:rPr lang="en-US" altLang="zh-TW" dirty="0" smtClean="0"/>
                        <a:t>5/10 14:00-15:00</a:t>
                      </a:r>
                      <a:endParaRPr lang="zh-TW" altLang="en-US" dirty="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10</a:t>
                      </a:r>
                      <a:endParaRPr lang="zh-TW" altLang="en-US" dirty="0"/>
                    </a:p>
                  </a:txBody>
                  <a:tcPr/>
                </a:tc>
                <a:tc>
                  <a:txBody>
                    <a:bodyPr/>
                    <a:lstStyle/>
                    <a:p>
                      <a:pPr algn="ctr"/>
                      <a:endParaRPr lang="zh-TW" altLang="en-US"/>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zh-TW" dirty="0" smtClean="0"/>
                        <a:t>5/10</a:t>
                      </a:r>
                      <a:r>
                        <a:rPr lang="zh-TW" altLang="en-US" dirty="0" smtClean="0"/>
                        <a:t> </a:t>
                      </a:r>
                      <a:r>
                        <a:rPr lang="en-US" altLang="zh-TW" dirty="0" smtClean="0"/>
                        <a:t>15:00-16:00</a:t>
                      </a:r>
                      <a:endParaRPr lang="zh-TW" altLang="en-US" dirty="0" smtClean="0"/>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a:p>
                  </a:txBody>
                  <a:tcPr/>
                </a:tc>
                <a:tc>
                  <a:txBody>
                    <a:bodyPr/>
                    <a:lstStyle/>
                    <a:p>
                      <a:pPr algn="ctr"/>
                      <a:endParaRPr lang="zh-TW" altLang="en-US" dirty="0"/>
                    </a:p>
                  </a:txBody>
                  <a:tcPr/>
                </a:tc>
                <a:tc>
                  <a:txBody>
                    <a:bodyPr/>
                    <a:lstStyle/>
                    <a:p>
                      <a:pPr algn="ctr"/>
                      <a:r>
                        <a:rPr lang="en-US" altLang="zh-TW" dirty="0" smtClean="0"/>
                        <a:t>15</a:t>
                      </a:r>
                      <a:endParaRPr lang="zh-TW" altLang="en-US" dirty="0"/>
                    </a:p>
                  </a:txBody>
                  <a:tcPr/>
                </a:tc>
              </a:tr>
            </a:tbl>
          </a:graphicData>
        </a:graphic>
      </p:graphicFrame>
    </p:spTree>
    <p:extLst>
      <p:ext uri="{BB962C8B-B14F-4D97-AF65-F5344CB8AC3E}">
        <p14:creationId xmlns:p14="http://schemas.microsoft.com/office/powerpoint/2010/main" val="2151134205"/>
      </p:ext>
    </p:extLst>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肆、研究結果與討論</a:t>
            </a:r>
            <a:endParaRPr lang="zh-TW" altLang="en-US" dirty="0"/>
          </a:p>
        </p:txBody>
      </p:sp>
      <p:sp>
        <p:nvSpPr>
          <p:cNvPr id="6" name="日期版面配置區 5"/>
          <p:cNvSpPr>
            <a:spLocks noGrp="1"/>
          </p:cNvSpPr>
          <p:nvPr>
            <p:ph type="dt" sz="half" idx="10"/>
          </p:nvPr>
        </p:nvSpPr>
        <p:spPr/>
        <p:txBody>
          <a:bodyPr/>
          <a:lstStyle/>
          <a:p>
            <a:fld id="{60825677-5B81-4042-89BC-15892BFBF365}" type="datetime8">
              <a:rPr lang="en-US" altLang="zh-TW" smtClean="0"/>
              <a:t>7/14/2015 4:14 PM</a:t>
            </a:fld>
            <a:endParaRPr lang="zh-TW" altLang="en-US"/>
          </a:p>
        </p:txBody>
      </p:sp>
      <p:sp>
        <p:nvSpPr>
          <p:cNvPr id="7" name="投影片編號版面配置區 6"/>
          <p:cNvSpPr>
            <a:spLocks noGrp="1"/>
          </p:cNvSpPr>
          <p:nvPr>
            <p:ph type="sldNum" sz="quarter" idx="12"/>
          </p:nvPr>
        </p:nvSpPr>
        <p:spPr/>
        <p:txBody>
          <a:bodyPr/>
          <a:lstStyle/>
          <a:p>
            <a:fld id="{7A219D0C-E240-4F27-B929-7DF07C862E8D}" type="slidenum">
              <a:rPr lang="zh-TW" altLang="en-US" smtClean="0"/>
              <a:pPr/>
              <a:t>23</a:t>
            </a:fld>
            <a:endParaRPr lang="zh-TW" altLang="en-US" dirty="0"/>
          </a:p>
        </p:txBody>
      </p:sp>
      <p:sp>
        <p:nvSpPr>
          <p:cNvPr id="3" name="內容版面配置區 2"/>
          <p:cNvSpPr>
            <a:spLocks noGrp="1"/>
          </p:cNvSpPr>
          <p:nvPr>
            <p:ph sz="quarter" idx="13"/>
          </p:nvPr>
        </p:nvSpPr>
        <p:spPr/>
        <p:txBody>
          <a:bodyPr/>
          <a:lstStyle/>
          <a:p>
            <a:r>
              <a:rPr lang="zh-TW" altLang="en-US" smtClean="0"/>
              <a:t>社會經濟背景之分析</a:t>
            </a:r>
            <a:endParaRPr lang="en-US" altLang="zh-TW" smtClean="0"/>
          </a:p>
          <a:p>
            <a:r>
              <a:rPr lang="zh-TW" altLang="en-US" smtClean="0"/>
              <a:t>驗證性因素分析</a:t>
            </a:r>
            <a:endParaRPr lang="en-US" altLang="zh-TW" smtClean="0"/>
          </a:p>
          <a:p>
            <a:r>
              <a:rPr lang="zh-TW" altLang="en-US" smtClean="0"/>
              <a:t>整體結構模式之分析</a:t>
            </a:r>
            <a:endParaRPr lang="en-US" altLang="zh-TW" dirty="0" smtClean="0"/>
          </a:p>
        </p:txBody>
      </p:sp>
    </p:spTree>
    <p:extLst>
      <p:ext uri="{BB962C8B-B14F-4D97-AF65-F5344CB8AC3E}">
        <p14:creationId xmlns:p14="http://schemas.microsoft.com/office/powerpoint/2010/main" val="16545376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smtClean="0"/>
              <a:t>社會經濟背景</a:t>
            </a:r>
            <a:r>
              <a:rPr lang="en-US" altLang="zh-TW" smtClean="0"/>
              <a:t>-</a:t>
            </a:r>
            <a:r>
              <a:rPr lang="zh-TW" altLang="en-US" smtClean="0"/>
              <a:t>性別</a:t>
            </a:r>
            <a:endParaRPr lang="zh-TW" altLang="en-US" dirty="0"/>
          </a:p>
        </p:txBody>
      </p:sp>
      <p:sp>
        <p:nvSpPr>
          <p:cNvPr id="3" name="日期版面配置區 2"/>
          <p:cNvSpPr>
            <a:spLocks noGrp="1"/>
          </p:cNvSpPr>
          <p:nvPr>
            <p:ph type="dt" sz="half" idx="10"/>
          </p:nvPr>
        </p:nvSpPr>
        <p:spPr/>
        <p:txBody>
          <a:bodyPr/>
          <a:lstStyle/>
          <a:p>
            <a:fld id="{C88C1099-DBCB-43E3-92DC-3DC34D857C23}"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24</a:t>
            </a:fld>
            <a:endParaRPr lang="zh-TW" altLang="en-US"/>
          </a:p>
        </p:txBody>
      </p:sp>
      <p:graphicFrame>
        <p:nvGraphicFramePr>
          <p:cNvPr id="12" name="內容版面配置區 11"/>
          <p:cNvGraphicFramePr>
            <a:graphicFrameLocks noGrp="1"/>
          </p:cNvGraphicFramePr>
          <p:nvPr>
            <p:ph sz="quarter" idx="13"/>
            <p:extLst>
              <p:ext uri="{D42A27DB-BD31-4B8C-83A1-F6EECF244321}">
                <p14:modId xmlns:p14="http://schemas.microsoft.com/office/powerpoint/2010/main" val="590587419"/>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8032727"/>
      </p:ext>
    </p:extLst>
  </p:cSld>
  <p:clrMapOvr>
    <a:masterClrMapping/>
  </p:clrMapOvr>
  <p:transition spd="slow">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社會經濟背景</a:t>
            </a:r>
            <a:r>
              <a:rPr lang="en-US" altLang="zh-TW" smtClean="0"/>
              <a:t>-</a:t>
            </a:r>
            <a:r>
              <a:rPr lang="zh-TW" altLang="en-US" smtClean="0"/>
              <a:t>年齡</a:t>
            </a:r>
            <a:endParaRPr lang="zh-TW" altLang="en-US" dirty="0"/>
          </a:p>
        </p:txBody>
      </p:sp>
      <p:sp>
        <p:nvSpPr>
          <p:cNvPr id="3" name="日期版面配置區 2"/>
          <p:cNvSpPr>
            <a:spLocks noGrp="1"/>
          </p:cNvSpPr>
          <p:nvPr>
            <p:ph type="dt" sz="half" idx="10"/>
          </p:nvPr>
        </p:nvSpPr>
        <p:spPr/>
        <p:txBody>
          <a:bodyPr/>
          <a:lstStyle/>
          <a:p>
            <a:fld id="{074ABF1F-8D20-4557-854B-24D73E4EEB46}"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25</a:t>
            </a:fld>
            <a:endParaRPr lang="zh-TW" altLang="en-US"/>
          </a:p>
        </p:txBody>
      </p:sp>
      <p:graphicFrame>
        <p:nvGraphicFramePr>
          <p:cNvPr id="6" name="內容版面配置區 5"/>
          <p:cNvGraphicFramePr>
            <a:graphicFrameLocks noGrp="1"/>
          </p:cNvGraphicFramePr>
          <p:nvPr>
            <p:ph sz="quarter" idx="13"/>
            <p:extLst>
              <p:ext uri="{D42A27DB-BD31-4B8C-83A1-F6EECF244321}">
                <p14:modId xmlns:p14="http://schemas.microsoft.com/office/powerpoint/2010/main" val="697777236"/>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0017961"/>
      </p:ext>
    </p:extLst>
  </p:cSld>
  <p:clrMapOvr>
    <a:masterClrMapping/>
  </p:clrMapOvr>
  <p:transition spd="slow">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社會經濟背景</a:t>
            </a:r>
            <a:r>
              <a:rPr lang="en-US" altLang="zh-TW" smtClean="0"/>
              <a:t>-</a:t>
            </a:r>
            <a:r>
              <a:rPr lang="zh-TW" altLang="en-US" smtClean="0"/>
              <a:t>婚姻狀況</a:t>
            </a:r>
            <a:endParaRPr lang="zh-TW" altLang="en-US" dirty="0"/>
          </a:p>
        </p:txBody>
      </p:sp>
      <p:sp>
        <p:nvSpPr>
          <p:cNvPr id="3" name="日期版面配置區 2"/>
          <p:cNvSpPr>
            <a:spLocks noGrp="1"/>
          </p:cNvSpPr>
          <p:nvPr>
            <p:ph type="dt" sz="half" idx="10"/>
          </p:nvPr>
        </p:nvSpPr>
        <p:spPr/>
        <p:txBody>
          <a:bodyPr/>
          <a:lstStyle/>
          <a:p>
            <a:fld id="{3E33FB2A-BFBA-4842-8B95-BC256A191EE8}"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26</a:t>
            </a:fld>
            <a:endParaRPr lang="zh-TW" altLang="en-US"/>
          </a:p>
        </p:txBody>
      </p:sp>
      <p:graphicFrame>
        <p:nvGraphicFramePr>
          <p:cNvPr id="6" name="內容版面配置區 5"/>
          <p:cNvGraphicFramePr>
            <a:graphicFrameLocks noGrp="1"/>
          </p:cNvGraphicFramePr>
          <p:nvPr>
            <p:ph sz="quarter" idx="13"/>
            <p:extLst>
              <p:ext uri="{D42A27DB-BD31-4B8C-83A1-F6EECF244321}">
                <p14:modId xmlns:p14="http://schemas.microsoft.com/office/powerpoint/2010/main" val="2756454594"/>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9090570"/>
      </p:ext>
    </p:extLst>
  </p:cSld>
  <p:clrMapOvr>
    <a:masterClrMapping/>
  </p:clrMapOvr>
  <p:transition spd="slow">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社會經濟背景</a:t>
            </a:r>
            <a:r>
              <a:rPr lang="en-US" altLang="zh-TW" smtClean="0"/>
              <a:t>-</a:t>
            </a:r>
            <a:r>
              <a:rPr lang="zh-TW" altLang="en-US" smtClean="0"/>
              <a:t>教育程度</a:t>
            </a:r>
            <a:endParaRPr lang="zh-TW" altLang="en-US" dirty="0"/>
          </a:p>
        </p:txBody>
      </p:sp>
      <p:sp>
        <p:nvSpPr>
          <p:cNvPr id="3" name="日期版面配置區 2"/>
          <p:cNvSpPr>
            <a:spLocks noGrp="1"/>
          </p:cNvSpPr>
          <p:nvPr>
            <p:ph type="dt" sz="half" idx="10"/>
          </p:nvPr>
        </p:nvSpPr>
        <p:spPr/>
        <p:txBody>
          <a:bodyPr/>
          <a:lstStyle/>
          <a:p>
            <a:fld id="{39CFDE35-EFB5-47C6-A1D0-E6B28C1FC564}"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27</a:t>
            </a:fld>
            <a:endParaRPr lang="zh-TW" altLang="en-US"/>
          </a:p>
        </p:txBody>
      </p:sp>
      <p:graphicFrame>
        <p:nvGraphicFramePr>
          <p:cNvPr id="6" name="內容版面配置區 5"/>
          <p:cNvGraphicFramePr>
            <a:graphicFrameLocks noGrp="1"/>
          </p:cNvGraphicFramePr>
          <p:nvPr>
            <p:ph sz="quarter" idx="13"/>
            <p:extLst>
              <p:ext uri="{D42A27DB-BD31-4B8C-83A1-F6EECF244321}">
                <p14:modId xmlns:p14="http://schemas.microsoft.com/office/powerpoint/2010/main" val="3299590519"/>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41679891"/>
      </p:ext>
    </p:extLst>
  </p:cSld>
  <p:clrMapOvr>
    <a:masterClrMapping/>
  </p:clrMapOvr>
  <p:transition spd="slow">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社會經濟背景</a:t>
            </a:r>
            <a:r>
              <a:rPr lang="en-US" altLang="zh-TW" dirty="0"/>
              <a:t>-</a:t>
            </a:r>
            <a:r>
              <a:rPr lang="zh-TW" altLang="en-US" dirty="0"/>
              <a:t>職業</a:t>
            </a:r>
          </a:p>
        </p:txBody>
      </p:sp>
      <p:sp>
        <p:nvSpPr>
          <p:cNvPr id="3" name="日期版面配置區 2"/>
          <p:cNvSpPr>
            <a:spLocks noGrp="1"/>
          </p:cNvSpPr>
          <p:nvPr>
            <p:ph type="dt" sz="half" idx="10"/>
          </p:nvPr>
        </p:nvSpPr>
        <p:spPr/>
        <p:txBody>
          <a:bodyPr/>
          <a:lstStyle/>
          <a:p>
            <a:fld id="{AC5778BE-1818-4B43-8CE0-C414D348BE23}"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28</a:t>
            </a:fld>
            <a:endParaRPr lang="zh-TW" altLang="en-US"/>
          </a:p>
        </p:txBody>
      </p:sp>
      <p:graphicFrame>
        <p:nvGraphicFramePr>
          <p:cNvPr id="6" name="內容版面配置區 5"/>
          <p:cNvGraphicFramePr>
            <a:graphicFrameLocks noGrp="1"/>
          </p:cNvGraphicFramePr>
          <p:nvPr>
            <p:ph sz="quarter" idx="13"/>
            <p:extLst>
              <p:ext uri="{D42A27DB-BD31-4B8C-83A1-F6EECF244321}">
                <p14:modId xmlns:p14="http://schemas.microsoft.com/office/powerpoint/2010/main" val="2429966868"/>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1723341"/>
      </p:ext>
    </p:extLst>
  </p:cSld>
  <p:clrMapOvr>
    <a:masterClrMapping/>
  </p:clrMapOvr>
  <p:transition spd="slow">
    <p:cove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社會經濟背景</a:t>
            </a:r>
            <a:r>
              <a:rPr lang="en-US" altLang="zh-TW" dirty="0"/>
              <a:t>-</a:t>
            </a:r>
            <a:r>
              <a:rPr lang="zh-TW" altLang="en-US" dirty="0"/>
              <a:t>個人平均月收入</a:t>
            </a:r>
          </a:p>
        </p:txBody>
      </p:sp>
      <p:sp>
        <p:nvSpPr>
          <p:cNvPr id="3" name="日期版面配置區 2"/>
          <p:cNvSpPr>
            <a:spLocks noGrp="1"/>
          </p:cNvSpPr>
          <p:nvPr>
            <p:ph type="dt" sz="half" idx="10"/>
          </p:nvPr>
        </p:nvSpPr>
        <p:spPr/>
        <p:txBody>
          <a:bodyPr/>
          <a:lstStyle/>
          <a:p>
            <a:fld id="{89DE54FB-0423-4FD6-961D-9B810BD85C41}"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29</a:t>
            </a:fld>
            <a:endParaRPr lang="zh-TW" altLang="en-US"/>
          </a:p>
        </p:txBody>
      </p:sp>
      <p:graphicFrame>
        <p:nvGraphicFramePr>
          <p:cNvPr id="6" name="內容版面配置區 5"/>
          <p:cNvGraphicFramePr>
            <a:graphicFrameLocks noGrp="1"/>
          </p:cNvGraphicFramePr>
          <p:nvPr>
            <p:ph sz="quarter" idx="13"/>
            <p:extLst>
              <p:ext uri="{D42A27DB-BD31-4B8C-83A1-F6EECF244321}">
                <p14:modId xmlns:p14="http://schemas.microsoft.com/office/powerpoint/2010/main" val="3809263799"/>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7613399"/>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壹、緒論</a:t>
            </a:r>
            <a:endParaRPr lang="zh-TW" altLang="en-US" dirty="0"/>
          </a:p>
        </p:txBody>
      </p:sp>
      <p:sp>
        <p:nvSpPr>
          <p:cNvPr id="4" name="日期版面配置區 3"/>
          <p:cNvSpPr>
            <a:spLocks noGrp="1"/>
          </p:cNvSpPr>
          <p:nvPr>
            <p:ph type="dt" sz="half" idx="10"/>
          </p:nvPr>
        </p:nvSpPr>
        <p:spPr/>
        <p:txBody>
          <a:bodyPr/>
          <a:lstStyle/>
          <a:p>
            <a:fld id="{FC4AE0C5-F586-419C-9D91-2826F6F80EF1}"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3</a:t>
            </a:fld>
            <a:endParaRPr lang="zh-TW" altLang="en-US" dirty="0"/>
          </a:p>
        </p:txBody>
      </p:sp>
      <p:sp>
        <p:nvSpPr>
          <p:cNvPr id="3" name="內容版面配置區 2"/>
          <p:cNvSpPr>
            <a:spLocks noGrp="1"/>
          </p:cNvSpPr>
          <p:nvPr>
            <p:ph sz="quarter" idx="13"/>
          </p:nvPr>
        </p:nvSpPr>
        <p:spPr/>
        <p:txBody>
          <a:bodyPr/>
          <a:lstStyle/>
          <a:p>
            <a:r>
              <a:rPr lang="zh-TW" altLang="en-US" dirty="0" smtClean="0"/>
              <a:t>研究背景與動機</a:t>
            </a:r>
            <a:endParaRPr lang="en-US" altLang="zh-TW" dirty="0" smtClean="0"/>
          </a:p>
          <a:p>
            <a:r>
              <a:rPr lang="zh-TW" altLang="en-US" dirty="0" smtClean="0"/>
              <a:t>研究目的</a:t>
            </a:r>
            <a:endParaRPr lang="en-US" altLang="zh-TW" dirty="0" smtClean="0"/>
          </a:p>
          <a:p>
            <a:r>
              <a:rPr lang="zh-TW" altLang="en-US" dirty="0" smtClean="0"/>
              <a:t>研究流程</a:t>
            </a:r>
            <a:endParaRPr lang="zh-TW" altLang="en-US" dirty="0"/>
          </a:p>
        </p:txBody>
      </p:sp>
    </p:spTree>
    <p:extLst>
      <p:ext uri="{BB962C8B-B14F-4D97-AF65-F5344CB8AC3E}">
        <p14:creationId xmlns:p14="http://schemas.microsoft.com/office/powerpoint/2010/main" val="11034107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社會經濟背景</a:t>
            </a:r>
            <a:r>
              <a:rPr lang="en-US" altLang="zh-TW" smtClean="0"/>
              <a:t>-</a:t>
            </a:r>
            <a:r>
              <a:rPr lang="zh-TW" altLang="en-US" smtClean="0"/>
              <a:t>居住地</a:t>
            </a:r>
            <a:endParaRPr lang="zh-TW" altLang="en-US" dirty="0"/>
          </a:p>
        </p:txBody>
      </p:sp>
      <p:sp>
        <p:nvSpPr>
          <p:cNvPr id="3" name="日期版面配置區 2"/>
          <p:cNvSpPr>
            <a:spLocks noGrp="1"/>
          </p:cNvSpPr>
          <p:nvPr>
            <p:ph type="dt" sz="half" idx="10"/>
          </p:nvPr>
        </p:nvSpPr>
        <p:spPr/>
        <p:txBody>
          <a:bodyPr/>
          <a:lstStyle/>
          <a:p>
            <a:fld id="{0481B98D-4154-4316-800A-9A189DC801D9}"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30</a:t>
            </a:fld>
            <a:endParaRPr lang="zh-TW" altLang="en-US"/>
          </a:p>
        </p:txBody>
      </p:sp>
      <p:graphicFrame>
        <p:nvGraphicFramePr>
          <p:cNvPr id="6" name="圖表版面配置區 17"/>
          <p:cNvGraphicFramePr>
            <a:graphicFrameLocks noGrp="1"/>
          </p:cNvGraphicFramePr>
          <p:nvPr>
            <p:ph sz="quarter" idx="13"/>
            <p:extLst>
              <p:ext uri="{D42A27DB-BD31-4B8C-83A1-F6EECF244321}">
                <p14:modId xmlns:p14="http://schemas.microsoft.com/office/powerpoint/2010/main" val="3201544854"/>
              </p:ext>
            </p:extLst>
          </p:nvPr>
        </p:nvGraphicFramePr>
        <p:xfrm>
          <a:off x="1193800" y="709613"/>
          <a:ext cx="10998200" cy="62150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34771798"/>
      </p:ext>
    </p:extLst>
  </p:cSld>
  <p:clrMapOvr>
    <a:masterClrMapping/>
  </p:clrMapOvr>
  <p:transition spd="slow">
    <p:cove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mtClean="0"/>
              <a:t>整體結構模式分析示意圖</a:t>
            </a:r>
            <a:endParaRPr lang="zh-TW" altLang="en-US" dirty="0"/>
          </a:p>
        </p:txBody>
      </p:sp>
      <p:sp>
        <p:nvSpPr>
          <p:cNvPr id="3" name="日期版面配置區 2"/>
          <p:cNvSpPr>
            <a:spLocks noGrp="1"/>
          </p:cNvSpPr>
          <p:nvPr>
            <p:ph type="dt" sz="half" idx="10"/>
          </p:nvPr>
        </p:nvSpPr>
        <p:spPr/>
        <p:txBody>
          <a:bodyPr/>
          <a:lstStyle/>
          <a:p>
            <a:fld id="{FD312E4B-2DDE-42D4-BB78-753C3270A809}"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31</a:t>
            </a:fld>
            <a:endParaRPr lang="zh-TW" altLang="en-US"/>
          </a:p>
        </p:txBody>
      </p:sp>
      <p:graphicFrame>
        <p:nvGraphicFramePr>
          <p:cNvPr id="16" name="內容版面配置區 15"/>
          <p:cNvGraphicFramePr>
            <a:graphicFrameLocks noGrp="1" noChangeAspect="1"/>
          </p:cNvGraphicFramePr>
          <p:nvPr>
            <p:ph sz="quarter" idx="13"/>
            <p:extLst>
              <p:ext uri="{D42A27DB-BD31-4B8C-83A1-F6EECF244321}">
                <p14:modId xmlns:p14="http://schemas.microsoft.com/office/powerpoint/2010/main" val="26763280"/>
              </p:ext>
            </p:extLst>
          </p:nvPr>
        </p:nvGraphicFramePr>
        <p:xfrm>
          <a:off x="1414462" y="1491456"/>
          <a:ext cx="10474325" cy="4729163"/>
        </p:xfrm>
        <a:graphic>
          <a:graphicData uri="http://schemas.openxmlformats.org/presentationml/2006/ole">
            <mc:AlternateContent xmlns:mc="http://schemas.openxmlformats.org/markup-compatibility/2006">
              <mc:Choice xmlns:v="urn:schemas-microsoft-com:vml" Requires="v">
                <p:oleObj spid="_x0000_s7216" name="Visio" r:id="rId4" imgW="10474992" imgH="4729480" progId="Visio.Drawing.11">
                  <p:embed/>
                </p:oleObj>
              </mc:Choice>
              <mc:Fallback>
                <p:oleObj name="Visio" r:id="rId4" imgW="10474992" imgH="4729480" progId="Visio.Drawing.11">
                  <p:embed/>
                  <p:pic>
                    <p:nvPicPr>
                      <p:cNvPr id="0" name=""/>
                      <p:cNvPicPr/>
                      <p:nvPr/>
                    </p:nvPicPr>
                    <p:blipFill>
                      <a:blip r:embed="rId5"/>
                      <a:stretch>
                        <a:fillRect/>
                      </a:stretch>
                    </p:blipFill>
                    <p:spPr>
                      <a:xfrm>
                        <a:off x="1414462" y="1491456"/>
                        <a:ext cx="10474325" cy="4729163"/>
                      </a:xfrm>
                      <a:prstGeom prst="rect">
                        <a:avLst/>
                      </a:prstGeom>
                    </p:spPr>
                  </p:pic>
                </p:oleObj>
              </mc:Fallback>
            </mc:AlternateContent>
          </a:graphicData>
        </a:graphic>
      </p:graphicFrame>
    </p:spTree>
    <p:extLst>
      <p:ext uri="{BB962C8B-B14F-4D97-AF65-F5344CB8AC3E}">
        <p14:creationId xmlns:p14="http://schemas.microsoft.com/office/powerpoint/2010/main" val="28260211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整體結構模式指標值分析表</a:t>
            </a:r>
            <a:endParaRPr lang="zh-TW" altLang="en-US" dirty="0"/>
          </a:p>
        </p:txBody>
      </p:sp>
      <p:sp>
        <p:nvSpPr>
          <p:cNvPr id="3" name="日期版面配置區 2"/>
          <p:cNvSpPr>
            <a:spLocks noGrp="1"/>
          </p:cNvSpPr>
          <p:nvPr>
            <p:ph type="dt" sz="half" idx="10"/>
          </p:nvPr>
        </p:nvSpPr>
        <p:spPr/>
        <p:txBody>
          <a:bodyPr/>
          <a:lstStyle/>
          <a:p>
            <a:fld id="{5EE45097-EE13-4270-8BA6-707D55A12F6C}"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32</a:t>
            </a:fld>
            <a:endParaRPr lang="zh-TW" altLang="en-US" dirty="0"/>
          </a:p>
        </p:txBody>
      </p:sp>
      <mc:AlternateContent xmlns:mc="http://schemas.openxmlformats.org/markup-compatibility/2006" xmlns:a14="http://schemas.microsoft.com/office/drawing/2010/main">
        <mc:Choice Requires="a14">
          <p:graphicFrame>
            <p:nvGraphicFramePr>
              <p:cNvPr id="4" name="內容版面配置區 3"/>
              <p:cNvGraphicFramePr>
                <a:graphicFrameLocks noGrp="1"/>
              </p:cNvGraphicFramePr>
              <p:nvPr>
                <p:ph sz="quarter" idx="13"/>
                <p:extLst>
                  <p:ext uri="{D42A27DB-BD31-4B8C-83A1-F6EECF244321}">
                    <p14:modId xmlns:p14="http://schemas.microsoft.com/office/powerpoint/2010/main" val="1734706213"/>
                  </p:ext>
                </p:extLst>
              </p:nvPr>
            </p:nvGraphicFramePr>
            <p:xfrm>
              <a:off x="1193800" y="709613"/>
              <a:ext cx="10998200" cy="6212112"/>
            </p:xfrm>
            <a:graphic>
              <a:graphicData uri="http://schemas.openxmlformats.org/drawingml/2006/table">
                <a:tbl>
                  <a:tblPr firstRow="1" bandRow="1">
                    <a:tableStyleId>{21E4AEA4-8DFA-4A89-87EB-49C32662AFE0}</a:tableStyleId>
                  </a:tblPr>
                  <a:tblGrid>
                    <a:gridCol w="2749550"/>
                    <a:gridCol w="2749550"/>
                    <a:gridCol w="2749550"/>
                    <a:gridCol w="2749550"/>
                  </a:tblGrid>
                  <a:tr h="388257">
                    <a:tc>
                      <a:txBody>
                        <a:bodyPr/>
                        <a:lstStyle/>
                        <a:p>
                          <a:pPr algn="ctr">
                            <a:spcAft>
                              <a:spcPts val="0"/>
                            </a:spcAft>
                          </a:pPr>
                          <a:r>
                            <a:rPr lang="zh-TW" sz="2400" b="0" kern="0" dirty="0">
                              <a:effectLst/>
                            </a:rPr>
                            <a:t>指標名稱</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指標值</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理想值</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結果</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14:m>
                            <m:oMath xmlns:m="http://schemas.openxmlformats.org/officeDocument/2006/math">
                              <m:r>
                                <a:rPr lang="en-US" sz="2400" i="1" kern="100" dirty="0" smtClean="0">
                                  <a:effectLst/>
                                  <a:latin typeface="Cambria Math" panose="02040503050406030204" pitchFamily="18" charset="0"/>
                                </a:rPr>
                                <m:t>𝜒</m:t>
                              </m:r>
                              <m:r>
                                <a:rPr lang="en-US" sz="2400" i="1" kern="100" baseline="30000" dirty="0" smtClean="0">
                                  <a:effectLst/>
                                  <a:latin typeface="Cambria Math" panose="02040503050406030204" pitchFamily="18" charset="0"/>
                                </a:rPr>
                                <m:t>2</m:t>
                              </m:r>
                            </m:oMath>
                          </a14:m>
                          <a:r>
                            <a:rPr lang="zh-TW" sz="2400" kern="100" dirty="0">
                              <a:effectLst/>
                            </a:rPr>
                            <a:t>值</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18916" marR="18916" marT="0" marB="0" anchor="ctr"/>
                    </a:tc>
                    <a:tc>
                      <a:txBody>
                        <a:bodyPr/>
                        <a:lstStyle/>
                        <a:p>
                          <a:pPr algn="ctr">
                            <a:spcAft>
                              <a:spcPts val="0"/>
                            </a:spcAft>
                            <a:tabLst>
                              <a:tab pos="555625" algn="dec"/>
                            </a:tabLst>
                          </a:pPr>
                          <a:r>
                            <a:rPr lang="en-US" sz="2400" kern="0" dirty="0">
                              <a:effectLst/>
                            </a:rPr>
                            <a:t>58.36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愈小好</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拒絕虛無假設</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14:m>
                            <m:oMathPara xmlns:m="http://schemas.openxmlformats.org/officeDocument/2006/math">
                              <m:oMathParaPr>
                                <m:jc m:val="centerGroup"/>
                              </m:oMathParaPr>
                              <m:oMath xmlns:m="http://schemas.openxmlformats.org/officeDocument/2006/math">
                                <m:r>
                                  <a:rPr lang="el-GR" sz="2400" i="1" kern="100" dirty="0" smtClean="0">
                                    <a:effectLst/>
                                    <a:latin typeface="Cambria Math" panose="02040503050406030204" pitchFamily="18" charset="0"/>
                                  </a:rPr>
                                  <m:t>𝜒</m:t>
                                </m:r>
                                <m:r>
                                  <a:rPr lang="en-US" sz="2400" i="1" kern="100" baseline="30000" dirty="0" smtClean="0">
                                    <a:effectLst/>
                                    <a:latin typeface="Cambria Math" panose="02040503050406030204" pitchFamily="18" charset="0"/>
                                  </a:rPr>
                                  <m:t>2</m:t>
                                </m:r>
                                <m:r>
                                  <a:rPr lang="en-US" sz="2400" i="1" kern="100" dirty="0" smtClean="0">
                                    <a:effectLst/>
                                    <a:latin typeface="Cambria Math" panose="02040503050406030204" pitchFamily="18" charset="0"/>
                                  </a:rPr>
                                  <m:t>/</m:t>
                                </m:r>
                                <m:r>
                                  <a:rPr lang="en-US" sz="2400" i="1" kern="100" dirty="0" err="1" smtClean="0">
                                    <a:effectLst/>
                                    <a:latin typeface="Cambria Math" panose="02040503050406030204" pitchFamily="18" charset="0"/>
                                  </a:rPr>
                                  <m:t>𝑑𝑓</m:t>
                                </m:r>
                              </m:oMath>
                            </m:oMathPara>
                          </a14:m>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18916" marR="18916" marT="0" marB="0" anchor="ctr"/>
                    </a:tc>
                    <a:tc>
                      <a:txBody>
                        <a:bodyPr/>
                        <a:lstStyle/>
                        <a:p>
                          <a:pPr algn="ctr">
                            <a:spcAft>
                              <a:spcPts val="0"/>
                            </a:spcAft>
                            <a:tabLst>
                              <a:tab pos="555625" algn="dec"/>
                            </a:tabLst>
                          </a:pPr>
                          <a:r>
                            <a:rPr lang="en-US" sz="2400" kern="0">
                              <a:effectLst/>
                            </a:rPr>
                            <a:t>1.72</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3</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GFI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AGFI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0.91</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CFI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0.98</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0.97</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NNFI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0.98</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IFI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0.94</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RMR</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0.026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SRMR</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0.035</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RMSEA</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0.055</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不錯適配</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PNFI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0.60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0.50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PGFI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0.49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0.50</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可接受</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CN</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211.38</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200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bl>
              </a:graphicData>
            </a:graphic>
          </p:graphicFrame>
        </mc:Choice>
        <mc:Fallback xmlns="">
          <p:graphicFrame>
            <p:nvGraphicFramePr>
              <p:cNvPr id="4" name="內容版面配置區 3"/>
              <p:cNvGraphicFramePr>
                <a:graphicFrameLocks noGrp="1"/>
              </p:cNvGraphicFramePr>
              <p:nvPr>
                <p:ph sz="quarter" idx="13"/>
                <p:extLst>
                  <p:ext uri="{D42A27DB-BD31-4B8C-83A1-F6EECF244321}">
                    <p14:modId xmlns:p14="http://schemas.microsoft.com/office/powerpoint/2010/main" val="1734706213"/>
                  </p:ext>
                </p:extLst>
              </p:nvPr>
            </p:nvGraphicFramePr>
            <p:xfrm>
              <a:off x="1193800" y="709613"/>
              <a:ext cx="10998200" cy="6212112"/>
            </p:xfrm>
            <a:graphic>
              <a:graphicData uri="http://schemas.openxmlformats.org/drawingml/2006/table">
                <a:tbl>
                  <a:tblPr firstRow="1" bandRow="1">
                    <a:tableStyleId>{21E4AEA4-8DFA-4A89-87EB-49C32662AFE0}</a:tableStyleId>
                  </a:tblPr>
                  <a:tblGrid>
                    <a:gridCol w="2749550"/>
                    <a:gridCol w="2749550"/>
                    <a:gridCol w="2749550"/>
                    <a:gridCol w="2749550"/>
                  </a:tblGrid>
                  <a:tr h="388257">
                    <a:tc>
                      <a:txBody>
                        <a:bodyPr/>
                        <a:lstStyle/>
                        <a:p>
                          <a:pPr algn="ctr">
                            <a:spcAft>
                              <a:spcPts val="0"/>
                            </a:spcAft>
                          </a:pPr>
                          <a:r>
                            <a:rPr lang="zh-TW" sz="2400" b="0" kern="0" dirty="0">
                              <a:effectLst/>
                            </a:rPr>
                            <a:t>指標名稱</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指標值</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理想值</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b="0" kern="0" dirty="0">
                              <a:effectLst/>
                            </a:rPr>
                            <a:t>結果</a:t>
                          </a:r>
                          <a:endParaRPr lang="zh-TW" sz="2400" b="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endParaRPr lang="zh-TW"/>
                        </a:p>
                      </a:txBody>
                      <a:tcPr marL="18916" marR="18916" marT="0" marB="0" anchor="ctr">
                        <a:blipFill rotWithShape="0">
                          <a:blip r:embed="rId3"/>
                          <a:stretch>
                            <a:fillRect l="-222" t="-120313" r="-301330" b="-1437500"/>
                          </a:stretch>
                        </a:blipFill>
                      </a:tcPr>
                    </a:tc>
                    <a:tc>
                      <a:txBody>
                        <a:bodyPr/>
                        <a:lstStyle/>
                        <a:p>
                          <a:pPr algn="ctr">
                            <a:spcAft>
                              <a:spcPts val="0"/>
                            </a:spcAft>
                            <a:tabLst>
                              <a:tab pos="555625" algn="dec"/>
                            </a:tabLst>
                          </a:pPr>
                          <a:r>
                            <a:rPr lang="en-US" sz="2400" kern="0" dirty="0">
                              <a:effectLst/>
                            </a:rPr>
                            <a:t>58.36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愈小好</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拒絕虛無假設</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endParaRPr lang="zh-TW"/>
                        </a:p>
                      </a:txBody>
                      <a:tcPr marL="18916" marR="18916" marT="0" marB="0" anchor="ctr">
                        <a:blipFill rotWithShape="0">
                          <a:blip r:embed="rId3"/>
                          <a:stretch>
                            <a:fillRect l="-222" t="-223810" r="-301330" b="-1360317"/>
                          </a:stretch>
                        </a:blipFill>
                      </a:tcPr>
                    </a:tc>
                    <a:tc>
                      <a:txBody>
                        <a:bodyPr/>
                        <a:lstStyle/>
                        <a:p>
                          <a:pPr algn="ctr">
                            <a:spcAft>
                              <a:spcPts val="0"/>
                            </a:spcAft>
                            <a:tabLst>
                              <a:tab pos="555625" algn="dec"/>
                            </a:tabLst>
                          </a:pPr>
                          <a:r>
                            <a:rPr lang="en-US" sz="2400" kern="0">
                              <a:effectLst/>
                            </a:rPr>
                            <a:t>1.72</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3</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GFI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AGFI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0.91</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dirty="0">
                              <a:effectLst/>
                            </a:rPr>
                            <a:t>CFI</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0.98</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0.97</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NNFI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0.98</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IFI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0.94</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0.9</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a:effectLst/>
                            </a:rPr>
                            <a:t>符合</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RMR</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0.026</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SRMR</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0.035</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RMSEA</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0.055</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0.05</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不錯適配</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PNFI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dirty="0">
                              <a:effectLst/>
                            </a:rPr>
                            <a:t>0.60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0.50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PGFI</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0.49</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a:effectLst/>
                            </a:rPr>
                            <a:t>≧</a:t>
                          </a:r>
                          <a:r>
                            <a:rPr lang="en-US" sz="2400" kern="0">
                              <a:effectLst/>
                            </a:rPr>
                            <a:t>0.50</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可接受</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r h="388257">
                    <a:tc>
                      <a:txBody>
                        <a:bodyPr/>
                        <a:lstStyle/>
                        <a:p>
                          <a:pPr algn="ctr">
                            <a:spcAft>
                              <a:spcPts val="0"/>
                            </a:spcAft>
                          </a:pPr>
                          <a:r>
                            <a:rPr lang="en-US" sz="2400" kern="0">
                              <a:effectLst/>
                            </a:rPr>
                            <a:t>CN</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555625" algn="dec"/>
                            </a:tabLst>
                          </a:pPr>
                          <a:r>
                            <a:rPr lang="en-US" sz="2400" kern="0">
                              <a:effectLst/>
                            </a:rPr>
                            <a:t>211.38</a:t>
                          </a:r>
                          <a:endParaRPr lang="zh-TW" sz="2400" kern="10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tabLst>
                              <a:tab pos="613410" algn="dec"/>
                            </a:tabLst>
                          </a:pPr>
                          <a:r>
                            <a:rPr lang="zh-TW" sz="2400" kern="0" dirty="0">
                              <a:effectLst/>
                            </a:rPr>
                            <a:t>≧</a:t>
                          </a:r>
                          <a:r>
                            <a:rPr lang="en-US" sz="2400" kern="0" dirty="0">
                              <a:effectLst/>
                            </a:rPr>
                            <a:t>200</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c>
                      <a:txBody>
                        <a:bodyPr/>
                        <a:lstStyle/>
                        <a:p>
                          <a:pPr algn="ctr">
                            <a:spcAft>
                              <a:spcPts val="0"/>
                            </a:spcAft>
                          </a:pPr>
                          <a:r>
                            <a:rPr lang="zh-TW" sz="2400" kern="0" dirty="0">
                              <a:effectLst/>
                            </a:rPr>
                            <a:t>符合</a:t>
                          </a:r>
                          <a:endParaRPr lang="zh-TW" sz="2400" kern="100" dirty="0">
                            <a:effectLst/>
                            <a:latin typeface="Times New Roman" panose="02020603050405020304" pitchFamily="18" charset="0"/>
                            <a:ea typeface="新細明體" panose="02020500000000000000" pitchFamily="18" charset="-120"/>
                          </a:endParaRPr>
                        </a:p>
                      </a:txBody>
                      <a:tcPr marL="18916" marR="18916" marT="0" marB="0" anchor="ctr"/>
                    </a:tc>
                  </a:tr>
                </a:tbl>
              </a:graphicData>
            </a:graphic>
          </p:graphicFrame>
        </mc:Fallback>
      </mc:AlternateContent>
    </p:spTree>
    <p:extLst>
      <p:ext uri="{BB962C8B-B14F-4D97-AF65-F5344CB8AC3E}">
        <p14:creationId xmlns:p14="http://schemas.microsoft.com/office/powerpoint/2010/main" val="3490073488"/>
      </p:ext>
    </p:extLst>
  </p:cSld>
  <p:clrMapOvr>
    <a:masterClrMapping/>
  </p:clrMapOvr>
  <p:transition spd="slow">
    <p:cove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測試整體結構之假設</a:t>
            </a:r>
            <a:r>
              <a:rPr lang="en-US" altLang="zh-TW" smtClean="0"/>
              <a:t>(1/2)</a:t>
            </a:r>
            <a:endParaRPr lang="zh-TW" altLang="en-US" dirty="0"/>
          </a:p>
        </p:txBody>
      </p:sp>
      <mc:AlternateContent xmlns:mc="http://schemas.openxmlformats.org/markup-compatibility/2006" xmlns:a14="http://schemas.microsoft.com/office/drawing/2010/main">
        <mc:Choice Requires="a14">
          <p:graphicFrame>
            <p:nvGraphicFramePr>
              <p:cNvPr id="9" name="內容版面配置區 8"/>
              <p:cNvGraphicFramePr>
                <a:graphicFrameLocks noGrp="1"/>
              </p:cNvGraphicFramePr>
              <p:nvPr>
                <p:ph sz="half" idx="1"/>
                <p:extLst>
                  <p:ext uri="{D42A27DB-BD31-4B8C-83A1-F6EECF244321}">
                    <p14:modId xmlns:p14="http://schemas.microsoft.com/office/powerpoint/2010/main" val="3358911380"/>
                  </p:ext>
                </p:extLst>
              </p:nvPr>
            </p:nvGraphicFramePr>
            <p:xfrm>
              <a:off x="1411288" y="762000"/>
              <a:ext cx="5491161" cy="5677270"/>
            </p:xfrm>
            <a:graphic>
              <a:graphicData uri="http://schemas.openxmlformats.org/drawingml/2006/table">
                <a:tbl>
                  <a:tblPr firstRow="1" bandRow="1">
                    <a:tableStyleId>{5C22544A-7EE6-4342-B048-85BDC9FD1C3A}</a:tableStyleId>
                  </a:tblPr>
                  <a:tblGrid>
                    <a:gridCol w="2300903"/>
                    <a:gridCol w="1883391"/>
                    <a:gridCol w="1306867"/>
                  </a:tblGrid>
                  <a:tr h="567727">
                    <a:tc>
                      <a:txBody>
                        <a:bodyPr/>
                        <a:lstStyle/>
                        <a:p>
                          <a:pPr algn="ctr">
                            <a:spcAft>
                              <a:spcPts val="0"/>
                            </a:spcAft>
                          </a:pPr>
                          <a:r>
                            <a:rPr lang="zh-TW" sz="3200" b="0" kern="0" dirty="0">
                              <a:effectLst/>
                            </a:rPr>
                            <a:t>變數</a:t>
                          </a:r>
                          <a:endParaRPr lang="zh-TW" sz="3200" b="0" kern="100" dirty="0">
                            <a:effectLst/>
                            <a:latin typeface="+mn-ea"/>
                            <a:ea typeface="+mn-ea"/>
                          </a:endParaRPr>
                        </a:p>
                      </a:txBody>
                      <a:tcPr marL="69675" marR="69675" marT="0" marB="0" anchor="ctr"/>
                    </a:tc>
                    <a:tc>
                      <a:txBody>
                        <a:bodyPr/>
                        <a:lstStyle/>
                        <a:p>
                          <a:pPr algn="ctr">
                            <a:spcAft>
                              <a:spcPts val="0"/>
                            </a:spcAft>
                          </a:pPr>
                          <a:r>
                            <a:rPr lang="zh-TW" sz="3200" b="0" kern="0" dirty="0">
                              <a:effectLst/>
                            </a:rPr>
                            <a:t>相關係數</a:t>
                          </a:r>
                          <a:endParaRPr lang="zh-TW" sz="3200" b="0" kern="100" dirty="0">
                            <a:effectLst/>
                            <a:latin typeface="+mn-ea"/>
                            <a:ea typeface="+mn-ea"/>
                          </a:endParaRPr>
                        </a:p>
                      </a:txBody>
                      <a:tcPr marL="69675" marR="69675" marT="0" marB="0" anchor="ctr"/>
                    </a:tc>
                    <a:tc>
                      <a:txBody>
                        <a:bodyPr/>
                        <a:lstStyle/>
                        <a:p>
                          <a:pPr algn="ctr">
                            <a:spcAft>
                              <a:spcPts val="0"/>
                            </a:spcAft>
                          </a:pPr>
                          <a14:m>
                            <m:oMath xmlns:m="http://schemas.openxmlformats.org/officeDocument/2006/math">
                              <m:r>
                                <a:rPr lang="en-US" sz="3200" b="0" i="1" kern="0" dirty="0" smtClean="0">
                                  <a:effectLst/>
                                  <a:latin typeface="Cambria Math" panose="02040503050406030204" pitchFamily="18" charset="0"/>
                                </a:rPr>
                                <m:t>𝑡</m:t>
                              </m:r>
                            </m:oMath>
                          </a14:m>
                          <a:r>
                            <a:rPr lang="zh-TW" sz="3200" b="0" kern="0" dirty="0">
                              <a:effectLst/>
                            </a:rPr>
                            <a:t>值</a:t>
                          </a:r>
                          <a:endParaRPr lang="zh-TW" sz="3200" b="0" kern="100" dirty="0">
                            <a:effectLst/>
                            <a:latin typeface="+mn-ea"/>
                            <a:ea typeface="+mn-ea"/>
                          </a:endParaRPr>
                        </a:p>
                      </a:txBody>
                      <a:tcPr marL="69675" marR="69675" marT="0" marB="0" anchor="ctr"/>
                    </a:tc>
                  </a:tr>
                  <a:tr h="567727">
                    <a:tc>
                      <a:txBody>
                        <a:bodyPr/>
                        <a:lstStyle/>
                        <a:p>
                          <a:pPr>
                            <a:spcAft>
                              <a:spcPts val="0"/>
                            </a:spcAft>
                          </a:pPr>
                          <a:r>
                            <a:rPr lang="en-US" sz="3200" kern="0" dirty="0">
                              <a:effectLst/>
                            </a:rPr>
                            <a:t>HEA1</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0.64</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a:effectLst/>
                            </a:rPr>
                            <a:t>9.77</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HEA2</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0.45</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a:effectLst/>
                            </a:rPr>
                            <a:t>7.90</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HEA</a:t>
                          </a:r>
                          <a:r>
                            <a:rPr lang="zh-TW" sz="3200" kern="0" dirty="0">
                              <a:solidFill>
                                <a:srgbClr val="0070C0"/>
                              </a:solidFill>
                              <a:effectLst/>
                            </a:rPr>
                            <a:t>→</a:t>
                          </a:r>
                          <a:r>
                            <a:rPr lang="en-US" sz="3200" kern="0" dirty="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solidFill>
                                <a:srgbClr val="0070C0"/>
                              </a:solidFill>
                              <a:effectLst/>
                            </a:rPr>
                            <a:t>0.08</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smtClean="0">
                              <a:solidFill>
                                <a:srgbClr val="0070C0"/>
                              </a:solidFill>
                              <a:effectLst/>
                            </a:rPr>
                            <a:t>0.97</a:t>
                          </a:r>
                          <a:r>
                            <a:rPr lang="en-US" altLang="zh-TW" sz="3200" kern="0" baseline="30000" dirty="0" smtClean="0">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FS1</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0.73</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a:effectLst/>
                            </a:rPr>
                            <a:t>14.82</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FS2</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0.61</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a:effectLst/>
                            </a:rPr>
                            <a:t>12.28</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FS</a:t>
                          </a:r>
                          <a:r>
                            <a:rPr lang="zh-TW" sz="3200" kern="0" dirty="0">
                              <a:solidFill>
                                <a:srgbClr val="0070C0"/>
                              </a:solidFill>
                              <a:effectLst/>
                            </a:rPr>
                            <a:t>→</a:t>
                          </a:r>
                          <a:r>
                            <a:rPr lang="en-US" sz="3200" kern="0" dirty="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solidFill>
                                <a:srgbClr val="0070C0"/>
                              </a:solidFill>
                              <a:effectLst/>
                            </a:rPr>
                            <a:t>0.32</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rgbClr val="0070C0"/>
                              </a:solidFill>
                              <a:effectLst/>
                            </a:rPr>
                            <a:t>3.94</a:t>
                          </a:r>
                          <a:r>
                            <a:rPr lang="en-US" altLang="zh-TW" sz="3200" kern="0" baseline="30000" dirty="0" smtClean="0">
                              <a:solidFill>
                                <a:srgbClr val="0070C0"/>
                              </a:solidFill>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smtClean="0">
                              <a:effectLst/>
                            </a:rPr>
                            <a:t>LS8</a:t>
                          </a:r>
                          <a:r>
                            <a:rPr lang="zh-TW" sz="3200" kern="0" dirty="0" smtClean="0">
                              <a:effectLst/>
                            </a:rPr>
                            <a:t>→</a:t>
                          </a:r>
                          <a:r>
                            <a:rPr lang="en-US" sz="3200" kern="0" dirty="0" smtClean="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effectLst/>
                            </a:rPr>
                            <a:t>0.73</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effectLst/>
                            </a:rPr>
                            <a:t>10.71</a:t>
                          </a:r>
                          <a:r>
                            <a:rPr lang="en-US" sz="3200" kern="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smtClean="0">
                              <a:solidFill>
                                <a:schemeClr val="tx1"/>
                              </a:solidFill>
                              <a:effectLst/>
                            </a:rPr>
                            <a:t>LS10</a:t>
                          </a:r>
                          <a:r>
                            <a:rPr lang="zh-TW" sz="3200" kern="0" dirty="0" smtClean="0">
                              <a:solidFill>
                                <a:schemeClr val="tx1"/>
                              </a:solidFill>
                              <a:effectLst/>
                            </a:rPr>
                            <a:t>→</a:t>
                          </a:r>
                          <a:r>
                            <a:rPr lang="en-US" sz="3200" kern="0" dirty="0" smtClean="0">
                              <a:solidFill>
                                <a:schemeClr val="tx1"/>
                              </a:solidFill>
                              <a:effectLst/>
                            </a:rPr>
                            <a:t>OA</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solidFill>
                                <a:schemeClr val="tx1"/>
                              </a:solidFill>
                              <a:effectLst/>
                            </a:rPr>
                            <a:t>0.79</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chemeClr val="tx1"/>
                              </a:solidFill>
                              <a:effectLst/>
                            </a:rPr>
                            <a:t>11.69</a:t>
                          </a:r>
                          <a:r>
                            <a:rPr lang="en-US" sz="3200" kern="0" baseline="30000" dirty="0" smtClean="0">
                              <a:solidFill>
                                <a:schemeClr val="tx1"/>
                              </a:solidFill>
                              <a:effectLst/>
                            </a:rPr>
                            <a:t>*</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LS</a:t>
                          </a:r>
                          <a:r>
                            <a:rPr lang="zh-TW" sz="3200" kern="0" dirty="0" smtClean="0">
                              <a:solidFill>
                                <a:srgbClr val="0070C0"/>
                              </a:solidFill>
                              <a:effectLst/>
                            </a:rPr>
                            <a:t>→</a:t>
                          </a:r>
                          <a:r>
                            <a:rPr lang="en-US" sz="3200" kern="0" dirty="0" smtClean="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solidFill>
                                <a:srgbClr val="0070C0"/>
                              </a:solidFill>
                              <a:effectLst/>
                            </a:rPr>
                            <a:t>0.33</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rgbClr val="0070C0"/>
                              </a:solidFill>
                              <a:effectLst/>
                            </a:rPr>
                            <a:t>3.83</a:t>
                          </a:r>
                          <a:r>
                            <a:rPr lang="en-US" altLang="zh-TW" sz="3200" kern="0" baseline="30000" dirty="0" smtClean="0">
                              <a:solidFill>
                                <a:srgbClr val="0070C0"/>
                              </a:solidFill>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bl>
              </a:graphicData>
            </a:graphic>
          </p:graphicFrame>
        </mc:Choice>
        <mc:Fallback xmlns="">
          <p:graphicFrame>
            <p:nvGraphicFramePr>
              <p:cNvPr id="9" name="內容版面配置區 8"/>
              <p:cNvGraphicFramePr>
                <a:graphicFrameLocks noGrp="1"/>
              </p:cNvGraphicFramePr>
              <p:nvPr>
                <p:ph sz="half" idx="1"/>
                <p:extLst>
                  <p:ext uri="{D42A27DB-BD31-4B8C-83A1-F6EECF244321}">
                    <p14:modId xmlns:p14="http://schemas.microsoft.com/office/powerpoint/2010/main" val="3358911380"/>
                  </p:ext>
                </p:extLst>
              </p:nvPr>
            </p:nvGraphicFramePr>
            <p:xfrm>
              <a:off x="1411288" y="762000"/>
              <a:ext cx="5491161" cy="5677270"/>
            </p:xfrm>
            <a:graphic>
              <a:graphicData uri="http://schemas.openxmlformats.org/drawingml/2006/table">
                <a:tbl>
                  <a:tblPr firstRow="1" bandRow="1">
                    <a:tableStyleId>{5C22544A-7EE6-4342-B048-85BDC9FD1C3A}</a:tableStyleId>
                  </a:tblPr>
                  <a:tblGrid>
                    <a:gridCol w="2300903"/>
                    <a:gridCol w="1883391"/>
                    <a:gridCol w="1306867"/>
                  </a:tblGrid>
                  <a:tr h="567727">
                    <a:tc>
                      <a:txBody>
                        <a:bodyPr/>
                        <a:lstStyle/>
                        <a:p>
                          <a:pPr algn="ctr">
                            <a:spcAft>
                              <a:spcPts val="0"/>
                            </a:spcAft>
                          </a:pPr>
                          <a:r>
                            <a:rPr lang="zh-TW" sz="3200" b="0" kern="0" dirty="0">
                              <a:effectLst/>
                            </a:rPr>
                            <a:t>變數</a:t>
                          </a:r>
                          <a:endParaRPr lang="zh-TW" sz="3200" b="0" kern="100" dirty="0">
                            <a:effectLst/>
                            <a:latin typeface="+mn-ea"/>
                            <a:ea typeface="+mn-ea"/>
                          </a:endParaRPr>
                        </a:p>
                      </a:txBody>
                      <a:tcPr marL="69675" marR="69675" marT="0" marB="0" anchor="ctr"/>
                    </a:tc>
                    <a:tc>
                      <a:txBody>
                        <a:bodyPr/>
                        <a:lstStyle/>
                        <a:p>
                          <a:pPr algn="ctr">
                            <a:spcAft>
                              <a:spcPts val="0"/>
                            </a:spcAft>
                          </a:pPr>
                          <a:r>
                            <a:rPr lang="zh-TW" sz="3200" b="0" kern="0" dirty="0">
                              <a:effectLst/>
                            </a:rPr>
                            <a:t>相關係數</a:t>
                          </a:r>
                          <a:endParaRPr lang="zh-TW" sz="3200" b="0" kern="100" dirty="0">
                            <a:effectLst/>
                            <a:latin typeface="+mn-ea"/>
                            <a:ea typeface="+mn-ea"/>
                          </a:endParaRPr>
                        </a:p>
                      </a:txBody>
                      <a:tcPr marL="69675" marR="69675" marT="0" marB="0" anchor="ctr"/>
                    </a:tc>
                    <a:tc>
                      <a:txBody>
                        <a:bodyPr/>
                        <a:lstStyle/>
                        <a:p>
                          <a:endParaRPr lang="zh-TW"/>
                        </a:p>
                      </a:txBody>
                      <a:tcPr marL="69675" marR="69675" marT="0" marB="0" anchor="ctr">
                        <a:blipFill rotWithShape="0">
                          <a:blip r:embed="rId3"/>
                          <a:stretch>
                            <a:fillRect l="-320000" t="-15054" r="-1860" b="-936559"/>
                          </a:stretch>
                        </a:blipFill>
                      </a:tcPr>
                    </a:tc>
                  </a:tr>
                  <a:tr h="567727">
                    <a:tc>
                      <a:txBody>
                        <a:bodyPr/>
                        <a:lstStyle/>
                        <a:p>
                          <a:pPr>
                            <a:spcAft>
                              <a:spcPts val="0"/>
                            </a:spcAft>
                          </a:pPr>
                          <a:r>
                            <a:rPr lang="en-US" sz="3200" kern="0" dirty="0">
                              <a:effectLst/>
                            </a:rPr>
                            <a:t>HEA1</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0.64</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a:effectLst/>
                            </a:rPr>
                            <a:t>9.77</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HEA2</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0.45</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a:effectLst/>
                            </a:rPr>
                            <a:t>7.90</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HEA</a:t>
                          </a:r>
                          <a:r>
                            <a:rPr lang="zh-TW" sz="3200" kern="0" dirty="0">
                              <a:solidFill>
                                <a:srgbClr val="0070C0"/>
                              </a:solidFill>
                              <a:effectLst/>
                            </a:rPr>
                            <a:t>→</a:t>
                          </a:r>
                          <a:r>
                            <a:rPr lang="en-US" sz="3200" kern="0" dirty="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solidFill>
                                <a:srgbClr val="0070C0"/>
                              </a:solidFill>
                              <a:effectLst/>
                            </a:rPr>
                            <a:t>0.08</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3200" kern="0" dirty="0" smtClean="0">
                              <a:solidFill>
                                <a:srgbClr val="0070C0"/>
                              </a:solidFill>
                              <a:effectLst/>
                            </a:rPr>
                            <a:t>0.97</a:t>
                          </a:r>
                          <a:r>
                            <a:rPr lang="en-US" altLang="zh-TW" sz="3200" kern="0" baseline="30000" dirty="0" smtClean="0">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FS1</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0.73</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a:effectLst/>
                            </a:rPr>
                            <a:t>14.82</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effectLst/>
                            </a:rPr>
                            <a:t>FS2</a:t>
                          </a:r>
                          <a:r>
                            <a:rPr lang="zh-TW" sz="3200" kern="0" dirty="0">
                              <a:effectLst/>
                            </a:rPr>
                            <a:t>→</a:t>
                          </a:r>
                          <a:r>
                            <a:rPr lang="en-US" sz="3200" kern="0" dirty="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effectLst/>
                            </a:rPr>
                            <a:t>0.61</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a:effectLst/>
                            </a:rPr>
                            <a:t>12.28</a:t>
                          </a:r>
                          <a:r>
                            <a:rPr lang="en-US" sz="3200" kern="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FS</a:t>
                          </a:r>
                          <a:r>
                            <a:rPr lang="zh-TW" sz="3200" kern="0" dirty="0">
                              <a:solidFill>
                                <a:srgbClr val="0070C0"/>
                              </a:solidFill>
                              <a:effectLst/>
                            </a:rPr>
                            <a:t>→</a:t>
                          </a:r>
                          <a:r>
                            <a:rPr lang="en-US" sz="3200" kern="0" dirty="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a:solidFill>
                                <a:srgbClr val="0070C0"/>
                              </a:solidFill>
                              <a:effectLst/>
                            </a:rPr>
                            <a:t>0.32</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rgbClr val="0070C0"/>
                              </a:solidFill>
                              <a:effectLst/>
                            </a:rPr>
                            <a:t>3.94</a:t>
                          </a:r>
                          <a:r>
                            <a:rPr lang="en-US" altLang="zh-TW" sz="3200" kern="0" baseline="30000" dirty="0" smtClean="0">
                              <a:solidFill>
                                <a:srgbClr val="0070C0"/>
                              </a:solidFill>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smtClean="0">
                              <a:effectLst/>
                            </a:rPr>
                            <a:t>LS8</a:t>
                          </a:r>
                          <a:r>
                            <a:rPr lang="zh-TW" sz="3200" kern="0" dirty="0" smtClean="0">
                              <a:effectLst/>
                            </a:rPr>
                            <a:t>→</a:t>
                          </a:r>
                          <a:r>
                            <a:rPr lang="en-US" sz="3200" kern="0" dirty="0" smtClean="0">
                              <a:effectLst/>
                            </a:rPr>
                            <a:t>OA</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effectLst/>
                            </a:rPr>
                            <a:t>0.73</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effectLst/>
                            </a:rPr>
                            <a:t>10.71</a:t>
                          </a:r>
                          <a:r>
                            <a:rPr lang="en-US" sz="3200" kern="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smtClean="0">
                              <a:solidFill>
                                <a:schemeClr val="tx1"/>
                              </a:solidFill>
                              <a:effectLst/>
                            </a:rPr>
                            <a:t>LS10</a:t>
                          </a:r>
                          <a:r>
                            <a:rPr lang="zh-TW" sz="3200" kern="0" dirty="0" smtClean="0">
                              <a:solidFill>
                                <a:schemeClr val="tx1"/>
                              </a:solidFill>
                              <a:effectLst/>
                            </a:rPr>
                            <a:t>→</a:t>
                          </a:r>
                          <a:r>
                            <a:rPr lang="en-US" sz="3200" kern="0" dirty="0" smtClean="0">
                              <a:solidFill>
                                <a:schemeClr val="tx1"/>
                              </a:solidFill>
                              <a:effectLst/>
                            </a:rPr>
                            <a:t>OA</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solidFill>
                                <a:schemeClr val="tx1"/>
                              </a:solidFill>
                              <a:effectLst/>
                            </a:rPr>
                            <a:t>0.79</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chemeClr val="tx1"/>
                              </a:solidFill>
                              <a:effectLst/>
                            </a:rPr>
                            <a:t>11.69</a:t>
                          </a:r>
                          <a:r>
                            <a:rPr lang="en-US" sz="3200" kern="0" baseline="30000" dirty="0" smtClean="0">
                              <a:solidFill>
                                <a:schemeClr val="tx1"/>
                              </a:solidFill>
                              <a:effectLst/>
                            </a:rPr>
                            <a:t>*</a:t>
                          </a:r>
                          <a:endParaRPr lang="zh-TW" sz="32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r>
                  <a:tr h="567727">
                    <a:tc>
                      <a:txBody>
                        <a:bodyPr/>
                        <a:lstStyle/>
                        <a:p>
                          <a:pPr>
                            <a:spcAft>
                              <a:spcPts val="0"/>
                            </a:spcAft>
                          </a:pPr>
                          <a:r>
                            <a:rPr lang="en-US" sz="3200" kern="0" dirty="0">
                              <a:solidFill>
                                <a:srgbClr val="0070C0"/>
                              </a:solidFill>
                              <a:effectLst/>
                            </a:rPr>
                            <a:t>LS</a:t>
                          </a:r>
                          <a:r>
                            <a:rPr lang="zh-TW" sz="3200" kern="0" dirty="0" smtClean="0">
                              <a:solidFill>
                                <a:srgbClr val="0070C0"/>
                              </a:solidFill>
                              <a:effectLst/>
                            </a:rPr>
                            <a:t>→</a:t>
                          </a:r>
                          <a:r>
                            <a:rPr lang="en-US" sz="3200" kern="0" dirty="0" smtClean="0">
                              <a:solidFill>
                                <a:srgbClr val="0070C0"/>
                              </a:solidFill>
                              <a:effectLst/>
                            </a:rPr>
                            <a:t>OA</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3200" kern="0" dirty="0" smtClean="0">
                              <a:solidFill>
                                <a:srgbClr val="0070C0"/>
                              </a:solidFill>
                              <a:effectLst/>
                            </a:rPr>
                            <a:t>0.33</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3200" kern="0" dirty="0" smtClean="0">
                              <a:solidFill>
                                <a:srgbClr val="0070C0"/>
                              </a:solidFill>
                              <a:effectLst/>
                            </a:rPr>
                            <a:t>3.83</a:t>
                          </a:r>
                          <a:r>
                            <a:rPr lang="en-US" altLang="zh-TW" sz="3200" kern="0" baseline="30000" dirty="0" smtClean="0">
                              <a:solidFill>
                                <a:srgbClr val="0070C0"/>
                              </a:solidFill>
                              <a:effectLst/>
                            </a:rPr>
                            <a:t>*</a:t>
                          </a:r>
                          <a:endParaRPr lang="zh-TW" sz="32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bl>
              </a:graphicData>
            </a:graphic>
          </p:graphicFrame>
        </mc:Fallback>
      </mc:AlternateContent>
      <p:sp>
        <p:nvSpPr>
          <p:cNvPr id="29" name="內容版面配置區 28"/>
          <p:cNvSpPr>
            <a:spLocks noGrp="1"/>
          </p:cNvSpPr>
          <p:nvPr>
            <p:ph sz="half" idx="2"/>
          </p:nvPr>
        </p:nvSpPr>
        <p:spPr>
          <a:xfrm>
            <a:off x="7190747" y="762000"/>
            <a:ext cx="4313864" cy="5677268"/>
          </a:xfrm>
        </p:spPr>
        <p:txBody>
          <a:bodyPr>
            <a:normAutofit fontScale="92500" lnSpcReduction="10000"/>
          </a:bodyPr>
          <a:lstStyle/>
          <a:p>
            <a:pPr marL="468000" indent="-468000" algn="just">
              <a:lnSpc>
                <a:spcPct val="120000"/>
              </a:lnSpc>
            </a:pPr>
            <a:r>
              <a:rPr lang="zh-TW" altLang="en-US" kern="0" dirty="0"/>
              <a:t>假設</a:t>
            </a:r>
            <a:r>
              <a:rPr lang="en-US" altLang="zh-TW" kern="0" dirty="0"/>
              <a:t>H1a</a:t>
            </a:r>
            <a:r>
              <a:rPr lang="zh-TW" altLang="en-US" kern="0" dirty="0"/>
              <a:t>健康意識</a:t>
            </a:r>
            <a:r>
              <a:rPr lang="zh-TW" altLang="zh-TW" kern="0" dirty="0"/>
              <a:t>→</a:t>
            </a:r>
            <a:r>
              <a:rPr lang="zh-TW" altLang="en-US" kern="0" dirty="0"/>
              <a:t>有機農產品的態度</a:t>
            </a:r>
            <a:r>
              <a:rPr lang="zh-TW" altLang="zh-TW" kern="0" dirty="0"/>
              <a:t>，</a:t>
            </a:r>
            <a:r>
              <a:rPr lang="zh-TW" altLang="en-US" kern="0" dirty="0"/>
              <a:t>成立</a:t>
            </a:r>
            <a:r>
              <a:rPr lang="zh-TW" altLang="zh-TW" kern="0" dirty="0"/>
              <a:t>。</a:t>
            </a:r>
            <a:endParaRPr lang="en-US" altLang="zh-TW" kern="0" dirty="0"/>
          </a:p>
          <a:p>
            <a:pPr marL="468000" indent="-468000" algn="just">
              <a:lnSpc>
                <a:spcPct val="120000"/>
              </a:lnSpc>
            </a:pPr>
            <a:r>
              <a:rPr lang="zh-TW" altLang="en-US" kern="0" dirty="0"/>
              <a:t>假設</a:t>
            </a:r>
            <a:r>
              <a:rPr lang="en-US" altLang="zh-TW" kern="0" dirty="0"/>
              <a:t>H2a</a:t>
            </a:r>
            <a:r>
              <a:rPr lang="zh-TW" altLang="en-US" kern="0" dirty="0"/>
              <a:t>食品安全</a:t>
            </a:r>
            <a:r>
              <a:rPr lang="zh-TW" altLang="zh-TW" kern="0" dirty="0"/>
              <a:t>→</a:t>
            </a:r>
            <a:r>
              <a:rPr lang="zh-TW" altLang="en-US" kern="0" dirty="0"/>
              <a:t>有機農產品的態度</a:t>
            </a:r>
            <a:r>
              <a:rPr lang="zh-TW" altLang="zh-TW" kern="0" dirty="0"/>
              <a:t>，</a:t>
            </a:r>
            <a:r>
              <a:rPr lang="zh-TW" altLang="en-US" kern="0" dirty="0"/>
              <a:t>成立</a:t>
            </a:r>
            <a:r>
              <a:rPr lang="zh-TW" altLang="zh-TW" kern="0" dirty="0"/>
              <a:t>。</a:t>
            </a:r>
            <a:endParaRPr lang="en-US" altLang="zh-TW" kern="0" dirty="0"/>
          </a:p>
          <a:p>
            <a:pPr marL="468000" indent="-468000" algn="just">
              <a:lnSpc>
                <a:spcPct val="120000"/>
              </a:lnSpc>
            </a:pPr>
            <a:r>
              <a:rPr lang="zh-TW" altLang="en-US" kern="0" dirty="0"/>
              <a:t>假設</a:t>
            </a:r>
            <a:r>
              <a:rPr lang="en-US" altLang="zh-TW" kern="0" dirty="0"/>
              <a:t>H3a</a:t>
            </a:r>
            <a:r>
              <a:rPr lang="zh-TW" altLang="en-US" kern="0" dirty="0"/>
              <a:t>生活型態</a:t>
            </a:r>
            <a:r>
              <a:rPr lang="zh-TW" altLang="zh-TW" kern="0" dirty="0"/>
              <a:t>→</a:t>
            </a:r>
            <a:r>
              <a:rPr lang="zh-TW" altLang="en-US" kern="0" dirty="0"/>
              <a:t>有機農產品的態度</a:t>
            </a:r>
            <a:r>
              <a:rPr lang="zh-TW" altLang="zh-TW" kern="0" dirty="0"/>
              <a:t>，</a:t>
            </a:r>
            <a:r>
              <a:rPr lang="zh-TW" altLang="en-US" kern="0" dirty="0"/>
              <a:t>成立</a:t>
            </a:r>
            <a:r>
              <a:rPr lang="zh-TW" altLang="zh-TW" kern="0" dirty="0"/>
              <a:t>。</a:t>
            </a:r>
            <a:endParaRPr lang="en-US" altLang="zh-TW" kern="0" dirty="0"/>
          </a:p>
        </p:txBody>
      </p:sp>
      <p:sp>
        <p:nvSpPr>
          <p:cNvPr id="5" name="日期版面配置區 4"/>
          <p:cNvSpPr>
            <a:spLocks noGrp="1"/>
          </p:cNvSpPr>
          <p:nvPr>
            <p:ph type="dt" sz="half" idx="10"/>
          </p:nvPr>
        </p:nvSpPr>
        <p:spPr/>
        <p:txBody>
          <a:bodyPr/>
          <a:lstStyle/>
          <a:p>
            <a:fld id="{5DDB9DFC-611E-43D4-B500-54D3A68DC90A}" type="datetime8">
              <a:rPr lang="en-US" altLang="zh-TW" smtClean="0"/>
              <a:t>7/14/2015 4:14 PM</a:t>
            </a:fld>
            <a:endParaRPr lang="zh-TW" altLang="en-US"/>
          </a:p>
        </p:txBody>
      </p:sp>
      <p:sp>
        <p:nvSpPr>
          <p:cNvPr id="6" name="投影片編號版面配置區 5"/>
          <p:cNvSpPr>
            <a:spLocks noGrp="1"/>
          </p:cNvSpPr>
          <p:nvPr>
            <p:ph type="sldNum" sz="quarter" idx="12"/>
          </p:nvPr>
        </p:nvSpPr>
        <p:spPr/>
        <p:txBody>
          <a:bodyPr/>
          <a:lstStyle/>
          <a:p>
            <a:fld id="{7A219D0C-E240-4F27-B929-7DF07C862E8D}" type="slidenum">
              <a:rPr lang="zh-TW" altLang="en-US" smtClean="0"/>
              <a:pPr/>
              <a:t>33</a:t>
            </a:fld>
            <a:endParaRPr lang="zh-TW" altLang="en-US"/>
          </a:p>
        </p:txBody>
      </p:sp>
    </p:spTree>
    <p:extLst>
      <p:ext uri="{BB962C8B-B14F-4D97-AF65-F5344CB8AC3E}">
        <p14:creationId xmlns:p14="http://schemas.microsoft.com/office/powerpoint/2010/main" val="42924779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測試整體結構之假設</a:t>
            </a:r>
            <a:r>
              <a:rPr lang="en-US" altLang="zh-TW" smtClean="0"/>
              <a:t>(2/2)</a:t>
            </a:r>
            <a:endParaRPr lang="zh-TW" altLang="en-US" dirty="0"/>
          </a:p>
        </p:txBody>
      </p:sp>
      <p:graphicFrame>
        <p:nvGraphicFramePr>
          <p:cNvPr id="7" name="內容版面配置區 6"/>
          <p:cNvGraphicFramePr>
            <a:graphicFrameLocks noGrp="1"/>
          </p:cNvGraphicFramePr>
          <p:nvPr>
            <p:ph sz="half" idx="1"/>
            <p:extLst>
              <p:ext uri="{D42A27DB-BD31-4B8C-83A1-F6EECF244321}">
                <p14:modId xmlns:p14="http://schemas.microsoft.com/office/powerpoint/2010/main" val="2714513922"/>
              </p:ext>
            </p:extLst>
          </p:nvPr>
        </p:nvGraphicFramePr>
        <p:xfrm>
          <a:off x="1411288" y="762000"/>
          <a:ext cx="5491161" cy="5725599"/>
        </p:xfrm>
        <a:graphic>
          <a:graphicData uri="http://schemas.openxmlformats.org/drawingml/2006/table">
            <a:tbl>
              <a:tblPr firstRow="1" bandRow="1">
                <a:tableStyleId>{5C22544A-7EE6-4342-B048-85BDC9FD1C3A}</a:tableStyleId>
              </a:tblPr>
              <a:tblGrid>
                <a:gridCol w="1830387"/>
                <a:gridCol w="1830387"/>
                <a:gridCol w="1830387"/>
              </a:tblGrid>
              <a:tr h="520509">
                <a:tc>
                  <a:txBody>
                    <a:bodyPr/>
                    <a:lstStyle/>
                    <a:p>
                      <a:pPr algn="ctr">
                        <a:spcAft>
                          <a:spcPts val="0"/>
                        </a:spcAft>
                      </a:pPr>
                      <a:r>
                        <a:rPr lang="zh-TW" sz="2800" b="0" kern="0" dirty="0">
                          <a:effectLst/>
                        </a:rPr>
                        <a:t>變數</a:t>
                      </a:r>
                      <a:endParaRPr lang="zh-TW" sz="2800" b="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pPr>
                      <a:r>
                        <a:rPr lang="zh-TW" sz="2800" b="0" kern="0" dirty="0">
                          <a:effectLst/>
                        </a:rPr>
                        <a:t>相關係數</a:t>
                      </a:r>
                      <a:endParaRPr lang="zh-TW" sz="2800" b="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pPr>
                      <a:r>
                        <a:rPr lang="en-US" sz="2800" b="0" i="1" kern="0" dirty="0">
                          <a:effectLst/>
                        </a:rPr>
                        <a:t>t</a:t>
                      </a:r>
                      <a:r>
                        <a:rPr lang="zh-TW" sz="2800" b="0" kern="0" dirty="0">
                          <a:effectLst/>
                        </a:rPr>
                        <a:t>值</a:t>
                      </a:r>
                      <a:endParaRPr lang="zh-TW" sz="2800" b="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effectLst/>
                        </a:rPr>
                        <a:t>HEA1</a:t>
                      </a:r>
                      <a:r>
                        <a:rPr lang="zh-TW" sz="2800" kern="0" dirty="0">
                          <a:effectLst/>
                        </a:rPr>
                        <a:t>→</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effectLst/>
                        </a:rPr>
                        <a:t>0.64</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2800" kern="0" dirty="0">
                          <a:effectLst/>
                        </a:rPr>
                        <a:t>9.77</a:t>
                      </a:r>
                      <a:r>
                        <a:rPr lang="en-US" sz="2800" kern="0" baseline="30000" dirty="0">
                          <a:effectLst/>
                        </a:rPr>
                        <a:t>*</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effectLst/>
                        </a:rPr>
                        <a:t>HEA2</a:t>
                      </a:r>
                      <a:r>
                        <a:rPr lang="zh-TW" sz="2800" kern="0" dirty="0">
                          <a:effectLst/>
                        </a:rPr>
                        <a:t>→</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effectLst/>
                        </a:rPr>
                        <a:t>0.45</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2800" kern="0" dirty="0">
                          <a:effectLst/>
                        </a:rPr>
                        <a:t>14.82</a:t>
                      </a:r>
                      <a:r>
                        <a:rPr lang="en-US" sz="2800" kern="0" baseline="30000" dirty="0">
                          <a:effectLst/>
                        </a:rPr>
                        <a:t>*</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solidFill>
                            <a:srgbClr val="0070C0"/>
                          </a:solidFill>
                          <a:effectLst/>
                        </a:rPr>
                        <a:t>HEA</a:t>
                      </a:r>
                      <a:r>
                        <a:rPr lang="zh-TW" sz="2800" kern="0" dirty="0">
                          <a:solidFill>
                            <a:srgbClr val="0070C0"/>
                          </a:solidFill>
                          <a:effectLst/>
                        </a:rPr>
                        <a:t>→</a:t>
                      </a:r>
                      <a:r>
                        <a:rPr lang="en-US" sz="2800" kern="0" dirty="0">
                          <a:solidFill>
                            <a:srgbClr val="0070C0"/>
                          </a:solidFill>
                          <a:effectLst/>
                        </a:rPr>
                        <a:t>PI</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solidFill>
                            <a:srgbClr val="0070C0"/>
                          </a:solidFill>
                          <a:effectLst/>
                        </a:rPr>
                        <a:t>0.12</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6690" algn="dec"/>
                        </a:tabLst>
                      </a:pPr>
                      <a:r>
                        <a:rPr lang="en-US" sz="2800" kern="0" dirty="0" smtClean="0">
                          <a:solidFill>
                            <a:srgbClr val="0070C0"/>
                          </a:solidFill>
                          <a:effectLst/>
                        </a:rPr>
                        <a:t>1.67</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effectLst/>
                        </a:rPr>
                        <a:t>FS1</a:t>
                      </a:r>
                      <a:r>
                        <a:rPr lang="zh-TW" sz="2800" kern="0" dirty="0">
                          <a:effectLst/>
                        </a:rPr>
                        <a:t>→</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effectLst/>
                        </a:rPr>
                        <a:t>0.73</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a:effectLst/>
                        </a:rPr>
                        <a:t>7.90</a:t>
                      </a:r>
                      <a:r>
                        <a:rPr lang="en-US" sz="2800" kern="0" baseline="30000" dirty="0">
                          <a:effectLst/>
                        </a:rPr>
                        <a:t>*</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effectLst/>
                        </a:rPr>
                        <a:t>FS2</a:t>
                      </a:r>
                      <a:r>
                        <a:rPr lang="zh-TW" sz="2800" kern="0" dirty="0">
                          <a:effectLst/>
                        </a:rPr>
                        <a:t>→</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effectLst/>
                        </a:rPr>
                        <a:t>0.61</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a:effectLst/>
                        </a:rPr>
                        <a:t>12.28</a:t>
                      </a:r>
                      <a:r>
                        <a:rPr lang="en-US" sz="2800" kern="0" baseline="30000" dirty="0">
                          <a:effectLst/>
                        </a:rPr>
                        <a:t>*</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solidFill>
                            <a:srgbClr val="0070C0"/>
                          </a:solidFill>
                          <a:effectLst/>
                        </a:rPr>
                        <a:t>FS</a:t>
                      </a:r>
                      <a:r>
                        <a:rPr lang="zh-TW" sz="2800" kern="0" dirty="0">
                          <a:solidFill>
                            <a:srgbClr val="0070C0"/>
                          </a:solidFill>
                          <a:effectLst/>
                        </a:rPr>
                        <a:t>→</a:t>
                      </a:r>
                      <a:r>
                        <a:rPr lang="en-US" sz="2800" kern="0" dirty="0">
                          <a:solidFill>
                            <a:srgbClr val="0070C0"/>
                          </a:solidFill>
                          <a:effectLst/>
                        </a:rPr>
                        <a:t>PI</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solidFill>
                            <a:srgbClr val="0070C0"/>
                          </a:solidFill>
                          <a:effectLst/>
                        </a:rPr>
                        <a:t>0.18</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a:solidFill>
                            <a:srgbClr val="0070C0"/>
                          </a:solidFill>
                          <a:effectLst/>
                        </a:rPr>
                        <a:t>2.40</a:t>
                      </a:r>
                      <a:r>
                        <a:rPr lang="en-US" sz="2800" kern="0" baseline="30000" dirty="0">
                          <a:solidFill>
                            <a:srgbClr val="0070C0"/>
                          </a:solidFill>
                          <a:effectLst/>
                        </a:rPr>
                        <a:t>*</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smtClean="0">
                          <a:effectLst/>
                        </a:rPr>
                        <a:t>LS8</a:t>
                      </a:r>
                      <a:r>
                        <a:rPr lang="zh-TW" sz="2800" kern="0" dirty="0" smtClean="0">
                          <a:effectLst/>
                        </a:rPr>
                        <a:t>→</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smtClean="0">
                          <a:effectLst/>
                        </a:rPr>
                        <a:t>0.73</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smtClean="0">
                          <a:effectLst/>
                        </a:rPr>
                        <a:t>10.71</a:t>
                      </a:r>
                      <a:r>
                        <a:rPr lang="en-US" sz="2800" kern="0" baseline="30000" dirty="0" smtClean="0">
                          <a:effectLst/>
                        </a:rPr>
                        <a:t>*</a:t>
                      </a:r>
                      <a:endParaRPr lang="zh-TW" sz="2800" kern="100" dirty="0">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smtClean="0">
                          <a:solidFill>
                            <a:schemeClr val="tx1"/>
                          </a:solidFill>
                          <a:effectLst/>
                        </a:rPr>
                        <a:t>LS10</a:t>
                      </a:r>
                      <a:r>
                        <a:rPr lang="zh-TW" sz="2800" kern="0" dirty="0" smtClean="0">
                          <a:solidFill>
                            <a:schemeClr val="tx1"/>
                          </a:solidFill>
                          <a:effectLst/>
                        </a:rPr>
                        <a:t>→</a:t>
                      </a:r>
                      <a:r>
                        <a:rPr lang="en-US" sz="2800" kern="0" dirty="0">
                          <a:solidFill>
                            <a:schemeClr val="tx1"/>
                          </a:solidFill>
                          <a:effectLst/>
                        </a:rPr>
                        <a:t>PI</a:t>
                      </a:r>
                      <a:endParaRPr lang="zh-TW" sz="28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smtClean="0">
                          <a:solidFill>
                            <a:schemeClr val="tx1"/>
                          </a:solidFill>
                          <a:effectLst/>
                        </a:rPr>
                        <a:t>0.79</a:t>
                      </a:r>
                      <a:endParaRPr lang="zh-TW" sz="28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smtClean="0">
                          <a:solidFill>
                            <a:schemeClr val="tx1"/>
                          </a:solidFill>
                          <a:effectLst/>
                        </a:rPr>
                        <a:t>11.69</a:t>
                      </a:r>
                      <a:r>
                        <a:rPr lang="en-US" sz="2800" kern="0" baseline="30000" dirty="0" smtClean="0">
                          <a:solidFill>
                            <a:schemeClr val="tx1"/>
                          </a:solidFill>
                          <a:effectLst/>
                        </a:rPr>
                        <a:t>*</a:t>
                      </a:r>
                      <a:endParaRPr lang="zh-TW" sz="2800" kern="100" dirty="0">
                        <a:solidFill>
                          <a:schemeClr val="tx1"/>
                        </a:solidFill>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solidFill>
                            <a:srgbClr val="0070C0"/>
                          </a:solidFill>
                          <a:effectLst/>
                        </a:rPr>
                        <a:t>LS</a:t>
                      </a:r>
                      <a:r>
                        <a:rPr lang="zh-TW" sz="2800" kern="0" dirty="0">
                          <a:solidFill>
                            <a:srgbClr val="0070C0"/>
                          </a:solidFill>
                          <a:effectLst/>
                        </a:rPr>
                        <a:t>→</a:t>
                      </a:r>
                      <a:r>
                        <a:rPr lang="en-US" sz="2800" kern="0" dirty="0">
                          <a:solidFill>
                            <a:srgbClr val="0070C0"/>
                          </a:solidFill>
                          <a:effectLst/>
                        </a:rPr>
                        <a:t>PI</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solidFill>
                            <a:srgbClr val="0070C0"/>
                          </a:solidFill>
                          <a:effectLst/>
                        </a:rPr>
                        <a:t>0.50</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smtClean="0">
                          <a:solidFill>
                            <a:srgbClr val="0070C0"/>
                          </a:solidFill>
                          <a:effectLst/>
                        </a:rPr>
                        <a:t>5.56</a:t>
                      </a:r>
                      <a:r>
                        <a:rPr lang="en-US" altLang="zh-TW" sz="2800" kern="0" baseline="30000" dirty="0" smtClean="0">
                          <a:solidFill>
                            <a:srgbClr val="0070C0"/>
                          </a:solidFill>
                          <a:effectLst/>
                        </a:rPr>
                        <a:t>*</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r h="520509">
                <a:tc>
                  <a:txBody>
                    <a:bodyPr/>
                    <a:lstStyle/>
                    <a:p>
                      <a:pPr>
                        <a:spcAft>
                          <a:spcPts val="0"/>
                        </a:spcAft>
                      </a:pPr>
                      <a:r>
                        <a:rPr lang="en-US" sz="2800" kern="0" dirty="0">
                          <a:solidFill>
                            <a:srgbClr val="0070C0"/>
                          </a:solidFill>
                          <a:effectLst/>
                        </a:rPr>
                        <a:t>OA</a:t>
                      </a:r>
                      <a:r>
                        <a:rPr lang="zh-TW" sz="2800" kern="0" dirty="0">
                          <a:solidFill>
                            <a:srgbClr val="0070C0"/>
                          </a:solidFill>
                          <a:effectLst/>
                        </a:rPr>
                        <a:t>→</a:t>
                      </a:r>
                      <a:r>
                        <a:rPr lang="en-US" sz="2800" kern="0" dirty="0">
                          <a:solidFill>
                            <a:srgbClr val="0070C0"/>
                          </a:solidFill>
                          <a:effectLst/>
                        </a:rPr>
                        <a:t>PI</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291465" algn="dec"/>
                        </a:tabLst>
                      </a:pPr>
                      <a:r>
                        <a:rPr lang="en-US" sz="2800" kern="0" dirty="0">
                          <a:solidFill>
                            <a:srgbClr val="0070C0"/>
                          </a:solidFill>
                          <a:effectLst/>
                        </a:rPr>
                        <a:t>0.12</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c>
                  <a:txBody>
                    <a:bodyPr/>
                    <a:lstStyle/>
                    <a:p>
                      <a:pPr algn="ctr">
                        <a:spcAft>
                          <a:spcPts val="0"/>
                        </a:spcAft>
                        <a:tabLst>
                          <a:tab pos="187325" algn="dec"/>
                        </a:tabLst>
                      </a:pPr>
                      <a:r>
                        <a:rPr lang="en-US" sz="2800" kern="0" dirty="0" smtClean="0">
                          <a:solidFill>
                            <a:srgbClr val="0070C0"/>
                          </a:solidFill>
                          <a:effectLst/>
                        </a:rPr>
                        <a:t>1.41</a:t>
                      </a:r>
                      <a:endParaRPr lang="zh-TW" sz="2800" kern="100" dirty="0">
                        <a:solidFill>
                          <a:srgbClr val="0070C0"/>
                        </a:solidFill>
                        <a:effectLst/>
                        <a:latin typeface="Times New Roman" panose="02020603050405020304" pitchFamily="18" charset="0"/>
                        <a:ea typeface="新細明體" panose="02020500000000000000" pitchFamily="18" charset="-120"/>
                      </a:endParaRPr>
                    </a:p>
                  </a:txBody>
                  <a:tcPr marL="69675" marR="69675" marT="0" marB="0" anchor="ctr"/>
                </a:tc>
              </a:tr>
            </a:tbl>
          </a:graphicData>
        </a:graphic>
      </p:graphicFrame>
      <p:sp>
        <p:nvSpPr>
          <p:cNvPr id="12" name="內容版面配置區 11"/>
          <p:cNvSpPr>
            <a:spLocks noGrp="1"/>
          </p:cNvSpPr>
          <p:nvPr>
            <p:ph sz="half" idx="2"/>
          </p:nvPr>
        </p:nvSpPr>
        <p:spPr>
          <a:xfrm>
            <a:off x="7190746" y="762001"/>
            <a:ext cx="4573623" cy="5677268"/>
          </a:xfrm>
        </p:spPr>
        <p:txBody>
          <a:bodyPr>
            <a:normAutofit fontScale="92500" lnSpcReduction="10000"/>
          </a:bodyPr>
          <a:lstStyle/>
          <a:p>
            <a:pPr marL="468000" indent="-468000" algn="just">
              <a:lnSpc>
                <a:spcPct val="120000"/>
              </a:lnSpc>
            </a:pPr>
            <a:r>
              <a:rPr lang="zh-TW" altLang="en-US" kern="0" dirty="0"/>
              <a:t>假設</a:t>
            </a:r>
            <a:r>
              <a:rPr lang="en-US" altLang="zh-TW" kern="0" dirty="0"/>
              <a:t>H1b</a:t>
            </a:r>
            <a:r>
              <a:rPr lang="zh-TW" altLang="en-US" kern="0" dirty="0"/>
              <a:t>健康意識</a:t>
            </a:r>
            <a:r>
              <a:rPr lang="zh-TW" altLang="zh-TW" kern="0" dirty="0"/>
              <a:t>→</a:t>
            </a:r>
            <a:r>
              <a:rPr lang="zh-TW" altLang="en-US" kern="0" dirty="0"/>
              <a:t>購買意向</a:t>
            </a:r>
            <a:r>
              <a:rPr lang="zh-TW" altLang="zh-TW" kern="0" dirty="0"/>
              <a:t>，</a:t>
            </a:r>
            <a:r>
              <a:rPr lang="zh-TW" altLang="en-US" kern="0" dirty="0"/>
              <a:t>成立</a:t>
            </a:r>
            <a:r>
              <a:rPr lang="zh-TW" altLang="zh-TW" kern="0" dirty="0"/>
              <a:t>。</a:t>
            </a:r>
            <a:endParaRPr lang="en-US" altLang="zh-TW" kern="0" dirty="0"/>
          </a:p>
          <a:p>
            <a:pPr marL="468000" indent="-468000" algn="just">
              <a:lnSpc>
                <a:spcPct val="120000"/>
              </a:lnSpc>
            </a:pPr>
            <a:r>
              <a:rPr lang="zh-TW" altLang="en-US" kern="0" dirty="0"/>
              <a:t>假設</a:t>
            </a:r>
            <a:r>
              <a:rPr lang="en-US" altLang="zh-TW" kern="0" dirty="0"/>
              <a:t>H2b</a:t>
            </a:r>
            <a:r>
              <a:rPr lang="zh-TW" altLang="en-US" kern="0" dirty="0"/>
              <a:t>食品安全</a:t>
            </a:r>
            <a:r>
              <a:rPr lang="zh-TW" altLang="zh-TW" kern="0" dirty="0"/>
              <a:t>→</a:t>
            </a:r>
            <a:r>
              <a:rPr lang="zh-TW" altLang="en-US" kern="0" dirty="0"/>
              <a:t>購買意向</a:t>
            </a:r>
            <a:r>
              <a:rPr lang="zh-TW" altLang="zh-TW" kern="0" dirty="0"/>
              <a:t>，</a:t>
            </a:r>
            <a:r>
              <a:rPr lang="zh-TW" altLang="en-US" kern="0" dirty="0"/>
              <a:t>成立</a:t>
            </a:r>
            <a:r>
              <a:rPr lang="zh-TW" altLang="zh-TW" kern="0" dirty="0"/>
              <a:t>。</a:t>
            </a:r>
            <a:endParaRPr lang="en-US" altLang="zh-TW" kern="0" dirty="0"/>
          </a:p>
          <a:p>
            <a:pPr marL="468000" indent="-468000" algn="just">
              <a:lnSpc>
                <a:spcPct val="130000"/>
              </a:lnSpc>
            </a:pPr>
            <a:r>
              <a:rPr lang="zh-TW" altLang="en-US" kern="0" dirty="0"/>
              <a:t>假設</a:t>
            </a:r>
            <a:r>
              <a:rPr lang="en-US" altLang="zh-TW" kern="0" dirty="0"/>
              <a:t>H3b</a:t>
            </a:r>
            <a:r>
              <a:rPr lang="zh-TW" altLang="en-US" kern="0" dirty="0"/>
              <a:t>生活型態</a:t>
            </a:r>
            <a:r>
              <a:rPr lang="zh-TW" altLang="zh-TW" kern="0" dirty="0"/>
              <a:t>→</a:t>
            </a:r>
            <a:r>
              <a:rPr lang="zh-TW" altLang="en-US" kern="0" dirty="0"/>
              <a:t>購買意向</a:t>
            </a:r>
            <a:r>
              <a:rPr lang="zh-TW" altLang="zh-TW" kern="0" dirty="0"/>
              <a:t>，</a:t>
            </a:r>
            <a:r>
              <a:rPr lang="zh-TW" altLang="en-US" kern="0" dirty="0"/>
              <a:t>成立</a:t>
            </a:r>
            <a:r>
              <a:rPr lang="zh-TW" altLang="zh-TW" kern="0" dirty="0"/>
              <a:t>。</a:t>
            </a:r>
            <a:endParaRPr lang="en-US" altLang="zh-TW" kern="0" dirty="0"/>
          </a:p>
          <a:p>
            <a:pPr marL="468000" indent="-468000" algn="just">
              <a:lnSpc>
                <a:spcPct val="120000"/>
              </a:lnSpc>
            </a:pPr>
            <a:r>
              <a:rPr lang="zh-TW" altLang="en-US" kern="0" dirty="0"/>
              <a:t>假設</a:t>
            </a:r>
            <a:r>
              <a:rPr lang="en-US" altLang="zh-TW" kern="0" dirty="0"/>
              <a:t>H4</a:t>
            </a:r>
            <a:r>
              <a:rPr lang="zh-TW" altLang="en-US" kern="0" dirty="0"/>
              <a:t>有機農產品的態度</a:t>
            </a:r>
            <a:r>
              <a:rPr lang="zh-TW" altLang="zh-TW" kern="0" dirty="0"/>
              <a:t>→</a:t>
            </a:r>
            <a:r>
              <a:rPr lang="zh-TW" altLang="en-US" kern="0" dirty="0"/>
              <a:t>購買意向</a:t>
            </a:r>
            <a:r>
              <a:rPr lang="zh-TW" altLang="zh-TW" kern="0" dirty="0"/>
              <a:t>，</a:t>
            </a:r>
            <a:r>
              <a:rPr lang="zh-TW" altLang="en-US" kern="0" dirty="0"/>
              <a:t>成立</a:t>
            </a:r>
            <a:r>
              <a:rPr lang="zh-TW" altLang="zh-TW" kern="0" dirty="0"/>
              <a:t>。</a:t>
            </a:r>
            <a:endParaRPr lang="en-US" altLang="zh-TW" kern="0" dirty="0"/>
          </a:p>
          <a:p>
            <a:endParaRPr lang="zh-TW" altLang="en-US" dirty="0"/>
          </a:p>
        </p:txBody>
      </p:sp>
      <p:sp>
        <p:nvSpPr>
          <p:cNvPr id="5" name="日期版面配置區 4"/>
          <p:cNvSpPr>
            <a:spLocks noGrp="1"/>
          </p:cNvSpPr>
          <p:nvPr>
            <p:ph type="dt" sz="half" idx="10"/>
          </p:nvPr>
        </p:nvSpPr>
        <p:spPr/>
        <p:txBody>
          <a:bodyPr/>
          <a:lstStyle/>
          <a:p>
            <a:fld id="{E063AD32-7127-4431-B8EE-E9947C7DD4FD}" type="datetime8">
              <a:rPr lang="en-US" altLang="zh-TW" smtClean="0"/>
              <a:t>7/14/2015 4:14 PM</a:t>
            </a:fld>
            <a:endParaRPr lang="zh-TW" altLang="en-US" dirty="0"/>
          </a:p>
        </p:txBody>
      </p:sp>
      <p:sp>
        <p:nvSpPr>
          <p:cNvPr id="6" name="投影片編號版面配置區 5"/>
          <p:cNvSpPr>
            <a:spLocks noGrp="1"/>
          </p:cNvSpPr>
          <p:nvPr>
            <p:ph type="sldNum" sz="quarter" idx="12"/>
          </p:nvPr>
        </p:nvSpPr>
        <p:spPr/>
        <p:txBody>
          <a:bodyPr/>
          <a:lstStyle/>
          <a:p>
            <a:fld id="{7A219D0C-E240-4F27-B929-7DF07C862E8D}" type="slidenum">
              <a:rPr lang="zh-TW" altLang="en-US" smtClean="0"/>
              <a:pPr/>
              <a:t>34</a:t>
            </a:fld>
            <a:endParaRPr lang="zh-TW" altLang="en-US" dirty="0"/>
          </a:p>
        </p:txBody>
      </p:sp>
    </p:spTree>
    <p:extLst>
      <p:ext uri="{BB962C8B-B14F-4D97-AF65-F5344CB8AC3E}">
        <p14:creationId xmlns:p14="http://schemas.microsoft.com/office/powerpoint/2010/main" val="29724277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信度和構面</a:t>
            </a:r>
            <a:r>
              <a:rPr lang="zh-TW" altLang="zh-TW" dirty="0" smtClean="0"/>
              <a:t>分析</a:t>
            </a:r>
            <a:r>
              <a:rPr lang="zh-TW" altLang="en-US" dirty="0" smtClean="0"/>
              <a:t>結果</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872008754"/>
              </p:ext>
            </p:extLst>
          </p:nvPr>
        </p:nvGraphicFramePr>
        <p:xfrm>
          <a:off x="1282700" y="1041400"/>
          <a:ext cx="10490200" cy="5337990"/>
        </p:xfrm>
        <a:graphic>
          <a:graphicData uri="http://schemas.openxmlformats.org/drawingml/2006/table">
            <a:tbl>
              <a:tblPr firstRow="1" bandRow="1">
                <a:tableStyleId>{5C22544A-7EE6-4342-B048-85BDC9FD1C3A}</a:tableStyleId>
              </a:tblPr>
              <a:tblGrid>
                <a:gridCol w="2574089"/>
                <a:gridCol w="850232"/>
                <a:gridCol w="2110794"/>
                <a:gridCol w="1482638"/>
                <a:gridCol w="3472447"/>
              </a:tblGrid>
              <a:tr h="889665">
                <a:tc>
                  <a:txBody>
                    <a:bodyPr/>
                    <a:lstStyle/>
                    <a:p>
                      <a:pPr algn="ctr">
                        <a:spcAft>
                          <a:spcPts val="0"/>
                        </a:spcAft>
                      </a:pPr>
                      <a:r>
                        <a:rPr lang="zh-TW" sz="2800" b="0" kern="0" dirty="0">
                          <a:effectLst/>
                        </a:rPr>
                        <a:t>變數</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zh-TW" sz="2800" b="0" kern="0" dirty="0">
                          <a:effectLst/>
                        </a:rPr>
                        <a:t>題數</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Alpha(</a:t>
                      </a:r>
                      <a:r>
                        <a:rPr lang="en-US" sz="2800" b="0" kern="0" dirty="0" err="1">
                          <a:effectLst/>
                        </a:rPr>
                        <a:t>Corr</a:t>
                      </a:r>
                      <a:r>
                        <a:rPr lang="en-US" sz="2800" b="0" kern="0" dirty="0">
                          <a:effectLst/>
                        </a:rPr>
                        <a:t>)</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zh-TW" sz="2800" b="0" kern="0" dirty="0">
                          <a:effectLst/>
                        </a:rPr>
                        <a:t>萃取量</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zh-TW" sz="2800" b="0" kern="0" dirty="0">
                          <a:effectLst/>
                        </a:rPr>
                        <a:t>特徵值</a:t>
                      </a:r>
                      <a:r>
                        <a:rPr lang="en-US" sz="2800" b="0" kern="0" dirty="0">
                          <a:effectLst/>
                        </a:rPr>
                        <a:t>(</a:t>
                      </a:r>
                      <a:r>
                        <a:rPr lang="zh-TW" sz="2800" b="0" kern="0" dirty="0">
                          <a:effectLst/>
                        </a:rPr>
                        <a:t>範圍</a:t>
                      </a:r>
                      <a:r>
                        <a:rPr lang="en-US" sz="2800" b="0" kern="0" dirty="0">
                          <a:effectLst/>
                        </a:rPr>
                        <a:t>)</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r>
              <a:tr h="889665">
                <a:tc>
                  <a:txBody>
                    <a:bodyPr/>
                    <a:lstStyle/>
                    <a:p>
                      <a:pPr marL="367200" indent="-284400" algn="just" eaLnBrk="0" fontAlgn="ctr" hangingPunct="0">
                        <a:spcBef>
                          <a:spcPts val="600"/>
                        </a:spcBef>
                        <a:spcAft>
                          <a:spcPts val="0"/>
                        </a:spcAft>
                      </a:pPr>
                      <a:r>
                        <a:rPr lang="en-US" sz="2800" kern="0" dirty="0">
                          <a:effectLst/>
                        </a:rPr>
                        <a:t>1.</a:t>
                      </a:r>
                      <a:r>
                        <a:rPr lang="zh-TW" sz="2800" kern="0" dirty="0">
                          <a:effectLst/>
                        </a:rPr>
                        <a:t>有機農產品的態度</a:t>
                      </a:r>
                      <a:r>
                        <a:rPr lang="en-US" sz="2800" kern="0" dirty="0">
                          <a:effectLst/>
                        </a:rPr>
                        <a:t>(OA)</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98145" algn="dec"/>
                        </a:tabLst>
                      </a:pPr>
                      <a:r>
                        <a:rPr lang="en-US" sz="2800" kern="0">
                          <a:effectLst/>
                        </a:rPr>
                        <a:t>8</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04800" algn="dec"/>
                        </a:tabLst>
                      </a:pPr>
                      <a:r>
                        <a:rPr lang="en-US" sz="2800" kern="0">
                          <a:effectLst/>
                        </a:rPr>
                        <a:t>0.906</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470535" algn="dec"/>
                        </a:tabLst>
                      </a:pPr>
                      <a:r>
                        <a:rPr lang="en-US" sz="2800" kern="0" dirty="0">
                          <a:effectLst/>
                        </a:rPr>
                        <a:t>75.740</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r">
                        <a:spcAft>
                          <a:spcPts val="0"/>
                        </a:spcAft>
                        <a:tabLst>
                          <a:tab pos="226060" algn="dec"/>
                        </a:tabLst>
                      </a:pPr>
                      <a:r>
                        <a:rPr lang="en-US" sz="2800" kern="0" dirty="0">
                          <a:effectLst/>
                        </a:rPr>
                        <a:t>6.060(0.833-0.894)</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r h="889665">
                <a:tc>
                  <a:txBody>
                    <a:bodyPr/>
                    <a:lstStyle/>
                    <a:p>
                      <a:pPr marL="367200" indent="-284400" algn="l">
                        <a:spcBef>
                          <a:spcPts val="600"/>
                        </a:spcBef>
                        <a:spcAft>
                          <a:spcPts val="0"/>
                        </a:spcAft>
                      </a:pPr>
                      <a:r>
                        <a:rPr lang="en-US" sz="2800" kern="0" dirty="0">
                          <a:effectLst/>
                        </a:rPr>
                        <a:t>2.</a:t>
                      </a:r>
                      <a:r>
                        <a:rPr lang="zh-TW" sz="2800" kern="0" dirty="0">
                          <a:effectLst/>
                        </a:rPr>
                        <a:t>健康意識</a:t>
                      </a:r>
                      <a:r>
                        <a:rPr lang="en-US" sz="2800" kern="0" dirty="0">
                          <a:effectLst/>
                        </a:rPr>
                        <a:t>(HEA)</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98145" algn="dec"/>
                        </a:tabLst>
                      </a:pPr>
                      <a:r>
                        <a:rPr lang="en-US" sz="2800" kern="0">
                          <a:effectLst/>
                        </a:rPr>
                        <a:t>8</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04800" algn="dec"/>
                        </a:tabLst>
                      </a:pPr>
                      <a:r>
                        <a:rPr lang="en-US" sz="2800" kern="0">
                          <a:effectLst/>
                        </a:rPr>
                        <a:t>0.821</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470535" algn="dec"/>
                        </a:tabLst>
                      </a:pPr>
                      <a:r>
                        <a:rPr lang="en-US" sz="2800" kern="0">
                          <a:effectLst/>
                        </a:rPr>
                        <a:t>62.079</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r">
                        <a:spcAft>
                          <a:spcPts val="0"/>
                        </a:spcAft>
                        <a:tabLst>
                          <a:tab pos="226060" algn="dec"/>
                        </a:tabLst>
                      </a:pPr>
                      <a:r>
                        <a:rPr lang="en-US" sz="2800" kern="0" dirty="0">
                          <a:effectLst/>
                        </a:rPr>
                        <a:t>4.966(0.501-0.788)</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r h="889665">
                <a:tc>
                  <a:txBody>
                    <a:bodyPr/>
                    <a:lstStyle/>
                    <a:p>
                      <a:pPr algn="l">
                        <a:spcAft>
                          <a:spcPts val="0"/>
                        </a:spcAft>
                      </a:pPr>
                      <a:r>
                        <a:rPr lang="en-US" sz="2800" kern="0" dirty="0">
                          <a:effectLst/>
                        </a:rPr>
                        <a:t>3.</a:t>
                      </a:r>
                      <a:r>
                        <a:rPr lang="zh-TW" sz="2800" kern="0" dirty="0">
                          <a:effectLst/>
                        </a:rPr>
                        <a:t>食品安全</a:t>
                      </a:r>
                      <a:r>
                        <a:rPr lang="en-US" sz="2800" kern="0" dirty="0">
                          <a:effectLst/>
                        </a:rPr>
                        <a:t>(FS)</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98145" algn="dec"/>
                        </a:tabLst>
                      </a:pPr>
                      <a:r>
                        <a:rPr lang="en-US" sz="2800" kern="0">
                          <a:effectLst/>
                        </a:rPr>
                        <a:t>6</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04800" algn="dec"/>
                        </a:tabLst>
                      </a:pPr>
                      <a:r>
                        <a:rPr lang="en-US" sz="2800" kern="0">
                          <a:effectLst/>
                        </a:rPr>
                        <a:t>0.850</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470535" algn="dec"/>
                        </a:tabLst>
                      </a:pPr>
                      <a:r>
                        <a:rPr lang="en-US" sz="2800" kern="0">
                          <a:effectLst/>
                        </a:rPr>
                        <a:t>76.005</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r">
                        <a:spcAft>
                          <a:spcPts val="0"/>
                        </a:spcAft>
                        <a:tabLst>
                          <a:tab pos="226060" algn="dec"/>
                        </a:tabLst>
                      </a:pPr>
                      <a:r>
                        <a:rPr lang="en-US" sz="2800" kern="0" dirty="0">
                          <a:effectLst/>
                        </a:rPr>
                        <a:t>4.560(0.782-0.933)</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r h="889665">
                <a:tc>
                  <a:txBody>
                    <a:bodyPr/>
                    <a:lstStyle/>
                    <a:p>
                      <a:pPr algn="l">
                        <a:spcAft>
                          <a:spcPts val="0"/>
                        </a:spcAft>
                      </a:pPr>
                      <a:r>
                        <a:rPr lang="en-US" sz="2800" kern="0" dirty="0">
                          <a:effectLst/>
                        </a:rPr>
                        <a:t>4.</a:t>
                      </a:r>
                      <a:r>
                        <a:rPr lang="zh-TW" sz="2800" kern="0" dirty="0">
                          <a:effectLst/>
                        </a:rPr>
                        <a:t>生活型態</a:t>
                      </a:r>
                      <a:r>
                        <a:rPr lang="en-US" sz="2800" kern="0" dirty="0">
                          <a:effectLst/>
                        </a:rPr>
                        <a:t>(LS)</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98145" algn="dec"/>
                        </a:tabLst>
                      </a:pPr>
                      <a:r>
                        <a:rPr lang="en-US" sz="2800" kern="0">
                          <a:effectLst/>
                        </a:rPr>
                        <a:t>23</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04800" algn="dec"/>
                        </a:tabLst>
                      </a:pPr>
                      <a:r>
                        <a:rPr lang="en-US" sz="2800" kern="0">
                          <a:effectLst/>
                        </a:rPr>
                        <a:t>0.844</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470535" algn="dec"/>
                        </a:tabLst>
                      </a:pPr>
                      <a:r>
                        <a:rPr lang="en-US" sz="2800" kern="0">
                          <a:effectLst/>
                        </a:rPr>
                        <a:t>64.131</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r">
                        <a:spcAft>
                          <a:spcPts val="0"/>
                        </a:spcAft>
                        <a:tabLst>
                          <a:tab pos="226060" algn="dec"/>
                        </a:tabLst>
                      </a:pPr>
                      <a:r>
                        <a:rPr lang="en-US" sz="2800" kern="0" dirty="0">
                          <a:effectLst/>
                        </a:rPr>
                        <a:t>14.751(0.447-0.711)</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r h="889665">
                <a:tc>
                  <a:txBody>
                    <a:bodyPr/>
                    <a:lstStyle/>
                    <a:p>
                      <a:pPr algn="l">
                        <a:spcAft>
                          <a:spcPts val="0"/>
                        </a:spcAft>
                      </a:pPr>
                      <a:r>
                        <a:rPr lang="en-US" sz="2800" kern="0" dirty="0">
                          <a:effectLst/>
                        </a:rPr>
                        <a:t>5.</a:t>
                      </a:r>
                      <a:r>
                        <a:rPr lang="zh-TW" sz="2800" kern="0" dirty="0">
                          <a:effectLst/>
                        </a:rPr>
                        <a:t>購買意願</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98145" algn="dec"/>
                        </a:tabLst>
                      </a:pPr>
                      <a:r>
                        <a:rPr lang="en-US" sz="2800" kern="0">
                          <a:effectLst/>
                        </a:rPr>
                        <a:t>5</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304800" algn="dec"/>
                        </a:tabLst>
                      </a:pPr>
                      <a:r>
                        <a:rPr lang="en-US" sz="2800" kern="0">
                          <a:effectLst/>
                        </a:rPr>
                        <a:t>0.807</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tabLst>
                          <a:tab pos="470535" algn="dec"/>
                        </a:tabLst>
                      </a:pPr>
                      <a:r>
                        <a:rPr lang="en-US" sz="2800" kern="0">
                          <a:effectLst/>
                        </a:rPr>
                        <a:t>58.149</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r">
                        <a:spcAft>
                          <a:spcPts val="0"/>
                        </a:spcAft>
                        <a:tabLst>
                          <a:tab pos="226060" algn="dec"/>
                        </a:tabLst>
                      </a:pPr>
                      <a:r>
                        <a:rPr lang="en-US" sz="2800" kern="0" dirty="0">
                          <a:effectLst/>
                        </a:rPr>
                        <a:t>2.907(0.454-0.873)</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bl>
          </a:graphicData>
        </a:graphic>
      </p:graphicFrame>
      <p:sp>
        <p:nvSpPr>
          <p:cNvPr id="3" name="日期版面配置區 2"/>
          <p:cNvSpPr>
            <a:spLocks noGrp="1"/>
          </p:cNvSpPr>
          <p:nvPr>
            <p:ph type="dt" sz="half" idx="10"/>
          </p:nvPr>
        </p:nvSpPr>
        <p:spPr/>
        <p:txBody>
          <a:bodyPr/>
          <a:lstStyle/>
          <a:p>
            <a:fld id="{92AFA126-2831-4AEE-B8B1-7262E6722F6A}" type="datetime8">
              <a:rPr lang="en-US" altLang="zh-TW" smtClean="0"/>
              <a:t>7/14/2015 4:14 PM</a:t>
            </a:fld>
            <a:endParaRPr lang="zh-TW" altLang="en-US"/>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35</a:t>
            </a:fld>
            <a:endParaRPr lang="zh-TW" altLang="en-US" dirty="0"/>
          </a:p>
        </p:txBody>
      </p:sp>
    </p:spTree>
    <p:extLst>
      <p:ext uri="{BB962C8B-B14F-4D97-AF65-F5344CB8AC3E}">
        <p14:creationId xmlns:p14="http://schemas.microsoft.com/office/powerpoint/2010/main" val="644961249"/>
      </p:ext>
    </p:extLst>
  </p:cSld>
  <p:clrMapOvr>
    <a:masterClrMapping/>
  </p:clrMapOvr>
  <p:transition spd="slow">
    <p:cove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各變數間平均數、標準差和相關分析</a:t>
            </a:r>
            <a:endParaRPr lang="zh-TW" altLang="zh-TW"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720037827"/>
              </p:ext>
            </p:extLst>
          </p:nvPr>
        </p:nvGraphicFramePr>
        <p:xfrm>
          <a:off x="1282700" y="1041400"/>
          <a:ext cx="10506312" cy="5283018"/>
        </p:xfrm>
        <a:graphic>
          <a:graphicData uri="http://schemas.openxmlformats.org/drawingml/2006/table">
            <a:tbl>
              <a:tblPr firstRow="1" bandRow="1">
                <a:tableStyleId>{5C22544A-7EE6-4342-B048-85BDC9FD1C3A}</a:tableStyleId>
              </a:tblPr>
              <a:tblGrid>
                <a:gridCol w="2879193"/>
                <a:gridCol w="1162228"/>
                <a:gridCol w="1087673"/>
                <a:gridCol w="1091821"/>
                <a:gridCol w="1105469"/>
                <a:gridCol w="1119116"/>
                <a:gridCol w="1078173"/>
                <a:gridCol w="982639"/>
              </a:tblGrid>
              <a:tr h="880503">
                <a:tc>
                  <a:txBody>
                    <a:bodyPr/>
                    <a:lstStyle/>
                    <a:p>
                      <a:pPr algn="ctr">
                        <a:spcAft>
                          <a:spcPts val="0"/>
                        </a:spcAft>
                      </a:pPr>
                      <a:r>
                        <a:rPr lang="zh-TW" sz="2800" b="0" kern="0" dirty="0">
                          <a:effectLst/>
                        </a:rPr>
                        <a:t>變數</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Mean</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SD</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1</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2</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3</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4</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b="0" kern="0" dirty="0">
                          <a:effectLst/>
                        </a:rPr>
                        <a:t>5</a:t>
                      </a:r>
                      <a:endParaRPr lang="zh-TW" sz="2800" b="0" kern="100" dirty="0">
                        <a:effectLst/>
                        <a:latin typeface="Times New Roman" panose="02020603050405020304" pitchFamily="18" charset="0"/>
                        <a:ea typeface="新細明體" panose="02020500000000000000" pitchFamily="18" charset="-120"/>
                      </a:endParaRPr>
                    </a:p>
                  </a:txBody>
                  <a:tcPr marL="17780" marR="17780" marT="0" marB="0" anchor="ctr"/>
                </a:tc>
              </a:tr>
              <a:tr h="880503">
                <a:tc>
                  <a:txBody>
                    <a:bodyPr/>
                    <a:lstStyle/>
                    <a:p>
                      <a:pPr>
                        <a:spcAft>
                          <a:spcPts val="0"/>
                        </a:spcAft>
                      </a:pPr>
                      <a:r>
                        <a:rPr lang="en-US" sz="2800" kern="0">
                          <a:effectLst/>
                        </a:rPr>
                        <a:t>1.</a:t>
                      </a:r>
                      <a:r>
                        <a:rPr lang="zh-TW" sz="2800" kern="0">
                          <a:effectLst/>
                        </a:rPr>
                        <a:t>態度</a:t>
                      </a:r>
                      <a:r>
                        <a:rPr lang="en-US" sz="2800" kern="0">
                          <a:effectLst/>
                        </a:rPr>
                        <a:t>(OA)</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1.75</a:t>
                      </a:r>
                      <a:endParaRPr lang="zh-TW" sz="2800" kern="100" dirty="0">
                        <a:effectLst/>
                        <a:latin typeface="+mn-lt"/>
                        <a:ea typeface="新細明體" panose="02020500000000000000" pitchFamily="18" charset="-120"/>
                      </a:endParaRPr>
                    </a:p>
                  </a:txBody>
                  <a:tcPr marL="17780" marR="17780" marT="0" marB="0" anchor="ctr"/>
                </a:tc>
                <a:tc>
                  <a:txBody>
                    <a:bodyPr/>
                    <a:lstStyle/>
                    <a:p>
                      <a:pPr algn="ctr">
                        <a:spcAft>
                          <a:spcPts val="0"/>
                        </a:spcAft>
                      </a:pPr>
                      <a:r>
                        <a:rPr lang="en-US" sz="2800" kern="100">
                          <a:solidFill>
                            <a:srgbClr val="000000"/>
                          </a:solidFill>
                          <a:effectLst/>
                          <a:latin typeface="+mn-lt"/>
                          <a:ea typeface="新細明體" panose="02020500000000000000" pitchFamily="18" charset="-120"/>
                        </a:rPr>
                        <a:t>1.04</a:t>
                      </a:r>
                      <a:endParaRPr lang="zh-TW" sz="2800" kern="10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a:effectLst/>
                        </a:rPr>
                        <a:t>1.00</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endParaRPr lang="zh-TW" sz="2800" kern="100">
                        <a:effectLst/>
                        <a:latin typeface="Calibri" panose="020F0502020204030204" pitchFamily="34" charset="0"/>
                      </a:endParaRPr>
                    </a:p>
                  </a:txBody>
                  <a:tcPr marL="17780" marR="17780" marT="0" marB="0" anchor="ctr"/>
                </a:tc>
                <a:tc>
                  <a:txBody>
                    <a:bodyPr/>
                    <a:lstStyle/>
                    <a:p>
                      <a:endParaRPr lang="zh-TW" sz="2800" kern="100">
                        <a:effectLst/>
                        <a:latin typeface="Calibri" panose="020F0502020204030204" pitchFamily="34" charset="0"/>
                      </a:endParaRPr>
                    </a:p>
                  </a:txBody>
                  <a:tcPr marL="17780" marR="17780" marT="0" marB="0" anchor="ctr"/>
                </a:tc>
                <a:tc>
                  <a:txBody>
                    <a:bodyPr/>
                    <a:lstStyle/>
                    <a:p>
                      <a:endParaRPr lang="zh-TW" sz="2800" kern="100">
                        <a:effectLst/>
                        <a:latin typeface="Calibri" panose="020F0502020204030204" pitchFamily="34" charset="0"/>
                      </a:endParaRPr>
                    </a:p>
                  </a:txBody>
                  <a:tcPr marL="17780" marR="17780" marT="0" marB="0" anchor="ctr"/>
                </a:tc>
                <a:tc>
                  <a:txBody>
                    <a:bodyPr/>
                    <a:lstStyle/>
                    <a:p>
                      <a:endParaRPr lang="zh-TW" sz="2800" kern="100">
                        <a:effectLst/>
                        <a:latin typeface="Calibri" panose="020F0502020204030204" pitchFamily="34" charset="0"/>
                      </a:endParaRPr>
                    </a:p>
                  </a:txBody>
                  <a:tcPr marL="17780" marR="17780" marT="0" marB="0" anchor="ctr"/>
                </a:tc>
              </a:tr>
              <a:tr h="880503">
                <a:tc>
                  <a:txBody>
                    <a:bodyPr/>
                    <a:lstStyle/>
                    <a:p>
                      <a:pPr>
                        <a:spcAft>
                          <a:spcPts val="0"/>
                        </a:spcAft>
                      </a:pPr>
                      <a:r>
                        <a:rPr lang="en-US" sz="2800" kern="0">
                          <a:effectLst/>
                        </a:rPr>
                        <a:t>2.</a:t>
                      </a:r>
                      <a:r>
                        <a:rPr lang="zh-TW" sz="2800" kern="0">
                          <a:effectLst/>
                        </a:rPr>
                        <a:t>健康意識</a:t>
                      </a:r>
                      <a:r>
                        <a:rPr lang="en-US" sz="2800" kern="0">
                          <a:effectLst/>
                        </a:rPr>
                        <a:t>(HEA)</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3.90</a:t>
                      </a:r>
                      <a:endParaRPr lang="zh-TW" sz="2800" kern="100" dirty="0">
                        <a:effectLst/>
                        <a:latin typeface="+mn-lt"/>
                        <a:ea typeface="新細明體" panose="02020500000000000000" pitchFamily="18" charset="-120"/>
                      </a:endParaRPr>
                    </a:p>
                  </a:txBody>
                  <a:tcPr marL="17780" marR="17780" marT="0" marB="0" anchor="ctr"/>
                </a:tc>
                <a:tc>
                  <a:txBody>
                    <a:bodyPr/>
                    <a:lstStyle/>
                    <a:p>
                      <a:pPr algn="ctr">
                        <a:spcAft>
                          <a:spcPts val="0"/>
                        </a:spcAft>
                      </a:pPr>
                      <a:r>
                        <a:rPr lang="en-US" sz="2800" kern="100">
                          <a:solidFill>
                            <a:srgbClr val="000000"/>
                          </a:solidFill>
                          <a:effectLst/>
                          <a:latin typeface="+mn-lt"/>
                          <a:ea typeface="新細明體" panose="02020500000000000000" pitchFamily="18" charset="-120"/>
                        </a:rPr>
                        <a:t>0.48</a:t>
                      </a:r>
                      <a:endParaRPr lang="zh-TW" sz="2800" kern="10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0.38</a:t>
                      </a:r>
                      <a:r>
                        <a:rPr lang="en-US" sz="2800" kern="0" baseline="30000" dirty="0" smtClean="0">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a:solidFill>
                            <a:srgbClr val="000000"/>
                          </a:solidFill>
                          <a:effectLst/>
                          <a:latin typeface="+mn-lt"/>
                          <a:ea typeface="新細明體" panose="02020500000000000000" pitchFamily="18" charset="-120"/>
                        </a:rPr>
                        <a:t>1.00</a:t>
                      </a:r>
                      <a:endParaRPr lang="zh-TW" sz="2800" kern="100">
                        <a:effectLst/>
                        <a:latin typeface="+mn-lt"/>
                        <a:ea typeface="新細明體" panose="02020500000000000000" pitchFamily="18" charset="-120"/>
                      </a:endParaRPr>
                    </a:p>
                  </a:txBody>
                  <a:tcPr marL="17780" marR="17780" marT="0" marB="0" anchor="ctr"/>
                </a:tc>
                <a:tc>
                  <a:txBody>
                    <a:bodyPr/>
                    <a:lstStyle/>
                    <a:p>
                      <a:endParaRPr lang="zh-TW" sz="2800" kern="100">
                        <a:effectLst/>
                        <a:latin typeface="+mn-lt"/>
                      </a:endParaRPr>
                    </a:p>
                  </a:txBody>
                  <a:tcPr marL="17780" marR="17780" marT="0" marB="0" anchor="ctr"/>
                </a:tc>
                <a:tc>
                  <a:txBody>
                    <a:bodyPr/>
                    <a:lstStyle/>
                    <a:p>
                      <a:endParaRPr lang="zh-TW" sz="2800" kern="100">
                        <a:effectLst/>
                        <a:latin typeface="+mn-lt"/>
                      </a:endParaRPr>
                    </a:p>
                  </a:txBody>
                  <a:tcPr marL="17780" marR="17780" marT="0" marB="0" anchor="ctr"/>
                </a:tc>
                <a:tc>
                  <a:txBody>
                    <a:bodyPr/>
                    <a:lstStyle/>
                    <a:p>
                      <a:endParaRPr lang="zh-TW" sz="2800" kern="100">
                        <a:effectLst/>
                        <a:latin typeface="Calibri" panose="020F0502020204030204" pitchFamily="34" charset="0"/>
                      </a:endParaRPr>
                    </a:p>
                  </a:txBody>
                  <a:tcPr marL="17780" marR="17780" marT="0" marB="0" anchor="ctr"/>
                </a:tc>
              </a:tr>
              <a:tr h="880503">
                <a:tc>
                  <a:txBody>
                    <a:bodyPr/>
                    <a:lstStyle/>
                    <a:p>
                      <a:pPr>
                        <a:spcAft>
                          <a:spcPts val="0"/>
                        </a:spcAft>
                      </a:pPr>
                      <a:r>
                        <a:rPr lang="en-US" sz="2800" kern="0">
                          <a:effectLst/>
                        </a:rPr>
                        <a:t>3.</a:t>
                      </a:r>
                      <a:r>
                        <a:rPr lang="zh-TW" sz="2800" kern="0">
                          <a:effectLst/>
                        </a:rPr>
                        <a:t>食品安全</a:t>
                      </a:r>
                      <a:r>
                        <a:rPr lang="en-US" sz="2800" kern="0">
                          <a:effectLst/>
                        </a:rPr>
                        <a:t>(FS)</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4.10</a:t>
                      </a:r>
                      <a:endParaRPr lang="zh-TW" sz="2800" kern="100" dirty="0">
                        <a:effectLst/>
                        <a:latin typeface="+mn-lt"/>
                        <a:ea typeface="新細明體" panose="02020500000000000000" pitchFamily="18" charset="-120"/>
                      </a:endParaRPr>
                    </a:p>
                  </a:txBody>
                  <a:tcPr marL="17780" marR="17780" marT="0" marB="0" anchor="ctr"/>
                </a:tc>
                <a:tc>
                  <a:txBody>
                    <a:bodyPr/>
                    <a:lstStyle/>
                    <a:p>
                      <a:pPr algn="ctr">
                        <a:spcAft>
                          <a:spcPts val="0"/>
                        </a:spcAft>
                      </a:pPr>
                      <a:r>
                        <a:rPr lang="en-US" sz="2800" kern="100">
                          <a:solidFill>
                            <a:srgbClr val="000000"/>
                          </a:solidFill>
                          <a:effectLst/>
                          <a:latin typeface="+mn-lt"/>
                          <a:ea typeface="新細明體" panose="02020500000000000000" pitchFamily="18" charset="-120"/>
                        </a:rPr>
                        <a:t>0.65</a:t>
                      </a:r>
                      <a:endParaRPr lang="zh-TW" sz="2800" kern="10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0.40</a:t>
                      </a:r>
                      <a:r>
                        <a:rPr lang="en-US" sz="2800" kern="0" baseline="30000" dirty="0" smtClean="0">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0.45</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a:solidFill>
                            <a:srgbClr val="000000"/>
                          </a:solidFill>
                          <a:effectLst/>
                          <a:latin typeface="+mn-lt"/>
                          <a:ea typeface="新細明體" panose="02020500000000000000" pitchFamily="18" charset="-120"/>
                        </a:rPr>
                        <a:t>1.00</a:t>
                      </a:r>
                      <a:endParaRPr lang="zh-TW" sz="2800" kern="100">
                        <a:effectLst/>
                        <a:latin typeface="+mn-lt"/>
                        <a:ea typeface="新細明體" panose="02020500000000000000" pitchFamily="18" charset="-120"/>
                      </a:endParaRPr>
                    </a:p>
                  </a:txBody>
                  <a:tcPr marL="17780" marR="17780" marT="0" marB="0" anchor="ctr"/>
                </a:tc>
                <a:tc>
                  <a:txBody>
                    <a:bodyPr/>
                    <a:lstStyle/>
                    <a:p>
                      <a:endParaRPr lang="zh-TW" sz="2800" kern="100">
                        <a:effectLst/>
                        <a:latin typeface="+mn-lt"/>
                      </a:endParaRPr>
                    </a:p>
                  </a:txBody>
                  <a:tcPr marL="17780" marR="17780" marT="0" marB="0" anchor="ctr"/>
                </a:tc>
                <a:tc>
                  <a:txBody>
                    <a:bodyPr/>
                    <a:lstStyle/>
                    <a:p>
                      <a:endParaRPr lang="zh-TW" sz="2800" kern="100" dirty="0">
                        <a:effectLst/>
                        <a:latin typeface="Calibri" panose="020F0502020204030204" pitchFamily="34" charset="0"/>
                      </a:endParaRPr>
                    </a:p>
                  </a:txBody>
                  <a:tcPr marL="17780" marR="17780" marT="0" marB="0" anchor="ctr"/>
                </a:tc>
              </a:tr>
              <a:tr h="880503">
                <a:tc>
                  <a:txBody>
                    <a:bodyPr/>
                    <a:lstStyle/>
                    <a:p>
                      <a:pPr>
                        <a:spcAft>
                          <a:spcPts val="0"/>
                        </a:spcAft>
                      </a:pPr>
                      <a:r>
                        <a:rPr lang="en-US" sz="2800" kern="0">
                          <a:effectLst/>
                        </a:rPr>
                        <a:t>4.</a:t>
                      </a:r>
                      <a:r>
                        <a:rPr lang="zh-TW" sz="2800" kern="0">
                          <a:effectLst/>
                        </a:rPr>
                        <a:t>生活型態</a:t>
                      </a:r>
                      <a:r>
                        <a:rPr lang="en-US" sz="2800" kern="0">
                          <a:effectLst/>
                        </a:rPr>
                        <a:t>(LS)</a:t>
                      </a:r>
                      <a:endParaRPr lang="zh-TW" sz="2800" kern="10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3.59</a:t>
                      </a:r>
                      <a:endParaRPr lang="zh-TW" sz="2800" kern="100" dirty="0">
                        <a:effectLst/>
                        <a:latin typeface="+mn-lt"/>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0.42</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0.45</a:t>
                      </a:r>
                      <a:r>
                        <a:rPr lang="en-US" sz="2800" kern="0" baseline="30000" dirty="0" smtClean="0">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0.52</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0.53</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a:solidFill>
                            <a:srgbClr val="000000"/>
                          </a:solidFill>
                          <a:effectLst/>
                          <a:latin typeface="+mn-lt"/>
                          <a:ea typeface="新細明體" panose="02020500000000000000" pitchFamily="18" charset="-120"/>
                        </a:rPr>
                        <a:t>1.00</a:t>
                      </a:r>
                      <a:endParaRPr lang="zh-TW" sz="2800" kern="100" dirty="0">
                        <a:effectLst/>
                        <a:latin typeface="+mn-lt"/>
                        <a:ea typeface="新細明體" panose="02020500000000000000" pitchFamily="18" charset="-120"/>
                      </a:endParaRPr>
                    </a:p>
                  </a:txBody>
                  <a:tcPr marL="17780" marR="17780" marT="0" marB="0" anchor="ctr"/>
                </a:tc>
                <a:tc>
                  <a:txBody>
                    <a:bodyPr/>
                    <a:lstStyle/>
                    <a:p>
                      <a:endParaRPr lang="zh-TW" sz="2800" kern="100" dirty="0">
                        <a:effectLst/>
                        <a:latin typeface="Calibri" panose="020F0502020204030204" pitchFamily="34" charset="0"/>
                      </a:endParaRPr>
                    </a:p>
                  </a:txBody>
                  <a:tcPr marL="17780" marR="17780" marT="0" marB="0" anchor="ctr"/>
                </a:tc>
              </a:tr>
              <a:tr h="880503">
                <a:tc>
                  <a:txBody>
                    <a:bodyPr/>
                    <a:lstStyle/>
                    <a:p>
                      <a:pPr>
                        <a:spcAft>
                          <a:spcPts val="0"/>
                        </a:spcAft>
                      </a:pPr>
                      <a:r>
                        <a:rPr lang="en-US" sz="2800" kern="0" dirty="0">
                          <a:effectLst/>
                        </a:rPr>
                        <a:t>5.</a:t>
                      </a:r>
                      <a:r>
                        <a:rPr lang="zh-TW" sz="2800" kern="0" dirty="0">
                          <a:effectLst/>
                        </a:rPr>
                        <a:t>購買意願</a:t>
                      </a:r>
                      <a:r>
                        <a:rPr lang="en-US" sz="2800" kern="0" dirty="0">
                          <a:effectLst/>
                        </a:rPr>
                        <a:t>(PI)</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3.21</a:t>
                      </a:r>
                      <a:endParaRPr lang="zh-TW" sz="2800" kern="100" dirty="0">
                        <a:effectLst/>
                        <a:latin typeface="+mn-lt"/>
                        <a:ea typeface="新細明體" panose="02020500000000000000" pitchFamily="18" charset="-120"/>
                      </a:endParaRPr>
                    </a:p>
                  </a:txBody>
                  <a:tcPr marL="17780" marR="17780" marT="0" marB="0" anchor="ctr"/>
                </a:tc>
                <a:tc>
                  <a:txBody>
                    <a:bodyPr/>
                    <a:lstStyle/>
                    <a:p>
                      <a:pPr algn="ctr">
                        <a:spcAft>
                          <a:spcPts val="0"/>
                        </a:spcAft>
                      </a:pPr>
                      <a:r>
                        <a:rPr lang="en-US" sz="2800" kern="100" dirty="0">
                          <a:solidFill>
                            <a:srgbClr val="000000"/>
                          </a:solidFill>
                          <a:effectLst/>
                          <a:latin typeface="+mn-lt"/>
                          <a:ea typeface="新細明體" panose="02020500000000000000" pitchFamily="18" charset="-120"/>
                        </a:rPr>
                        <a:t>0.63</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0.37</a:t>
                      </a:r>
                      <a:r>
                        <a:rPr lang="en-US" sz="2800" kern="0" baseline="30000" dirty="0" smtClean="0">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0.29</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0.35</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304800" algn="dec"/>
                        </a:tabLst>
                      </a:pPr>
                      <a:r>
                        <a:rPr lang="en-US" sz="2800" kern="0" dirty="0" smtClean="0">
                          <a:solidFill>
                            <a:srgbClr val="000000"/>
                          </a:solidFill>
                          <a:effectLst/>
                          <a:latin typeface="+mn-lt"/>
                          <a:ea typeface="新細明體" panose="02020500000000000000" pitchFamily="18" charset="-120"/>
                        </a:rPr>
                        <a:t>0.56</a:t>
                      </a:r>
                      <a:r>
                        <a:rPr lang="en-US" sz="2800" kern="0" baseline="30000" dirty="0" smtClean="0">
                          <a:solidFill>
                            <a:srgbClr val="000000"/>
                          </a:solidFill>
                          <a:effectLst/>
                          <a:latin typeface="+mn-lt"/>
                          <a:ea typeface="新細明體" panose="02020500000000000000" pitchFamily="18" charset="-120"/>
                        </a:rPr>
                        <a:t>*</a:t>
                      </a:r>
                      <a:endParaRPr lang="zh-TW" sz="2800" kern="100" dirty="0">
                        <a:effectLst/>
                        <a:latin typeface="+mn-lt"/>
                        <a:ea typeface="新細明體" panose="02020500000000000000" pitchFamily="18" charset="-120"/>
                      </a:endParaRPr>
                    </a:p>
                  </a:txBody>
                  <a:tcPr marL="17780" marR="17780" marT="0" marB="0" anchor="ctr"/>
                </a:tc>
                <a:tc>
                  <a:txBody>
                    <a:bodyPr/>
                    <a:lstStyle/>
                    <a:p>
                      <a:pPr>
                        <a:spcAft>
                          <a:spcPts val="0"/>
                        </a:spcAft>
                        <a:tabLst>
                          <a:tab pos="262255" algn="dec"/>
                        </a:tabLst>
                      </a:pPr>
                      <a:r>
                        <a:rPr lang="en-US" sz="2800" kern="0" dirty="0">
                          <a:effectLst/>
                        </a:rPr>
                        <a:t>1.00</a:t>
                      </a:r>
                      <a:endParaRPr lang="zh-TW" sz="2800" kern="100" dirty="0">
                        <a:effectLst/>
                        <a:latin typeface="Times New Roman" panose="02020603050405020304" pitchFamily="18" charset="0"/>
                        <a:ea typeface="新細明體" panose="02020500000000000000" pitchFamily="18" charset="-120"/>
                      </a:endParaRPr>
                    </a:p>
                  </a:txBody>
                  <a:tcPr marL="17780" marR="17780" marT="0" marB="0" anchor="ctr"/>
                </a:tc>
              </a:tr>
            </a:tbl>
          </a:graphicData>
        </a:graphic>
      </p:graphicFrame>
      <p:sp>
        <p:nvSpPr>
          <p:cNvPr id="3" name="日期版面配置區 2"/>
          <p:cNvSpPr>
            <a:spLocks noGrp="1"/>
          </p:cNvSpPr>
          <p:nvPr>
            <p:ph type="dt" sz="half" idx="10"/>
          </p:nvPr>
        </p:nvSpPr>
        <p:spPr/>
        <p:txBody>
          <a:bodyPr/>
          <a:lstStyle/>
          <a:p>
            <a:fld id="{6412644B-CC9B-4134-9B9A-3C6A2D6893AA}"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36</a:t>
            </a:fld>
            <a:endParaRPr lang="zh-TW" altLang="en-US" dirty="0"/>
          </a:p>
        </p:txBody>
      </p:sp>
      <p:sp>
        <p:nvSpPr>
          <p:cNvPr id="7" name="文字方塊 6"/>
          <p:cNvSpPr txBox="1"/>
          <p:nvPr/>
        </p:nvSpPr>
        <p:spPr>
          <a:xfrm>
            <a:off x="2784764" y="6339650"/>
            <a:ext cx="8589364" cy="369332"/>
          </a:xfrm>
          <a:prstGeom prst="rect">
            <a:avLst/>
          </a:prstGeom>
          <a:noFill/>
        </p:spPr>
        <p:txBody>
          <a:bodyPr wrap="square" rtlCol="0">
            <a:spAutoFit/>
          </a:bodyPr>
          <a:lstStyle/>
          <a:p>
            <a:r>
              <a:rPr lang="en-US" altLang="zh-TW" baseline="30000" dirty="0" smtClean="0"/>
              <a:t> *</a:t>
            </a:r>
            <a:r>
              <a:rPr lang="zh-TW" altLang="zh-TW" dirty="0" smtClean="0"/>
              <a:t>為</a:t>
            </a:r>
            <a:r>
              <a:rPr lang="en-US" altLang="zh-TW" i="1" dirty="0"/>
              <a:t>p </a:t>
            </a:r>
            <a:r>
              <a:rPr lang="en-US" altLang="zh-TW" dirty="0"/>
              <a:t>&lt; </a:t>
            </a:r>
            <a:r>
              <a:rPr lang="en-US" altLang="zh-TW" dirty="0" smtClean="0"/>
              <a:t>0.01</a:t>
            </a:r>
            <a:r>
              <a:rPr lang="zh-TW" altLang="en-US" dirty="0" smtClean="0"/>
              <a:t>時</a:t>
            </a:r>
            <a:r>
              <a:rPr lang="en-US" altLang="zh-TW" dirty="0" smtClean="0"/>
              <a:t>(</a:t>
            </a:r>
            <a:r>
              <a:rPr lang="zh-TW" altLang="zh-TW" dirty="0"/>
              <a:t>雙尾</a:t>
            </a:r>
            <a:r>
              <a:rPr lang="en-US" altLang="zh-TW" dirty="0" smtClean="0"/>
              <a:t>)</a:t>
            </a:r>
            <a:r>
              <a:rPr lang="zh-TW" altLang="zh-TW" dirty="0" smtClean="0"/>
              <a:t>。</a:t>
            </a:r>
            <a:endParaRPr lang="zh-TW" altLang="en-US" dirty="0"/>
          </a:p>
        </p:txBody>
      </p:sp>
    </p:spTree>
    <p:extLst>
      <p:ext uri="{BB962C8B-B14F-4D97-AF65-F5344CB8AC3E}">
        <p14:creationId xmlns:p14="http://schemas.microsoft.com/office/powerpoint/2010/main" val="2499702978"/>
      </p:ext>
    </p:extLst>
  </p:cSld>
  <p:clrMapOvr>
    <a:masterClrMapping/>
  </p:clrMapOvr>
  <p:transition spd="slow">
    <p:cove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整體結構模式之</a:t>
            </a:r>
            <a:r>
              <a:rPr lang="zh-TW" altLang="zh-TW" smtClean="0"/>
              <a:t>分析結果</a:t>
            </a:r>
            <a:r>
              <a:rPr lang="en-US" altLang="zh-TW" smtClean="0"/>
              <a:t>(1/2)</a:t>
            </a:r>
            <a:endParaRPr lang="zh-TW" altLang="en-US" dirty="0"/>
          </a:p>
        </p:txBody>
      </p:sp>
      <mc:AlternateContent xmlns:mc="http://schemas.openxmlformats.org/markup-compatibility/2006" xmlns:a14="http://schemas.microsoft.com/office/drawing/2010/main">
        <mc:Choice Requires="a14">
          <p:graphicFrame>
            <p:nvGraphicFramePr>
              <p:cNvPr id="6" name="內容版面配置區 5"/>
              <p:cNvGraphicFramePr>
                <a:graphicFrameLocks noGrp="1"/>
              </p:cNvGraphicFramePr>
              <p:nvPr>
                <p:ph idx="1"/>
                <p:extLst>
                  <p:ext uri="{D42A27DB-BD31-4B8C-83A1-F6EECF244321}">
                    <p14:modId xmlns:p14="http://schemas.microsoft.com/office/powerpoint/2010/main" val="4039640163"/>
                  </p:ext>
                </p:extLst>
              </p:nvPr>
            </p:nvGraphicFramePr>
            <p:xfrm>
              <a:off x="1282700" y="1041400"/>
              <a:ext cx="10337802" cy="4741695"/>
            </p:xfrm>
            <a:graphic>
              <a:graphicData uri="http://schemas.openxmlformats.org/drawingml/2006/table">
                <a:tbl>
                  <a:tblPr firstRow="1" bandRow="1">
                    <a:tableStyleId>{21E4AEA4-8DFA-4A89-87EB-49C32662AFE0}</a:tableStyleId>
                  </a:tblPr>
                  <a:tblGrid>
                    <a:gridCol w="3004403"/>
                    <a:gridCol w="1419367"/>
                    <a:gridCol w="1937982"/>
                    <a:gridCol w="1091821"/>
                    <a:gridCol w="1161262"/>
                    <a:gridCol w="1722967"/>
                  </a:tblGrid>
                  <a:tr h="677385">
                    <a:tc>
                      <a:txBody>
                        <a:bodyPr/>
                        <a:lstStyle/>
                        <a:p>
                          <a:pPr algn="ctr">
                            <a:spcAft>
                              <a:spcPts val="0"/>
                            </a:spcAft>
                          </a:pPr>
                          <a:r>
                            <a:rPr lang="zh-TW" sz="3200" b="0" kern="100" dirty="0">
                              <a:effectLst/>
                            </a:rPr>
                            <a:t>指標名稱</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14:m>
                            <m:oMathPara xmlns:m="http://schemas.openxmlformats.org/officeDocument/2006/math">
                              <m:oMathParaPr>
                                <m:jc m:val="centerGroup"/>
                              </m:oMathParaPr>
                              <m:oMath xmlns:m="http://schemas.openxmlformats.org/officeDocument/2006/math">
                                <m:r>
                                  <a:rPr lang="en-US" sz="3200" b="0" i="1" kern="100" dirty="0" smtClean="0">
                                    <a:effectLst/>
                                    <a:latin typeface="Cambria Math" panose="02040503050406030204" pitchFamily="18" charset="0"/>
                                  </a:rPr>
                                  <m:t>𝜒</m:t>
                                </m:r>
                                <m:r>
                                  <a:rPr lang="en-US" sz="3200" b="0" i="1" kern="100" baseline="30000" dirty="0">
                                    <a:effectLst/>
                                    <a:latin typeface="Cambria Math" panose="02040503050406030204" pitchFamily="18" charset="0"/>
                                  </a:rPr>
                                  <m:t>2</m:t>
                                </m:r>
                              </m:oMath>
                            </m:oMathPara>
                          </a14:m>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i="1" kern="0" dirty="0" smtClean="0">
                              <a:effectLst/>
                            </a:rPr>
                            <a:t>p</a:t>
                          </a:r>
                          <a:r>
                            <a:rPr lang="en-US" sz="3200" b="0" i="0" kern="0" dirty="0" smtClean="0">
                              <a:effectLst/>
                            </a:rPr>
                            <a:t>-</a:t>
                          </a:r>
                          <a:r>
                            <a:rPr lang="en-US" sz="3200" b="0" kern="0" dirty="0" smtClean="0">
                              <a:effectLst/>
                            </a:rPr>
                            <a:t>value</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CFI</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NFI</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RMSEA</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dirty="0">
                              <a:effectLst/>
                            </a:rPr>
                            <a:t>健康意識</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8.34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dirty="0">
                              <a:effectLst/>
                            </a:rPr>
                            <a:t>食品安全</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234.73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0.28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a:effectLst/>
                            </a:rPr>
                            <a:t>生活型態</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897.53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0.91</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0.097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有機農產品態度</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3.47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0.064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購買意向</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21.87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a:effectLst/>
                            </a:rPr>
                            <a:t>0.00</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0.10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整體測量模型</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58.36</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a:effectLst/>
                            </a:rPr>
                            <a:t>0.00</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0.98</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0.055</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bl>
              </a:graphicData>
            </a:graphic>
          </p:graphicFrame>
        </mc:Choice>
        <mc:Fallback xmlns="">
          <p:graphicFrame>
            <p:nvGraphicFramePr>
              <p:cNvPr id="6" name="內容版面配置區 5"/>
              <p:cNvGraphicFramePr>
                <a:graphicFrameLocks noGrp="1"/>
              </p:cNvGraphicFramePr>
              <p:nvPr>
                <p:ph idx="1"/>
                <p:extLst>
                  <p:ext uri="{D42A27DB-BD31-4B8C-83A1-F6EECF244321}">
                    <p14:modId xmlns:p14="http://schemas.microsoft.com/office/powerpoint/2010/main" val="4039640163"/>
                  </p:ext>
                </p:extLst>
              </p:nvPr>
            </p:nvGraphicFramePr>
            <p:xfrm>
              <a:off x="1612900" y="1222375"/>
              <a:ext cx="10337802" cy="4741695"/>
            </p:xfrm>
            <a:graphic>
              <a:graphicData uri="http://schemas.openxmlformats.org/drawingml/2006/table">
                <a:tbl>
                  <a:tblPr firstRow="1" bandRow="1">
                    <a:tableStyleId>{21E4AEA4-8DFA-4A89-87EB-49C32662AFE0}</a:tableStyleId>
                  </a:tblPr>
                  <a:tblGrid>
                    <a:gridCol w="3004403"/>
                    <a:gridCol w="1419367"/>
                    <a:gridCol w="1937982"/>
                    <a:gridCol w="1091821"/>
                    <a:gridCol w="1161262"/>
                    <a:gridCol w="1722967"/>
                  </a:tblGrid>
                  <a:tr h="677385">
                    <a:tc>
                      <a:txBody>
                        <a:bodyPr/>
                        <a:lstStyle/>
                        <a:p>
                          <a:pPr algn="ctr">
                            <a:spcAft>
                              <a:spcPts val="0"/>
                            </a:spcAft>
                          </a:pPr>
                          <a:r>
                            <a:rPr lang="zh-TW" sz="3200" b="0" kern="100" dirty="0">
                              <a:effectLst/>
                            </a:rPr>
                            <a:t>指標名稱</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endParaRPr lang="zh-TW"/>
                        </a:p>
                      </a:txBody>
                      <a:tcPr marL="68580" marR="68580" marT="0" marB="0" anchor="ctr">
                        <a:blipFill rotWithShape="0">
                          <a:blip r:embed="rId3"/>
                          <a:stretch>
                            <a:fillRect l="-212017" t="-4505" r="-418455" b="-622523"/>
                          </a:stretch>
                        </a:blipFill>
                      </a:tcPr>
                    </a:tc>
                    <a:tc>
                      <a:txBody>
                        <a:bodyPr/>
                        <a:lstStyle/>
                        <a:p>
                          <a:pPr algn="ctr">
                            <a:spcAft>
                              <a:spcPts val="0"/>
                            </a:spcAft>
                          </a:pPr>
                          <a:r>
                            <a:rPr lang="en-US" sz="3200" b="0" i="1" kern="0" dirty="0" smtClean="0">
                              <a:effectLst/>
                            </a:rPr>
                            <a:t>p</a:t>
                          </a:r>
                          <a:r>
                            <a:rPr lang="en-US" sz="3200" b="0" i="0" kern="0" dirty="0" smtClean="0">
                              <a:effectLst/>
                            </a:rPr>
                            <a:t>-</a:t>
                          </a:r>
                          <a:r>
                            <a:rPr lang="en-US" sz="3200" b="0" kern="0" dirty="0" smtClean="0">
                              <a:effectLst/>
                            </a:rPr>
                            <a:t>value</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CFI</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NFI</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en-US" sz="3200" b="0" kern="0" dirty="0">
                              <a:effectLst/>
                            </a:rPr>
                            <a:t>RMSEA</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dirty="0">
                              <a:effectLst/>
                            </a:rPr>
                            <a:t>健康意識</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8.34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dirty="0">
                              <a:effectLst/>
                            </a:rPr>
                            <a:t>食品安全</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234.73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0.28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100">
                              <a:effectLst/>
                            </a:rPr>
                            <a:t>生活型態</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897.53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0.91</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0.097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有機農產品態度</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3.47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dirty="0">
                              <a:effectLst/>
                            </a:rPr>
                            <a:t>0.00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0.99</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0.064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購買意向</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21.87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a:effectLst/>
                            </a:rPr>
                            <a:t>0.00</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0.10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77385">
                    <a:tc>
                      <a:txBody>
                        <a:bodyPr/>
                        <a:lstStyle/>
                        <a:p>
                          <a:pPr>
                            <a:spcAft>
                              <a:spcPts val="0"/>
                            </a:spcAft>
                          </a:pPr>
                          <a:r>
                            <a:rPr lang="zh-TW" sz="3200" kern="0">
                              <a:effectLst/>
                            </a:rPr>
                            <a:t>整體測量模型</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r">
                            <a:spcAft>
                              <a:spcPts val="0"/>
                            </a:spcAft>
                            <a:tabLst>
                              <a:tab pos="291465" algn="dec"/>
                            </a:tabLst>
                          </a:pPr>
                          <a:r>
                            <a:rPr lang="en-US" sz="3200" kern="0" dirty="0">
                              <a:effectLst/>
                            </a:rPr>
                            <a:t>58.36</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79400" algn="dec"/>
                            </a:tabLst>
                          </a:pPr>
                          <a:r>
                            <a:rPr lang="en-US" sz="3200" kern="0">
                              <a:effectLst/>
                            </a:rPr>
                            <a:t>0.00</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0.98</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0.97</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l">
                            <a:spcAft>
                              <a:spcPts val="0"/>
                            </a:spcAft>
                            <a:tabLst>
                              <a:tab pos="187325" algn="dec"/>
                            </a:tabLst>
                          </a:pPr>
                          <a:r>
                            <a:rPr lang="en-US" sz="3200" kern="0" dirty="0">
                              <a:effectLst/>
                            </a:rPr>
                            <a:t>0.055</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bl>
              </a:graphicData>
            </a:graphic>
          </p:graphicFrame>
        </mc:Fallback>
      </mc:AlternateContent>
      <p:sp>
        <p:nvSpPr>
          <p:cNvPr id="3" name="日期版面配置區 2"/>
          <p:cNvSpPr>
            <a:spLocks noGrp="1"/>
          </p:cNvSpPr>
          <p:nvPr>
            <p:ph type="dt" sz="half" idx="10"/>
          </p:nvPr>
        </p:nvSpPr>
        <p:spPr/>
        <p:txBody>
          <a:bodyPr/>
          <a:lstStyle/>
          <a:p>
            <a:fld id="{7B95D15B-1A5F-4FCE-A571-E6350CA2C842}" type="datetime8">
              <a:rPr lang="en-US" altLang="zh-TW" smtClean="0"/>
              <a:t>7/14/2015 4:14 PM</a:t>
            </a:fld>
            <a:endParaRPr lang="zh-TW" altLang="en-US"/>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37</a:t>
            </a:fld>
            <a:endParaRPr lang="zh-TW" altLang="en-US" dirty="0"/>
          </a:p>
        </p:txBody>
      </p:sp>
      <p:sp>
        <p:nvSpPr>
          <p:cNvPr id="5" name="文字方塊 4"/>
          <p:cNvSpPr txBox="1"/>
          <p:nvPr/>
        </p:nvSpPr>
        <p:spPr>
          <a:xfrm>
            <a:off x="2787118" y="6130968"/>
            <a:ext cx="8439879" cy="369332"/>
          </a:xfrm>
          <a:prstGeom prst="rect">
            <a:avLst/>
          </a:prstGeom>
          <a:noFill/>
        </p:spPr>
        <p:txBody>
          <a:bodyPr wrap="square" rtlCol="0">
            <a:spAutoFit/>
          </a:bodyPr>
          <a:lstStyle/>
          <a:p>
            <a:r>
              <a:rPr lang="en-US" altLang="zh-TW" baseline="30000" dirty="0" smtClean="0"/>
              <a:t>*</a:t>
            </a:r>
            <a:r>
              <a:rPr lang="zh-TW" altLang="zh-TW" dirty="0" smtClean="0"/>
              <a:t>顯著</a:t>
            </a:r>
            <a:r>
              <a:rPr lang="zh-TW" altLang="zh-TW" dirty="0"/>
              <a:t>水準為</a:t>
            </a:r>
            <a:r>
              <a:rPr lang="en-US" altLang="zh-TW" i="1" dirty="0"/>
              <a:t>p </a:t>
            </a:r>
            <a:r>
              <a:rPr lang="en-US" altLang="zh-TW" dirty="0"/>
              <a:t>&lt; </a:t>
            </a:r>
            <a:r>
              <a:rPr lang="en-US" altLang="zh-TW" dirty="0" smtClean="0"/>
              <a:t>0.05(</a:t>
            </a:r>
            <a:r>
              <a:rPr lang="zh-TW" altLang="zh-TW" dirty="0"/>
              <a:t>雙尾</a:t>
            </a:r>
            <a:r>
              <a:rPr lang="en-US" altLang="zh-TW" dirty="0" smtClean="0"/>
              <a:t>)</a:t>
            </a:r>
            <a:endParaRPr lang="zh-TW" altLang="en-US" dirty="0"/>
          </a:p>
        </p:txBody>
      </p:sp>
    </p:spTree>
    <p:extLst>
      <p:ext uri="{BB962C8B-B14F-4D97-AF65-F5344CB8AC3E}">
        <p14:creationId xmlns:p14="http://schemas.microsoft.com/office/powerpoint/2010/main" val="4067997644"/>
      </p:ext>
    </p:extLst>
  </p:cSld>
  <p:clrMapOvr>
    <a:masterClrMapping/>
  </p:clrMapOvr>
  <p:transition spd="slow">
    <p:cove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標題 12"/>
          <p:cNvSpPr>
            <a:spLocks noGrp="1"/>
          </p:cNvSpPr>
          <p:nvPr>
            <p:ph type="title"/>
          </p:nvPr>
        </p:nvSpPr>
        <p:spPr/>
        <p:txBody>
          <a:bodyPr/>
          <a:lstStyle/>
          <a:p>
            <a:r>
              <a:rPr lang="zh-TW" altLang="zh-TW" smtClean="0"/>
              <a:t>整體結構模式</a:t>
            </a:r>
            <a:r>
              <a:rPr lang="zh-TW" altLang="en-US" smtClean="0"/>
              <a:t>之</a:t>
            </a:r>
            <a:r>
              <a:rPr lang="zh-TW" altLang="zh-TW" smtClean="0"/>
              <a:t>分析結果</a:t>
            </a:r>
            <a:r>
              <a:rPr lang="en-US" altLang="zh-TW" smtClean="0"/>
              <a:t>(2/2)</a:t>
            </a:r>
            <a:endParaRPr lang="zh-TW" altLang="en-US" dirty="0"/>
          </a:p>
        </p:txBody>
      </p:sp>
      <mc:AlternateContent xmlns:mc="http://schemas.openxmlformats.org/markup-compatibility/2006" xmlns:a14="http://schemas.microsoft.com/office/drawing/2010/main">
        <mc:Choice Requires="a14">
          <p:graphicFrame>
            <p:nvGraphicFramePr>
              <p:cNvPr id="4" name="內容版面配置區 3"/>
              <p:cNvGraphicFramePr>
                <a:graphicFrameLocks noGrp="1"/>
              </p:cNvGraphicFramePr>
              <p:nvPr>
                <p:ph idx="1"/>
                <p:extLst>
                  <p:ext uri="{D42A27DB-BD31-4B8C-83A1-F6EECF244321}">
                    <p14:modId xmlns:p14="http://schemas.microsoft.com/office/powerpoint/2010/main" val="2953903207"/>
                  </p:ext>
                </p:extLst>
              </p:nvPr>
            </p:nvGraphicFramePr>
            <p:xfrm>
              <a:off x="1282700" y="1041400"/>
              <a:ext cx="10337800" cy="5161608"/>
            </p:xfrm>
            <a:graphic>
              <a:graphicData uri="http://schemas.openxmlformats.org/drawingml/2006/table">
                <a:tbl>
                  <a:tblPr firstRow="1" bandRow="1">
                    <a:tableStyleId>{21E4AEA4-8DFA-4A89-87EB-49C32662AFE0}</a:tableStyleId>
                  </a:tblPr>
                  <a:tblGrid>
                    <a:gridCol w="1298433"/>
                    <a:gridCol w="5977719"/>
                    <a:gridCol w="1856096"/>
                    <a:gridCol w="1205552"/>
                  </a:tblGrid>
                  <a:tr h="645201">
                    <a:tc>
                      <a:txBody>
                        <a:bodyPr/>
                        <a:lstStyle/>
                        <a:p>
                          <a:pPr algn="ctr">
                            <a:spcAft>
                              <a:spcPts val="0"/>
                            </a:spcAft>
                          </a:pPr>
                          <a:r>
                            <a:rPr lang="zh-TW" sz="3200" b="0" kern="0" dirty="0">
                              <a:effectLst/>
                            </a:rPr>
                            <a:t>假設</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3200" b="0" kern="0" dirty="0">
                              <a:effectLst/>
                            </a:rPr>
                            <a:t>潛在變數間關係</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3200" b="0" kern="0" dirty="0">
                              <a:effectLst/>
                            </a:rPr>
                            <a:t>相關係數</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14:m>
                            <m:oMath xmlns:m="http://schemas.openxmlformats.org/officeDocument/2006/math">
                              <m:r>
                                <a:rPr lang="en-US" sz="3200" b="0" i="1" kern="0" dirty="0" smtClean="0">
                                  <a:effectLst/>
                                  <a:latin typeface="Cambria Math" panose="02040503050406030204" pitchFamily="18" charset="0"/>
                                </a:rPr>
                                <m:t>𝑡</m:t>
                              </m:r>
                            </m:oMath>
                          </a14:m>
                          <a:r>
                            <a:rPr lang="zh-TW" sz="3200" b="0" kern="0" dirty="0" smtClean="0">
                              <a:effectLst/>
                            </a:rPr>
                            <a:t>值</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smtClean="0">
                              <a:effectLst/>
                            </a:rPr>
                            <a:t>H1a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0" dirty="0">
                              <a:effectLst/>
                            </a:rPr>
                            <a:t>健康意識→</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0.08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0.97</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H1b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健康意識</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0.12</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1.67</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H2a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食品安全</a:t>
                          </a:r>
                          <a:r>
                            <a:rPr lang="zh-TW" sz="3200" kern="0" dirty="0">
                              <a:effectLst/>
                            </a:rPr>
                            <a:t>→</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0.32</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a:effectLst/>
                            </a:rPr>
                            <a:t>3.94</a:t>
                          </a:r>
                          <a:r>
                            <a:rPr lang="en-US" sz="3200" kern="10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H2b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食品安全</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0.18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a:effectLst/>
                            </a:rPr>
                            <a:t>2.40</a:t>
                          </a:r>
                          <a:r>
                            <a:rPr lang="en-US" sz="3200" kern="100" baseline="30000">
                              <a:effectLst/>
                            </a:rPr>
                            <a:t>*</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H3a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生活型態</a:t>
                          </a:r>
                          <a:r>
                            <a:rPr lang="zh-TW" sz="3200" kern="0" dirty="0">
                              <a:effectLst/>
                            </a:rPr>
                            <a:t>→</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0.33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a:effectLst/>
                            </a:rPr>
                            <a:t>3.83</a:t>
                          </a:r>
                          <a:r>
                            <a:rPr lang="en-US" sz="3200" kern="100" baseline="30000">
                              <a:effectLst/>
                            </a:rPr>
                            <a:t>*</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H3b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生活型態</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0.50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a:effectLst/>
                            </a:rPr>
                            <a:t>5.56</a:t>
                          </a:r>
                          <a:r>
                            <a:rPr lang="en-US" sz="3200" kern="10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有機農產品的態度</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0.12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1.41</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bl>
              </a:graphicData>
            </a:graphic>
          </p:graphicFrame>
        </mc:Choice>
        <mc:Fallback xmlns="">
          <p:graphicFrame>
            <p:nvGraphicFramePr>
              <p:cNvPr id="4" name="內容版面配置區 3"/>
              <p:cNvGraphicFramePr>
                <a:graphicFrameLocks noGrp="1"/>
              </p:cNvGraphicFramePr>
              <p:nvPr>
                <p:ph idx="1"/>
                <p:extLst>
                  <p:ext uri="{D42A27DB-BD31-4B8C-83A1-F6EECF244321}">
                    <p14:modId xmlns:p14="http://schemas.microsoft.com/office/powerpoint/2010/main" val="2953903207"/>
                  </p:ext>
                </p:extLst>
              </p:nvPr>
            </p:nvGraphicFramePr>
            <p:xfrm>
              <a:off x="1612900" y="1011238"/>
              <a:ext cx="10337800" cy="5161608"/>
            </p:xfrm>
            <a:graphic>
              <a:graphicData uri="http://schemas.openxmlformats.org/drawingml/2006/table">
                <a:tbl>
                  <a:tblPr firstRow="1" bandRow="1">
                    <a:tableStyleId>{21E4AEA4-8DFA-4A89-87EB-49C32662AFE0}</a:tableStyleId>
                  </a:tblPr>
                  <a:tblGrid>
                    <a:gridCol w="1298433"/>
                    <a:gridCol w="5977719"/>
                    <a:gridCol w="1856096"/>
                    <a:gridCol w="1205552"/>
                  </a:tblGrid>
                  <a:tr h="645201">
                    <a:tc>
                      <a:txBody>
                        <a:bodyPr/>
                        <a:lstStyle/>
                        <a:p>
                          <a:pPr algn="ctr">
                            <a:spcAft>
                              <a:spcPts val="0"/>
                            </a:spcAft>
                          </a:pPr>
                          <a:r>
                            <a:rPr lang="zh-TW" sz="3200" b="0" kern="0" dirty="0">
                              <a:effectLst/>
                            </a:rPr>
                            <a:t>假設</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3200" b="0" kern="0" dirty="0">
                              <a:effectLst/>
                            </a:rPr>
                            <a:t>潛在變數間關係</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3200" b="0" kern="0" dirty="0">
                              <a:effectLst/>
                            </a:rPr>
                            <a:t>相關係數</a:t>
                          </a:r>
                          <a:endParaRPr lang="zh-TW" sz="32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endParaRPr lang="zh-TW"/>
                        </a:p>
                      </a:txBody>
                      <a:tcPr marL="68580" marR="68580" marT="0" marB="0" anchor="ctr">
                        <a:blipFill rotWithShape="0">
                          <a:blip r:embed="rId3"/>
                          <a:stretch>
                            <a:fillRect l="-757576" t="-7547" r="-2020" b="-724528"/>
                          </a:stretch>
                        </a:blipFill>
                      </a:tcPr>
                    </a:tc>
                  </a:tr>
                  <a:tr h="645201">
                    <a:tc>
                      <a:txBody>
                        <a:bodyPr/>
                        <a:lstStyle/>
                        <a:p>
                          <a:pPr algn="l">
                            <a:spcAft>
                              <a:spcPts val="0"/>
                            </a:spcAft>
                          </a:pPr>
                          <a:r>
                            <a:rPr lang="en-US" sz="3200" kern="0" dirty="0" smtClean="0">
                              <a:effectLst/>
                            </a:rPr>
                            <a:t>H1a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0" dirty="0">
                              <a:effectLst/>
                            </a:rPr>
                            <a:t>健康意識→</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0.08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0.97</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H1b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健康意識</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0.12</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1.67</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H2a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食品安全</a:t>
                          </a:r>
                          <a:r>
                            <a:rPr lang="zh-TW" sz="3200" kern="0" dirty="0">
                              <a:effectLst/>
                            </a:rPr>
                            <a:t>→</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0.32</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a:effectLst/>
                            </a:rPr>
                            <a:t>3.94</a:t>
                          </a:r>
                          <a:r>
                            <a:rPr lang="en-US" sz="3200" kern="10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H2b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食品安全</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0.18</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a:effectLst/>
                            </a:rPr>
                            <a:t>2.40</a:t>
                          </a:r>
                          <a:r>
                            <a:rPr lang="en-US" sz="3200" kern="100" baseline="30000">
                              <a:effectLst/>
                            </a:rPr>
                            <a:t>*</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H3a</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生活型態</a:t>
                          </a:r>
                          <a:r>
                            <a:rPr lang="zh-TW" sz="3200" kern="0" dirty="0">
                              <a:effectLst/>
                            </a:rPr>
                            <a:t>→</a:t>
                          </a:r>
                          <a:r>
                            <a:rPr lang="zh-TW" sz="3200" kern="100" dirty="0">
                              <a:effectLst/>
                            </a:rPr>
                            <a:t>有機農產品的態度</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0.33</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a:effectLst/>
                            </a:rPr>
                            <a:t>3.83</a:t>
                          </a:r>
                          <a:r>
                            <a:rPr lang="en-US" sz="3200" kern="100" baseline="30000">
                              <a:effectLst/>
                            </a:rPr>
                            <a:t>*</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H3b</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生活型態</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dirty="0">
                              <a:effectLst/>
                            </a:rPr>
                            <a:t>0.50</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a:effectLst/>
                            </a:rPr>
                            <a:t>5.56</a:t>
                          </a:r>
                          <a:r>
                            <a:rPr lang="en-US" sz="3200" kern="100" baseline="30000" dirty="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r h="645201">
                    <a:tc>
                      <a:txBody>
                        <a:bodyPr/>
                        <a:lstStyle/>
                        <a:p>
                          <a:pPr algn="l">
                            <a:spcAft>
                              <a:spcPts val="0"/>
                            </a:spcAft>
                          </a:pPr>
                          <a:r>
                            <a:rPr lang="en-US" sz="3200" kern="0" dirty="0">
                              <a:effectLst/>
                            </a:rPr>
                            <a:t>H4</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tabLst>
                              <a:tab pos="291465" algn="dec"/>
                            </a:tabLst>
                          </a:pPr>
                          <a:r>
                            <a:rPr lang="zh-TW" sz="3200" kern="100" dirty="0">
                              <a:effectLst/>
                            </a:rPr>
                            <a:t>有機農產品的態度</a:t>
                          </a:r>
                          <a:r>
                            <a:rPr lang="zh-TW" sz="3200" kern="0" dirty="0">
                              <a:effectLst/>
                            </a:rPr>
                            <a:t>→</a:t>
                          </a:r>
                          <a:r>
                            <a:rPr lang="zh-TW" sz="3200" kern="100" dirty="0">
                              <a:effectLst/>
                            </a:rPr>
                            <a:t>購買意向</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291465" algn="dec"/>
                            </a:tabLst>
                          </a:pPr>
                          <a:r>
                            <a:rPr lang="en-US" sz="3200" kern="0">
                              <a:effectLst/>
                            </a:rPr>
                            <a:t>0.12</a:t>
                          </a:r>
                          <a:endParaRPr lang="zh-TW" sz="32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tabLst>
                              <a:tab pos="187325" algn="dec"/>
                            </a:tabLst>
                          </a:pPr>
                          <a:r>
                            <a:rPr lang="en-US" sz="3200" kern="0" dirty="0" smtClean="0">
                              <a:effectLst/>
                            </a:rPr>
                            <a:t>1.41</a:t>
                          </a:r>
                          <a:r>
                            <a:rPr lang="en-US" altLang="zh-TW" sz="3200" kern="100" baseline="30000" dirty="0" smtClean="0">
                              <a:effectLst/>
                            </a:rPr>
                            <a:t>*</a:t>
                          </a:r>
                          <a:endParaRPr lang="zh-TW" sz="3200" kern="100" dirty="0">
                            <a:effectLst/>
                            <a:latin typeface="Times New Roman" panose="02020603050405020304" pitchFamily="18" charset="0"/>
                            <a:ea typeface="新細明體" panose="02020500000000000000" pitchFamily="18" charset="-120"/>
                          </a:endParaRPr>
                        </a:p>
                      </a:txBody>
                      <a:tcPr marL="68580" marR="68580" marT="0" marB="0" anchor="ctr"/>
                    </a:tc>
                  </a:tr>
                </a:tbl>
              </a:graphicData>
            </a:graphic>
          </p:graphicFrame>
        </mc:Fallback>
      </mc:AlternateContent>
      <p:sp>
        <p:nvSpPr>
          <p:cNvPr id="3" name="日期版面配置區 2"/>
          <p:cNvSpPr>
            <a:spLocks noGrp="1"/>
          </p:cNvSpPr>
          <p:nvPr>
            <p:ph type="dt" sz="half" idx="10"/>
          </p:nvPr>
        </p:nvSpPr>
        <p:spPr/>
        <p:txBody>
          <a:bodyPr/>
          <a:lstStyle/>
          <a:p>
            <a:fld id="{42235F5A-C476-4177-B3D2-ACF2C33BDF83}"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38</a:t>
            </a:fld>
            <a:endParaRPr lang="zh-TW" altLang="en-US" dirty="0"/>
          </a:p>
        </p:txBody>
      </p:sp>
      <p:sp>
        <p:nvSpPr>
          <p:cNvPr id="9" name="文字方塊 8"/>
          <p:cNvSpPr txBox="1"/>
          <p:nvPr/>
        </p:nvSpPr>
        <p:spPr>
          <a:xfrm>
            <a:off x="2823411" y="6349225"/>
            <a:ext cx="8479589" cy="369332"/>
          </a:xfrm>
          <a:prstGeom prst="rect">
            <a:avLst/>
          </a:prstGeom>
          <a:noFill/>
        </p:spPr>
        <p:txBody>
          <a:bodyPr wrap="square" rtlCol="0">
            <a:spAutoFit/>
          </a:bodyPr>
          <a:lstStyle/>
          <a:p>
            <a:r>
              <a:rPr lang="en-US" altLang="zh-TW" baseline="30000" dirty="0" smtClean="0"/>
              <a:t>*</a:t>
            </a:r>
            <a:r>
              <a:rPr lang="zh-TW" altLang="zh-TW" dirty="0" smtClean="0"/>
              <a:t>顯著</a:t>
            </a:r>
            <a:r>
              <a:rPr lang="zh-TW" altLang="zh-TW" dirty="0"/>
              <a:t>水準為</a:t>
            </a:r>
            <a:r>
              <a:rPr lang="en-US" altLang="zh-TW" i="1" dirty="0"/>
              <a:t>p </a:t>
            </a:r>
            <a:r>
              <a:rPr lang="en-US" altLang="zh-TW" dirty="0"/>
              <a:t>&lt; </a:t>
            </a:r>
            <a:r>
              <a:rPr lang="en-US" altLang="zh-TW" dirty="0" smtClean="0"/>
              <a:t>0.10(</a:t>
            </a:r>
            <a:r>
              <a:rPr lang="zh-TW" altLang="zh-TW" dirty="0"/>
              <a:t>雙尾</a:t>
            </a:r>
            <a:r>
              <a:rPr lang="en-US" altLang="zh-TW" dirty="0" smtClean="0"/>
              <a:t>)</a:t>
            </a:r>
            <a:r>
              <a:rPr lang="zh-TW" altLang="zh-TW" dirty="0" smtClean="0"/>
              <a:t> 。</a:t>
            </a:r>
            <a:endParaRPr lang="zh-TW" altLang="en-US" dirty="0"/>
          </a:p>
        </p:txBody>
      </p:sp>
    </p:spTree>
    <p:extLst>
      <p:ext uri="{BB962C8B-B14F-4D97-AF65-F5344CB8AC3E}">
        <p14:creationId xmlns:p14="http://schemas.microsoft.com/office/powerpoint/2010/main" val="1800323180"/>
      </p:ext>
    </p:extLst>
  </p:cSld>
  <p:clrMapOvr>
    <a:masterClrMapping/>
  </p:clrMapOvr>
  <p:transition spd="slow">
    <p:cove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dirty="0" smtClean="0"/>
              <a:t>伍</a:t>
            </a:r>
            <a:r>
              <a:rPr lang="zh-TW" altLang="en-US" dirty="0"/>
              <a:t>、</a:t>
            </a:r>
            <a:r>
              <a:rPr lang="zh-TW" altLang="en-US" dirty="0" smtClean="0"/>
              <a:t>結論與建議</a:t>
            </a:r>
            <a:endParaRPr lang="zh-TW" altLang="en-US" dirty="0"/>
          </a:p>
        </p:txBody>
      </p:sp>
      <p:sp>
        <p:nvSpPr>
          <p:cNvPr id="4" name="日期版面配置區 3"/>
          <p:cNvSpPr>
            <a:spLocks noGrp="1"/>
          </p:cNvSpPr>
          <p:nvPr>
            <p:ph type="dt" sz="half" idx="10"/>
          </p:nvPr>
        </p:nvSpPr>
        <p:spPr/>
        <p:txBody>
          <a:bodyPr/>
          <a:lstStyle/>
          <a:p>
            <a:fld id="{284FF0D7-BEFE-46D7-B723-B0CD37323C71}" type="datetime8">
              <a:rPr lang="en-US" altLang="zh-TW" smtClean="0"/>
              <a:t>7/14/2015 4:14 PM</a:t>
            </a:fld>
            <a:endParaRPr lang="zh-TW" altLang="en-US" dirty="0"/>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39</a:t>
            </a:fld>
            <a:endParaRPr lang="zh-TW" altLang="en-US" dirty="0"/>
          </a:p>
        </p:txBody>
      </p:sp>
      <p:sp>
        <p:nvSpPr>
          <p:cNvPr id="7" name="內容版面配置區 6"/>
          <p:cNvSpPr>
            <a:spLocks noGrp="1"/>
          </p:cNvSpPr>
          <p:nvPr>
            <p:ph sz="quarter" idx="13"/>
          </p:nvPr>
        </p:nvSpPr>
        <p:spPr/>
        <p:txBody>
          <a:bodyPr/>
          <a:lstStyle/>
          <a:p>
            <a:r>
              <a:rPr lang="zh-TW" altLang="en-US" dirty="0" smtClean="0"/>
              <a:t>結論</a:t>
            </a:r>
            <a:endParaRPr lang="en-US" altLang="zh-TW" dirty="0" smtClean="0"/>
          </a:p>
          <a:p>
            <a:r>
              <a:rPr lang="zh-TW" altLang="en-US" dirty="0" smtClean="0"/>
              <a:t>建議</a:t>
            </a:r>
            <a:endParaRPr lang="zh-TW" altLang="en-US" dirty="0"/>
          </a:p>
        </p:txBody>
      </p:sp>
    </p:spTree>
    <p:extLst>
      <p:ext uri="{BB962C8B-B14F-4D97-AF65-F5344CB8AC3E}">
        <p14:creationId xmlns:p14="http://schemas.microsoft.com/office/powerpoint/2010/main" val="17347197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smtClean="0"/>
              <a:t>一、研究背景與動機</a:t>
            </a:r>
            <a:r>
              <a:rPr lang="en-US" altLang="zh-TW" smtClean="0"/>
              <a:t/>
            </a:r>
            <a:br>
              <a:rPr lang="en-US" altLang="zh-TW" smtClean="0"/>
            </a:br>
            <a:endParaRPr lang="zh-TW" altLang="en-US" dirty="0"/>
          </a:p>
        </p:txBody>
      </p:sp>
      <p:sp>
        <p:nvSpPr>
          <p:cNvPr id="13" name="內容版面配置區 12"/>
          <p:cNvSpPr>
            <a:spLocks noGrp="1"/>
          </p:cNvSpPr>
          <p:nvPr>
            <p:ph idx="1"/>
          </p:nvPr>
        </p:nvSpPr>
        <p:spPr/>
        <p:txBody>
          <a:bodyPr/>
          <a:lstStyle/>
          <a:p>
            <a:r>
              <a:rPr lang="zh-TW" altLang="zh-TW" smtClean="0"/>
              <a:t>有機農業是一種比較不污染環境、不破壞生態，並且能提供消費者健康與安全農產品的一種生產方式。</a:t>
            </a:r>
            <a:endParaRPr lang="en-US" altLang="zh-TW" smtClean="0"/>
          </a:p>
          <a:p>
            <a:r>
              <a:rPr lang="zh-TW" altLang="zh-TW" smtClean="0"/>
              <a:t>消費者在選擇食物時，除了考量健康</a:t>
            </a:r>
            <a:r>
              <a:rPr lang="zh-TW" altLang="en-US" smtClean="0"/>
              <a:t>意識</a:t>
            </a:r>
            <a:r>
              <a:rPr lang="zh-TW" altLang="zh-TW" smtClean="0"/>
              <a:t>外，對於食品安全、生活型態亦十分關切，而消費者對有機農產品的態度與購買意向，則為本研究主要探討的議題。</a:t>
            </a:r>
            <a:endParaRPr lang="zh-TW" altLang="en-US" dirty="0"/>
          </a:p>
        </p:txBody>
      </p:sp>
      <p:sp>
        <p:nvSpPr>
          <p:cNvPr id="2" name="日期版面配置區 1"/>
          <p:cNvSpPr>
            <a:spLocks noGrp="1"/>
          </p:cNvSpPr>
          <p:nvPr>
            <p:ph type="dt" sz="half" idx="10"/>
          </p:nvPr>
        </p:nvSpPr>
        <p:spPr/>
        <p:txBody>
          <a:bodyPr/>
          <a:lstStyle/>
          <a:p>
            <a:fld id="{2392FEFB-DD30-431F-9E3D-962F0D8DD737}" type="datetime8">
              <a:rPr lang="en-US" altLang="zh-TW" smtClean="0"/>
              <a:pPr/>
              <a:t>7/14/2015 4:14 PM</a:t>
            </a:fld>
            <a:endParaRPr lang="zh-TW" altLang="en-US"/>
          </a:p>
        </p:txBody>
      </p:sp>
      <p:sp>
        <p:nvSpPr>
          <p:cNvPr id="3" name="投影片編號版面配置區 2"/>
          <p:cNvSpPr>
            <a:spLocks noGrp="1"/>
          </p:cNvSpPr>
          <p:nvPr>
            <p:ph type="sldNum" sz="quarter" idx="12"/>
          </p:nvPr>
        </p:nvSpPr>
        <p:spPr/>
        <p:txBody>
          <a:bodyPr/>
          <a:lstStyle/>
          <a:p>
            <a:fld id="{7A219D0C-E240-4F27-B929-7DF07C862E8D}" type="slidenum">
              <a:rPr lang="zh-TW" altLang="en-US" smtClean="0"/>
              <a:pPr/>
              <a:t>4</a:t>
            </a:fld>
            <a:endParaRPr lang="zh-TW" altLang="en-US" dirty="0"/>
          </a:p>
        </p:txBody>
      </p:sp>
    </p:spTree>
    <p:extLst>
      <p:ext uri="{BB962C8B-B14F-4D97-AF65-F5344CB8AC3E}">
        <p14:creationId xmlns:p14="http://schemas.microsoft.com/office/powerpoint/2010/main" val="527174282"/>
      </p:ext>
    </p:extLst>
  </p:cSld>
  <p:clrMapOvr>
    <a:masterClrMapping/>
  </p:clrMapOvr>
  <p:transition spd="slow">
    <p:cove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結論</a:t>
            </a:r>
            <a:endParaRPr lang="zh-TW" altLang="en-US"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2849299216"/>
              </p:ext>
            </p:extLst>
          </p:nvPr>
        </p:nvGraphicFramePr>
        <p:xfrm>
          <a:off x="1282700" y="1041400"/>
          <a:ext cx="10422150" cy="5161607"/>
        </p:xfrm>
        <a:graphic>
          <a:graphicData uri="http://schemas.openxmlformats.org/drawingml/2006/table">
            <a:tbl>
              <a:tblPr firstRow="1" bandRow="1">
                <a:tableStyleId>{21E4AEA4-8DFA-4A89-87EB-49C32662AFE0}</a:tableStyleId>
              </a:tblPr>
              <a:tblGrid>
                <a:gridCol w="1642091"/>
                <a:gridCol w="7356144"/>
                <a:gridCol w="1423915"/>
              </a:tblGrid>
              <a:tr h="586589">
                <a:tc>
                  <a:txBody>
                    <a:bodyPr/>
                    <a:lstStyle/>
                    <a:p>
                      <a:pPr algn="ctr">
                        <a:spcAft>
                          <a:spcPts val="0"/>
                        </a:spcAft>
                      </a:pPr>
                      <a:r>
                        <a:rPr lang="zh-TW" sz="2800" b="0" kern="0" dirty="0">
                          <a:effectLst/>
                        </a:rPr>
                        <a:t>研究假設</a:t>
                      </a:r>
                      <a:endParaRPr lang="zh-TW" sz="28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b="0" kern="0" dirty="0">
                          <a:effectLst/>
                        </a:rPr>
                        <a:t>內容</a:t>
                      </a:r>
                      <a:endParaRPr lang="zh-TW" sz="2800" b="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b="0" kern="0" dirty="0">
                          <a:effectLst/>
                        </a:rPr>
                        <a:t>結論</a:t>
                      </a:r>
                      <a:endParaRPr lang="zh-TW" sz="2800" b="0" kern="100" dirty="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dirty="0">
                          <a:effectLst/>
                        </a:rPr>
                        <a:t>假設</a:t>
                      </a:r>
                      <a:r>
                        <a:rPr lang="en-US" sz="2800" kern="0" dirty="0">
                          <a:effectLst/>
                        </a:rPr>
                        <a:t>H1a</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健康意識對有機農產品的態度有顯著影響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a:effectLst/>
                        </a:rPr>
                        <a:t>假設</a:t>
                      </a:r>
                      <a:r>
                        <a:rPr lang="en-US" sz="2800" kern="0">
                          <a:effectLst/>
                        </a:rPr>
                        <a:t>H1b</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健康意識對有機農產品的購買意向有顯著影響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dirty="0">
                          <a:effectLst/>
                        </a:rPr>
                        <a:t>假設</a:t>
                      </a:r>
                      <a:r>
                        <a:rPr lang="en-US" sz="2800" kern="0" dirty="0">
                          <a:effectLst/>
                        </a:rPr>
                        <a:t>H2a</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食品安全對有機農產品的態度有顯著影響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a:effectLst/>
                        </a:rPr>
                        <a:t>假設</a:t>
                      </a:r>
                      <a:r>
                        <a:rPr lang="en-US" sz="2800" kern="0">
                          <a:effectLst/>
                        </a:rPr>
                        <a:t>H2b</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食品安全對有機農產品的購買意向有顯著影響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a:effectLst/>
                        </a:rPr>
                        <a:t>假設</a:t>
                      </a:r>
                      <a:r>
                        <a:rPr lang="en-US" sz="2800" kern="0">
                          <a:effectLst/>
                        </a:rPr>
                        <a:t>H3a</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生活型態對有機農產品的態度有顯著影響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a:effectLst/>
                        </a:rPr>
                        <a:t>假設</a:t>
                      </a:r>
                      <a:r>
                        <a:rPr lang="en-US" sz="2800" kern="0">
                          <a:effectLst/>
                        </a:rPr>
                        <a:t>H3b</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生活型態對有機農產品的購買意向有顯著影響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a:effectLst/>
                        </a:rPr>
                        <a:t>成立</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r>
              <a:tr h="653574">
                <a:tc>
                  <a:txBody>
                    <a:bodyPr/>
                    <a:lstStyle/>
                    <a:p>
                      <a:pPr>
                        <a:spcAft>
                          <a:spcPts val="0"/>
                        </a:spcAft>
                      </a:pPr>
                      <a:r>
                        <a:rPr lang="zh-TW" sz="2800" kern="0">
                          <a:effectLst/>
                        </a:rPr>
                        <a:t>假設</a:t>
                      </a:r>
                      <a:r>
                        <a:rPr lang="en-US" sz="2800" kern="0">
                          <a:effectLst/>
                        </a:rPr>
                        <a:t>H4</a:t>
                      </a:r>
                      <a:endParaRPr lang="zh-TW" sz="2800" kern="10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spcAft>
                          <a:spcPts val="0"/>
                        </a:spcAft>
                      </a:pPr>
                      <a:r>
                        <a:rPr lang="zh-TW" sz="2800" kern="0" dirty="0">
                          <a:effectLst/>
                        </a:rPr>
                        <a:t>有機農產品的態度對購買意向有顯著影響</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c>
                  <a:txBody>
                    <a:bodyPr/>
                    <a:lstStyle/>
                    <a:p>
                      <a:pPr algn="ctr">
                        <a:spcAft>
                          <a:spcPts val="0"/>
                        </a:spcAft>
                      </a:pPr>
                      <a:r>
                        <a:rPr lang="zh-TW" sz="2800" kern="0" dirty="0">
                          <a:effectLst/>
                        </a:rPr>
                        <a:t>成立</a:t>
                      </a:r>
                      <a:endParaRPr lang="zh-TW" sz="2800" kern="100" dirty="0">
                        <a:effectLst/>
                        <a:latin typeface="Times New Roman" panose="02020603050405020304" pitchFamily="18" charset="0"/>
                        <a:ea typeface="新細明體" panose="02020500000000000000" pitchFamily="18" charset="-120"/>
                      </a:endParaRPr>
                    </a:p>
                  </a:txBody>
                  <a:tcPr marL="68580" marR="68580" marT="0" marB="0" anchor="ctr"/>
                </a:tc>
              </a:tr>
            </a:tbl>
          </a:graphicData>
        </a:graphic>
      </p:graphicFrame>
      <p:sp>
        <p:nvSpPr>
          <p:cNvPr id="7" name="日期版面配置區 6"/>
          <p:cNvSpPr>
            <a:spLocks noGrp="1"/>
          </p:cNvSpPr>
          <p:nvPr>
            <p:ph type="dt" sz="half" idx="10"/>
          </p:nvPr>
        </p:nvSpPr>
        <p:spPr/>
        <p:txBody>
          <a:bodyPr/>
          <a:lstStyle/>
          <a:p>
            <a:fld id="{09C76C2E-C79E-43CF-BE1D-C487FB31700F}" type="datetime8">
              <a:rPr lang="en-US" altLang="zh-TW" smtClean="0"/>
              <a:t>7/14/2015 4:14 PM</a:t>
            </a:fld>
            <a:endParaRPr lang="zh-TW" altLang="en-US"/>
          </a:p>
        </p:txBody>
      </p:sp>
      <p:sp>
        <p:nvSpPr>
          <p:cNvPr id="8" name="投影片編號版面配置區 7"/>
          <p:cNvSpPr>
            <a:spLocks noGrp="1"/>
          </p:cNvSpPr>
          <p:nvPr>
            <p:ph type="sldNum" sz="quarter" idx="12"/>
          </p:nvPr>
        </p:nvSpPr>
        <p:spPr/>
        <p:txBody>
          <a:bodyPr/>
          <a:lstStyle/>
          <a:p>
            <a:fld id="{7A219D0C-E240-4F27-B929-7DF07C862E8D}" type="slidenum">
              <a:rPr lang="zh-TW" altLang="en-US" smtClean="0"/>
              <a:pPr/>
              <a:t>40</a:t>
            </a:fld>
            <a:endParaRPr lang="zh-TW" altLang="en-US" dirty="0"/>
          </a:p>
        </p:txBody>
      </p:sp>
    </p:spTree>
    <p:extLst>
      <p:ext uri="{BB962C8B-B14F-4D97-AF65-F5344CB8AC3E}">
        <p14:creationId xmlns:p14="http://schemas.microsoft.com/office/powerpoint/2010/main" val="3561789559"/>
      </p:ext>
    </p:extLst>
  </p:cSld>
  <p:clrMapOvr>
    <a:masterClrMapping/>
  </p:clrMapOvr>
  <p:transition spd="slow">
    <p:cove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smtClean="0"/>
              <a:t>建議</a:t>
            </a:r>
            <a:r>
              <a:rPr lang="en-US" altLang="zh-TW" smtClean="0"/>
              <a:t>(1/3)</a:t>
            </a:r>
            <a:endParaRPr lang="zh-TW" altLang="en-US" dirty="0"/>
          </a:p>
        </p:txBody>
      </p:sp>
      <p:sp>
        <p:nvSpPr>
          <p:cNvPr id="4" name="日期版面配置區 3"/>
          <p:cNvSpPr>
            <a:spLocks noGrp="1"/>
          </p:cNvSpPr>
          <p:nvPr>
            <p:ph type="dt" sz="half" idx="10"/>
          </p:nvPr>
        </p:nvSpPr>
        <p:spPr/>
        <p:txBody>
          <a:bodyPr/>
          <a:lstStyle/>
          <a:p>
            <a:fld id="{8A2746B0-CA13-41EE-9679-3290C45046BA}" type="datetime8">
              <a:rPr lang="en-US" altLang="zh-TW" smtClean="0"/>
              <a:pPr/>
              <a:t>7/14/2015 4:14 PM</a:t>
            </a:fld>
            <a:endParaRPr lang="zh-TW" altLang="en-US" dirty="0"/>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41</a:t>
            </a:fld>
            <a:endParaRPr lang="zh-TW" altLang="en-US" dirty="0"/>
          </a:p>
        </p:txBody>
      </p:sp>
      <p:sp>
        <p:nvSpPr>
          <p:cNvPr id="7" name="內容版面配置區 6"/>
          <p:cNvSpPr>
            <a:spLocks noGrp="1"/>
          </p:cNvSpPr>
          <p:nvPr>
            <p:ph sz="quarter" idx="13"/>
          </p:nvPr>
        </p:nvSpPr>
        <p:spPr/>
        <p:txBody>
          <a:bodyPr/>
          <a:lstStyle/>
          <a:p>
            <a:r>
              <a:rPr lang="zh-TW" altLang="en-US" smtClean="0"/>
              <a:t>健康意識對購買意向有顯著影響</a:t>
            </a:r>
            <a:endParaRPr lang="en-US" altLang="zh-TW" smtClean="0"/>
          </a:p>
          <a:p>
            <a:endParaRPr lang="en-US" altLang="zh-TW" smtClean="0"/>
          </a:p>
          <a:p>
            <a:endParaRPr lang="en-US" altLang="zh-TW" smtClean="0"/>
          </a:p>
          <a:p>
            <a:endParaRPr lang="en-US" altLang="zh-TW" smtClean="0"/>
          </a:p>
          <a:p>
            <a:endParaRPr lang="zh-TW" altLang="en-US" dirty="0"/>
          </a:p>
        </p:txBody>
      </p:sp>
      <p:sp>
        <p:nvSpPr>
          <p:cNvPr id="20" name="內容版面配置區 19"/>
          <p:cNvSpPr>
            <a:spLocks noGrp="1"/>
          </p:cNvSpPr>
          <p:nvPr>
            <p:ph sz="quarter" idx="14"/>
          </p:nvPr>
        </p:nvSpPr>
        <p:spPr/>
        <p:txBody>
          <a:bodyPr>
            <a:normAutofit lnSpcReduction="10000"/>
          </a:bodyPr>
          <a:lstStyle/>
          <a:p>
            <a:r>
              <a:rPr lang="zh-TW" altLang="en-US" smtClean="0"/>
              <a:t>影響程度較高者為</a:t>
            </a:r>
            <a:endParaRPr lang="en-US" altLang="zh-TW" smtClean="0"/>
          </a:p>
          <a:p>
            <a:endParaRPr lang="zh-TW" altLang="en-US" dirty="0"/>
          </a:p>
        </p:txBody>
      </p:sp>
      <p:sp>
        <p:nvSpPr>
          <p:cNvPr id="21" name="內容版面配置區 20"/>
          <p:cNvSpPr>
            <a:spLocks noGrp="1"/>
          </p:cNvSpPr>
          <p:nvPr>
            <p:ph sz="quarter" idx="15"/>
          </p:nvPr>
        </p:nvSpPr>
        <p:spPr/>
        <p:txBody>
          <a:bodyPr/>
          <a:lstStyle/>
          <a:p>
            <a:r>
              <a:rPr lang="zh-TW" altLang="en-US" smtClean="0"/>
              <a:t>隨時掌握自己的健康狀況</a:t>
            </a:r>
            <a:r>
              <a:rPr lang="en-US" altLang="zh-TW" smtClean="0"/>
              <a:t>(4.06)</a:t>
            </a:r>
          </a:p>
          <a:p>
            <a:r>
              <a:rPr lang="zh-TW" altLang="en-US" smtClean="0"/>
              <a:t>吃的健康很重要</a:t>
            </a:r>
            <a:r>
              <a:rPr lang="en-US" altLang="zh-TW" smtClean="0"/>
              <a:t>(4.16)</a:t>
            </a:r>
            <a:endParaRPr lang="zh-TW" altLang="en-US" dirty="0"/>
          </a:p>
        </p:txBody>
      </p:sp>
      <p:sp>
        <p:nvSpPr>
          <p:cNvPr id="2" name="內容版面配置區 1"/>
          <p:cNvSpPr>
            <a:spLocks noGrp="1"/>
          </p:cNvSpPr>
          <p:nvPr>
            <p:ph sz="quarter" idx="16"/>
          </p:nvPr>
        </p:nvSpPr>
        <p:spPr/>
        <p:txBody>
          <a:bodyPr/>
          <a:lstStyle/>
          <a:p>
            <a:r>
              <a:rPr lang="zh-TW" altLang="en-US" smtClean="0"/>
              <a:t>對政府相關單位的建議</a:t>
            </a:r>
          </a:p>
          <a:p>
            <a:endParaRPr lang="zh-TW" altLang="en-US" dirty="0"/>
          </a:p>
        </p:txBody>
      </p:sp>
    </p:spTree>
    <p:extLst>
      <p:ext uri="{BB962C8B-B14F-4D97-AF65-F5344CB8AC3E}">
        <p14:creationId xmlns:p14="http://schemas.microsoft.com/office/powerpoint/2010/main" val="35931627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建議</a:t>
            </a:r>
            <a:r>
              <a:rPr lang="en-US" altLang="zh-TW" smtClean="0"/>
              <a:t>(2/3)</a:t>
            </a:r>
            <a:endParaRPr lang="zh-TW" altLang="en-US" dirty="0"/>
          </a:p>
        </p:txBody>
      </p:sp>
      <p:sp>
        <p:nvSpPr>
          <p:cNvPr id="3" name="日期版面配置區 2"/>
          <p:cNvSpPr>
            <a:spLocks noGrp="1"/>
          </p:cNvSpPr>
          <p:nvPr>
            <p:ph type="dt" sz="half" idx="10"/>
          </p:nvPr>
        </p:nvSpPr>
        <p:spPr/>
        <p:txBody>
          <a:bodyPr/>
          <a:lstStyle/>
          <a:p>
            <a:fld id="{EAE33F2B-681F-41F8-BC79-A0C2F2B655C9}" type="datetime8">
              <a:rPr lang="en-US" altLang="zh-TW" smtClean="0"/>
              <a:pPr/>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42</a:t>
            </a:fld>
            <a:endParaRPr lang="zh-TW" altLang="en-US" dirty="0"/>
          </a:p>
        </p:txBody>
      </p:sp>
      <p:sp>
        <p:nvSpPr>
          <p:cNvPr id="5" name="內容版面配置區 4"/>
          <p:cNvSpPr>
            <a:spLocks noGrp="1"/>
          </p:cNvSpPr>
          <p:nvPr>
            <p:ph sz="quarter" idx="13"/>
          </p:nvPr>
        </p:nvSpPr>
        <p:spPr/>
        <p:txBody>
          <a:bodyPr/>
          <a:lstStyle/>
          <a:p>
            <a:r>
              <a:rPr lang="zh-TW" altLang="en-US" smtClean="0"/>
              <a:t>食品安全對購買意向有顯著影響</a:t>
            </a:r>
            <a:endParaRPr lang="en-US" altLang="zh-TW" smtClean="0"/>
          </a:p>
          <a:p>
            <a:endParaRPr lang="zh-TW" altLang="en-US" dirty="0"/>
          </a:p>
        </p:txBody>
      </p:sp>
      <p:sp>
        <p:nvSpPr>
          <p:cNvPr id="6" name="內容版面配置區 5"/>
          <p:cNvSpPr>
            <a:spLocks noGrp="1"/>
          </p:cNvSpPr>
          <p:nvPr>
            <p:ph sz="quarter" idx="14"/>
          </p:nvPr>
        </p:nvSpPr>
        <p:spPr/>
        <p:txBody>
          <a:bodyPr>
            <a:normAutofit lnSpcReduction="10000"/>
          </a:bodyPr>
          <a:lstStyle/>
          <a:p>
            <a:r>
              <a:rPr lang="zh-TW" altLang="en-US" smtClean="0"/>
              <a:t>影響程度較高者為</a:t>
            </a:r>
            <a:endParaRPr lang="en-US" altLang="zh-TW" smtClean="0"/>
          </a:p>
          <a:p>
            <a:endParaRPr lang="zh-TW" altLang="en-US" dirty="0"/>
          </a:p>
        </p:txBody>
      </p:sp>
      <p:sp>
        <p:nvSpPr>
          <p:cNvPr id="7" name="內容版面配置區 6"/>
          <p:cNvSpPr>
            <a:spLocks noGrp="1"/>
          </p:cNvSpPr>
          <p:nvPr>
            <p:ph sz="quarter" idx="15"/>
          </p:nvPr>
        </p:nvSpPr>
        <p:spPr/>
        <p:txBody>
          <a:bodyPr>
            <a:normAutofit fontScale="92500" lnSpcReduction="20000"/>
          </a:bodyPr>
          <a:lstStyle/>
          <a:p>
            <a:r>
              <a:rPr lang="zh-TW" altLang="en-US" smtClean="0"/>
              <a:t>我非常擔心食品中農藥殘留問題</a:t>
            </a:r>
            <a:r>
              <a:rPr lang="en-US" altLang="zh-TW" smtClean="0"/>
              <a:t>(4.25)</a:t>
            </a:r>
          </a:p>
          <a:p>
            <a:r>
              <a:rPr lang="zh-TW" altLang="en-US" smtClean="0"/>
              <a:t>我非常擔心食品生長賀爾蒙殘留</a:t>
            </a:r>
            <a:r>
              <a:rPr lang="en-US" altLang="zh-TW" smtClean="0"/>
              <a:t>(4.24)</a:t>
            </a:r>
          </a:p>
          <a:p>
            <a:r>
              <a:rPr lang="zh-TW" altLang="en-US" smtClean="0"/>
              <a:t>我非常擔心食品抗生素的殘留</a:t>
            </a:r>
            <a:r>
              <a:rPr lang="en-US" altLang="zh-TW" smtClean="0"/>
              <a:t>(4.24)</a:t>
            </a:r>
          </a:p>
          <a:p>
            <a:endParaRPr lang="zh-TW" altLang="en-US" dirty="0"/>
          </a:p>
        </p:txBody>
      </p:sp>
      <p:sp>
        <p:nvSpPr>
          <p:cNvPr id="8" name="內容版面配置區 7"/>
          <p:cNvSpPr>
            <a:spLocks noGrp="1"/>
          </p:cNvSpPr>
          <p:nvPr>
            <p:ph sz="quarter" idx="16"/>
          </p:nvPr>
        </p:nvSpPr>
        <p:spPr/>
        <p:txBody>
          <a:bodyPr/>
          <a:lstStyle/>
          <a:p>
            <a:r>
              <a:rPr lang="zh-TW" altLang="en-US" smtClean="0"/>
              <a:t>對生產者的建議</a:t>
            </a:r>
          </a:p>
          <a:p>
            <a:endParaRPr lang="zh-TW" altLang="en-US" dirty="0"/>
          </a:p>
        </p:txBody>
      </p:sp>
    </p:spTree>
    <p:extLst>
      <p:ext uri="{BB962C8B-B14F-4D97-AF65-F5344CB8AC3E}">
        <p14:creationId xmlns:p14="http://schemas.microsoft.com/office/powerpoint/2010/main" val="4624867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建議</a:t>
            </a:r>
            <a:r>
              <a:rPr lang="en-US" altLang="zh-TW" smtClean="0"/>
              <a:t>(3/3)</a:t>
            </a:r>
            <a:endParaRPr lang="zh-TW" altLang="en-US" dirty="0"/>
          </a:p>
        </p:txBody>
      </p:sp>
      <p:sp>
        <p:nvSpPr>
          <p:cNvPr id="3" name="日期版面配置區 2"/>
          <p:cNvSpPr>
            <a:spLocks noGrp="1"/>
          </p:cNvSpPr>
          <p:nvPr>
            <p:ph type="dt" sz="half" idx="10"/>
          </p:nvPr>
        </p:nvSpPr>
        <p:spPr/>
        <p:txBody>
          <a:bodyPr/>
          <a:lstStyle/>
          <a:p>
            <a:fld id="{AF096810-5608-4D90-940E-8BA9F6796E55}" type="datetime8">
              <a:rPr lang="en-US" altLang="zh-TW" smtClean="0"/>
              <a:pPr/>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43</a:t>
            </a:fld>
            <a:endParaRPr lang="zh-TW" altLang="en-US" dirty="0"/>
          </a:p>
        </p:txBody>
      </p:sp>
      <p:sp>
        <p:nvSpPr>
          <p:cNvPr id="5" name="內容版面配置區 4"/>
          <p:cNvSpPr>
            <a:spLocks noGrp="1"/>
          </p:cNvSpPr>
          <p:nvPr>
            <p:ph sz="quarter" idx="13"/>
          </p:nvPr>
        </p:nvSpPr>
        <p:spPr/>
        <p:txBody>
          <a:bodyPr/>
          <a:lstStyle/>
          <a:p>
            <a:r>
              <a:rPr lang="zh-TW" altLang="en-US" smtClean="0"/>
              <a:t>生活型態對購買意向有顯著影響</a:t>
            </a:r>
            <a:endParaRPr lang="en-US" altLang="zh-TW" smtClean="0"/>
          </a:p>
          <a:p>
            <a:endParaRPr lang="zh-TW" altLang="en-US" dirty="0"/>
          </a:p>
        </p:txBody>
      </p:sp>
      <p:sp>
        <p:nvSpPr>
          <p:cNvPr id="6" name="內容版面配置區 5"/>
          <p:cNvSpPr>
            <a:spLocks noGrp="1"/>
          </p:cNvSpPr>
          <p:nvPr>
            <p:ph sz="quarter" idx="14"/>
          </p:nvPr>
        </p:nvSpPr>
        <p:spPr/>
        <p:txBody>
          <a:bodyPr>
            <a:normAutofit lnSpcReduction="10000"/>
          </a:bodyPr>
          <a:lstStyle/>
          <a:p>
            <a:r>
              <a:rPr lang="zh-TW" altLang="en-US" smtClean="0"/>
              <a:t>影響程度較高者為</a:t>
            </a:r>
            <a:endParaRPr lang="en-US" altLang="zh-TW" smtClean="0"/>
          </a:p>
          <a:p>
            <a:endParaRPr lang="zh-TW" altLang="en-US" dirty="0"/>
          </a:p>
        </p:txBody>
      </p:sp>
      <p:sp>
        <p:nvSpPr>
          <p:cNvPr id="7" name="內容版面配置區 6"/>
          <p:cNvSpPr>
            <a:spLocks noGrp="1"/>
          </p:cNvSpPr>
          <p:nvPr>
            <p:ph sz="quarter" idx="15"/>
          </p:nvPr>
        </p:nvSpPr>
        <p:spPr/>
        <p:txBody>
          <a:bodyPr>
            <a:normAutofit fontScale="92500" lnSpcReduction="20000"/>
          </a:bodyPr>
          <a:lstStyle/>
          <a:p>
            <a:r>
              <a:rPr lang="zh-TW" altLang="en-US" smtClean="0"/>
              <a:t>我會時常食用蔬菜水果</a:t>
            </a:r>
            <a:r>
              <a:rPr lang="en-US" altLang="zh-TW" smtClean="0"/>
              <a:t>(4.11)</a:t>
            </a:r>
          </a:p>
          <a:p>
            <a:r>
              <a:rPr lang="zh-TW" altLang="en-US" smtClean="0"/>
              <a:t>選擇食物時會考慮其營養價值</a:t>
            </a:r>
            <a:r>
              <a:rPr lang="en-US" altLang="zh-TW" smtClean="0"/>
              <a:t>(3.97)</a:t>
            </a:r>
          </a:p>
          <a:p>
            <a:r>
              <a:rPr lang="zh-TW" altLang="en-US" smtClean="0"/>
              <a:t>我會嘗試減輕自己的壓力</a:t>
            </a:r>
            <a:r>
              <a:rPr lang="en-US" altLang="zh-TW" smtClean="0"/>
              <a:t>(3.92)</a:t>
            </a:r>
          </a:p>
          <a:p>
            <a:endParaRPr lang="en-US" altLang="zh-TW" smtClean="0"/>
          </a:p>
          <a:p>
            <a:endParaRPr lang="zh-TW" altLang="en-US" dirty="0"/>
          </a:p>
        </p:txBody>
      </p:sp>
      <p:sp>
        <p:nvSpPr>
          <p:cNvPr id="8" name="內容版面配置區 7"/>
          <p:cNvSpPr>
            <a:spLocks noGrp="1"/>
          </p:cNvSpPr>
          <p:nvPr>
            <p:ph sz="quarter" idx="16"/>
          </p:nvPr>
        </p:nvSpPr>
        <p:spPr/>
        <p:txBody>
          <a:bodyPr/>
          <a:lstStyle/>
          <a:p>
            <a:r>
              <a:rPr lang="zh-TW" altLang="en-US" smtClean="0"/>
              <a:t>對消費者的建議</a:t>
            </a:r>
            <a:endParaRPr lang="zh-TW" altLang="en-US" dirty="0"/>
          </a:p>
        </p:txBody>
      </p:sp>
    </p:spTree>
    <p:extLst>
      <p:ext uri="{BB962C8B-B14F-4D97-AF65-F5344CB8AC3E}">
        <p14:creationId xmlns:p14="http://schemas.microsoft.com/office/powerpoint/2010/main" val="123136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13C5CDB-8EF5-4090-81B7-BDF5B43724CF}" type="datetime8">
              <a:rPr lang="en-US" altLang="zh-TW" smtClean="0"/>
              <a:t>7/14/2015 4:14 PM</a:t>
            </a:fld>
            <a:endParaRPr lang="zh-TW" altLang="en-US" dirty="0"/>
          </a:p>
        </p:txBody>
      </p:sp>
      <p:sp>
        <p:nvSpPr>
          <p:cNvPr id="3" name="投影片編號版面配置區 2"/>
          <p:cNvSpPr>
            <a:spLocks noGrp="1"/>
          </p:cNvSpPr>
          <p:nvPr>
            <p:ph type="sldNum" sz="quarter" idx="12"/>
          </p:nvPr>
        </p:nvSpPr>
        <p:spPr/>
        <p:txBody>
          <a:bodyPr/>
          <a:lstStyle/>
          <a:p>
            <a:fld id="{7A219D0C-E240-4F27-B929-7DF07C862E8D}" type="slidenum">
              <a:rPr lang="zh-TW" altLang="en-US" smtClean="0"/>
              <a:pPr/>
              <a:t>44</a:t>
            </a:fld>
            <a:endParaRPr lang="zh-TW" altLang="en-US"/>
          </a:p>
        </p:txBody>
      </p:sp>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0744" y="251157"/>
            <a:ext cx="6433888" cy="6430285"/>
          </a:xfrm>
          <a:prstGeom prst="rect">
            <a:avLst/>
          </a:prstGeom>
        </p:spPr>
      </p:pic>
      <p:sp>
        <p:nvSpPr>
          <p:cNvPr id="7" name="矩形 6"/>
          <p:cNvSpPr/>
          <p:nvPr/>
        </p:nvSpPr>
        <p:spPr>
          <a:xfrm>
            <a:off x="3465095" y="2229852"/>
            <a:ext cx="5181600" cy="13635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標題 4"/>
          <p:cNvSpPr>
            <a:spLocks noGrp="1"/>
          </p:cNvSpPr>
          <p:nvPr>
            <p:ph type="title"/>
          </p:nvPr>
        </p:nvSpPr>
        <p:spPr>
          <a:xfrm>
            <a:off x="3602574" y="1985446"/>
            <a:ext cx="5188499" cy="1852390"/>
          </a:xfrm>
        </p:spPr>
        <p:txBody>
          <a:bodyPr/>
          <a:lstStyle/>
          <a:p>
            <a:r>
              <a:rPr lang="zh-TW" altLang="en-US" dirty="0" smtClean="0"/>
              <a:t>感謝聆聽</a:t>
            </a:r>
            <a:br>
              <a:rPr lang="zh-TW" altLang="en-US" dirty="0" smtClean="0"/>
            </a:br>
            <a:r>
              <a:rPr lang="zh-TW" altLang="en-US" dirty="0" smtClean="0"/>
              <a:t>        敬請指正</a:t>
            </a:r>
            <a:endParaRPr lang="zh-TW" altLang="en-US" dirty="0"/>
          </a:p>
        </p:txBody>
      </p:sp>
    </p:spTree>
    <p:extLst>
      <p:ext uri="{BB962C8B-B14F-4D97-AF65-F5344CB8AC3E}">
        <p14:creationId xmlns:p14="http://schemas.microsoft.com/office/powerpoint/2010/main" val="22995449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二、研究目的</a:t>
            </a:r>
            <a:br>
              <a:rPr lang="zh-TW" altLang="en-US" smtClean="0"/>
            </a:br>
            <a:endParaRPr lang="zh-TW" altLang="en-US" dirty="0"/>
          </a:p>
        </p:txBody>
      </p:sp>
      <p:sp>
        <p:nvSpPr>
          <p:cNvPr id="13" name="內容版面配置區 12"/>
          <p:cNvSpPr>
            <a:spLocks noGrp="1"/>
          </p:cNvSpPr>
          <p:nvPr>
            <p:ph idx="1"/>
          </p:nvPr>
        </p:nvSpPr>
        <p:spPr/>
        <p:txBody>
          <a:bodyPr/>
          <a:lstStyle/>
          <a:p>
            <a:r>
              <a:rPr lang="zh-TW" altLang="zh-TW" smtClean="0"/>
              <a:t>本研究希望探討消費者在選擇有機農產品時，經由健康意識、關注食品安全、生活型態等因素，分析其對有機農產品的態度及購買意向的影響力。</a:t>
            </a:r>
            <a:endParaRPr lang="en-US" altLang="zh-TW" smtClean="0"/>
          </a:p>
          <a:p>
            <a:r>
              <a:rPr lang="zh-TW" altLang="zh-TW" smtClean="0"/>
              <a:t>同時亦希望探討社經背景在消費者選擇食物時，可能造成的影響。</a:t>
            </a:r>
            <a:endParaRPr lang="zh-TW" altLang="en-US" dirty="0"/>
          </a:p>
        </p:txBody>
      </p:sp>
      <p:sp>
        <p:nvSpPr>
          <p:cNvPr id="4" name="日期版面配置區 3"/>
          <p:cNvSpPr>
            <a:spLocks noGrp="1"/>
          </p:cNvSpPr>
          <p:nvPr>
            <p:ph type="dt" sz="half" idx="10"/>
          </p:nvPr>
        </p:nvSpPr>
        <p:spPr/>
        <p:txBody>
          <a:bodyPr/>
          <a:lstStyle/>
          <a:p>
            <a:fld id="{C464263B-A421-45FA-836B-990B7862FA50}"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5</a:t>
            </a:fld>
            <a:endParaRPr lang="zh-TW" altLang="en-US" dirty="0"/>
          </a:p>
        </p:txBody>
      </p:sp>
    </p:spTree>
    <p:extLst>
      <p:ext uri="{BB962C8B-B14F-4D97-AF65-F5344CB8AC3E}">
        <p14:creationId xmlns:p14="http://schemas.microsoft.com/office/powerpoint/2010/main" val="4225792964"/>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排標題 5"/>
          <p:cNvSpPr>
            <a:spLocks noGrp="1"/>
          </p:cNvSpPr>
          <p:nvPr>
            <p:ph type="title" orient="vert"/>
          </p:nvPr>
        </p:nvSpPr>
        <p:spPr/>
        <p:txBody>
          <a:bodyPr/>
          <a:lstStyle/>
          <a:p>
            <a:r>
              <a:rPr lang="zh-TW" altLang="en-US" smtClean="0"/>
              <a:t>三、研究流程</a:t>
            </a:r>
            <a:endParaRPr lang="zh-TW" altLang="en-US" dirty="0"/>
          </a:p>
        </p:txBody>
      </p:sp>
      <p:sp>
        <p:nvSpPr>
          <p:cNvPr id="3" name="日期版面配置區 2"/>
          <p:cNvSpPr>
            <a:spLocks noGrp="1"/>
          </p:cNvSpPr>
          <p:nvPr>
            <p:ph type="dt" sz="half" idx="10"/>
          </p:nvPr>
        </p:nvSpPr>
        <p:spPr/>
        <p:txBody>
          <a:bodyPr/>
          <a:lstStyle/>
          <a:p>
            <a:fld id="{7F4DE3A1-8882-4A9E-A2F2-BF29C96AEFAE}" type="datetime8">
              <a:rPr lang="en-US" altLang="zh-TW" smtClean="0"/>
              <a:t>7/14/2015 4:14 PM</a:t>
            </a:fld>
            <a:endParaRPr lang="zh-TW" altLang="en-US" dirty="0"/>
          </a:p>
        </p:txBody>
      </p:sp>
      <p:sp>
        <p:nvSpPr>
          <p:cNvPr id="4" name="投影片編號版面配置區 3"/>
          <p:cNvSpPr>
            <a:spLocks noGrp="1"/>
          </p:cNvSpPr>
          <p:nvPr>
            <p:ph type="sldNum" sz="quarter" idx="12"/>
          </p:nvPr>
        </p:nvSpPr>
        <p:spPr/>
        <p:txBody>
          <a:bodyPr/>
          <a:lstStyle/>
          <a:p>
            <a:fld id="{7A219D0C-E240-4F27-B929-7DF07C862E8D}" type="slidenum">
              <a:rPr lang="zh-TW" altLang="en-US" smtClean="0"/>
              <a:pPr/>
              <a:t>6</a:t>
            </a:fld>
            <a:endParaRPr lang="zh-TW" altLang="en-US" dirty="0"/>
          </a:p>
        </p:txBody>
      </p:sp>
      <p:graphicFrame>
        <p:nvGraphicFramePr>
          <p:cNvPr id="14" name="內容版面配置區 13"/>
          <p:cNvGraphicFramePr>
            <a:graphicFrameLocks noGrp="1" noChangeAspect="1"/>
          </p:cNvGraphicFramePr>
          <p:nvPr>
            <p:ph sz="quarter" idx="13"/>
            <p:extLst>
              <p:ext uri="{D42A27DB-BD31-4B8C-83A1-F6EECF244321}">
                <p14:modId xmlns:p14="http://schemas.microsoft.com/office/powerpoint/2010/main" val="4247412358"/>
              </p:ext>
            </p:extLst>
          </p:nvPr>
        </p:nvGraphicFramePr>
        <p:xfrm>
          <a:off x="3840956" y="326231"/>
          <a:ext cx="7735888" cy="6205538"/>
        </p:xfrm>
        <a:graphic>
          <a:graphicData uri="http://schemas.openxmlformats.org/presentationml/2006/ole">
            <mc:AlternateContent xmlns:mc="http://schemas.openxmlformats.org/markup-compatibility/2006">
              <mc:Choice xmlns:v="urn:schemas-microsoft-com:vml" Requires="v">
                <p:oleObj spid="_x0000_s8219" name="Visio" r:id="rId4" imgW="7735535" imgH="6205728" progId="Visio.Drawing.11">
                  <p:embed/>
                </p:oleObj>
              </mc:Choice>
              <mc:Fallback>
                <p:oleObj name="Visio" r:id="rId4" imgW="7735535" imgH="6205728" progId="Visio.Drawing.11">
                  <p:embed/>
                  <p:pic>
                    <p:nvPicPr>
                      <p:cNvPr id="0" name=""/>
                      <p:cNvPicPr/>
                      <p:nvPr/>
                    </p:nvPicPr>
                    <p:blipFill>
                      <a:blip r:embed="rId5"/>
                      <a:stretch>
                        <a:fillRect/>
                      </a:stretch>
                    </p:blipFill>
                    <p:spPr>
                      <a:xfrm>
                        <a:off x="3840956" y="326231"/>
                        <a:ext cx="7735888" cy="6205538"/>
                      </a:xfrm>
                      <a:prstGeom prst="rect">
                        <a:avLst/>
                      </a:prstGeom>
                    </p:spPr>
                  </p:pic>
                </p:oleObj>
              </mc:Fallback>
            </mc:AlternateContent>
          </a:graphicData>
        </a:graphic>
      </p:graphicFrame>
    </p:spTree>
    <p:extLst>
      <p:ext uri="{BB962C8B-B14F-4D97-AF65-F5344CB8AC3E}">
        <p14:creationId xmlns:p14="http://schemas.microsoft.com/office/powerpoint/2010/main" val="2525542192"/>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貳、文獻回顧</a:t>
            </a:r>
            <a:endParaRPr lang="zh-TW" altLang="en-US" dirty="0"/>
          </a:p>
        </p:txBody>
      </p:sp>
      <p:sp>
        <p:nvSpPr>
          <p:cNvPr id="4" name="日期版面配置區 3"/>
          <p:cNvSpPr>
            <a:spLocks noGrp="1"/>
          </p:cNvSpPr>
          <p:nvPr>
            <p:ph type="dt" sz="half" idx="10"/>
          </p:nvPr>
        </p:nvSpPr>
        <p:spPr/>
        <p:txBody>
          <a:bodyPr/>
          <a:lstStyle/>
          <a:p>
            <a:fld id="{07B0CFC2-CF84-48D8-B531-A4F6D3292C46}" type="datetime8">
              <a:rPr lang="en-US" altLang="zh-TW" smtClean="0"/>
              <a:t>7/14/2015 4:14 PM</a:t>
            </a:fld>
            <a:endParaRPr lang="zh-TW" altLang="en-US" dirty="0"/>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7</a:t>
            </a:fld>
            <a:endParaRPr lang="zh-TW" altLang="en-US" dirty="0"/>
          </a:p>
        </p:txBody>
      </p:sp>
      <p:sp>
        <p:nvSpPr>
          <p:cNvPr id="3" name="內容版面配置區 2"/>
          <p:cNvSpPr>
            <a:spLocks noGrp="1"/>
          </p:cNvSpPr>
          <p:nvPr>
            <p:ph sz="quarter" idx="13"/>
          </p:nvPr>
        </p:nvSpPr>
        <p:spPr/>
        <p:txBody>
          <a:bodyPr>
            <a:normAutofit fontScale="92500" lnSpcReduction="20000"/>
          </a:bodyPr>
          <a:lstStyle/>
          <a:p>
            <a:r>
              <a:rPr lang="zh-TW" altLang="en-US" smtClean="0"/>
              <a:t>健康意識</a:t>
            </a:r>
            <a:endParaRPr lang="en-US" altLang="zh-TW" smtClean="0"/>
          </a:p>
          <a:p>
            <a:r>
              <a:rPr lang="zh-TW" altLang="en-US" smtClean="0"/>
              <a:t>食品安全</a:t>
            </a:r>
            <a:endParaRPr lang="en-US" altLang="zh-TW" smtClean="0"/>
          </a:p>
          <a:p>
            <a:r>
              <a:rPr lang="zh-TW" altLang="en-US" smtClean="0"/>
              <a:t>生活型態</a:t>
            </a:r>
            <a:endParaRPr lang="en-US" altLang="zh-TW" smtClean="0"/>
          </a:p>
          <a:p>
            <a:r>
              <a:rPr lang="zh-TW" altLang="en-US" smtClean="0"/>
              <a:t>有機農產品的態度</a:t>
            </a:r>
            <a:endParaRPr lang="en-US" altLang="zh-TW" smtClean="0"/>
          </a:p>
          <a:p>
            <a:r>
              <a:rPr lang="zh-TW" altLang="en-US" smtClean="0"/>
              <a:t>購買意向</a:t>
            </a:r>
            <a:endParaRPr lang="zh-TW" altLang="en-US" dirty="0"/>
          </a:p>
        </p:txBody>
      </p:sp>
    </p:spTree>
    <p:extLst>
      <p:ext uri="{BB962C8B-B14F-4D97-AF65-F5344CB8AC3E}">
        <p14:creationId xmlns:p14="http://schemas.microsoft.com/office/powerpoint/2010/main" val="42597360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一、健康意識</a:t>
            </a:r>
            <a:r>
              <a:rPr lang="en-US" altLang="zh-TW" smtClean="0"/>
              <a:t>(1/2)</a:t>
            </a:r>
            <a:endParaRPr lang="zh-TW" altLang="en-US" dirty="0"/>
          </a:p>
        </p:txBody>
      </p:sp>
      <p:sp>
        <p:nvSpPr>
          <p:cNvPr id="9" name="內容版面配置區 8"/>
          <p:cNvSpPr>
            <a:spLocks noGrp="1"/>
          </p:cNvSpPr>
          <p:nvPr>
            <p:ph idx="1"/>
          </p:nvPr>
        </p:nvSpPr>
        <p:spPr/>
        <p:txBody>
          <a:bodyPr/>
          <a:lstStyle/>
          <a:p>
            <a:r>
              <a:rPr lang="en-US" altLang="zh-TW" dirty="0" smtClean="0"/>
              <a:t>Magnusson</a:t>
            </a:r>
            <a:r>
              <a:rPr lang="zh-TW" altLang="zh-TW" dirty="0" smtClean="0"/>
              <a:t>等</a:t>
            </a:r>
            <a:r>
              <a:rPr lang="en-US" altLang="zh-TW" dirty="0" smtClean="0"/>
              <a:t>(2003)</a:t>
            </a:r>
            <a:r>
              <a:rPr lang="zh-TW" altLang="en-US" dirty="0" smtClean="0"/>
              <a:t>研究</a:t>
            </a:r>
            <a:r>
              <a:rPr lang="zh-TW" altLang="zh-TW" dirty="0" smtClean="0"/>
              <a:t>發現健康意識對於消費者採購有機農產品的購買意</a:t>
            </a:r>
            <a:r>
              <a:rPr lang="zh-TW" altLang="en-US" dirty="0"/>
              <a:t>向</a:t>
            </a:r>
            <a:r>
              <a:rPr lang="zh-TW" altLang="zh-TW" dirty="0" smtClean="0"/>
              <a:t>有顯著影響。</a:t>
            </a:r>
            <a:endParaRPr lang="en-US" altLang="zh-TW" dirty="0" smtClean="0"/>
          </a:p>
          <a:p>
            <a:r>
              <a:rPr lang="zh-TW" altLang="zh-TW" dirty="0" smtClean="0"/>
              <a:t>健康意識對有機農產品的態度有積極的激勵作用，但並不直接影響購買行為。</a:t>
            </a:r>
            <a:r>
              <a:rPr lang="en-US" altLang="zh-TW" dirty="0" smtClean="0"/>
              <a:t>(</a:t>
            </a:r>
            <a:r>
              <a:rPr lang="en-US" altLang="zh-TW" dirty="0" err="1" smtClean="0"/>
              <a:t>Michaelidou</a:t>
            </a:r>
            <a:r>
              <a:rPr lang="en-US" altLang="zh-TW" dirty="0" smtClean="0"/>
              <a:t> &amp; Hassan, 2008; </a:t>
            </a:r>
            <a:r>
              <a:rPr lang="en-US" altLang="zh-TW" dirty="0" err="1" smtClean="0"/>
              <a:t>Tarkiainen</a:t>
            </a:r>
            <a:r>
              <a:rPr lang="en-US" altLang="zh-TW" dirty="0" smtClean="0"/>
              <a:t> &amp; </a:t>
            </a:r>
            <a:r>
              <a:rPr lang="en-US" altLang="zh-TW" dirty="0" err="1" smtClean="0"/>
              <a:t>Sundqvist</a:t>
            </a:r>
            <a:r>
              <a:rPr lang="en-US" altLang="zh-TW" dirty="0" smtClean="0"/>
              <a:t>, 2005)</a:t>
            </a:r>
            <a:r>
              <a:rPr lang="zh-TW" altLang="zh-TW" dirty="0" smtClean="0"/>
              <a:t> </a:t>
            </a:r>
            <a:endParaRPr lang="en-US" altLang="zh-TW" dirty="0" smtClean="0"/>
          </a:p>
        </p:txBody>
      </p:sp>
      <p:sp>
        <p:nvSpPr>
          <p:cNvPr id="4" name="日期版面配置區 3"/>
          <p:cNvSpPr>
            <a:spLocks noGrp="1"/>
          </p:cNvSpPr>
          <p:nvPr>
            <p:ph type="dt" sz="half" idx="10"/>
          </p:nvPr>
        </p:nvSpPr>
        <p:spPr/>
        <p:txBody>
          <a:bodyPr/>
          <a:lstStyle/>
          <a:p>
            <a:fld id="{8047E0E8-53C3-4C89-BBD5-DF0295AC07A8}" type="datetime8">
              <a:rPr lang="en-US" altLang="zh-TW" smtClean="0"/>
              <a:t>7/14/2015 4:14 PM</a:t>
            </a:fld>
            <a:endParaRPr lang="zh-TW" altLang="en-US" dirty="0"/>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8</a:t>
            </a:fld>
            <a:endParaRPr lang="zh-TW" altLang="en-US" dirty="0"/>
          </a:p>
        </p:txBody>
      </p:sp>
    </p:spTree>
    <p:extLst>
      <p:ext uri="{BB962C8B-B14F-4D97-AF65-F5344CB8AC3E}">
        <p14:creationId xmlns:p14="http://schemas.microsoft.com/office/powerpoint/2010/main" val="1099017537"/>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一、健康意識</a:t>
            </a:r>
            <a:r>
              <a:rPr lang="en-US" altLang="zh-TW" smtClean="0"/>
              <a:t>(2/2)</a:t>
            </a:r>
            <a:endParaRPr lang="zh-TW" altLang="en-US" dirty="0"/>
          </a:p>
        </p:txBody>
      </p:sp>
      <p:sp>
        <p:nvSpPr>
          <p:cNvPr id="3" name="內容版面配置區 2"/>
          <p:cNvSpPr>
            <a:spLocks noGrp="1"/>
          </p:cNvSpPr>
          <p:nvPr>
            <p:ph idx="1"/>
          </p:nvPr>
        </p:nvSpPr>
        <p:spPr/>
        <p:txBody>
          <a:bodyPr>
            <a:normAutofit fontScale="92500"/>
          </a:bodyPr>
          <a:lstStyle/>
          <a:p>
            <a:r>
              <a:rPr lang="zh-TW" altLang="en-US" dirty="0" smtClean="0"/>
              <a:t>購買</a:t>
            </a:r>
            <a:r>
              <a:rPr lang="zh-TW" altLang="zh-TW" dirty="0" smtClean="0"/>
              <a:t>有機農產品的消費者</a:t>
            </a:r>
            <a:r>
              <a:rPr lang="zh-TW" altLang="en-US" dirty="0" smtClean="0"/>
              <a:t>了解</a:t>
            </a:r>
            <a:r>
              <a:rPr lang="zh-TW" altLang="zh-TW" dirty="0" smtClean="0"/>
              <a:t>食物攝取量會影響身體健康，更明白健康和天然食品的重要性，而且願意選擇健康的食品，以改善個人的健康狀況</a:t>
            </a:r>
            <a:r>
              <a:rPr lang="en-US" altLang="zh-TW" dirty="0" smtClean="0"/>
              <a:t>(</a:t>
            </a:r>
            <a:r>
              <a:rPr lang="en-US" altLang="zh-TW" dirty="0" err="1" smtClean="0"/>
              <a:t>Schifferstein</a:t>
            </a:r>
            <a:r>
              <a:rPr lang="en-US" altLang="zh-TW" dirty="0" smtClean="0"/>
              <a:t> &amp; Oude </a:t>
            </a:r>
            <a:r>
              <a:rPr lang="en-US" altLang="zh-TW" dirty="0" err="1" smtClean="0"/>
              <a:t>Ophuis</a:t>
            </a:r>
            <a:r>
              <a:rPr lang="en-US" altLang="zh-TW" dirty="0" smtClean="0"/>
              <a:t>, 1998)</a:t>
            </a:r>
            <a:r>
              <a:rPr lang="zh-TW" altLang="zh-TW" dirty="0" smtClean="0"/>
              <a:t>。</a:t>
            </a:r>
            <a:endParaRPr lang="en-US" altLang="zh-TW" dirty="0" smtClean="0"/>
          </a:p>
          <a:p>
            <a:r>
              <a:rPr lang="zh-TW" altLang="zh-TW" dirty="0" smtClean="0"/>
              <a:t>消費者</a:t>
            </a:r>
            <a:r>
              <a:rPr lang="zh-TW" altLang="en-US" dirty="0" smtClean="0"/>
              <a:t>認為</a:t>
            </a:r>
            <a:r>
              <a:rPr lang="zh-TW" altLang="zh-TW" dirty="0" smtClean="0"/>
              <a:t>購買高品質、營養</a:t>
            </a:r>
            <a:r>
              <a:rPr lang="zh-TW" altLang="en-US" dirty="0" smtClean="0"/>
              <a:t>及</a:t>
            </a:r>
            <a:r>
              <a:rPr lang="zh-TW" altLang="zh-TW" dirty="0" smtClean="0"/>
              <a:t>功能</a:t>
            </a:r>
            <a:r>
              <a:rPr lang="zh-TW" altLang="en-US" dirty="0" smtClean="0"/>
              <a:t>性</a:t>
            </a:r>
            <a:r>
              <a:rPr lang="zh-TW" altLang="zh-TW" dirty="0" smtClean="0"/>
              <a:t>食品有助於增進健康，</a:t>
            </a:r>
            <a:r>
              <a:rPr lang="zh-TW" altLang="en-US" dirty="0" smtClean="0"/>
              <a:t>可</a:t>
            </a:r>
            <a:r>
              <a:rPr lang="zh-TW" altLang="zh-TW" dirty="0" smtClean="0"/>
              <a:t>避免食品添加物或防腐劑</a:t>
            </a:r>
            <a:r>
              <a:rPr lang="en-US" altLang="zh-TW" dirty="0" smtClean="0"/>
              <a:t>(Mason &amp; </a:t>
            </a:r>
            <a:r>
              <a:rPr lang="en-US" altLang="zh-TW" dirty="0" err="1" smtClean="0"/>
              <a:t>Scammon</a:t>
            </a:r>
            <a:r>
              <a:rPr lang="en-US" altLang="zh-TW" dirty="0" smtClean="0"/>
              <a:t>, 1999</a:t>
            </a:r>
            <a:r>
              <a:rPr lang="zh-TW" altLang="zh-TW" dirty="0" smtClean="0"/>
              <a:t>、</a:t>
            </a:r>
            <a:r>
              <a:rPr lang="en-US" altLang="zh-TW" dirty="0" smtClean="0"/>
              <a:t>Maynard &amp; Franklin, 2003)</a:t>
            </a:r>
            <a:r>
              <a:rPr lang="zh-TW" altLang="zh-TW" dirty="0" smtClean="0"/>
              <a:t>。</a:t>
            </a:r>
            <a:endParaRPr lang="zh-TW" altLang="en-US" dirty="0"/>
          </a:p>
        </p:txBody>
      </p:sp>
      <p:sp>
        <p:nvSpPr>
          <p:cNvPr id="4" name="日期版面配置區 3"/>
          <p:cNvSpPr>
            <a:spLocks noGrp="1"/>
          </p:cNvSpPr>
          <p:nvPr>
            <p:ph type="dt" sz="half" idx="10"/>
          </p:nvPr>
        </p:nvSpPr>
        <p:spPr/>
        <p:txBody>
          <a:bodyPr/>
          <a:lstStyle/>
          <a:p>
            <a:fld id="{11582E0F-3F1B-41AA-983E-3672D8314053}" type="datetime8">
              <a:rPr lang="en-US" altLang="zh-TW" smtClean="0"/>
              <a:t>7/14/2015 4:14 PM</a:t>
            </a:fld>
            <a:endParaRPr lang="zh-TW" altLang="en-US"/>
          </a:p>
        </p:txBody>
      </p:sp>
      <p:sp>
        <p:nvSpPr>
          <p:cNvPr id="5" name="投影片編號版面配置區 4"/>
          <p:cNvSpPr>
            <a:spLocks noGrp="1"/>
          </p:cNvSpPr>
          <p:nvPr>
            <p:ph type="sldNum" sz="quarter" idx="12"/>
          </p:nvPr>
        </p:nvSpPr>
        <p:spPr/>
        <p:txBody>
          <a:bodyPr/>
          <a:lstStyle/>
          <a:p>
            <a:fld id="{7A219D0C-E240-4F27-B929-7DF07C862E8D}" type="slidenum">
              <a:rPr lang="zh-TW" altLang="en-US" smtClean="0"/>
              <a:pPr/>
              <a:t>9</a:t>
            </a:fld>
            <a:endParaRPr lang="zh-TW" altLang="en-US" dirty="0"/>
          </a:p>
        </p:txBody>
      </p:sp>
    </p:spTree>
    <p:extLst>
      <p:ext uri="{BB962C8B-B14F-4D97-AF65-F5344CB8AC3E}">
        <p14:creationId xmlns:p14="http://schemas.microsoft.com/office/powerpoint/2010/main" val="2261028079"/>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絲縷">
  <a:themeElements>
    <a:clrScheme name="橙紅色">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絲縷">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5579</TotalTime>
  <Words>3469</Words>
  <Application>Microsoft Office PowerPoint</Application>
  <PresentationFormat>寬螢幕</PresentationFormat>
  <Paragraphs>704</Paragraphs>
  <Slides>44</Slides>
  <Notes>44</Notes>
  <HiddenSlides>0</HiddenSlides>
  <MMClips>0</MMClips>
  <ScaleCrop>false</ScaleCrop>
  <HeadingPairs>
    <vt:vector size="8" baseType="variant">
      <vt:variant>
        <vt:lpstr>使用字型</vt:lpstr>
      </vt:variant>
      <vt:variant>
        <vt:i4>9</vt:i4>
      </vt:variant>
      <vt:variant>
        <vt:lpstr>佈景主題</vt:lpstr>
      </vt:variant>
      <vt:variant>
        <vt:i4>1</vt:i4>
      </vt:variant>
      <vt:variant>
        <vt:lpstr>內嵌 OLE 伺服程式</vt:lpstr>
      </vt:variant>
      <vt:variant>
        <vt:i4>1</vt:i4>
      </vt:variant>
      <vt:variant>
        <vt:lpstr>投影片標題</vt:lpstr>
      </vt:variant>
      <vt:variant>
        <vt:i4>44</vt:i4>
      </vt:variant>
    </vt:vector>
  </HeadingPairs>
  <TitlesOfParts>
    <vt:vector size="55" baseType="lpstr">
      <vt:lpstr>微軟正黑體</vt:lpstr>
      <vt:lpstr>新細明體</vt:lpstr>
      <vt:lpstr>標楷體</vt:lpstr>
      <vt:lpstr>Arial</vt:lpstr>
      <vt:lpstr>Calibri</vt:lpstr>
      <vt:lpstr>Cambria Math</vt:lpstr>
      <vt:lpstr>Times New Roman</vt:lpstr>
      <vt:lpstr>Wingdings</vt:lpstr>
      <vt:lpstr>Wingdings 3</vt:lpstr>
      <vt:lpstr>絲縷</vt:lpstr>
      <vt:lpstr>Visio</vt:lpstr>
      <vt:lpstr>健康意識、食品安全、生活型態對有機農產品的態度和購買意向之分析</vt:lpstr>
      <vt:lpstr>簡報大綱</vt:lpstr>
      <vt:lpstr>壹、緒論</vt:lpstr>
      <vt:lpstr>一、研究背景與動機 </vt:lpstr>
      <vt:lpstr>二、研究目的 </vt:lpstr>
      <vt:lpstr>三、研究流程</vt:lpstr>
      <vt:lpstr>貳、文獻回顧</vt:lpstr>
      <vt:lpstr>一、健康意識(1/2)</vt:lpstr>
      <vt:lpstr>一、健康意識(2/2)</vt:lpstr>
      <vt:lpstr>二、食品安全(1/2)</vt:lpstr>
      <vt:lpstr>二、食品安全(2/2)</vt:lpstr>
      <vt:lpstr>三、生活型態(1/2)</vt:lpstr>
      <vt:lpstr>三、生活型態(2/2)</vt:lpstr>
      <vt:lpstr>四、有機農產品的態度</vt:lpstr>
      <vt:lpstr>五、購買意向</vt:lpstr>
      <vt:lpstr>參、研究方法</vt:lpstr>
      <vt:lpstr>一、研究架構</vt:lpstr>
      <vt:lpstr>二、研究假設</vt:lpstr>
      <vt:lpstr>三、研究對象</vt:lpstr>
      <vt:lpstr>四、抽樣方法</vt:lpstr>
      <vt:lpstr>正式問券發放時間與地點(1/2)</vt:lpstr>
      <vt:lpstr>正式問券發放時間與地點(2/2)</vt:lpstr>
      <vt:lpstr>肆、研究結果與討論</vt:lpstr>
      <vt:lpstr>社會經濟背景-性別</vt:lpstr>
      <vt:lpstr>社會經濟背景-年齡</vt:lpstr>
      <vt:lpstr>社會經濟背景-婚姻狀況</vt:lpstr>
      <vt:lpstr>社會經濟背景-教育程度</vt:lpstr>
      <vt:lpstr>社會經濟背景-職業</vt:lpstr>
      <vt:lpstr>社會經濟背景-個人平均月收入</vt:lpstr>
      <vt:lpstr>社會經濟背景-居住地</vt:lpstr>
      <vt:lpstr>整體結構模式分析示意圖</vt:lpstr>
      <vt:lpstr>整體結構模式指標值分析表</vt:lpstr>
      <vt:lpstr>測試整體結構之假設(1/2)</vt:lpstr>
      <vt:lpstr>測試整體結構之假設(2/2)</vt:lpstr>
      <vt:lpstr>信度和構面分析結果</vt:lpstr>
      <vt:lpstr>各變數間平均數、標準差和相關分析</vt:lpstr>
      <vt:lpstr>整體結構模式之分析結果(1/2)</vt:lpstr>
      <vt:lpstr>整體結構模式之分析結果(2/2)</vt:lpstr>
      <vt:lpstr>伍、結論與建議</vt:lpstr>
      <vt:lpstr>結論</vt:lpstr>
      <vt:lpstr>建議(1/3)</vt:lpstr>
      <vt:lpstr>建議(2/3)</vt:lpstr>
      <vt:lpstr>建議(3/3)</vt:lpstr>
      <vt:lpstr>感謝聆聽         敬請指正</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健康意識、食品安全、生活型態對有機農產品的態度和購買意向之分析</dc:title>
  <dc:creator>郭石玲</dc:creator>
  <cp:lastModifiedBy>郭石玲</cp:lastModifiedBy>
  <cp:revision>260</cp:revision>
  <dcterms:created xsi:type="dcterms:W3CDTF">2015-06-24T12:19:23Z</dcterms:created>
  <dcterms:modified xsi:type="dcterms:W3CDTF">2015-07-14T08:24:53Z</dcterms:modified>
</cp:coreProperties>
</file>