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31"/>
  </p:notesMasterIdLst>
  <p:handoutMasterIdLst>
    <p:handoutMasterId r:id="rId32"/>
  </p:handoutMasterIdLst>
  <p:sldIdLst>
    <p:sldId id="296" r:id="rId2"/>
    <p:sldId id="297" r:id="rId3"/>
    <p:sldId id="299" r:id="rId4"/>
    <p:sldId id="298" r:id="rId5"/>
    <p:sldId id="300" r:id="rId6"/>
    <p:sldId id="301" r:id="rId7"/>
    <p:sldId id="302" r:id="rId8"/>
    <p:sldId id="283" r:id="rId9"/>
    <p:sldId id="303" r:id="rId10"/>
    <p:sldId id="304" r:id="rId11"/>
    <p:sldId id="305" r:id="rId12"/>
    <p:sldId id="306" r:id="rId13"/>
    <p:sldId id="307" r:id="rId14"/>
    <p:sldId id="322" r:id="rId15"/>
    <p:sldId id="308" r:id="rId16"/>
    <p:sldId id="309" r:id="rId17"/>
    <p:sldId id="310" r:id="rId18"/>
    <p:sldId id="311" r:id="rId19"/>
    <p:sldId id="312" r:id="rId20"/>
    <p:sldId id="313" r:id="rId21"/>
    <p:sldId id="323" r:id="rId22"/>
    <p:sldId id="314" r:id="rId23"/>
    <p:sldId id="315" r:id="rId24"/>
    <p:sldId id="316" r:id="rId25"/>
    <p:sldId id="317" r:id="rId26"/>
    <p:sldId id="318" r:id="rId27"/>
    <p:sldId id="319" r:id="rId28"/>
    <p:sldId id="320" r:id="rId29"/>
    <p:sldId id="321" r:id="rId3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99FF"/>
    <a:srgbClr val="0080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460" autoAdjust="0"/>
  </p:normalViewPr>
  <p:slideViewPr>
    <p:cSldViewPr snapToGrid="0">
      <p:cViewPr varScale="1">
        <p:scale>
          <a:sx n="91" d="100"/>
          <a:sy n="91" d="100"/>
        </p:scale>
        <p:origin x="1138" y="5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D1BF95-EA96-4D11-9119-97F995ACD54F}" type="datetimeFigureOut">
              <a:rPr lang="zh-TW" altLang="en-US" smtClean="0"/>
              <a:t>2014/5/9</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E1369B-C60A-4824-898C-DD60F71B72A3}" type="slidenum">
              <a:rPr lang="zh-TW" altLang="en-US" smtClean="0"/>
              <a:t>‹#›</a:t>
            </a:fld>
            <a:endParaRPr lang="zh-TW" altLang="en-US"/>
          </a:p>
        </p:txBody>
      </p:sp>
    </p:spTree>
    <p:extLst>
      <p:ext uri="{BB962C8B-B14F-4D97-AF65-F5344CB8AC3E}">
        <p14:creationId xmlns:p14="http://schemas.microsoft.com/office/powerpoint/2010/main" val="406835440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21F3F-47F8-4F68-B268-1CB3B8307DD8}" type="datetimeFigureOut">
              <a:rPr lang="zh-TW" altLang="en-US" smtClean="0"/>
              <a:t>2014/5/9</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2FC62B-1DB4-4240-A0B4-3C7DBFE65C62}" type="slidenum">
              <a:rPr lang="zh-TW" altLang="en-US" smtClean="0"/>
              <a:t>‹#›</a:t>
            </a:fld>
            <a:endParaRPr lang="zh-TW" altLang="en-US"/>
          </a:p>
        </p:txBody>
      </p:sp>
    </p:spTree>
    <p:extLst>
      <p:ext uri="{BB962C8B-B14F-4D97-AF65-F5344CB8AC3E}">
        <p14:creationId xmlns:p14="http://schemas.microsoft.com/office/powerpoint/2010/main" val="26580247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主持人以及評論老師，大家好，我是高雄應用科技大學觀光系的學生，我叫薛伊評</a:t>
            </a:r>
            <a:endParaRPr lang="en-US" altLang="zh-TW" dirty="0" smtClean="0"/>
          </a:p>
          <a:p>
            <a:r>
              <a:rPr lang="zh-TW" altLang="en-US" dirty="0" smtClean="0"/>
              <a:t>今天要為大家介紹高雄市消費者對有機咖啡的願付價格之探討。</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a:t>
            </a:fld>
            <a:endParaRPr lang="zh-TW" altLang="en-US"/>
          </a:p>
        </p:txBody>
      </p:sp>
    </p:spTree>
    <p:extLst>
      <p:ext uri="{BB962C8B-B14F-4D97-AF65-F5344CB8AC3E}">
        <p14:creationId xmlns:p14="http://schemas.microsoft.com/office/powerpoint/2010/main" val="3440897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生活型態在社會學中是指一個人的生活方式、生活風格，隨著種族、宗教與文化的不同而呈現出每個個體之間的差異性。企業在行銷一個產品時，事先會對消費者做深入的觀察，衡量消費者的價值觀與人格特質，進而吸引消費者的注意力，加以宣傳與廣告，</a:t>
            </a:r>
            <a:endParaRPr lang="en-US" altLang="zh-TW" dirty="0" smtClean="0"/>
          </a:p>
          <a:p>
            <a:endParaRPr lang="en-US" altLang="zh-TW" dirty="0" smtClean="0"/>
          </a:p>
          <a:p>
            <a:r>
              <a:rPr lang="zh-TW" altLang="en-US" dirty="0" smtClean="0"/>
              <a:t>例如有機咖啡產品，必須先考慮哪些族群會偏好消費咖啡，再更進一步分析「有機」農產品又會被那些消費者所買單，如環保人士、愛護動物或是重視身體健康的民眾。</a:t>
            </a:r>
            <a:endParaRPr lang="en-US" altLang="zh-TW" dirty="0" smtClean="0"/>
          </a:p>
          <a:p>
            <a:endParaRPr lang="en-US" altLang="zh-TW" dirty="0" smtClean="0"/>
          </a:p>
          <a:p>
            <a:r>
              <a:rPr lang="zh-TW" altLang="en-US" dirty="0" smtClean="0">
                <a:solidFill>
                  <a:srgbClr val="FF0000"/>
                </a:solidFill>
              </a:rPr>
              <a:t>因為生活型態很重要，所以選擇  生活型態  </a:t>
            </a:r>
            <a:r>
              <a:rPr lang="zh-TW" altLang="en-US" smtClean="0">
                <a:solidFill>
                  <a:srgbClr val="FF0000"/>
                </a:solidFill>
              </a:rPr>
              <a:t>當成我們做 </a:t>
            </a:r>
            <a:r>
              <a:rPr lang="zh-TW" altLang="en-US" dirty="0" smtClean="0">
                <a:solidFill>
                  <a:srgbClr val="FF0000"/>
                </a:solidFill>
              </a:rPr>
              <a:t>集群分析對消費者分群的區</a:t>
            </a:r>
            <a:r>
              <a:rPr lang="zh-TW" altLang="en-US" smtClean="0">
                <a:solidFill>
                  <a:srgbClr val="FF0000"/>
                </a:solidFill>
              </a:rPr>
              <a:t>隔變數</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10</a:t>
            </a:fld>
            <a:endParaRPr lang="zh-TW" altLang="en-US"/>
          </a:p>
        </p:txBody>
      </p:sp>
    </p:spTree>
    <p:extLst>
      <p:ext uri="{BB962C8B-B14F-4D97-AF65-F5344CB8AC3E}">
        <p14:creationId xmlns:p14="http://schemas.microsoft.com/office/powerpoint/2010/main" val="2528072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消費者在選購一個產品時是相當複雜的，會因為價格的促銷、消費者對產品的熟悉度和產品屬性和消費者本身認知之間的關係，當消費者對產品的認知越大，購買的意願相對就會提高為影響消費者的購買意願。</a:t>
            </a:r>
            <a:endParaRPr lang="en-US" altLang="zh-TW" dirty="0" smtClean="0"/>
          </a:p>
          <a:p>
            <a:endParaRPr lang="en-US" altLang="zh-TW" dirty="0" smtClean="0"/>
          </a:p>
          <a:p>
            <a:r>
              <a:rPr lang="en-US" altLang="zh-TW" dirty="0" smtClean="0"/>
              <a:t>2008</a:t>
            </a:r>
            <a:r>
              <a:rPr lang="zh-TW" altLang="en-US" dirty="0" smtClean="0"/>
              <a:t>年</a:t>
            </a:r>
            <a:r>
              <a:rPr lang="en-US" altLang="zh-TW" sz="1200" dirty="0" smtClean="0">
                <a:latin typeface="Times New Roman" panose="02020603050405020304" pitchFamily="18" charset="0"/>
                <a:ea typeface="+mn-ea"/>
                <a:cs typeface="Times New Roman" panose="02020603050405020304" pitchFamily="18" charset="0"/>
              </a:rPr>
              <a:t>De </a:t>
            </a:r>
            <a:r>
              <a:rPr lang="en-US" altLang="zh-TW" sz="1200" dirty="0" err="1" smtClean="0">
                <a:latin typeface="Times New Roman" panose="02020603050405020304" pitchFamily="18" charset="0"/>
                <a:ea typeface="+mn-ea"/>
                <a:cs typeface="Times New Roman" panose="02020603050405020304" pitchFamily="18" charset="0"/>
              </a:rPr>
              <a:t>Magistris</a:t>
            </a:r>
            <a:r>
              <a:rPr lang="en-US" altLang="zh-TW" sz="1200" dirty="0" smtClean="0">
                <a:latin typeface="Times New Roman" panose="02020603050405020304" pitchFamily="18" charset="0"/>
                <a:ea typeface="+mn-ea"/>
                <a:cs typeface="Times New Roman" panose="02020603050405020304" pitchFamily="18" charset="0"/>
              </a:rPr>
              <a:t> &amp; </a:t>
            </a:r>
            <a:r>
              <a:rPr lang="en-US" altLang="zh-TW" sz="1200" dirty="0" err="1" smtClean="0">
                <a:latin typeface="Times New Roman" panose="02020603050405020304" pitchFamily="18" charset="0"/>
                <a:ea typeface="+mn-ea"/>
                <a:cs typeface="Times New Roman" panose="02020603050405020304" pitchFamily="18" charset="0"/>
              </a:rPr>
              <a:t>Gracia</a:t>
            </a:r>
            <a:r>
              <a:rPr lang="en-US" altLang="zh-TW" sz="1200" dirty="0" smtClean="0">
                <a:latin typeface="Times New Roman" panose="02020603050405020304" pitchFamily="18" charset="0"/>
                <a:ea typeface="+mn-ea"/>
                <a:cs typeface="Times New Roman" panose="02020603050405020304" pitchFamily="18" charset="0"/>
              </a:rPr>
              <a:t>,</a:t>
            </a:r>
            <a:r>
              <a:rPr lang="zh-TW" altLang="en-US" sz="1200" dirty="0" smtClean="0">
                <a:latin typeface="Times New Roman" panose="02020603050405020304" pitchFamily="18" charset="0"/>
                <a:ea typeface="+mn-ea"/>
                <a:cs typeface="Times New Roman" panose="02020603050405020304" pitchFamily="18" charset="0"/>
              </a:rPr>
              <a:t>的研究表示</a:t>
            </a:r>
            <a:r>
              <a:rPr lang="zh-TW" altLang="en-US" sz="1200" dirty="0" smtClean="0">
                <a:latin typeface="微軟正黑體" panose="020B0604030504040204" pitchFamily="34" charset="-120"/>
                <a:ea typeface="微軟正黑體" panose="020B0604030504040204" pitchFamily="34" charset="-120"/>
              </a:rPr>
              <a:t>消費者在選擇有機農產品時，會依據健康的特性和環境的態度來購買</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11</a:t>
            </a:fld>
            <a:endParaRPr lang="zh-TW" altLang="en-US"/>
          </a:p>
        </p:txBody>
      </p:sp>
    </p:spTree>
    <p:extLst>
      <p:ext uri="{BB962C8B-B14F-4D97-AF65-F5344CB8AC3E}">
        <p14:creationId xmlns:p14="http://schemas.microsoft.com/office/powerpoint/2010/main" val="52402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2002</a:t>
            </a:r>
            <a:r>
              <a:rPr lang="zh-TW" altLang="en-US" dirty="0" smtClean="0"/>
              <a:t>年 </a:t>
            </a:r>
            <a:r>
              <a:rPr lang="en-US" altLang="zh-TW" dirty="0" err="1" smtClean="0"/>
              <a:t>Wertenbroch</a:t>
            </a:r>
            <a:r>
              <a:rPr lang="en-US" altLang="zh-TW" dirty="0" smtClean="0"/>
              <a:t> &amp; </a:t>
            </a:r>
            <a:r>
              <a:rPr lang="en-US" altLang="zh-TW" dirty="0" err="1" smtClean="0"/>
              <a:t>Skiera</a:t>
            </a:r>
            <a:r>
              <a:rPr lang="zh-TW" altLang="en-US" dirty="0" smtClean="0"/>
              <a:t> 將願付價格定義為「購買者願意在一個產品上花費最多金錢的數量」</a:t>
            </a:r>
            <a:endParaRPr lang="en-US" altLang="zh-TW" dirty="0" smtClean="0"/>
          </a:p>
          <a:p>
            <a:endParaRPr lang="en-US" altLang="zh-TW" dirty="0" smtClean="0"/>
          </a:p>
          <a:p>
            <a:r>
              <a:rPr lang="zh-TW" altLang="en-US" dirty="0" smtClean="0"/>
              <a:t>在探討消費者與有機農產品的願付價格時，重視環境問題</a:t>
            </a:r>
            <a:r>
              <a:rPr lang="en-US" altLang="zh-TW" dirty="0" smtClean="0"/>
              <a:t>(</a:t>
            </a:r>
            <a:r>
              <a:rPr lang="zh-TW" altLang="en-US" dirty="0" smtClean="0"/>
              <a:t>如水汙染、空氣汙染</a:t>
            </a:r>
            <a:r>
              <a:rPr lang="en-US" altLang="zh-TW" dirty="0" smtClean="0"/>
              <a:t>)</a:t>
            </a:r>
            <a:r>
              <a:rPr lang="zh-TW" altLang="en-US" dirty="0" smtClean="0"/>
              <a:t>和健康意識較為強烈的購買者，所支付的價格比對環境關注較不在乎和對價格較為敏感的消費者高出許多。</a:t>
            </a:r>
            <a:endParaRPr lang="en-US" altLang="zh-TW" dirty="0" smtClean="0"/>
          </a:p>
          <a:p>
            <a:endParaRPr lang="en-US" altLang="zh-TW" dirty="0" smtClean="0"/>
          </a:p>
          <a:p>
            <a:r>
              <a:rPr lang="zh-TW" altLang="en-US" dirty="0" smtClean="0"/>
              <a:t>條件評估法運用於 市場調查詢問消費者 是否願意支付比實際價格還高的產品上，例如無農藥的蔬果、有機農產品</a:t>
            </a:r>
            <a:endParaRPr lang="en-US" altLang="zh-TW" dirty="0" smtClean="0"/>
          </a:p>
          <a:p>
            <a:endParaRPr lang="en-US" altLang="zh-TW" dirty="0" smtClean="0"/>
          </a:p>
          <a:p>
            <a:r>
              <a:rPr lang="zh-TW" altLang="en-US" dirty="0" smtClean="0"/>
              <a:t>此方法即設計一個假設性市場，利用問卷調查受訪者於選購產品的當下，將願意支付的價格、願意接受的價格</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12</a:t>
            </a:fld>
            <a:endParaRPr lang="zh-TW" altLang="en-US"/>
          </a:p>
        </p:txBody>
      </p:sp>
    </p:spTree>
    <p:extLst>
      <p:ext uri="{BB962C8B-B14F-4D97-AF65-F5344CB8AC3E}">
        <p14:creationId xmlns:p14="http://schemas.microsoft.com/office/powerpoint/2010/main" val="184475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意識是由個體從外界收取到資訊與經驗，經過思維而進行 資訊處理 的一個心理過程。</a:t>
            </a:r>
            <a:endParaRPr lang="en-US" altLang="zh-TW" dirty="0" smtClean="0"/>
          </a:p>
          <a:p>
            <a:endParaRPr lang="en-US" altLang="zh-TW" dirty="0" smtClean="0"/>
          </a:p>
          <a:p>
            <a:r>
              <a:rPr lang="zh-TW" altLang="en-US" dirty="0" smtClean="0"/>
              <a:t>消費者透過資訊媒體、政府與民間的宣導，逐漸獲得有機的概念，當消費者獲得有機意識後，了解有機產品的特性，進而會影響消費行為。</a:t>
            </a:r>
            <a:endParaRPr lang="en-US" altLang="zh-TW" dirty="0" smtClean="0"/>
          </a:p>
          <a:p>
            <a:endParaRPr lang="en-US" altLang="zh-TW" dirty="0" smtClean="0"/>
          </a:p>
          <a:p>
            <a:r>
              <a:rPr lang="en-US" altLang="zh-TW" dirty="0" smtClean="0"/>
              <a:t>2007</a:t>
            </a:r>
            <a:r>
              <a:rPr lang="zh-TW" altLang="en-US" dirty="0" smtClean="0"/>
              <a:t>年</a:t>
            </a:r>
            <a:r>
              <a:rPr lang="en-US" altLang="zh-TW" sz="1200" dirty="0" err="1" smtClean="0">
                <a:latin typeface="Times New Roman" panose="02020603050405020304" pitchFamily="18" charset="0"/>
                <a:ea typeface="+mn-ea"/>
                <a:cs typeface="Times New Roman" panose="02020603050405020304" pitchFamily="18" charset="0"/>
              </a:rPr>
              <a:t>Gracia</a:t>
            </a:r>
            <a:r>
              <a:rPr lang="en-US" altLang="zh-TW" sz="1200" dirty="0" smtClean="0">
                <a:latin typeface="Times New Roman" panose="02020603050405020304" pitchFamily="18" charset="0"/>
                <a:ea typeface="+mn-ea"/>
                <a:cs typeface="Times New Roman" panose="02020603050405020304" pitchFamily="18" charset="0"/>
              </a:rPr>
              <a:t> &amp; </a:t>
            </a:r>
            <a:r>
              <a:rPr lang="en-US" altLang="zh-TW" sz="1200" dirty="0" err="1" smtClean="0">
                <a:latin typeface="Times New Roman" panose="02020603050405020304" pitchFamily="18" charset="0"/>
                <a:ea typeface="+mn-ea"/>
                <a:cs typeface="Times New Roman" panose="02020603050405020304" pitchFamily="18" charset="0"/>
              </a:rPr>
              <a:t>Magistris</a:t>
            </a:r>
            <a:r>
              <a:rPr lang="zh-TW" altLang="en-US" sz="1200" dirty="0" smtClean="0">
                <a:latin typeface="Times New Roman" panose="02020603050405020304" pitchFamily="18" charset="0"/>
                <a:ea typeface="+mn-ea"/>
                <a:cs typeface="Times New Roman" panose="02020603050405020304" pitchFamily="18" charset="0"/>
              </a:rPr>
              <a:t>與</a:t>
            </a:r>
            <a:r>
              <a:rPr lang="en-US" altLang="zh-TW" sz="1200" dirty="0" smtClean="0">
                <a:latin typeface="Times New Roman" panose="02020603050405020304" pitchFamily="18" charset="0"/>
                <a:ea typeface="+mn-ea"/>
                <a:cs typeface="Times New Roman" panose="02020603050405020304" pitchFamily="18" charset="0"/>
              </a:rPr>
              <a:t>2008</a:t>
            </a:r>
            <a:r>
              <a:rPr lang="zh-TW" altLang="en-US" sz="1200" dirty="0" smtClean="0">
                <a:latin typeface="Times New Roman" panose="02020603050405020304" pitchFamily="18" charset="0"/>
                <a:ea typeface="+mn-ea"/>
                <a:cs typeface="Times New Roman" panose="02020603050405020304" pitchFamily="18" charset="0"/>
              </a:rPr>
              <a:t>年</a:t>
            </a:r>
            <a:r>
              <a:rPr lang="en-US" altLang="zh-TW" sz="1200" dirty="0" err="1" smtClean="0">
                <a:latin typeface="Times New Roman" panose="02020603050405020304" pitchFamily="18" charset="0"/>
                <a:ea typeface="+mn-ea"/>
                <a:cs typeface="Times New Roman" panose="02020603050405020304" pitchFamily="18" charset="0"/>
              </a:rPr>
              <a:t>Idda</a:t>
            </a:r>
            <a:r>
              <a:rPr lang="en-US" altLang="zh-TW" sz="1200" dirty="0" smtClean="0">
                <a:latin typeface="Times New Roman" panose="02020603050405020304" pitchFamily="18" charset="0"/>
                <a:ea typeface="+mn-ea"/>
                <a:cs typeface="Times New Roman" panose="02020603050405020304" pitchFamily="18" charset="0"/>
              </a:rPr>
              <a:t>,</a:t>
            </a:r>
            <a:r>
              <a:rPr lang="zh-TW" altLang="en-US" sz="1200" dirty="0" smtClean="0">
                <a:latin typeface="Times New Roman" panose="02020603050405020304" pitchFamily="18" charset="0"/>
                <a:ea typeface="+mn-ea"/>
                <a:cs typeface="Times New Roman" panose="02020603050405020304" pitchFamily="18" charset="0"/>
              </a:rPr>
              <a:t>等諸位學者表示消費者的高收入、教育程度也影響著有機意識。</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13</a:t>
            </a:fld>
            <a:endParaRPr lang="zh-TW" altLang="en-US"/>
          </a:p>
        </p:txBody>
      </p:sp>
    </p:spTree>
    <p:extLst>
      <p:ext uri="{BB962C8B-B14F-4D97-AF65-F5344CB8AC3E}">
        <p14:creationId xmlns:p14="http://schemas.microsoft.com/office/powerpoint/2010/main" val="1370937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1999</a:t>
            </a:r>
            <a:r>
              <a:rPr lang="zh-TW" altLang="en-US" dirty="0" smtClean="0"/>
              <a:t>年</a:t>
            </a:r>
            <a:r>
              <a:rPr lang="en-US" altLang="zh-TW" sz="1200" dirty="0" smtClean="0">
                <a:latin typeface="Times New Roman" panose="02020603050405020304" pitchFamily="18" charset="0"/>
                <a:ea typeface="+mn-ea"/>
                <a:cs typeface="Times New Roman" panose="02020603050405020304" pitchFamily="18" charset="0"/>
              </a:rPr>
              <a:t>Bradley</a:t>
            </a:r>
            <a:r>
              <a:rPr lang="zh-TW" altLang="en-US" sz="1200" dirty="0" smtClean="0">
                <a:latin typeface="Times New Roman" panose="02020603050405020304" pitchFamily="18" charset="0"/>
                <a:ea typeface="+mn-ea"/>
                <a:cs typeface="Times New Roman" panose="02020603050405020304" pitchFamily="18" charset="0"/>
              </a:rPr>
              <a:t>、</a:t>
            </a:r>
            <a:r>
              <a:rPr lang="en-US" altLang="zh-TW" sz="1200" dirty="0" err="1" smtClean="0">
                <a:latin typeface="Times New Roman" panose="02020603050405020304" pitchFamily="18" charset="0"/>
                <a:ea typeface="+mn-ea"/>
                <a:cs typeface="Times New Roman" panose="02020603050405020304" pitchFamily="18" charset="0"/>
              </a:rPr>
              <a:t>Waliczek</a:t>
            </a:r>
            <a:r>
              <a:rPr lang="zh-TW" altLang="en-US" sz="1200" dirty="0" smtClean="0">
                <a:latin typeface="微軟正黑體" panose="020B0604030504040204" pitchFamily="34" charset="-120"/>
                <a:ea typeface="微軟正黑體" panose="020B0604030504040204" pitchFamily="34" charset="-120"/>
              </a:rPr>
              <a:t>和</a:t>
            </a:r>
            <a:r>
              <a:rPr lang="en-US" altLang="zh-TW" sz="1200" dirty="0" err="1" smtClean="0">
                <a:latin typeface="Times New Roman" panose="02020603050405020304" pitchFamily="18" charset="0"/>
                <a:ea typeface="+mn-ea"/>
                <a:cs typeface="Times New Roman" panose="02020603050405020304" pitchFamily="18" charset="0"/>
              </a:rPr>
              <a:t>Zajicek</a:t>
            </a:r>
            <a:r>
              <a:rPr lang="zh-TW" altLang="en-US" dirty="0" smtClean="0"/>
              <a:t>認為影響個人行為最重要的因素是態度，換句話說態度不只是意向與看法也是思維、看法和態度的結合。</a:t>
            </a:r>
            <a:endParaRPr lang="en-US" altLang="zh-TW" dirty="0" smtClean="0"/>
          </a:p>
          <a:p>
            <a:endParaRPr lang="en-US" altLang="zh-TW" dirty="0" smtClean="0"/>
          </a:p>
          <a:p>
            <a:r>
              <a:rPr lang="zh-TW" altLang="en-US" dirty="0" smtClean="0"/>
              <a:t> </a:t>
            </a:r>
            <a:r>
              <a:rPr lang="en-US" altLang="zh-TW" dirty="0" smtClean="0"/>
              <a:t>1973</a:t>
            </a:r>
            <a:r>
              <a:rPr lang="zh-TW" altLang="en-US" dirty="0" smtClean="0"/>
              <a:t>年</a:t>
            </a:r>
            <a:r>
              <a:rPr lang="en-US" altLang="zh-TW" dirty="0" smtClean="0"/>
              <a:t>Cohen</a:t>
            </a:r>
            <a:r>
              <a:rPr lang="zh-TW" altLang="en-US" dirty="0" smtClean="0"/>
              <a:t>認為環境態度指個體對環境關懷的程度。</a:t>
            </a:r>
            <a:endParaRPr lang="en-US" altLang="zh-TW" dirty="0" smtClean="0"/>
          </a:p>
          <a:p>
            <a:endParaRPr lang="en-US" altLang="zh-TW" dirty="0" smtClean="0"/>
          </a:p>
          <a:p>
            <a:r>
              <a:rPr lang="zh-TW" altLang="en-US" dirty="0" smtClean="0"/>
              <a:t>例如消費者在選購咖啡時，傳統與有機咖啡之間做選擇，購買後者的消費者對環境的態度可能是了解有機咖啡對身體無害處、以及保護生物的多樣性。總而言之，特定行為背後的個體態度，可以確定出群眾的行為反應。</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14</a:t>
            </a:fld>
            <a:endParaRPr lang="zh-TW" altLang="en-US"/>
          </a:p>
        </p:txBody>
      </p:sp>
    </p:spTree>
    <p:extLst>
      <p:ext uri="{BB962C8B-B14F-4D97-AF65-F5344CB8AC3E}">
        <p14:creationId xmlns:p14="http://schemas.microsoft.com/office/powerpoint/2010/main" val="177024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本篇研究架構要探討不同社經背景對有機意識與有機購買意願是否有差異性，並且依照消費者的生活型態分成幾個群集，對有機購買意願、有機意識、環境態度與願付價格有差異性。</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16</a:t>
            </a:fld>
            <a:endParaRPr lang="zh-TW" altLang="en-US"/>
          </a:p>
        </p:txBody>
      </p:sp>
    </p:spTree>
    <p:extLst>
      <p:ext uri="{BB962C8B-B14F-4D97-AF65-F5344CB8AC3E}">
        <p14:creationId xmlns:p14="http://schemas.microsoft.com/office/powerpoint/2010/main" val="2935512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本篇研究採便利性抽樣，以高雄市為主要研究範圍，研究對象以</a:t>
            </a:r>
            <a:r>
              <a:rPr lang="en-US" altLang="zh-TW" dirty="0" smtClean="0"/>
              <a:t>18</a:t>
            </a:r>
            <a:r>
              <a:rPr lang="zh-TW" altLang="en-US" dirty="0" smtClean="0"/>
              <a:t>歲以上的消費者  於連鎖咖啡館門市，如 星巴克、金礦與多那之等門市。</a:t>
            </a:r>
            <a:endParaRPr lang="en-US" altLang="zh-TW" dirty="0" smtClean="0"/>
          </a:p>
          <a:p>
            <a:endParaRPr lang="en-US" altLang="zh-TW" dirty="0" smtClean="0"/>
          </a:p>
          <a:p>
            <a:r>
              <a:rPr lang="zh-TW" altLang="en-US" dirty="0" smtClean="0"/>
              <a:t>依照 高雄市各個 行政區域的人口數比例，進行問卷發放。共</a:t>
            </a:r>
            <a:r>
              <a:rPr lang="en-US" altLang="zh-TW" dirty="0" smtClean="0"/>
              <a:t>460</a:t>
            </a:r>
            <a:r>
              <a:rPr lang="zh-TW" altLang="en-US" dirty="0" smtClean="0"/>
              <a:t>份問卷，扣除掉填答不完整的問卷為</a:t>
            </a:r>
            <a:r>
              <a:rPr lang="en-US" altLang="zh-TW" dirty="0" smtClean="0"/>
              <a:t>443</a:t>
            </a:r>
            <a:r>
              <a:rPr lang="zh-TW" altLang="en-US" dirty="0" smtClean="0"/>
              <a:t>份，回收率為</a:t>
            </a:r>
            <a:r>
              <a:rPr lang="en-US" altLang="zh-TW" dirty="0" smtClean="0"/>
              <a:t>96</a:t>
            </a:r>
            <a:r>
              <a:rPr lang="zh-TW" altLang="en-US" dirty="0" smtClean="0"/>
              <a:t> </a:t>
            </a:r>
            <a:r>
              <a:rPr lang="en-US" altLang="zh-TW" dirty="0" smtClean="0"/>
              <a:t>%</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17</a:t>
            </a:fld>
            <a:endParaRPr lang="zh-TW" altLang="en-US"/>
          </a:p>
        </p:txBody>
      </p:sp>
    </p:spTree>
    <p:extLst>
      <p:ext uri="{BB962C8B-B14F-4D97-AF65-F5344CB8AC3E}">
        <p14:creationId xmlns:p14="http://schemas.microsoft.com/office/powerpoint/2010/main" val="331417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問卷依照</a:t>
            </a:r>
            <a:r>
              <a:rPr lang="en-US" altLang="zh-TW" dirty="0" smtClean="0"/>
              <a:t>6</a:t>
            </a:r>
            <a:r>
              <a:rPr lang="zh-TW" altLang="en-US" dirty="0" smtClean="0"/>
              <a:t>個變數做設計，根據文獻共設計的</a:t>
            </a:r>
            <a:r>
              <a:rPr lang="en-US" altLang="zh-TW" dirty="0" smtClean="0"/>
              <a:t>71</a:t>
            </a:r>
            <a:r>
              <a:rPr lang="zh-TW" altLang="en-US" dirty="0" smtClean="0"/>
              <a:t>個題項。</a:t>
            </a:r>
            <a:endParaRPr lang="en-US" altLang="zh-TW" dirty="0" smtClean="0"/>
          </a:p>
          <a:p>
            <a:endParaRPr lang="en-US" altLang="zh-TW" dirty="0" smtClean="0"/>
          </a:p>
          <a:p>
            <a:r>
              <a:rPr lang="zh-TW" altLang="en-US" sz="1200" dirty="0" smtClean="0">
                <a:latin typeface="微軟正黑體" panose="020B0604030504040204" pitchFamily="34" charset="-120"/>
                <a:ea typeface="微軟正黑體" panose="020B0604030504040204" pitchFamily="34" charset="-120"/>
              </a:rPr>
              <a:t>而當中的有機產品的意識、購買意願、環境態度和生活型態，</a:t>
            </a:r>
            <a:r>
              <a:rPr lang="zh-TW" altLang="en-US" dirty="0" smtClean="0"/>
              <a:t>採用李克特量表方式回答。</a:t>
            </a:r>
            <a:endParaRPr lang="en-US" altLang="zh-TW" dirty="0" smtClean="0"/>
          </a:p>
          <a:p>
            <a:endParaRPr lang="en-US" altLang="zh-TW" dirty="0" smtClean="0"/>
          </a:p>
          <a:p>
            <a:r>
              <a:rPr lang="zh-TW" altLang="en-US" dirty="0" smtClean="0"/>
              <a:t>社經背景與願付價格則是以  </a:t>
            </a:r>
            <a:r>
              <a:rPr lang="zh-TW" altLang="en-US" sz="1200" dirty="0" smtClean="0">
                <a:latin typeface="Times New Roman" panose="02020603050405020304" pitchFamily="18" charset="0"/>
                <a:ea typeface="微軟正黑體" panose="020B0604030504040204" pitchFamily="34" charset="-120"/>
                <a:cs typeface="Times New Roman" panose="02020603050405020304" pitchFamily="18" charset="0"/>
              </a:rPr>
              <a:t>名目尺度</a:t>
            </a:r>
            <a:r>
              <a:rPr lang="en-US"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200" dirty="0" smtClean="0">
                <a:latin typeface="Times New Roman" panose="02020603050405020304" pitchFamily="18" charset="0"/>
                <a:cs typeface="Times New Roman" panose="02020603050405020304" pitchFamily="18" charset="0"/>
              </a:rPr>
              <a:t>Nominal scale</a:t>
            </a:r>
            <a:r>
              <a:rPr lang="en-US"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200" dirty="0" smtClean="0">
                <a:latin typeface="Times New Roman" panose="02020603050405020304" pitchFamily="18" charset="0"/>
                <a:ea typeface="微軟正黑體" panose="020B0604030504040204" pitchFamily="34" charset="-120"/>
                <a:cs typeface="Times New Roman" panose="02020603050405020304" pitchFamily="18" charset="0"/>
              </a:rPr>
              <a:t>和  順序尺度</a:t>
            </a:r>
            <a:r>
              <a:rPr lang="en-US"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200" dirty="0" smtClean="0">
                <a:latin typeface="Times New Roman" panose="02020603050405020304" pitchFamily="18" charset="0"/>
                <a:cs typeface="Times New Roman" panose="02020603050405020304" pitchFamily="18" charset="0"/>
              </a:rPr>
              <a:t>Ordinal scale</a:t>
            </a:r>
            <a:r>
              <a:rPr lang="en-US" altLang="zh-TW" sz="12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200" dirty="0" smtClean="0">
                <a:latin typeface="Times New Roman" panose="02020603050405020304" pitchFamily="18" charset="0"/>
                <a:ea typeface="微軟正黑體" panose="020B0604030504040204" pitchFamily="34" charset="-120"/>
                <a:cs typeface="Times New Roman" panose="02020603050405020304" pitchFamily="18" charset="0"/>
              </a:rPr>
              <a:t>的方式</a:t>
            </a:r>
            <a:endParaRPr lang="zh-TW" altLang="en-US"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18</a:t>
            </a:fld>
            <a:endParaRPr lang="zh-TW" altLang="en-US"/>
          </a:p>
        </p:txBody>
      </p:sp>
    </p:spTree>
    <p:extLst>
      <p:ext uri="{BB962C8B-B14F-4D97-AF65-F5344CB8AC3E}">
        <p14:creationId xmlns:p14="http://schemas.microsoft.com/office/powerpoint/2010/main" val="316024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以下四個表格為消費者不同社經背景對有機意識的認知程度與購買意願，</a:t>
            </a:r>
            <a:endParaRPr lang="en-US" altLang="zh-TW" dirty="0" smtClean="0"/>
          </a:p>
          <a:p>
            <a:endParaRPr lang="en-US" altLang="zh-TW" dirty="0" smtClean="0"/>
          </a:p>
          <a:p>
            <a:r>
              <a:rPr lang="zh-TW" altLang="en-US" dirty="0" smtClean="0"/>
              <a:t>研究顯示出消費者的性別、年齡、教育程度、婚姻狀況、月收入、職業、家中是否有飲食控制、慢性疾病與家庭成員對有機意識都有顯著性影響，</a:t>
            </a:r>
            <a:endParaRPr lang="en-US" altLang="zh-TW" dirty="0" smtClean="0"/>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教育使受訪者有更高的有機農產品意識</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年齡</a:t>
            </a:r>
            <a:r>
              <a:rPr lang="en-US" altLang="zh-TW" sz="1200" kern="1200" dirty="0" smtClean="0">
                <a:solidFill>
                  <a:schemeClr val="tx1"/>
                </a:solidFill>
                <a:effectLst/>
                <a:latin typeface="+mn-lt"/>
                <a:ea typeface="+mn-ea"/>
                <a:cs typeface="+mn-cs"/>
              </a:rPr>
              <a:t>50</a:t>
            </a:r>
            <a:r>
              <a:rPr lang="zh-TW" altLang="zh-TW" sz="1200" kern="1200" dirty="0" smtClean="0">
                <a:solidFill>
                  <a:schemeClr val="tx1"/>
                </a:solidFill>
                <a:effectLst/>
                <a:latin typeface="+mn-lt"/>
                <a:ea typeface="+mn-ea"/>
                <a:cs typeface="+mn-cs"/>
              </a:rPr>
              <a:t>歲以上的消費者比其他年齡層的消費者</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更關注於對有機農產品</a:t>
            </a:r>
            <a:r>
              <a:rPr lang="zh-TW" altLang="en-US" sz="1200" kern="1200" dirty="0" smtClean="0">
                <a:solidFill>
                  <a:schemeClr val="tx1"/>
                </a:solidFill>
                <a:effectLst/>
                <a:latin typeface="+mn-lt"/>
                <a:ea typeface="+mn-ea"/>
                <a:cs typeface="+mn-cs"/>
              </a:rPr>
              <a:t>與其他傳統農產品有較好的品質。</a:t>
            </a:r>
            <a:endParaRPr lang="zh-TW" altLang="en-US"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20</a:t>
            </a:fld>
            <a:endParaRPr lang="zh-TW" altLang="en-US"/>
          </a:p>
        </p:txBody>
      </p:sp>
    </p:spTree>
    <p:extLst>
      <p:ext uri="{BB962C8B-B14F-4D97-AF65-F5344CB8AC3E}">
        <p14:creationId xmlns:p14="http://schemas.microsoft.com/office/powerpoint/2010/main" val="1135323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個人平均月收入</a:t>
            </a:r>
            <a:r>
              <a:rPr lang="en-US" altLang="zh-TW" dirty="0" smtClean="0"/>
              <a:t>60,000</a:t>
            </a:r>
            <a:r>
              <a:rPr lang="zh-TW" altLang="en-US" dirty="0" smtClean="0"/>
              <a:t>新台幣以上比</a:t>
            </a:r>
            <a:r>
              <a:rPr lang="en-US" altLang="zh-TW" dirty="0" smtClean="0"/>
              <a:t>20,000</a:t>
            </a:r>
            <a:r>
              <a:rPr lang="zh-TW" altLang="en-US" dirty="0" smtClean="0"/>
              <a:t>以下的消費者認為攝取有機產品更能減少慢性疾病的風險</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21</a:t>
            </a:fld>
            <a:endParaRPr lang="zh-TW" altLang="en-US"/>
          </a:p>
        </p:txBody>
      </p:sp>
    </p:spTree>
    <p:extLst>
      <p:ext uri="{BB962C8B-B14F-4D97-AF65-F5344CB8AC3E}">
        <p14:creationId xmlns:p14="http://schemas.microsoft.com/office/powerpoint/2010/main" val="107964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將介紹以下的內容</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a:t>
            </a:fld>
            <a:endParaRPr lang="zh-TW" altLang="en-US"/>
          </a:p>
        </p:txBody>
      </p:sp>
    </p:spTree>
    <p:extLst>
      <p:ext uri="{BB962C8B-B14F-4D97-AF65-F5344CB8AC3E}">
        <p14:creationId xmlns:p14="http://schemas.microsoft.com/office/powerpoint/2010/main" val="2500380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並個人平均月收入較高的消費者對有機咖啡有較高的消費意願。</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22</a:t>
            </a:fld>
            <a:endParaRPr lang="zh-TW" altLang="en-US"/>
          </a:p>
        </p:txBody>
      </p:sp>
    </p:spTree>
    <p:extLst>
      <p:ext uri="{BB962C8B-B14F-4D97-AF65-F5344CB8AC3E}">
        <p14:creationId xmlns:p14="http://schemas.microsoft.com/office/powerpoint/2010/main" val="901047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並個人平均月收入較高的消費者對有機咖啡有較高的消費意願。</a:t>
            </a:r>
          </a:p>
          <a:p>
            <a:endParaRPr lang="zh-TW" altLang="en-US" dirty="0" smtClean="0"/>
          </a:p>
          <a:p>
            <a:r>
              <a:rPr lang="zh-TW" altLang="en-US" dirty="0" smtClean="0"/>
              <a:t>以上敘述可支持本研究假設一和研究假設二有部分的成立。</a:t>
            </a:r>
          </a:p>
          <a:p>
            <a:endParaRPr lang="zh-TW" altLang="en-US"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23</a:t>
            </a:fld>
            <a:endParaRPr lang="zh-TW" altLang="en-US"/>
          </a:p>
        </p:txBody>
      </p:sp>
    </p:spTree>
    <p:extLst>
      <p:ext uri="{BB962C8B-B14F-4D97-AF65-F5344CB8AC3E}">
        <p14:creationId xmlns:p14="http://schemas.microsoft.com/office/powerpoint/2010/main" val="3955528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本研究利用集群分析將消費者不同的生活型態，區隔為</a:t>
            </a:r>
            <a:r>
              <a:rPr lang="en-US" altLang="zh-TW" dirty="0" smtClean="0"/>
              <a:t>3</a:t>
            </a:r>
            <a:r>
              <a:rPr lang="zh-TW" altLang="en-US" dirty="0" smtClean="0"/>
              <a:t>個群體，分別為「甚少參與」、「追求便利」和「重視健康」。</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24</a:t>
            </a:fld>
            <a:endParaRPr lang="zh-TW" altLang="en-US"/>
          </a:p>
        </p:txBody>
      </p:sp>
    </p:spTree>
    <p:extLst>
      <p:ext uri="{BB962C8B-B14F-4D97-AF65-F5344CB8AC3E}">
        <p14:creationId xmlns:p14="http://schemas.microsoft.com/office/powerpoint/2010/main" val="438076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第一群「甚少參與」占所有消費者</a:t>
            </a:r>
            <a:r>
              <a:rPr lang="en-US" altLang="zh-TW" dirty="0" smtClean="0"/>
              <a:t>32 %</a:t>
            </a:r>
            <a:r>
              <a:rPr lang="zh-TW" altLang="en-US" dirty="0" smtClean="0"/>
              <a:t>，以女性居多，較少關注於環境議題，認為環境的破壞不會直接影響人民，但基本的環保行為有少量的參與，偶爾會買有機標示的農產品</a:t>
            </a:r>
            <a:endParaRPr lang="en-US" altLang="zh-TW" dirty="0" smtClean="0"/>
          </a:p>
          <a:p>
            <a:endParaRPr lang="en-US" altLang="zh-TW" dirty="0" smtClean="0"/>
          </a:p>
          <a:p>
            <a:r>
              <a:rPr lang="en-US" altLang="zh-TW" dirty="0" smtClean="0"/>
              <a:t>2.</a:t>
            </a:r>
            <a:r>
              <a:rPr lang="zh-TW" altLang="en-US" dirty="0" smtClean="0"/>
              <a:t>第二群「追求便利」，此群體所購買的產品講求便利性，以自身考量為第一要素，不考慮選購的產品是否會造成環境的負面影響，而飲食的選擇以快速和低時間成本，較不注重自己的身體健康。</a:t>
            </a:r>
            <a:endParaRPr lang="en-US" altLang="zh-TW" dirty="0" smtClean="0"/>
          </a:p>
          <a:p>
            <a:endParaRPr lang="en-US" altLang="zh-TW" dirty="0" smtClean="0"/>
          </a:p>
          <a:p>
            <a:r>
              <a:rPr lang="en-US" altLang="zh-TW" dirty="0" smtClean="0"/>
              <a:t>3.</a:t>
            </a:r>
            <a:r>
              <a:rPr lang="zh-TW" altLang="en-US" dirty="0" smtClean="0"/>
              <a:t>第三群為「重視健康」此群體男性略多於女性，對有機農產品有相當程度上的了解，較注重身體的健康，願意花費較高的價格選擇對身體較好的產品，認為高價位的產品其品質相對較佳，三個群體當中對有機咖啡的購買意願為最高</a:t>
            </a:r>
            <a:r>
              <a:rPr lang="en-US" altLang="zh-TW" dirty="0" smtClean="0"/>
              <a:t>0.608</a:t>
            </a:r>
            <a:r>
              <a:rPr lang="zh-TW" altLang="en-US" dirty="0" smtClean="0"/>
              <a:t>。</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25</a:t>
            </a:fld>
            <a:endParaRPr lang="zh-TW" altLang="en-US"/>
          </a:p>
        </p:txBody>
      </p:sp>
    </p:spTree>
    <p:extLst>
      <p:ext uri="{BB962C8B-B14F-4D97-AF65-F5344CB8AC3E}">
        <p14:creationId xmlns:p14="http://schemas.microsoft.com/office/powerpoint/2010/main" val="1343648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r>
              <a:rPr lang="en-US" altLang="zh-TW" dirty="0" err="1" smtClean="0"/>
              <a:t>Hanemann</a:t>
            </a:r>
            <a:r>
              <a:rPr lang="en-US" altLang="zh-TW" dirty="0" smtClean="0"/>
              <a:t>, 1984)</a:t>
            </a:r>
            <a:r>
              <a:rPr lang="zh-TW" altLang="en-US" dirty="0" smtClean="0"/>
              <a:t> </a:t>
            </a:r>
            <a:r>
              <a:rPr lang="en-US" altLang="zh-TW" dirty="0" smtClean="0"/>
              <a:t>(Linear utility function)</a:t>
            </a:r>
            <a:r>
              <a:rPr lang="zh-TW" altLang="en-US" dirty="0" smtClean="0"/>
              <a:t>和</a:t>
            </a:r>
            <a:r>
              <a:rPr lang="en-US" altLang="zh-TW" dirty="0" smtClean="0"/>
              <a:t>(Logistic distribution function)</a:t>
            </a:r>
            <a:r>
              <a:rPr lang="zh-TW" altLang="en-US" dirty="0" smtClean="0"/>
              <a:t>來估算願付價格</a:t>
            </a:r>
            <a:endParaRPr lang="en-US" altLang="zh-TW" dirty="0" smtClean="0"/>
          </a:p>
          <a:p>
            <a:endParaRPr lang="en-US" altLang="zh-TW" dirty="0" smtClean="0"/>
          </a:p>
          <a:p>
            <a:r>
              <a:rPr lang="es-ES" altLang="zh-TW" sz="1200" i="1" kern="1200" dirty="0" smtClean="0">
                <a:solidFill>
                  <a:schemeClr val="tx1"/>
                </a:solidFill>
                <a:effectLst/>
                <a:latin typeface="+mn-lt"/>
                <a:ea typeface="+mn-ea"/>
                <a:cs typeface="+mn-cs"/>
              </a:rPr>
              <a:t>P</a:t>
            </a:r>
            <a:r>
              <a:rPr lang="es-ES" altLang="zh-TW" sz="1200" i="1" kern="1200" baseline="-25000" dirty="0"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：假設消費者願意支付比普通咖啡高的價格百分比。</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en-US" altLang="zh-TW" sz="1200" i="1" kern="1200" dirty="0" smtClean="0">
                <a:solidFill>
                  <a:schemeClr val="tx1"/>
                </a:solidFill>
                <a:effectLst/>
                <a:latin typeface="+mn-lt"/>
                <a:ea typeface="+mn-ea"/>
                <a:cs typeface="+mn-cs"/>
              </a:rPr>
              <a:t>A</a:t>
            </a:r>
            <a:r>
              <a:rPr lang="en-US" altLang="zh-TW" sz="1200" i="1" kern="1200" baseline="-25000" dirty="0"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：消費者願意</a:t>
            </a:r>
            <a:r>
              <a:rPr lang="zh-TW" altLang="en-US" sz="1200" kern="1200" dirty="0" smtClean="0">
                <a:solidFill>
                  <a:schemeClr val="tx1"/>
                </a:solidFill>
                <a:effectLst/>
                <a:latin typeface="+mn-lt"/>
                <a:ea typeface="+mn-ea"/>
                <a:cs typeface="+mn-cs"/>
              </a:rPr>
              <a:t>多</a:t>
            </a:r>
            <a:r>
              <a:rPr lang="zh-TW" altLang="zh-TW" sz="1200" kern="1200" dirty="0" smtClean="0">
                <a:solidFill>
                  <a:schemeClr val="tx1"/>
                </a:solidFill>
                <a:effectLst/>
                <a:latin typeface="+mn-lt"/>
                <a:ea typeface="+mn-ea"/>
                <a:cs typeface="+mn-cs"/>
              </a:rPr>
              <a:t>支</a:t>
            </a:r>
            <a:r>
              <a:rPr lang="zh-TW" altLang="en-US" sz="1200" kern="1200" dirty="0" smtClean="0">
                <a:solidFill>
                  <a:schemeClr val="tx1"/>
                </a:solidFill>
                <a:effectLst/>
                <a:latin typeface="+mn-lt"/>
                <a:ea typeface="+mn-ea"/>
                <a:cs typeface="+mn-cs"/>
              </a:rPr>
              <a:t>付多少</a:t>
            </a:r>
            <a:r>
              <a:rPr lang="zh-TW" altLang="zh-TW" sz="1200" kern="1200" dirty="0" smtClean="0">
                <a:solidFill>
                  <a:schemeClr val="tx1"/>
                </a:solidFill>
                <a:effectLst/>
                <a:latin typeface="+mn-lt"/>
                <a:ea typeface="+mn-ea"/>
                <a:cs typeface="+mn-cs"/>
              </a:rPr>
              <a:t>的百分比購買有機咖啡</a:t>
            </a:r>
            <a:r>
              <a:rPr lang="en-US" altLang="zh-TW" sz="1200" kern="1200" dirty="0" smtClean="0">
                <a:solidFill>
                  <a:schemeClr val="tx1"/>
                </a:solidFill>
                <a:effectLst/>
                <a:latin typeface="+mn-lt"/>
                <a:ea typeface="+mn-ea"/>
                <a:cs typeface="+mn-cs"/>
              </a:rPr>
              <a:t>(10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20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30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40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50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60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70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80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90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100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110</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120</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130 %</a:t>
            </a:r>
            <a:r>
              <a:rPr lang="zh-TW" altLang="zh-TW" sz="1200" kern="1200" dirty="0" smtClean="0">
                <a:solidFill>
                  <a:schemeClr val="tx1"/>
                </a:solidFill>
                <a:effectLst/>
                <a:latin typeface="+mn-lt"/>
                <a:ea typeface="+mn-ea"/>
                <a:cs typeface="+mn-cs"/>
              </a:rPr>
              <a:t>以上</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a:t>
            </a:r>
          </a:p>
          <a:p>
            <a:endParaRPr lang="en-US" altLang="zh-TW" dirty="0" smtClean="0"/>
          </a:p>
          <a:p>
            <a:r>
              <a:rPr lang="en-US" altLang="zh-TW" dirty="0" smtClean="0"/>
              <a:t>β</a:t>
            </a:r>
            <a:r>
              <a:rPr lang="zh-TW" altLang="en-US" dirty="0" smtClean="0"/>
              <a:t>數值為影響消費者購買有機咖啡的購買意願，當</a:t>
            </a:r>
            <a:r>
              <a:rPr lang="en-US" altLang="zh-TW" dirty="0" smtClean="0"/>
              <a:t>β</a:t>
            </a:r>
            <a:r>
              <a:rPr lang="zh-TW" altLang="en-US" dirty="0" smtClean="0"/>
              <a:t>數值越大時，代表著消費者購買有機咖啡的願付價格敏感度較低。</a:t>
            </a:r>
            <a:endParaRPr lang="en-US" altLang="zh-TW" dirty="0" smtClean="0"/>
          </a:p>
          <a:p>
            <a:endParaRPr lang="en-US" altLang="zh-TW" dirty="0" smtClean="0"/>
          </a:p>
          <a:p>
            <a:r>
              <a:rPr lang="zh-TW" altLang="en-US" dirty="0" smtClean="0"/>
              <a:t>經過分析結果顯示，表中</a:t>
            </a:r>
            <a:r>
              <a:rPr lang="en-US" altLang="zh-TW" dirty="0" smtClean="0"/>
              <a:t>β</a:t>
            </a:r>
            <a:r>
              <a:rPr lang="zh-TW" altLang="en-US" dirty="0" smtClean="0"/>
              <a:t>值均為負值，代表當有機咖啡的價格越高，消費者願意購買的意願越低，咖啡價格和購買意願兩者關係呈現負相關。</a:t>
            </a:r>
            <a:endParaRPr lang="en-US" altLang="zh-TW" dirty="0" smtClean="0"/>
          </a:p>
          <a:p>
            <a:endParaRPr lang="en-US" altLang="zh-TW" dirty="0" smtClean="0"/>
          </a:p>
          <a:p>
            <a:r>
              <a:rPr lang="zh-TW" altLang="en-US" dirty="0" smtClean="0"/>
              <a:t>研究結果顯示出，「甚少參與」、「追求便利」與「重視健康」三個集群之間對有機咖啡之願付價格有顯著性差異，由表中可看出「重視健康」集群的願付價格較高，願意多支付</a:t>
            </a:r>
            <a:r>
              <a:rPr lang="en-US" altLang="zh-TW" dirty="0" smtClean="0"/>
              <a:t>44.9 %</a:t>
            </a:r>
            <a:r>
              <a:rPr lang="zh-TW" altLang="en-US" dirty="0" smtClean="0"/>
              <a:t>的價格購買有機咖啡，「甚少參與」集群則願意多支付</a:t>
            </a:r>
            <a:r>
              <a:rPr lang="en-US" altLang="zh-TW" dirty="0" smtClean="0"/>
              <a:t>36.8 %</a:t>
            </a:r>
            <a:r>
              <a:rPr lang="zh-TW" altLang="en-US" dirty="0" smtClean="0"/>
              <a:t>，「追求便利」集群為三者之中較低，只願意多支付</a:t>
            </a:r>
            <a:r>
              <a:rPr lang="en-US" altLang="zh-TW" dirty="0" smtClean="0"/>
              <a:t>30.7 %</a:t>
            </a:r>
            <a:r>
              <a:rPr lang="zh-TW" altLang="en-US" dirty="0" smtClean="0"/>
              <a:t>。</a:t>
            </a:r>
            <a:endParaRPr lang="en-US" altLang="zh-TW" dirty="0" smtClean="0"/>
          </a:p>
          <a:p>
            <a:endParaRPr lang="en-US" altLang="zh-TW" dirty="0" smtClean="0"/>
          </a:p>
          <a:p>
            <a:r>
              <a:rPr lang="zh-TW" altLang="en-US" dirty="0" smtClean="0"/>
              <a:t>重視健康的族群的顯著性 分別 高於「甚少參與」和「追求便利」兩個族群。</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26</a:t>
            </a:fld>
            <a:endParaRPr lang="zh-TW" altLang="en-US"/>
          </a:p>
        </p:txBody>
      </p:sp>
    </p:spTree>
    <p:extLst>
      <p:ext uri="{BB962C8B-B14F-4D97-AF65-F5344CB8AC3E}">
        <p14:creationId xmlns:p14="http://schemas.microsoft.com/office/powerpoint/2010/main" val="42357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由以上研究分析結果，可以得證研究假設一與研究假設二為部分成立，研究假設</a:t>
            </a:r>
            <a:r>
              <a:rPr lang="en-US" altLang="zh-TW" dirty="0" smtClean="0"/>
              <a:t>3~</a:t>
            </a:r>
            <a:r>
              <a:rPr lang="zh-TW" altLang="en-US" dirty="0" smtClean="0"/>
              <a:t>研究假設</a:t>
            </a:r>
            <a:r>
              <a:rPr lang="en-US" altLang="zh-TW" dirty="0" smtClean="0"/>
              <a:t>6</a:t>
            </a:r>
            <a:r>
              <a:rPr lang="zh-TW" altLang="en-US" dirty="0" smtClean="0"/>
              <a:t>成立。</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27</a:t>
            </a:fld>
            <a:endParaRPr lang="zh-TW" altLang="en-US"/>
          </a:p>
        </p:txBody>
      </p:sp>
    </p:spTree>
    <p:extLst>
      <p:ext uri="{BB962C8B-B14F-4D97-AF65-F5344CB8AC3E}">
        <p14:creationId xmlns:p14="http://schemas.microsoft.com/office/powerpoint/2010/main" val="1920654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因此可以利用生活型態區隔消費者之間的差異性，以區別市場方向的定位。</a:t>
            </a:r>
            <a:endParaRPr lang="en-US" altLang="zh-TW" dirty="0" smtClean="0"/>
          </a:p>
          <a:p>
            <a:endParaRPr lang="en-US" altLang="zh-TW" dirty="0" smtClean="0"/>
          </a:p>
          <a:p>
            <a:r>
              <a:rPr lang="zh-TW" altLang="en-US" dirty="0" smtClean="0"/>
              <a:t>重視健康集群願意支付</a:t>
            </a:r>
            <a:r>
              <a:rPr lang="en-US" altLang="zh-TW" dirty="0" smtClean="0"/>
              <a:t>44.9</a:t>
            </a:r>
            <a:r>
              <a:rPr lang="zh-TW" altLang="en-US" dirty="0" smtClean="0"/>
              <a:t> </a:t>
            </a:r>
            <a:r>
              <a:rPr lang="en-US" altLang="zh-TW" dirty="0" smtClean="0"/>
              <a:t>%</a:t>
            </a:r>
            <a:r>
              <a:rPr lang="zh-TW" altLang="en-US" dirty="0" smtClean="0"/>
              <a:t>的金額購買有機咖啡上，因此可以建議偏高價位的咖啡經營者可以以此為銷售集群，</a:t>
            </a:r>
            <a:endParaRPr lang="en-US" altLang="zh-TW" dirty="0" smtClean="0"/>
          </a:p>
          <a:p>
            <a:r>
              <a:rPr lang="zh-TW" altLang="en-US" dirty="0" smtClean="0"/>
              <a:t>「甚少參與者」和「追求便利者」兩個集群中，前者於有機咖啡的購買上願意多消費</a:t>
            </a:r>
            <a:r>
              <a:rPr lang="en-US" altLang="zh-TW" dirty="0" smtClean="0"/>
              <a:t>36.8 %</a:t>
            </a:r>
            <a:r>
              <a:rPr lang="zh-TW" altLang="en-US" dirty="0" smtClean="0"/>
              <a:t>的金額，偏中低價位的咖啡業者可以以此為目標市場，後者所購買有機咖啡的購買意願也最低，建議政府在資訊媒體上加強宣導環境保護，藉此教導有機的重要性。</a:t>
            </a:r>
            <a:endParaRPr lang="en-US" altLang="zh-TW" dirty="0" smtClean="0"/>
          </a:p>
          <a:p>
            <a:endParaRPr lang="en-US" altLang="zh-TW" dirty="0" smtClean="0"/>
          </a:p>
          <a:p>
            <a:r>
              <a:rPr lang="zh-TW" altLang="en-US" dirty="0" smtClean="0"/>
              <a:t>本研究的結果可以給予業者不同行銷策略上的執行，針對消費者的不同特性，銷售不同價位的咖啡飲品，並且建議咖啡經營者與政府單位，可以透過不同時期舉辦展覽說明會，藉以透過溝通平台與消費者建立共識，加強對有機咖啡的認知與深入了解。</a:t>
            </a:r>
          </a:p>
          <a:p>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28</a:t>
            </a:fld>
            <a:endParaRPr lang="zh-TW" altLang="en-US"/>
          </a:p>
        </p:txBody>
      </p:sp>
    </p:spTree>
    <p:extLst>
      <p:ext uri="{BB962C8B-B14F-4D97-AF65-F5344CB8AC3E}">
        <p14:creationId xmlns:p14="http://schemas.microsoft.com/office/powerpoint/2010/main" val="21007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國人重視健康觀念日漸高漲，如何在兼顧吃得安心外，也將可保護大自然環境，是目前社會所關注的。</a:t>
            </a:r>
            <a:endParaRPr lang="en-US" altLang="zh-TW" dirty="0" smtClean="0"/>
          </a:p>
          <a:p>
            <a:endParaRPr lang="en-US" altLang="zh-TW" dirty="0" smtClean="0"/>
          </a:p>
          <a:p>
            <a:r>
              <a:rPr lang="zh-TW" altLang="en-US" dirty="0" smtClean="0"/>
              <a:t>所謂的「有機農業栽培法」是遵守自然資源循環永續利用原則，不允許使用合成化學物質，強調水土資源保育與生態平衡的管理系統，並達到生產自然安全農產品目標之農業。</a:t>
            </a:r>
          </a:p>
          <a:p>
            <a:endParaRPr lang="zh-TW" altLang="en-US" dirty="0" smtClean="0"/>
          </a:p>
          <a:p>
            <a:r>
              <a:rPr lang="zh-TW" altLang="en-US" dirty="0" smtClean="0"/>
              <a:t>受到國外的影響下，咖啡已成為大部分人每天都會消費的飲品</a:t>
            </a:r>
          </a:p>
          <a:p>
            <a:endParaRPr lang="zh-TW" altLang="en-US" dirty="0" smtClean="0"/>
          </a:p>
          <a:p>
            <a:r>
              <a:rPr lang="zh-TW" altLang="en-US" dirty="0" smtClean="0"/>
              <a:t>台灣咖啡館在</a:t>
            </a:r>
            <a:r>
              <a:rPr lang="en-US" altLang="zh-TW" dirty="0" smtClean="0"/>
              <a:t>90</a:t>
            </a:r>
            <a:r>
              <a:rPr lang="zh-TW" altLang="en-US" dirty="0" smtClean="0"/>
              <a:t>年代以來，已在大街小巷的出現，而真正帶動咖啡市場的為</a:t>
            </a:r>
            <a:r>
              <a:rPr lang="en-US" altLang="zh-TW" dirty="0" smtClean="0"/>
              <a:t>1998</a:t>
            </a:r>
            <a:r>
              <a:rPr lang="zh-TW" altLang="en-US" dirty="0" smtClean="0"/>
              <a:t>年美國</a:t>
            </a:r>
            <a:r>
              <a:rPr lang="en-US" altLang="zh-TW" dirty="0" smtClean="0"/>
              <a:t>Starbucks Coffee International</a:t>
            </a:r>
            <a:r>
              <a:rPr lang="zh-TW" altLang="en-US" dirty="0" smtClean="0"/>
              <a:t>公司、台灣統一企業與統一超商三家公司所共同成立的第一家星巴克。</a:t>
            </a:r>
          </a:p>
          <a:p>
            <a:r>
              <a:rPr lang="zh-TW" altLang="en-US" dirty="0" smtClean="0"/>
              <a:t>星巴克	</a:t>
            </a:r>
          </a:p>
          <a:p>
            <a:r>
              <a:rPr lang="zh-TW" altLang="en-US" dirty="0" smtClean="0"/>
              <a:t>時間	店數	</a:t>
            </a:r>
          </a:p>
          <a:p>
            <a:r>
              <a:rPr lang="en-US" altLang="zh-TW" dirty="0" smtClean="0"/>
              <a:t>2014	307		</a:t>
            </a:r>
          </a:p>
          <a:p>
            <a:r>
              <a:rPr lang="en-US" altLang="zh-TW" dirty="0" smtClean="0"/>
              <a:t>1998(</a:t>
            </a:r>
            <a:r>
              <a:rPr lang="zh-TW" altLang="en-US" dirty="0" smtClean="0"/>
              <a:t>來台成立</a:t>
            </a:r>
            <a:r>
              <a:rPr lang="en-US" altLang="zh-TW" dirty="0" smtClean="0"/>
              <a:t>)	1</a:t>
            </a:r>
          </a:p>
          <a:p>
            <a:endParaRPr lang="en-US" altLang="zh-TW" dirty="0" smtClean="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3</a:t>
            </a:fld>
            <a:endParaRPr lang="zh-TW" altLang="en-US"/>
          </a:p>
        </p:txBody>
      </p:sp>
    </p:spTree>
    <p:extLst>
      <p:ext uri="{BB962C8B-B14F-4D97-AF65-F5344CB8AC3E}">
        <p14:creationId xmlns:p14="http://schemas.microsoft.com/office/powerpoint/2010/main" val="241490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此表為</a:t>
            </a:r>
            <a:r>
              <a:rPr lang="en-US" altLang="zh-TW" dirty="0" smtClean="0"/>
              <a:t>2012</a:t>
            </a:r>
            <a:r>
              <a:rPr lang="zh-TW" altLang="en-US" dirty="0" smtClean="0"/>
              <a:t>年</a:t>
            </a:r>
            <a:r>
              <a:rPr lang="zh-TW" altLang="en-US" b="1" dirty="0" smtClean="0">
                <a:latin typeface="新細明體" panose="02020500000000000000" pitchFamily="18" charset="-120"/>
                <a:ea typeface="+mn-ea"/>
              </a:rPr>
              <a:t>世界各國人均咖啡豆消費量排名，以公斤為單位，咖啡豆的人均消費在歐洲國家最高，依序為為芬蘭、奧地利、挪威、丹麥、美國、日本，而台灣</a:t>
            </a:r>
            <a:r>
              <a:rPr lang="en-US" altLang="zh-TW" b="1" dirty="0" smtClean="0">
                <a:latin typeface="新細明體" panose="02020500000000000000" pitchFamily="18" charset="-120"/>
                <a:ea typeface="+mn-ea"/>
              </a:rPr>
              <a:t>2012</a:t>
            </a:r>
            <a:r>
              <a:rPr lang="zh-TW" altLang="en-US" b="1" dirty="0" smtClean="0">
                <a:latin typeface="新細明體" panose="02020500000000000000" pitchFamily="18" charset="-120"/>
                <a:ea typeface="+mn-ea"/>
              </a:rPr>
              <a:t>年消費量</a:t>
            </a:r>
            <a:r>
              <a:rPr lang="en-US" altLang="zh-TW" b="1" dirty="0" smtClean="0">
                <a:latin typeface="新細明體" panose="02020500000000000000" pitchFamily="18" charset="-120"/>
                <a:ea typeface="+mn-ea"/>
              </a:rPr>
              <a:t>0.7</a:t>
            </a:r>
            <a:r>
              <a:rPr lang="zh-TW" altLang="en-US" b="1" dirty="0" smtClean="0">
                <a:latin typeface="新細明體" panose="02020500000000000000" pitchFamily="18" charset="-120"/>
                <a:ea typeface="+mn-ea"/>
              </a:rPr>
              <a:t>公斤，跟日本國家</a:t>
            </a:r>
            <a:r>
              <a:rPr lang="en-US" altLang="zh-TW" b="1" dirty="0" smtClean="0">
                <a:latin typeface="新細明體" panose="02020500000000000000" pitchFamily="18" charset="-120"/>
                <a:ea typeface="+mn-ea"/>
              </a:rPr>
              <a:t>732</a:t>
            </a:r>
            <a:r>
              <a:rPr lang="zh-TW" altLang="en-US" b="1" dirty="0" smtClean="0">
                <a:latin typeface="新細明體" panose="02020500000000000000" pitchFamily="18" charset="-120"/>
                <a:ea typeface="+mn-ea"/>
              </a:rPr>
              <a:t>公斤相比，足足差距了</a:t>
            </a:r>
            <a:r>
              <a:rPr lang="en-US" altLang="zh-TW" b="1" dirty="0" smtClean="0">
                <a:latin typeface="新細明體" panose="02020500000000000000" pitchFamily="18" charset="-120"/>
                <a:ea typeface="+mn-ea"/>
              </a:rPr>
              <a:t>1000</a:t>
            </a:r>
            <a:r>
              <a:rPr lang="zh-TW" altLang="en-US" b="1" dirty="0" smtClean="0">
                <a:latin typeface="新細明體" panose="02020500000000000000" pitchFamily="18" charset="-120"/>
                <a:ea typeface="+mn-ea"/>
              </a:rPr>
              <a:t>倍，顯示咖啡市場在台灣的發展上還有很大的成長空間。</a:t>
            </a:r>
            <a:endParaRPr lang="en-US" altLang="zh-TW" b="1" dirty="0" smtClean="0">
              <a:latin typeface="新細明體" panose="02020500000000000000" pitchFamily="18" charset="-120"/>
              <a:ea typeface="+mn-ea"/>
            </a:endParaRP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4</a:t>
            </a:fld>
            <a:endParaRPr lang="zh-TW" altLang="en-US"/>
          </a:p>
        </p:txBody>
      </p:sp>
    </p:spTree>
    <p:extLst>
      <p:ext uri="{BB962C8B-B14F-4D97-AF65-F5344CB8AC3E}">
        <p14:creationId xmlns:p14="http://schemas.microsoft.com/office/powerpoint/2010/main" val="161809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表中為台灣咖啡豆進口量，民國</a:t>
            </a:r>
            <a:r>
              <a:rPr lang="en-US" altLang="zh-TW" dirty="0" smtClean="0"/>
              <a:t>92</a:t>
            </a:r>
            <a:r>
              <a:rPr lang="zh-TW" altLang="en-US" dirty="0" smtClean="0"/>
              <a:t>年總共進口了</a:t>
            </a:r>
            <a:r>
              <a:rPr lang="en-US" altLang="zh-TW" dirty="0" smtClean="0"/>
              <a:t>8,631</a:t>
            </a:r>
            <a:r>
              <a:rPr lang="zh-TW" altLang="en-US" dirty="0" smtClean="0"/>
              <a:t>公噸，到了民國</a:t>
            </a:r>
            <a:r>
              <a:rPr lang="en-US" altLang="zh-TW" dirty="0" smtClean="0"/>
              <a:t>101</a:t>
            </a:r>
            <a:r>
              <a:rPr lang="zh-TW" altLang="en-US" dirty="0" smtClean="0"/>
              <a:t>年總共進口了</a:t>
            </a:r>
            <a:r>
              <a:rPr lang="en-US" altLang="zh-TW" dirty="0" smtClean="0"/>
              <a:t>1</a:t>
            </a:r>
            <a:r>
              <a:rPr lang="zh-TW" altLang="en-US" dirty="0" smtClean="0"/>
              <a:t>萬</a:t>
            </a:r>
            <a:r>
              <a:rPr lang="en-US" altLang="zh-TW" dirty="0" smtClean="0"/>
              <a:t>8</a:t>
            </a:r>
            <a:r>
              <a:rPr lang="zh-TW" altLang="en-US" dirty="0" smtClean="0"/>
              <a:t>千公噸的咖啡豆，可看出咖啡在台灣的消費有快速的成長。</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5</a:t>
            </a:fld>
            <a:endParaRPr lang="zh-TW" altLang="en-US"/>
          </a:p>
        </p:txBody>
      </p:sp>
    </p:spTree>
    <p:extLst>
      <p:ext uri="{BB962C8B-B14F-4D97-AF65-F5344CB8AC3E}">
        <p14:creationId xmlns:p14="http://schemas.microsoft.com/office/powerpoint/2010/main" val="1730360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此表為國際咖啡組織的 世界咖啡消費量，可以看出</a:t>
            </a:r>
            <a:r>
              <a:rPr lang="en-US" altLang="zh-TW" dirty="0" smtClean="0"/>
              <a:t>2012</a:t>
            </a:r>
            <a:r>
              <a:rPr lang="zh-TW" altLang="en-US" dirty="0" smtClean="0"/>
              <a:t>年至</a:t>
            </a:r>
            <a:r>
              <a:rPr lang="en-US" altLang="zh-TW" dirty="0" smtClean="0"/>
              <a:t>2013</a:t>
            </a:r>
            <a:r>
              <a:rPr lang="zh-TW" altLang="en-US" dirty="0" smtClean="0"/>
              <a:t>年有成長的趨勢，</a:t>
            </a:r>
            <a:r>
              <a:rPr lang="en-US" altLang="zh-TW" dirty="0" smtClean="0"/>
              <a:t>2013</a:t>
            </a:r>
            <a:r>
              <a:rPr lang="zh-TW" altLang="en-US" dirty="0" smtClean="0"/>
              <a:t>年增加至</a:t>
            </a:r>
            <a:r>
              <a:rPr lang="en-US" altLang="zh-TW" dirty="0" smtClean="0"/>
              <a:t>1</a:t>
            </a:r>
            <a:r>
              <a:rPr lang="zh-TW" altLang="en-US" dirty="0" smtClean="0"/>
              <a:t>兆</a:t>
            </a:r>
            <a:r>
              <a:rPr lang="en-US" altLang="zh-TW" dirty="0" smtClean="0"/>
              <a:t>4</a:t>
            </a:r>
            <a:r>
              <a:rPr lang="zh-TW" altLang="en-US" dirty="0" smtClean="0"/>
              <a:t>億</a:t>
            </a:r>
            <a:r>
              <a:rPr lang="en-US" altLang="zh-TW" dirty="0" smtClean="0"/>
              <a:t>5</a:t>
            </a:r>
            <a:r>
              <a:rPr lang="zh-TW" altLang="en-US" dirty="0" smtClean="0"/>
              <a:t>千</a:t>
            </a:r>
            <a:r>
              <a:rPr lang="en-US" altLang="zh-TW" dirty="0" smtClean="0"/>
              <a:t>8</a:t>
            </a:r>
            <a:r>
              <a:rPr lang="zh-TW" altLang="en-US" dirty="0" smtClean="0"/>
              <a:t>百萬袋的咖啡豆，高於</a:t>
            </a:r>
            <a:r>
              <a:rPr lang="en-US" altLang="zh-TW" dirty="0" smtClean="0"/>
              <a:t>2012</a:t>
            </a:r>
            <a:r>
              <a:rPr lang="zh-TW" altLang="en-US" dirty="0" smtClean="0"/>
              <a:t>年的</a:t>
            </a:r>
            <a:r>
              <a:rPr lang="en-US" altLang="zh-TW" dirty="0" smtClean="0"/>
              <a:t>1</a:t>
            </a:r>
            <a:r>
              <a:rPr lang="zh-TW" altLang="en-US" dirty="0" smtClean="0"/>
              <a:t>兆</a:t>
            </a:r>
            <a:r>
              <a:rPr lang="en-US" altLang="zh-TW" dirty="0" smtClean="0"/>
              <a:t>4</a:t>
            </a:r>
            <a:r>
              <a:rPr lang="zh-TW" altLang="en-US" dirty="0" smtClean="0"/>
              <a:t>億</a:t>
            </a:r>
            <a:r>
              <a:rPr lang="en-US" altLang="zh-TW" dirty="0" smtClean="0"/>
              <a:t>2</a:t>
            </a:r>
            <a:r>
              <a:rPr lang="zh-TW" altLang="en-US" dirty="0" smtClean="0"/>
              <a:t>千萬袋，提高了</a:t>
            </a:r>
            <a:r>
              <a:rPr lang="en-US" altLang="zh-TW" dirty="0" smtClean="0"/>
              <a:t>2.1</a:t>
            </a:r>
            <a:r>
              <a:rPr lang="zh-TW" altLang="en-US" dirty="0" smtClean="0"/>
              <a:t> </a:t>
            </a:r>
            <a:r>
              <a:rPr lang="en-US" altLang="zh-TW" dirty="0" smtClean="0"/>
              <a:t>%</a:t>
            </a:r>
            <a:r>
              <a:rPr lang="zh-TW" altLang="en-US" dirty="0" smtClean="0"/>
              <a:t>成長率。</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6</a:t>
            </a:fld>
            <a:endParaRPr lang="zh-TW" altLang="en-US"/>
          </a:p>
        </p:txBody>
      </p:sp>
    </p:spTree>
    <p:extLst>
      <p:ext uri="{BB962C8B-B14F-4D97-AF65-F5344CB8AC3E}">
        <p14:creationId xmlns:p14="http://schemas.microsoft.com/office/powerpoint/2010/main" val="214279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本研究探討</a:t>
            </a:r>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7</a:t>
            </a:fld>
            <a:endParaRPr lang="zh-TW" altLang="en-US"/>
          </a:p>
        </p:txBody>
      </p:sp>
    </p:spTree>
    <p:extLst>
      <p:ext uri="{BB962C8B-B14F-4D97-AF65-F5344CB8AC3E}">
        <p14:creationId xmlns:p14="http://schemas.microsoft.com/office/powerpoint/2010/main" val="100510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r>
              <a:rPr lang="zh-TW" altLang="en-US" dirty="0" smtClean="0"/>
              <a:t>文獻探討中將介紹以下</a:t>
            </a:r>
            <a:r>
              <a:rPr lang="en-US" altLang="zh-TW" dirty="0" smtClean="0"/>
              <a:t>5</a:t>
            </a:r>
            <a:r>
              <a:rPr lang="zh-TW" altLang="en-US" dirty="0" smtClean="0"/>
              <a:t>個有專有名詞</a:t>
            </a:r>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8</a:t>
            </a:fld>
            <a:endParaRPr lang="zh-TW" altLang="en-US"/>
          </a:p>
        </p:txBody>
      </p:sp>
    </p:spTree>
    <p:extLst>
      <p:ext uri="{BB962C8B-B14F-4D97-AF65-F5344CB8AC3E}">
        <p14:creationId xmlns:p14="http://schemas.microsoft.com/office/powerpoint/2010/main" val="370127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smtClean="0"/>
              <a:t>2006</a:t>
            </a:r>
            <a:r>
              <a:rPr lang="zh-TW" altLang="en-US" dirty="0" smtClean="0"/>
              <a:t>年張淑芬有提到自從</a:t>
            </a:r>
            <a:r>
              <a:rPr lang="en-US" altLang="zh-TW" dirty="0" smtClean="0"/>
              <a:t>1987</a:t>
            </a:r>
            <a:r>
              <a:rPr lang="zh-TW" altLang="en-US" dirty="0" smtClean="0"/>
              <a:t>年開始</a:t>
            </a:r>
            <a:r>
              <a:rPr lang="zh-TW" altLang="en-US" sz="1200" dirty="0" smtClean="0">
                <a:latin typeface="微軟正黑體" panose="020B0604030504040204" pitchFamily="34" charset="-120"/>
                <a:ea typeface="微軟正黑體" panose="020B0604030504040204" pitchFamily="34" charset="-120"/>
              </a:rPr>
              <a:t>台灣的消費情形與台灣社會財富的增長有著相關地依附性，</a:t>
            </a:r>
            <a:endParaRPr lang="en-US" altLang="zh-TW" sz="1200" dirty="0" smtClean="0">
              <a:latin typeface="微軟正黑體" panose="020B0604030504040204" pitchFamily="34" charset="-120"/>
              <a:ea typeface="微軟正黑體" panose="020B0604030504040204" pitchFamily="34" charset="-120"/>
            </a:endParaRPr>
          </a:p>
          <a:p>
            <a:endParaRPr lang="en-US" altLang="zh-TW" sz="1200" dirty="0" smtClean="0">
              <a:latin typeface="微軟正黑體" panose="020B0604030504040204" pitchFamily="34" charset="-120"/>
              <a:ea typeface="微軟正黑體" panose="020B0604030504040204" pitchFamily="34" charset="-120"/>
            </a:endParaRPr>
          </a:p>
          <a:p>
            <a:r>
              <a:rPr lang="zh-TW" altLang="en-US" sz="1200" dirty="0" smtClean="0">
                <a:latin typeface="微軟正黑體" panose="020B0604030504040204" pitchFamily="34" charset="-120"/>
                <a:ea typeface="微軟正黑體" panose="020B0604030504040204" pitchFamily="34" charset="-120"/>
                <a:cs typeface="+mn-cs"/>
              </a:rPr>
              <a:t>而</a:t>
            </a:r>
            <a:r>
              <a:rPr lang="zh-TW" altLang="en-US" sz="1200" dirty="0" smtClean="0">
                <a:latin typeface="微軟正黑體" panose="020B0604030504040204" pitchFamily="34" charset="-120"/>
                <a:ea typeface="微軟正黑體" panose="020B0604030504040204" pitchFamily="34" charset="-120"/>
                <a:cs typeface="Times New Roman" panose="02020603050405020304" pitchFamily="18" charset="0"/>
              </a:rPr>
              <a:t>咖啡經濟在台灣也成為一個亮眼的產業，</a:t>
            </a:r>
            <a:r>
              <a:rPr lang="zh-TW" altLang="en-US" sz="1200" dirty="0" smtClean="0">
                <a:latin typeface="微軟正黑體" panose="020B0604030504040204" pitchFamily="34" charset="-120"/>
                <a:cs typeface="Times New Roman" panose="02020603050405020304" pitchFamily="18" charset="0"/>
              </a:rPr>
              <a:t>依據農委會統計，全台至今咖啡種植面積約</a:t>
            </a:r>
            <a:r>
              <a:rPr lang="en-US" altLang="zh-TW" sz="1200" dirty="0" smtClean="0">
                <a:latin typeface="Times New Roman" panose="02020603050405020304" pitchFamily="18" charset="0"/>
                <a:cs typeface="Times New Roman" panose="02020603050405020304" pitchFamily="18" charset="0"/>
              </a:rPr>
              <a:t>213</a:t>
            </a:r>
            <a:r>
              <a:rPr lang="zh-TW" altLang="en-US" sz="1200" dirty="0" smtClean="0">
                <a:latin typeface="微軟正黑體" panose="020B0604030504040204" pitchFamily="34" charset="-120"/>
                <a:cs typeface="Times New Roman" panose="02020603050405020304" pitchFamily="18" charset="0"/>
              </a:rPr>
              <a:t>公頃</a:t>
            </a:r>
            <a:endParaRPr lang="en-US" altLang="zh-TW" dirty="0" smtClean="0"/>
          </a:p>
          <a:p>
            <a:endParaRPr lang="zh-TW" altLang="en-US" dirty="0"/>
          </a:p>
        </p:txBody>
      </p:sp>
      <p:sp>
        <p:nvSpPr>
          <p:cNvPr id="4" name="頁尾版面配置區 3"/>
          <p:cNvSpPr>
            <a:spLocks noGrp="1"/>
          </p:cNvSpPr>
          <p:nvPr>
            <p:ph type="ftr" sz="quarter"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02FC62B-1DB4-4240-A0B4-3C7DBFE65C62}" type="slidenum">
              <a:rPr lang="zh-TW" altLang="en-US" smtClean="0"/>
              <a:t>9</a:t>
            </a:fld>
            <a:endParaRPr lang="zh-TW" altLang="en-US"/>
          </a:p>
        </p:txBody>
      </p:sp>
    </p:spTree>
    <p:extLst>
      <p:ext uri="{BB962C8B-B14F-4D97-AF65-F5344CB8AC3E}">
        <p14:creationId xmlns:p14="http://schemas.microsoft.com/office/powerpoint/2010/main" val="251480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908249" y="2404534"/>
            <a:ext cx="6499230" cy="1646302"/>
          </a:xfrm>
        </p:spPr>
        <p:txBody>
          <a:bodyPr anchor="b">
            <a:noAutofit/>
          </a:bodyPr>
          <a:lstStyle>
            <a:lvl1pPr algn="r">
              <a:defRPr sz="5400" kern="0" baseline="0">
                <a:solidFill>
                  <a:srgbClr val="008000"/>
                </a:solidFill>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908249" y="4050834"/>
            <a:ext cx="6499230" cy="1096899"/>
          </a:xfrm>
        </p:spPr>
        <p:txBody>
          <a:bodyPr anchor="t">
            <a:normAutofit/>
          </a:bodyPr>
          <a:lstStyle>
            <a:lvl1pPr marL="0" indent="0" algn="r">
              <a:buNone/>
              <a:defRPr sz="2400">
                <a:solidFill>
                  <a:srgbClr val="9900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en-US" dirty="0"/>
          </a:p>
        </p:txBody>
      </p:sp>
      <p:sp>
        <p:nvSpPr>
          <p:cNvPr id="4" name="Date Placeholder 3"/>
          <p:cNvSpPr>
            <a:spLocks noGrp="1"/>
          </p:cNvSpPr>
          <p:nvPr>
            <p:ph type="dt" sz="half" idx="10"/>
          </p:nvPr>
        </p:nvSpPr>
        <p:spPr/>
        <p:txBody>
          <a:bodyPr/>
          <a:lstStyle/>
          <a:p>
            <a:fld id="{37F64883-3742-4A14-89E3-93FFBBA6210D}" type="datetime1">
              <a:rPr lang="zh-TW" altLang="en-US" smtClean="0"/>
              <a:t>2014/5/9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8621342" y="6660859"/>
            <a:ext cx="512638" cy="197140"/>
          </a:xfrm>
        </p:spPr>
        <p:txBody>
          <a:bodyPr/>
          <a:lstStyle>
            <a:lvl1pPr>
              <a:defRPr sz="2000">
                <a:solidFill>
                  <a:srgbClr val="FF0000"/>
                </a:solidFill>
                <a:latin typeface="Times New Roman" panose="02020603050405020304" pitchFamily="18" charset="0"/>
                <a:cs typeface="Times New Roman" panose="02020603050405020304" pitchFamily="18" charset="0"/>
              </a:defRPr>
            </a:lvl1pPr>
          </a:lstStyle>
          <a:p>
            <a:fld id="{70FFAD11-03B0-47D3-99F5-F912CF3FFB68}" type="slidenum">
              <a:rPr lang="zh-TW" altLang="en-US" smtClean="0"/>
              <a:pPr/>
              <a:t>‹#›</a:t>
            </a:fld>
            <a:endParaRPr lang="zh-TW" altLang="en-US" dirty="0"/>
          </a:p>
        </p:txBody>
      </p:sp>
    </p:spTree>
    <p:extLst>
      <p:ext uri="{BB962C8B-B14F-4D97-AF65-F5344CB8AC3E}">
        <p14:creationId xmlns:p14="http://schemas.microsoft.com/office/powerpoint/2010/main" val="426685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11BA37D-34E4-48D3-B98B-F953EE639084}" type="datetime1">
              <a:rPr lang="zh-TW" altLang="en-US" smtClean="0"/>
              <a:t>2014/5/9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173083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10815A8-B3A8-45EC-A3FE-12B101F62997}" type="datetime1">
              <a:rPr lang="zh-TW" altLang="en-US" smtClean="0"/>
              <a:t>2014/5/9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6381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F09BDF7-A0E8-45B4-8CA3-DB17A86F02E1}" type="datetime1">
              <a:rPr lang="zh-TW" altLang="en-US" smtClean="0"/>
              <a:t>2014/5/9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3464856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DDB2A5BA-DB35-460B-97D8-B16FF736BE13}" type="datetime1">
              <a:rPr lang="zh-TW" altLang="en-US" smtClean="0"/>
              <a:t>2014/5/9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026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0616C238-012A-41BF-91D6-98669B24A5BE}" type="datetime1">
              <a:rPr lang="zh-TW" altLang="en-US" smtClean="0"/>
              <a:t>2014/5/9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46292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E41BB23-408A-423D-BD64-94C547797537}" type="datetime1">
              <a:rPr lang="zh-TW" altLang="en-US" smtClean="0"/>
              <a:t>2014/5/9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1193239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64188383-7BAB-442D-AC8E-7301A8E7421C}" type="datetime1">
              <a:rPr lang="zh-TW" altLang="en-US" smtClean="0"/>
              <a:t>2014/5/9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91597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621710" cy="766194"/>
          </a:xfrm>
        </p:spPr>
        <p:txBody>
          <a:bodyPr/>
          <a:lstStyle>
            <a:lvl1pPr>
              <a:defRPr>
                <a:solidFill>
                  <a:srgbClr val="008000"/>
                </a:solidFill>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609598" y="1375795"/>
            <a:ext cx="6621711" cy="5192785"/>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a:xfrm>
            <a:off x="0" y="6686026"/>
            <a:ext cx="684132" cy="182562"/>
          </a:xfrm>
        </p:spPr>
        <p:txBody>
          <a:bodyPr/>
          <a:lstStyle>
            <a:lvl1pPr>
              <a:defRPr>
                <a:solidFill>
                  <a:srgbClr val="FF0000"/>
                </a:solidFill>
              </a:defRPr>
            </a:lvl1pPr>
          </a:lstStyle>
          <a:p>
            <a:fld id="{64ADC185-8E37-4440-8821-9BEE5E86E368}" type="datetime1">
              <a:rPr lang="zh-TW" altLang="en-US" smtClean="0"/>
              <a:pPr/>
              <a:t>2014/5/9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8631362" y="6686026"/>
            <a:ext cx="512638" cy="171974"/>
          </a:xfrm>
        </p:spPr>
        <p:txBody>
          <a:bodyPr/>
          <a:lstStyle>
            <a:lvl1pPr>
              <a:defRPr sz="2000">
                <a:solidFill>
                  <a:srgbClr val="FF0000"/>
                </a:solidFill>
              </a:defRPr>
            </a:lvl1pPr>
          </a:lstStyle>
          <a:p>
            <a:fld id="{70FFAD11-03B0-47D3-99F5-F912CF3FFB68}" type="slidenum">
              <a:rPr lang="zh-TW" altLang="en-US" smtClean="0"/>
              <a:pPr/>
              <a:t>‹#›</a:t>
            </a:fld>
            <a:endParaRPr lang="zh-TW" altLang="en-US"/>
          </a:p>
        </p:txBody>
      </p:sp>
    </p:spTree>
    <p:extLst>
      <p:ext uri="{BB962C8B-B14F-4D97-AF65-F5344CB8AC3E}">
        <p14:creationId xmlns:p14="http://schemas.microsoft.com/office/powerpoint/2010/main" val="237352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0" y="21169"/>
            <a:ext cx="7861300" cy="1363132"/>
          </a:xfrm>
        </p:spPr>
        <p:txBody>
          <a:bodyPr anchor="b"/>
          <a:lstStyle>
            <a:lvl1pPr algn="l">
              <a:defRPr sz="4000" b="0" cap="none"/>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927100" y="1499264"/>
            <a:ext cx="6347715" cy="4422111"/>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Date Placeholder 3"/>
          <p:cNvSpPr>
            <a:spLocks noGrp="1"/>
          </p:cNvSpPr>
          <p:nvPr>
            <p:ph type="dt" sz="half" idx="10"/>
          </p:nvPr>
        </p:nvSpPr>
        <p:spPr>
          <a:xfrm>
            <a:off x="0" y="6492875"/>
            <a:ext cx="684132" cy="365125"/>
          </a:xfrm>
        </p:spPr>
        <p:txBody>
          <a:bodyPr/>
          <a:lstStyle>
            <a:lvl1pPr>
              <a:defRPr>
                <a:solidFill>
                  <a:srgbClr val="FF0000"/>
                </a:solidFill>
              </a:defRPr>
            </a:lvl1pPr>
          </a:lstStyle>
          <a:p>
            <a:fld id="{2907B31F-DA4F-4E74-935F-DD71E8FC6277}" type="datetime1">
              <a:rPr lang="zh-TW" altLang="en-US" smtClean="0"/>
              <a:pPr/>
              <a:t>2014/5/9</a:t>
            </a:fld>
            <a:endParaRPr lang="zh-TW" altLang="en-US" dirty="0"/>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8631362" y="6496050"/>
            <a:ext cx="512638" cy="365125"/>
          </a:xfr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fld id="{70FFAD11-03B0-47D3-99F5-F912CF3FFB68}" type="slidenum">
              <a:rPr lang="zh-TW" altLang="en-US" smtClean="0"/>
              <a:pPr/>
              <a:t>‹#›</a:t>
            </a:fld>
            <a:endParaRPr lang="zh-TW" altLang="en-US" dirty="0"/>
          </a:p>
        </p:txBody>
      </p:sp>
    </p:spTree>
    <p:extLst>
      <p:ext uri="{BB962C8B-B14F-4D97-AF65-F5344CB8AC3E}">
        <p14:creationId xmlns:p14="http://schemas.microsoft.com/office/powerpoint/2010/main" val="2772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8CAC3F1-9312-424A-9610-0E464DFD7EBD}" type="datetime1">
              <a:rPr lang="zh-TW" altLang="en-US" smtClean="0"/>
              <a:t>2014/5/9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201793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ED16B69-07DE-4F46-9EEC-BE71B80547BA}" type="datetime1">
              <a:rPr lang="zh-TW" altLang="en-US" smtClean="0"/>
              <a:t>2014/5/9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226000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96C419D3-0D42-4375-93DF-44B33B76697F}" type="datetime1">
              <a:rPr lang="zh-TW" altLang="en-US" smtClean="0"/>
              <a:t>2014/5/9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127919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DE791-266F-40A6-A717-012E130A8669}" type="datetime1">
              <a:rPr lang="zh-TW" altLang="en-US" smtClean="0"/>
              <a:t>2014/5/9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2468003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23C581F-E78B-4E59-AD83-AF58C06AC74B}" type="datetime1">
              <a:rPr lang="zh-TW" altLang="en-US" smtClean="0"/>
              <a:t>2014/5/9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328997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EFDF6FD1-F2AF-4814-82E0-9F2BEA9FE935}" type="datetime1">
              <a:rPr lang="zh-TW" altLang="en-US" smtClean="0"/>
              <a:t>2014/5/9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1120837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3DD7AC-E5C1-4EF6-AA60-6CA853A79A69}" type="datetime1">
              <a:rPr lang="zh-TW" altLang="en-US" smtClean="0"/>
              <a:t>2014/5/9</a:t>
            </a:fld>
            <a:endParaRPr lang="zh-TW"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0FFAD11-03B0-47D3-99F5-F912CF3FFB68}" type="slidenum">
              <a:rPr lang="zh-TW" altLang="en-US" smtClean="0"/>
              <a:t>‹#›</a:t>
            </a:fld>
            <a:endParaRPr lang="zh-TW" altLang="en-US"/>
          </a:p>
        </p:txBody>
      </p:sp>
    </p:spTree>
    <p:extLst>
      <p:ext uri="{BB962C8B-B14F-4D97-AF65-F5344CB8AC3E}">
        <p14:creationId xmlns:p14="http://schemas.microsoft.com/office/powerpoint/2010/main" val="15246601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p:txBody>
          <a:bodyPr/>
          <a:lstStyle/>
          <a:p>
            <a:pPr algn="ctr"/>
            <a:r>
              <a:rPr lang="zh-TW" altLang="en-US" sz="4800" b="1" dirty="0">
                <a:latin typeface="+mn-ea"/>
                <a:ea typeface="+mn-ea"/>
              </a:rPr>
              <a:t>高雄市消費者對有機咖啡的願付價格之探討</a:t>
            </a:r>
            <a:r>
              <a:rPr lang="en-US" altLang="zh-TW" sz="4800" b="1" dirty="0">
                <a:latin typeface="+mn-ea"/>
                <a:ea typeface="+mn-ea"/>
              </a:rPr>
              <a:t/>
            </a:r>
            <a:br>
              <a:rPr lang="en-US" altLang="zh-TW" sz="4800" b="1" dirty="0">
                <a:latin typeface="+mn-ea"/>
                <a:ea typeface="+mn-ea"/>
              </a:rPr>
            </a:br>
            <a:r>
              <a:rPr lang="en-US" altLang="zh-TW" sz="3600" b="1" dirty="0">
                <a:latin typeface="Times New Roman" panose="02020603050405020304" pitchFamily="18" charset="0"/>
                <a:cs typeface="Times New Roman" panose="02020603050405020304" pitchFamily="18" charset="0"/>
              </a:rPr>
              <a:t>A study of Kaohsiung consumers of willingness to pay for organic coffee</a:t>
            </a:r>
            <a:endParaRPr lang="zh-TW" altLang="en-US" sz="3600" b="1" dirty="0">
              <a:latin typeface="Times New Roman" panose="02020603050405020304" pitchFamily="18" charset="0"/>
              <a:cs typeface="Times New Roman" panose="02020603050405020304" pitchFamily="18" charset="0"/>
            </a:endParaRPr>
          </a:p>
        </p:txBody>
      </p:sp>
      <p:sp>
        <p:nvSpPr>
          <p:cNvPr id="6" name="副標題 5"/>
          <p:cNvSpPr>
            <a:spLocks noGrp="1"/>
          </p:cNvSpPr>
          <p:nvPr>
            <p:ph type="subTitle" idx="1"/>
          </p:nvPr>
        </p:nvSpPr>
        <p:spPr>
          <a:xfrm>
            <a:off x="908249" y="4866761"/>
            <a:ext cx="6499230" cy="1096899"/>
          </a:xfrm>
        </p:spPr>
        <p:txBody>
          <a:bodyPr>
            <a:normAutofit fontScale="70000" lnSpcReduction="20000"/>
          </a:bodyPr>
          <a:lstStyle/>
          <a:p>
            <a:pPr algn="ctr"/>
            <a:r>
              <a:rPr lang="zh-TW" altLang="en-US" sz="2800" dirty="0">
                <a:solidFill>
                  <a:srgbClr val="002060"/>
                </a:solidFill>
              </a:rPr>
              <a:t>高雄應用科技大學</a:t>
            </a:r>
            <a:endParaRPr lang="en-US" altLang="zh-TW" sz="2800" dirty="0">
              <a:solidFill>
                <a:srgbClr val="002060"/>
              </a:solidFill>
            </a:endParaRPr>
          </a:p>
          <a:p>
            <a:pPr algn="ctr"/>
            <a:r>
              <a:rPr lang="zh-TW" altLang="en-US" sz="2800" dirty="0">
                <a:solidFill>
                  <a:srgbClr val="002060"/>
                </a:solidFill>
              </a:rPr>
              <a:t>觀光管理系觀光與餐旅管理碩士班 薛伊評</a:t>
            </a:r>
            <a:endParaRPr lang="en-US" altLang="zh-TW" sz="2800" dirty="0">
              <a:solidFill>
                <a:srgbClr val="002060"/>
              </a:solidFill>
            </a:endParaRPr>
          </a:p>
          <a:p>
            <a:pPr algn="ctr"/>
            <a:r>
              <a:rPr lang="zh-TW" altLang="en-US" sz="2800" dirty="0">
                <a:solidFill>
                  <a:srgbClr val="002060"/>
                </a:solidFill>
              </a:rPr>
              <a:t>指導教授 李明聰</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t>1</a:t>
            </a:fld>
            <a:endParaRPr lang="zh-TW" altLang="en-US"/>
          </a:p>
        </p:txBody>
      </p:sp>
    </p:spTree>
    <p:extLst>
      <p:ext uri="{BB962C8B-B14F-4D97-AF65-F5344CB8AC3E}">
        <p14:creationId xmlns:p14="http://schemas.microsoft.com/office/powerpoint/2010/main" val="1495030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5400" b="1" dirty="0">
                <a:solidFill>
                  <a:srgbClr val="002060"/>
                </a:solidFill>
                <a:latin typeface="+mj-ea"/>
              </a:rPr>
              <a:t>文獻探討</a:t>
            </a:r>
            <a:r>
              <a:rPr lang="en-US" altLang="zh-TW" sz="5400" b="1" dirty="0">
                <a:solidFill>
                  <a:srgbClr val="002060"/>
                </a:solidFill>
                <a:latin typeface="+mj-ea"/>
              </a:rPr>
              <a:t>(</a:t>
            </a:r>
            <a:r>
              <a:rPr lang="zh-TW" altLang="en-US" sz="5400" b="1" dirty="0">
                <a:solidFill>
                  <a:srgbClr val="002060"/>
                </a:solidFill>
                <a:latin typeface="+mj-ea"/>
              </a:rPr>
              <a:t>生活型態</a:t>
            </a:r>
            <a:r>
              <a:rPr lang="en-US" altLang="zh-TW" sz="5400" b="1" dirty="0">
                <a:solidFill>
                  <a:srgbClr val="002060"/>
                </a:solidFill>
                <a:latin typeface="+mj-ea"/>
              </a:rPr>
              <a:t>)</a:t>
            </a:r>
            <a:endParaRPr lang="zh-TW" altLang="en-US" sz="5400" dirty="0">
              <a:solidFill>
                <a:srgbClr val="002060"/>
              </a:solidFill>
            </a:endParaRPr>
          </a:p>
        </p:txBody>
      </p:sp>
      <p:sp>
        <p:nvSpPr>
          <p:cNvPr id="3" name="內容版面配置區 2"/>
          <p:cNvSpPr>
            <a:spLocks noGrp="1"/>
          </p:cNvSpPr>
          <p:nvPr>
            <p:ph idx="1"/>
          </p:nvPr>
        </p:nvSpPr>
        <p:spPr>
          <a:xfrm>
            <a:off x="609599" y="1890145"/>
            <a:ext cx="6972301" cy="5192785"/>
          </a:xfrm>
        </p:spPr>
        <p:txBody>
          <a:bodyPr/>
          <a:lstStyle/>
          <a:p>
            <a:r>
              <a:rPr lang="zh-TW" altLang="en-US" sz="2800" dirty="0">
                <a:latin typeface="微軟正黑體" panose="020B0604030504040204" pitchFamily="34" charset="-120"/>
              </a:rPr>
              <a:t>生活型態為個體的特徵和周圍環境之間的關係</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(Kotler &amp; Keller, 2006)</a:t>
            </a:r>
            <a:r>
              <a:rPr lang="zh-TW" altLang="en-US" sz="2800" dirty="0">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sz="2800" dirty="0">
              <a:latin typeface="Times New Roman" panose="02020603050405020304" pitchFamily="18" charset="0"/>
              <a:ea typeface="新細明體" panose="02020500000000000000" pitchFamily="18" charset="-120"/>
              <a:cs typeface="Times New Roman" panose="02020603050405020304" pitchFamily="18" charset="0"/>
            </a:endParaRPr>
          </a:p>
          <a:p>
            <a:endParaRPr lang="en-US" altLang="zh-TW" sz="2800" dirty="0">
              <a:latin typeface="新細明體" panose="02020500000000000000" pitchFamily="18" charset="-120"/>
              <a:ea typeface="新細明體" panose="02020500000000000000" pitchFamily="18" charset="-120"/>
            </a:endParaRPr>
          </a:p>
          <a:p>
            <a:r>
              <a:rPr lang="zh-TW" altLang="en-US" sz="2800" dirty="0">
                <a:latin typeface="微軟正黑體" panose="020B0604030504040204" pitchFamily="34" charset="-120"/>
              </a:rPr>
              <a:t>生活型態更普遍關注到更多消費者的特性，以幫助業者執行傳達策略</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(Wells, 1975)</a:t>
            </a:r>
            <a:r>
              <a:rPr lang="zh-TW" altLang="en-US" sz="2800" dirty="0">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sz="2800" dirty="0">
              <a:latin typeface="Times New Roman" panose="02020603050405020304" pitchFamily="18" charset="0"/>
              <a:ea typeface="新細明體" panose="02020500000000000000" pitchFamily="18" charset="-120"/>
              <a:cs typeface="Times New Roman" panose="02020603050405020304" pitchFamily="18" charset="0"/>
            </a:endParaRPr>
          </a:p>
          <a:p>
            <a:endParaRPr lang="en-US" altLang="zh-TW" sz="2800" dirty="0">
              <a:latin typeface="新細明體" panose="02020500000000000000" pitchFamily="18" charset="-120"/>
              <a:ea typeface="新細明體" panose="02020500000000000000" pitchFamily="18" charset="-120"/>
            </a:endParaRPr>
          </a:p>
          <a:p>
            <a:r>
              <a:rPr lang="zh-TW" altLang="en-US" sz="2800" dirty="0">
                <a:latin typeface="微軟正黑體" panose="020B0604030504040204" pitchFamily="34" charset="-120"/>
              </a:rPr>
              <a:t>區隔生活型態可反映出消費者心理狀況，如價值觀與態度面，可以捕捉消費者購買產品的行為動機</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Demby</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1974)</a:t>
            </a:r>
            <a:r>
              <a:rPr lang="zh-TW" altLang="en-US" sz="2800" dirty="0">
                <a:latin typeface="Times New Roman" panose="02020603050405020304" pitchFamily="18" charset="0"/>
                <a:ea typeface="新細明體" panose="02020500000000000000" pitchFamily="18" charset="-120"/>
                <a:cs typeface="Times New Roman" panose="02020603050405020304" pitchFamily="18" charset="0"/>
              </a:rPr>
              <a:t>。</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10</a:t>
            </a:fld>
            <a:endParaRPr lang="zh-TW" altLang="en-US"/>
          </a:p>
        </p:txBody>
      </p:sp>
    </p:spTree>
    <p:extLst>
      <p:ext uri="{BB962C8B-B14F-4D97-AF65-F5344CB8AC3E}">
        <p14:creationId xmlns:p14="http://schemas.microsoft.com/office/powerpoint/2010/main" val="3955223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71499" y="552450"/>
            <a:ext cx="6621710" cy="766194"/>
          </a:xfrm>
        </p:spPr>
        <p:txBody>
          <a:bodyPr>
            <a:noAutofit/>
          </a:bodyPr>
          <a:lstStyle/>
          <a:p>
            <a:r>
              <a:rPr lang="zh-TW" altLang="en-US" sz="5400" b="1" dirty="0">
                <a:solidFill>
                  <a:srgbClr val="002060"/>
                </a:solidFill>
                <a:latin typeface="微軟正黑體" panose="020B0604030504040204" pitchFamily="34" charset="-120"/>
              </a:rPr>
              <a:t>文獻探討</a:t>
            </a:r>
            <a:r>
              <a:rPr lang="en-US" altLang="zh-TW" sz="5400" b="1" dirty="0">
                <a:solidFill>
                  <a:srgbClr val="002060"/>
                </a:solidFill>
                <a:latin typeface="微軟正黑體" panose="020B0604030504040204" pitchFamily="34" charset="-120"/>
              </a:rPr>
              <a:t>(</a:t>
            </a:r>
            <a:r>
              <a:rPr lang="zh-TW" altLang="en-US" sz="5400" b="1" dirty="0">
                <a:solidFill>
                  <a:srgbClr val="002060"/>
                </a:solidFill>
                <a:latin typeface="微軟正黑體" panose="020B0604030504040204" pitchFamily="34" charset="-120"/>
              </a:rPr>
              <a:t>購買意願</a:t>
            </a:r>
            <a:r>
              <a:rPr lang="en-US" altLang="zh-TW" sz="5400" b="1" dirty="0">
                <a:solidFill>
                  <a:srgbClr val="002060"/>
                </a:solidFill>
                <a:latin typeface="微軟正黑體" panose="020B0604030504040204" pitchFamily="34" charset="-120"/>
              </a:rPr>
              <a:t>)</a:t>
            </a:r>
            <a:endParaRPr lang="zh-TW" altLang="en-US" sz="5400" dirty="0">
              <a:solidFill>
                <a:srgbClr val="002060"/>
              </a:solidFill>
            </a:endParaRPr>
          </a:p>
        </p:txBody>
      </p:sp>
      <p:sp>
        <p:nvSpPr>
          <p:cNvPr id="3" name="內容版面配置區 2"/>
          <p:cNvSpPr>
            <a:spLocks noGrp="1"/>
          </p:cNvSpPr>
          <p:nvPr>
            <p:ph idx="1"/>
          </p:nvPr>
        </p:nvSpPr>
        <p:spPr>
          <a:xfrm>
            <a:off x="396203" y="1665215"/>
            <a:ext cx="7395247" cy="5192785"/>
          </a:xfrm>
        </p:spPr>
        <p:txBody>
          <a:bodyPr>
            <a:normAutofit lnSpcReduction="10000"/>
          </a:bodyPr>
          <a:lstStyle/>
          <a:p>
            <a:r>
              <a:rPr lang="en-US" altLang="zh-TW" sz="2800" dirty="0">
                <a:latin typeface="Times New Roman" panose="02020603050405020304" pitchFamily="18" charset="0"/>
                <a:cs typeface="Times New Roman" panose="02020603050405020304" pitchFamily="18" charset="0"/>
              </a:rPr>
              <a:t>Lin</a:t>
            </a:r>
            <a:r>
              <a:rPr lang="zh-TW" altLang="en-US" sz="2800" dirty="0">
                <a:latin typeface="微軟正黑體" panose="020B0604030504040204" pitchFamily="34" charset="-120"/>
              </a:rPr>
              <a:t>和</a:t>
            </a:r>
            <a:r>
              <a:rPr lang="en-US" altLang="zh-TW" sz="2800" dirty="0">
                <a:latin typeface="Times New Roman" panose="02020603050405020304" pitchFamily="18" charset="0"/>
                <a:cs typeface="Times New Roman" panose="02020603050405020304" pitchFamily="18" charset="0"/>
              </a:rPr>
              <a:t>Chen(2006)</a:t>
            </a:r>
            <a:r>
              <a:rPr lang="zh-TW" altLang="en-US" sz="2800" dirty="0">
                <a:latin typeface="微軟正黑體" panose="020B0604030504040204" pitchFamily="34" charset="-120"/>
              </a:rPr>
              <a:t>認為購買意願可作為預測購買行為的重要指標。</a:t>
            </a:r>
            <a:endParaRPr lang="en-US" altLang="zh-TW" sz="2800" dirty="0">
              <a:latin typeface="微軟正黑體" panose="020B0604030504040204" pitchFamily="34" charset="-120"/>
            </a:endParaRPr>
          </a:p>
          <a:p>
            <a:endParaRPr lang="en-US" altLang="zh-TW" sz="2800" dirty="0">
              <a:latin typeface="新細明體" panose="02020500000000000000" pitchFamily="18" charset="-120"/>
              <a:ea typeface="新細明體" panose="02020500000000000000" pitchFamily="18" charset="-120"/>
            </a:endParaRPr>
          </a:p>
          <a:p>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Schiffman</a:t>
            </a:r>
            <a:r>
              <a:rPr lang="zh-TW" altLang="en-US" sz="2800" dirty="0">
                <a:latin typeface="+mn-ea"/>
              </a:rPr>
              <a:t>和</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Kanuk</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(2004)</a:t>
            </a:r>
            <a:r>
              <a:rPr lang="zh-TW" altLang="en-US" sz="2800" dirty="0">
                <a:latin typeface="微軟正黑體" panose="020B0604030504040204" pitchFamily="34" charset="-120"/>
              </a:rPr>
              <a:t>認為購買意願是衡量消費者購買某項產品之可能性。行銷人員認為購買意願為預測消費者購買行為最精準的預測項目</a:t>
            </a:r>
            <a:r>
              <a:rPr lang="en-US" altLang="zh-TW" sz="2800" dirty="0">
                <a:latin typeface="Times New Roman" panose="02020603050405020304" pitchFamily="18" charset="0"/>
                <a:cs typeface="Times New Roman" panose="02020603050405020304" pitchFamily="18" charset="0"/>
              </a:rPr>
              <a:t>(</a:t>
            </a:r>
            <a:r>
              <a:rPr lang="en-US" altLang="zh-TW" sz="2800" dirty="0" err="1">
                <a:latin typeface="Times New Roman" panose="02020603050405020304" pitchFamily="18" charset="0"/>
                <a:cs typeface="Times New Roman" panose="02020603050405020304" pitchFamily="18" charset="0"/>
              </a:rPr>
              <a:t>Morwitz</a:t>
            </a:r>
            <a:r>
              <a:rPr lang="en-US" altLang="zh-TW" sz="2800" dirty="0">
                <a:latin typeface="Times New Roman" panose="02020603050405020304" pitchFamily="18" charset="0"/>
                <a:cs typeface="Times New Roman" panose="02020603050405020304" pitchFamily="18" charset="0"/>
              </a:rPr>
              <a:t> &amp; </a:t>
            </a:r>
            <a:r>
              <a:rPr lang="en-US" altLang="zh-TW" sz="2800" dirty="0" err="1">
                <a:latin typeface="Times New Roman" panose="02020603050405020304" pitchFamily="18" charset="0"/>
                <a:cs typeface="Times New Roman" panose="02020603050405020304" pitchFamily="18" charset="0"/>
              </a:rPr>
              <a:t>Schmittlein</a:t>
            </a:r>
            <a:r>
              <a:rPr lang="en-US" altLang="zh-TW" sz="2800" dirty="0">
                <a:latin typeface="Times New Roman" panose="02020603050405020304" pitchFamily="18" charset="0"/>
                <a:cs typeface="Times New Roman" panose="02020603050405020304" pitchFamily="18" charset="0"/>
              </a:rPr>
              <a:t>, 1992)</a:t>
            </a:r>
            <a:r>
              <a:rPr lang="zh-TW" altLang="en-US" sz="2800" dirty="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新細明體" panose="02020500000000000000" pitchFamily="18" charset="-120"/>
              <a:ea typeface="新細明體" panose="02020500000000000000" pitchFamily="18" charset="-120"/>
            </a:endParaRPr>
          </a:p>
          <a:p>
            <a:r>
              <a:rPr lang="es-ES" altLang="zh-TW" sz="2800" dirty="0">
                <a:latin typeface="Times New Roman" panose="02020603050405020304" pitchFamily="18" charset="0"/>
                <a:cs typeface="Times New Roman" panose="02020603050405020304" pitchFamily="18" charset="0"/>
              </a:rPr>
              <a:t>De Magistris</a:t>
            </a:r>
            <a:r>
              <a:rPr lang="zh-TW" altLang="en-US" sz="2800" dirty="0">
                <a:latin typeface="微軟正黑體" panose="020B0604030504040204" pitchFamily="34" charset="-120"/>
              </a:rPr>
              <a:t>和</a:t>
            </a:r>
            <a:r>
              <a:rPr lang="es-ES" altLang="zh-TW" sz="2800" dirty="0">
                <a:latin typeface="Times New Roman" panose="02020603050405020304" pitchFamily="18" charset="0"/>
                <a:cs typeface="Times New Roman" panose="02020603050405020304" pitchFamily="18" charset="0"/>
              </a:rPr>
              <a:t>Gracia</a:t>
            </a:r>
            <a:r>
              <a:rPr lang="en-US" altLang="zh-TW" sz="2800" dirty="0">
                <a:latin typeface="Times New Roman" panose="02020603050405020304" pitchFamily="18" charset="0"/>
                <a:cs typeface="Times New Roman" panose="02020603050405020304" pitchFamily="18" charset="0"/>
              </a:rPr>
              <a:t>(</a:t>
            </a:r>
            <a:r>
              <a:rPr lang="es-ES" altLang="zh-TW" sz="2800" dirty="0">
                <a:latin typeface="Times New Roman" panose="02020603050405020304" pitchFamily="18" charset="0"/>
                <a:cs typeface="Times New Roman" panose="02020603050405020304" pitchFamily="18" charset="0"/>
              </a:rPr>
              <a:t>2008</a:t>
            </a:r>
            <a:r>
              <a:rPr lang="en-US" altLang="zh-TW" sz="2800" dirty="0">
                <a:latin typeface="Times New Roman" panose="02020603050405020304" pitchFamily="18" charset="0"/>
                <a:cs typeface="Times New Roman" panose="02020603050405020304" pitchFamily="18" charset="0"/>
              </a:rPr>
              <a:t>)</a:t>
            </a:r>
            <a:r>
              <a:rPr lang="zh-TW" altLang="en-US" sz="2800" dirty="0">
                <a:latin typeface="微軟正黑體" panose="020B0604030504040204" pitchFamily="34" charset="-120"/>
              </a:rPr>
              <a:t>研究結果確認消費者在選擇有機農產品決策過程中，視</a:t>
            </a:r>
            <a:r>
              <a:rPr lang="zh-TW" altLang="en-US" sz="2800" dirty="0">
                <a:solidFill>
                  <a:srgbClr val="FF0000"/>
                </a:solidFill>
                <a:latin typeface="微軟正黑體" panose="020B0604030504040204" pitchFamily="34" charset="-120"/>
              </a:rPr>
              <a:t>健康特性</a:t>
            </a:r>
            <a:r>
              <a:rPr lang="zh-TW" altLang="en-US" sz="2800" dirty="0">
                <a:latin typeface="微軟正黑體" panose="020B0604030504040204" pitchFamily="34" charset="-120"/>
              </a:rPr>
              <a:t>與</a:t>
            </a:r>
            <a:r>
              <a:rPr lang="zh-TW" altLang="en-US" sz="2800" dirty="0">
                <a:solidFill>
                  <a:srgbClr val="FF0000"/>
                </a:solidFill>
                <a:latin typeface="微軟正黑體" panose="020B0604030504040204" pitchFamily="34" charset="-120"/>
              </a:rPr>
              <a:t>環境態度</a:t>
            </a:r>
            <a:r>
              <a:rPr lang="zh-TW" altLang="en-US" sz="2800" dirty="0">
                <a:latin typeface="微軟正黑體" panose="020B0604030504040204" pitchFamily="34" charset="-120"/>
              </a:rPr>
              <a:t>為考慮的重要因素</a:t>
            </a:r>
            <a:r>
              <a:rPr lang="zh-TW" altLang="en-US" sz="2800" dirty="0">
                <a:latin typeface="Times New Roman" panose="02020603050405020304" pitchFamily="18" charset="0"/>
                <a:ea typeface="新細明體" panose="02020500000000000000" pitchFamily="18" charset="-120"/>
                <a:cs typeface="Times New Roman" panose="02020603050405020304" pitchFamily="18" charset="0"/>
              </a:rPr>
              <a:t>。</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11</a:t>
            </a:fld>
            <a:endParaRPr lang="zh-TW" altLang="en-US"/>
          </a:p>
        </p:txBody>
      </p:sp>
    </p:spTree>
    <p:extLst>
      <p:ext uri="{BB962C8B-B14F-4D97-AF65-F5344CB8AC3E}">
        <p14:creationId xmlns:p14="http://schemas.microsoft.com/office/powerpoint/2010/main" val="819265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8" y="285749"/>
            <a:ext cx="6781802" cy="1207491"/>
          </a:xfrm>
        </p:spPr>
        <p:txBody>
          <a:bodyPr>
            <a:noAutofit/>
          </a:bodyPr>
          <a:lstStyle/>
          <a:p>
            <a:r>
              <a:rPr lang="zh-TW" altLang="en-US" sz="5400" b="1" dirty="0">
                <a:solidFill>
                  <a:srgbClr val="002060"/>
                </a:solidFill>
                <a:latin typeface="微軟正黑體" panose="020B0604030504040204" pitchFamily="34" charset="-120"/>
              </a:rPr>
              <a:t>文獻探討</a:t>
            </a:r>
            <a:r>
              <a:rPr lang="en-US" altLang="zh-TW" sz="5400" b="1" dirty="0">
                <a:solidFill>
                  <a:srgbClr val="002060"/>
                </a:solidFill>
                <a:latin typeface="微軟正黑體" panose="020B0604030504040204" pitchFamily="34" charset="-120"/>
              </a:rPr>
              <a:t>(</a:t>
            </a:r>
            <a:r>
              <a:rPr lang="zh-TW" altLang="en-US" sz="5400" b="1" dirty="0">
                <a:solidFill>
                  <a:srgbClr val="002060"/>
                </a:solidFill>
                <a:latin typeface="微軟正黑體" panose="020B0604030504040204" pitchFamily="34" charset="-120"/>
              </a:rPr>
              <a:t>願付價格</a:t>
            </a:r>
            <a:r>
              <a:rPr lang="en-US" altLang="zh-TW" sz="5400" b="1" dirty="0">
                <a:solidFill>
                  <a:srgbClr val="002060"/>
                </a:solidFill>
                <a:latin typeface="微軟正黑體" panose="020B0604030504040204" pitchFamily="34" charset="-120"/>
              </a:rPr>
              <a:t>)</a:t>
            </a:r>
            <a:endParaRPr lang="zh-TW" altLang="en-US" sz="5400" dirty="0">
              <a:solidFill>
                <a:srgbClr val="002060"/>
              </a:solidFill>
            </a:endParaRPr>
          </a:p>
        </p:txBody>
      </p:sp>
      <p:sp>
        <p:nvSpPr>
          <p:cNvPr id="3" name="內容版面配置區 2"/>
          <p:cNvSpPr>
            <a:spLocks noGrp="1"/>
          </p:cNvSpPr>
          <p:nvPr>
            <p:ph idx="1"/>
          </p:nvPr>
        </p:nvSpPr>
        <p:spPr>
          <a:xfrm>
            <a:off x="457198" y="1493240"/>
            <a:ext cx="7823202" cy="5192785"/>
          </a:xfrm>
        </p:spPr>
        <p:txBody>
          <a:bodyPr>
            <a:normAutofit lnSpcReduction="10000"/>
          </a:bodyPr>
          <a:lstStyle/>
          <a:p>
            <a:r>
              <a:rPr lang="zh-TW" altLang="en-US" sz="2800" dirty="0">
                <a:latin typeface="微軟正黑體" panose="020B0604030504040204" pitchFamily="34" charset="-120"/>
              </a:rPr>
              <a:t>願付價格定義為「購買者願意在一個產品上花費最多金錢的數量」</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Wertenbroch</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&amp; </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Skiera</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2002)</a:t>
            </a:r>
            <a:r>
              <a:rPr lang="zh-TW" altLang="en-US" sz="2800" dirty="0">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sz="2800" dirty="0">
              <a:latin typeface="Times New Roman" panose="02020603050405020304" pitchFamily="18" charset="0"/>
              <a:ea typeface="新細明體" panose="02020500000000000000" pitchFamily="18" charset="-120"/>
              <a:cs typeface="Times New Roman" panose="02020603050405020304" pitchFamily="18" charset="0"/>
            </a:endParaRPr>
          </a:p>
          <a:p>
            <a:endParaRPr lang="en-US" altLang="zh-TW" sz="2800" dirty="0">
              <a:latin typeface="Times New Roman" panose="02020603050405020304" pitchFamily="18" charset="0"/>
              <a:ea typeface="新細明體" panose="02020500000000000000" pitchFamily="18" charset="-120"/>
              <a:cs typeface="Times New Roman" panose="02020603050405020304" pitchFamily="18" charset="0"/>
            </a:endParaRPr>
          </a:p>
          <a:p>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Batte</a:t>
            </a:r>
            <a:r>
              <a:rPr lang="zh-TW" altLang="en-US" sz="28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Hooker</a:t>
            </a:r>
            <a:r>
              <a:rPr lang="zh-TW" altLang="en-US" sz="28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Haab</a:t>
            </a:r>
            <a:r>
              <a:rPr lang="zh-TW" altLang="en-US" sz="2800" dirty="0">
                <a:latin typeface="微軟正黑體" panose="020B0604030504040204" pitchFamily="34" charset="-120"/>
              </a:rPr>
              <a:t>和</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Beaverson</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(2007)</a:t>
            </a:r>
            <a:r>
              <a:rPr lang="zh-TW" altLang="en-US" sz="2800" dirty="0">
                <a:latin typeface="微軟正黑體" panose="020B0604030504040204" pitchFamily="34" charset="-120"/>
              </a:rPr>
              <a:t>中提到消費者會依據有機產品中有機成分的多寡，並提高支付溢價。</a:t>
            </a:r>
            <a:endParaRPr lang="en-US" altLang="zh-TW" sz="2800" dirty="0">
              <a:latin typeface="微軟正黑體" panose="020B0604030504040204" pitchFamily="34" charset="-120"/>
            </a:endParaRPr>
          </a:p>
          <a:p>
            <a:endParaRPr lang="en-US" altLang="zh-TW" sz="2800" dirty="0">
              <a:latin typeface="新細明體" panose="02020500000000000000" pitchFamily="18" charset="-120"/>
              <a:ea typeface="新細明體" panose="02020500000000000000" pitchFamily="18" charset="-120"/>
            </a:endParaRPr>
          </a:p>
          <a:p>
            <a:r>
              <a:rPr lang="zh-TW" altLang="en-US" sz="2800" b="1" dirty="0">
                <a:solidFill>
                  <a:srgbClr val="FF0000"/>
                </a:solidFill>
                <a:latin typeface="微軟正黑體" panose="020B0604030504040204" pitchFamily="34" charset="-120"/>
              </a:rPr>
              <a:t>條件評估法</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(Contingent Valuation Method, CVM)</a:t>
            </a:r>
            <a:r>
              <a:rPr lang="zh-TW" altLang="en-US" sz="2800" dirty="0">
                <a:latin typeface="Times New Roman" panose="02020603050405020304" pitchFamily="18" charset="0"/>
                <a:ea typeface="新細明體" panose="02020500000000000000" pitchFamily="18" charset="-120"/>
                <a:cs typeface="Times New Roman" panose="02020603050405020304" pitchFamily="18" charset="0"/>
              </a:rPr>
              <a:t>： </a:t>
            </a:r>
            <a:r>
              <a:rPr lang="zh-TW" altLang="en-US" sz="2800" dirty="0">
                <a:latin typeface="微軟正黑體" panose="020B0604030504040204" pitchFamily="34" charset="-120"/>
              </a:rPr>
              <a:t>無農藥的蔬果</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Boccaletti</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&amp; </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Nardella</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2000)</a:t>
            </a:r>
            <a:r>
              <a:rPr lang="zh-TW" altLang="en-US" sz="2800" dirty="0">
                <a:latin typeface="微軟正黑體" panose="020B0604030504040204" pitchFamily="34" charset="-120"/>
              </a:rPr>
              <a:t>和有機農產品</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(Gil, </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Gracia</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&amp; Sánchez, 2000)</a:t>
            </a:r>
            <a:r>
              <a:rPr lang="zh-TW" altLang="en-US" sz="2800" dirty="0">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2800" dirty="0">
              <a:latin typeface="+mn-ea"/>
            </a:endParaRP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12</a:t>
            </a:fld>
            <a:endParaRPr lang="zh-TW" altLang="en-US"/>
          </a:p>
        </p:txBody>
      </p:sp>
    </p:spTree>
    <p:extLst>
      <p:ext uri="{BB962C8B-B14F-4D97-AF65-F5344CB8AC3E}">
        <p14:creationId xmlns:p14="http://schemas.microsoft.com/office/powerpoint/2010/main" val="2680297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8" y="514350"/>
            <a:ext cx="6621710" cy="766194"/>
          </a:xfrm>
        </p:spPr>
        <p:txBody>
          <a:bodyPr>
            <a:noAutofit/>
          </a:bodyPr>
          <a:lstStyle/>
          <a:p>
            <a:r>
              <a:rPr lang="zh-TW" altLang="en-US" sz="5400" b="1" dirty="0">
                <a:solidFill>
                  <a:srgbClr val="002060"/>
                </a:solidFill>
                <a:latin typeface="微軟正黑體" panose="020B0604030504040204" pitchFamily="34" charset="-120"/>
              </a:rPr>
              <a:t>文獻探討</a:t>
            </a:r>
            <a:r>
              <a:rPr lang="en-US" altLang="zh-TW" sz="5400" b="1" dirty="0">
                <a:solidFill>
                  <a:srgbClr val="002060"/>
                </a:solidFill>
                <a:latin typeface="微軟正黑體" panose="020B0604030504040204" pitchFamily="34" charset="-120"/>
              </a:rPr>
              <a:t>(</a:t>
            </a:r>
            <a:r>
              <a:rPr lang="zh-TW" altLang="en-US" sz="5400" b="1" dirty="0">
                <a:solidFill>
                  <a:srgbClr val="002060"/>
                </a:solidFill>
                <a:latin typeface="微軟正黑體" panose="020B0604030504040204" pitchFamily="34" charset="-120"/>
              </a:rPr>
              <a:t>有機意識</a:t>
            </a:r>
            <a:r>
              <a:rPr lang="en-US" altLang="zh-TW" sz="5400" b="1" dirty="0">
                <a:solidFill>
                  <a:srgbClr val="002060"/>
                </a:solidFill>
                <a:latin typeface="微軟正黑體" panose="020B0604030504040204" pitchFamily="34" charset="-120"/>
              </a:rPr>
              <a:t>)</a:t>
            </a:r>
            <a:endParaRPr lang="zh-TW" altLang="en-US" sz="5400" dirty="0">
              <a:solidFill>
                <a:srgbClr val="002060"/>
              </a:solidFill>
            </a:endParaRPr>
          </a:p>
        </p:txBody>
      </p:sp>
      <p:sp>
        <p:nvSpPr>
          <p:cNvPr id="3" name="內容版面配置區 2"/>
          <p:cNvSpPr>
            <a:spLocks noGrp="1"/>
          </p:cNvSpPr>
          <p:nvPr>
            <p:ph idx="1"/>
          </p:nvPr>
        </p:nvSpPr>
        <p:spPr>
          <a:xfrm>
            <a:off x="321731" y="1881678"/>
            <a:ext cx="7924801" cy="5192785"/>
          </a:xfrm>
        </p:spPr>
        <p:txBody>
          <a:bodyPr/>
          <a:lstStyle/>
          <a:p>
            <a:r>
              <a:rPr lang="zh-TW" altLang="en-US" sz="2800" dirty="0">
                <a:latin typeface="微軟正黑體" panose="020B0604030504040204" pitchFamily="34" charset="-120"/>
              </a:rPr>
              <a:t>消費者的有機意識情形反映較</a:t>
            </a:r>
            <a:r>
              <a:rPr lang="zh-TW" altLang="en-US" sz="2800" b="1" u="sng" dirty="0">
                <a:solidFill>
                  <a:srgbClr val="FF0000"/>
                </a:solidFill>
                <a:latin typeface="微軟正黑體" panose="020B0604030504040204" pitchFamily="34" charset="-120"/>
              </a:rPr>
              <a:t>高收入</a:t>
            </a:r>
            <a:r>
              <a:rPr lang="zh-TW" altLang="en-US" sz="2800" dirty="0">
                <a:latin typeface="微軟正黑體" panose="020B0604030504040204" pitchFamily="34" charset="-120"/>
              </a:rPr>
              <a:t>的消費族群願意頻繁的購買有機產品</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Gracia</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&amp; </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Magistris</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2007; </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Santucci</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1999)</a:t>
            </a:r>
            <a:r>
              <a:rPr lang="zh-TW" altLang="en-US" sz="2800" dirty="0">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sz="2800" dirty="0">
              <a:latin typeface="Times New Roman" panose="02020603050405020304" pitchFamily="18" charset="0"/>
              <a:ea typeface="新細明體" panose="02020500000000000000" pitchFamily="18" charset="-120"/>
              <a:cs typeface="Times New Roman" panose="02020603050405020304" pitchFamily="18" charset="0"/>
            </a:endParaRPr>
          </a:p>
          <a:p>
            <a:endParaRPr lang="en-US" altLang="zh-TW" sz="2800" dirty="0">
              <a:latin typeface="新細明體" panose="02020500000000000000" pitchFamily="18" charset="-120"/>
              <a:ea typeface="新細明體" panose="02020500000000000000" pitchFamily="18" charset="-120"/>
            </a:endParaRPr>
          </a:p>
          <a:p>
            <a:r>
              <a:rPr lang="zh-TW" altLang="en-US" sz="2800" dirty="0">
                <a:latin typeface="微軟正黑體" panose="020B0604030504040204" pitchFamily="34" charset="-120"/>
              </a:rPr>
              <a:t>消費者的</a:t>
            </a:r>
            <a:r>
              <a:rPr lang="zh-TW" altLang="en-US" sz="2800" b="1" u="sng" dirty="0">
                <a:solidFill>
                  <a:srgbClr val="FF0000"/>
                </a:solidFill>
                <a:latin typeface="微軟正黑體" panose="020B0604030504040204" pitchFamily="34" charset="-120"/>
              </a:rPr>
              <a:t>教育程度</a:t>
            </a:r>
            <a:r>
              <a:rPr lang="zh-TW" altLang="en-US" sz="2800" dirty="0">
                <a:latin typeface="微軟正黑體" panose="020B0604030504040204" pitchFamily="34" charset="-120"/>
              </a:rPr>
              <a:t>也視為有機意識與購買的動機的重要因素</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Idda</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Madau</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&amp; </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Pulina</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2008; </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Gracia</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&amp; </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Magistris</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2007; </a:t>
            </a:r>
            <a:r>
              <a:rPr lang="en-US" altLang="zh-TW" sz="2800" dirty="0" err="1">
                <a:latin typeface="Times New Roman" panose="02020603050405020304" pitchFamily="18" charset="0"/>
                <a:ea typeface="新細明體" panose="02020500000000000000" pitchFamily="18" charset="-120"/>
                <a:cs typeface="Times New Roman" panose="02020603050405020304" pitchFamily="18" charset="0"/>
              </a:rPr>
              <a:t>Santucci</a:t>
            </a:r>
            <a:r>
              <a:rPr lang="en-US" altLang="zh-TW" sz="2800" dirty="0">
                <a:latin typeface="Times New Roman" panose="02020603050405020304" pitchFamily="18" charset="0"/>
                <a:ea typeface="新細明體" panose="02020500000000000000" pitchFamily="18" charset="-120"/>
                <a:cs typeface="Times New Roman" panose="02020603050405020304" pitchFamily="18" charset="0"/>
              </a:rPr>
              <a:t>, 1999)</a:t>
            </a:r>
            <a:r>
              <a:rPr lang="zh-TW" altLang="en-US" sz="2800" dirty="0">
                <a:latin typeface="Times New Roman" panose="02020603050405020304" pitchFamily="18" charset="0"/>
                <a:ea typeface="新細明體" panose="02020500000000000000" pitchFamily="18" charset="-120"/>
                <a:cs typeface="Times New Roman" panose="02020603050405020304" pitchFamily="18" charset="0"/>
              </a:rPr>
              <a:t>。</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13</a:t>
            </a:fld>
            <a:endParaRPr lang="zh-TW" altLang="en-US"/>
          </a:p>
        </p:txBody>
      </p:sp>
    </p:spTree>
    <p:extLst>
      <p:ext uri="{BB962C8B-B14F-4D97-AF65-F5344CB8AC3E}">
        <p14:creationId xmlns:p14="http://schemas.microsoft.com/office/powerpoint/2010/main" val="753088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0932" y="457200"/>
            <a:ext cx="6621710" cy="766194"/>
          </a:xfrm>
        </p:spPr>
        <p:txBody>
          <a:bodyPr>
            <a:noAutofit/>
          </a:bodyPr>
          <a:lstStyle/>
          <a:p>
            <a:r>
              <a:rPr lang="zh-TW" altLang="en-US" sz="5400" b="1" dirty="0">
                <a:solidFill>
                  <a:srgbClr val="002060"/>
                </a:solidFill>
                <a:latin typeface="微軟正黑體" panose="020B0604030504040204" pitchFamily="34" charset="-120"/>
              </a:rPr>
              <a:t>文獻探討</a:t>
            </a:r>
            <a:r>
              <a:rPr lang="en-US" altLang="zh-TW" sz="5400" b="1" dirty="0">
                <a:solidFill>
                  <a:srgbClr val="002060"/>
                </a:solidFill>
                <a:latin typeface="微軟正黑體" panose="020B0604030504040204" pitchFamily="34" charset="-120"/>
              </a:rPr>
              <a:t>(</a:t>
            </a:r>
            <a:r>
              <a:rPr lang="zh-TW" altLang="en-US" sz="5400" b="1" dirty="0">
                <a:solidFill>
                  <a:srgbClr val="002060"/>
                </a:solidFill>
                <a:latin typeface="微軟正黑體" panose="020B0604030504040204" pitchFamily="34" charset="-120"/>
              </a:rPr>
              <a:t>環境態度</a:t>
            </a:r>
            <a:r>
              <a:rPr lang="en-US" altLang="zh-TW" sz="5400" b="1" dirty="0">
                <a:solidFill>
                  <a:srgbClr val="002060"/>
                </a:solidFill>
                <a:latin typeface="微軟正黑體" panose="020B0604030504040204" pitchFamily="34" charset="-120"/>
              </a:rPr>
              <a:t>)</a:t>
            </a:r>
            <a:endParaRPr lang="zh-TW" altLang="en-US" sz="5400" dirty="0"/>
          </a:p>
        </p:txBody>
      </p:sp>
      <p:sp>
        <p:nvSpPr>
          <p:cNvPr id="3" name="內容版面配置區 2"/>
          <p:cNvSpPr>
            <a:spLocks noGrp="1"/>
          </p:cNvSpPr>
          <p:nvPr>
            <p:ph idx="1"/>
          </p:nvPr>
        </p:nvSpPr>
        <p:spPr>
          <a:xfrm>
            <a:off x="270932" y="1866861"/>
            <a:ext cx="7687735" cy="5192785"/>
          </a:xfrm>
        </p:spPr>
        <p:txBody>
          <a:bodyPr>
            <a:normAutofit/>
          </a:bodyPr>
          <a:lstStyle/>
          <a:p>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Bradley</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400" dirty="0" err="1">
                <a:latin typeface="Times New Roman" panose="02020603050405020304" pitchFamily="18" charset="0"/>
                <a:ea typeface="新細明體" panose="02020500000000000000" pitchFamily="18" charset="-120"/>
                <a:cs typeface="Times New Roman" panose="02020603050405020304" pitchFamily="18" charset="0"/>
              </a:rPr>
              <a:t>Waliczek</a:t>
            </a:r>
            <a:r>
              <a:rPr lang="zh-TW" altLang="en-US" sz="2400" dirty="0">
                <a:latin typeface="微軟正黑體" panose="020B0604030504040204" pitchFamily="34" charset="-120"/>
              </a:rPr>
              <a:t>和</a:t>
            </a:r>
            <a:r>
              <a:rPr lang="en-US" altLang="zh-TW" sz="2400" dirty="0" err="1">
                <a:latin typeface="Times New Roman" panose="02020603050405020304" pitchFamily="18" charset="0"/>
                <a:ea typeface="新細明體" panose="02020500000000000000" pitchFamily="18" charset="-120"/>
                <a:cs typeface="Times New Roman" panose="02020603050405020304" pitchFamily="18" charset="0"/>
              </a:rPr>
              <a:t>Zajicek</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(1999)</a:t>
            </a:r>
            <a:r>
              <a:rPr lang="zh-TW" altLang="en-US" sz="2400" dirty="0">
                <a:latin typeface="微軟正黑體" panose="020B0604030504040204" pitchFamily="34" charset="-120"/>
              </a:rPr>
              <a:t>認為影響個人行為最重要的因素是態度；態度不只是意向與看法也是思維、看法和態度的結合</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400" dirty="0" err="1">
                <a:latin typeface="Times New Roman" panose="02020603050405020304" pitchFamily="18" charset="0"/>
                <a:ea typeface="新細明體" panose="02020500000000000000" pitchFamily="18" charset="-120"/>
                <a:cs typeface="Times New Roman" panose="02020603050405020304" pitchFamily="18" charset="0"/>
              </a:rPr>
              <a:t>Kağıtçıbaşı</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 1998)</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sz="2400" dirty="0">
              <a:latin typeface="Times New Roman" panose="02020603050405020304" pitchFamily="18" charset="0"/>
              <a:ea typeface="新細明體" panose="02020500000000000000" pitchFamily="18" charset="-120"/>
              <a:cs typeface="Times New Roman" panose="02020603050405020304" pitchFamily="18" charset="0"/>
            </a:endParaRPr>
          </a:p>
          <a:p>
            <a:endParaRPr lang="en-US" altLang="zh-TW" sz="2400" dirty="0">
              <a:latin typeface="新細明體" panose="02020500000000000000" pitchFamily="18" charset="-120"/>
              <a:ea typeface="新細明體" panose="02020500000000000000" pitchFamily="18" charset="-120"/>
            </a:endParaRPr>
          </a:p>
          <a:p>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Cohen(1973)</a:t>
            </a:r>
            <a:r>
              <a:rPr lang="zh-TW" altLang="en-US" sz="2400" dirty="0">
                <a:latin typeface="微軟正黑體" panose="020B0604030504040204" pitchFamily="34" charset="-120"/>
              </a:rPr>
              <a:t>認為環境態度指個體對環境關懷的程度。</a:t>
            </a:r>
            <a:endParaRPr lang="en-US" altLang="zh-TW" sz="2400" dirty="0">
              <a:latin typeface="微軟正黑體" panose="020B0604030504040204" pitchFamily="34" charset="-120"/>
            </a:endParaRPr>
          </a:p>
          <a:p>
            <a:endParaRPr lang="en-US" altLang="zh-TW" sz="2400" dirty="0">
              <a:latin typeface="微軟正黑體" panose="020B0604030504040204" pitchFamily="34" charset="-120"/>
            </a:endParaRPr>
          </a:p>
          <a:p>
            <a:r>
              <a:rPr lang="zh-TW" altLang="en-US" sz="2400" dirty="0">
                <a:latin typeface="微軟正黑體" panose="020B0604030504040204" pitchFamily="34" charset="-120"/>
              </a:rPr>
              <a:t>消費者對環境的重視與社會意識，在購買有機農產品時，反映出</a:t>
            </a:r>
            <a:r>
              <a:rPr lang="zh-TW" altLang="en-US" sz="2400" b="1" u="sng" dirty="0">
                <a:latin typeface="微軟正黑體" panose="020B0604030504040204" pitchFamily="34" charset="-120"/>
              </a:rPr>
              <a:t>自然栽培法的利害關係、保護自然資源與減少汙染</a:t>
            </a:r>
            <a:r>
              <a:rPr lang="zh-TW" altLang="en-US" sz="2400" dirty="0">
                <a:latin typeface="微軟正黑體" panose="020B0604030504040204" pitchFamily="34" charset="-120"/>
              </a:rPr>
              <a:t>，以作為購買的基準考量</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a:t>
            </a:r>
            <a:r>
              <a:rPr lang="en-US" altLang="zh-TW" sz="2400" dirty="0" err="1">
                <a:latin typeface="Times New Roman" panose="02020603050405020304" pitchFamily="18" charset="0"/>
                <a:ea typeface="新細明體" panose="02020500000000000000" pitchFamily="18" charset="-120"/>
                <a:cs typeface="Times New Roman" panose="02020603050405020304" pitchFamily="18" charset="0"/>
              </a:rPr>
              <a:t>Grunert</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 &amp; </a:t>
            </a:r>
            <a:r>
              <a:rPr lang="en-US" altLang="zh-TW" sz="2400" dirty="0" err="1">
                <a:latin typeface="Times New Roman" panose="02020603050405020304" pitchFamily="18" charset="0"/>
                <a:ea typeface="新細明體" panose="02020500000000000000" pitchFamily="18" charset="-120"/>
                <a:cs typeface="Times New Roman" panose="02020603050405020304" pitchFamily="18" charset="0"/>
              </a:rPr>
              <a:t>Juhl</a:t>
            </a:r>
            <a:r>
              <a:rPr lang="en-US" altLang="zh-TW" sz="2400" dirty="0">
                <a:latin typeface="Times New Roman" panose="02020603050405020304" pitchFamily="18" charset="0"/>
                <a:ea typeface="新細明體" panose="02020500000000000000" pitchFamily="18" charset="-120"/>
                <a:cs typeface="Times New Roman" panose="02020603050405020304" pitchFamily="18" charset="0"/>
              </a:rPr>
              <a:t>, 1995)</a:t>
            </a:r>
            <a:r>
              <a:rPr lang="zh-TW" altLang="en-US" sz="2400" dirty="0">
                <a:latin typeface="Times New Roman" panose="02020603050405020304" pitchFamily="18" charset="0"/>
                <a:ea typeface="新細明體" panose="02020500000000000000" pitchFamily="18" charset="-120"/>
                <a:cs typeface="Times New Roman" panose="02020603050405020304" pitchFamily="18" charset="0"/>
              </a:rPr>
              <a:t>。</a:t>
            </a:r>
          </a:p>
          <a:p>
            <a:endParaRPr lang="zh-TW" altLang="en-US" sz="2400"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14</a:t>
            </a:fld>
            <a:endParaRPr lang="zh-TW" altLang="en-US"/>
          </a:p>
        </p:txBody>
      </p:sp>
    </p:spTree>
    <p:extLst>
      <p:ext uri="{BB962C8B-B14F-4D97-AF65-F5344CB8AC3E}">
        <p14:creationId xmlns:p14="http://schemas.microsoft.com/office/powerpoint/2010/main" val="3602180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8" y="3205993"/>
            <a:ext cx="6621710" cy="766194"/>
          </a:xfrm>
        </p:spPr>
        <p:txBody>
          <a:bodyPr>
            <a:noAutofit/>
          </a:bodyPr>
          <a:lstStyle/>
          <a:p>
            <a:r>
              <a:rPr lang="zh-TW" altLang="en-US" sz="7200" b="1" dirty="0">
                <a:solidFill>
                  <a:srgbClr val="002060"/>
                </a:solidFill>
                <a:latin typeface="微軟正黑體" panose="020B0604030504040204" pitchFamily="34" charset="-120"/>
              </a:rPr>
              <a:t>研究方法</a:t>
            </a:r>
            <a:endParaRPr lang="zh-TW" altLang="en-US" sz="7200" dirty="0">
              <a:solidFill>
                <a:srgbClr val="002060"/>
              </a:solidFill>
            </a:endParaRP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15</a:t>
            </a:fld>
            <a:endParaRPr lang="zh-TW" altLang="en-US"/>
          </a:p>
        </p:txBody>
      </p:sp>
    </p:spTree>
    <p:extLst>
      <p:ext uri="{BB962C8B-B14F-4D97-AF65-F5344CB8AC3E}">
        <p14:creationId xmlns:p14="http://schemas.microsoft.com/office/powerpoint/2010/main" val="130991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5400" b="1" dirty="0">
                <a:solidFill>
                  <a:srgbClr val="002060"/>
                </a:solidFill>
                <a:latin typeface="微軟正黑體" panose="020B0604030504040204" pitchFamily="34" charset="-120"/>
                <a:cs typeface="Times New Roman" panose="02020603050405020304" pitchFamily="18" charset="0"/>
              </a:rPr>
              <a:t>研究架構</a:t>
            </a:r>
            <a:endParaRPr lang="zh-TW" altLang="en-US" sz="5400" dirty="0">
              <a:solidFill>
                <a:srgbClr val="002060"/>
              </a:solidFill>
            </a:endParaRPr>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16</a:t>
            </a:fld>
            <a:endParaRPr lang="zh-TW" altLang="en-US"/>
          </a:p>
        </p:txBody>
      </p:sp>
      <p:pic>
        <p:nvPicPr>
          <p:cNvPr id="8" name="內容版面配置區 7"/>
          <p:cNvPicPr>
            <a:picLocks noGrp="1" noChangeAspect="1"/>
          </p:cNvPicPr>
          <p:nvPr>
            <p:ph idx="1"/>
          </p:nvPr>
        </p:nvPicPr>
        <p:blipFill>
          <a:blip r:embed="rId3"/>
          <a:stretch>
            <a:fillRect/>
          </a:stretch>
        </p:blipFill>
        <p:spPr>
          <a:xfrm>
            <a:off x="-134539" y="1893194"/>
            <a:ext cx="9255329" cy="3538449"/>
          </a:xfrm>
          <a:prstGeom prst="rect">
            <a:avLst/>
          </a:prstGeom>
        </p:spPr>
      </p:pic>
    </p:spTree>
    <p:extLst>
      <p:ext uri="{BB962C8B-B14F-4D97-AF65-F5344CB8AC3E}">
        <p14:creationId xmlns:p14="http://schemas.microsoft.com/office/powerpoint/2010/main" val="1296818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43864"/>
            <a:ext cx="6621710" cy="766194"/>
          </a:xfrm>
        </p:spPr>
        <p:txBody>
          <a:bodyPr>
            <a:noAutofit/>
          </a:bodyPr>
          <a:lstStyle/>
          <a:p>
            <a:r>
              <a:rPr lang="zh-TW" altLang="en-US" sz="5400" b="1" dirty="0">
                <a:solidFill>
                  <a:srgbClr val="002060"/>
                </a:solidFill>
                <a:latin typeface="微軟正黑體" panose="020B0604030504040204" pitchFamily="34" charset="-120"/>
              </a:rPr>
              <a:t>研究對象與抽樣方</a:t>
            </a:r>
            <a:r>
              <a:rPr lang="zh-TW" altLang="en-US" sz="5400" b="1" dirty="0">
                <a:solidFill>
                  <a:srgbClr val="002060"/>
                </a:solidFill>
                <a:latin typeface="+mn-ea"/>
              </a:rPr>
              <a:t>法</a:t>
            </a:r>
            <a:endParaRPr lang="zh-TW" altLang="en-US" sz="5400" dirty="0">
              <a:solidFill>
                <a:srgbClr val="002060"/>
              </a:solidFill>
            </a:endParaRPr>
          </a:p>
        </p:txBody>
      </p:sp>
      <p:sp>
        <p:nvSpPr>
          <p:cNvPr id="3" name="內容版面配置區 2"/>
          <p:cNvSpPr>
            <a:spLocks noGrp="1"/>
          </p:cNvSpPr>
          <p:nvPr>
            <p:ph idx="1"/>
          </p:nvPr>
        </p:nvSpPr>
        <p:spPr>
          <a:xfrm>
            <a:off x="212847" y="1760776"/>
            <a:ext cx="6621711" cy="5192785"/>
          </a:xfrm>
        </p:spPr>
        <p:txBody>
          <a:bodyPr>
            <a:normAutofit/>
          </a:bodyPr>
          <a:lstStyle/>
          <a:p>
            <a:r>
              <a:rPr lang="zh-TW" altLang="en-US" sz="2800" dirty="0">
                <a:latin typeface="微軟正黑體" panose="020B0604030504040204" pitchFamily="34" charset="-120"/>
              </a:rPr>
              <a:t>便利性</a:t>
            </a:r>
            <a:r>
              <a:rPr lang="zh-TW" altLang="en-US" sz="2800" dirty="0" smtClean="0">
                <a:latin typeface="微軟正黑體" panose="020B0604030504040204" pitchFamily="34" charset="-120"/>
              </a:rPr>
              <a:t>抽樣</a:t>
            </a:r>
            <a:endParaRPr lang="en-US" altLang="zh-TW" sz="2800" dirty="0" smtClean="0">
              <a:latin typeface="微軟正黑體" panose="020B0604030504040204" pitchFamily="34" charset="-120"/>
            </a:endParaRPr>
          </a:p>
          <a:p>
            <a:endParaRPr lang="en-US" altLang="zh-TW" sz="2800" dirty="0">
              <a:latin typeface="微軟正黑體" panose="020B0604030504040204" pitchFamily="34" charset="-120"/>
            </a:endParaRPr>
          </a:p>
          <a:p>
            <a:r>
              <a:rPr lang="zh-TW" altLang="en-US" sz="2800" dirty="0" smtClean="0">
                <a:latin typeface="微軟正黑體" panose="020B0604030504040204" pitchFamily="34" charset="-120"/>
              </a:rPr>
              <a:t>高雄市</a:t>
            </a:r>
            <a:r>
              <a:rPr lang="zh-TW" altLang="en-US" sz="2800" dirty="0">
                <a:latin typeface="微軟正黑體" panose="020B0604030504040204" pitchFamily="34" charset="-120"/>
              </a:rPr>
              <a:t>為主要研究範圍，針對年齡</a:t>
            </a:r>
            <a:r>
              <a:rPr lang="en-US" altLang="zh-TW" sz="2800" dirty="0">
                <a:latin typeface="Times New Roman" panose="02020603050405020304" pitchFamily="18" charset="0"/>
                <a:cs typeface="Times New Roman" panose="02020603050405020304" pitchFamily="18" charset="0"/>
              </a:rPr>
              <a:t>18</a:t>
            </a:r>
            <a:r>
              <a:rPr lang="zh-TW" altLang="en-US" sz="2800" dirty="0">
                <a:latin typeface="微軟正黑體" panose="020B0604030504040204" pitchFamily="34" charset="-120"/>
              </a:rPr>
              <a:t>歲以上於連鎖咖啡館門市購買咖啡的消費者</a:t>
            </a:r>
            <a:r>
              <a:rPr lang="zh-TW" altLang="en-US" sz="2800" dirty="0" smtClean="0">
                <a:latin typeface="微軟正黑體" panose="020B0604030504040204" pitchFamily="34" charset="-120"/>
              </a:rPr>
              <a:t>。</a:t>
            </a:r>
            <a:endParaRPr lang="en-US" altLang="zh-TW" sz="2800" dirty="0">
              <a:latin typeface="微軟正黑體" panose="020B0604030504040204" pitchFamily="34" charset="-120"/>
            </a:endParaRPr>
          </a:p>
          <a:p>
            <a:endParaRPr lang="en-US" altLang="zh-TW" sz="2800" dirty="0">
              <a:latin typeface="微軟正黑體" panose="020B0604030504040204" pitchFamily="34" charset="-120"/>
            </a:endParaRPr>
          </a:p>
          <a:p>
            <a:r>
              <a:rPr lang="zh-TW" altLang="en-US" sz="2800" dirty="0">
                <a:latin typeface="微軟正黑體" panose="020B0604030504040204" pitchFamily="34" charset="-120"/>
              </a:rPr>
              <a:t>共發放</a:t>
            </a:r>
            <a:r>
              <a:rPr lang="en-US" altLang="zh-TW" sz="2800" dirty="0">
                <a:latin typeface="Times New Roman" panose="02020603050405020304" pitchFamily="18" charset="0"/>
                <a:cs typeface="Times New Roman" panose="02020603050405020304" pitchFamily="18" charset="0"/>
              </a:rPr>
              <a:t>460</a:t>
            </a:r>
            <a:r>
              <a:rPr lang="zh-TW" altLang="en-US" sz="2800" dirty="0">
                <a:latin typeface="微軟正黑體" panose="020B0604030504040204" pitchFamily="34" charset="-120"/>
              </a:rPr>
              <a:t>份正式問卷，有效問卷</a:t>
            </a:r>
            <a:r>
              <a:rPr lang="en-US" altLang="zh-TW" sz="2800" dirty="0">
                <a:latin typeface="Times New Roman" panose="02020603050405020304" pitchFamily="18" charset="0"/>
                <a:cs typeface="Times New Roman" panose="02020603050405020304" pitchFamily="18" charset="0"/>
              </a:rPr>
              <a:t>443</a:t>
            </a:r>
            <a:r>
              <a:rPr lang="zh-TW" altLang="en-US" sz="2800" dirty="0">
                <a:latin typeface="微軟正黑體" panose="020B0604030504040204" pitchFamily="34" charset="-120"/>
              </a:rPr>
              <a:t>份，回收率達</a:t>
            </a:r>
            <a:r>
              <a:rPr lang="en-US" altLang="zh-TW" sz="2800" dirty="0">
                <a:latin typeface="Times New Roman" panose="02020603050405020304" pitchFamily="18" charset="0"/>
                <a:cs typeface="Times New Roman" panose="02020603050405020304" pitchFamily="18" charset="0"/>
              </a:rPr>
              <a:t>96 %</a:t>
            </a:r>
            <a:r>
              <a:rPr lang="zh-TW" altLang="en-US" sz="2800" dirty="0">
                <a:latin typeface="Times New Roman" panose="02020603050405020304" pitchFamily="18" charset="0"/>
                <a:cs typeface="Times New Roman" panose="02020603050405020304" pitchFamily="18" charset="0"/>
              </a:rPr>
              <a:t>。</a:t>
            </a:r>
            <a:r>
              <a:rPr lang="en-US" altLang="zh-TW" sz="2800" dirty="0">
                <a:latin typeface="微軟正黑體" panose="020B0604030504040204" pitchFamily="34" charset="-120"/>
              </a:rPr>
              <a:t> </a:t>
            </a:r>
            <a:endParaRPr lang="zh-TW" altLang="en-US" sz="2800" dirty="0">
              <a:latin typeface="微軟正黑體" panose="020B0604030504040204" pitchFamily="34" charset="-120"/>
            </a:endParaRPr>
          </a:p>
          <a:p>
            <a:endParaRPr lang="zh-TW" altLang="en-US" sz="2800"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17</a:t>
            </a:fld>
            <a:endParaRPr lang="zh-TW" altLang="en-US"/>
          </a:p>
        </p:txBody>
      </p:sp>
      <p:pic>
        <p:nvPicPr>
          <p:cNvPr id="5" name="圖片 4"/>
          <p:cNvPicPr>
            <a:picLocks noChangeAspect="1"/>
          </p:cNvPicPr>
          <p:nvPr/>
        </p:nvPicPr>
        <p:blipFill>
          <a:blip r:embed="rId3"/>
          <a:stretch>
            <a:fillRect/>
          </a:stretch>
        </p:blipFill>
        <p:spPr>
          <a:xfrm>
            <a:off x="6264774" y="0"/>
            <a:ext cx="2933601" cy="2028310"/>
          </a:xfrm>
          <a:prstGeom prst="rect">
            <a:avLst/>
          </a:prstGeom>
        </p:spPr>
      </p:pic>
      <p:pic>
        <p:nvPicPr>
          <p:cNvPr id="6" name="圖片 5"/>
          <p:cNvPicPr>
            <a:picLocks noChangeAspect="1"/>
          </p:cNvPicPr>
          <p:nvPr/>
        </p:nvPicPr>
        <p:blipFill>
          <a:blip r:embed="rId4"/>
          <a:stretch>
            <a:fillRect/>
          </a:stretch>
        </p:blipFill>
        <p:spPr>
          <a:xfrm>
            <a:off x="6828186" y="2028310"/>
            <a:ext cx="2315814" cy="2236737"/>
          </a:xfrm>
          <a:prstGeom prst="rect">
            <a:avLst/>
          </a:prstGeom>
        </p:spPr>
      </p:pic>
      <p:pic>
        <p:nvPicPr>
          <p:cNvPr id="7" name="圖片 6"/>
          <p:cNvPicPr>
            <a:picLocks noChangeAspect="1"/>
          </p:cNvPicPr>
          <p:nvPr/>
        </p:nvPicPr>
        <p:blipFill>
          <a:blip r:embed="rId5"/>
          <a:stretch>
            <a:fillRect/>
          </a:stretch>
        </p:blipFill>
        <p:spPr>
          <a:xfrm>
            <a:off x="6834558" y="4237271"/>
            <a:ext cx="2309442" cy="2110555"/>
          </a:xfrm>
          <a:prstGeom prst="rect">
            <a:avLst/>
          </a:prstGeom>
        </p:spPr>
      </p:pic>
    </p:spTree>
    <p:extLst>
      <p:ext uri="{BB962C8B-B14F-4D97-AF65-F5344CB8AC3E}">
        <p14:creationId xmlns:p14="http://schemas.microsoft.com/office/powerpoint/2010/main" val="2401902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7528" y="509013"/>
            <a:ext cx="6621710" cy="766194"/>
          </a:xfrm>
        </p:spPr>
        <p:txBody>
          <a:bodyPr>
            <a:noAutofit/>
          </a:bodyPr>
          <a:lstStyle/>
          <a:p>
            <a:r>
              <a:rPr lang="zh-TW" altLang="en-US" sz="5400" b="1" dirty="0">
                <a:solidFill>
                  <a:srgbClr val="002060"/>
                </a:solidFill>
                <a:latin typeface="微軟正黑體" panose="020B0604030504040204" pitchFamily="34" charset="-120"/>
              </a:rPr>
              <a:t>問卷設計</a:t>
            </a:r>
            <a:endParaRPr lang="zh-TW" altLang="en-US" sz="5400" dirty="0">
              <a:solidFill>
                <a:srgbClr val="002060"/>
              </a:solidFill>
            </a:endParaRPr>
          </a:p>
        </p:txBody>
      </p:sp>
      <p:sp>
        <p:nvSpPr>
          <p:cNvPr id="3" name="內容版面配置區 2"/>
          <p:cNvSpPr>
            <a:spLocks noGrp="1"/>
          </p:cNvSpPr>
          <p:nvPr>
            <p:ph idx="1"/>
          </p:nvPr>
        </p:nvSpPr>
        <p:spPr>
          <a:xfrm>
            <a:off x="484092" y="1892405"/>
            <a:ext cx="7743988" cy="5192785"/>
          </a:xfrm>
        </p:spPr>
        <p:txBody>
          <a:bodyPr/>
          <a:lstStyle/>
          <a:p>
            <a:r>
              <a:rPr lang="zh-TW" altLang="en-US" sz="2400" dirty="0"/>
              <a:t>社經背景</a:t>
            </a:r>
            <a:r>
              <a:rPr lang="en-US" altLang="zh-TW" sz="2400" dirty="0">
                <a:latin typeface="Times New Roman" panose="02020603050405020304" pitchFamily="18" charset="0"/>
                <a:cs typeface="Times New Roman" panose="02020603050405020304" pitchFamily="18" charset="0"/>
              </a:rPr>
              <a:t>(social demographic)</a:t>
            </a:r>
            <a:r>
              <a:rPr lang="zh-TW" altLang="en-US"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10</a:t>
            </a:r>
            <a:r>
              <a:rPr lang="zh-TW" altLang="en-US" sz="2400" dirty="0"/>
              <a:t>個題項</a:t>
            </a:r>
          </a:p>
          <a:p>
            <a:r>
              <a:rPr lang="zh-TW" altLang="en-US" sz="2400" dirty="0"/>
              <a:t>有機產品的意識</a:t>
            </a:r>
            <a:r>
              <a:rPr lang="en-US" altLang="zh-TW" sz="2400" dirty="0">
                <a:latin typeface="Times New Roman" panose="02020603050405020304" pitchFamily="18" charset="0"/>
                <a:cs typeface="Times New Roman" panose="02020603050405020304" pitchFamily="18" charset="0"/>
              </a:rPr>
              <a:t>(awareness of organic food)</a:t>
            </a:r>
            <a:r>
              <a:rPr lang="zh-TW" altLang="en-US"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13</a:t>
            </a:r>
            <a:r>
              <a:rPr lang="zh-TW" altLang="en-US" sz="2400" dirty="0"/>
              <a:t>個題項</a:t>
            </a:r>
          </a:p>
          <a:p>
            <a:r>
              <a:rPr lang="zh-TW" altLang="en-US" sz="2400" dirty="0"/>
              <a:t>購買意願</a:t>
            </a:r>
            <a:r>
              <a:rPr lang="en-US" altLang="zh-TW" sz="2400" dirty="0">
                <a:latin typeface="Times New Roman" panose="02020603050405020304" pitchFamily="18" charset="0"/>
                <a:cs typeface="Times New Roman" panose="02020603050405020304" pitchFamily="18" charset="0"/>
              </a:rPr>
              <a:t>(purchase intention)</a:t>
            </a:r>
            <a:r>
              <a:rPr lang="zh-TW" altLang="en-US" sz="2400" dirty="0">
                <a:latin typeface="Times New Roman" panose="02020603050405020304" pitchFamily="18" charset="0"/>
                <a:cs typeface="Times New Roman" panose="02020603050405020304" pitchFamily="18" charset="0"/>
              </a:rPr>
              <a:t>：</a:t>
            </a:r>
            <a:r>
              <a:rPr lang="en-US" altLang="zh-TW" sz="2400" dirty="0">
                <a:latin typeface="Times New Roman" panose="02020603050405020304" pitchFamily="18" charset="0"/>
                <a:cs typeface="Times New Roman" panose="02020603050405020304" pitchFamily="18" charset="0"/>
              </a:rPr>
              <a:t>4</a:t>
            </a:r>
            <a:r>
              <a:rPr lang="zh-TW" altLang="en-US" sz="2400" dirty="0"/>
              <a:t>個題項</a:t>
            </a:r>
          </a:p>
          <a:p>
            <a:r>
              <a:rPr lang="zh-TW" altLang="en-US" sz="2400" dirty="0"/>
              <a:t>環境態度</a:t>
            </a:r>
            <a:r>
              <a:rPr lang="en-US" altLang="zh-TW" sz="2400" dirty="0">
                <a:latin typeface="Times New Roman" panose="02020603050405020304" pitchFamily="18" charset="0"/>
                <a:cs typeface="Times New Roman" panose="02020603050405020304" pitchFamily="18" charset="0"/>
              </a:rPr>
              <a:t>(environmental attitudes)</a:t>
            </a:r>
            <a:r>
              <a:rPr lang="zh-TW" altLang="en-US" sz="2400" dirty="0">
                <a:latin typeface="Times New Roman" panose="02020603050405020304" pitchFamily="18" charset="0"/>
                <a:cs typeface="Times New Roman" panose="02020603050405020304" pitchFamily="18" charset="0"/>
              </a:rPr>
              <a:t>：</a:t>
            </a:r>
            <a:r>
              <a:rPr lang="en-US" altLang="zh-TW" sz="2400" b="1" dirty="0">
                <a:latin typeface="Times New Roman" panose="02020603050405020304" pitchFamily="18" charset="0"/>
                <a:cs typeface="Times New Roman" panose="02020603050405020304" pitchFamily="18" charset="0"/>
              </a:rPr>
              <a:t>6</a:t>
            </a:r>
            <a:r>
              <a:rPr lang="zh-TW" altLang="en-US" sz="2400" b="1" dirty="0"/>
              <a:t>個構面</a:t>
            </a:r>
            <a:r>
              <a:rPr lang="zh-TW" altLang="en-US" sz="2400" dirty="0"/>
              <a:t>，</a:t>
            </a:r>
            <a:r>
              <a:rPr lang="en-US" altLang="zh-TW" sz="2400" dirty="0">
                <a:latin typeface="Times New Roman" panose="02020603050405020304" pitchFamily="18" charset="0"/>
                <a:cs typeface="Times New Roman" panose="02020603050405020304" pitchFamily="18" charset="0"/>
              </a:rPr>
              <a:t>22</a:t>
            </a:r>
            <a:r>
              <a:rPr lang="zh-TW" altLang="en-US" sz="2400" dirty="0"/>
              <a:t>個題項</a:t>
            </a:r>
          </a:p>
          <a:p>
            <a:r>
              <a:rPr lang="zh-TW" altLang="en-US" sz="2400" dirty="0" smtClean="0"/>
              <a:t>生活型態</a:t>
            </a:r>
            <a:r>
              <a:rPr lang="en-US" altLang="zh-TW" sz="2400" dirty="0" smtClean="0">
                <a:latin typeface="Times New Roman" panose="02020603050405020304" pitchFamily="18" charset="0"/>
                <a:cs typeface="Times New Roman" panose="02020603050405020304" pitchFamily="18" charset="0"/>
              </a:rPr>
              <a:t>(lifestyle)</a:t>
            </a:r>
            <a:r>
              <a:rPr lang="zh-TW" altLang="en-US" sz="2400" dirty="0" smtClean="0">
                <a:latin typeface="Times New Roman" panose="02020603050405020304" pitchFamily="18" charset="0"/>
                <a:cs typeface="Times New Roman" panose="02020603050405020304" pitchFamily="18" charset="0"/>
              </a:rPr>
              <a:t>：</a:t>
            </a:r>
            <a:r>
              <a:rPr lang="en-US" altLang="zh-TW" sz="2400" b="1" dirty="0" smtClean="0">
                <a:latin typeface="Times New Roman" panose="02020603050405020304" pitchFamily="18" charset="0"/>
                <a:cs typeface="Times New Roman" panose="02020603050405020304" pitchFamily="18" charset="0"/>
              </a:rPr>
              <a:t>5</a:t>
            </a:r>
            <a:r>
              <a:rPr lang="zh-TW" altLang="en-US" sz="2400" b="1" dirty="0" smtClean="0"/>
              <a:t>個構面</a:t>
            </a:r>
            <a:r>
              <a:rPr lang="zh-TW" altLang="en-US" sz="2400" dirty="0" smtClean="0"/>
              <a:t>，</a:t>
            </a:r>
            <a:r>
              <a:rPr lang="en-US" altLang="zh-TW" sz="2400" dirty="0" smtClean="0">
                <a:latin typeface="Times New Roman" panose="02020603050405020304" pitchFamily="18" charset="0"/>
                <a:cs typeface="Times New Roman" panose="02020603050405020304" pitchFamily="18" charset="0"/>
              </a:rPr>
              <a:t>21</a:t>
            </a:r>
            <a:r>
              <a:rPr lang="zh-TW" altLang="en-US" sz="2400" dirty="0" smtClean="0">
                <a:latin typeface="Times New Roman" panose="02020603050405020304" pitchFamily="18" charset="0"/>
                <a:cs typeface="Times New Roman" panose="02020603050405020304" pitchFamily="18" charset="0"/>
              </a:rPr>
              <a:t>個題項</a:t>
            </a:r>
          </a:p>
          <a:p>
            <a:r>
              <a:rPr lang="zh-TW" altLang="en-US" sz="2400" dirty="0" smtClean="0">
                <a:latin typeface="Times New Roman" panose="02020603050405020304" pitchFamily="18" charset="0"/>
                <a:cs typeface="Times New Roman" panose="02020603050405020304" pitchFamily="18" charset="0"/>
              </a:rPr>
              <a:t>願付價格</a:t>
            </a:r>
            <a:r>
              <a:rPr lang="en-US" altLang="zh-TW" sz="2400" dirty="0" smtClean="0">
                <a:latin typeface="Times New Roman" panose="02020603050405020304" pitchFamily="18" charset="0"/>
                <a:cs typeface="Times New Roman" panose="02020603050405020304" pitchFamily="18" charset="0"/>
              </a:rPr>
              <a:t>(willingness to pay)</a:t>
            </a:r>
            <a:r>
              <a:rPr lang="zh-TW" altLang="en-US" sz="2400" dirty="0" smtClean="0">
                <a:latin typeface="Times New Roman" panose="02020603050405020304" pitchFamily="18" charset="0"/>
                <a:cs typeface="Times New Roman" panose="02020603050405020304" pitchFamily="18" charset="0"/>
              </a:rPr>
              <a:t>：</a:t>
            </a:r>
            <a:r>
              <a:rPr lang="en-US" altLang="zh-TW" sz="2400" dirty="0" smtClean="0">
                <a:latin typeface="Times New Roman" panose="02020603050405020304" pitchFamily="18" charset="0"/>
                <a:cs typeface="Times New Roman" panose="02020603050405020304" pitchFamily="18" charset="0"/>
              </a:rPr>
              <a:t>1</a:t>
            </a:r>
            <a:r>
              <a:rPr lang="zh-TW" altLang="en-US" sz="2400" dirty="0" smtClean="0"/>
              <a:t>個題項</a:t>
            </a:r>
          </a:p>
          <a:p>
            <a:endParaRPr lang="zh-TW" altLang="en-US" sz="2400" dirty="0"/>
          </a:p>
          <a:p>
            <a:r>
              <a:rPr lang="zh-TW" altLang="en-US" sz="2400" dirty="0"/>
              <a:t>李克特量表</a:t>
            </a:r>
            <a:r>
              <a:rPr lang="en-US" altLang="zh-TW" sz="2400" dirty="0">
                <a:latin typeface="Times New Roman" panose="02020603050405020304" pitchFamily="18" charset="0"/>
                <a:cs typeface="Times New Roman" panose="02020603050405020304" pitchFamily="18" charset="0"/>
              </a:rPr>
              <a:t>(Likert-scale)</a:t>
            </a:r>
            <a:r>
              <a:rPr lang="zh-TW" altLang="en-US" sz="2400" dirty="0"/>
              <a:t>、名目尺度</a:t>
            </a:r>
            <a:r>
              <a:rPr lang="en-US" altLang="zh-TW" sz="2400" dirty="0">
                <a:latin typeface="Times New Roman" panose="02020603050405020304" pitchFamily="18" charset="0"/>
                <a:cs typeface="Times New Roman" panose="02020603050405020304" pitchFamily="18" charset="0"/>
              </a:rPr>
              <a:t>(Nominal scale)</a:t>
            </a:r>
            <a:r>
              <a:rPr lang="zh-TW" altLang="en-US" sz="2400" dirty="0"/>
              <a:t>和順序尺度</a:t>
            </a:r>
            <a:r>
              <a:rPr lang="en-US" altLang="zh-TW" sz="2400" dirty="0">
                <a:latin typeface="Times New Roman" panose="02020603050405020304" pitchFamily="18" charset="0"/>
                <a:cs typeface="Times New Roman" panose="02020603050405020304" pitchFamily="18" charset="0"/>
              </a:rPr>
              <a:t>(Ordinal scale)</a:t>
            </a:r>
          </a:p>
          <a:p>
            <a:endParaRPr lang="zh-TW" altLang="en-US" sz="24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18</a:t>
            </a:fld>
            <a:endParaRPr lang="zh-TW" altLang="en-US"/>
          </a:p>
        </p:txBody>
      </p:sp>
      <p:cxnSp>
        <p:nvCxnSpPr>
          <p:cNvPr id="6" name="直線接點 5"/>
          <p:cNvCxnSpPr/>
          <p:nvPr/>
        </p:nvCxnSpPr>
        <p:spPr>
          <a:xfrm flipV="1">
            <a:off x="1004047" y="2779059"/>
            <a:ext cx="6956612" cy="1792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039906" y="3316941"/>
            <a:ext cx="49126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1004047" y="3783106"/>
            <a:ext cx="6956612" cy="3585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004047" y="4285129"/>
            <a:ext cx="5145741" cy="179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9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50"/>
                                        <p:tgtEl>
                                          <p:spTgt spid="6"/>
                                        </p:tgtEl>
                                      </p:cBhvr>
                                    </p:animEffect>
                                  </p:childTnLst>
                                </p:cTn>
                              </p:par>
                            </p:childTnLst>
                          </p:cTn>
                        </p:par>
                        <p:par>
                          <p:cTn id="8" fill="hold">
                            <p:stCondLst>
                              <p:cond delay="1250"/>
                            </p:stCondLst>
                            <p:childTnLst>
                              <p:par>
                                <p:cTn id="9" presetID="16" presetClass="entr" presetSubtype="21"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250"/>
                                        <p:tgtEl>
                                          <p:spTgt spid="8"/>
                                        </p:tgtEl>
                                      </p:cBhvr>
                                    </p:animEffect>
                                  </p:childTnLst>
                                </p:cTn>
                              </p:par>
                            </p:childTnLst>
                          </p:cTn>
                        </p:par>
                        <p:par>
                          <p:cTn id="12" fill="hold">
                            <p:stCondLst>
                              <p:cond delay="2500"/>
                            </p:stCondLst>
                            <p:childTnLst>
                              <p:par>
                                <p:cTn id="13" presetID="16" presetClass="entr" presetSubtype="21"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250"/>
                                        <p:tgtEl>
                                          <p:spTgt spid="10"/>
                                        </p:tgtEl>
                                      </p:cBhvr>
                                    </p:animEffect>
                                  </p:childTnLst>
                                </p:cTn>
                              </p:par>
                            </p:childTnLst>
                          </p:cTn>
                        </p:par>
                        <p:par>
                          <p:cTn id="16" fill="hold">
                            <p:stCondLst>
                              <p:cond delay="3750"/>
                            </p:stCondLst>
                            <p:childTnLst>
                              <p:par>
                                <p:cTn id="17" presetID="16" presetClass="entr" presetSubtype="21" fill="hold" nodeType="after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6992" y="2960585"/>
            <a:ext cx="6621710" cy="766194"/>
          </a:xfrm>
        </p:spPr>
        <p:txBody>
          <a:bodyPr>
            <a:noAutofit/>
          </a:bodyPr>
          <a:lstStyle/>
          <a:p>
            <a:r>
              <a:rPr lang="zh-TW" altLang="en-US" sz="7200" b="1" dirty="0">
                <a:solidFill>
                  <a:srgbClr val="002060"/>
                </a:solidFill>
                <a:latin typeface="微軟正黑體" panose="020B0604030504040204" pitchFamily="34" charset="-120"/>
              </a:rPr>
              <a:t>研究結果</a:t>
            </a:r>
            <a:endParaRPr lang="zh-TW" altLang="en-US" sz="7200" dirty="0">
              <a:solidFill>
                <a:srgbClr val="002060"/>
              </a:solidFill>
            </a:endParaRPr>
          </a:p>
        </p:txBody>
      </p:sp>
      <p:sp>
        <p:nvSpPr>
          <p:cNvPr id="3" name="內容版面配置區 2"/>
          <p:cNvSpPr>
            <a:spLocks noGrp="1"/>
          </p:cNvSpPr>
          <p:nvPr>
            <p:ph idx="1"/>
          </p:nvPr>
        </p:nvSpPr>
        <p:spPr>
          <a:xfrm>
            <a:off x="609599" y="5200650"/>
            <a:ext cx="4229102" cy="1367930"/>
          </a:xfrm>
        </p:spPr>
        <p:txBody>
          <a:bodyPr/>
          <a:lstStyle/>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19</a:t>
            </a:fld>
            <a:endParaRPr lang="zh-TW" altLang="en-US"/>
          </a:p>
        </p:txBody>
      </p:sp>
    </p:spTree>
    <p:extLst>
      <p:ext uri="{BB962C8B-B14F-4D97-AF65-F5344CB8AC3E}">
        <p14:creationId xmlns:p14="http://schemas.microsoft.com/office/powerpoint/2010/main" val="312952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9" y="398585"/>
            <a:ext cx="6621710" cy="766194"/>
          </a:xfrm>
        </p:spPr>
        <p:txBody>
          <a:bodyPr>
            <a:noAutofit/>
          </a:bodyPr>
          <a:lstStyle/>
          <a:p>
            <a:r>
              <a:rPr lang="zh-TW" altLang="en-US" sz="7200" b="1" dirty="0">
                <a:solidFill>
                  <a:srgbClr val="002060"/>
                </a:solidFill>
                <a:latin typeface="微軟正黑體" panose="020B0604030504040204" pitchFamily="34" charset="-120"/>
              </a:rPr>
              <a:t>大綱</a:t>
            </a:r>
            <a:endParaRPr lang="zh-TW" altLang="en-US" sz="7200" dirty="0">
              <a:solidFill>
                <a:srgbClr val="002060"/>
              </a:solidFill>
            </a:endParaRPr>
          </a:p>
        </p:txBody>
      </p:sp>
      <p:sp>
        <p:nvSpPr>
          <p:cNvPr id="3" name="內容版面配置區 2"/>
          <p:cNvSpPr>
            <a:spLocks noGrp="1"/>
          </p:cNvSpPr>
          <p:nvPr>
            <p:ph idx="1"/>
          </p:nvPr>
        </p:nvSpPr>
        <p:spPr>
          <a:xfrm>
            <a:off x="609599" y="2051044"/>
            <a:ext cx="6621711" cy="5192785"/>
          </a:xfrm>
        </p:spPr>
        <p:txBody>
          <a:bodyPr/>
          <a:lstStyle/>
          <a:p>
            <a:r>
              <a:rPr lang="zh-TW" altLang="en-US" sz="3600" dirty="0">
                <a:latin typeface="微軟正黑體" panose="020B0604030504040204" pitchFamily="34" charset="-120"/>
              </a:rPr>
              <a:t>研究背景與動機</a:t>
            </a:r>
            <a:endParaRPr lang="en-US" altLang="zh-TW" sz="3600" dirty="0">
              <a:latin typeface="微軟正黑體" panose="020B0604030504040204" pitchFamily="34" charset="-120"/>
            </a:endParaRPr>
          </a:p>
          <a:p>
            <a:r>
              <a:rPr lang="zh-TW" altLang="en-US" sz="3600" dirty="0">
                <a:latin typeface="微軟正黑體" panose="020B0604030504040204" pitchFamily="34" charset="-120"/>
              </a:rPr>
              <a:t>研究目的</a:t>
            </a:r>
            <a:endParaRPr lang="en-US" altLang="zh-TW" sz="3600" dirty="0">
              <a:latin typeface="微軟正黑體" panose="020B0604030504040204" pitchFamily="34" charset="-120"/>
            </a:endParaRPr>
          </a:p>
          <a:p>
            <a:r>
              <a:rPr lang="zh-TW" altLang="en-US" sz="3600" dirty="0">
                <a:latin typeface="微軟正黑體" panose="020B0604030504040204" pitchFamily="34" charset="-120"/>
              </a:rPr>
              <a:t>文獻探討</a:t>
            </a:r>
            <a:endParaRPr lang="en-US" altLang="zh-TW" sz="3600" dirty="0">
              <a:latin typeface="微軟正黑體" panose="020B0604030504040204" pitchFamily="34" charset="-120"/>
            </a:endParaRPr>
          </a:p>
          <a:p>
            <a:r>
              <a:rPr lang="zh-TW" altLang="en-US" sz="3600" dirty="0">
                <a:latin typeface="微軟正黑體" panose="020B0604030504040204" pitchFamily="34" charset="-120"/>
              </a:rPr>
              <a:t>研究方法</a:t>
            </a:r>
            <a:endParaRPr lang="en-US" altLang="zh-TW" sz="3600" dirty="0">
              <a:latin typeface="微軟正黑體" panose="020B0604030504040204" pitchFamily="34" charset="-120"/>
            </a:endParaRPr>
          </a:p>
          <a:p>
            <a:r>
              <a:rPr lang="zh-TW" altLang="en-US" sz="3600" dirty="0">
                <a:latin typeface="微軟正黑體" panose="020B0604030504040204" pitchFamily="34" charset="-120"/>
              </a:rPr>
              <a:t>研究結果</a:t>
            </a:r>
            <a:endParaRPr lang="en-US" altLang="zh-TW" sz="3600" dirty="0">
              <a:latin typeface="微軟正黑體" panose="020B0604030504040204" pitchFamily="34" charset="-120"/>
            </a:endParaRPr>
          </a:p>
          <a:p>
            <a:r>
              <a:rPr lang="zh-TW" altLang="en-US" sz="3600" dirty="0">
                <a:latin typeface="微軟正黑體" panose="020B0604030504040204" pitchFamily="34" charset="-120"/>
              </a:rPr>
              <a:t>結論與建議</a:t>
            </a:r>
            <a:endParaRPr lang="en-US" altLang="zh-TW" sz="3600" dirty="0">
              <a:latin typeface="微軟正黑體" panose="020B0604030504040204" pitchFamily="34" charset="-120"/>
            </a:endParaRP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t>2</a:t>
            </a:fld>
            <a:endParaRPr lang="zh-TW" altLang="en-US"/>
          </a:p>
        </p:txBody>
      </p:sp>
    </p:spTree>
    <p:extLst>
      <p:ext uri="{BB962C8B-B14F-4D97-AF65-F5344CB8AC3E}">
        <p14:creationId xmlns:p14="http://schemas.microsoft.com/office/powerpoint/2010/main" val="817363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5" y="484626"/>
            <a:ext cx="8887326" cy="766194"/>
          </a:xfrm>
        </p:spPr>
        <p:txBody>
          <a:bodyPr>
            <a:noAutofit/>
          </a:bodyPr>
          <a:lstStyle/>
          <a:p>
            <a:r>
              <a:rPr lang="zh-TW" altLang="zh-TW" sz="4000" b="1" dirty="0">
                <a:solidFill>
                  <a:srgbClr val="002060"/>
                </a:solidFill>
                <a:latin typeface="微軟正黑體" panose="020B0604030504040204" pitchFamily="34" charset="-120"/>
              </a:rPr>
              <a:t>不同社經背景消費者對「有機意識」</a:t>
            </a:r>
            <a:r>
              <a:rPr lang="en-US" altLang="zh-TW" sz="4000" b="1" dirty="0">
                <a:solidFill>
                  <a:srgbClr val="002060"/>
                </a:solidFill>
                <a:latin typeface="Times New Roman" panose="02020603050405020304" pitchFamily="18" charset="0"/>
                <a:cs typeface="Times New Roman" panose="02020603050405020304" pitchFamily="18" charset="0"/>
              </a:rPr>
              <a:t>(1)</a:t>
            </a:r>
            <a:endParaRPr lang="zh-TW" altLang="en-US" sz="4000"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20</a:t>
            </a:fld>
            <a:endParaRPr lang="zh-TW" altLang="en-US"/>
          </a:p>
        </p:txBody>
      </p:sp>
      <p:sp>
        <p:nvSpPr>
          <p:cNvPr id="12" name="矩形 11"/>
          <p:cNvSpPr/>
          <p:nvPr/>
        </p:nvSpPr>
        <p:spPr>
          <a:xfrm>
            <a:off x="295227" y="5859888"/>
            <a:ext cx="2454518" cy="338554"/>
          </a:xfrm>
          <a:prstGeom prst="rect">
            <a:avLst/>
          </a:prstGeom>
        </p:spPr>
        <p:txBody>
          <a:bodyPr wrap="none">
            <a:spAutoFit/>
          </a:bodyPr>
          <a:lstStyle/>
          <a:p>
            <a:r>
              <a:rPr lang="zh-TW" altLang="en-US"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p</a:t>
            </a:r>
            <a:r>
              <a:rPr lang="en-US" altLang="zh-TW" sz="1600" dirty="0">
                <a:latin typeface="Times New Roman" panose="02020603050405020304" pitchFamily="18" charset="0"/>
                <a:cs typeface="Times New Roman" panose="02020603050405020304" pitchFamily="18" charset="0"/>
              </a:rPr>
              <a:t> &lt; .05</a:t>
            </a:r>
            <a:r>
              <a:rPr lang="zh-TW" altLang="en-US" sz="1600" dirty="0"/>
              <a:t>代表顯著性差異</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2561227357"/>
              </p:ext>
            </p:extLst>
          </p:nvPr>
        </p:nvGraphicFramePr>
        <p:xfrm>
          <a:off x="355" y="1580073"/>
          <a:ext cx="9144002" cy="4272894"/>
        </p:xfrm>
        <a:graphic>
          <a:graphicData uri="http://schemas.openxmlformats.org/drawingml/2006/table">
            <a:tbl>
              <a:tblPr firstRow="1"/>
              <a:tblGrid>
                <a:gridCol w="3442856"/>
                <a:gridCol w="2078700"/>
                <a:gridCol w="634276"/>
                <a:gridCol w="2988170"/>
              </a:tblGrid>
              <a:tr h="267686">
                <a:tc>
                  <a:txBody>
                    <a:bodyPr/>
                    <a:lstStyle/>
                    <a:p>
                      <a:pPr algn="ctr">
                        <a:lnSpc>
                          <a:spcPct val="100000"/>
                        </a:lnSpc>
                        <a:spcAft>
                          <a:spcPts val="0"/>
                        </a:spcAft>
                      </a:pPr>
                      <a:r>
                        <a:rPr lang="zh-TW" sz="18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ct val="100000"/>
                        </a:lnSpc>
                        <a:spcAft>
                          <a:spcPts val="0"/>
                        </a:spcAft>
                      </a:pPr>
                      <a:r>
                        <a:rPr lang="zh-TW" sz="18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社經背景</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ct val="100000"/>
                        </a:lnSpc>
                        <a:spcAft>
                          <a:spcPts val="0"/>
                        </a:spcAft>
                      </a:pPr>
                      <a:r>
                        <a:rPr lang="en-US" sz="1800" b="1" i="1" kern="120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sz="1800" b="1" kern="1200">
                          <a:solidFill>
                            <a:srgbClr val="FFFFFF"/>
                          </a:solidFill>
                          <a:effectLst/>
                          <a:latin typeface="Calibri" panose="020F0502020204030204" pitchFamily="34" charset="0"/>
                          <a:ea typeface="微軟正黑體" panose="020B0604030504040204" pitchFamily="34" charset="-120"/>
                          <a:cs typeface="Times New Roman" panose="02020603050405020304" pitchFamily="18" charset="0"/>
                        </a:rPr>
                        <a:t>值</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a:lnSpc>
                          <a:spcPct val="100000"/>
                        </a:lnSpc>
                        <a:spcAft>
                          <a:spcPts val="0"/>
                        </a:spcAft>
                      </a:pPr>
                      <a:r>
                        <a:rPr lang="zh-TW" sz="18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差異性</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r>
              <a:tr h="448938">
                <a:tc>
                  <a:txBody>
                    <a:bodyPr/>
                    <a:lstStyle/>
                    <a:p>
                      <a:pP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有聽過「有機農產品</a:t>
                      </a:r>
                      <a:r>
                        <a:rPr lang="zh-TW" sz="18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altLang="en-US" sz="1800" dirty="0" smtClean="0">
                          <a:latin typeface="Times New Roman" panose="02020603050405020304" pitchFamily="18" charset="0"/>
                          <a:cs typeface="Times New Roman" panose="02020603050405020304" pitchFamily="18" charset="0"/>
                        </a:rPr>
                        <a:t>＊</a:t>
                      </a:r>
                      <a:r>
                        <a:rPr lang="zh-TW" altLang="en-US" sz="1800" i="1" dirty="0" smtClean="0">
                          <a:latin typeface="Times New Roman" panose="02020603050405020304" pitchFamily="18" charset="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8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教育程度</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.013</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大學與研究所</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高中</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職</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以下</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1071">
                <a:tc>
                  <a:txBody>
                    <a:bodyPr/>
                    <a:lstStyle/>
                    <a:p>
                      <a:pP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有機農業對環境</a:t>
                      </a:r>
                      <a:r>
                        <a:rPr lang="zh-TW" sz="18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有益</a:t>
                      </a:r>
                      <a:r>
                        <a:rPr lang="zh-TW" altLang="en-US" sz="1800" dirty="0" smtClean="0">
                          <a:latin typeface="Times New Roman" panose="02020603050405020304" pitchFamily="18" charset="0"/>
                          <a:cs typeface="Times New Roman" panose="02020603050405020304" pitchFamily="18" charset="0"/>
                        </a:rPr>
                        <a:t>＊</a:t>
                      </a:r>
                      <a:r>
                        <a:rPr lang="zh-TW" altLang="en-US" sz="1800" i="1" dirty="0" smtClean="0">
                          <a:latin typeface="Times New Roman" panose="02020603050405020304" pitchFamily="18" charset="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8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婚姻狀況</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.006</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已婚</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未婚、其他</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38">
                <a:tc>
                  <a:txBody>
                    <a:bodyPr/>
                    <a:lstStyle/>
                    <a:p>
                      <a:pP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種植有機農產品使用</a:t>
                      </a:r>
                      <a:r>
                        <a:rPr lang="zh-TW" sz="18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化學肥料</a:t>
                      </a:r>
                      <a:r>
                        <a:rPr lang="zh-TW" altLang="en-US" sz="1800" dirty="0" smtClean="0">
                          <a:latin typeface="Times New Roman" panose="02020603050405020304" pitchFamily="18" charset="0"/>
                          <a:cs typeface="Times New Roman" panose="02020603050405020304" pitchFamily="18" charset="0"/>
                        </a:rPr>
                        <a:t>＊</a:t>
                      </a:r>
                      <a:r>
                        <a:rPr lang="zh-TW" altLang="en-US" sz="1800" i="1" dirty="0" smtClean="0">
                          <a:latin typeface="Times New Roman" panose="02020603050405020304" pitchFamily="18" charset="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家中有無慢性病者</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.013</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有</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無</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071">
                <a:tc rowSpan="3">
                  <a:txBody>
                    <a:bodyPr/>
                    <a:lstStyle/>
                    <a:p>
                      <a:pPr>
                        <a:lnSpc>
                          <a:spcPct val="100000"/>
                        </a:lnSpc>
                        <a:spcAft>
                          <a:spcPts val="0"/>
                        </a:spcAft>
                      </a:pPr>
                      <a:r>
                        <a:rPr lang="zh-TW" sz="1800" kern="1200" dirty="0">
                          <a:solidFill>
                            <a:srgbClr val="0099FF"/>
                          </a:solidFill>
                          <a:effectLst/>
                          <a:latin typeface="Calibri" panose="020F0502020204030204" pitchFamily="34" charset="0"/>
                          <a:ea typeface="微軟正黑體" panose="020B0604030504040204" pitchFamily="34" charset="-120"/>
                          <a:cs typeface="Arial" panose="020B0604020202020204" pitchFamily="34" charset="0"/>
                        </a:rPr>
                        <a:t>有機農產品比一般農產品</a:t>
                      </a:r>
                      <a:r>
                        <a:rPr lang="zh-TW" sz="1800" kern="1200" dirty="0" smtClean="0">
                          <a:solidFill>
                            <a:srgbClr val="0099FF"/>
                          </a:solidFill>
                          <a:effectLst/>
                          <a:latin typeface="Calibri" panose="020F0502020204030204" pitchFamily="34" charset="0"/>
                          <a:ea typeface="微軟正黑體" panose="020B0604030504040204" pitchFamily="34" charset="-120"/>
                          <a:cs typeface="Arial" panose="020B0604020202020204" pitchFamily="34" charset="0"/>
                        </a:rPr>
                        <a:t>安全</a:t>
                      </a:r>
                      <a:r>
                        <a:rPr lang="zh-TW" altLang="en-US" sz="1800" dirty="0" smtClean="0">
                          <a:latin typeface="Times New Roman" panose="02020603050405020304" pitchFamily="18" charset="0"/>
                          <a:cs typeface="Times New Roman" panose="02020603050405020304" pitchFamily="18" charset="0"/>
                        </a:rPr>
                        <a:t>＊</a:t>
                      </a:r>
                      <a:r>
                        <a:rPr lang="zh-TW" altLang="en-US" sz="1800" i="1" dirty="0" smtClean="0">
                          <a:latin typeface="Times New Roman" panose="02020603050405020304" pitchFamily="18" charset="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年齡</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18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.018</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18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51</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歲以上</a:t>
                      </a:r>
                      <a:r>
                        <a:rPr lang="en-US" sz="18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&gt;50</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歲</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含</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以下</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48938">
                <a:tc vMerge="1">
                  <a:txBody>
                    <a:bodyPr/>
                    <a:lstStyle/>
                    <a:p>
                      <a:endParaRPr lang="zh-TW" altLang="en-US"/>
                    </a:p>
                  </a:txBody>
                  <a:tcPr/>
                </a:tc>
                <a:tc>
                  <a:txBody>
                    <a:bodyPr/>
                    <a:lstStyle/>
                    <a:p>
                      <a:pPr algn="ct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家庭成員</a:t>
                      </a:r>
                      <a:r>
                        <a:rPr lang="en-US" sz="18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(20~60</a:t>
                      </a:r>
                      <a:r>
                        <a:rPr lang="zh-TW" sz="18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歲</a:t>
                      </a:r>
                      <a:r>
                        <a:rPr lang="en-US" sz="18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tcPr>
                </a:tc>
                <a:tc>
                  <a:txBody>
                    <a:bodyPr/>
                    <a:lstStyle/>
                    <a:p>
                      <a:pPr algn="ctr">
                        <a:lnSpc>
                          <a:spcPct val="100000"/>
                        </a:lnSpc>
                        <a:spcAft>
                          <a:spcPts val="0"/>
                        </a:spcAft>
                      </a:pPr>
                      <a:r>
                        <a:rPr lang="en-US" sz="18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.020</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tcPr>
                </a:tc>
                <a:tc>
                  <a:txBody>
                    <a:bodyPr/>
                    <a:lstStyle/>
                    <a:p>
                      <a:pPr algn="ct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無</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有</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w="12700" cap="flat" cmpd="sng" algn="ctr">
                      <a:solidFill>
                        <a:srgbClr val="000000"/>
                      </a:solidFill>
                      <a:prstDash val="solid"/>
                      <a:round/>
                      <a:headEnd type="none" w="med" len="med"/>
                      <a:tailEnd type="none" w="med" len="med"/>
                    </a:lnR>
                    <a:lnT>
                      <a:noFill/>
                    </a:lnT>
                    <a:lnB>
                      <a:noFill/>
                    </a:lnB>
                  </a:tcPr>
                </a:tc>
              </a:tr>
              <a:tr h="301071">
                <a:tc vMerge="1">
                  <a:txBody>
                    <a:bodyPr/>
                    <a:lstStyle/>
                    <a:p>
                      <a:endParaRPr lang="zh-TW" altLang="en-US"/>
                    </a:p>
                  </a:txBody>
                  <a:tcPr/>
                </a:tc>
                <a:tc>
                  <a:txBody>
                    <a:bodyPr/>
                    <a:lstStyle/>
                    <a:p>
                      <a:pPr algn="ct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婚姻狀況</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8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已婚</a:t>
                      </a:r>
                      <a:r>
                        <a:rPr lang="en-US" sz="18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8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未婚、其他</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1071">
                <a:tc rowSpan="2">
                  <a:txBody>
                    <a:bodyPr/>
                    <a:lstStyle/>
                    <a:p>
                      <a:pPr>
                        <a:lnSpc>
                          <a:spcPct val="100000"/>
                        </a:lnSpc>
                        <a:spcAft>
                          <a:spcPts val="0"/>
                        </a:spcAft>
                      </a:pPr>
                      <a:r>
                        <a:rPr lang="zh-TW" sz="1800" kern="1200" dirty="0">
                          <a:solidFill>
                            <a:srgbClr val="0099FF"/>
                          </a:solidFill>
                          <a:effectLst/>
                          <a:latin typeface="Calibri" panose="020F0502020204030204" pitchFamily="34" charset="0"/>
                          <a:ea typeface="微軟正黑體" panose="020B0604030504040204" pitchFamily="34" charset="-120"/>
                          <a:cs typeface="Arial" panose="020B0604020202020204" pitchFamily="34" charset="0"/>
                        </a:rPr>
                        <a:t>有機農產品沒有農藥</a:t>
                      </a:r>
                      <a:r>
                        <a:rPr lang="zh-TW" sz="1800" kern="1200" dirty="0" smtClean="0">
                          <a:solidFill>
                            <a:srgbClr val="0099FF"/>
                          </a:solidFill>
                          <a:effectLst/>
                          <a:latin typeface="Calibri" panose="020F0502020204030204" pitchFamily="34" charset="0"/>
                          <a:ea typeface="微軟正黑體" panose="020B0604030504040204" pitchFamily="34" charset="-120"/>
                          <a:cs typeface="Arial" panose="020B0604020202020204" pitchFamily="34" charset="0"/>
                        </a:rPr>
                        <a:t>殘留</a:t>
                      </a:r>
                      <a:r>
                        <a:rPr lang="zh-TW" altLang="en-US" sz="1800" dirty="0" smtClean="0">
                          <a:latin typeface="Times New Roman" panose="02020603050405020304" pitchFamily="18" charset="0"/>
                          <a:cs typeface="Times New Roman" panose="02020603050405020304" pitchFamily="18" charset="0"/>
                        </a:rPr>
                        <a:t>＊</a:t>
                      </a:r>
                      <a:r>
                        <a:rPr lang="zh-TW" altLang="en-US" sz="1800" i="1" dirty="0" smtClean="0">
                          <a:latin typeface="Times New Roman" panose="02020603050405020304" pitchFamily="18" charset="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性別</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18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.001</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男</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女</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1071">
                <a:tc vMerge="1">
                  <a:txBody>
                    <a:bodyPr/>
                    <a:lstStyle/>
                    <a:p>
                      <a:endParaRPr lang="zh-TW" altLang="en-US"/>
                    </a:p>
                  </a:txBody>
                  <a:tcPr/>
                </a:tc>
                <a:tc>
                  <a:txBody>
                    <a:bodyPr/>
                    <a:lstStyle/>
                    <a:p>
                      <a:pPr algn="ct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年齡</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.011</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51</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歲以上</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en-US" sz="18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50</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歲</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含</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以下</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1071">
                <a:tc rowSpan="2">
                  <a:txBody>
                    <a:bodyPr/>
                    <a:lstStyle/>
                    <a:p>
                      <a:pPr>
                        <a:lnSpc>
                          <a:spcPct val="100000"/>
                        </a:lnSpc>
                        <a:spcAft>
                          <a:spcPts val="0"/>
                        </a:spcAft>
                      </a:pPr>
                      <a:r>
                        <a:rPr lang="zh-TW" sz="1800" kern="1200" dirty="0">
                          <a:solidFill>
                            <a:srgbClr val="0099FF"/>
                          </a:solidFill>
                          <a:effectLst/>
                          <a:latin typeface="Calibri" panose="020F0502020204030204" pitchFamily="34" charset="0"/>
                          <a:ea typeface="微軟正黑體" panose="020B0604030504040204" pitchFamily="34" charset="-120"/>
                          <a:cs typeface="Arial" panose="020B0604020202020204" pitchFamily="34" charset="0"/>
                        </a:rPr>
                        <a:t>有機農產品有較好的</a:t>
                      </a:r>
                      <a:r>
                        <a:rPr lang="zh-TW" sz="1800" kern="1200" dirty="0" smtClean="0">
                          <a:solidFill>
                            <a:srgbClr val="0099FF"/>
                          </a:solidFill>
                          <a:effectLst/>
                          <a:latin typeface="Calibri" panose="020F0502020204030204" pitchFamily="34" charset="0"/>
                          <a:ea typeface="微軟正黑體" panose="020B0604030504040204" pitchFamily="34" charset="-120"/>
                          <a:cs typeface="Arial" panose="020B0604020202020204" pitchFamily="34" charset="0"/>
                        </a:rPr>
                        <a:t>品質</a:t>
                      </a:r>
                      <a:r>
                        <a:rPr lang="zh-TW" altLang="en-US" sz="1800" dirty="0" smtClean="0">
                          <a:latin typeface="Times New Roman" panose="02020603050405020304" pitchFamily="18" charset="0"/>
                          <a:cs typeface="Times New Roman" panose="02020603050405020304" pitchFamily="18" charset="0"/>
                        </a:rPr>
                        <a:t>＊</a:t>
                      </a:r>
                      <a:r>
                        <a:rPr lang="zh-TW" altLang="en-US" sz="1800" i="1" dirty="0" smtClean="0">
                          <a:latin typeface="Times New Roman" panose="02020603050405020304" pitchFamily="18" charset="0"/>
                          <a:cs typeface="Times New Roman" panose="02020603050405020304" pitchFamily="18" charset="0"/>
                        </a:rPr>
                        <a:t> </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zh-TW" sz="18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婚姻狀況</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n-US" sz="18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.021</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已婚</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未婚、其他</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1071">
                <a:tc vMerge="1">
                  <a:txBody>
                    <a:bodyPr/>
                    <a:lstStyle/>
                    <a:p>
                      <a:endParaRPr lang="zh-TW" altLang="en-US"/>
                    </a:p>
                  </a:txBody>
                  <a:tcPr/>
                </a:tc>
                <a:tc>
                  <a:txBody>
                    <a:bodyPr/>
                    <a:lstStyle/>
                    <a:p>
                      <a:pPr algn="ctr">
                        <a:lnSpc>
                          <a:spcPct val="100000"/>
                        </a:lnSpc>
                        <a:spcAft>
                          <a:spcPts val="0"/>
                        </a:spcAft>
                      </a:pPr>
                      <a:r>
                        <a:rPr lang="zh-TW" sz="18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年齡</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.032</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8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51</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歲以上</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en-US" sz="18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50</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歲</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含</a:t>
                      </a:r>
                      <a:r>
                        <a:rPr lang="en-US"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8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以下</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8" name="橢圓 7"/>
          <p:cNvSpPr/>
          <p:nvPr/>
        </p:nvSpPr>
        <p:spPr>
          <a:xfrm>
            <a:off x="6163574" y="1809876"/>
            <a:ext cx="2980426" cy="6237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6211353" y="3185057"/>
            <a:ext cx="2980426" cy="432924"/>
          </a:xfrm>
          <a:prstGeom prst="ellipse">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6306911" y="4736094"/>
            <a:ext cx="2884868" cy="415909"/>
          </a:xfrm>
          <a:prstGeom prst="ellipse">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6259132" y="5429294"/>
            <a:ext cx="2884868" cy="430594"/>
          </a:xfrm>
          <a:prstGeom prst="ellipse">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3337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50"/>
                                        <p:tgtEl>
                                          <p:spTgt spid="8"/>
                                        </p:tgtEl>
                                      </p:cBhvr>
                                    </p:animEffect>
                                  </p:childTnLst>
                                </p:cTn>
                              </p:par>
                            </p:childTnLst>
                          </p:cTn>
                        </p:par>
                        <p:par>
                          <p:cTn id="8" fill="hold">
                            <p:stCondLst>
                              <p:cond delay="1250"/>
                            </p:stCondLst>
                            <p:childTnLst>
                              <p:par>
                                <p:cTn id="9" presetID="16" presetClass="entr" presetSubtype="21"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250"/>
                                        <p:tgtEl>
                                          <p:spTgt spid="9"/>
                                        </p:tgtEl>
                                      </p:cBhvr>
                                    </p:animEffect>
                                  </p:childTnLst>
                                </p:cTn>
                              </p:par>
                            </p:childTnLst>
                          </p:cTn>
                        </p:par>
                        <p:par>
                          <p:cTn id="12" fill="hold">
                            <p:stCondLst>
                              <p:cond delay="2500"/>
                            </p:stCondLst>
                            <p:childTnLst>
                              <p:par>
                                <p:cTn id="13" presetID="16" presetClass="entr" presetSubtype="21"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250"/>
                                        <p:tgtEl>
                                          <p:spTgt spid="10"/>
                                        </p:tgtEl>
                                      </p:cBhvr>
                                    </p:animEffect>
                                  </p:childTnLst>
                                </p:cTn>
                              </p:par>
                            </p:childTnLst>
                          </p:cTn>
                        </p:par>
                        <p:par>
                          <p:cTn id="16" fill="hold">
                            <p:stCondLst>
                              <p:cond delay="3750"/>
                            </p:stCondLst>
                            <p:childTnLst>
                              <p:par>
                                <p:cTn id="17" presetID="16" presetClass="entr" presetSubtype="21"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655" y="0"/>
            <a:ext cx="8925336" cy="766194"/>
          </a:xfrm>
        </p:spPr>
        <p:txBody>
          <a:bodyPr>
            <a:noAutofit/>
          </a:bodyPr>
          <a:lstStyle/>
          <a:p>
            <a:r>
              <a:rPr lang="zh-TW" altLang="zh-TW" sz="4000" b="1" dirty="0">
                <a:solidFill>
                  <a:srgbClr val="002060"/>
                </a:solidFill>
                <a:latin typeface="微軟正黑體" panose="020B0604030504040204" pitchFamily="34" charset="-120"/>
              </a:rPr>
              <a:t>不同社經背景消費者對「有機意識」</a:t>
            </a:r>
            <a:r>
              <a:rPr lang="en-US" altLang="zh-TW" sz="4000" b="1" dirty="0">
                <a:solidFill>
                  <a:srgbClr val="002060"/>
                </a:solidFill>
                <a:latin typeface="Times New Roman" panose="02020603050405020304" pitchFamily="18" charset="0"/>
                <a:ea typeface="新細明體" panose="02020500000000000000" pitchFamily="18" charset="-120"/>
                <a:cs typeface="Times New Roman" panose="02020603050405020304" pitchFamily="18" charset="0"/>
              </a:rPr>
              <a:t>(2)</a:t>
            </a:r>
            <a:endParaRPr lang="zh-TW" altLang="en-US" sz="4000"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21</a:t>
            </a:fld>
            <a:endParaRPr lang="zh-TW" altLang="en-US"/>
          </a:p>
        </p:txBody>
      </p:sp>
      <p:sp>
        <p:nvSpPr>
          <p:cNvPr id="9" name="矩形 8"/>
          <p:cNvSpPr/>
          <p:nvPr/>
        </p:nvSpPr>
        <p:spPr>
          <a:xfrm>
            <a:off x="78881" y="6412062"/>
            <a:ext cx="2170787" cy="307777"/>
          </a:xfrm>
          <a:prstGeom prst="rect">
            <a:avLst/>
          </a:prstGeom>
        </p:spPr>
        <p:txBody>
          <a:bodyPr wrap="none">
            <a:spAutoFit/>
          </a:bodyPr>
          <a:lstStyle/>
          <a:p>
            <a:r>
              <a:rPr lang="zh-TW" altLang="en-US" sz="1400" dirty="0">
                <a:latin typeface="Times New Roman" panose="02020603050405020304" pitchFamily="18" charset="0"/>
                <a:cs typeface="Times New Roman" panose="02020603050405020304" pitchFamily="18" charset="0"/>
              </a:rPr>
              <a:t>＊ </a:t>
            </a:r>
            <a:r>
              <a:rPr lang="en-US" altLang="zh-TW" sz="1400" i="1" dirty="0">
                <a:latin typeface="Times New Roman" panose="02020603050405020304" pitchFamily="18" charset="0"/>
                <a:cs typeface="Times New Roman" panose="02020603050405020304" pitchFamily="18" charset="0"/>
              </a:rPr>
              <a:t>p</a:t>
            </a:r>
            <a:r>
              <a:rPr lang="en-US" altLang="zh-TW" sz="1400" dirty="0" smtClean="0">
                <a:latin typeface="Times New Roman" panose="02020603050405020304" pitchFamily="18" charset="0"/>
                <a:cs typeface="Times New Roman" panose="02020603050405020304" pitchFamily="18" charset="0"/>
              </a:rPr>
              <a:t> &lt; .</a:t>
            </a:r>
            <a:r>
              <a:rPr lang="en-US" altLang="zh-TW" sz="1400" dirty="0">
                <a:latin typeface="Times New Roman" panose="02020603050405020304" pitchFamily="18" charset="0"/>
                <a:cs typeface="Times New Roman" panose="02020603050405020304" pitchFamily="18" charset="0"/>
              </a:rPr>
              <a:t>05</a:t>
            </a:r>
            <a:r>
              <a:rPr lang="zh-TW" altLang="en-US" sz="1400" dirty="0"/>
              <a:t>代表顯著性差異</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10539382"/>
              </p:ext>
            </p:extLst>
          </p:nvPr>
        </p:nvGraphicFramePr>
        <p:xfrm>
          <a:off x="0" y="717454"/>
          <a:ext cx="9145892" cy="5694608"/>
        </p:xfrm>
        <a:graphic>
          <a:graphicData uri="http://schemas.openxmlformats.org/drawingml/2006/table">
            <a:tbl>
              <a:tblPr firstRow="1"/>
              <a:tblGrid>
                <a:gridCol w="3805988"/>
                <a:gridCol w="2194560"/>
                <a:gridCol w="604911"/>
                <a:gridCol w="2540433"/>
              </a:tblGrid>
              <a:tr h="418792">
                <a:tc>
                  <a:txBody>
                    <a:bodyPr/>
                    <a:lstStyle/>
                    <a:p>
                      <a:pPr algn="ctr">
                        <a:lnSpc>
                          <a:spcPct val="100000"/>
                        </a:lnSpc>
                        <a:spcAft>
                          <a:spcPts val="0"/>
                        </a:spcAft>
                      </a:pPr>
                      <a:r>
                        <a:rPr lang="zh-TW" sz="18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項目</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00000"/>
                        </a:lnSpc>
                        <a:spcAft>
                          <a:spcPts val="0"/>
                        </a:spcAft>
                      </a:pPr>
                      <a:r>
                        <a:rPr lang="zh-TW" sz="1800" b="1" kern="1200" dirty="0">
                          <a:solidFill>
                            <a:srgbClr val="FFFFFF"/>
                          </a:solidFill>
                          <a:effectLst/>
                          <a:latin typeface="Calibri" panose="020F0502020204030204" pitchFamily="34" charset="0"/>
                          <a:ea typeface="微軟正黑體" panose="020B0604030504040204" pitchFamily="34" charset="-120"/>
                          <a:cs typeface="Times New Roman" panose="02020603050405020304" pitchFamily="18" charset="0"/>
                        </a:rPr>
                        <a:t>社經背景</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00000"/>
                        </a:lnSpc>
                        <a:spcAft>
                          <a:spcPts val="0"/>
                        </a:spcAft>
                      </a:pPr>
                      <a:r>
                        <a:rPr lang="en-US" sz="1800" b="1" i="1" kern="120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p</a:t>
                      </a:r>
                      <a:r>
                        <a:rPr lang="zh-TW" sz="1800" b="1" kern="1200">
                          <a:solidFill>
                            <a:srgbClr val="FFFFFF"/>
                          </a:solidFill>
                          <a:effectLst/>
                          <a:latin typeface="Calibri" panose="020F0502020204030204" pitchFamily="34" charset="0"/>
                          <a:ea typeface="微軟正黑體" panose="020B0604030504040204" pitchFamily="34" charset="-120"/>
                          <a:cs typeface="Times New Roman" panose="02020603050405020304" pitchFamily="18" charset="0"/>
                        </a:rPr>
                        <a:t>值</a:t>
                      </a:r>
                      <a:endParaRPr lang="zh-TW" sz="18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lnSpc>
                          <a:spcPct val="100000"/>
                        </a:lnSpc>
                        <a:spcAft>
                          <a:spcPts val="0"/>
                        </a:spcAft>
                      </a:pPr>
                      <a:r>
                        <a:rPr lang="zh-TW" sz="18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差異性</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r>
              <a:tr h="376844">
                <a:tc>
                  <a:txBody>
                    <a:bodyPr/>
                    <a:lstStyle/>
                    <a:p>
                      <a:pPr>
                        <a:lnSpc>
                          <a:spcPct val="100000"/>
                        </a:lnSpc>
                        <a:spcAft>
                          <a:spcPts val="0"/>
                        </a:spcAft>
                      </a:pPr>
                      <a:r>
                        <a:rPr lang="zh-TW"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有機農業提供較多就業機會</a:t>
                      </a:r>
                      <a:r>
                        <a:rPr lang="zh-TW" sz="1600" kern="1200" baseline="30000" dirty="0">
                          <a:solidFill>
                            <a:srgbClr val="000000"/>
                          </a:solidFill>
                          <a:effectLst/>
                          <a:latin typeface="Trebuchet MS" panose="020B0603020202020204" pitchFamily="34" charset="0"/>
                          <a:ea typeface="新細明體" panose="02020500000000000000" pitchFamily="18" charset="-120"/>
                          <a:cs typeface="Arial" panose="020B0604020202020204" pitchFamily="34"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婚姻狀況</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6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已婚</a:t>
                      </a:r>
                      <a:r>
                        <a:rPr lang="en-US"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未婚、其他</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6844">
                <a:tc rowSpan="2">
                  <a:txBody>
                    <a:bodyPr/>
                    <a:lstStyle/>
                    <a:p>
                      <a:pPr>
                        <a:lnSpc>
                          <a:spcPct val="100000"/>
                        </a:lnSpc>
                        <a:spcAft>
                          <a:spcPts val="0"/>
                        </a:spcAft>
                      </a:pPr>
                      <a:r>
                        <a:rPr lang="zh-TW"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有機市場需求對鄉村經濟有正面影響</a:t>
                      </a:r>
                      <a:r>
                        <a:rPr lang="zh-TW" sz="1600" kern="1200" baseline="30000" dirty="0">
                          <a:solidFill>
                            <a:srgbClr val="000000"/>
                          </a:solidFill>
                          <a:effectLst/>
                          <a:latin typeface="Trebuchet MS" panose="020B0603020202020204" pitchFamily="34" charset="0"/>
                          <a:ea typeface="新細明體" panose="02020500000000000000" pitchFamily="18" charset="-120"/>
                          <a:cs typeface="Arial" panose="020B0604020202020204" pitchFamily="34"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家中有無飲食控制</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0000"/>
                        </a:lnSpc>
                        <a:spcAft>
                          <a:spcPts val="0"/>
                        </a:spcAft>
                      </a:pPr>
                      <a:r>
                        <a:rPr lang="en-US" sz="16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.025</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有</a:t>
                      </a:r>
                      <a:r>
                        <a:rPr lang="en-US"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無</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76844">
                <a:tc vMerge="1">
                  <a:txBody>
                    <a:bodyPr/>
                    <a:lstStyle/>
                    <a:p>
                      <a:endParaRPr lang="zh-TW" altLang="en-US"/>
                    </a:p>
                  </a:txBody>
                  <a:tcPr/>
                </a:tc>
                <a:tc>
                  <a:txBody>
                    <a:bodyPr/>
                    <a:lstStyle/>
                    <a:p>
                      <a:pPr algn="ct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婚姻狀況</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6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.004</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已婚</a:t>
                      </a:r>
                      <a:r>
                        <a:rPr lang="en-US"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未婚、其他</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659477">
                <a:tc rowSpan="3">
                  <a:txBody>
                    <a:bodyPr/>
                    <a:lstStyle/>
                    <a:p>
                      <a:pPr>
                        <a:lnSpc>
                          <a:spcPct val="100000"/>
                        </a:lnSpc>
                        <a:spcAft>
                          <a:spcPts val="0"/>
                        </a:spcAft>
                      </a:pPr>
                      <a:r>
                        <a:rPr lang="zh-TW"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攝取有機農產品可以減少慢性病風險</a:t>
                      </a:r>
                      <a:r>
                        <a:rPr lang="zh-TW" sz="1600" kern="1200" baseline="30000" dirty="0">
                          <a:solidFill>
                            <a:srgbClr val="000000"/>
                          </a:solidFill>
                          <a:effectLst/>
                          <a:latin typeface="Trebuchet MS" panose="020B0603020202020204" pitchFamily="34" charset="0"/>
                          <a:ea typeface="新細明體" panose="02020500000000000000" pitchFamily="18" charset="-120"/>
                          <a:cs typeface="Arial" panose="020B0604020202020204" pitchFamily="34"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zh-TW" sz="16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年齡</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0000"/>
                        </a:lnSpc>
                        <a:spcAft>
                          <a:spcPts val="0"/>
                        </a:spcAft>
                      </a:pPr>
                      <a:r>
                        <a:rPr lang="en-US" sz="16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.018</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0000"/>
                        </a:lnSpc>
                        <a:spcAft>
                          <a:spcPts val="0"/>
                        </a:spcAft>
                      </a:pPr>
                      <a:r>
                        <a:rPr lang="en-US" sz="16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51</a:t>
                      </a:r>
                      <a:r>
                        <a:rPr lang="zh-TW"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歲以上</a:t>
                      </a:r>
                      <a:r>
                        <a:rPr lang="en-US" sz="16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en-US" sz="1600" kern="1200" dirty="0" smtClean="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50</a:t>
                      </a:r>
                      <a:r>
                        <a:rPr lang="zh-TW" sz="16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歲</a:t>
                      </a:r>
                      <a:r>
                        <a:rPr lang="en-US" altLang="zh-TW" sz="16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altLang="en-US" sz="16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含</a:t>
                      </a:r>
                      <a:r>
                        <a:rPr lang="en-US" altLang="zh-TW" sz="16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altLang="en-US" sz="16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以下</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76844">
                <a:tc vMerge="1">
                  <a:txBody>
                    <a:bodyPr/>
                    <a:lstStyle/>
                    <a:p>
                      <a:endParaRPr lang="zh-TW" altLang="en-US"/>
                    </a:p>
                  </a:txBody>
                  <a:tcPr/>
                </a:tc>
                <a:tc>
                  <a:txBody>
                    <a:bodyPr/>
                    <a:lstStyle/>
                    <a:p>
                      <a:pPr algn="ctr">
                        <a:lnSpc>
                          <a:spcPct val="100000"/>
                        </a:lnSpc>
                        <a:spcAft>
                          <a:spcPts val="0"/>
                        </a:spcAft>
                      </a:pPr>
                      <a:r>
                        <a:rPr lang="zh-TW" sz="16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婚姻狀況</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lnSpc>
                          <a:spcPct val="100000"/>
                        </a:lnSpc>
                        <a:spcAft>
                          <a:spcPts val="0"/>
                        </a:spcAft>
                      </a:pPr>
                      <a:r>
                        <a:rPr lang="en-US" sz="16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.000</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已婚</a:t>
                      </a:r>
                      <a:r>
                        <a:rPr lang="en-US"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未婚、其他</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r>
              <a:tr h="659477">
                <a:tc vMerge="1">
                  <a:txBody>
                    <a:bodyPr/>
                    <a:lstStyle/>
                    <a:p>
                      <a:endParaRPr lang="zh-TW" altLang="en-US"/>
                    </a:p>
                  </a:txBody>
                  <a:tcPr/>
                </a:tc>
                <a:tc>
                  <a:txBody>
                    <a:bodyPr/>
                    <a:lstStyle/>
                    <a:p>
                      <a:pPr algn="ctr">
                        <a:lnSpc>
                          <a:spcPct val="100000"/>
                        </a:lnSpc>
                        <a:spcAft>
                          <a:spcPts val="0"/>
                        </a:spcAft>
                      </a:pPr>
                      <a:r>
                        <a:rPr lang="zh-TW" sz="16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個人平均收入</a:t>
                      </a:r>
                      <a:r>
                        <a:rPr lang="en-US" sz="16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a:t>
                      </a:r>
                      <a:r>
                        <a:rPr lang="zh-TW" sz="16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月收入</a:t>
                      </a:r>
                      <a:r>
                        <a:rPr lang="en-US" sz="16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6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.050</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6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60,000</a:t>
                      </a:r>
                      <a:r>
                        <a:rPr lang="en-US" sz="16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a:t>
                      </a:r>
                      <a:r>
                        <a:rPr lang="zh-TW"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不</a:t>
                      </a:r>
                      <a:r>
                        <a:rPr lang="zh-TW" sz="16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含</a:t>
                      </a:r>
                      <a:r>
                        <a:rPr lang="en-US" altLang="zh-TW" sz="16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6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以上</a:t>
                      </a:r>
                      <a:r>
                        <a:rPr lang="en-US" sz="1600" kern="12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 </a:t>
                      </a:r>
                      <a:r>
                        <a:rPr lang="en-US" sz="16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20,000</a:t>
                      </a:r>
                      <a:r>
                        <a:rPr lang="en-US" sz="16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a:t>
                      </a:r>
                      <a:r>
                        <a:rPr lang="zh-TW"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含</a:t>
                      </a:r>
                      <a:r>
                        <a:rPr lang="en-US"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以下</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659477">
                <a:tc rowSpan="3">
                  <a:txBody>
                    <a:bodyPr/>
                    <a:lstStyle/>
                    <a:p>
                      <a:pP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購買有機農產品有助於野生生物的增加</a:t>
                      </a:r>
                      <a:r>
                        <a:rPr lang="zh-TW" sz="1600" kern="1200" baseline="30000">
                          <a:solidFill>
                            <a:srgbClr val="000000"/>
                          </a:solidFill>
                          <a:effectLst/>
                          <a:latin typeface="Trebuchet MS" panose="020B0603020202020204" pitchFamily="34" charset="0"/>
                          <a:ea typeface="新細明體" panose="02020500000000000000" pitchFamily="18" charset="-120"/>
                          <a:cs typeface="Arial" panose="020B0604020202020204" pitchFamily="34" charset="0"/>
                        </a:rPr>
                        <a:t>＊</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zh-TW" sz="16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職業</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0000"/>
                        </a:lnSpc>
                        <a:spcAft>
                          <a:spcPts val="0"/>
                        </a:spcAft>
                      </a:pPr>
                      <a:r>
                        <a:rPr lang="en-US" sz="16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.023</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農林漁牧、製造、自由、金融與其他</a:t>
                      </a:r>
                      <a:r>
                        <a:rPr lang="en-US"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學生</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76844">
                <a:tc vMerge="1">
                  <a:txBody>
                    <a:bodyPr/>
                    <a:lstStyle/>
                    <a:p>
                      <a:endParaRPr lang="zh-TW" altLang="en-US"/>
                    </a:p>
                  </a:txBody>
                  <a:tcPr/>
                </a:tc>
                <a:tc>
                  <a:txBody>
                    <a:bodyPr/>
                    <a:lstStyle/>
                    <a:p>
                      <a:pPr algn="ctr">
                        <a:lnSpc>
                          <a:spcPct val="100000"/>
                        </a:lnSpc>
                        <a:spcAft>
                          <a:spcPts val="0"/>
                        </a:spcAft>
                      </a:pPr>
                      <a:r>
                        <a:rPr lang="zh-TW" sz="16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婚姻狀況</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lnSpc>
                          <a:spcPct val="100000"/>
                        </a:lnSpc>
                        <a:spcAft>
                          <a:spcPts val="0"/>
                        </a:spcAft>
                      </a:pPr>
                      <a:r>
                        <a:rPr lang="en-US" sz="16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.013</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已婚</a:t>
                      </a:r>
                      <a:r>
                        <a:rPr lang="en-US"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未婚、其他</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r>
              <a:tr h="376844">
                <a:tc vMerge="1">
                  <a:txBody>
                    <a:bodyPr/>
                    <a:lstStyle/>
                    <a:p>
                      <a:endParaRPr lang="zh-TW" altLang="en-US"/>
                    </a:p>
                  </a:txBody>
                  <a:tcPr/>
                </a:tc>
                <a:tc>
                  <a:txBody>
                    <a:bodyPr/>
                    <a:lstStyle/>
                    <a:p>
                      <a:pPr algn="ctr">
                        <a:lnSpc>
                          <a:spcPct val="100000"/>
                        </a:lnSpc>
                        <a:spcAft>
                          <a:spcPts val="0"/>
                        </a:spcAft>
                      </a:pPr>
                      <a:r>
                        <a:rPr lang="zh-TW" sz="16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家庭成員</a:t>
                      </a:r>
                      <a:r>
                        <a:rPr lang="en-US" sz="16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(20~60</a:t>
                      </a:r>
                      <a:r>
                        <a:rPr lang="zh-TW" sz="16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歲</a:t>
                      </a:r>
                      <a:r>
                        <a:rPr lang="en-US" sz="1600" kern="1200" dirty="0">
                          <a:solidFill>
                            <a:srgbClr val="000000"/>
                          </a:solidFill>
                          <a:effectLst/>
                          <a:latin typeface="Times New Roman" panose="02020603050405020304" pitchFamily="18" charset="0"/>
                          <a:ea typeface="微軟正黑體" panose="020B0604030504040204" pitchFamily="34" charset="-120"/>
                          <a:cs typeface="Times New Roman" panose="02020603050405020304" pitchFamily="18" charset="0"/>
                        </a:rPr>
                        <a:t>)</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6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.040</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無</a:t>
                      </a:r>
                      <a:r>
                        <a:rPr lang="en-US"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有</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659477">
                <a:tc rowSpan="2">
                  <a:txBody>
                    <a:bodyPr/>
                    <a:lstStyle/>
                    <a:p>
                      <a:pP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有機農產品的品質就如同有機標示一樣</a:t>
                      </a:r>
                      <a:r>
                        <a:rPr lang="zh-TW" sz="1600" kern="1200" baseline="30000">
                          <a:solidFill>
                            <a:srgbClr val="000000"/>
                          </a:solidFill>
                          <a:effectLst/>
                          <a:latin typeface="Trebuchet MS" panose="020B0603020202020204" pitchFamily="34" charset="0"/>
                          <a:ea typeface="新細明體" panose="02020500000000000000" pitchFamily="18" charset="-120"/>
                          <a:cs typeface="Arial" panose="020B0604020202020204" pitchFamily="34" charset="0"/>
                        </a:rPr>
                        <a:t>＊</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zh-TW" sz="16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職業</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0000"/>
                        </a:lnSpc>
                        <a:spcAft>
                          <a:spcPts val="0"/>
                        </a:spcAft>
                      </a:pPr>
                      <a:r>
                        <a:rPr lang="en-US" sz="16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.001</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00000"/>
                        </a:lnSpc>
                        <a:spcAft>
                          <a:spcPts val="0"/>
                        </a:spcAft>
                      </a:pPr>
                      <a:r>
                        <a:rPr lang="zh-TW"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農林漁牧、製造業</a:t>
                      </a:r>
                      <a:r>
                        <a:rPr lang="en-US"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學生</a:t>
                      </a:r>
                      <a:r>
                        <a:rPr lang="en-US"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自由業、金融業</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76844">
                <a:tc vMerge="1">
                  <a:txBody>
                    <a:bodyPr/>
                    <a:lstStyle/>
                    <a:p>
                      <a:endParaRPr lang="zh-TW" altLang="en-US"/>
                    </a:p>
                  </a:txBody>
                  <a:tcPr/>
                </a:tc>
                <a:tc>
                  <a:txBody>
                    <a:bodyPr/>
                    <a:lstStyle/>
                    <a:p>
                      <a:pPr algn="ctr">
                        <a:lnSpc>
                          <a:spcPct val="100000"/>
                        </a:lnSpc>
                        <a:spcAft>
                          <a:spcPts val="0"/>
                        </a:spcAft>
                      </a:pPr>
                      <a:r>
                        <a:rPr lang="zh-TW" sz="16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家中有無慢性病者</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16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.019</a:t>
                      </a:r>
                      <a:endParaRPr lang="zh-TW" sz="16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zh-TW"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無</a:t>
                      </a:r>
                      <a:r>
                        <a:rPr lang="en-US"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&gt;</a:t>
                      </a:r>
                      <a:r>
                        <a:rPr lang="zh-TW" sz="16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有</a:t>
                      </a: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橢圓 9"/>
          <p:cNvSpPr/>
          <p:nvPr/>
        </p:nvSpPr>
        <p:spPr>
          <a:xfrm>
            <a:off x="6634602" y="2374634"/>
            <a:ext cx="2509398" cy="412124"/>
          </a:xfrm>
          <a:prstGeom prst="ellipse">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6634602" y="3371079"/>
            <a:ext cx="2509398" cy="539740"/>
          </a:xfrm>
          <a:prstGeom prst="rec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464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50"/>
                                        <p:tgtEl>
                                          <p:spTgt spid="10"/>
                                        </p:tgtEl>
                                      </p:cBhvr>
                                    </p:animEffect>
                                  </p:childTnLst>
                                </p:cTn>
                              </p:par>
                            </p:childTnLst>
                          </p:cTn>
                        </p:par>
                        <p:par>
                          <p:cTn id="8" fill="hold">
                            <p:stCondLst>
                              <p:cond delay="1250"/>
                            </p:stCondLst>
                            <p:childTnLst>
                              <p:par>
                                <p:cTn id="9" presetID="16" presetClass="entr" presetSubtype="21"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98704"/>
            <a:ext cx="8997696" cy="766194"/>
          </a:xfrm>
        </p:spPr>
        <p:txBody>
          <a:bodyPr>
            <a:noAutofit/>
          </a:bodyPr>
          <a:lstStyle/>
          <a:p>
            <a:r>
              <a:rPr lang="zh-TW" altLang="zh-TW" sz="4000" b="1" dirty="0">
                <a:solidFill>
                  <a:srgbClr val="002060"/>
                </a:solidFill>
                <a:latin typeface="微軟正黑體" panose="020B0604030504040204" pitchFamily="34" charset="-120"/>
              </a:rPr>
              <a:t>不同社經背景消費者對</a:t>
            </a:r>
            <a:r>
              <a:rPr lang="zh-TW" altLang="zh-TW" sz="4000" b="1" dirty="0" smtClean="0">
                <a:solidFill>
                  <a:srgbClr val="002060"/>
                </a:solidFill>
                <a:latin typeface="微軟正黑體" panose="020B0604030504040204" pitchFamily="34" charset="-120"/>
              </a:rPr>
              <a:t>「</a:t>
            </a:r>
            <a:r>
              <a:rPr lang="zh-TW" altLang="en-US" sz="4000" b="1" dirty="0" smtClean="0">
                <a:solidFill>
                  <a:srgbClr val="002060"/>
                </a:solidFill>
                <a:latin typeface="微軟正黑體" panose="020B0604030504040204" pitchFamily="34" charset="-120"/>
              </a:rPr>
              <a:t>購買意</a:t>
            </a:r>
            <a:r>
              <a:rPr lang="zh-TW" altLang="en-US" sz="4000" b="1" dirty="0">
                <a:solidFill>
                  <a:srgbClr val="002060"/>
                </a:solidFill>
                <a:latin typeface="微軟正黑體" panose="020B0604030504040204" pitchFamily="34" charset="-120"/>
              </a:rPr>
              <a:t>願</a:t>
            </a:r>
            <a:r>
              <a:rPr lang="zh-TW" altLang="zh-TW" sz="4000" b="1" dirty="0" smtClean="0">
                <a:solidFill>
                  <a:srgbClr val="002060"/>
                </a:solidFill>
                <a:latin typeface="微軟正黑體" panose="020B0604030504040204" pitchFamily="34" charset="-120"/>
              </a:rPr>
              <a:t>」</a:t>
            </a:r>
            <a:r>
              <a:rPr lang="en-US" altLang="zh-TW" sz="4000" b="1" dirty="0" smtClean="0">
                <a:solidFill>
                  <a:srgbClr val="002060"/>
                </a:solidFill>
                <a:latin typeface="Times New Roman" panose="02020603050405020304" pitchFamily="18" charset="0"/>
                <a:ea typeface="新細明體" panose="02020500000000000000" pitchFamily="18" charset="-120"/>
                <a:cs typeface="Times New Roman" panose="02020603050405020304" pitchFamily="18" charset="0"/>
              </a:rPr>
              <a:t>(1)</a:t>
            </a:r>
            <a:endParaRPr lang="zh-TW" altLang="en-US" sz="4000" dirty="0"/>
          </a:p>
        </p:txBody>
      </p:sp>
      <p:pic>
        <p:nvPicPr>
          <p:cNvPr id="8" name="內容版面配置區 7"/>
          <p:cNvPicPr>
            <a:picLocks noGrp="1" noChangeAspect="1"/>
          </p:cNvPicPr>
          <p:nvPr>
            <p:ph idx="1"/>
          </p:nvPr>
        </p:nvPicPr>
        <p:blipFill>
          <a:blip r:embed="rId3"/>
          <a:stretch>
            <a:fillRect/>
          </a:stretch>
        </p:blipFill>
        <p:spPr>
          <a:xfrm>
            <a:off x="13142" y="1494576"/>
            <a:ext cx="9130858" cy="4010112"/>
          </a:xfrm>
          <a:prstGeom prst="rect">
            <a:avLst/>
          </a:prstGeom>
        </p:spPr>
      </p:pic>
      <p:sp>
        <p:nvSpPr>
          <p:cNvPr id="4" name="投影片編號版面配置區 3"/>
          <p:cNvSpPr>
            <a:spLocks noGrp="1"/>
          </p:cNvSpPr>
          <p:nvPr>
            <p:ph type="sldNum" sz="quarter" idx="12"/>
          </p:nvPr>
        </p:nvSpPr>
        <p:spPr/>
        <p:txBody>
          <a:bodyPr/>
          <a:lstStyle/>
          <a:p>
            <a:fld id="{70FFAD11-03B0-47D3-99F5-F912CF3FFB68}" type="slidenum">
              <a:rPr lang="zh-TW" altLang="en-US" smtClean="0"/>
              <a:pPr/>
              <a:t>22</a:t>
            </a:fld>
            <a:endParaRPr lang="zh-TW" altLang="en-US"/>
          </a:p>
        </p:txBody>
      </p:sp>
      <p:sp>
        <p:nvSpPr>
          <p:cNvPr id="9" name="矩形 8"/>
          <p:cNvSpPr/>
          <p:nvPr/>
        </p:nvSpPr>
        <p:spPr>
          <a:xfrm>
            <a:off x="566705" y="5504688"/>
            <a:ext cx="2454518" cy="338554"/>
          </a:xfrm>
          <a:prstGeom prst="rect">
            <a:avLst/>
          </a:prstGeom>
        </p:spPr>
        <p:txBody>
          <a:bodyPr wrap="none">
            <a:spAutoFit/>
          </a:bodyPr>
          <a:lstStyle/>
          <a:p>
            <a:r>
              <a:rPr lang="zh-TW" altLang="en-US" sz="1600" dirty="0">
                <a:latin typeface="Times New Roman" panose="02020603050405020304" pitchFamily="18" charset="0"/>
                <a:cs typeface="Times New Roman" panose="02020603050405020304" pitchFamily="18" charset="0"/>
              </a:rPr>
              <a:t>＊</a:t>
            </a:r>
            <a:r>
              <a:rPr lang="zh-TW" altLang="en-US" sz="1600" i="1"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p </a:t>
            </a:r>
            <a:r>
              <a:rPr lang="en-US" altLang="zh-TW" sz="1600" dirty="0">
                <a:latin typeface="Times New Roman" panose="02020603050405020304" pitchFamily="18" charset="0"/>
                <a:cs typeface="Times New Roman" panose="02020603050405020304" pitchFamily="18" charset="0"/>
              </a:rPr>
              <a:t>&lt; .05</a:t>
            </a:r>
            <a:r>
              <a:rPr lang="zh-TW" altLang="en-US" sz="1600" dirty="0"/>
              <a:t>代表顯著性差異</a:t>
            </a:r>
          </a:p>
        </p:txBody>
      </p:sp>
      <p:sp>
        <p:nvSpPr>
          <p:cNvPr id="10" name="橢圓 9"/>
          <p:cNvSpPr/>
          <p:nvPr/>
        </p:nvSpPr>
        <p:spPr>
          <a:xfrm>
            <a:off x="6144768" y="2011680"/>
            <a:ext cx="2852928" cy="493776"/>
          </a:xfrm>
          <a:prstGeom prst="ellipse">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5980176" y="4535424"/>
            <a:ext cx="3163824" cy="786384"/>
          </a:xfrm>
          <a:prstGeom prst="rec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1208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50"/>
                                        <p:tgtEl>
                                          <p:spTgt spid="10"/>
                                        </p:tgtEl>
                                      </p:cBhvr>
                                    </p:animEffect>
                                  </p:childTnLst>
                                </p:cTn>
                              </p:par>
                            </p:childTnLst>
                          </p:cTn>
                        </p:par>
                        <p:par>
                          <p:cTn id="8" fill="hold">
                            <p:stCondLst>
                              <p:cond delay="1250"/>
                            </p:stCondLst>
                            <p:childTnLst>
                              <p:par>
                                <p:cTn id="9" presetID="22" presetClass="entr" presetSubtype="4"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709902"/>
            <a:ext cx="9144000" cy="766194"/>
          </a:xfrm>
        </p:spPr>
        <p:txBody>
          <a:bodyPr>
            <a:noAutofit/>
          </a:bodyPr>
          <a:lstStyle/>
          <a:p>
            <a:r>
              <a:rPr lang="zh-TW" altLang="zh-TW" sz="4000" b="1" dirty="0">
                <a:solidFill>
                  <a:srgbClr val="002060"/>
                </a:solidFill>
                <a:latin typeface="微軟正黑體" panose="020B0604030504040204" pitchFamily="34" charset="-120"/>
              </a:rPr>
              <a:t>不同社經背景消費者對「購買意願」</a:t>
            </a:r>
            <a:r>
              <a:rPr lang="en-US" altLang="zh-TW" sz="4000" b="1" dirty="0">
                <a:solidFill>
                  <a:srgbClr val="002060"/>
                </a:solidFill>
                <a:latin typeface="Times New Roman" panose="02020603050405020304" pitchFamily="18" charset="0"/>
                <a:ea typeface="新細明體" panose="02020500000000000000" pitchFamily="18" charset="-120"/>
                <a:cs typeface="Times New Roman" panose="02020603050405020304" pitchFamily="18" charset="0"/>
              </a:rPr>
              <a:t>(2)</a:t>
            </a:r>
            <a:endParaRPr lang="zh-TW" altLang="en-US" sz="4000" dirty="0"/>
          </a:p>
        </p:txBody>
      </p:sp>
      <p:pic>
        <p:nvPicPr>
          <p:cNvPr id="5" name="內容版面配置區 4"/>
          <p:cNvPicPr>
            <a:picLocks noGrp="1" noChangeAspect="1"/>
          </p:cNvPicPr>
          <p:nvPr>
            <p:ph idx="1"/>
          </p:nvPr>
        </p:nvPicPr>
        <p:blipFill>
          <a:blip r:embed="rId3"/>
          <a:stretch>
            <a:fillRect/>
          </a:stretch>
        </p:blipFill>
        <p:spPr>
          <a:xfrm>
            <a:off x="0" y="2312702"/>
            <a:ext cx="9169331" cy="3027393"/>
          </a:xfrm>
          <a:prstGeom prst="rect">
            <a:avLst/>
          </a:prstGeom>
        </p:spPr>
      </p:pic>
      <p:sp>
        <p:nvSpPr>
          <p:cNvPr id="4" name="投影片編號版面配置區 3"/>
          <p:cNvSpPr>
            <a:spLocks noGrp="1"/>
          </p:cNvSpPr>
          <p:nvPr>
            <p:ph type="sldNum" sz="quarter" idx="12"/>
          </p:nvPr>
        </p:nvSpPr>
        <p:spPr/>
        <p:txBody>
          <a:bodyPr/>
          <a:lstStyle/>
          <a:p>
            <a:fld id="{70FFAD11-03B0-47D3-99F5-F912CF3FFB68}" type="slidenum">
              <a:rPr lang="zh-TW" altLang="en-US" smtClean="0"/>
              <a:pPr/>
              <a:t>23</a:t>
            </a:fld>
            <a:endParaRPr lang="zh-TW" altLang="en-US"/>
          </a:p>
        </p:txBody>
      </p:sp>
      <p:sp>
        <p:nvSpPr>
          <p:cNvPr id="6" name="矩形 5"/>
          <p:cNvSpPr/>
          <p:nvPr/>
        </p:nvSpPr>
        <p:spPr>
          <a:xfrm>
            <a:off x="566705" y="5340095"/>
            <a:ext cx="2454518" cy="338554"/>
          </a:xfrm>
          <a:prstGeom prst="rect">
            <a:avLst/>
          </a:prstGeom>
        </p:spPr>
        <p:txBody>
          <a:bodyPr wrap="none">
            <a:spAutoFit/>
          </a:bodyPr>
          <a:lstStyle/>
          <a:p>
            <a:r>
              <a:rPr lang="zh-TW" altLang="en-US" sz="1600" dirty="0">
                <a:latin typeface="Times New Roman" panose="02020603050405020304" pitchFamily="18" charset="0"/>
                <a:cs typeface="Times New Roman" panose="02020603050405020304" pitchFamily="18" charset="0"/>
              </a:rPr>
              <a:t>＊ </a:t>
            </a:r>
            <a:r>
              <a:rPr lang="en-US" altLang="zh-TW" sz="1600" i="1" dirty="0">
                <a:latin typeface="Times New Roman" panose="02020603050405020304" pitchFamily="18" charset="0"/>
                <a:cs typeface="Times New Roman" panose="02020603050405020304" pitchFamily="18" charset="0"/>
              </a:rPr>
              <a:t>p</a:t>
            </a:r>
            <a:r>
              <a:rPr lang="en-US" altLang="zh-TW" sz="1600" dirty="0">
                <a:latin typeface="Times New Roman" panose="02020603050405020304" pitchFamily="18" charset="0"/>
                <a:cs typeface="Times New Roman" panose="02020603050405020304" pitchFamily="18" charset="0"/>
              </a:rPr>
              <a:t> &lt; .05</a:t>
            </a:r>
            <a:r>
              <a:rPr lang="zh-TW" altLang="en-US" sz="1600" dirty="0"/>
              <a:t>代表顯著性差異</a:t>
            </a:r>
          </a:p>
        </p:txBody>
      </p:sp>
      <p:sp>
        <p:nvSpPr>
          <p:cNvPr id="7" name="橢圓 6"/>
          <p:cNvSpPr/>
          <p:nvPr/>
        </p:nvSpPr>
        <p:spPr>
          <a:xfrm>
            <a:off x="6089904" y="2822026"/>
            <a:ext cx="3054096" cy="616118"/>
          </a:xfrm>
          <a:prstGeom prst="ellipse">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6089905" y="3629748"/>
            <a:ext cx="3079426" cy="562285"/>
          </a:xfrm>
          <a:prstGeom prst="ellipse">
            <a:avLst/>
          </a:pr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6291072" y="4480560"/>
            <a:ext cx="2706624" cy="694944"/>
          </a:xfrm>
          <a:prstGeom prst="rect">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914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50"/>
                                        <p:tgtEl>
                                          <p:spTgt spid="7"/>
                                        </p:tgtEl>
                                      </p:cBhvr>
                                    </p:animEffect>
                                  </p:childTnLst>
                                </p:cTn>
                              </p:par>
                            </p:childTnLst>
                          </p:cTn>
                        </p:par>
                        <p:par>
                          <p:cTn id="8" fill="hold">
                            <p:stCondLst>
                              <p:cond delay="1250"/>
                            </p:stCondLst>
                            <p:childTnLst>
                              <p:par>
                                <p:cTn id="9" presetID="16" presetClass="entr" presetSubtype="2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250"/>
                                        <p:tgtEl>
                                          <p:spTgt spid="8"/>
                                        </p:tgtEl>
                                      </p:cBhvr>
                                    </p:animEffect>
                                  </p:childTnLst>
                                </p:cTn>
                              </p:par>
                            </p:childTnLst>
                          </p:cTn>
                        </p:par>
                        <p:par>
                          <p:cTn id="12" fill="hold">
                            <p:stCondLst>
                              <p:cond delay="2500"/>
                            </p:stCondLst>
                            <p:childTnLst>
                              <p:par>
                                <p:cTn id="13" presetID="16" presetClass="entr" presetSubtype="21"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91788"/>
            <a:ext cx="8119872" cy="766194"/>
          </a:xfrm>
        </p:spPr>
        <p:txBody>
          <a:bodyPr>
            <a:noAutofit/>
          </a:bodyPr>
          <a:lstStyle/>
          <a:p>
            <a:r>
              <a:rPr lang="zh-TW" altLang="en-US" sz="4000" b="1" dirty="0">
                <a:solidFill>
                  <a:srgbClr val="002060"/>
                </a:solidFill>
                <a:latin typeface="微軟正黑體" panose="020B0604030504040204" pitchFamily="34" charset="-120"/>
              </a:rPr>
              <a:t>有機咖啡購買之消費者集群分析</a:t>
            </a:r>
            <a:endParaRPr lang="zh-TW" altLang="en-US" sz="4000" dirty="0"/>
          </a:p>
        </p:txBody>
      </p:sp>
      <p:pic>
        <p:nvPicPr>
          <p:cNvPr id="5" name="內容版面配置區 4"/>
          <p:cNvPicPr>
            <a:picLocks noGrp="1" noChangeAspect="1"/>
          </p:cNvPicPr>
          <p:nvPr>
            <p:ph idx="1"/>
          </p:nvPr>
        </p:nvPicPr>
        <p:blipFill>
          <a:blip r:embed="rId3"/>
          <a:stretch>
            <a:fillRect/>
          </a:stretch>
        </p:blipFill>
        <p:spPr>
          <a:xfrm>
            <a:off x="-8867" y="857982"/>
            <a:ext cx="8640229" cy="5506959"/>
          </a:xfrm>
          <a:prstGeom prst="rect">
            <a:avLst/>
          </a:prstGeom>
        </p:spPr>
      </p:pic>
      <p:sp>
        <p:nvSpPr>
          <p:cNvPr id="4" name="投影片編號版面配置區 3"/>
          <p:cNvSpPr>
            <a:spLocks noGrp="1"/>
          </p:cNvSpPr>
          <p:nvPr>
            <p:ph type="sldNum" sz="quarter" idx="12"/>
          </p:nvPr>
        </p:nvSpPr>
        <p:spPr/>
        <p:txBody>
          <a:bodyPr/>
          <a:lstStyle/>
          <a:p>
            <a:fld id="{70FFAD11-03B0-47D3-99F5-F912CF3FFB68}" type="slidenum">
              <a:rPr lang="zh-TW" altLang="en-US" smtClean="0"/>
              <a:pPr/>
              <a:t>24</a:t>
            </a:fld>
            <a:endParaRPr lang="zh-TW" altLang="en-US"/>
          </a:p>
        </p:txBody>
      </p:sp>
      <p:sp>
        <p:nvSpPr>
          <p:cNvPr id="6" name="橢圓 5"/>
          <p:cNvSpPr/>
          <p:nvPr/>
        </p:nvSpPr>
        <p:spPr>
          <a:xfrm>
            <a:off x="3844783" y="2380668"/>
            <a:ext cx="1499616" cy="603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75800" y="6336971"/>
            <a:ext cx="2656496" cy="338554"/>
          </a:xfrm>
          <a:prstGeom prst="rect">
            <a:avLst/>
          </a:prstGeom>
        </p:spPr>
        <p:txBody>
          <a:bodyPr wrap="none">
            <a:spAutoFit/>
          </a:bodyPr>
          <a:lstStyle/>
          <a:p>
            <a:r>
              <a:rPr lang="zh-TW" altLang="en-US" sz="1600" dirty="0"/>
              <a:t>＊代表顯著性差異</a:t>
            </a:r>
            <a:r>
              <a:rPr lang="en-US" altLang="zh-TW" sz="1600" dirty="0"/>
              <a:t>(</a:t>
            </a:r>
            <a:r>
              <a:rPr lang="en-US" altLang="zh-TW" sz="1600" i="1" dirty="0">
                <a:latin typeface="Times New Roman" panose="02020603050405020304" pitchFamily="18" charset="0"/>
                <a:cs typeface="Times New Roman" panose="02020603050405020304" pitchFamily="18" charset="0"/>
              </a:rPr>
              <a:t>p</a:t>
            </a:r>
            <a:r>
              <a:rPr lang="en-US" altLang="zh-TW" sz="1600" dirty="0">
                <a:latin typeface="Times New Roman" panose="02020603050405020304" pitchFamily="18" charset="0"/>
                <a:cs typeface="Times New Roman" panose="02020603050405020304" pitchFamily="18" charset="0"/>
              </a:rPr>
              <a:t> &lt; 0.05</a:t>
            </a:r>
            <a:r>
              <a:rPr lang="en-US" altLang="zh-TW" sz="1600" dirty="0"/>
              <a:t>)</a:t>
            </a:r>
          </a:p>
        </p:txBody>
      </p:sp>
    </p:spTree>
    <p:extLst>
      <p:ext uri="{BB962C8B-B14F-4D97-AF65-F5344CB8AC3E}">
        <p14:creationId xmlns:p14="http://schemas.microsoft.com/office/powerpoint/2010/main" val="20545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7842468" y="4966447"/>
            <a:ext cx="1045213" cy="842682"/>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7799294" y="4069976"/>
            <a:ext cx="1088387" cy="44823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7799294" y="2761129"/>
            <a:ext cx="1088387" cy="35858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7799294" y="1864659"/>
            <a:ext cx="1088387" cy="43030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6167718" y="4069976"/>
            <a:ext cx="1063591" cy="896471"/>
          </a:xfrm>
          <a:prstGeom prst="rect">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625788" y="3263153"/>
            <a:ext cx="896471" cy="80682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stretch>
            <a:fillRect/>
          </a:stretch>
        </p:blipFill>
        <p:spPr>
          <a:xfrm>
            <a:off x="0" y="163246"/>
            <a:ext cx="9034658" cy="6239435"/>
          </a:xfrm>
          <a:prstGeom prst="rect">
            <a:avLst/>
          </a:prstGeom>
        </p:spPr>
      </p:pic>
      <p:sp>
        <p:nvSpPr>
          <p:cNvPr id="4" name="投影片編號版面配置區 3"/>
          <p:cNvSpPr>
            <a:spLocks noGrp="1"/>
          </p:cNvSpPr>
          <p:nvPr>
            <p:ph type="sldNum" sz="quarter" idx="12"/>
          </p:nvPr>
        </p:nvSpPr>
        <p:spPr/>
        <p:txBody>
          <a:bodyPr/>
          <a:lstStyle/>
          <a:p>
            <a:fld id="{70FFAD11-03B0-47D3-99F5-F912CF3FFB68}" type="slidenum">
              <a:rPr lang="zh-TW" altLang="en-US" smtClean="0"/>
              <a:pPr/>
              <a:t>25</a:t>
            </a:fld>
            <a:endParaRPr lang="zh-TW" altLang="en-US"/>
          </a:p>
        </p:txBody>
      </p:sp>
      <p:sp>
        <p:nvSpPr>
          <p:cNvPr id="6" name="矩形 5"/>
          <p:cNvSpPr/>
          <p:nvPr/>
        </p:nvSpPr>
        <p:spPr>
          <a:xfrm>
            <a:off x="0" y="6300646"/>
            <a:ext cx="2643672" cy="338554"/>
          </a:xfrm>
          <a:prstGeom prst="rect">
            <a:avLst/>
          </a:prstGeom>
        </p:spPr>
        <p:txBody>
          <a:bodyPr wrap="none">
            <a:spAutoFit/>
          </a:bodyPr>
          <a:lstStyle/>
          <a:p>
            <a:r>
              <a:rPr lang="zh-TW" altLang="en-US" sz="1600" dirty="0"/>
              <a:t>＊代表顯著性差異</a:t>
            </a:r>
            <a:r>
              <a:rPr lang="en-US" altLang="zh-TW" sz="1600" dirty="0">
                <a:latin typeface="Times New Roman" panose="02020603050405020304" pitchFamily="18" charset="0"/>
                <a:cs typeface="Times New Roman" panose="02020603050405020304" pitchFamily="18" charset="0"/>
              </a:rPr>
              <a:t>(</a:t>
            </a:r>
            <a:r>
              <a:rPr lang="en-US" altLang="zh-TW" sz="1600" i="1" dirty="0">
                <a:latin typeface="Times New Roman" panose="02020603050405020304" pitchFamily="18" charset="0"/>
                <a:cs typeface="Times New Roman" panose="02020603050405020304" pitchFamily="18" charset="0"/>
              </a:rPr>
              <a:t>p</a:t>
            </a:r>
            <a:r>
              <a:rPr lang="en-US" altLang="zh-TW" sz="1600" dirty="0">
                <a:latin typeface="Times New Roman" panose="02020603050405020304" pitchFamily="18" charset="0"/>
                <a:cs typeface="Times New Roman" panose="02020603050405020304" pitchFamily="18" charset="0"/>
              </a:rPr>
              <a:t> &lt; 0.05)</a:t>
            </a:r>
          </a:p>
        </p:txBody>
      </p:sp>
    </p:spTree>
    <p:extLst>
      <p:ext uri="{BB962C8B-B14F-4D97-AF65-F5344CB8AC3E}">
        <p14:creationId xmlns:p14="http://schemas.microsoft.com/office/powerpoint/2010/main" val="191188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50"/>
                                        <p:tgtEl>
                                          <p:spTgt spid="7"/>
                                        </p:tgtEl>
                                      </p:cBhvr>
                                    </p:animEffect>
                                  </p:childTnLst>
                                </p:cTn>
                              </p:par>
                            </p:childTnLst>
                          </p:cTn>
                        </p:par>
                        <p:par>
                          <p:cTn id="8" fill="hold">
                            <p:stCondLst>
                              <p:cond delay="1250"/>
                            </p:stCondLst>
                            <p:childTnLst>
                              <p:par>
                                <p:cTn id="9" presetID="16" presetClass="entr" presetSubtype="2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250"/>
                                        <p:tgtEl>
                                          <p:spTgt spid="8"/>
                                        </p:tgtEl>
                                      </p:cBhvr>
                                    </p:animEffect>
                                  </p:childTnLst>
                                </p:cTn>
                              </p:par>
                            </p:childTnLst>
                          </p:cTn>
                        </p:par>
                        <p:par>
                          <p:cTn id="12" fill="hold">
                            <p:stCondLst>
                              <p:cond delay="2500"/>
                            </p:stCondLst>
                            <p:childTnLst>
                              <p:par>
                                <p:cTn id="13" presetID="16" presetClass="entr" presetSubtype="21"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250"/>
                                        <p:tgtEl>
                                          <p:spTgt spid="9"/>
                                        </p:tgtEl>
                                      </p:cBhvr>
                                    </p:animEffect>
                                  </p:childTnLst>
                                </p:cTn>
                              </p:par>
                            </p:childTnLst>
                          </p:cTn>
                        </p:par>
                        <p:par>
                          <p:cTn id="16" fill="hold">
                            <p:stCondLst>
                              <p:cond delay="3750"/>
                            </p:stCondLst>
                            <p:childTnLst>
                              <p:par>
                                <p:cTn id="17" presetID="16" presetClass="entr" presetSubtype="21"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250"/>
                                        <p:tgtEl>
                                          <p:spTgt spid="10"/>
                                        </p:tgtEl>
                                      </p:cBhvr>
                                    </p:animEffect>
                                  </p:childTnLst>
                                </p:cTn>
                              </p:par>
                            </p:childTnLst>
                          </p:cTn>
                        </p:par>
                        <p:par>
                          <p:cTn id="20" fill="hold">
                            <p:stCondLst>
                              <p:cond delay="5000"/>
                            </p:stCondLst>
                            <p:childTnLst>
                              <p:par>
                                <p:cTn id="21" presetID="16" presetClass="entr" presetSubtype="21" fill="hold" grpId="0"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250"/>
                                        <p:tgtEl>
                                          <p:spTgt spid="11"/>
                                        </p:tgtEl>
                                      </p:cBhvr>
                                    </p:animEffect>
                                  </p:childTnLst>
                                </p:cTn>
                              </p:par>
                            </p:childTnLst>
                          </p:cTn>
                        </p:par>
                        <p:par>
                          <p:cTn id="24" fill="hold">
                            <p:stCondLst>
                              <p:cond delay="6250"/>
                            </p:stCondLst>
                            <p:childTnLst>
                              <p:par>
                                <p:cTn id="25" presetID="16" presetClass="entr" presetSubtype="21" fill="hold" grpId="0" nodeType="after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9" grpId="0" animBg="1"/>
      <p:bldP spid="8"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035" y="266908"/>
            <a:ext cx="8138616" cy="766194"/>
          </a:xfrm>
        </p:spPr>
        <p:txBody>
          <a:bodyPr>
            <a:noAutofit/>
          </a:bodyPr>
          <a:lstStyle/>
          <a:p>
            <a:r>
              <a:rPr lang="zh-TW" altLang="en-US" sz="4400" b="1" dirty="0">
                <a:solidFill>
                  <a:srgbClr val="002060"/>
                </a:solidFill>
                <a:latin typeface="微軟正黑體" panose="020B0604030504040204" pitchFamily="34" charset="-120"/>
              </a:rPr>
              <a:t>消費者購買有機咖啡之願付價格</a:t>
            </a:r>
            <a:endParaRPr lang="zh-TW" altLang="en-US" sz="4400"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zh-TW" altLang="en-US" sz="2800" dirty="0"/>
                  <a:t>願付價格的線性模式：</a:t>
                </a:r>
              </a:p>
              <a:p>
                <a:pPr marL="0" indent="0">
                  <a:buNone/>
                </a:pPr>
                <a14:m>
                  <m:oMath xmlns:m="http://schemas.openxmlformats.org/officeDocument/2006/math">
                    <m:r>
                      <a:rPr lang="en-US" altLang="zh-TW" sz="2800" i="1">
                        <a:latin typeface="Cambria Math" panose="02040503050406030204" pitchFamily="18" charset="0"/>
                        <a:cs typeface="Times New Roman" panose="02020603050405020304" pitchFamily="18" charset="0"/>
                      </a:rPr>
                      <m:t>𝑙𝑜𝑔</m:t>
                    </m:r>
                    <m:d>
                      <m:dPr>
                        <m:ctrlPr>
                          <a:rPr lang="en-US" altLang="zh-TW" sz="2800" i="1">
                            <a:latin typeface="Cambria Math" panose="02040503050406030204" pitchFamily="18" charset="0"/>
                            <a:cs typeface="Times New Roman" panose="02020603050405020304" pitchFamily="18" charset="0"/>
                          </a:rPr>
                        </m:ctrlPr>
                      </m:dPr>
                      <m:e>
                        <m:f>
                          <m:fPr>
                            <m:ctrlPr>
                              <a:rPr lang="en-US" altLang="zh-TW" sz="2800" i="1">
                                <a:latin typeface="Cambria Math" panose="02040503050406030204" pitchFamily="18" charset="0"/>
                                <a:cs typeface="Times New Roman" panose="02020603050405020304" pitchFamily="18" charset="0"/>
                              </a:rPr>
                            </m:ctrlPr>
                          </m:fPr>
                          <m:num>
                            <m:sSub>
                              <m:sSubPr>
                                <m:ctrlPr>
                                  <a:rPr lang="en-US" altLang="zh-TW" sz="2800" i="1">
                                    <a:solidFill>
                                      <a:schemeClr val="accent5"/>
                                    </a:solidFill>
                                    <a:latin typeface="Cambria Math" panose="02040503050406030204" pitchFamily="18" charset="0"/>
                                    <a:cs typeface="Times New Roman" panose="02020603050405020304" pitchFamily="18" charset="0"/>
                                  </a:rPr>
                                </m:ctrlPr>
                              </m:sSubPr>
                              <m:e>
                                <m:r>
                                  <a:rPr lang="en-US" altLang="zh-TW" sz="2800" i="1">
                                    <a:solidFill>
                                      <a:schemeClr val="accent5"/>
                                    </a:solidFill>
                                    <a:latin typeface="Cambria Math" panose="02040503050406030204" pitchFamily="18" charset="0"/>
                                    <a:cs typeface="Times New Roman" panose="02020603050405020304" pitchFamily="18" charset="0"/>
                                  </a:rPr>
                                  <m:t>𝑃</m:t>
                                </m:r>
                              </m:e>
                              <m:sub>
                                <m:r>
                                  <a:rPr lang="en-US" altLang="zh-TW" sz="2800" i="1">
                                    <a:solidFill>
                                      <a:schemeClr val="accent5"/>
                                    </a:solidFill>
                                    <a:latin typeface="Cambria Math" panose="02040503050406030204" pitchFamily="18" charset="0"/>
                                    <a:cs typeface="Times New Roman" panose="02020603050405020304" pitchFamily="18" charset="0"/>
                                  </a:rPr>
                                  <m:t>𝑖</m:t>
                                </m:r>
                              </m:sub>
                            </m:sSub>
                          </m:num>
                          <m:den>
                            <m:r>
                              <a:rPr lang="en-US" altLang="zh-TW" sz="2800" i="1">
                                <a:latin typeface="Cambria Math" panose="02040503050406030204" pitchFamily="18" charset="0"/>
                                <a:cs typeface="Times New Roman" panose="02020603050405020304" pitchFamily="18" charset="0"/>
                              </a:rPr>
                              <m:t>1−</m:t>
                            </m:r>
                            <m:sSub>
                              <m:sSubPr>
                                <m:ctrlPr>
                                  <a:rPr lang="en-US" altLang="zh-TW" sz="2800" i="1">
                                    <a:latin typeface="Cambria Math" panose="02040503050406030204" pitchFamily="18" charset="0"/>
                                    <a:cs typeface="Times New Roman" panose="02020603050405020304" pitchFamily="18" charset="0"/>
                                  </a:rPr>
                                </m:ctrlPr>
                              </m:sSubPr>
                              <m:e>
                                <m:r>
                                  <a:rPr lang="en-US" altLang="zh-TW" sz="2800" i="1">
                                    <a:solidFill>
                                      <a:schemeClr val="accent5"/>
                                    </a:solidFill>
                                    <a:latin typeface="Cambria Math" panose="02040503050406030204" pitchFamily="18" charset="0"/>
                                    <a:cs typeface="Times New Roman" panose="02020603050405020304" pitchFamily="18" charset="0"/>
                                  </a:rPr>
                                  <m:t>𝑃</m:t>
                                </m:r>
                              </m:e>
                              <m:sub>
                                <m:r>
                                  <a:rPr lang="en-US" altLang="zh-TW" sz="2800" i="1">
                                    <a:solidFill>
                                      <a:schemeClr val="accent5"/>
                                    </a:solidFill>
                                    <a:latin typeface="Cambria Math" panose="02040503050406030204" pitchFamily="18" charset="0"/>
                                    <a:cs typeface="Times New Roman" panose="02020603050405020304" pitchFamily="18" charset="0"/>
                                  </a:rPr>
                                  <m:t>𝑖</m:t>
                                </m:r>
                              </m:sub>
                            </m:sSub>
                          </m:den>
                        </m:f>
                      </m:e>
                    </m:d>
                    <m:r>
                      <a:rPr lang="en-US" altLang="zh-TW" sz="2800" i="1">
                        <a:latin typeface="Cambria Math" panose="02040503050406030204" pitchFamily="18" charset="0"/>
                        <a:cs typeface="Times New Roman" panose="02020603050405020304" pitchFamily="18" charset="0"/>
                      </a:rPr>
                      <m:t> </m:t>
                    </m:r>
                  </m:oMath>
                </a14:m>
                <a:r>
                  <a:rPr lang="en-US" altLang="zh-TW" sz="2800" dirty="0">
                    <a:latin typeface="Times New Roman" panose="02020603050405020304" pitchFamily="18" charset="0"/>
                    <a:cs typeface="Times New Roman" panose="02020603050405020304" pitchFamily="18" charset="0"/>
                  </a:rPr>
                  <a:t>= </a:t>
                </a:r>
                <a:r>
                  <a:rPr lang="el-GR" altLang="zh-TW" sz="2800" i="1" dirty="0">
                    <a:latin typeface="Times New Roman" panose="02020603050405020304" pitchFamily="18" charset="0"/>
                    <a:cs typeface="Times New Roman" panose="02020603050405020304" pitchFamily="18" charset="0"/>
                  </a:rPr>
                  <a:t>α</a:t>
                </a:r>
                <a:r>
                  <a:rPr lang="en-US" altLang="zh-TW" sz="2800" i="1" dirty="0">
                    <a:latin typeface="Times New Roman" panose="02020603050405020304" pitchFamily="18" charset="0"/>
                    <a:cs typeface="Times New Roman" panose="02020603050405020304" pitchFamily="18" charset="0"/>
                  </a:rPr>
                  <a:t> + </a:t>
                </a:r>
                <a:r>
                  <a:rPr lang="el-GR" altLang="zh-TW" sz="2800" i="1" dirty="0">
                    <a:solidFill>
                      <a:schemeClr val="tx1"/>
                    </a:solidFill>
                    <a:latin typeface="Times New Roman" panose="02020603050405020304" pitchFamily="18" charset="0"/>
                    <a:cs typeface="Times New Roman" panose="02020603050405020304" pitchFamily="18" charset="0"/>
                  </a:rPr>
                  <a:t>β</a:t>
                </a:r>
                <a:r>
                  <a:rPr lang="fr-FR" altLang="zh-TW" sz="2800" i="1" dirty="0">
                    <a:latin typeface="Times New Roman" panose="02020603050405020304" pitchFamily="18" charset="0"/>
                    <a:cs typeface="Times New Roman" panose="02020603050405020304" pitchFamily="18" charset="0"/>
                  </a:rPr>
                  <a:t> </a:t>
                </a:r>
                <a:r>
                  <a:rPr lang="fr-FR" altLang="zh-TW" sz="2800" i="1" dirty="0">
                    <a:solidFill>
                      <a:schemeClr val="accent5"/>
                    </a:solidFill>
                    <a:latin typeface="Times New Roman" panose="02020603050405020304" pitchFamily="18" charset="0"/>
                    <a:cs typeface="Times New Roman" panose="02020603050405020304" pitchFamily="18" charset="0"/>
                  </a:rPr>
                  <a:t>A</a:t>
                </a:r>
                <a:r>
                  <a:rPr lang="fr-FR" altLang="zh-TW" sz="2800" i="1" baseline="-25000" dirty="0">
                    <a:solidFill>
                      <a:schemeClr val="accent5"/>
                    </a:solidFill>
                    <a:latin typeface="Times New Roman" panose="02020603050405020304" pitchFamily="18" charset="0"/>
                    <a:cs typeface="Times New Roman" panose="02020603050405020304" pitchFamily="18" charset="0"/>
                  </a:rPr>
                  <a:t>i</a:t>
                </a:r>
                <a:endParaRPr lang="zh-TW" altLang="en-US" sz="2800" i="1" dirty="0">
                  <a:solidFill>
                    <a:schemeClr val="accent5"/>
                  </a:solidFill>
                  <a:latin typeface="Times New Roman" panose="02020603050405020304" pitchFamily="18" charset="0"/>
                  <a:cs typeface="Times New Roman" panose="02020603050405020304" pitchFamily="18" charset="0"/>
                </a:endParaRP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1105" t="-1174"/>
                </a:stretch>
              </a:blipFill>
            </p:spPr>
            <p:txBody>
              <a:bodyPr/>
              <a:lstStyle/>
              <a:p>
                <a:r>
                  <a:rPr lang="zh-TW" altLang="en-US">
                    <a:noFill/>
                  </a:rPr>
                  <a:t> </a:t>
                </a:r>
              </a:p>
            </p:txBody>
          </p:sp>
        </mc:Fallback>
      </mc:AlternateContent>
      <p:sp>
        <p:nvSpPr>
          <p:cNvPr id="4" name="投影片編號版面配置區 3"/>
          <p:cNvSpPr>
            <a:spLocks noGrp="1"/>
          </p:cNvSpPr>
          <p:nvPr>
            <p:ph type="sldNum" sz="quarter" idx="12"/>
          </p:nvPr>
        </p:nvSpPr>
        <p:spPr/>
        <p:txBody>
          <a:bodyPr/>
          <a:lstStyle/>
          <a:p>
            <a:fld id="{70FFAD11-03B0-47D3-99F5-F912CF3FFB68}" type="slidenum">
              <a:rPr lang="zh-TW" altLang="en-US" smtClean="0"/>
              <a:pPr/>
              <a:t>26</a:t>
            </a:fld>
            <a:endParaRPr lang="zh-TW" altLang="en-US"/>
          </a:p>
        </p:txBody>
      </p:sp>
      <p:sp>
        <p:nvSpPr>
          <p:cNvPr id="6" name="矩形 5"/>
          <p:cNvSpPr/>
          <p:nvPr/>
        </p:nvSpPr>
        <p:spPr>
          <a:xfrm>
            <a:off x="0" y="5125195"/>
            <a:ext cx="9144000" cy="523220"/>
          </a:xfrm>
          <a:prstGeom prst="rect">
            <a:avLst/>
          </a:prstGeom>
        </p:spPr>
        <p:txBody>
          <a:bodyPr wrap="square">
            <a:spAutoFit/>
          </a:bodyPr>
          <a:lstStyle/>
          <a:p>
            <a:r>
              <a:rPr lang="zh-TW" altLang="en-US" sz="1400" dirty="0"/>
              <a:t>＊代表迴歸獲得的參數顯著性達</a:t>
            </a:r>
            <a:r>
              <a:rPr lang="en-US" altLang="zh-TW" sz="1400" dirty="0"/>
              <a:t>0.05</a:t>
            </a:r>
            <a:r>
              <a:rPr lang="zh-TW" altLang="en-US" sz="1400" dirty="0"/>
              <a:t>水準；</a:t>
            </a:r>
            <a:r>
              <a:rPr lang="en-US" altLang="zh-TW" sz="1400" dirty="0"/>
              <a:t>A</a:t>
            </a:r>
            <a:r>
              <a:rPr lang="zh-TW" altLang="en-US" sz="1400" dirty="0"/>
              <a:t>代表「重視健康」與「甚少參與」兩個集群間對願付價格有顯著性差異</a:t>
            </a:r>
            <a:r>
              <a:rPr lang="en-US" altLang="zh-TW" sz="1400" dirty="0"/>
              <a:t>(p &lt; 0.05)</a:t>
            </a:r>
            <a:r>
              <a:rPr lang="zh-TW" altLang="en-US" sz="1400" dirty="0"/>
              <a:t>；</a:t>
            </a:r>
            <a:r>
              <a:rPr lang="en-US" altLang="zh-TW" sz="1400" dirty="0"/>
              <a:t>B</a:t>
            </a:r>
            <a:r>
              <a:rPr lang="zh-TW" altLang="en-US" sz="1400" dirty="0"/>
              <a:t>代表「重視健康」「追求便利」兩個集群間對願付價格有顯著性差異</a:t>
            </a:r>
            <a:r>
              <a:rPr lang="en-US" altLang="zh-TW" sz="1400" dirty="0"/>
              <a:t>(p &lt; 0.05)</a:t>
            </a:r>
            <a:r>
              <a:rPr lang="zh-TW" altLang="en-US" sz="1400" dirty="0"/>
              <a:t>。</a:t>
            </a:r>
          </a:p>
        </p:txBody>
      </p:sp>
      <p:sp>
        <p:nvSpPr>
          <p:cNvPr id="7" name="向上箭號 6"/>
          <p:cNvSpPr/>
          <p:nvPr/>
        </p:nvSpPr>
        <p:spPr>
          <a:xfrm>
            <a:off x="1651015" y="2763798"/>
            <a:ext cx="412955" cy="486697"/>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8" name="向左箭號 7"/>
          <p:cNvSpPr/>
          <p:nvPr/>
        </p:nvSpPr>
        <p:spPr>
          <a:xfrm>
            <a:off x="3920453" y="2141798"/>
            <a:ext cx="589936" cy="423119"/>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9" name="橢圓 8"/>
          <p:cNvSpPr/>
          <p:nvPr/>
        </p:nvSpPr>
        <p:spPr>
          <a:xfrm>
            <a:off x="7231309" y="3673614"/>
            <a:ext cx="1204877" cy="6293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下箭號 9"/>
          <p:cNvSpPr/>
          <p:nvPr/>
        </p:nvSpPr>
        <p:spPr>
          <a:xfrm>
            <a:off x="4887974" y="3288503"/>
            <a:ext cx="378604" cy="516436"/>
          </a:xfrm>
          <a:prstGeom prst="downArrow">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下箭號 10"/>
          <p:cNvSpPr/>
          <p:nvPr/>
        </p:nvSpPr>
        <p:spPr>
          <a:xfrm>
            <a:off x="2226618" y="3367749"/>
            <a:ext cx="446135" cy="437190"/>
          </a:xfrm>
          <a:prstGeom prst="downArrow">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14" name="表格 13"/>
          <p:cNvGraphicFramePr>
            <a:graphicFrameLocks noGrp="1"/>
          </p:cNvGraphicFramePr>
          <p:nvPr>
            <p:extLst>
              <p:ext uri="{D42A27DB-BD31-4B8C-83A1-F6EECF244321}">
                <p14:modId xmlns:p14="http://schemas.microsoft.com/office/powerpoint/2010/main" val="3158420421"/>
              </p:ext>
            </p:extLst>
          </p:nvPr>
        </p:nvGraphicFramePr>
        <p:xfrm>
          <a:off x="24015" y="3725477"/>
          <a:ext cx="9119984" cy="1434874"/>
        </p:xfrm>
        <a:graphic>
          <a:graphicData uri="http://schemas.openxmlformats.org/drawingml/2006/table">
            <a:tbl>
              <a:tblPr/>
              <a:tblGrid>
                <a:gridCol w="999538"/>
                <a:gridCol w="935873"/>
                <a:gridCol w="935873"/>
                <a:gridCol w="902980"/>
                <a:gridCol w="902980"/>
                <a:gridCol w="901917"/>
                <a:gridCol w="830825"/>
                <a:gridCol w="917834"/>
                <a:gridCol w="917834"/>
                <a:gridCol w="874330"/>
              </a:tblGrid>
              <a:tr h="636451">
                <a:tc>
                  <a:txBody>
                    <a:bodyPr/>
                    <a:lstStyle/>
                    <a:p>
                      <a:pPr algn="ctr">
                        <a:lnSpc>
                          <a:spcPct val="100000"/>
                        </a:lnSpc>
                        <a:spcAft>
                          <a:spcPts val="0"/>
                        </a:spcAft>
                      </a:pPr>
                      <a:r>
                        <a:rPr lang="zh-TW" sz="2000" kern="100" dirty="0">
                          <a:solidFill>
                            <a:srgbClr val="000000"/>
                          </a:solidFill>
                          <a:effectLst/>
                          <a:latin typeface="+mn-ea"/>
                          <a:ea typeface="+mn-ea"/>
                          <a:cs typeface="Times New Roman" panose="02020603050405020304" pitchFamily="18" charset="0"/>
                        </a:rPr>
                        <a:t>群集之差異性</a:t>
                      </a: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200"/>
                        </a:lnSpc>
                        <a:spcAft>
                          <a:spcPts val="0"/>
                        </a:spcAft>
                      </a:pPr>
                      <a:r>
                        <a:rPr lang="zh-TW" sz="2000" kern="100" dirty="0">
                          <a:solidFill>
                            <a:srgbClr val="000000"/>
                          </a:solidFill>
                          <a:effectLst/>
                          <a:latin typeface="+mn-ea"/>
                          <a:ea typeface="+mn-ea"/>
                          <a:cs typeface="Times New Roman" panose="02020603050405020304" pitchFamily="18" charset="0"/>
                        </a:rPr>
                        <a:t>甚少參與</a:t>
                      </a: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lnSpc>
                          <a:spcPts val="1200"/>
                        </a:lnSpc>
                        <a:spcAft>
                          <a:spcPts val="0"/>
                        </a:spcAft>
                      </a:pPr>
                      <a:r>
                        <a:rPr lang="zh-TW" sz="2000" kern="100" dirty="0">
                          <a:solidFill>
                            <a:srgbClr val="000000"/>
                          </a:solidFill>
                          <a:effectLst/>
                          <a:latin typeface="+mn-ea"/>
                          <a:ea typeface="+mn-ea"/>
                          <a:cs typeface="Times New Roman" panose="02020603050405020304" pitchFamily="18" charset="0"/>
                        </a:rPr>
                        <a:t>追求便利</a:t>
                      </a: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lnSpc>
                          <a:spcPts val="1200"/>
                        </a:lnSpc>
                        <a:spcAft>
                          <a:spcPts val="0"/>
                        </a:spcAft>
                      </a:pPr>
                      <a:r>
                        <a:rPr lang="zh-TW" sz="2000" kern="100" dirty="0">
                          <a:solidFill>
                            <a:srgbClr val="000000"/>
                          </a:solidFill>
                          <a:effectLst/>
                          <a:latin typeface="+mn-ea"/>
                          <a:ea typeface="+mn-ea"/>
                          <a:cs typeface="Times New Roman" panose="02020603050405020304" pitchFamily="18" charset="0"/>
                        </a:rPr>
                        <a:t>重視健康</a:t>
                      </a: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296174">
                <a:tc rowSpan="2">
                  <a:txBody>
                    <a:bodyPr/>
                    <a:lstStyle/>
                    <a:p>
                      <a:pPr algn="ctr">
                        <a:lnSpc>
                          <a:spcPts val="1200"/>
                        </a:lnSpc>
                        <a:spcAft>
                          <a:spcPts val="0"/>
                        </a:spcAf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 B</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α</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β</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WTP</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α</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β</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WTP</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α</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β</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WTP</a:t>
                      </a:r>
                      <a:endParaRPr lang="zh-TW" sz="2000" kern="10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623">
                <a:tc vMerge="1">
                  <a:txBody>
                    <a:bodyPr/>
                    <a:lstStyle/>
                    <a:p>
                      <a:endParaRPr lang="zh-TW" altLang="en-US"/>
                    </a:p>
                  </a:txBody>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1.162</a:t>
                      </a:r>
                      <a:r>
                        <a:rPr lang="zh-TW" sz="2000" kern="100" baseline="300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-0.027</a:t>
                      </a:r>
                      <a:r>
                        <a:rPr lang="zh-TW" sz="2000" kern="100" baseline="300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36.8 %</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0.849</a:t>
                      </a:r>
                      <a:r>
                        <a:rPr lang="zh-TW" sz="2000" kern="100" baseline="300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-0.024</a:t>
                      </a:r>
                      <a:r>
                        <a:rPr lang="zh-TW" sz="2000" kern="100" baseline="300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30.7 %</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1.037</a:t>
                      </a:r>
                      <a:r>
                        <a:rPr lang="zh-TW" sz="2000" kern="100" baseline="300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-0.021</a:t>
                      </a:r>
                      <a:r>
                        <a:rPr lang="zh-TW" sz="2000" kern="100" baseline="300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rPr>
                        <a:t>＊</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tabLst>
                          <a:tab pos="152400" algn="dec"/>
                        </a:tabLst>
                      </a:pPr>
                      <a:r>
                        <a:rPr lang="en-US" sz="2000" kern="1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44.9 %</a:t>
                      </a:r>
                      <a:endParaRPr lang="zh-TW" sz="2000" kern="100" dirty="0">
                        <a:solidFill>
                          <a:srgbClr val="0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0531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125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50"/>
                                        <p:tgtEl>
                                          <p:spTgt spid="9"/>
                                        </p:tgtEl>
                                      </p:cBhvr>
                                    </p:animEffect>
                                  </p:childTnLst>
                                </p:cTn>
                              </p:par>
                            </p:childTnLst>
                          </p:cTn>
                        </p:par>
                        <p:par>
                          <p:cTn id="16" fill="hold">
                            <p:stCondLst>
                              <p:cond delay="3750"/>
                            </p:stCondLst>
                            <p:childTnLst>
                              <p:par>
                                <p:cTn id="17" presetID="10" presetClass="entr" presetSubtype="0"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5000"/>
                            </p:stCondLst>
                            <p:childTnLst>
                              <p:par>
                                <p:cTn id="21" presetID="10" presetClass="entr" presetSubtype="0" fill="hold" grpId="0"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5471" y="575096"/>
            <a:ext cx="6621710" cy="766194"/>
          </a:xfrm>
        </p:spPr>
        <p:txBody>
          <a:bodyPr>
            <a:noAutofit/>
          </a:bodyPr>
          <a:lstStyle/>
          <a:p>
            <a:r>
              <a:rPr lang="zh-TW" altLang="en-US" sz="5400" b="1" dirty="0">
                <a:solidFill>
                  <a:srgbClr val="002060"/>
                </a:solidFill>
                <a:latin typeface="微軟正黑體" panose="020B0604030504040204" pitchFamily="34" charset="-120"/>
              </a:rPr>
              <a:t>研究假設</a:t>
            </a:r>
            <a:endParaRPr lang="zh-TW" altLang="en-US" sz="5400" dirty="0"/>
          </a:p>
        </p:txBody>
      </p:sp>
      <p:pic>
        <p:nvPicPr>
          <p:cNvPr id="5" name="內容版面配置區 4"/>
          <p:cNvPicPr>
            <a:picLocks noGrp="1" noChangeAspect="1"/>
          </p:cNvPicPr>
          <p:nvPr>
            <p:ph idx="1"/>
          </p:nvPr>
        </p:nvPicPr>
        <p:blipFill>
          <a:blip r:embed="rId3"/>
          <a:stretch>
            <a:fillRect/>
          </a:stretch>
        </p:blipFill>
        <p:spPr>
          <a:xfrm>
            <a:off x="0" y="1729755"/>
            <a:ext cx="9182548" cy="4066360"/>
          </a:xfrm>
          <a:prstGeom prst="rect">
            <a:avLst/>
          </a:prstGeom>
        </p:spPr>
      </p:pic>
      <p:sp>
        <p:nvSpPr>
          <p:cNvPr id="4" name="投影片編號版面配置區 3"/>
          <p:cNvSpPr>
            <a:spLocks noGrp="1"/>
          </p:cNvSpPr>
          <p:nvPr>
            <p:ph type="sldNum" sz="quarter" idx="12"/>
          </p:nvPr>
        </p:nvSpPr>
        <p:spPr/>
        <p:txBody>
          <a:bodyPr/>
          <a:lstStyle/>
          <a:p>
            <a:fld id="{70FFAD11-03B0-47D3-99F5-F912CF3FFB68}" type="slidenum">
              <a:rPr lang="zh-TW" altLang="en-US" smtClean="0"/>
              <a:pPr/>
              <a:t>27</a:t>
            </a:fld>
            <a:endParaRPr lang="zh-TW" altLang="en-US"/>
          </a:p>
        </p:txBody>
      </p:sp>
    </p:spTree>
    <p:extLst>
      <p:ext uri="{BB962C8B-B14F-4D97-AF65-F5344CB8AC3E}">
        <p14:creationId xmlns:p14="http://schemas.microsoft.com/office/powerpoint/2010/main" val="153220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4128" y="285136"/>
            <a:ext cx="6621710" cy="766194"/>
          </a:xfrm>
        </p:spPr>
        <p:txBody>
          <a:bodyPr>
            <a:noAutofit/>
          </a:bodyPr>
          <a:lstStyle/>
          <a:p>
            <a:r>
              <a:rPr lang="zh-TW" altLang="en-US" sz="5400" b="1" dirty="0">
                <a:solidFill>
                  <a:srgbClr val="002060"/>
                </a:solidFill>
                <a:latin typeface="微軟正黑體" panose="020B0604030504040204" pitchFamily="34" charset="-120"/>
              </a:rPr>
              <a:t>結論與建議</a:t>
            </a:r>
            <a:endParaRPr lang="zh-TW" altLang="en-US" sz="5400" dirty="0"/>
          </a:p>
        </p:txBody>
      </p:sp>
      <p:sp>
        <p:nvSpPr>
          <p:cNvPr id="3" name="內容版面配置區 2"/>
          <p:cNvSpPr>
            <a:spLocks noGrp="1"/>
          </p:cNvSpPr>
          <p:nvPr>
            <p:ph idx="1"/>
          </p:nvPr>
        </p:nvSpPr>
        <p:spPr>
          <a:xfrm>
            <a:off x="344128" y="1493241"/>
            <a:ext cx="7988711" cy="5192785"/>
          </a:xfrm>
        </p:spPr>
        <p:txBody>
          <a:bodyPr/>
          <a:lstStyle/>
          <a:p>
            <a:r>
              <a:rPr lang="zh-TW" altLang="en-US" sz="2800" dirty="0">
                <a:latin typeface="微軟正黑體" panose="020B0604030504040204" pitchFamily="34" charset="-120"/>
              </a:rPr>
              <a:t>區別市場方向的定位。</a:t>
            </a:r>
            <a:endParaRPr lang="en-US" altLang="zh-TW" sz="2800" dirty="0">
              <a:latin typeface="微軟正黑體" panose="020B0604030504040204" pitchFamily="34" charset="-120"/>
            </a:endParaRPr>
          </a:p>
          <a:p>
            <a:r>
              <a:rPr lang="zh-TW" altLang="en-US" sz="2800" dirty="0">
                <a:latin typeface="微軟正黑體" panose="020B0604030504040204" pitchFamily="34" charset="-120"/>
              </a:rPr>
              <a:t>「重視健康」群集：偏高價位咖啡業者的目標群族群。</a:t>
            </a:r>
            <a:endParaRPr lang="en-US" altLang="zh-TW" sz="2800" dirty="0">
              <a:latin typeface="微軟正黑體" panose="020B0604030504040204" pitchFamily="34" charset="-120"/>
            </a:endParaRPr>
          </a:p>
          <a:p>
            <a:r>
              <a:rPr lang="zh-TW" altLang="en-US" sz="2800" dirty="0">
                <a:latin typeface="微軟正黑體" panose="020B0604030504040204" pitchFamily="34" charset="-120"/>
              </a:rPr>
              <a:t>「甚少參與」群集：偏中低價位咖啡業者的目標群族群。</a:t>
            </a:r>
            <a:endParaRPr lang="en-US" altLang="zh-TW" sz="2800" dirty="0">
              <a:latin typeface="微軟正黑體" panose="020B0604030504040204" pitchFamily="34" charset="-120"/>
            </a:endParaRPr>
          </a:p>
          <a:p>
            <a:r>
              <a:rPr lang="zh-TW" altLang="en-US" sz="2800" dirty="0">
                <a:latin typeface="微軟正黑體" panose="020B0604030504040204" pitchFamily="34" charset="-120"/>
              </a:rPr>
              <a:t>「追求便利」群集：建議政府在資訊媒體上加強宣導環境保護。</a:t>
            </a:r>
            <a:endParaRPr lang="en-US" altLang="zh-TW" sz="2800" dirty="0">
              <a:latin typeface="微軟正黑體" panose="020B0604030504040204" pitchFamily="34" charset="-120"/>
            </a:endParaRPr>
          </a:p>
          <a:p>
            <a:r>
              <a:rPr lang="zh-TW" altLang="en-US" sz="2800" dirty="0">
                <a:latin typeface="微軟正黑體" panose="020B0604030504040204" pitchFamily="34" charset="-120"/>
              </a:rPr>
              <a:t>可擴大範圍至整個台灣地區，以了解台灣整體消費者的生活型態之趨勢；行銷策略參考指標。</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28</a:t>
            </a:fld>
            <a:endParaRPr lang="zh-TW" altLang="en-US"/>
          </a:p>
        </p:txBody>
      </p:sp>
    </p:spTree>
    <p:extLst>
      <p:ext uri="{BB962C8B-B14F-4D97-AF65-F5344CB8AC3E}">
        <p14:creationId xmlns:p14="http://schemas.microsoft.com/office/powerpoint/2010/main" val="2052717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946400"/>
            <a:ext cx="9144000" cy="766194"/>
          </a:xfrm>
        </p:spPr>
        <p:txBody>
          <a:bodyPr>
            <a:noAutofit/>
          </a:bodyPr>
          <a:lstStyle/>
          <a:p>
            <a:r>
              <a:rPr lang="en-US" altLang="zh-TW" sz="5400" b="1" dirty="0">
                <a:solidFill>
                  <a:schemeClr val="tx1">
                    <a:lumMod val="95000"/>
                    <a:lumOff val="5000"/>
                  </a:schemeClr>
                </a:solidFill>
                <a:latin typeface="+mj-ea"/>
              </a:rPr>
              <a:t>Thanks for your attention!</a:t>
            </a:r>
            <a:endParaRPr lang="zh-TW" altLang="en-US" sz="5400" dirty="0"/>
          </a:p>
        </p:txBody>
      </p:sp>
      <p:sp>
        <p:nvSpPr>
          <p:cNvPr id="3" name="內容版面配置區 2"/>
          <p:cNvSpPr>
            <a:spLocks noGrp="1"/>
          </p:cNvSpPr>
          <p:nvPr>
            <p:ph idx="1"/>
          </p:nvPr>
        </p:nvSpPr>
        <p:spPr>
          <a:xfrm>
            <a:off x="609597" y="4673600"/>
            <a:ext cx="5140963" cy="2012426"/>
          </a:xfrm>
        </p:spPr>
        <p:txBody>
          <a:bodyPr/>
          <a:lstStyle/>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29</a:t>
            </a:fld>
            <a:endParaRPr lang="zh-TW" altLang="en-US"/>
          </a:p>
        </p:txBody>
      </p:sp>
    </p:spTree>
    <p:extLst>
      <p:ext uri="{BB962C8B-B14F-4D97-AF65-F5344CB8AC3E}">
        <p14:creationId xmlns:p14="http://schemas.microsoft.com/office/powerpoint/2010/main" val="2602265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7908" y="458483"/>
            <a:ext cx="6621710" cy="766194"/>
          </a:xfrm>
        </p:spPr>
        <p:txBody>
          <a:bodyPr>
            <a:noAutofit/>
          </a:bodyPr>
          <a:lstStyle/>
          <a:p>
            <a:r>
              <a:rPr lang="zh-TW" altLang="en-US" sz="5400" b="1" dirty="0">
                <a:solidFill>
                  <a:srgbClr val="002060"/>
                </a:solidFill>
              </a:rPr>
              <a:t>研究背景與動機</a:t>
            </a:r>
          </a:p>
        </p:txBody>
      </p:sp>
      <p:sp>
        <p:nvSpPr>
          <p:cNvPr id="3" name="內容版面配置區 2"/>
          <p:cNvSpPr>
            <a:spLocks noGrp="1"/>
          </p:cNvSpPr>
          <p:nvPr>
            <p:ph idx="1"/>
          </p:nvPr>
        </p:nvSpPr>
        <p:spPr>
          <a:xfrm>
            <a:off x="257908" y="2217152"/>
            <a:ext cx="6621711" cy="5192785"/>
          </a:xfrm>
        </p:spPr>
        <p:txBody>
          <a:bodyPr/>
          <a:lstStyle/>
          <a:p>
            <a:r>
              <a:rPr lang="zh-TW" altLang="en-US" sz="3200" dirty="0"/>
              <a:t>重視健康觀念日漸高漲</a:t>
            </a:r>
            <a:endParaRPr lang="en-US" altLang="zh-TW" sz="3200" dirty="0"/>
          </a:p>
          <a:p>
            <a:r>
              <a:rPr lang="zh-TW" altLang="en-US" sz="3200" dirty="0"/>
              <a:t>自然環境永續利用</a:t>
            </a:r>
            <a:endParaRPr lang="en-US" altLang="zh-TW" sz="3200" dirty="0"/>
          </a:p>
          <a:p>
            <a:r>
              <a:rPr lang="zh-TW" altLang="en-US" sz="3200" dirty="0"/>
              <a:t>環境保護意識受到關注</a:t>
            </a:r>
            <a:endParaRPr lang="en-US" altLang="zh-TW" sz="3200" dirty="0"/>
          </a:p>
          <a:p>
            <a:r>
              <a:rPr lang="zh-TW" altLang="en-US" sz="3200" dirty="0"/>
              <a:t>有機農產品的栽種</a:t>
            </a:r>
            <a:endParaRPr lang="en-US" altLang="zh-TW" sz="3200" dirty="0"/>
          </a:p>
          <a:p>
            <a:r>
              <a:rPr lang="zh-TW" altLang="en-US" sz="3200" dirty="0"/>
              <a:t>飲食文化的改變；咖啡文化</a:t>
            </a:r>
            <a:endParaRPr lang="en-US" altLang="zh-TW" sz="3200" dirty="0"/>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3</a:t>
            </a:fld>
            <a:endParaRPr lang="zh-TW" altLang="en-US"/>
          </a:p>
        </p:txBody>
      </p:sp>
      <p:pic>
        <p:nvPicPr>
          <p:cNvPr id="5" name="圖片 4"/>
          <p:cNvPicPr>
            <a:picLocks noChangeAspect="1"/>
          </p:cNvPicPr>
          <p:nvPr/>
        </p:nvPicPr>
        <p:blipFill>
          <a:blip r:embed="rId3"/>
          <a:stretch>
            <a:fillRect/>
          </a:stretch>
        </p:blipFill>
        <p:spPr>
          <a:xfrm>
            <a:off x="6267149" y="248549"/>
            <a:ext cx="2590309" cy="2632674"/>
          </a:xfrm>
          <a:prstGeom prst="rect">
            <a:avLst/>
          </a:prstGeom>
        </p:spPr>
      </p:pic>
      <p:pic>
        <p:nvPicPr>
          <p:cNvPr id="6" name="圖片 5"/>
          <p:cNvPicPr>
            <a:picLocks noChangeAspect="1"/>
          </p:cNvPicPr>
          <p:nvPr/>
        </p:nvPicPr>
        <p:blipFill>
          <a:blip r:embed="rId4"/>
          <a:stretch>
            <a:fillRect/>
          </a:stretch>
        </p:blipFill>
        <p:spPr>
          <a:xfrm>
            <a:off x="5613009" y="3641940"/>
            <a:ext cx="3530991" cy="2343210"/>
          </a:xfrm>
          <a:prstGeom prst="rect">
            <a:avLst/>
          </a:prstGeom>
        </p:spPr>
      </p:pic>
    </p:spTree>
    <p:extLst>
      <p:ext uri="{BB962C8B-B14F-4D97-AF65-F5344CB8AC3E}">
        <p14:creationId xmlns:p14="http://schemas.microsoft.com/office/powerpoint/2010/main" val="280382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par>
                          <p:cTn id="8" fill="hold">
                            <p:stCondLst>
                              <p:cond delay="125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9548" y="211646"/>
            <a:ext cx="8421813" cy="998175"/>
          </a:xfrm>
        </p:spPr>
        <p:txBody>
          <a:bodyPr>
            <a:noAutofit/>
          </a:bodyPr>
          <a:lstStyle/>
          <a:p>
            <a:r>
              <a:rPr lang="en-US" altLang="zh-TW" b="1" dirty="0">
                <a:solidFill>
                  <a:srgbClr val="002060"/>
                </a:solidFill>
                <a:latin typeface="+mn-ea"/>
                <a:ea typeface="+mn-ea"/>
                <a:cs typeface="Times New Roman" panose="02020603050405020304" pitchFamily="18" charset="0"/>
              </a:rPr>
              <a:t>2012</a:t>
            </a:r>
            <a:r>
              <a:rPr lang="zh-TW" altLang="en-US" b="1" dirty="0">
                <a:solidFill>
                  <a:srgbClr val="002060"/>
                </a:solidFill>
                <a:latin typeface="+mn-ea"/>
                <a:ea typeface="+mn-ea"/>
                <a:cs typeface="Times New Roman" panose="02020603050405020304" pitchFamily="18" charset="0"/>
              </a:rPr>
              <a:t>年</a:t>
            </a:r>
            <a:r>
              <a:rPr lang="zh-TW" altLang="en-US" b="1" dirty="0">
                <a:solidFill>
                  <a:srgbClr val="002060"/>
                </a:solidFill>
                <a:latin typeface="+mn-ea"/>
                <a:ea typeface="+mn-ea"/>
              </a:rPr>
              <a:t>世界各國人均咖啡豆消費量排名（單位</a:t>
            </a:r>
            <a:r>
              <a:rPr lang="en-US" altLang="zh-TW" b="1" dirty="0">
                <a:solidFill>
                  <a:srgbClr val="002060"/>
                </a:solidFill>
                <a:latin typeface="+mn-ea"/>
                <a:ea typeface="+mn-ea"/>
                <a:cs typeface="Times New Roman" panose="02020603050405020304" pitchFamily="18" charset="0"/>
              </a:rPr>
              <a:t>kg</a:t>
            </a:r>
            <a:r>
              <a:rPr lang="en-US" altLang="zh-TW" b="1" dirty="0">
                <a:solidFill>
                  <a:srgbClr val="002060"/>
                </a:solidFill>
                <a:latin typeface="+mn-ea"/>
                <a:ea typeface="+mn-ea"/>
              </a:rPr>
              <a:t>)</a:t>
            </a:r>
            <a:endParaRPr lang="zh-TW" altLang="en-US" dirty="0">
              <a:solidFill>
                <a:srgbClr val="002060"/>
              </a:solidFill>
              <a:latin typeface="+mn-ea"/>
              <a:ea typeface="+mn-ea"/>
            </a:endParaRPr>
          </a:p>
        </p:txBody>
      </p:sp>
      <p:pic>
        <p:nvPicPr>
          <p:cNvPr id="5" name="內容版面配置區 4"/>
          <p:cNvPicPr>
            <a:picLocks noGrp="1" noChangeAspect="1"/>
          </p:cNvPicPr>
          <p:nvPr>
            <p:ph idx="1"/>
          </p:nvPr>
        </p:nvPicPr>
        <p:blipFill>
          <a:blip r:embed="rId3"/>
          <a:stretch>
            <a:fillRect/>
          </a:stretch>
        </p:blipFill>
        <p:spPr>
          <a:xfrm>
            <a:off x="0" y="1070994"/>
            <a:ext cx="9060876" cy="5348856"/>
          </a:xfrm>
          <a:prstGeom prst="rect">
            <a:avLst/>
          </a:prstGeom>
        </p:spPr>
      </p:pic>
      <p:sp>
        <p:nvSpPr>
          <p:cNvPr id="4" name="投影片編號版面配置區 3"/>
          <p:cNvSpPr>
            <a:spLocks noGrp="1"/>
          </p:cNvSpPr>
          <p:nvPr>
            <p:ph type="sldNum" sz="quarter" idx="12"/>
          </p:nvPr>
        </p:nvSpPr>
        <p:spPr/>
        <p:txBody>
          <a:bodyPr/>
          <a:lstStyle/>
          <a:p>
            <a:fld id="{70FFAD11-03B0-47D3-99F5-F912CF3FFB68}" type="slidenum">
              <a:rPr lang="zh-TW" altLang="en-US" smtClean="0"/>
              <a:pPr/>
              <a:t>4</a:t>
            </a:fld>
            <a:endParaRPr lang="zh-TW" altLang="en-US"/>
          </a:p>
        </p:txBody>
      </p:sp>
      <p:sp>
        <p:nvSpPr>
          <p:cNvPr id="6" name="向左箭號 5"/>
          <p:cNvSpPr/>
          <p:nvPr/>
        </p:nvSpPr>
        <p:spPr>
          <a:xfrm>
            <a:off x="1104900" y="5524500"/>
            <a:ext cx="752035" cy="41910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0728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3"/>
          <a:stretch>
            <a:fillRect/>
          </a:stretch>
        </p:blipFill>
        <p:spPr>
          <a:xfrm>
            <a:off x="0" y="209550"/>
            <a:ext cx="8782050" cy="6313184"/>
          </a:xfrm>
          <a:prstGeom prst="rect">
            <a:avLst/>
          </a:prstGeom>
        </p:spPr>
      </p:pic>
      <p:sp>
        <p:nvSpPr>
          <p:cNvPr id="4" name="投影片編號版面配置區 3"/>
          <p:cNvSpPr>
            <a:spLocks noGrp="1"/>
          </p:cNvSpPr>
          <p:nvPr>
            <p:ph type="sldNum" sz="quarter" idx="12"/>
          </p:nvPr>
        </p:nvSpPr>
        <p:spPr/>
        <p:txBody>
          <a:bodyPr/>
          <a:lstStyle/>
          <a:p>
            <a:fld id="{70FFAD11-03B0-47D3-99F5-F912CF3FFB68}" type="slidenum">
              <a:rPr lang="zh-TW" altLang="en-US" smtClean="0"/>
              <a:pPr/>
              <a:t>5</a:t>
            </a:fld>
            <a:endParaRPr lang="zh-TW" altLang="en-US"/>
          </a:p>
        </p:txBody>
      </p:sp>
      <p:sp>
        <p:nvSpPr>
          <p:cNvPr id="6" name="橢圓 5"/>
          <p:cNvSpPr/>
          <p:nvPr/>
        </p:nvSpPr>
        <p:spPr>
          <a:xfrm>
            <a:off x="7231309" y="5829300"/>
            <a:ext cx="1400053" cy="59055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7125678" y="1458922"/>
            <a:ext cx="1656372" cy="480214"/>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上箭號 7"/>
          <p:cNvSpPr/>
          <p:nvPr/>
        </p:nvSpPr>
        <p:spPr>
          <a:xfrm>
            <a:off x="8682465" y="1739499"/>
            <a:ext cx="410431" cy="448554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9383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50"/>
                                        <p:tgtEl>
                                          <p:spTgt spid="6"/>
                                        </p:tgtEl>
                                      </p:cBhvr>
                                    </p:animEffect>
                                  </p:childTnLst>
                                </p:cTn>
                              </p:par>
                            </p:childTnLst>
                          </p:cTn>
                        </p:par>
                        <p:par>
                          <p:cTn id="8" fill="hold">
                            <p:stCondLst>
                              <p:cond delay="1250"/>
                            </p:stCondLst>
                            <p:childTnLst>
                              <p:par>
                                <p:cTn id="9" presetID="16" presetClass="entr" presetSubtype="21"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250"/>
                                        <p:tgtEl>
                                          <p:spTgt spid="7"/>
                                        </p:tgtEl>
                                      </p:cBhvr>
                                    </p:animEffect>
                                  </p:childTnLst>
                                </p:cTn>
                              </p:par>
                            </p:childTnLst>
                          </p:cTn>
                        </p:par>
                        <p:par>
                          <p:cTn id="12" fill="hold">
                            <p:stCondLst>
                              <p:cond delay="2500"/>
                            </p:stCondLst>
                            <p:childTnLst>
                              <p:par>
                                <p:cTn id="13" presetID="2" presetClass="entr" presetSubtype="4" fill="hold" grpId="0" nodeType="after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50" fill="hold"/>
                                        <p:tgtEl>
                                          <p:spTgt spid="8"/>
                                        </p:tgtEl>
                                        <p:attrNameLst>
                                          <p:attrName>ppt_x</p:attrName>
                                        </p:attrNameLst>
                                      </p:cBhvr>
                                      <p:tavLst>
                                        <p:tav tm="0">
                                          <p:val>
                                            <p:strVal val="#ppt_x"/>
                                          </p:val>
                                        </p:tav>
                                        <p:tav tm="100000">
                                          <p:val>
                                            <p:strVal val="#ppt_x"/>
                                          </p:val>
                                        </p:tav>
                                      </p:tavLst>
                                    </p:anim>
                                    <p:anim calcmode="lin" valueType="num">
                                      <p:cBhvr additive="base">
                                        <p:cTn id="16"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10642"/>
            <a:ext cx="8778240" cy="1485900"/>
          </a:xfrm>
        </p:spPr>
        <p:txBody>
          <a:bodyPr>
            <a:normAutofit fontScale="90000"/>
          </a:bodyPr>
          <a:lstStyle/>
          <a:p>
            <a:r>
              <a:rPr lang="en-US" altLang="zh-TW" sz="4900" b="1" dirty="0">
                <a:solidFill>
                  <a:srgbClr val="002060"/>
                </a:solidFill>
                <a:latin typeface="Times New Roman" panose="02020603050405020304" pitchFamily="18" charset="0"/>
                <a:cs typeface="Times New Roman" panose="02020603050405020304" pitchFamily="18" charset="0"/>
              </a:rPr>
              <a:t>International Coffee Organization</a:t>
            </a:r>
            <a:br>
              <a:rPr lang="en-US" altLang="zh-TW" sz="4900" b="1" dirty="0">
                <a:solidFill>
                  <a:srgbClr val="002060"/>
                </a:solidFill>
                <a:latin typeface="Times New Roman" panose="02020603050405020304" pitchFamily="18" charset="0"/>
                <a:cs typeface="Times New Roman" panose="02020603050405020304" pitchFamily="18" charset="0"/>
              </a:rPr>
            </a:br>
            <a:r>
              <a:rPr lang="es-ES" altLang="zh-TW" sz="4900" b="1" dirty="0">
                <a:solidFill>
                  <a:srgbClr val="002060"/>
                </a:solidFill>
                <a:latin typeface="Times New Roman" panose="02020603050405020304" pitchFamily="18" charset="0"/>
                <a:cs typeface="Times New Roman" panose="02020603050405020304" pitchFamily="18" charset="0"/>
              </a:rPr>
              <a:t>World coffee consumption</a:t>
            </a:r>
            <a:r>
              <a:rPr lang="es-ES" altLang="zh-TW" sz="2800" b="1" dirty="0">
                <a:solidFill>
                  <a:srgbClr val="002060"/>
                </a:solidFill>
              </a:rPr>
              <a:t/>
            </a:r>
            <a:br>
              <a:rPr lang="es-ES" altLang="zh-TW" sz="2800" b="1" dirty="0">
                <a:solidFill>
                  <a:srgbClr val="002060"/>
                </a:solidFill>
              </a:rPr>
            </a:br>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6</a:t>
            </a:fld>
            <a:endParaRPr lang="zh-TW" altLang="en-US"/>
          </a:p>
        </p:txBody>
      </p:sp>
      <p:sp>
        <p:nvSpPr>
          <p:cNvPr id="6" name="矩形 5"/>
          <p:cNvSpPr/>
          <p:nvPr/>
        </p:nvSpPr>
        <p:spPr>
          <a:xfrm>
            <a:off x="706609" y="5325765"/>
            <a:ext cx="4572000" cy="584775"/>
          </a:xfrm>
          <a:prstGeom prst="rect">
            <a:avLst/>
          </a:prstGeom>
        </p:spPr>
        <p:txBody>
          <a:bodyPr>
            <a:spAutoFit/>
          </a:bodyPr>
          <a:lstStyle/>
          <a:p>
            <a:r>
              <a:rPr lang="en-US" altLang="zh-TW" sz="1600" dirty="0">
                <a:latin typeface="Times New Roman" panose="02020603050405020304" pitchFamily="18" charset="0"/>
                <a:cs typeface="Times New Roman" panose="02020603050405020304" pitchFamily="18" charset="0"/>
              </a:rPr>
              <a:t>CAGR</a:t>
            </a:r>
            <a:r>
              <a:rPr lang="zh-TW" altLang="en-US" sz="1600" dirty="0">
                <a:latin typeface="Times New Roman" panose="02020603050405020304" pitchFamily="18" charset="0"/>
                <a:cs typeface="Times New Roman" panose="02020603050405020304" pitchFamily="18" charset="0"/>
              </a:rPr>
              <a:t>：</a:t>
            </a:r>
            <a:r>
              <a:rPr lang="zh-TW" altLang="en-US" sz="1600" dirty="0"/>
              <a:t>複合年</a:t>
            </a:r>
            <a:r>
              <a:rPr lang="zh-TW" altLang="en-US" sz="1600" dirty="0" smtClean="0"/>
              <a:t>增長率</a:t>
            </a:r>
            <a:endParaRPr lang="en-US" altLang="zh-TW" sz="1600" dirty="0" smtClean="0"/>
          </a:p>
          <a:p>
            <a:r>
              <a:rPr lang="zh-TW" altLang="en-US" sz="1600" dirty="0" smtClean="0"/>
              <a:t>單位</a:t>
            </a:r>
            <a:r>
              <a:rPr lang="zh-TW" altLang="en-US" sz="1600" dirty="0" smtClean="0">
                <a:latin typeface="Times New Roman" panose="02020603050405020304" pitchFamily="18" charset="0"/>
                <a:cs typeface="Times New Roman" panose="02020603050405020304" pitchFamily="18" charset="0"/>
              </a:rPr>
              <a:t>：百</a:t>
            </a:r>
            <a:r>
              <a:rPr lang="zh-TW" altLang="en-US" sz="1600" dirty="0">
                <a:latin typeface="Times New Roman" panose="02020603050405020304" pitchFamily="18" charset="0"/>
                <a:cs typeface="Times New Roman" panose="02020603050405020304" pitchFamily="18" charset="0"/>
              </a:rPr>
              <a:t>萬</a:t>
            </a:r>
            <a:endParaRPr lang="zh-TW" altLang="en-US" sz="1600" dirty="0"/>
          </a:p>
        </p:txBody>
      </p:sp>
      <p:graphicFrame>
        <p:nvGraphicFramePr>
          <p:cNvPr id="9" name="內容版面配置區 8"/>
          <p:cNvGraphicFramePr>
            <a:graphicFrameLocks noGrp="1"/>
          </p:cNvGraphicFramePr>
          <p:nvPr>
            <p:ph idx="1"/>
            <p:extLst>
              <p:ext uri="{D42A27DB-BD31-4B8C-83A1-F6EECF244321}">
                <p14:modId xmlns:p14="http://schemas.microsoft.com/office/powerpoint/2010/main" val="1834682661"/>
              </p:ext>
            </p:extLst>
          </p:nvPr>
        </p:nvGraphicFramePr>
        <p:xfrm>
          <a:off x="1760" y="2104622"/>
          <a:ext cx="9142240" cy="3221143"/>
        </p:xfrm>
        <a:graphic>
          <a:graphicData uri="http://schemas.openxmlformats.org/drawingml/2006/table">
            <a:tbl>
              <a:tblPr firstRow="1"/>
              <a:tblGrid>
                <a:gridCol w="1558886"/>
                <a:gridCol w="1674923"/>
                <a:gridCol w="1459523"/>
                <a:gridCol w="1406770"/>
                <a:gridCol w="1230923"/>
                <a:gridCol w="1811215"/>
              </a:tblGrid>
              <a:tr h="998867">
                <a:tc>
                  <a:txBody>
                    <a:bodyPr/>
                    <a:lstStyle/>
                    <a:p>
                      <a:pPr algn="ctr">
                        <a:spcAft>
                          <a:spcPts val="0"/>
                        </a:spcAft>
                      </a:pPr>
                      <a:r>
                        <a:rPr lang="zh-TW" sz="2400" b="1" kern="1200" dirty="0">
                          <a:solidFill>
                            <a:srgbClr val="FFFFFF"/>
                          </a:solidFill>
                          <a:effectLst/>
                          <a:latin typeface="Trebuchet MS" panose="020B0603020202020204" pitchFamily="34" charset="0"/>
                          <a:ea typeface="新細明體" panose="02020500000000000000" pitchFamily="18" charset="-120"/>
                          <a:cs typeface="Arial" panose="020B0604020202020204" pitchFamily="34" charset="0"/>
                        </a:rPr>
                        <a:t>年分</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US" sz="2400" b="1" kern="1200" dirty="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2010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US" sz="2400" b="1" kern="120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2011</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US" sz="2400" b="1" kern="120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2012</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en-US" sz="2400" b="1" kern="1200" dirty="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2013</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zh-TW" sz="2400" b="1" kern="1200" dirty="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年增長率</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2400" b="1" kern="1200" dirty="0">
                          <a:solidFill>
                            <a:srgbClr val="FFFFFF"/>
                          </a:solidFill>
                          <a:effectLst/>
                          <a:latin typeface="Times New Roman" panose="02020603050405020304" pitchFamily="18" charset="0"/>
                          <a:ea typeface="新細明體" panose="02020500000000000000" pitchFamily="18" charset="-120"/>
                          <a:cs typeface="Times New Roman" panose="02020603050405020304" pitchFamily="18" charset="0"/>
                        </a:rPr>
                        <a:t>(2010-2013)</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0000"/>
                    </a:solidFill>
                  </a:tcPr>
                </a:tc>
              </a:tr>
              <a:tr h="555569">
                <a:tc>
                  <a:txBody>
                    <a:bodyPr/>
                    <a:lstStyle/>
                    <a:p>
                      <a:pPr algn="ctr">
                        <a:spcAft>
                          <a:spcPts val="0"/>
                        </a:spcAft>
                      </a:pPr>
                      <a:r>
                        <a:rPr lang="zh-TW" sz="2400" b="1" kern="1200">
                          <a:solidFill>
                            <a:srgbClr val="FF0000"/>
                          </a:solidFill>
                          <a:effectLst/>
                          <a:latin typeface="Trebuchet MS" panose="020B0603020202020204" pitchFamily="34" charset="0"/>
                          <a:ea typeface="新細明體" panose="02020500000000000000" pitchFamily="18" charset="-120"/>
                          <a:cs typeface="Arial" panose="020B0604020202020204" pitchFamily="34" charset="0"/>
                        </a:rPr>
                        <a:t>世界總數</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US" sz="2400" b="1" kern="12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137,049</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US" sz="2400" b="1" kern="1200" dirty="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139,055</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US" sz="2400" b="1" kern="12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142,000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US" sz="2400" b="1" kern="12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145,800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algn="ctr">
                        <a:spcAft>
                          <a:spcPts val="0"/>
                        </a:spcAft>
                      </a:pPr>
                      <a:r>
                        <a:rPr lang="en-US" sz="2400" b="1" kern="1200">
                          <a:solidFill>
                            <a:srgbClr val="FF0000"/>
                          </a:solidFill>
                          <a:effectLst/>
                          <a:latin typeface="Times New Roman" panose="02020603050405020304" pitchFamily="18" charset="0"/>
                          <a:ea typeface="新細明體" panose="02020500000000000000" pitchFamily="18" charset="-120"/>
                          <a:cs typeface="Times New Roman" panose="02020603050405020304" pitchFamily="18" charset="0"/>
                        </a:rPr>
                        <a:t>2.1 %</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w="28575" cap="flat" cmpd="sng" algn="ctr">
                      <a:solidFill>
                        <a:srgbClr val="000000"/>
                      </a:solidFill>
                      <a:prstDash val="solid"/>
                      <a:round/>
                      <a:headEnd type="none" w="med" len="med"/>
                      <a:tailEnd type="none" w="med" len="med"/>
                    </a:lnT>
                    <a:lnB>
                      <a:noFill/>
                    </a:lnB>
                    <a:solidFill>
                      <a:srgbClr val="FFFFFF"/>
                    </a:solidFill>
                  </a:tcPr>
                </a:tc>
              </a:tr>
              <a:tr h="555569">
                <a:tc>
                  <a:txBody>
                    <a:bodyPr/>
                    <a:lstStyle/>
                    <a:p>
                      <a:pPr algn="ctr">
                        <a:spcAft>
                          <a:spcPts val="0"/>
                        </a:spcAft>
                      </a:pPr>
                      <a:r>
                        <a:rPr lang="zh-TW" sz="2400" kern="1200">
                          <a:solidFill>
                            <a:srgbClr val="000000"/>
                          </a:solidFill>
                          <a:effectLst/>
                          <a:latin typeface="Trebuchet MS" panose="020B0603020202020204" pitchFamily="34" charset="0"/>
                          <a:ea typeface="新細明體" panose="02020500000000000000" pitchFamily="18" charset="-120"/>
                          <a:cs typeface="Arial" panose="020B0604020202020204" pitchFamily="34" charset="0"/>
                        </a:rPr>
                        <a:t>出口國家</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40,910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42,398</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43,471</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44,670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3.0 %</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r>
              <a:tr h="555569">
                <a:tc>
                  <a:txBody>
                    <a:bodyPr/>
                    <a:lstStyle/>
                    <a:p>
                      <a:pPr algn="ctr">
                        <a:spcAft>
                          <a:spcPts val="0"/>
                        </a:spcAft>
                      </a:pPr>
                      <a:r>
                        <a:rPr lang="zh-TW" sz="2400" kern="1200">
                          <a:solidFill>
                            <a:srgbClr val="000000"/>
                          </a:solidFill>
                          <a:effectLst/>
                          <a:latin typeface="Trebuchet MS" panose="020B0603020202020204" pitchFamily="34" charset="0"/>
                          <a:ea typeface="新細明體" panose="02020500000000000000" pitchFamily="18" charset="-120"/>
                          <a:cs typeface="Arial" panose="020B0604020202020204" pitchFamily="34" charset="0"/>
                        </a:rPr>
                        <a:t>傳統市場</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71,004</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70,719</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71,380</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74,321</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1.5 %</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a:noFill/>
                    </a:lnB>
                    <a:solidFill>
                      <a:srgbClr val="FFFFFF"/>
                    </a:solidFill>
                  </a:tcPr>
                </a:tc>
              </a:tr>
              <a:tr h="555569">
                <a:tc>
                  <a:txBody>
                    <a:bodyPr/>
                    <a:lstStyle/>
                    <a:p>
                      <a:pPr algn="ctr">
                        <a:spcAft>
                          <a:spcPts val="0"/>
                        </a:spcAft>
                      </a:pPr>
                      <a:r>
                        <a:rPr lang="zh-TW" sz="2400" kern="1200">
                          <a:solidFill>
                            <a:srgbClr val="000000"/>
                          </a:solidFill>
                          <a:effectLst/>
                          <a:latin typeface="Trebuchet MS" panose="020B0603020202020204" pitchFamily="34" charset="0"/>
                          <a:ea typeface="新細明體" panose="02020500000000000000" pitchFamily="18" charset="-120"/>
                          <a:cs typeface="Arial" panose="020B0604020202020204" pitchFamily="34" charset="0"/>
                        </a:rPr>
                        <a:t>新興市場</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25,135</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25,938</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27,149</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26,810</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2400"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2.2 %</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3331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598" y="356381"/>
            <a:ext cx="6621710" cy="766194"/>
          </a:xfrm>
        </p:spPr>
        <p:txBody>
          <a:bodyPr>
            <a:noAutofit/>
          </a:bodyPr>
          <a:lstStyle/>
          <a:p>
            <a:r>
              <a:rPr lang="zh-TW" altLang="en-US" sz="5400" b="1" dirty="0">
                <a:solidFill>
                  <a:srgbClr val="002060"/>
                </a:solidFill>
                <a:latin typeface="微軟正黑體" panose="020B0604030504040204" pitchFamily="34" charset="-120"/>
              </a:rPr>
              <a:t>研究目的</a:t>
            </a:r>
            <a:endParaRPr lang="zh-TW" altLang="en-US" sz="5400" dirty="0">
              <a:solidFill>
                <a:srgbClr val="002060"/>
              </a:solidFill>
            </a:endParaRPr>
          </a:p>
        </p:txBody>
      </p:sp>
      <p:sp>
        <p:nvSpPr>
          <p:cNvPr id="3" name="內容版面配置區 2"/>
          <p:cNvSpPr>
            <a:spLocks noGrp="1"/>
          </p:cNvSpPr>
          <p:nvPr>
            <p:ph idx="1"/>
          </p:nvPr>
        </p:nvSpPr>
        <p:spPr>
          <a:xfrm>
            <a:off x="426718" y="1493241"/>
            <a:ext cx="8021764" cy="5192785"/>
          </a:xfrm>
        </p:spPr>
        <p:txBody>
          <a:bodyPr>
            <a:normAutofit/>
          </a:bodyPr>
          <a:lstStyle/>
          <a:p>
            <a:r>
              <a:rPr lang="zh-TW" altLang="en-US" sz="2800" dirty="0">
                <a:latin typeface="微軟正黑體" panose="020B0604030504040204" pitchFamily="34" charset="-120"/>
              </a:rPr>
              <a:t>探討高雄市消費者對「有機食品的意識」程度。</a:t>
            </a:r>
          </a:p>
          <a:p>
            <a:r>
              <a:rPr lang="zh-TW" altLang="en-US" sz="2800" dirty="0">
                <a:latin typeface="微軟正黑體" panose="020B0604030504040204" pitchFamily="34" charset="-120"/>
              </a:rPr>
              <a:t>探討高雄市消費者對有機咖啡的「購買意願」的程度。</a:t>
            </a:r>
          </a:p>
          <a:p>
            <a:r>
              <a:rPr lang="zh-TW" altLang="en-US" sz="2800" dirty="0">
                <a:latin typeface="微軟正黑體" panose="020B0604030504040204" pitchFamily="34" charset="-120"/>
              </a:rPr>
              <a:t>欲了解高雄市消費者對「環境態度」的認知程度。</a:t>
            </a:r>
          </a:p>
          <a:p>
            <a:r>
              <a:rPr lang="zh-TW" altLang="en-US" sz="2800" dirty="0">
                <a:latin typeface="微軟正黑體" panose="020B0604030504040204" pitchFamily="34" charset="-120"/>
              </a:rPr>
              <a:t>探討高雄市不同「生活型態」的消費者族群之間，對有機咖啡的「購買意願」是否有差異。</a:t>
            </a:r>
          </a:p>
          <a:p>
            <a:r>
              <a:rPr lang="zh-TW" altLang="en-US" sz="2800" dirty="0">
                <a:latin typeface="微軟正黑體" panose="020B0604030504040204" pitchFamily="34" charset="-120"/>
              </a:rPr>
              <a:t>欲了解高雄市不同「生活型態」的消費者族群之間，對有機咖啡的「願付價格」是否有差異。</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7</a:t>
            </a:fld>
            <a:endParaRPr lang="zh-TW" altLang="en-US"/>
          </a:p>
        </p:txBody>
      </p:sp>
    </p:spTree>
    <p:extLst>
      <p:ext uri="{BB962C8B-B14F-4D97-AF65-F5344CB8AC3E}">
        <p14:creationId xmlns:p14="http://schemas.microsoft.com/office/powerpoint/2010/main" val="3422583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760" y="2137836"/>
            <a:ext cx="3056881" cy="1278466"/>
          </a:xfrm>
        </p:spPr>
        <p:txBody>
          <a:bodyPr>
            <a:normAutofit fontScale="90000"/>
          </a:bodyPr>
          <a:lstStyle/>
          <a:p>
            <a:r>
              <a:rPr lang="zh-TW" altLang="en-US" sz="6000" b="1" dirty="0">
                <a:solidFill>
                  <a:srgbClr val="002060"/>
                </a:solidFill>
                <a:latin typeface="微軟正黑體" panose="020B0604030504040204" pitchFamily="34" charset="-120"/>
                <a:ea typeface="微軟正黑體" panose="020B0604030504040204" pitchFamily="34" charset="-120"/>
              </a:rPr>
              <a:t>文獻探討</a:t>
            </a:r>
            <a:endParaRPr lang="zh-TW" altLang="en-US" sz="6000" dirty="0">
              <a:solidFill>
                <a:srgbClr val="00206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895600" y="1331563"/>
            <a:ext cx="6729515" cy="5526437"/>
          </a:xfrm>
        </p:spPr>
        <p:txBody>
          <a:bodyPr>
            <a:noAutofit/>
          </a:bodyPr>
          <a:lstStyle/>
          <a:p>
            <a:r>
              <a:rPr lang="zh-TW" altLang="zh-TW" sz="3600" b="1" dirty="0">
                <a:latin typeface="微軟正黑體" panose="020B0604030504040204" pitchFamily="34" charset="-120"/>
                <a:ea typeface="微軟正黑體" panose="020B0604030504040204" pitchFamily="34" charset="-120"/>
              </a:rPr>
              <a:t>生活型態</a:t>
            </a:r>
            <a:r>
              <a:rPr lang="en-US" altLang="zh-TW" sz="3600" b="1" dirty="0">
                <a:latin typeface="Times New Roman" panose="02020603050405020304" pitchFamily="18" charset="0"/>
                <a:ea typeface="微軟正黑體" panose="020B0604030504040204" pitchFamily="34" charset="-120"/>
                <a:cs typeface="Times New Roman" panose="02020603050405020304" pitchFamily="18" charset="0"/>
              </a:rPr>
              <a:t>(Lifestyle)</a:t>
            </a:r>
          </a:p>
          <a:p>
            <a:r>
              <a:rPr lang="zh-TW" altLang="zh-TW" sz="3600" b="1" dirty="0">
                <a:latin typeface="微軟正黑體" panose="020B0604030504040204" pitchFamily="34" charset="-120"/>
                <a:ea typeface="微軟正黑體" panose="020B0604030504040204" pitchFamily="34" charset="-120"/>
              </a:rPr>
              <a:t>購買意願</a:t>
            </a:r>
            <a:r>
              <a:rPr lang="en-US" altLang="zh-TW" sz="3600" b="1" dirty="0">
                <a:latin typeface="Times New Roman" panose="02020603050405020304" pitchFamily="18" charset="0"/>
                <a:ea typeface="微軟正黑體" panose="020B0604030504040204" pitchFamily="34" charset="-120"/>
                <a:cs typeface="Times New Roman" panose="02020603050405020304" pitchFamily="18" charset="0"/>
              </a:rPr>
              <a:t>(Purchase Intention)</a:t>
            </a:r>
          </a:p>
          <a:p>
            <a:r>
              <a:rPr lang="zh-TW" altLang="zh-TW" sz="3600" b="1" dirty="0">
                <a:latin typeface="微軟正黑體" panose="020B0604030504040204" pitchFamily="34" charset="-120"/>
                <a:ea typeface="微軟正黑體" panose="020B0604030504040204" pitchFamily="34" charset="-120"/>
              </a:rPr>
              <a:t>願付價格</a:t>
            </a:r>
            <a:r>
              <a:rPr lang="en-US" altLang="zh-TW" sz="3600" b="1" dirty="0">
                <a:latin typeface="Times New Roman" panose="02020603050405020304" pitchFamily="18" charset="0"/>
                <a:ea typeface="微軟正黑體" panose="020B0604030504040204" pitchFamily="34" charset="-120"/>
                <a:cs typeface="Times New Roman" panose="02020603050405020304" pitchFamily="18" charset="0"/>
              </a:rPr>
              <a:t>(Willingness to pay)</a:t>
            </a:r>
          </a:p>
          <a:p>
            <a:r>
              <a:rPr lang="zh-TW" altLang="zh-TW" sz="3600" b="1" dirty="0">
                <a:latin typeface="微軟正黑體" panose="020B0604030504040204" pitchFamily="34" charset="-120"/>
                <a:ea typeface="微軟正黑體" panose="020B0604030504040204" pitchFamily="34" charset="-120"/>
              </a:rPr>
              <a:t>有機產品意識</a:t>
            </a:r>
            <a:r>
              <a:rPr lang="en-US" altLang="zh-TW" sz="3600" b="1" dirty="0">
                <a:latin typeface="Times New Roman" panose="02020603050405020304" pitchFamily="18" charset="0"/>
                <a:ea typeface="微軟正黑體" panose="020B0604030504040204" pitchFamily="34" charset="-120"/>
                <a:cs typeface="Times New Roman" panose="02020603050405020304" pitchFamily="18" charset="0"/>
              </a:rPr>
              <a:t>(awareness of organic food)</a:t>
            </a:r>
          </a:p>
          <a:p>
            <a:r>
              <a:rPr lang="zh-TW" altLang="zh-TW" sz="3600" b="1" dirty="0">
                <a:latin typeface="微軟正黑體" panose="020B0604030504040204" pitchFamily="34" charset="-120"/>
                <a:ea typeface="微軟正黑體" panose="020B0604030504040204" pitchFamily="34" charset="-120"/>
              </a:rPr>
              <a:t>環境態度</a:t>
            </a:r>
            <a:r>
              <a:rPr lang="en-US" altLang="zh-TW" sz="3600" b="1" dirty="0">
                <a:latin typeface="Times New Roman" panose="02020603050405020304" pitchFamily="18" charset="0"/>
                <a:ea typeface="微軟正黑體" panose="020B0604030504040204" pitchFamily="34" charset="-120"/>
                <a:cs typeface="Times New Roman" panose="02020603050405020304" pitchFamily="18" charset="0"/>
              </a:rPr>
              <a:t>(environmental attitude)</a:t>
            </a:r>
            <a:endPar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文字版面配置區 3"/>
          <p:cNvSpPr>
            <a:spLocks noGrp="1"/>
          </p:cNvSpPr>
          <p:nvPr>
            <p:ph type="body" sz="half" idx="2"/>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0FFAD11-03B0-47D3-99F5-F912CF3FFB68}" type="slidenum">
              <a:rPr lang="zh-TW" altLang="en-US" smtClean="0"/>
              <a:t>8</a:t>
            </a:fld>
            <a:endParaRPr lang="zh-TW" altLang="en-US"/>
          </a:p>
        </p:txBody>
      </p:sp>
    </p:spTree>
    <p:extLst>
      <p:ext uri="{BB962C8B-B14F-4D97-AF65-F5344CB8AC3E}">
        <p14:creationId xmlns:p14="http://schemas.microsoft.com/office/powerpoint/2010/main" val="2974292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5400" b="1" dirty="0">
                <a:solidFill>
                  <a:srgbClr val="002060"/>
                </a:solidFill>
                <a:latin typeface="微軟正黑體" panose="020B0604030504040204" pitchFamily="34" charset="-120"/>
              </a:rPr>
              <a:t>文獻探討</a:t>
            </a:r>
            <a:endParaRPr lang="zh-TW" altLang="en-US" sz="5400" dirty="0">
              <a:solidFill>
                <a:srgbClr val="002060"/>
              </a:solidFill>
            </a:endParaRPr>
          </a:p>
        </p:txBody>
      </p:sp>
      <p:sp>
        <p:nvSpPr>
          <p:cNvPr id="3" name="內容版面配置區 2"/>
          <p:cNvSpPr>
            <a:spLocks noGrp="1"/>
          </p:cNvSpPr>
          <p:nvPr>
            <p:ph idx="1"/>
          </p:nvPr>
        </p:nvSpPr>
        <p:spPr>
          <a:xfrm>
            <a:off x="609599" y="1912865"/>
            <a:ext cx="7200901" cy="5192785"/>
          </a:xfrm>
        </p:spPr>
        <p:txBody>
          <a:bodyPr/>
          <a:lstStyle/>
          <a:p>
            <a:r>
              <a:rPr lang="zh-TW" altLang="en-US" sz="3200" dirty="0">
                <a:latin typeface="+mn-ea"/>
                <a:cs typeface="Times New Roman" panose="02020603050405020304" pitchFamily="18" charset="0"/>
              </a:rPr>
              <a:t>從</a:t>
            </a:r>
            <a:r>
              <a:rPr lang="en-US" altLang="zh-TW" sz="3200" dirty="0">
                <a:latin typeface="Times New Roman" panose="02020603050405020304" pitchFamily="18" charset="0"/>
                <a:cs typeface="Times New Roman" panose="02020603050405020304" pitchFamily="18" charset="0"/>
              </a:rPr>
              <a:t>1987</a:t>
            </a:r>
            <a:r>
              <a:rPr lang="zh-TW" altLang="en-US" sz="3200" dirty="0">
                <a:latin typeface="+mn-ea"/>
                <a:cs typeface="Times New Roman" panose="02020603050405020304" pitchFamily="18" charset="0"/>
              </a:rPr>
              <a:t>年</a:t>
            </a:r>
            <a:r>
              <a:rPr lang="zh-TW" altLang="en-US" sz="3200" dirty="0">
                <a:latin typeface="+mn-ea"/>
              </a:rPr>
              <a:t>，台灣的</a:t>
            </a:r>
            <a:r>
              <a:rPr lang="zh-TW" altLang="en-US" sz="3200" b="1" u="sng" dirty="0">
                <a:solidFill>
                  <a:schemeClr val="tx1"/>
                </a:solidFill>
                <a:latin typeface="+mn-ea"/>
              </a:rPr>
              <a:t>消費情形</a:t>
            </a:r>
            <a:r>
              <a:rPr lang="zh-TW" altLang="en-US" sz="3200" dirty="0">
                <a:latin typeface="+mn-ea"/>
              </a:rPr>
              <a:t>與台灣</a:t>
            </a:r>
            <a:r>
              <a:rPr lang="zh-TW" altLang="en-US" sz="3200" b="1" u="sng" dirty="0">
                <a:solidFill>
                  <a:schemeClr val="tx1"/>
                </a:solidFill>
                <a:latin typeface="+mn-ea"/>
              </a:rPr>
              <a:t>社會財富</a:t>
            </a:r>
            <a:r>
              <a:rPr lang="zh-TW" altLang="en-US" sz="3200" dirty="0">
                <a:latin typeface="+mn-ea"/>
              </a:rPr>
              <a:t>的增長有著相關地依附性，台灣由北到南地區都有種植咖啡樹</a:t>
            </a:r>
            <a:r>
              <a:rPr lang="en-US" altLang="zh-TW" sz="3200" dirty="0">
                <a:latin typeface="+mn-ea"/>
              </a:rPr>
              <a:t>(</a:t>
            </a:r>
            <a:r>
              <a:rPr lang="zh-TW" altLang="en-US" sz="3200" dirty="0">
                <a:latin typeface="+mn-ea"/>
              </a:rPr>
              <a:t>張淑芬，</a:t>
            </a:r>
            <a:r>
              <a:rPr lang="en-US" altLang="zh-TW" sz="3200" dirty="0">
                <a:latin typeface="Times New Roman" panose="02020603050405020304" pitchFamily="18" charset="0"/>
                <a:cs typeface="Times New Roman" panose="02020603050405020304" pitchFamily="18" charset="0"/>
              </a:rPr>
              <a:t>2006)</a:t>
            </a:r>
            <a:r>
              <a:rPr lang="zh-TW" altLang="en-US" sz="3200" dirty="0">
                <a:latin typeface="+mn-ea"/>
              </a:rPr>
              <a:t>。</a:t>
            </a:r>
          </a:p>
          <a:p>
            <a:endParaRPr lang="en-US" altLang="zh-TW" sz="3200" dirty="0">
              <a:latin typeface="+mn-ea"/>
            </a:endParaRPr>
          </a:p>
          <a:p>
            <a:r>
              <a:rPr lang="zh-TW" altLang="en-US" sz="3200" dirty="0">
                <a:latin typeface="+mn-ea"/>
                <a:cs typeface="Times New Roman" panose="02020603050405020304" pitchFamily="18" charset="0"/>
              </a:rPr>
              <a:t>依據農委會統計，全台至今咖啡種植面積約</a:t>
            </a:r>
            <a:r>
              <a:rPr lang="en-US" altLang="zh-TW" sz="3200" dirty="0">
                <a:latin typeface="Times New Roman" panose="02020603050405020304" pitchFamily="18" charset="0"/>
                <a:cs typeface="Times New Roman" panose="02020603050405020304" pitchFamily="18" charset="0"/>
              </a:rPr>
              <a:t>213</a:t>
            </a:r>
            <a:r>
              <a:rPr lang="zh-TW" altLang="en-US" sz="3200" dirty="0">
                <a:latin typeface="+mn-ea"/>
                <a:cs typeface="Times New Roman" panose="02020603050405020304" pitchFamily="18" charset="0"/>
              </a:rPr>
              <a:t>公頃。</a:t>
            </a:r>
          </a:p>
          <a:p>
            <a:endParaRPr lang="zh-TW" altLang="en-US" dirty="0"/>
          </a:p>
        </p:txBody>
      </p:sp>
      <p:sp>
        <p:nvSpPr>
          <p:cNvPr id="4" name="投影片編號版面配置區 3"/>
          <p:cNvSpPr>
            <a:spLocks noGrp="1"/>
          </p:cNvSpPr>
          <p:nvPr>
            <p:ph type="sldNum" sz="quarter" idx="12"/>
          </p:nvPr>
        </p:nvSpPr>
        <p:spPr/>
        <p:txBody>
          <a:bodyPr/>
          <a:lstStyle/>
          <a:p>
            <a:fld id="{70FFAD11-03B0-47D3-99F5-F912CF3FFB68}" type="slidenum">
              <a:rPr lang="zh-TW" altLang="en-US" smtClean="0"/>
              <a:pPr/>
              <a:t>9</a:t>
            </a:fld>
            <a:endParaRPr lang="zh-TW" altLang="en-US"/>
          </a:p>
        </p:txBody>
      </p:sp>
    </p:spTree>
    <p:extLst>
      <p:ext uri="{BB962C8B-B14F-4D97-AF65-F5344CB8AC3E}">
        <p14:creationId xmlns:p14="http://schemas.microsoft.com/office/powerpoint/2010/main" val="2696200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7145</TotalTime>
  <Words>3707</Words>
  <Application>Microsoft Office PowerPoint</Application>
  <PresentationFormat>如螢幕大小 (4:3)</PresentationFormat>
  <Paragraphs>389</Paragraphs>
  <Slides>29</Slides>
  <Notes>26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29</vt:i4>
      </vt:variant>
    </vt:vector>
  </HeadingPairs>
  <TitlesOfParts>
    <vt:vector size="38" baseType="lpstr">
      <vt:lpstr>微軟正黑體</vt:lpstr>
      <vt:lpstr>新細明體</vt:lpstr>
      <vt:lpstr>Arial</vt:lpstr>
      <vt:lpstr>Calibri</vt:lpstr>
      <vt:lpstr>Cambria Math</vt:lpstr>
      <vt:lpstr>Times New Roman</vt:lpstr>
      <vt:lpstr>Trebuchet MS</vt:lpstr>
      <vt:lpstr>Wingdings 3</vt:lpstr>
      <vt:lpstr>多面向</vt:lpstr>
      <vt:lpstr>高雄市消費者對有機咖啡的願付價格之探討 A study of Kaohsiung consumers of willingness to pay for organic coffee</vt:lpstr>
      <vt:lpstr>大綱</vt:lpstr>
      <vt:lpstr>研究背景與動機</vt:lpstr>
      <vt:lpstr>2012年世界各國人均咖啡豆消費量排名（單位kg)</vt:lpstr>
      <vt:lpstr>PowerPoint 簡報</vt:lpstr>
      <vt:lpstr>International Coffee Organization World coffee consumption </vt:lpstr>
      <vt:lpstr>研究目的</vt:lpstr>
      <vt:lpstr>文獻探討</vt:lpstr>
      <vt:lpstr>文獻探討</vt:lpstr>
      <vt:lpstr>文獻探討(生活型態)</vt:lpstr>
      <vt:lpstr>文獻探討(購買意願)</vt:lpstr>
      <vt:lpstr>文獻探討(願付價格)</vt:lpstr>
      <vt:lpstr>文獻探討(有機意識)</vt:lpstr>
      <vt:lpstr>文獻探討(環境態度)</vt:lpstr>
      <vt:lpstr>研究方法</vt:lpstr>
      <vt:lpstr>研究架構</vt:lpstr>
      <vt:lpstr>研究對象與抽樣方法</vt:lpstr>
      <vt:lpstr>問卷設計</vt:lpstr>
      <vt:lpstr>研究結果</vt:lpstr>
      <vt:lpstr>不同社經背景消費者對「有機意識」(1)</vt:lpstr>
      <vt:lpstr>不同社經背景消費者對「有機意識」(2)</vt:lpstr>
      <vt:lpstr>不同社經背景消費者對「購買意願」(1)</vt:lpstr>
      <vt:lpstr>不同社經背景消費者對「購買意願」(2)</vt:lpstr>
      <vt:lpstr>有機咖啡購買之消費者集群分析</vt:lpstr>
      <vt:lpstr>PowerPoint 簡報</vt:lpstr>
      <vt:lpstr>消費者購買有機咖啡之願付價格</vt:lpstr>
      <vt:lpstr>研究假設</vt:lpstr>
      <vt:lpstr>結論與建議</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高雄市消費者對有機咖啡的願付價格之探討</dc:title>
  <dc:creator>薛伊評</dc:creator>
  <cp:lastModifiedBy>ming tsung lee</cp:lastModifiedBy>
  <cp:revision>353</cp:revision>
  <dcterms:created xsi:type="dcterms:W3CDTF">2014-03-31T04:03:36Z</dcterms:created>
  <dcterms:modified xsi:type="dcterms:W3CDTF">2014-05-09T12:00:46Z</dcterms:modified>
</cp:coreProperties>
</file>