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7" r:id="rId1"/>
  </p:sldMasterIdLst>
  <p:notesMasterIdLst>
    <p:notesMasterId r:id="rId49"/>
  </p:notesMasterIdLst>
  <p:handoutMasterIdLst>
    <p:handoutMasterId r:id="rId50"/>
  </p:handoutMasterIdLst>
  <p:sldIdLst>
    <p:sldId id="305" r:id="rId2"/>
    <p:sldId id="266" r:id="rId3"/>
    <p:sldId id="258" r:id="rId4"/>
    <p:sldId id="259" r:id="rId5"/>
    <p:sldId id="262" r:id="rId6"/>
    <p:sldId id="306" r:id="rId7"/>
    <p:sldId id="265" r:id="rId8"/>
    <p:sldId id="308" r:id="rId9"/>
    <p:sldId id="267" r:id="rId10"/>
    <p:sldId id="268" r:id="rId11"/>
    <p:sldId id="269" r:id="rId12"/>
    <p:sldId id="270" r:id="rId13"/>
    <p:sldId id="309" r:id="rId14"/>
    <p:sldId id="271" r:id="rId15"/>
    <p:sldId id="272" r:id="rId16"/>
    <p:sldId id="273" r:id="rId17"/>
    <p:sldId id="26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  <p:sldId id="285" r:id="rId28"/>
    <p:sldId id="286" r:id="rId29"/>
    <p:sldId id="284" r:id="rId30"/>
    <p:sldId id="282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9" r:id="rId40"/>
    <p:sldId id="295" r:id="rId41"/>
    <p:sldId id="296" r:id="rId42"/>
    <p:sldId id="297" r:id="rId43"/>
    <p:sldId id="298" r:id="rId44"/>
    <p:sldId id="301" r:id="rId45"/>
    <p:sldId id="300" r:id="rId46"/>
    <p:sldId id="302" r:id="rId47"/>
    <p:sldId id="304" r:id="rId48"/>
  </p:sldIdLst>
  <p:sldSz cx="9144000" cy="6858000" type="screen4x3"/>
  <p:notesSz cx="9869488" cy="67357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FF3300"/>
    <a:srgbClr val="008000"/>
    <a:srgbClr val="006666"/>
    <a:srgbClr val="990099"/>
    <a:srgbClr val="FF7C80"/>
    <a:srgbClr val="4D4D4D"/>
    <a:srgbClr val="CC33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32" autoAdjust="0"/>
    <p:restoredTop sz="94151" autoAdjust="0"/>
  </p:normalViewPr>
  <p:slideViewPr>
    <p:cSldViewPr>
      <p:cViewPr varScale="1">
        <p:scale>
          <a:sx n="82" d="100"/>
          <a:sy n="82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3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178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78597969272096E-2"/>
          <c:y val="5.8694754889509766E-2"/>
          <c:w val="0.75264893172571068"/>
          <c:h val="0.83082137414274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柴油愛之船</c:v>
                </c:pt>
              </c:strCache>
            </c:strRef>
          </c:tx>
          <c:invertIfNegative val="0"/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>
                <c:manualLayout>
                  <c:x val="0"/>
                  <c:y val="-4.5362903225806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2609537220001301E-17"/>
                  <c:y val="-2.5201612903225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2609537220001301E-17"/>
                  <c:y val="-2.5201612903225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trendline>
            <c:spPr>
              <a:ln w="3810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trendlineType val="movingAvg"/>
            <c:period val="2"/>
            <c:dispRSqr val="0"/>
            <c:dispEq val="0"/>
          </c:trendline>
          <c:cat>
            <c:numRef>
              <c:f>工作表1!$A$2:$A$10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47.9</c:v>
                </c:pt>
                <c:pt idx="1">
                  <c:v>40.799999999999997</c:v>
                </c:pt>
                <c:pt idx="2">
                  <c:v>47.2</c:v>
                </c:pt>
                <c:pt idx="3">
                  <c:v>48</c:v>
                </c:pt>
                <c:pt idx="4">
                  <c:v>44.2</c:v>
                </c:pt>
                <c:pt idx="5">
                  <c:v>54</c:v>
                </c:pt>
                <c:pt idx="6">
                  <c:v>47.6</c:v>
                </c:pt>
                <c:pt idx="7">
                  <c:v>51.2</c:v>
                </c:pt>
                <c:pt idx="8">
                  <c:v>53.6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工作表1!$A$2:$A$10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工作表1!$C$2:$C$10</c:f>
              <c:numCache>
                <c:formatCode>General</c:formatCode>
                <c:ptCount val="9"/>
                <c:pt idx="8">
                  <c:v>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69"/>
        <c:axId val="161960080"/>
        <c:axId val="161960640"/>
      </c:barChart>
      <c:catAx>
        <c:axId val="161960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latin typeface="+mj-ea"/>
                    <a:ea typeface="+mj-ea"/>
                  </a:defRPr>
                </a:pPr>
                <a:r>
                  <a:rPr lang="zh-TW" altLang="en-US" sz="1600" b="0" dirty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3303396639461968"/>
              <c:y val="0.9092237903225806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161960640"/>
        <c:crosses val="autoZero"/>
        <c:auto val="1"/>
        <c:lblAlgn val="ctr"/>
        <c:lblOffset val="100"/>
        <c:noMultiLvlLbl val="0"/>
      </c:catAx>
      <c:valAx>
        <c:axId val="161960640"/>
        <c:scaling>
          <c:orientation val="minMax"/>
        </c:scaling>
        <c:delete val="0"/>
        <c:axPos val="l"/>
        <c:majorGridlines>
          <c:spPr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title>
          <c:tx>
            <c:rich>
              <a:bodyPr rot="0" vert="wordArtVertRtl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萬</a:t>
                </a:r>
                <a:r>
                  <a:rPr lang="zh-TW" altLang="en-US" sz="1600">
                    <a:latin typeface="+mj-ea"/>
                    <a:ea typeface="+mj-ea"/>
                  </a:rPr>
                  <a:t>人</a:t>
                </a:r>
              </a:p>
            </c:rich>
          </c:tx>
          <c:layout>
            <c:manualLayout>
              <c:xMode val="edge"/>
              <c:yMode val="edge"/>
              <c:x val="0"/>
              <c:y val="0.808858267716535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16196008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9814773913652814"/>
          <c:y val="0.33724282448564891"/>
          <c:w val="0.19834660748514918"/>
          <c:h val="0.23693088011176022"/>
        </c:manualLayout>
      </c:layout>
      <c:overlay val="0"/>
      <c:txPr>
        <a:bodyPr/>
        <a:lstStyle/>
        <a:p>
          <a:pPr>
            <a:defRPr sz="1600" baseline="0">
              <a:latin typeface="+mj-ea"/>
              <a:ea typeface="+mj-ea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47063995433705E-2"/>
          <c:y val="6.2122174244348488E-2"/>
          <c:w val="0.77351781668894282"/>
          <c:h val="0.79288401701803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臺北市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38100" cap="rnd">
                <a:solidFill>
                  <a:schemeClr val="tx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5.16</c:v>
                </c:pt>
                <c:pt idx="1">
                  <c:v>5.18</c:v>
                </c:pt>
                <c:pt idx="2">
                  <c:v>5.17</c:v>
                </c:pt>
                <c:pt idx="3">
                  <c:v>5.21</c:v>
                </c:pt>
                <c:pt idx="4">
                  <c:v>5.17</c:v>
                </c:pt>
                <c:pt idx="5">
                  <c:v>5.13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高雄市</c:v>
                </c:pt>
              </c:strCache>
            </c:strRef>
          </c:tx>
          <c:spPr>
            <a:solidFill>
              <a:srgbClr val="00B050">
                <a:alpha val="70000"/>
              </a:srgbClr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B05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38100" cap="rnd">
                <a:solidFill>
                  <a:srgbClr val="FF0000"/>
                </a:solidFill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工作表1!$C$2:$C$7</c:f>
              <c:numCache>
                <c:formatCode>General</c:formatCode>
                <c:ptCount val="6"/>
                <c:pt idx="0">
                  <c:v>4.95</c:v>
                </c:pt>
                <c:pt idx="1">
                  <c:v>4.99</c:v>
                </c:pt>
                <c:pt idx="2">
                  <c:v>5.0999999999999996</c:v>
                </c:pt>
                <c:pt idx="3">
                  <c:v>5.24</c:v>
                </c:pt>
                <c:pt idx="4">
                  <c:v>6.1</c:v>
                </c:pt>
                <c:pt idx="5">
                  <c:v>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254041136"/>
        <c:axId val="254038896"/>
      </c:barChart>
      <c:catAx>
        <c:axId val="254041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sz="1600"/>
                  <a:t>年</a:t>
                </a:r>
              </a:p>
            </c:rich>
          </c:tx>
          <c:layout>
            <c:manualLayout>
              <c:xMode val="edge"/>
              <c:yMode val="edge"/>
              <c:x val="0.83465027812541004"/>
              <c:y val="0.8809725838201678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54038896"/>
        <c:crosses val="autoZero"/>
        <c:auto val="1"/>
        <c:lblAlgn val="ctr"/>
        <c:lblOffset val="100"/>
        <c:noMultiLvlLbl val="0"/>
      </c:catAx>
      <c:valAx>
        <c:axId val="25403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 sz="1600"/>
                  <a:t>平方公尺</a:t>
                </a:r>
                <a:endParaRPr lang="zh-TW" sz="1600"/>
              </a:p>
            </c:rich>
          </c:tx>
          <c:layout>
            <c:manualLayout>
              <c:xMode val="edge"/>
              <c:yMode val="edge"/>
              <c:x val="6.7537145429986496E-3"/>
              <c:y val="0.682459677419354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TW"/>
          </a:p>
        </c:txPr>
        <c:crossAx val="25404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5440992913389491"/>
          <c:y val="0.21622034080224431"/>
          <c:w val="0.14082513961734339"/>
          <c:h val="0.27284129121581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53422031192873E-2"/>
          <c:y val="5.9224187198374398E-2"/>
          <c:w val="0.75117129328256371"/>
          <c:h val="0.83029194183388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愛之船營運前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8"/>
              <c:layout>
                <c:manualLayout>
                  <c:x val="0"/>
                  <c:y val="-3.2269117008678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工作表1!$B$2:$B$14</c:f>
              <c:numCache>
                <c:formatCode>General</c:formatCode>
                <c:ptCount val="13"/>
                <c:pt idx="0">
                  <c:v>58</c:v>
                </c:pt>
                <c:pt idx="1">
                  <c:v>58.2</c:v>
                </c:pt>
                <c:pt idx="2">
                  <c:v>57.5</c:v>
                </c:pt>
                <c:pt idx="3">
                  <c:v>59.1</c:v>
                </c:pt>
                <c:pt idx="4">
                  <c:v>73.3</c:v>
                </c:pt>
                <c:pt idx="5">
                  <c:v>75.2</c:v>
                </c:pt>
                <c:pt idx="6">
                  <c:v>77.599999999999994</c:v>
                </c:pt>
                <c:pt idx="7">
                  <c:v>76.900000000000006</c:v>
                </c:pt>
                <c:pt idx="8">
                  <c:v>71.400000000000006</c:v>
                </c:pt>
                <c:pt idx="9">
                  <c:v>82.4</c:v>
                </c:pt>
                <c:pt idx="10">
                  <c:v>95.1</c:v>
                </c:pt>
                <c:pt idx="11">
                  <c:v>96.2</c:v>
                </c:pt>
                <c:pt idx="12">
                  <c:v>96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工作表1!$C$2:$C$14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工作表1!$D$2:$D$14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92"/>
        <c:axId val="219038480"/>
        <c:axId val="219039040"/>
      </c:barChart>
      <c:catAx>
        <c:axId val="219038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4636341748334687"/>
              <c:y val="0.9041834677419354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  <a:ea typeface="細明體" panose="02020509000000000000" pitchFamily="49" charset="-120"/>
                <a:cs typeface="Times New Roman" panose="02020603050405020304" pitchFamily="18" charset="0"/>
              </a:defRPr>
            </a:pPr>
            <a:endParaRPr lang="zh-TW"/>
          </a:p>
        </c:txPr>
        <c:crossAx val="219039040"/>
        <c:crosses val="autoZero"/>
        <c:auto val="1"/>
        <c:lblAlgn val="ctr"/>
        <c:lblOffset val="100"/>
        <c:noMultiLvlLbl val="0"/>
      </c:catAx>
      <c:valAx>
        <c:axId val="21903904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萬人</a:t>
                </a:r>
              </a:p>
            </c:rich>
          </c:tx>
          <c:layout>
            <c:manualLayout>
              <c:xMode val="edge"/>
              <c:yMode val="edge"/>
              <c:x val="0"/>
              <c:y val="0.862348790322580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19038480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2336469266370016"/>
          <c:y val="0.44500055562611124"/>
          <c:w val="0.17663530733629981"/>
          <c:h val="0.34399566611633225"/>
        </c:manualLayout>
      </c:layout>
      <c:overlay val="0"/>
      <c:txPr>
        <a:bodyPr/>
        <a:lstStyle/>
        <a:p>
          <a:pPr>
            <a:defRPr sz="1600">
              <a:latin typeface="+mj-ea"/>
              <a:ea typeface="+mj-ea"/>
            </a:defRPr>
          </a:pPr>
          <a:endParaRPr lang="zh-TW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53422031192873E-2"/>
          <c:y val="5.9224187198374398E-2"/>
          <c:w val="0.75117129328256371"/>
          <c:h val="0.830291941833883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愛之船營運前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工作表1!$B$2:$B$14</c:f>
              <c:numCache>
                <c:formatCode>General</c:formatCode>
                <c:ptCount val="13"/>
                <c:pt idx="0">
                  <c:v>44.8</c:v>
                </c:pt>
                <c:pt idx="1">
                  <c:v>45.9</c:v>
                </c:pt>
                <c:pt idx="2">
                  <c:v>42.5</c:v>
                </c:pt>
                <c:pt idx="3">
                  <c:v>49.3</c:v>
                </c:pt>
                <c:pt idx="4">
                  <c:v>54.2</c:v>
                </c:pt>
                <c:pt idx="5">
                  <c:v>53.3</c:v>
                </c:pt>
                <c:pt idx="6">
                  <c:v>51.6</c:v>
                </c:pt>
                <c:pt idx="7">
                  <c:v>50.1</c:v>
                </c:pt>
                <c:pt idx="8">
                  <c:v>49.8</c:v>
                </c:pt>
                <c:pt idx="9">
                  <c:v>58.6</c:v>
                </c:pt>
                <c:pt idx="10">
                  <c:v>62.8</c:v>
                </c:pt>
                <c:pt idx="11">
                  <c:v>65</c:v>
                </c:pt>
                <c:pt idx="12">
                  <c:v>64.8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工作表1!$C$2:$C$14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工作表1!$D$2:$D$14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70"/>
        <c:axId val="227122320"/>
        <c:axId val="227126240"/>
      </c:barChart>
      <c:catAx>
        <c:axId val="227122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zh-TW" altLang="en-US" sz="1200" b="0"/>
                  <a:t>年</a:t>
                </a:r>
              </a:p>
            </c:rich>
          </c:tx>
          <c:layout>
            <c:manualLayout>
              <c:xMode val="edge"/>
              <c:yMode val="edge"/>
              <c:x val="0.84636341748334687"/>
              <c:y val="0.9041834677419354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  <a:ea typeface="細明體" panose="02020509000000000000" pitchFamily="49" charset="-120"/>
              </a:defRPr>
            </a:pPr>
            <a:endParaRPr lang="zh-TW"/>
          </a:p>
        </c:txPr>
        <c:crossAx val="227126240"/>
        <c:crosses val="autoZero"/>
        <c:auto val="1"/>
        <c:lblAlgn val="ctr"/>
        <c:lblOffset val="100"/>
        <c:noMultiLvlLbl val="0"/>
      </c:catAx>
      <c:valAx>
        <c:axId val="22712624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200"/>
                </a:pPr>
                <a:r>
                  <a:rPr lang="zh-TW" altLang="en-US" sz="1200" b="0"/>
                  <a:t>十萬人</a:t>
                </a:r>
              </a:p>
            </c:rich>
          </c:tx>
          <c:layout>
            <c:manualLayout>
              <c:xMode val="edge"/>
              <c:yMode val="edge"/>
              <c:x val="0"/>
              <c:y val="0.862348790322580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zh-TW"/>
          </a:p>
        </c:txPr>
        <c:crossAx val="227122320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1065397597475863"/>
          <c:y val="0.44500055562611124"/>
          <c:w val="0.18934602402524126"/>
          <c:h val="0.34399566611633225"/>
        </c:manualLayout>
      </c:layout>
      <c:overlay val="0"/>
      <c:txPr>
        <a:bodyPr/>
        <a:lstStyle/>
        <a:p>
          <a:pPr>
            <a:defRPr sz="1600"/>
          </a:pPr>
          <a:endParaRPr lang="zh-TW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40477262494373E-2"/>
          <c:y val="3.3493141986283975E-2"/>
          <c:w val="0.75459484720944481"/>
          <c:h val="0.85602298704597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愛之船營運前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>
                <c:manualLayout>
                  <c:x val="1.5432100640626596E-3"/>
                  <c:y val="-2.4049598983983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728402562506108E-3"/>
                  <c:y val="-3.741048730841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32100640626596E-3"/>
                  <c:y val="-3.4738309643531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工作表1!$B$2:$B$14</c:f>
              <c:numCache>
                <c:formatCode>0.0_ </c:formatCode>
                <c:ptCount val="13"/>
                <c:pt idx="0">
                  <c:v>3.7</c:v>
                </c:pt>
                <c:pt idx="1">
                  <c:v>3.3</c:v>
                </c:pt>
                <c:pt idx="2">
                  <c:v>2.9</c:v>
                </c:pt>
                <c:pt idx="3">
                  <c:v>2.7</c:v>
                </c:pt>
                <c:pt idx="4">
                  <c:v>3.1</c:v>
                </c:pt>
                <c:pt idx="5">
                  <c:v>3.4</c:v>
                </c:pt>
                <c:pt idx="6">
                  <c:v>3.4</c:v>
                </c:pt>
                <c:pt idx="7">
                  <c:v>3.4</c:v>
                </c:pt>
                <c:pt idx="8">
                  <c:v>3.3</c:v>
                </c:pt>
                <c:pt idx="9">
                  <c:v>3.4</c:v>
                </c:pt>
                <c:pt idx="10">
                  <c:v>4.2</c:v>
                </c:pt>
                <c:pt idx="11">
                  <c:v>4.2</c:v>
                </c:pt>
                <c:pt idx="12">
                  <c:v>4.2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工作表1!$C$2:$C$14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工作表1!$D$2:$D$14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98"/>
        <c:axId val="219048000"/>
        <c:axId val="219048560"/>
      </c:barChart>
      <c:catAx>
        <c:axId val="21904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7331047357228464"/>
              <c:y val="0.8833327231510319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19048560"/>
        <c:crosses val="autoZero"/>
        <c:auto val="1"/>
        <c:lblAlgn val="ctr"/>
        <c:lblOffset val="100"/>
        <c:noMultiLvlLbl val="0"/>
      </c:catAx>
      <c:valAx>
        <c:axId val="21904856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萬人</a:t>
                </a:r>
              </a:p>
            </c:rich>
          </c:tx>
          <c:layout>
            <c:manualLayout>
              <c:xMode val="edge"/>
              <c:yMode val="edge"/>
              <c:x val="3.5792873990579614E-2"/>
              <c:y val="0.82237256553042304"/>
            </c:manualLayout>
          </c:layout>
          <c:overlay val="0"/>
        </c:title>
        <c:numFmt formatCode="0.0_ 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19048000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162230018740888"/>
          <c:y val="0.41303576636161765"/>
          <c:w val="0.18223378806184845"/>
          <c:h val="0.18996153326608703"/>
        </c:manualLayout>
      </c:layout>
      <c:overlay val="0"/>
      <c:txPr>
        <a:bodyPr/>
        <a:lstStyle/>
        <a:p>
          <a:pPr>
            <a:defRPr sz="1600">
              <a:latin typeface="+mj-ea"/>
              <a:ea typeface="+mj-ea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40477262494373E-2"/>
          <c:y val="3.3493141986283975E-2"/>
          <c:w val="0.75305157994377225"/>
          <c:h val="0.85602298704597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愛之船營運前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FF0000"/>
                    </a:solidFill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工作表1!$B$2:$B$14</c:f>
              <c:numCache>
                <c:formatCode>0.0_ </c:formatCode>
                <c:ptCount val="13"/>
                <c:pt idx="0">
                  <c:v>2.57</c:v>
                </c:pt>
                <c:pt idx="1">
                  <c:v>2.5</c:v>
                </c:pt>
                <c:pt idx="2">
                  <c:v>2.35</c:v>
                </c:pt>
                <c:pt idx="3">
                  <c:v>2.34</c:v>
                </c:pt>
                <c:pt idx="4">
                  <c:v>2.38</c:v>
                </c:pt>
                <c:pt idx="5">
                  <c:v>2.46</c:v>
                </c:pt>
                <c:pt idx="6">
                  <c:v>2.4700000000000002</c:v>
                </c:pt>
                <c:pt idx="7">
                  <c:v>2.4500000000000002</c:v>
                </c:pt>
                <c:pt idx="8">
                  <c:v>2.4500000000000002</c:v>
                </c:pt>
                <c:pt idx="9">
                  <c:v>2.68</c:v>
                </c:pt>
                <c:pt idx="10">
                  <c:v>2.97</c:v>
                </c:pt>
                <c:pt idx="11">
                  <c:v>3.05</c:v>
                </c:pt>
                <c:pt idx="12">
                  <c:v>3.11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工作表1!$C$2:$C$14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工作表1!$A$2:$A$14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工作表1!$D$2:$D$14</c:f>
              <c:numCache>
                <c:formatCode>General</c:formatCode>
                <c:ptCount val="13"/>
                <c:pt idx="12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80"/>
        <c:axId val="225960672"/>
        <c:axId val="252983776"/>
      </c:barChart>
      <c:catAx>
        <c:axId val="225960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zh-TW" altLang="en-US" sz="1200" b="0"/>
                  <a:t>年</a:t>
                </a:r>
              </a:p>
            </c:rich>
          </c:tx>
          <c:layout>
            <c:manualLayout>
              <c:xMode val="edge"/>
              <c:yMode val="edge"/>
              <c:x val="0.84861906894437766"/>
              <c:y val="0.919304435483870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52983776"/>
        <c:crosses val="autoZero"/>
        <c:auto val="1"/>
        <c:lblAlgn val="ctr"/>
        <c:lblOffset val="100"/>
        <c:noMultiLvlLbl val="0"/>
      </c:catAx>
      <c:valAx>
        <c:axId val="252983776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200"/>
                </a:pPr>
                <a:r>
                  <a:rPr lang="zh-TW" altLang="en-US" sz="1200" b="0"/>
                  <a:t>十萬人</a:t>
                </a:r>
              </a:p>
            </c:rich>
          </c:tx>
          <c:layout>
            <c:manualLayout>
              <c:xMode val="edge"/>
              <c:yMode val="edge"/>
              <c:x val="4.1965764770844835E-2"/>
              <c:y val="0.84375"/>
            </c:manualLayout>
          </c:layout>
          <c:overlay val="0"/>
        </c:title>
        <c:numFmt formatCode="0.0_ 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5960672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0973538720475768"/>
          <c:y val="0.38098281480141349"/>
          <c:w val="0.18869197637181881"/>
          <c:h val="0.35354111645779213"/>
        </c:manualLayout>
      </c:layout>
      <c:overlay val="0"/>
      <c:txPr>
        <a:bodyPr/>
        <a:lstStyle/>
        <a:p>
          <a:pPr>
            <a:defRPr sz="1600"/>
          </a:pPr>
          <a:endParaRPr lang="zh-TW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54476523767862E-2"/>
          <c:y val="2.3358814027744014E-2"/>
          <c:w val="0.80309358899581995"/>
          <c:h val="0.85602298704597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29.7</c:v>
                </c:pt>
                <c:pt idx="1">
                  <c:v>43.3</c:v>
                </c:pt>
                <c:pt idx="2">
                  <c:v>46</c:v>
                </c:pt>
                <c:pt idx="3">
                  <c:v>49.6</c:v>
                </c:pt>
                <c:pt idx="4">
                  <c:v>56.4</c:v>
                </c:pt>
                <c:pt idx="5">
                  <c:v>60.7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工作表1!$C$2:$C$7</c:f>
              <c:numCache>
                <c:formatCode>General</c:formatCode>
                <c:ptCount val="6"/>
                <c:pt idx="5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23"/>
        <c:axId val="220154480"/>
        <c:axId val="220155040"/>
      </c:barChart>
      <c:catAx>
        <c:axId val="220154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latin typeface="+mj-ea"/>
                    <a:ea typeface="+mj-ea"/>
                  </a:defRPr>
                </a:pPr>
                <a:r>
                  <a:rPr lang="zh-TW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4460488457803939"/>
              <c:y val="0.884022177419354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55040"/>
        <c:crosses val="autoZero"/>
        <c:auto val="1"/>
        <c:lblAlgn val="ctr"/>
        <c:lblOffset val="100"/>
        <c:noMultiLvlLbl val="0"/>
      </c:catAx>
      <c:valAx>
        <c:axId val="22015504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b="0">
                    <a:latin typeface="+mj-ea"/>
                    <a:ea typeface="+mj-ea"/>
                  </a:defRPr>
                </a:pPr>
                <a:r>
                  <a:rPr lang="zh-TW" b="0">
                    <a:latin typeface="+mj-ea"/>
                    <a:ea typeface="+mj-ea"/>
                  </a:rPr>
                  <a:t>百萬人</a:t>
                </a:r>
              </a:p>
            </c:rich>
          </c:tx>
          <c:layout>
            <c:manualLayout>
              <c:xMode val="edge"/>
              <c:yMode val="edge"/>
              <c:x val="0"/>
              <c:y val="0.804120364490728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5448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1412571692427327"/>
          <c:y val="0.43427730853617441"/>
          <c:w val="0.18384757460872947"/>
          <c:h val="0.22765033655067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/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73554665140241E-2"/>
          <c:y val="5.869475488950978E-2"/>
          <c:w val="0.76780208029551866"/>
          <c:h val="0.83474781215958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愛之船營運前</c:v>
                </c:pt>
              </c:strCache>
            </c:strRef>
          </c:tx>
          <c:spPr>
            <a:solidFill>
              <a:srgbClr val="FFC000"/>
            </a:solidFill>
            <a:ln w="38100"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38100"/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38100"/>
            </c:spPr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38100"/>
            </c:spPr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38100"/>
            </c:spPr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 w="38100"/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 w="38100"/>
            </c:spPr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 w="38100"/>
            </c:spPr>
          </c:dPt>
          <c:dPt>
            <c:idx val="14"/>
            <c:invertIfNegative val="0"/>
            <c:bubble3D val="0"/>
            <c:spPr>
              <a:solidFill>
                <a:srgbClr val="00B050"/>
              </a:solidFill>
              <a:ln w="38100"/>
            </c:spPr>
          </c:dPt>
          <c:dPt>
            <c:idx val="15"/>
            <c:invertIfNegative val="0"/>
            <c:bubble3D val="0"/>
            <c:spPr>
              <a:solidFill>
                <a:srgbClr val="00B050"/>
              </a:solidFill>
              <a:ln w="38100"/>
            </c:spPr>
          </c:dPt>
          <c:dLbls>
            <c:dLbl>
              <c:idx val="5"/>
              <c:layout>
                <c:manualLayout>
                  <c:x val="6.0223252814369573E-3"/>
                  <c:y val="-2.9508109114946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022325281437012E-3"/>
                  <c:y val="-1.7213063650385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7.5279066017962101E-3"/>
                  <c:y val="-2.704910002203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5279066017962656E-3"/>
                  <c:y val="-2.4590090929122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4.5167439610777592E-3"/>
                  <c:y val="-1.7213063650385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3.011162640718506E-3"/>
                  <c:y val="-1.9672072743297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strRef>
              <c:f>工作表1!$A$2:$A$17</c:f>
              <c:strCache>
                <c:ptCount val="16"/>
                <c:pt idx="0">
                  <c:v> 1998</c:v>
                </c:pt>
                <c:pt idx="1">
                  <c:v> 1999</c:v>
                </c:pt>
                <c:pt idx="2">
                  <c:v> 2000</c:v>
                </c:pt>
                <c:pt idx="3">
                  <c:v> 2001</c:v>
                </c:pt>
                <c:pt idx="4">
                  <c:v> 2002</c:v>
                </c:pt>
                <c:pt idx="5">
                  <c:v> 2003</c:v>
                </c:pt>
                <c:pt idx="6">
                  <c:v> 2004</c:v>
                </c:pt>
                <c:pt idx="7">
                  <c:v> 2005</c:v>
                </c:pt>
                <c:pt idx="8">
                  <c:v> 2006</c:v>
                </c:pt>
                <c:pt idx="9">
                  <c:v> 2007</c:v>
                </c:pt>
                <c:pt idx="10">
                  <c:v> 2008</c:v>
                </c:pt>
                <c:pt idx="11">
                  <c:v> 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strCache>
            </c:strRef>
          </c:cat>
          <c:val>
            <c:numRef>
              <c:f>工作表1!$B$2:$B$17</c:f>
              <c:numCache>
                <c:formatCode>General</c:formatCode>
                <c:ptCount val="16"/>
                <c:pt idx="0">
                  <c:v>36</c:v>
                </c:pt>
                <c:pt idx="1">
                  <c:v>37.200000000000003</c:v>
                </c:pt>
                <c:pt idx="2">
                  <c:v>38.799999999999997</c:v>
                </c:pt>
                <c:pt idx="3">
                  <c:v>39.1</c:v>
                </c:pt>
                <c:pt idx="4">
                  <c:v>38.4</c:v>
                </c:pt>
                <c:pt idx="5">
                  <c:v>33.700000000000003</c:v>
                </c:pt>
                <c:pt idx="6">
                  <c:v>32.6</c:v>
                </c:pt>
                <c:pt idx="7">
                  <c:v>32.6</c:v>
                </c:pt>
                <c:pt idx="8">
                  <c:v>29.9</c:v>
                </c:pt>
                <c:pt idx="9">
                  <c:v>28.7</c:v>
                </c:pt>
                <c:pt idx="10">
                  <c:v>25</c:v>
                </c:pt>
                <c:pt idx="11">
                  <c:v>22.5</c:v>
                </c:pt>
                <c:pt idx="12">
                  <c:v>23.3</c:v>
                </c:pt>
                <c:pt idx="13">
                  <c:v>45.1</c:v>
                </c:pt>
                <c:pt idx="14">
                  <c:v>50.2</c:v>
                </c:pt>
                <c:pt idx="15">
                  <c:v>53.5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柴油愛之船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工作表1!$A$2:$A$17</c:f>
              <c:strCache>
                <c:ptCount val="16"/>
                <c:pt idx="0">
                  <c:v> 1998</c:v>
                </c:pt>
                <c:pt idx="1">
                  <c:v> 1999</c:v>
                </c:pt>
                <c:pt idx="2">
                  <c:v> 2000</c:v>
                </c:pt>
                <c:pt idx="3">
                  <c:v> 2001</c:v>
                </c:pt>
                <c:pt idx="4">
                  <c:v> 2002</c:v>
                </c:pt>
                <c:pt idx="5">
                  <c:v> 2003</c:v>
                </c:pt>
                <c:pt idx="6">
                  <c:v> 2004</c:v>
                </c:pt>
                <c:pt idx="7">
                  <c:v> 2005</c:v>
                </c:pt>
                <c:pt idx="8">
                  <c:v> 2006</c:v>
                </c:pt>
                <c:pt idx="9">
                  <c:v> 2007</c:v>
                </c:pt>
                <c:pt idx="10">
                  <c:v> 2008</c:v>
                </c:pt>
                <c:pt idx="11">
                  <c:v> 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strCache>
            </c:strRef>
          </c:cat>
          <c:val>
            <c:numRef>
              <c:f>工作表1!$C$2:$C$17</c:f>
              <c:numCache>
                <c:formatCode>General</c:formatCode>
                <c:ptCount val="16"/>
                <c:pt idx="15">
                  <c:v>1E-3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工作表1!$A$2:$A$17</c:f>
              <c:strCache>
                <c:ptCount val="16"/>
                <c:pt idx="0">
                  <c:v> 1998</c:v>
                </c:pt>
                <c:pt idx="1">
                  <c:v> 1999</c:v>
                </c:pt>
                <c:pt idx="2">
                  <c:v> 2000</c:v>
                </c:pt>
                <c:pt idx="3">
                  <c:v> 2001</c:v>
                </c:pt>
                <c:pt idx="4">
                  <c:v> 2002</c:v>
                </c:pt>
                <c:pt idx="5">
                  <c:v> 2003</c:v>
                </c:pt>
                <c:pt idx="6">
                  <c:v> 2004</c:v>
                </c:pt>
                <c:pt idx="7">
                  <c:v> 2005</c:v>
                </c:pt>
                <c:pt idx="8">
                  <c:v> 2006</c:v>
                </c:pt>
                <c:pt idx="9">
                  <c:v> 2007</c:v>
                </c:pt>
                <c:pt idx="10">
                  <c:v> 2008</c:v>
                </c:pt>
                <c:pt idx="11">
                  <c:v> 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</c:strCache>
            </c:strRef>
          </c:cat>
          <c:val>
            <c:numRef>
              <c:f>工作表1!$D$2:$D$17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91"/>
        <c:axId val="220158960"/>
        <c:axId val="220159520"/>
      </c:barChart>
      <c:catAx>
        <c:axId val="22015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7792626616117431"/>
              <c:y val="0.89042074613693545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59520"/>
        <c:crosses val="autoZero"/>
        <c:auto val="1"/>
        <c:lblAlgn val="ctr"/>
        <c:lblOffset val="100"/>
        <c:noMultiLvlLbl val="0"/>
      </c:catAx>
      <c:valAx>
        <c:axId val="22015952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 baseline="0">
                    <a:latin typeface="+mj-ea"/>
                    <a:ea typeface="+mj-ea"/>
                  </a:rPr>
                  <a:t>佰萬人</a:t>
                </a:r>
              </a:p>
            </c:rich>
          </c:tx>
          <c:layout>
            <c:manualLayout>
              <c:xMode val="edge"/>
              <c:yMode val="edge"/>
              <c:x val="0"/>
              <c:y val="0.793480024520386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58960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2312157984085887"/>
          <c:y val="0.36328422656845316"/>
          <c:w val="0.17229931905046425"/>
          <c:h val="0.28351179514859032"/>
        </c:manualLayout>
      </c:layout>
      <c:overlay val="0"/>
      <c:txPr>
        <a:bodyPr/>
        <a:lstStyle/>
        <a:p>
          <a:pPr>
            <a:defRPr sz="1600">
              <a:latin typeface="+mj-ea"/>
              <a:ea typeface="+mj-ea"/>
            </a:defRPr>
          </a:pPr>
          <a:endParaRPr lang="zh-TW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7065527065526"/>
          <c:y val="5.869475488950978E-2"/>
          <c:w val="0.76514049525169059"/>
          <c:h val="0.817640732156464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柴油愛之船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168</c:v>
                </c:pt>
                <c:pt idx="1">
                  <c:v>210</c:v>
                </c:pt>
                <c:pt idx="2">
                  <c:v>258</c:v>
                </c:pt>
                <c:pt idx="3">
                  <c:v>501</c:v>
                </c:pt>
                <c:pt idx="4">
                  <c:v>509</c:v>
                </c:pt>
                <c:pt idx="5">
                  <c:v>617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工作表1!$A$2:$A$7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工作表1!$C$2:$C$7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37"/>
        <c:axId val="220167920"/>
        <c:axId val="220168480"/>
      </c:barChart>
      <c:catAx>
        <c:axId val="220167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3304520268299798"/>
              <c:y val="0.89105322898145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68480"/>
        <c:crosses val="autoZero"/>
        <c:auto val="1"/>
        <c:lblAlgn val="ctr"/>
        <c:lblOffset val="100"/>
        <c:noMultiLvlLbl val="0"/>
      </c:catAx>
      <c:valAx>
        <c:axId val="22016848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公里</a:t>
                </a:r>
              </a:p>
            </c:rich>
          </c:tx>
          <c:layout>
            <c:manualLayout>
              <c:xMode val="edge"/>
              <c:yMode val="edge"/>
              <c:x val="5.6181507504509353E-4"/>
              <c:y val="0.7917233052536646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16792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0443834264306702"/>
          <c:y val="0.40885628333756668"/>
          <c:w val="0.19556165735693296"/>
          <c:h val="0.21756969138938279"/>
        </c:manualLayout>
      </c:layout>
      <c:overlay val="0"/>
      <c:txPr>
        <a:bodyPr/>
        <a:lstStyle/>
        <a:p>
          <a:pPr>
            <a:defRPr sz="1600">
              <a:latin typeface="+mj-ea"/>
              <a:ea typeface="+mj-ea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47063995433705E-2"/>
          <c:y val="6.2122174244348488E-2"/>
          <c:w val="0.74200048215494907"/>
          <c:h val="0.79288401701803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柴油愛之船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spPr>
              <a:ln w="38100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numRef>
              <c:f>工作表1!$A$2:$A$8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工作表1!$B$2:$B$8</c:f>
              <c:numCache>
                <c:formatCode>General</c:formatCode>
                <c:ptCount val="7"/>
                <c:pt idx="0">
                  <c:v>719.1</c:v>
                </c:pt>
                <c:pt idx="1">
                  <c:v>761.5</c:v>
                </c:pt>
                <c:pt idx="2">
                  <c:v>831.6</c:v>
                </c:pt>
                <c:pt idx="3">
                  <c:v>855.2</c:v>
                </c:pt>
                <c:pt idx="4">
                  <c:v>1149.4000000000001</c:v>
                </c:pt>
                <c:pt idx="5">
                  <c:v>2085.1999999999998</c:v>
                </c:pt>
                <c:pt idx="6">
                  <c:v>2177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太陽能愛之船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工作表1!$C$2:$C$8</c:f>
              <c:numCache>
                <c:formatCode>General</c:formatCode>
                <c:ptCount val="7"/>
                <c:pt idx="6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39"/>
        <c:axId val="220557840"/>
        <c:axId val="220558400"/>
      </c:barChart>
      <c:catAx>
        <c:axId val="220557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年</a:t>
                </a:r>
              </a:p>
            </c:rich>
          </c:tx>
          <c:layout>
            <c:manualLayout>
              <c:xMode val="edge"/>
              <c:yMode val="edge"/>
              <c:x val="0.84426994621557316"/>
              <c:y val="0.8858229366598106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558400"/>
        <c:crosses val="autoZero"/>
        <c:auto val="1"/>
        <c:lblAlgn val="ctr"/>
        <c:lblOffset val="100"/>
        <c:noMultiLvlLbl val="0"/>
      </c:catAx>
      <c:valAx>
        <c:axId val="220558400"/>
        <c:scaling>
          <c:orientation val="minMax"/>
        </c:scaling>
        <c:delete val="0"/>
        <c:axPos val="l"/>
        <c:majorGridlines/>
        <c:title>
          <c:tx>
            <c:rich>
              <a:bodyPr rot="0" vert="eaVert"/>
              <a:lstStyle/>
              <a:p>
                <a:pPr>
                  <a:defRPr sz="1600">
                    <a:latin typeface="+mj-ea"/>
                    <a:ea typeface="+mj-ea"/>
                  </a:defRPr>
                </a:pPr>
                <a:r>
                  <a:rPr lang="zh-TW" altLang="en-US" sz="1600" b="0">
                    <a:latin typeface="+mj-ea"/>
                    <a:ea typeface="+mj-ea"/>
                  </a:rPr>
                  <a:t>公頃</a:t>
                </a:r>
              </a:p>
            </c:rich>
          </c:tx>
          <c:layout>
            <c:manualLayout>
              <c:xMode val="edge"/>
              <c:yMode val="edge"/>
              <c:x val="4.5024763619990991E-3"/>
              <c:y val="0.8214674085598170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TW"/>
          </a:p>
        </c:txPr>
        <c:crossAx val="22055784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019259608532725"/>
          <c:y val="0.47041132207264413"/>
          <c:w val="0.19807403914672755"/>
          <c:h val="0.2276503365506731"/>
        </c:manualLayout>
      </c:layout>
      <c:overlay val="0"/>
      <c:txPr>
        <a:bodyPr/>
        <a:lstStyle/>
        <a:p>
          <a:pPr>
            <a:defRPr sz="1600">
              <a:latin typeface="+mj-ea"/>
              <a:ea typeface="+mj-ea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3AD9A-6D7F-4281-BC39-364BFEC5660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CB77231-6B3C-4BF0-9F24-BF68BF1E0560}" type="pres">
      <dgm:prSet presAssocID="{B553AD9A-6D7F-4281-BC39-364BFEC5660F}" presName="Name0" presStyleCnt="0">
        <dgm:presLayoutVars>
          <dgm:dir/>
          <dgm:resizeHandles val="exact"/>
        </dgm:presLayoutVars>
      </dgm:prSet>
      <dgm:spPr/>
    </dgm:pt>
  </dgm:ptLst>
  <dgm:cxnLst>
    <dgm:cxn modelId="{EE328D13-F36A-4091-A9F0-0D6342FB25EB}" type="presOf" srcId="{B553AD9A-6D7F-4281-BC39-364BFEC5660F}" destId="{CCB77231-6B3C-4BF0-9F24-BF68BF1E056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4DBDEC-EDCE-4475-82C4-9B38AD9B8D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2A208F3-6504-4301-BD36-E5DBF0E86168}">
      <dgm:prSet phldrT="[文字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TW" sz="4400" dirty="0" smtClean="0"/>
            <a:t> </a:t>
          </a:r>
          <a:r>
            <a:rPr lang="zh-TW" altLang="zh-TW" sz="4400" dirty="0" smtClean="0">
              <a:latin typeface="+mj-ea"/>
              <a:ea typeface="+mj-ea"/>
            </a:rPr>
            <a:t>綠色消費滿意度</a:t>
          </a:r>
          <a:endParaRPr lang="zh-TW" altLang="en-US" sz="4400" dirty="0">
            <a:latin typeface="+mj-ea"/>
            <a:ea typeface="+mj-ea"/>
          </a:endParaRPr>
        </a:p>
      </dgm:t>
    </dgm:pt>
    <dgm:pt modelId="{37FE1939-4912-45AA-8F50-6961EB9ECE0A}" type="parTrans" cxnId="{442BE86E-F193-4D9B-97D0-E01D1BA51B0A}">
      <dgm:prSet/>
      <dgm:spPr/>
      <dgm:t>
        <a:bodyPr/>
        <a:lstStyle/>
        <a:p>
          <a:endParaRPr lang="zh-TW" altLang="en-US"/>
        </a:p>
      </dgm:t>
    </dgm:pt>
    <dgm:pt modelId="{FB470C05-8803-40CC-AFC2-6300DE6A41AC}" type="sibTrans" cxnId="{442BE86E-F193-4D9B-97D0-E01D1BA51B0A}">
      <dgm:prSet/>
      <dgm:spPr/>
      <dgm:t>
        <a:bodyPr/>
        <a:lstStyle/>
        <a:p>
          <a:endParaRPr lang="zh-TW" altLang="en-US"/>
        </a:p>
      </dgm:t>
    </dgm:pt>
    <dgm:pt modelId="{F9E545A1-82A8-4EDF-B372-7DB9F1623D14}">
      <dgm:prSet phldrT="[文字]" custT="1"/>
      <dgm:spPr>
        <a:solidFill>
          <a:srgbClr val="FFFF00"/>
        </a:solidFill>
      </dgm:spPr>
      <dgm:t>
        <a:bodyPr/>
        <a:lstStyle/>
        <a:p>
          <a:r>
            <a:rPr lang="en-US" altLang="zh-TW" sz="4400" baseline="0" dirty="0" smtClean="0">
              <a:solidFill>
                <a:schemeClr val="tx1"/>
              </a:solidFill>
              <a:latin typeface="+mj-ea"/>
              <a:ea typeface="+mj-ea"/>
            </a:rPr>
            <a:t> </a:t>
          </a:r>
          <a:r>
            <a:rPr lang="zh-TW" altLang="zh-TW" sz="4400" baseline="0" dirty="0" smtClean="0">
              <a:solidFill>
                <a:schemeClr val="tx1"/>
              </a:solidFill>
              <a:latin typeface="+mj-ea"/>
              <a:ea typeface="+mj-ea"/>
            </a:rPr>
            <a:t>感知品質</a:t>
          </a:r>
          <a:endParaRPr lang="zh-TW" altLang="en-US" sz="4400" baseline="0" dirty="0">
            <a:solidFill>
              <a:schemeClr val="tx1"/>
            </a:solidFill>
            <a:latin typeface="+mj-ea"/>
            <a:ea typeface="+mj-ea"/>
          </a:endParaRPr>
        </a:p>
      </dgm:t>
    </dgm:pt>
    <dgm:pt modelId="{5109E240-47BF-42D4-ADAA-4044C44151EB}" type="parTrans" cxnId="{07A91F2F-019F-4826-98F6-A15FE0DE408B}">
      <dgm:prSet/>
      <dgm:spPr/>
      <dgm:t>
        <a:bodyPr/>
        <a:lstStyle/>
        <a:p>
          <a:endParaRPr lang="zh-TW" altLang="en-US"/>
        </a:p>
      </dgm:t>
    </dgm:pt>
    <dgm:pt modelId="{DF414F64-2032-4BF5-9DFE-C1C45EBB690B}" type="sibTrans" cxnId="{07A91F2F-019F-4826-98F6-A15FE0DE408B}">
      <dgm:prSet/>
      <dgm:spPr/>
      <dgm:t>
        <a:bodyPr/>
        <a:lstStyle/>
        <a:p>
          <a:endParaRPr lang="zh-TW" altLang="en-US"/>
        </a:p>
      </dgm:t>
    </dgm:pt>
    <dgm:pt modelId="{7A9910B2-4F04-46DA-85D8-C91A466CA34A}">
      <dgm:prSet phldrT="[文字]" custT="1"/>
      <dgm:spPr/>
      <dgm:t>
        <a:bodyPr/>
        <a:lstStyle/>
        <a:p>
          <a:r>
            <a:rPr lang="en-US" altLang="zh-TW" sz="4400" dirty="0" smtClean="0"/>
            <a:t> </a:t>
          </a:r>
          <a:r>
            <a:rPr lang="zh-TW" altLang="zh-TW" sz="4400" dirty="0" smtClean="0">
              <a:latin typeface="+mj-ea"/>
              <a:ea typeface="+mj-ea"/>
            </a:rPr>
            <a:t>價格價值</a:t>
          </a:r>
          <a:endParaRPr lang="zh-TW" altLang="en-US" sz="4400" dirty="0">
            <a:latin typeface="+mj-ea"/>
            <a:ea typeface="+mj-ea"/>
          </a:endParaRPr>
        </a:p>
      </dgm:t>
    </dgm:pt>
    <dgm:pt modelId="{5D63F4E1-AA6A-4357-B641-F951A48D267D}" type="parTrans" cxnId="{53B4B56E-43EC-47BF-A780-34C6798892F7}">
      <dgm:prSet/>
      <dgm:spPr/>
      <dgm:t>
        <a:bodyPr/>
        <a:lstStyle/>
        <a:p>
          <a:endParaRPr lang="zh-TW" altLang="en-US"/>
        </a:p>
      </dgm:t>
    </dgm:pt>
    <dgm:pt modelId="{77FA1A6F-36F5-4EAE-9B5D-474FCF839F45}" type="sibTrans" cxnId="{53B4B56E-43EC-47BF-A780-34C6798892F7}">
      <dgm:prSet/>
      <dgm:spPr/>
      <dgm:t>
        <a:bodyPr/>
        <a:lstStyle/>
        <a:p>
          <a:endParaRPr lang="zh-TW" altLang="en-US"/>
        </a:p>
      </dgm:t>
    </dgm:pt>
    <dgm:pt modelId="{37A81233-D4C6-4424-8438-F58D6F0EDCA4}">
      <dgm:prSet phldrT="[文字]" custT="1"/>
      <dgm:spPr>
        <a:solidFill>
          <a:srgbClr val="FF0000"/>
        </a:solidFill>
      </dgm:spPr>
      <dgm:t>
        <a:bodyPr/>
        <a:lstStyle/>
        <a:p>
          <a:r>
            <a:rPr lang="en-US" altLang="zh-TW" sz="4400" dirty="0" smtClean="0">
              <a:latin typeface="+mj-ea"/>
              <a:ea typeface="+mj-ea"/>
            </a:rPr>
            <a:t> </a:t>
          </a:r>
          <a:r>
            <a:rPr lang="zh-TW" altLang="zh-TW" sz="4400" dirty="0" smtClean="0">
              <a:latin typeface="+mj-ea"/>
              <a:ea typeface="+mj-ea"/>
            </a:rPr>
            <a:t>綠色政府形象</a:t>
          </a:r>
          <a:endParaRPr lang="zh-TW" altLang="en-US" sz="4400" dirty="0">
            <a:latin typeface="+mj-ea"/>
            <a:ea typeface="+mj-ea"/>
          </a:endParaRPr>
        </a:p>
      </dgm:t>
    </dgm:pt>
    <dgm:pt modelId="{80F007FB-12DC-4468-B21D-7BE7176C0175}" type="parTrans" cxnId="{1C1E8428-CA33-4B16-8E5E-968C23B4D2B9}">
      <dgm:prSet/>
      <dgm:spPr/>
      <dgm:t>
        <a:bodyPr/>
        <a:lstStyle/>
        <a:p>
          <a:endParaRPr lang="zh-TW" altLang="en-US"/>
        </a:p>
      </dgm:t>
    </dgm:pt>
    <dgm:pt modelId="{66E86BB1-CD8C-4FA4-8FCE-0B3D942FB9BB}" type="sibTrans" cxnId="{1C1E8428-CA33-4B16-8E5E-968C23B4D2B9}">
      <dgm:prSet/>
      <dgm:spPr/>
      <dgm:t>
        <a:bodyPr/>
        <a:lstStyle/>
        <a:p>
          <a:endParaRPr lang="zh-TW" altLang="en-US"/>
        </a:p>
      </dgm:t>
    </dgm:pt>
    <dgm:pt modelId="{9FAE0F72-CE2B-476B-918A-9D5AD624404A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4800" dirty="0" smtClean="0">
              <a:latin typeface="+mj-ea"/>
              <a:ea typeface="+mj-ea"/>
            </a:rPr>
            <a:t> 綠色消費忠誠度</a:t>
          </a:r>
          <a:endParaRPr lang="zh-TW" altLang="en-US" sz="4800" dirty="0">
            <a:latin typeface="+mj-ea"/>
            <a:ea typeface="+mj-ea"/>
          </a:endParaRPr>
        </a:p>
      </dgm:t>
    </dgm:pt>
    <dgm:pt modelId="{B1BFCF23-4E22-4987-B2FD-54B187439BDB}" type="parTrans" cxnId="{30383988-FA64-485C-88D1-3E7311D32C07}">
      <dgm:prSet/>
      <dgm:spPr/>
      <dgm:t>
        <a:bodyPr/>
        <a:lstStyle/>
        <a:p>
          <a:endParaRPr lang="zh-TW" altLang="en-US"/>
        </a:p>
      </dgm:t>
    </dgm:pt>
    <dgm:pt modelId="{DC5FC7C3-38E1-4DAF-A31A-9F7CED063699}" type="sibTrans" cxnId="{30383988-FA64-485C-88D1-3E7311D32C07}">
      <dgm:prSet/>
      <dgm:spPr/>
      <dgm:t>
        <a:bodyPr/>
        <a:lstStyle/>
        <a:p>
          <a:endParaRPr lang="zh-TW" altLang="en-US"/>
        </a:p>
      </dgm:t>
    </dgm:pt>
    <dgm:pt modelId="{C42F5690-A9FA-4CE5-8E14-50BED1C1193D}" type="pres">
      <dgm:prSet presAssocID="{154DBDEC-EDCE-4475-82C4-9B38AD9B8D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5A4CDBFA-2240-4D3D-BFEA-5B0EEBACA737}" type="pres">
      <dgm:prSet presAssocID="{154DBDEC-EDCE-4475-82C4-9B38AD9B8DEF}" presName="Name1" presStyleCnt="0"/>
      <dgm:spPr/>
    </dgm:pt>
    <dgm:pt modelId="{E26AD5F7-7E18-4DF3-8451-336DB2538749}" type="pres">
      <dgm:prSet presAssocID="{154DBDEC-EDCE-4475-82C4-9B38AD9B8DEF}" presName="cycle" presStyleCnt="0"/>
      <dgm:spPr/>
    </dgm:pt>
    <dgm:pt modelId="{4C721EE5-9570-40E6-BB75-1B403C178728}" type="pres">
      <dgm:prSet presAssocID="{154DBDEC-EDCE-4475-82C4-9B38AD9B8DEF}" presName="srcNode" presStyleLbl="node1" presStyleIdx="0" presStyleCnt="5"/>
      <dgm:spPr/>
    </dgm:pt>
    <dgm:pt modelId="{2BEC12C3-193D-49D1-A04A-206404BAC739}" type="pres">
      <dgm:prSet presAssocID="{154DBDEC-EDCE-4475-82C4-9B38AD9B8DEF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D47F8FF0-A8B0-48C3-9CC6-EAE440AA6B6A}" type="pres">
      <dgm:prSet presAssocID="{154DBDEC-EDCE-4475-82C4-9B38AD9B8DEF}" presName="extraNode" presStyleLbl="node1" presStyleIdx="0" presStyleCnt="5"/>
      <dgm:spPr/>
    </dgm:pt>
    <dgm:pt modelId="{DBFE3EDE-E654-4193-AD52-957F12FAAD13}" type="pres">
      <dgm:prSet presAssocID="{154DBDEC-EDCE-4475-82C4-9B38AD9B8DEF}" presName="dstNode" presStyleLbl="node1" presStyleIdx="0" presStyleCnt="5"/>
      <dgm:spPr/>
    </dgm:pt>
    <dgm:pt modelId="{B1835B7F-056F-4E75-B568-30CE39799C43}" type="pres">
      <dgm:prSet presAssocID="{B2A208F3-6504-4301-BD36-E5DBF0E86168}" presName="text_1" presStyleLbl="node1" presStyleIdx="0" presStyleCnt="5" custLinFactNeighborX="-258" custLinFactNeighborY="3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065999-8554-489C-B3A4-67E72398B1E6}" type="pres">
      <dgm:prSet presAssocID="{B2A208F3-6504-4301-BD36-E5DBF0E86168}" presName="accent_1" presStyleCnt="0"/>
      <dgm:spPr/>
    </dgm:pt>
    <dgm:pt modelId="{4FFF53AD-0F6F-439B-B196-32408235F18E}" type="pres">
      <dgm:prSet presAssocID="{B2A208F3-6504-4301-BD36-E5DBF0E86168}" presName="accentRepeatNode" presStyleLbl="solidFgAcc1" presStyleIdx="0" presStyleCnt="5" custScaleY="107515"/>
      <dgm:spPr/>
      <dgm:t>
        <a:bodyPr/>
        <a:lstStyle/>
        <a:p>
          <a:endParaRPr lang="zh-TW" altLang="en-US"/>
        </a:p>
      </dgm:t>
    </dgm:pt>
    <dgm:pt modelId="{B5ADC546-D5AE-4318-B73A-AE8AA425C9BD}" type="pres">
      <dgm:prSet presAssocID="{F9E545A1-82A8-4EDF-B372-7DB9F1623D14}" presName="text_2" presStyleLbl="node1" presStyleIdx="1" presStyleCnt="5" custLinFactNeighborX="-343" custLinFactNeighborY="-83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DC7920-758C-4D2F-A901-30C6BA456527}" type="pres">
      <dgm:prSet presAssocID="{F9E545A1-82A8-4EDF-B372-7DB9F1623D14}" presName="accent_2" presStyleCnt="0"/>
      <dgm:spPr/>
    </dgm:pt>
    <dgm:pt modelId="{F7F0DFD7-4170-47A2-9084-38A6D1C59A54}" type="pres">
      <dgm:prSet presAssocID="{F9E545A1-82A8-4EDF-B372-7DB9F1623D14}" presName="accentRepeatNode" presStyleLbl="solidFgAcc1" presStyleIdx="1" presStyleCnt="5"/>
      <dgm:spPr/>
      <dgm:t>
        <a:bodyPr/>
        <a:lstStyle/>
        <a:p>
          <a:endParaRPr lang="zh-TW" altLang="en-US"/>
        </a:p>
      </dgm:t>
    </dgm:pt>
    <dgm:pt modelId="{84EE3DD8-FB87-4731-9B92-63A5FAB2975D}" type="pres">
      <dgm:prSet presAssocID="{7A9910B2-4F04-46DA-85D8-C91A466CA34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093F58-AC15-4E29-BD4D-F449DFCC7D6C}" type="pres">
      <dgm:prSet presAssocID="{7A9910B2-4F04-46DA-85D8-C91A466CA34A}" presName="accent_3" presStyleCnt="0"/>
      <dgm:spPr/>
    </dgm:pt>
    <dgm:pt modelId="{C5FDE1E5-73CB-4283-AD87-4BE3C9491138}" type="pres">
      <dgm:prSet presAssocID="{7A9910B2-4F04-46DA-85D8-C91A466CA34A}" presName="accentRepeatNode" presStyleLbl="solidFgAcc1" presStyleIdx="2" presStyleCnt="5"/>
      <dgm:spPr/>
    </dgm:pt>
    <dgm:pt modelId="{BC1098EA-5FBD-40F7-80C8-1D89027856AB}" type="pres">
      <dgm:prSet presAssocID="{37A81233-D4C6-4424-8438-F58D6F0EDCA4}" presName="text_4" presStyleLbl="node1" presStyleIdx="3" presStyleCnt="5" custLinFactNeighborX="1000" custLinFactNeighborY="19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501B0B-50F8-4BCA-A4B2-652C6B3932C9}" type="pres">
      <dgm:prSet presAssocID="{37A81233-D4C6-4424-8438-F58D6F0EDCA4}" presName="accent_4" presStyleCnt="0"/>
      <dgm:spPr/>
    </dgm:pt>
    <dgm:pt modelId="{7769F941-1795-4CF2-9F14-1990BAABB530}" type="pres">
      <dgm:prSet presAssocID="{37A81233-D4C6-4424-8438-F58D6F0EDCA4}" presName="accentRepeatNode" presStyleLbl="solidFgAcc1" presStyleIdx="3" presStyleCnt="5" custScaleY="92216"/>
      <dgm:spPr/>
    </dgm:pt>
    <dgm:pt modelId="{A6386992-3709-4393-9D44-97B3C60B852A}" type="pres">
      <dgm:prSet presAssocID="{9FAE0F72-CE2B-476B-918A-9D5AD624404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75FAE9-F1FB-40F6-971A-0A52CB1C0FA7}" type="pres">
      <dgm:prSet presAssocID="{9FAE0F72-CE2B-476B-918A-9D5AD624404A}" presName="accent_5" presStyleCnt="0"/>
      <dgm:spPr/>
    </dgm:pt>
    <dgm:pt modelId="{B744C954-D503-47A8-93A9-427B02FFDA66}" type="pres">
      <dgm:prSet presAssocID="{9FAE0F72-CE2B-476B-918A-9D5AD624404A}" presName="accentRepeatNode" presStyleLbl="solidFgAcc1" presStyleIdx="4" presStyleCnt="5"/>
      <dgm:spPr/>
      <dgm:t>
        <a:bodyPr/>
        <a:lstStyle/>
        <a:p>
          <a:endParaRPr lang="zh-TW" altLang="en-US"/>
        </a:p>
      </dgm:t>
    </dgm:pt>
  </dgm:ptLst>
  <dgm:cxnLst>
    <dgm:cxn modelId="{07A91F2F-019F-4826-98F6-A15FE0DE408B}" srcId="{154DBDEC-EDCE-4475-82C4-9B38AD9B8DEF}" destId="{F9E545A1-82A8-4EDF-B372-7DB9F1623D14}" srcOrd="1" destOrd="0" parTransId="{5109E240-47BF-42D4-ADAA-4044C44151EB}" sibTransId="{DF414F64-2032-4BF5-9DFE-C1C45EBB690B}"/>
    <dgm:cxn modelId="{449FCC3E-69A3-40FA-8852-79CDEF3D5076}" type="presOf" srcId="{FB470C05-8803-40CC-AFC2-6300DE6A41AC}" destId="{2BEC12C3-193D-49D1-A04A-206404BAC739}" srcOrd="0" destOrd="0" presId="urn:microsoft.com/office/officeart/2008/layout/VerticalCurvedList"/>
    <dgm:cxn modelId="{442BE86E-F193-4D9B-97D0-E01D1BA51B0A}" srcId="{154DBDEC-EDCE-4475-82C4-9B38AD9B8DEF}" destId="{B2A208F3-6504-4301-BD36-E5DBF0E86168}" srcOrd="0" destOrd="0" parTransId="{37FE1939-4912-45AA-8F50-6961EB9ECE0A}" sibTransId="{FB470C05-8803-40CC-AFC2-6300DE6A41AC}"/>
    <dgm:cxn modelId="{31817F8F-2D61-41EA-9BB6-72BE31376485}" type="presOf" srcId="{9FAE0F72-CE2B-476B-918A-9D5AD624404A}" destId="{A6386992-3709-4393-9D44-97B3C60B852A}" srcOrd="0" destOrd="0" presId="urn:microsoft.com/office/officeart/2008/layout/VerticalCurvedList"/>
    <dgm:cxn modelId="{98554801-EE0B-464F-B212-F9A97B402AD0}" type="presOf" srcId="{F9E545A1-82A8-4EDF-B372-7DB9F1623D14}" destId="{B5ADC546-D5AE-4318-B73A-AE8AA425C9BD}" srcOrd="0" destOrd="0" presId="urn:microsoft.com/office/officeart/2008/layout/VerticalCurvedList"/>
    <dgm:cxn modelId="{1C1E8428-CA33-4B16-8E5E-968C23B4D2B9}" srcId="{154DBDEC-EDCE-4475-82C4-9B38AD9B8DEF}" destId="{37A81233-D4C6-4424-8438-F58D6F0EDCA4}" srcOrd="3" destOrd="0" parTransId="{80F007FB-12DC-4468-B21D-7BE7176C0175}" sibTransId="{66E86BB1-CD8C-4FA4-8FCE-0B3D942FB9BB}"/>
    <dgm:cxn modelId="{53B4B56E-43EC-47BF-A780-34C6798892F7}" srcId="{154DBDEC-EDCE-4475-82C4-9B38AD9B8DEF}" destId="{7A9910B2-4F04-46DA-85D8-C91A466CA34A}" srcOrd="2" destOrd="0" parTransId="{5D63F4E1-AA6A-4357-B641-F951A48D267D}" sibTransId="{77FA1A6F-36F5-4EAE-9B5D-474FCF839F45}"/>
    <dgm:cxn modelId="{3AB1B841-5DD2-4CBC-A915-144A815D7610}" type="presOf" srcId="{B2A208F3-6504-4301-BD36-E5DBF0E86168}" destId="{B1835B7F-056F-4E75-B568-30CE39799C43}" srcOrd="0" destOrd="0" presId="urn:microsoft.com/office/officeart/2008/layout/VerticalCurvedList"/>
    <dgm:cxn modelId="{FE4B9ADE-C35A-4C6B-88B4-0FBFAB558386}" type="presOf" srcId="{37A81233-D4C6-4424-8438-F58D6F0EDCA4}" destId="{BC1098EA-5FBD-40F7-80C8-1D89027856AB}" srcOrd="0" destOrd="0" presId="urn:microsoft.com/office/officeart/2008/layout/VerticalCurvedList"/>
    <dgm:cxn modelId="{201F1C06-C4C7-4ABA-93EF-36D1F8D3D6D7}" type="presOf" srcId="{154DBDEC-EDCE-4475-82C4-9B38AD9B8DEF}" destId="{C42F5690-A9FA-4CE5-8E14-50BED1C1193D}" srcOrd="0" destOrd="0" presId="urn:microsoft.com/office/officeart/2008/layout/VerticalCurvedList"/>
    <dgm:cxn modelId="{30383988-FA64-485C-88D1-3E7311D32C07}" srcId="{154DBDEC-EDCE-4475-82C4-9B38AD9B8DEF}" destId="{9FAE0F72-CE2B-476B-918A-9D5AD624404A}" srcOrd="4" destOrd="0" parTransId="{B1BFCF23-4E22-4987-B2FD-54B187439BDB}" sibTransId="{DC5FC7C3-38E1-4DAF-A31A-9F7CED063699}"/>
    <dgm:cxn modelId="{F5D238ED-09B3-474E-9810-E859E47DED46}" type="presOf" srcId="{7A9910B2-4F04-46DA-85D8-C91A466CA34A}" destId="{84EE3DD8-FB87-4731-9B92-63A5FAB2975D}" srcOrd="0" destOrd="0" presId="urn:microsoft.com/office/officeart/2008/layout/VerticalCurvedList"/>
    <dgm:cxn modelId="{64E9C080-D873-42DB-8D9B-1BD242E4D769}" type="presParOf" srcId="{C42F5690-A9FA-4CE5-8E14-50BED1C1193D}" destId="{5A4CDBFA-2240-4D3D-BFEA-5B0EEBACA737}" srcOrd="0" destOrd="0" presId="urn:microsoft.com/office/officeart/2008/layout/VerticalCurvedList"/>
    <dgm:cxn modelId="{6D2D226E-8520-4E3E-9F38-458889FC4B26}" type="presParOf" srcId="{5A4CDBFA-2240-4D3D-BFEA-5B0EEBACA737}" destId="{E26AD5F7-7E18-4DF3-8451-336DB2538749}" srcOrd="0" destOrd="0" presId="urn:microsoft.com/office/officeart/2008/layout/VerticalCurvedList"/>
    <dgm:cxn modelId="{8B55981E-3EEB-49F2-B267-0CF78FB711EA}" type="presParOf" srcId="{E26AD5F7-7E18-4DF3-8451-336DB2538749}" destId="{4C721EE5-9570-40E6-BB75-1B403C178728}" srcOrd="0" destOrd="0" presId="urn:microsoft.com/office/officeart/2008/layout/VerticalCurvedList"/>
    <dgm:cxn modelId="{1C86E355-52C5-4F06-A1FB-53AB27E79A5E}" type="presParOf" srcId="{E26AD5F7-7E18-4DF3-8451-336DB2538749}" destId="{2BEC12C3-193D-49D1-A04A-206404BAC739}" srcOrd="1" destOrd="0" presId="urn:microsoft.com/office/officeart/2008/layout/VerticalCurvedList"/>
    <dgm:cxn modelId="{61004747-E2D9-456E-AA1A-9E362108A76A}" type="presParOf" srcId="{E26AD5F7-7E18-4DF3-8451-336DB2538749}" destId="{D47F8FF0-A8B0-48C3-9CC6-EAE440AA6B6A}" srcOrd="2" destOrd="0" presId="urn:microsoft.com/office/officeart/2008/layout/VerticalCurvedList"/>
    <dgm:cxn modelId="{538224D5-9F1B-4A16-9D62-5CFC6443C37C}" type="presParOf" srcId="{E26AD5F7-7E18-4DF3-8451-336DB2538749}" destId="{DBFE3EDE-E654-4193-AD52-957F12FAAD13}" srcOrd="3" destOrd="0" presId="urn:microsoft.com/office/officeart/2008/layout/VerticalCurvedList"/>
    <dgm:cxn modelId="{AAC778D2-DC0D-4E3D-A171-E35E3A4EC621}" type="presParOf" srcId="{5A4CDBFA-2240-4D3D-BFEA-5B0EEBACA737}" destId="{B1835B7F-056F-4E75-B568-30CE39799C43}" srcOrd="1" destOrd="0" presId="urn:microsoft.com/office/officeart/2008/layout/VerticalCurvedList"/>
    <dgm:cxn modelId="{6E1CC11D-293A-43CB-BADB-C48079773B2A}" type="presParOf" srcId="{5A4CDBFA-2240-4D3D-BFEA-5B0EEBACA737}" destId="{16065999-8554-489C-B3A4-67E72398B1E6}" srcOrd="2" destOrd="0" presId="urn:microsoft.com/office/officeart/2008/layout/VerticalCurvedList"/>
    <dgm:cxn modelId="{49DB5555-A9AA-45A2-8398-4294615036A3}" type="presParOf" srcId="{16065999-8554-489C-B3A4-67E72398B1E6}" destId="{4FFF53AD-0F6F-439B-B196-32408235F18E}" srcOrd="0" destOrd="0" presId="urn:microsoft.com/office/officeart/2008/layout/VerticalCurvedList"/>
    <dgm:cxn modelId="{CBE295C3-0277-4A74-AD0C-AAE6F1657CFB}" type="presParOf" srcId="{5A4CDBFA-2240-4D3D-BFEA-5B0EEBACA737}" destId="{B5ADC546-D5AE-4318-B73A-AE8AA425C9BD}" srcOrd="3" destOrd="0" presId="urn:microsoft.com/office/officeart/2008/layout/VerticalCurvedList"/>
    <dgm:cxn modelId="{0B985002-2F96-48E7-BF6B-4C2E98402966}" type="presParOf" srcId="{5A4CDBFA-2240-4D3D-BFEA-5B0EEBACA737}" destId="{ABDC7920-758C-4D2F-A901-30C6BA456527}" srcOrd="4" destOrd="0" presId="urn:microsoft.com/office/officeart/2008/layout/VerticalCurvedList"/>
    <dgm:cxn modelId="{D449A940-8545-4D46-987A-33115E2A2FC5}" type="presParOf" srcId="{ABDC7920-758C-4D2F-A901-30C6BA456527}" destId="{F7F0DFD7-4170-47A2-9084-38A6D1C59A54}" srcOrd="0" destOrd="0" presId="urn:microsoft.com/office/officeart/2008/layout/VerticalCurvedList"/>
    <dgm:cxn modelId="{66CFFB3B-0386-4BF3-B49D-1724BAD3924F}" type="presParOf" srcId="{5A4CDBFA-2240-4D3D-BFEA-5B0EEBACA737}" destId="{84EE3DD8-FB87-4731-9B92-63A5FAB2975D}" srcOrd="5" destOrd="0" presId="urn:microsoft.com/office/officeart/2008/layout/VerticalCurvedList"/>
    <dgm:cxn modelId="{89D449A4-6ACB-4910-954B-E257E7BE90E8}" type="presParOf" srcId="{5A4CDBFA-2240-4D3D-BFEA-5B0EEBACA737}" destId="{12093F58-AC15-4E29-BD4D-F449DFCC7D6C}" srcOrd="6" destOrd="0" presId="urn:microsoft.com/office/officeart/2008/layout/VerticalCurvedList"/>
    <dgm:cxn modelId="{9461E3D4-C018-41E0-9E15-0130F6E76E46}" type="presParOf" srcId="{12093F58-AC15-4E29-BD4D-F449DFCC7D6C}" destId="{C5FDE1E5-73CB-4283-AD87-4BE3C9491138}" srcOrd="0" destOrd="0" presId="urn:microsoft.com/office/officeart/2008/layout/VerticalCurvedList"/>
    <dgm:cxn modelId="{0FF87082-8B8D-41A8-8C38-70C3D5005BE9}" type="presParOf" srcId="{5A4CDBFA-2240-4D3D-BFEA-5B0EEBACA737}" destId="{BC1098EA-5FBD-40F7-80C8-1D89027856AB}" srcOrd="7" destOrd="0" presId="urn:microsoft.com/office/officeart/2008/layout/VerticalCurvedList"/>
    <dgm:cxn modelId="{94F95FCB-4BC3-46B3-97E6-670E232F79F9}" type="presParOf" srcId="{5A4CDBFA-2240-4D3D-BFEA-5B0EEBACA737}" destId="{B4501B0B-50F8-4BCA-A4B2-652C6B3932C9}" srcOrd="8" destOrd="0" presId="urn:microsoft.com/office/officeart/2008/layout/VerticalCurvedList"/>
    <dgm:cxn modelId="{26EFEA6F-A4E1-413F-9091-E13A9BDF8268}" type="presParOf" srcId="{B4501B0B-50F8-4BCA-A4B2-652C6B3932C9}" destId="{7769F941-1795-4CF2-9F14-1990BAABB530}" srcOrd="0" destOrd="0" presId="urn:microsoft.com/office/officeart/2008/layout/VerticalCurvedList"/>
    <dgm:cxn modelId="{958A927E-B817-47BB-8978-C91FBC718AD3}" type="presParOf" srcId="{5A4CDBFA-2240-4D3D-BFEA-5B0EEBACA737}" destId="{A6386992-3709-4393-9D44-97B3C60B852A}" srcOrd="9" destOrd="0" presId="urn:microsoft.com/office/officeart/2008/layout/VerticalCurvedList"/>
    <dgm:cxn modelId="{34A87E6E-9C37-4A9E-A01B-CC571E93F82B}" type="presParOf" srcId="{5A4CDBFA-2240-4D3D-BFEA-5B0EEBACA737}" destId="{D175FAE9-F1FB-40F6-971A-0A52CB1C0FA7}" srcOrd="10" destOrd="0" presId="urn:microsoft.com/office/officeart/2008/layout/VerticalCurvedList"/>
    <dgm:cxn modelId="{AF310ACE-8FBC-4833-BE8E-F53F69B5B341}" type="presParOf" srcId="{D175FAE9-F1FB-40F6-971A-0A52CB1C0FA7}" destId="{B744C954-D503-47A8-93A9-427B02FFDA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C12C3-193D-49D1-A04A-206404BAC739}">
      <dsp:nvSpPr>
        <dsp:cNvPr id="0" name=""/>
        <dsp:cNvSpPr/>
      </dsp:nvSpPr>
      <dsp:spPr>
        <a:xfrm>
          <a:off x="-5797701" y="-887351"/>
          <a:ext cx="6902328" cy="6902328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35B7F-056F-4E75-B568-30CE39799C43}">
      <dsp:nvSpPr>
        <dsp:cNvPr id="0" name=""/>
        <dsp:cNvSpPr/>
      </dsp:nvSpPr>
      <dsp:spPr>
        <a:xfrm>
          <a:off x="463022" y="341519"/>
          <a:ext cx="7674790" cy="641158"/>
        </a:xfrm>
        <a:prstGeom prst="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1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kern="1200" dirty="0" smtClean="0"/>
            <a:t> </a:t>
          </a:r>
          <a:r>
            <a:rPr lang="zh-TW" altLang="zh-TW" sz="4400" kern="1200" dirty="0" smtClean="0">
              <a:latin typeface="+mj-ea"/>
              <a:ea typeface="+mj-ea"/>
            </a:rPr>
            <a:t>綠色消費滿意度</a:t>
          </a:r>
          <a:endParaRPr lang="zh-TW" altLang="en-US" sz="4400" kern="1200" dirty="0">
            <a:latin typeface="+mj-ea"/>
            <a:ea typeface="+mj-ea"/>
          </a:endParaRPr>
        </a:p>
      </dsp:txBody>
      <dsp:txXfrm>
        <a:off x="463022" y="341519"/>
        <a:ext cx="7674790" cy="641158"/>
      </dsp:txXfrm>
    </dsp:sp>
    <dsp:sp modelId="{4FFF53AD-0F6F-439B-B196-32408235F18E}">
      <dsp:nvSpPr>
        <dsp:cNvPr id="0" name=""/>
        <dsp:cNvSpPr/>
      </dsp:nvSpPr>
      <dsp:spPr>
        <a:xfrm>
          <a:off x="82099" y="210114"/>
          <a:ext cx="801447" cy="8616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DC546-D5AE-4318-B73A-AE8AA425C9BD}">
      <dsp:nvSpPr>
        <dsp:cNvPr id="0" name=""/>
        <dsp:cNvSpPr/>
      </dsp:nvSpPr>
      <dsp:spPr>
        <a:xfrm>
          <a:off x="917510" y="1228510"/>
          <a:ext cx="7215355" cy="64115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1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kern="1200" baseline="0" dirty="0" smtClean="0">
              <a:solidFill>
                <a:schemeClr val="tx1"/>
              </a:solidFill>
              <a:latin typeface="+mj-ea"/>
              <a:ea typeface="+mj-ea"/>
            </a:rPr>
            <a:t> </a:t>
          </a:r>
          <a:r>
            <a:rPr lang="zh-TW" altLang="zh-TW" sz="4400" kern="1200" baseline="0" dirty="0" smtClean="0">
              <a:solidFill>
                <a:schemeClr val="tx1"/>
              </a:solidFill>
              <a:latin typeface="+mj-ea"/>
              <a:ea typeface="+mj-ea"/>
            </a:rPr>
            <a:t>感知品質</a:t>
          </a:r>
          <a:endParaRPr lang="zh-TW" altLang="en-US" sz="4400" kern="1200" baseline="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917510" y="1228510"/>
        <a:ext cx="7215355" cy="641158"/>
      </dsp:txXfrm>
    </dsp:sp>
    <dsp:sp modelId="{F7F0DFD7-4170-47A2-9084-38A6D1C59A54}">
      <dsp:nvSpPr>
        <dsp:cNvPr id="0" name=""/>
        <dsp:cNvSpPr/>
      </dsp:nvSpPr>
      <dsp:spPr>
        <a:xfrm>
          <a:off x="541534" y="1201658"/>
          <a:ext cx="801447" cy="8014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E3DD8-FB87-4731-9B92-63A5FAB2975D}">
      <dsp:nvSpPr>
        <dsp:cNvPr id="0" name=""/>
        <dsp:cNvSpPr/>
      </dsp:nvSpPr>
      <dsp:spPr>
        <a:xfrm>
          <a:off x="1083268" y="2243233"/>
          <a:ext cx="7074346" cy="641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1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kern="1200" dirty="0" smtClean="0"/>
            <a:t> </a:t>
          </a:r>
          <a:r>
            <a:rPr lang="zh-TW" altLang="zh-TW" sz="4400" kern="1200" dirty="0" smtClean="0">
              <a:latin typeface="+mj-ea"/>
              <a:ea typeface="+mj-ea"/>
            </a:rPr>
            <a:t>價格價值</a:t>
          </a:r>
          <a:endParaRPr lang="zh-TW" altLang="en-US" sz="4400" kern="1200" dirty="0">
            <a:latin typeface="+mj-ea"/>
            <a:ea typeface="+mj-ea"/>
          </a:endParaRPr>
        </a:p>
      </dsp:txBody>
      <dsp:txXfrm>
        <a:off x="1083268" y="2243233"/>
        <a:ext cx="7074346" cy="641158"/>
      </dsp:txXfrm>
    </dsp:sp>
    <dsp:sp modelId="{C5FDE1E5-73CB-4283-AD87-4BE3C9491138}">
      <dsp:nvSpPr>
        <dsp:cNvPr id="0" name=""/>
        <dsp:cNvSpPr/>
      </dsp:nvSpPr>
      <dsp:spPr>
        <a:xfrm>
          <a:off x="682544" y="2163088"/>
          <a:ext cx="801447" cy="8014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098EA-5FBD-40F7-80C8-1D89027856AB}">
      <dsp:nvSpPr>
        <dsp:cNvPr id="0" name=""/>
        <dsp:cNvSpPr/>
      </dsp:nvSpPr>
      <dsp:spPr>
        <a:xfrm>
          <a:off x="1014244" y="3217415"/>
          <a:ext cx="7215355" cy="641158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1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400" kern="1200" dirty="0" smtClean="0">
              <a:latin typeface="+mj-ea"/>
              <a:ea typeface="+mj-ea"/>
            </a:rPr>
            <a:t> </a:t>
          </a:r>
          <a:r>
            <a:rPr lang="zh-TW" altLang="zh-TW" sz="4400" kern="1200" dirty="0" smtClean="0">
              <a:latin typeface="+mj-ea"/>
              <a:ea typeface="+mj-ea"/>
            </a:rPr>
            <a:t>綠色政府形象</a:t>
          </a:r>
          <a:endParaRPr lang="zh-TW" altLang="en-US" sz="4400" kern="1200" dirty="0">
            <a:latin typeface="+mj-ea"/>
            <a:ea typeface="+mj-ea"/>
          </a:endParaRPr>
        </a:p>
      </dsp:txBody>
      <dsp:txXfrm>
        <a:off x="1014244" y="3217415"/>
        <a:ext cx="7215355" cy="641158"/>
      </dsp:txXfrm>
    </dsp:sp>
    <dsp:sp modelId="{7769F941-1795-4CF2-9F14-1990BAABB530}">
      <dsp:nvSpPr>
        <dsp:cNvPr id="0" name=""/>
        <dsp:cNvSpPr/>
      </dsp:nvSpPr>
      <dsp:spPr>
        <a:xfrm>
          <a:off x="541534" y="3155710"/>
          <a:ext cx="801447" cy="7390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86992-3709-4393-9D44-97B3C60B852A}">
      <dsp:nvSpPr>
        <dsp:cNvPr id="0" name=""/>
        <dsp:cNvSpPr/>
      </dsp:nvSpPr>
      <dsp:spPr>
        <a:xfrm>
          <a:off x="482823" y="4166092"/>
          <a:ext cx="7674790" cy="641158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919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+mj-ea"/>
              <a:ea typeface="+mj-ea"/>
            </a:rPr>
            <a:t> 綠色消費忠誠度</a:t>
          </a:r>
          <a:endParaRPr lang="zh-TW" altLang="en-US" sz="4800" kern="1200" dirty="0">
            <a:latin typeface="+mj-ea"/>
            <a:ea typeface="+mj-ea"/>
          </a:endParaRPr>
        </a:p>
      </dsp:txBody>
      <dsp:txXfrm>
        <a:off x="482823" y="4166092"/>
        <a:ext cx="7674790" cy="641158"/>
      </dsp:txXfrm>
    </dsp:sp>
    <dsp:sp modelId="{B744C954-D503-47A8-93A9-427B02FFDA66}">
      <dsp:nvSpPr>
        <dsp:cNvPr id="0" name=""/>
        <dsp:cNvSpPr/>
      </dsp:nvSpPr>
      <dsp:spPr>
        <a:xfrm>
          <a:off x="82099" y="4085947"/>
          <a:ext cx="801447" cy="8014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0.85455</cdr:x>
      <cdr:y>0.50655</cdr:y>
    </cdr:from>
    <cdr:to>
      <cdr:x>1</cdr:x>
      <cdr:y>0.88458</cdr:y>
    </cdr:to>
    <cdr:sp macro="" textlink="">
      <cdr:nvSpPr>
        <cdr:cNvPr id="2" name="矩形 1"/>
        <cdr:cNvSpPr/>
      </cdr:nvSpPr>
      <cdr:spPr>
        <a:xfrm xmlns:a="http://schemas.openxmlformats.org/drawingml/2006/main">
          <a:off x="6984607" y="2203983"/>
          <a:ext cx="1188835" cy="164479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zh-TW" altLang="en-US" dirty="0"/>
            <a:t>    </a:t>
          </a:r>
          <a:r>
            <a:rPr lang="zh-TW" altLang="en-US" dirty="0" smtClean="0"/>
            <a:t>       </a:t>
          </a:r>
          <a:r>
            <a:rPr lang="zh-TW" altLang="en-US" sz="16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臺北市</a:t>
          </a:r>
          <a:endParaRPr lang="en-US" altLang="zh-TW" sz="1600" dirty="0">
            <a:solidFill>
              <a:sysClr val="windowText" lastClr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 xmlns:a="http://schemas.openxmlformats.org/drawingml/2006/main">
          <a:endParaRPr lang="en-US" altLang="zh-TW" sz="1600" dirty="0">
            <a:solidFill>
              <a:sysClr val="windowText" lastClr="000000"/>
            </a:solidFill>
          </a:endParaRPr>
        </a:p>
        <a:p xmlns:a="http://schemas.openxmlformats.org/drawingml/2006/main">
          <a:r>
            <a:rPr lang="en-US" altLang="zh-TW" sz="1200" dirty="0">
              <a:solidFill>
                <a:sysClr val="windowText" lastClr="000000"/>
              </a:solidFill>
            </a:rPr>
            <a:t>   </a:t>
          </a:r>
          <a:r>
            <a:rPr lang="en-US" altLang="zh-TW" sz="1200" dirty="0" smtClean="0">
              <a:solidFill>
                <a:sysClr val="windowText" lastClr="000000"/>
              </a:solidFill>
            </a:rPr>
            <a:t>       </a:t>
          </a:r>
          <a:r>
            <a:rPr lang="zh-TW" altLang="en-US" sz="1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高雄市</a:t>
          </a:r>
          <a:r>
            <a:rPr lang="zh-TW" altLang="en-US" dirty="0"/>
            <a:t>       </a:t>
          </a:r>
          <a:endParaRPr lang="zh-TW" dirty="0"/>
        </a:p>
      </cdr:txBody>
    </cdr:sp>
  </cdr:relSizeAnchor>
  <cdr:relSizeAnchor xmlns:cdr="http://schemas.openxmlformats.org/drawingml/2006/chartDrawing">
    <cdr:from>
      <cdr:x>0.86785</cdr:x>
      <cdr:y>0.54234</cdr:y>
    </cdr:from>
    <cdr:to>
      <cdr:x>0.89834</cdr:x>
      <cdr:y>0.54612</cdr:y>
    </cdr:to>
    <cdr:cxnSp macro="">
      <cdr:nvCxnSpPr>
        <cdr:cNvPr id="4" name="直線接點 3"/>
        <cdr:cNvCxnSpPr/>
      </cdr:nvCxnSpPr>
      <cdr:spPr bwMode="auto">
        <a:xfrm xmlns:a="http://schemas.openxmlformats.org/drawingml/2006/main">
          <a:off x="7093322" y="2359723"/>
          <a:ext cx="249246" cy="1644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>
          <a:solidFill>
            <a:srgbClr val="000000"/>
          </a:solidFill>
          <a:prstDash val="sysDot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0.86549</cdr:x>
      <cdr:y>0.65819</cdr:y>
    </cdr:from>
    <cdr:to>
      <cdr:x>0.89615</cdr:x>
      <cdr:y>0.65819</cdr:y>
    </cdr:to>
    <cdr:cxnSp macro="">
      <cdr:nvCxnSpPr>
        <cdr:cNvPr id="7" name="直線接點 6"/>
        <cdr:cNvCxnSpPr/>
      </cdr:nvCxnSpPr>
      <cdr:spPr bwMode="auto">
        <a:xfrm xmlns:a="http://schemas.openxmlformats.org/drawingml/2006/main">
          <a:off x="7074037" y="2863779"/>
          <a:ext cx="250597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69762-A38F-447F-8BD4-76DE1EAC37EC}" type="datetimeFigureOut">
              <a:rPr lang="zh-TW" altLang="en-US" smtClean="0"/>
              <a:t>2014/6/21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41854-643B-4441-AAA4-05DA58773E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317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098" y="6398975"/>
            <a:ext cx="981851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A5ED59F-FFEF-445B-AC17-FC94DC3C3206}" type="datetimeFigureOut">
              <a:rPr lang="zh-TW" altLang="en-US"/>
              <a:pPr>
                <a:defRPr/>
              </a:pPr>
              <a:t>2014/6/21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6708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644914" y="6407621"/>
            <a:ext cx="986949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600">
                <a:latin typeface="+mn-lt"/>
                <a:ea typeface="+mn-ea"/>
              </a:defRPr>
            </a:lvl1pPr>
          </a:lstStyle>
          <a:p>
            <a:pPr>
              <a:defRPr/>
            </a:pPr>
            <a:fld id="{2FEB9B60-D26C-4862-94CB-A9A61410CD96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5874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54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36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今天學生簡報大綱有六大項目，分別為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EB9B60-D26C-4862-94CB-A9A61410CD96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8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23190" y="404664"/>
            <a:ext cx="7851648" cy="905272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1412776"/>
            <a:ext cx="7854696" cy="4943574"/>
          </a:xfrm>
        </p:spPr>
        <p:txBody>
          <a:bodyPr lIns="0" rIns="18288"/>
          <a:lstStyle>
            <a:lvl1pPr marL="0" marR="45720" indent="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 lang="en-US" altLang="zh-TW" sz="3200" kern="1200" baseline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D25BA15-D66E-422C-B348-CFDDBFC4A57E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A66F852-A2AB-4251-8E8F-9C9D5330424D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924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417BC-3F35-4CAD-9254-25DE5DD4DADC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8833A-DFB9-44ED-951D-84B3F904D4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34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F89B-5559-4FBE-9C35-5164B27A18DD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8FE68-6631-4554-83BD-A3E34126DD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79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143000"/>
          </a:xfrm>
        </p:spPr>
        <p:txBody>
          <a:bodyPr anchor="ctr"/>
          <a:lstStyle>
            <a:lvl1pPr algn="l">
              <a:defRPr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27848"/>
          </a:xfrm>
        </p:spPr>
        <p:txBody>
          <a:bodyPr/>
          <a:lstStyle>
            <a:lvl1pPr algn="just">
              <a:defRPr sz="3200" baseline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defRPr>
            </a:lvl1pPr>
            <a:lvl2pPr algn="just">
              <a:defRPr sz="3200" baseline="0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defRPr>
            </a:lvl2pPr>
            <a:lvl3pPr>
              <a:defRPr baseline="0">
                <a:solidFill>
                  <a:srgbClr val="FF3300"/>
                </a:solidFill>
              </a:defRPr>
            </a:lvl3pPr>
            <a:lvl4pPr>
              <a:defRPr baseline="0">
                <a:solidFill>
                  <a:srgbClr val="FF3300"/>
                </a:solidFill>
              </a:defRPr>
            </a:lvl4pPr>
            <a:lvl5pPr>
              <a:defRPr baseline="0">
                <a:solidFill>
                  <a:srgbClr val="FF3300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8681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0EF2A-A341-4E98-A89B-BE388567EABB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4D158-CA79-4488-B519-D3D30370AA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99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14003-53B7-4B3C-A7F5-0FF9AD7B81CA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0875-4203-4B8C-91EB-5FE7DEA7AA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12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1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B29EC-BFAF-4F18-AC05-AEABB8204D16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05B27-3149-416C-9D81-6F6BDD9B99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6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7901-F7B3-424A-9353-F4F90D185D61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7E56-8528-4513-A06D-583899B0E4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50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DC21-79F7-4D65-874D-AFC65B102F4F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7E3C0-2BD4-4E53-B0E7-B9AEDCB33A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8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9C4DB-BC42-4802-80AD-8A4383CDEBF9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87B0-4C2E-49B3-95F2-51ABE543EF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37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並圓角化單一角落矩形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直角三角形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新細明體" panose="02020500000000000000" pitchFamily="18" charset="-120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6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0274-3B5C-40BB-B7BC-BEF21221799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4B8B5-4AC0-44CD-95F1-D2F59267A6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4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新細明體" panose="02020500000000000000" pitchFamily="18" charset="-120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black"/>
              </a:solidFill>
              <a:latin typeface="Constantia"/>
              <a:ea typeface="新細明體" panose="02020500000000000000" pitchFamily="18" charset="-120"/>
            </a:endParaRPr>
          </a:p>
        </p:txBody>
      </p:sp>
      <p:sp>
        <p:nvSpPr>
          <p:cNvPr id="1028" name="標題版面配置區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1F5622-2D45-4946-8AE7-332CB6E82696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8E8C683D-A697-4530-9FAE-0FB78A69272B}" type="slidenum">
              <a:rPr lang="zh-TW" altLang="en-US">
                <a:ea typeface="新細明體" panose="02020500000000000000" pitchFamily="18" charset="-120"/>
              </a:rPr>
              <a:pPr>
                <a:defRPr/>
              </a:pPr>
              <a:t>‹#›</a:t>
            </a:fld>
            <a:endParaRPr lang="zh-TW" altLang="en-US">
              <a:ea typeface="新細明體" panose="02020500000000000000" pitchFamily="18" charset="-120"/>
            </a:endParaRPr>
          </a:p>
        </p:txBody>
      </p:sp>
      <p:grpSp>
        <p:nvGrpSpPr>
          <p:cNvPr id="1033" name="群組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  <a:ea typeface="新細明體" panose="02020500000000000000" pitchFamily="18" charset="-120"/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>
                <a:solidFill>
                  <a:prstClr val="black"/>
                </a:solidFill>
                <a:latin typeface="Constantia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3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1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綠色消費價值、滿意度與忠誠度之研究</a:t>
            </a:r>
            <a:r>
              <a:rPr lang="en-US" altLang="zh-TW" sz="41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—</a:t>
            </a:r>
            <a:r>
              <a:rPr lang="zh-TW" altLang="en-US" sz="41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以高雄愛河愛之船為例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69545"/>
            <a:ext cx="4038600" cy="3136547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</a:t>
            </a:fld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內容版面配置區 5"/>
          <p:cNvSpPr txBox="1">
            <a:spLocks/>
          </p:cNvSpPr>
          <p:nvPr/>
        </p:nvSpPr>
        <p:spPr bwMode="auto">
          <a:xfrm>
            <a:off x="4716463" y="2852738"/>
            <a:ext cx="42481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 lang="en-US" altLang="zh-TW" sz="3200" kern="1200" baseline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zh-TW" altLang="en-US" sz="4000" b="1" dirty="0" smtClean="0">
                <a:solidFill>
                  <a:srgbClr val="7030A0"/>
                </a:solidFill>
                <a:latin typeface="+mj-ea"/>
                <a:ea typeface="+mj-ea"/>
              </a:rPr>
              <a:t>指導教授：李明聰</a:t>
            </a:r>
          </a:p>
          <a:p>
            <a:pPr>
              <a:defRPr/>
            </a:pPr>
            <a:r>
              <a:rPr kumimoji="0" lang="zh-TW" altLang="en-US" sz="4000" b="1" dirty="0" smtClean="0">
                <a:solidFill>
                  <a:srgbClr val="7030A0"/>
                </a:solidFill>
                <a:latin typeface="+mj-ea"/>
                <a:ea typeface="+mj-ea"/>
              </a:rPr>
              <a:t>簡報者：莊文義</a:t>
            </a:r>
          </a:p>
          <a:p>
            <a:pPr>
              <a:defRPr/>
            </a:pPr>
            <a:r>
              <a:rPr kumimoji="0" lang="zh-TW" altLang="en-US" sz="3500" b="1" dirty="0" smtClean="0">
                <a:solidFill>
                  <a:srgbClr val="7030A0"/>
                </a:solidFill>
                <a:latin typeface="+mj-ea"/>
                <a:ea typeface="+mj-ea"/>
              </a:rPr>
              <a:t>高雄應用科技大學</a:t>
            </a:r>
          </a:p>
          <a:p>
            <a:pPr>
              <a:defRPr/>
            </a:pPr>
            <a:endParaRPr kumimoji="0" lang="zh-TW" altLang="en-US" sz="24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kumimoji="0" lang="zh-TW" altLang="en-US" sz="24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r">
              <a:defRPr/>
            </a:pPr>
            <a:r>
              <a:rPr kumimoji="0" lang="zh-TW" altLang="en-US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</a:t>
            </a:r>
            <a:endParaRPr kumimoji="0" lang="zh-TW" altLang="en-US" sz="2400" b="1" dirty="0" smtClean="0">
              <a:latin typeface="新細明體" pitchFamily="18" charset="-120"/>
            </a:endParaRPr>
          </a:p>
          <a:p>
            <a:pPr>
              <a:defRPr/>
            </a:pPr>
            <a:endParaRPr kumimoji="0"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92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3260725" y="1388158"/>
            <a:ext cx="26987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高雄公車載客數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圖表 13"/>
          <p:cNvGraphicFramePr/>
          <p:nvPr>
            <p:extLst>
              <p:ext uri="{D42A27DB-BD31-4B8C-83A1-F6EECF244321}">
                <p14:modId xmlns:p14="http://schemas.microsoft.com/office/powerpoint/2010/main" val="4096980656"/>
              </p:ext>
            </p:extLst>
          </p:nvPr>
        </p:nvGraphicFramePr>
        <p:xfrm>
          <a:off x="457200" y="1556793"/>
          <a:ext cx="8435280" cy="5164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4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11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2843808" y="1327701"/>
            <a:ext cx="41338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高雄市自行車道建置長度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5" name="圖表 14"/>
          <p:cNvGraphicFramePr/>
          <p:nvPr>
            <p:extLst>
              <p:ext uri="{D42A27DB-BD31-4B8C-83A1-F6EECF244321}">
                <p14:modId xmlns:p14="http://schemas.microsoft.com/office/powerpoint/2010/main" val="189041687"/>
              </p:ext>
            </p:extLst>
          </p:nvPr>
        </p:nvGraphicFramePr>
        <p:xfrm>
          <a:off x="656735" y="1701453"/>
          <a:ext cx="80756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82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12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3447614" y="1221719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高雄市公園綠地面積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5" name="圖表 14"/>
          <p:cNvGraphicFramePr/>
          <p:nvPr>
            <p:extLst>
              <p:ext uri="{D42A27DB-BD31-4B8C-83A1-F6EECF244321}">
                <p14:modId xmlns:p14="http://schemas.microsoft.com/office/powerpoint/2010/main" val="2189331329"/>
              </p:ext>
            </p:extLst>
          </p:nvPr>
        </p:nvGraphicFramePr>
        <p:xfrm>
          <a:off x="611188" y="1484783"/>
          <a:ext cx="7921252" cy="523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91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13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974764" y="1360848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臺北市和</a:t>
            </a:r>
            <a:r>
              <a:rPr lang="zh-TW" altLang="zh-TW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高雄市</a:t>
            </a:r>
            <a:r>
              <a:rPr lang="zh-TW" altLang="en-US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平均每人享有公園綠地面積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6" name="圖表 15"/>
          <p:cNvGraphicFramePr/>
          <p:nvPr>
            <p:extLst>
              <p:ext uri="{D42A27DB-BD31-4B8C-83A1-F6EECF244321}">
                <p14:modId xmlns:p14="http://schemas.microsoft.com/office/powerpoint/2010/main" val="3399061354"/>
              </p:ext>
            </p:extLst>
          </p:nvPr>
        </p:nvGraphicFramePr>
        <p:xfrm>
          <a:off x="431006" y="2005381"/>
          <a:ext cx="8173442" cy="435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59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14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2784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太陽能愛之船特色</a:t>
            </a:r>
            <a:r>
              <a:rPr lang="zh-TW" altLang="en-US" dirty="0"/>
              <a:t>：</a:t>
            </a:r>
            <a:endParaRPr lang="en-US" altLang="zh-TW" dirty="0" smtClean="0"/>
          </a:p>
          <a:p>
            <a:r>
              <a:rPr lang="zh-TW" altLang="en-US" dirty="0" smtClean="0"/>
              <a:t>每年超過</a:t>
            </a:r>
            <a:r>
              <a:rPr lang="en-US" altLang="zh-TW" dirty="0" smtClean="0"/>
              <a:t>50</a:t>
            </a:r>
            <a:r>
              <a:rPr lang="zh-TW" altLang="en-US" dirty="0" smtClean="0"/>
              <a:t>萬人次搭乘。</a:t>
            </a:r>
            <a:endParaRPr lang="en-US" altLang="zh-TW" dirty="0" smtClean="0"/>
          </a:p>
          <a:p>
            <a:r>
              <a:rPr lang="zh-TW" altLang="en-US" dirty="0" smtClean="0"/>
              <a:t>無空氣污染、無水污染、無噪音污染和無熱污染。</a:t>
            </a:r>
            <a:endParaRPr lang="en-US" altLang="zh-TW" dirty="0" smtClean="0"/>
          </a:p>
          <a:p>
            <a:r>
              <a:rPr lang="zh-TW" altLang="en-US" dirty="0" smtClean="0"/>
              <a:t>亞洲第一艘太陽能電動船。</a:t>
            </a:r>
            <a:endParaRPr lang="en-US" altLang="zh-TW" dirty="0" smtClean="0"/>
          </a:p>
          <a:p>
            <a:r>
              <a:rPr lang="zh-TW" altLang="en-US" dirty="0" smtClean="0"/>
              <a:t>獨特性與議題性。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8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15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03392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endParaRPr lang="zh-TW" altLang="en-US" sz="2600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4517550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2141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</a:p>
        </p:txBody>
      </p:sp>
      <p:sp>
        <p:nvSpPr>
          <p:cNvPr id="42" name="手繪多邊形 41"/>
          <p:cNvSpPr/>
          <p:nvPr/>
        </p:nvSpPr>
        <p:spPr>
          <a:xfrm>
            <a:off x="5935570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23943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353589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65745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27848"/>
          </a:xfrm>
        </p:spPr>
        <p:txBody>
          <a:bodyPr/>
          <a:lstStyle/>
          <a:p>
            <a:r>
              <a:rPr lang="zh-TW" altLang="zh-TW" dirty="0" smtClean="0"/>
              <a:t>探討遊客之</a:t>
            </a:r>
            <a:r>
              <a:rPr lang="zh-TW" altLang="en-US" dirty="0" smtClean="0"/>
              <a:t>價格價值、</a:t>
            </a:r>
            <a:r>
              <a:rPr lang="zh-TW" altLang="zh-TW" dirty="0" smtClean="0"/>
              <a:t>感知品質、綠色政府形象、綠色消費滿意度</a:t>
            </a:r>
            <a:r>
              <a:rPr lang="zh-TW" altLang="en-US" dirty="0" smtClean="0"/>
              <a:t>和</a:t>
            </a:r>
            <a:r>
              <a:rPr lang="zh-TW" altLang="zh-TW" dirty="0" smtClean="0"/>
              <a:t>綠色消費忠誠度之相互關係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亞洲第一艘太陽船愛之船投入營運新契機，形塑高雄市政府之綠色政府意象，彰顯政府對環境保護及永續都市之努力與承諾。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03392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517550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2141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</a:p>
        </p:txBody>
      </p:sp>
      <p:sp>
        <p:nvSpPr>
          <p:cNvPr id="42" name="手繪多邊形 41"/>
          <p:cNvSpPr/>
          <p:nvPr/>
        </p:nvSpPr>
        <p:spPr>
          <a:xfrm>
            <a:off x="5935570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23943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  <a:endParaRPr lang="zh-TW" altLang="en-US" sz="2600" dirty="0">
              <a:solidFill>
                <a:schemeClr val="bg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手繪多邊形 43"/>
          <p:cNvSpPr/>
          <p:nvPr/>
        </p:nvSpPr>
        <p:spPr>
          <a:xfrm>
            <a:off x="7353589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657451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  <a:endParaRPr lang="zh-TW" altLang="en-US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27848"/>
          </a:xfrm>
        </p:spPr>
        <p:txBody>
          <a:bodyPr/>
          <a:lstStyle/>
          <a:p>
            <a:r>
              <a:rPr lang="zh-TW" altLang="en-US" dirty="0" smtClean="0"/>
              <a:t>礙於</a:t>
            </a:r>
            <a:r>
              <a:rPr lang="zh-TW" altLang="en-US" dirty="0" smtClean="0">
                <a:solidFill>
                  <a:srgbClr val="FF0000"/>
                </a:solidFill>
              </a:rPr>
              <a:t>時間因素</a:t>
            </a:r>
            <a:r>
              <a:rPr lang="zh-TW" altLang="en-US" dirty="0" smtClean="0"/>
              <a:t>及</a:t>
            </a:r>
            <a:r>
              <a:rPr lang="zh-TW" altLang="en-US" dirty="0" smtClean="0">
                <a:solidFill>
                  <a:srgbClr val="FF0000"/>
                </a:solidFill>
              </a:rPr>
              <a:t>資訊取得困難</a:t>
            </a:r>
            <a:r>
              <a:rPr lang="zh-TW" altLang="en-US" dirty="0" smtClean="0"/>
              <a:t>，取樣僅侷限於購票搭乘之遊客，若能取得</a:t>
            </a:r>
            <a:r>
              <a:rPr lang="zh-TW" altLang="en-US" dirty="0" smtClean="0">
                <a:solidFill>
                  <a:srgbClr val="FF0000"/>
                </a:solidFill>
              </a:rPr>
              <a:t>包船遊客</a:t>
            </a:r>
            <a:r>
              <a:rPr lang="zh-TW" altLang="en-US" dirty="0" smtClean="0"/>
              <a:t>之樣本數據，進行統計分析，研究將更加完整。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61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692869"/>
              </p:ext>
            </p:extLst>
          </p:nvPr>
        </p:nvGraphicFramePr>
        <p:xfrm>
          <a:off x="457200" y="1196975"/>
          <a:ext cx="8229600" cy="512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17</a:t>
            </a:fld>
            <a:endParaRPr lang="zh-TW" altLang="en-US" dirty="0"/>
          </a:p>
        </p:txBody>
      </p:sp>
      <p:graphicFrame>
        <p:nvGraphicFramePr>
          <p:cNvPr id="8" name="內容版面配置區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475703"/>
              </p:ext>
            </p:extLst>
          </p:nvPr>
        </p:nvGraphicFramePr>
        <p:xfrm>
          <a:off x="609600" y="1349375"/>
          <a:ext cx="8229600" cy="512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731347" y="1628800"/>
            <a:ext cx="792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2.1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1123036" y="2636912"/>
            <a:ext cx="792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2.2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1259632" y="3633883"/>
            <a:ext cx="792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2.3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123036" y="4630854"/>
            <a:ext cx="7921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2.4</a:t>
            </a:r>
            <a:endParaRPr lang="zh-TW" altLang="en-US" sz="3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638" y="5494721"/>
            <a:ext cx="10607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881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6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881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78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</a:t>
            </a:fld>
            <a:endParaRPr lang="zh-TW" altLang="en-US" dirty="0"/>
          </a:p>
        </p:txBody>
      </p:sp>
      <p:grpSp>
        <p:nvGrpSpPr>
          <p:cNvPr id="20" name="群組 19"/>
          <p:cNvGrpSpPr/>
          <p:nvPr/>
        </p:nvGrpSpPr>
        <p:grpSpPr>
          <a:xfrm>
            <a:off x="457200" y="3853678"/>
            <a:ext cx="8229600" cy="864096"/>
            <a:chOff x="457200" y="1196753"/>
            <a:chExt cx="8229600" cy="864096"/>
          </a:xfrm>
        </p:grpSpPr>
        <p:sp>
          <p:nvSpPr>
            <p:cNvPr id="21" name="手繪多邊形 20"/>
            <p:cNvSpPr/>
            <p:nvPr/>
          </p:nvSpPr>
          <p:spPr>
            <a:xfrm>
              <a:off x="457200" y="1196753"/>
              <a:ext cx="8229600" cy="864096"/>
            </a:xfrm>
            <a:custGeom>
              <a:avLst/>
              <a:gdLst>
                <a:gd name="connsiteX0" fmla="*/ 0 w 8229600"/>
                <a:gd name="connsiteY0" fmla="*/ 160238 h 1602382"/>
                <a:gd name="connsiteX1" fmla="*/ 160238 w 8229600"/>
                <a:gd name="connsiteY1" fmla="*/ 0 h 1602382"/>
                <a:gd name="connsiteX2" fmla="*/ 8069362 w 8229600"/>
                <a:gd name="connsiteY2" fmla="*/ 0 h 1602382"/>
                <a:gd name="connsiteX3" fmla="*/ 8229600 w 8229600"/>
                <a:gd name="connsiteY3" fmla="*/ 160238 h 1602382"/>
                <a:gd name="connsiteX4" fmla="*/ 8229600 w 8229600"/>
                <a:gd name="connsiteY4" fmla="*/ 1442144 h 1602382"/>
                <a:gd name="connsiteX5" fmla="*/ 8069362 w 8229600"/>
                <a:gd name="connsiteY5" fmla="*/ 1602382 h 1602382"/>
                <a:gd name="connsiteX6" fmla="*/ 160238 w 8229600"/>
                <a:gd name="connsiteY6" fmla="*/ 1602382 h 1602382"/>
                <a:gd name="connsiteX7" fmla="*/ 0 w 8229600"/>
                <a:gd name="connsiteY7" fmla="*/ 1442144 h 1602382"/>
                <a:gd name="connsiteX8" fmla="*/ 0 w 8229600"/>
                <a:gd name="connsiteY8" fmla="*/ 160238 h 160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1602382">
                  <a:moveTo>
                    <a:pt x="0" y="160238"/>
                  </a:moveTo>
                  <a:cubicBezTo>
                    <a:pt x="0" y="71741"/>
                    <a:pt x="71741" y="0"/>
                    <a:pt x="160238" y="0"/>
                  </a:cubicBezTo>
                  <a:lnTo>
                    <a:pt x="8069362" y="0"/>
                  </a:lnTo>
                  <a:cubicBezTo>
                    <a:pt x="8157859" y="0"/>
                    <a:pt x="8229600" y="71741"/>
                    <a:pt x="8229600" y="160238"/>
                  </a:cubicBezTo>
                  <a:lnTo>
                    <a:pt x="8229600" y="1442144"/>
                  </a:lnTo>
                  <a:cubicBezTo>
                    <a:pt x="8229600" y="1530641"/>
                    <a:pt x="8157859" y="1602382"/>
                    <a:pt x="8069362" y="1602382"/>
                  </a:cubicBezTo>
                  <a:lnTo>
                    <a:pt x="160238" y="1602382"/>
                  </a:lnTo>
                  <a:cubicBezTo>
                    <a:pt x="71741" y="1602382"/>
                    <a:pt x="0" y="1530641"/>
                    <a:pt x="0" y="1442144"/>
                  </a:cubicBezTo>
                  <a:lnTo>
                    <a:pt x="0" y="16023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458" tIns="114300" rIns="114301" bIns="114300" numCol="1" spcCol="1270" anchor="t" anchorCtr="0">
              <a:noAutofit/>
            </a:bodyPr>
            <a:lstStyle/>
            <a:p>
              <a:pPr defTabSz="13335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000">
                <a:solidFill>
                  <a:prstClr val="white"/>
                </a:solidFill>
              </a:endParaRPr>
            </a:p>
            <a:p>
              <a:pPr marL="228600" lvl="1" indent="-228600" defTabSz="10223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300">
                <a:solidFill>
                  <a:prstClr val="white"/>
                </a:solidFill>
              </a:endParaRPr>
            </a:p>
            <a:p>
              <a:pPr marL="228600" lvl="1" indent="-228600" defTabSz="10223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617438" y="1357213"/>
              <a:ext cx="1645920" cy="5596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5" name="群組 64"/>
          <p:cNvGrpSpPr/>
          <p:nvPr/>
        </p:nvGrpSpPr>
        <p:grpSpPr>
          <a:xfrm>
            <a:off x="443694" y="1249066"/>
            <a:ext cx="8256612" cy="5213775"/>
            <a:chOff x="457200" y="1228504"/>
            <a:chExt cx="8256612" cy="5213775"/>
          </a:xfrm>
        </p:grpSpPr>
        <p:grpSp>
          <p:nvGrpSpPr>
            <p:cNvPr id="23" name="群組 22"/>
            <p:cNvGrpSpPr/>
            <p:nvPr/>
          </p:nvGrpSpPr>
          <p:grpSpPr>
            <a:xfrm>
              <a:off x="483468" y="4717774"/>
              <a:ext cx="8229600" cy="864096"/>
              <a:chOff x="457200" y="1196753"/>
              <a:chExt cx="8229600" cy="864096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24" name="手繪多邊形 23"/>
              <p:cNvSpPr/>
              <p:nvPr/>
            </p:nvSpPr>
            <p:spPr>
              <a:xfrm>
                <a:off x="457200" y="1196753"/>
                <a:ext cx="8229600" cy="864096"/>
              </a:xfrm>
              <a:custGeom>
                <a:avLst/>
                <a:gdLst>
                  <a:gd name="connsiteX0" fmla="*/ 0 w 8229600"/>
                  <a:gd name="connsiteY0" fmla="*/ 160238 h 1602382"/>
                  <a:gd name="connsiteX1" fmla="*/ 160238 w 8229600"/>
                  <a:gd name="connsiteY1" fmla="*/ 0 h 1602382"/>
                  <a:gd name="connsiteX2" fmla="*/ 8069362 w 8229600"/>
                  <a:gd name="connsiteY2" fmla="*/ 0 h 1602382"/>
                  <a:gd name="connsiteX3" fmla="*/ 8229600 w 8229600"/>
                  <a:gd name="connsiteY3" fmla="*/ 160238 h 1602382"/>
                  <a:gd name="connsiteX4" fmla="*/ 8229600 w 8229600"/>
                  <a:gd name="connsiteY4" fmla="*/ 1442144 h 1602382"/>
                  <a:gd name="connsiteX5" fmla="*/ 8069362 w 8229600"/>
                  <a:gd name="connsiteY5" fmla="*/ 1602382 h 1602382"/>
                  <a:gd name="connsiteX6" fmla="*/ 160238 w 8229600"/>
                  <a:gd name="connsiteY6" fmla="*/ 1602382 h 1602382"/>
                  <a:gd name="connsiteX7" fmla="*/ 0 w 8229600"/>
                  <a:gd name="connsiteY7" fmla="*/ 1442144 h 1602382"/>
                  <a:gd name="connsiteX8" fmla="*/ 0 w 8229600"/>
                  <a:gd name="connsiteY8" fmla="*/ 160238 h 160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29600" h="1602382">
                    <a:moveTo>
                      <a:pt x="0" y="160238"/>
                    </a:moveTo>
                    <a:cubicBezTo>
                      <a:pt x="0" y="71741"/>
                      <a:pt x="71741" y="0"/>
                      <a:pt x="160238" y="0"/>
                    </a:cubicBezTo>
                    <a:lnTo>
                      <a:pt x="8069362" y="0"/>
                    </a:lnTo>
                    <a:cubicBezTo>
                      <a:pt x="8157859" y="0"/>
                      <a:pt x="8229600" y="71741"/>
                      <a:pt x="8229600" y="160238"/>
                    </a:cubicBezTo>
                    <a:lnTo>
                      <a:pt x="8229600" y="1442144"/>
                    </a:lnTo>
                    <a:cubicBezTo>
                      <a:pt x="8229600" y="1530641"/>
                      <a:pt x="8157859" y="1602382"/>
                      <a:pt x="8069362" y="1602382"/>
                    </a:cubicBezTo>
                    <a:lnTo>
                      <a:pt x="160238" y="1602382"/>
                    </a:lnTo>
                    <a:cubicBezTo>
                      <a:pt x="71741" y="1602382"/>
                      <a:pt x="0" y="1530641"/>
                      <a:pt x="0" y="1442144"/>
                    </a:cubicBezTo>
                    <a:lnTo>
                      <a:pt x="0" y="160238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20458" tIns="114300" rIns="114301" bIns="114300" numCol="1" spcCol="1270" anchor="t" anchorCtr="0">
                <a:noAutofit/>
              </a:bodyPr>
              <a:lstStyle/>
              <a:p>
                <a:pPr defTabSz="1333500">
                  <a:lnSpc>
                    <a:spcPct val="90000"/>
                  </a:lnSpc>
                  <a:spcAft>
                    <a:spcPct val="35000"/>
                  </a:spcAft>
                </a:pPr>
                <a:endParaRPr lang="zh-TW" altLang="en-US" sz="3000">
                  <a:solidFill>
                    <a:prstClr val="white"/>
                  </a:solidFill>
                </a:endParaRPr>
              </a:p>
              <a:p>
                <a:pPr marL="228600" lvl="1" indent="-228600" defTabSz="1022350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</a:pPr>
                <a:endParaRPr lang="zh-TW" altLang="en-US" sz="2300">
                  <a:solidFill>
                    <a:prstClr val="white"/>
                  </a:solidFill>
                </a:endParaRPr>
              </a:p>
              <a:p>
                <a:pPr marL="228600" lvl="1" indent="-228600" defTabSz="1022350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</a:pPr>
                <a:endParaRPr lang="zh-TW" altLang="en-US" sz="23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圓角矩形 24"/>
              <p:cNvSpPr/>
              <p:nvPr/>
            </p:nvSpPr>
            <p:spPr>
              <a:xfrm>
                <a:off x="617438" y="1357213"/>
                <a:ext cx="1645920" cy="559619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64" name="群組 63"/>
            <p:cNvGrpSpPr/>
            <p:nvPr/>
          </p:nvGrpSpPr>
          <p:grpSpPr>
            <a:xfrm>
              <a:off x="457200" y="1228504"/>
              <a:ext cx="8256612" cy="5213775"/>
              <a:chOff x="457200" y="1228504"/>
              <a:chExt cx="8256612" cy="5213775"/>
            </a:xfrm>
          </p:grpSpPr>
          <p:grpSp>
            <p:nvGrpSpPr>
              <p:cNvPr id="17" name="群組 16"/>
              <p:cNvGrpSpPr/>
              <p:nvPr/>
            </p:nvGrpSpPr>
            <p:grpSpPr>
              <a:xfrm>
                <a:off x="457200" y="2973139"/>
                <a:ext cx="8229600" cy="864096"/>
                <a:chOff x="457200" y="1196753"/>
                <a:chExt cx="8229600" cy="864096"/>
              </a:xfrm>
              <a:solidFill>
                <a:srgbClr val="FF6600"/>
              </a:solidFill>
            </p:grpSpPr>
            <p:sp>
              <p:nvSpPr>
                <p:cNvPr id="18" name="手繪多邊形 17"/>
                <p:cNvSpPr/>
                <p:nvPr/>
              </p:nvSpPr>
              <p:spPr>
                <a:xfrm>
                  <a:off x="457200" y="1196753"/>
                  <a:ext cx="8229600" cy="864096"/>
                </a:xfrm>
                <a:custGeom>
                  <a:avLst/>
                  <a:gdLst>
                    <a:gd name="connsiteX0" fmla="*/ 0 w 8229600"/>
                    <a:gd name="connsiteY0" fmla="*/ 160238 h 1602382"/>
                    <a:gd name="connsiteX1" fmla="*/ 160238 w 8229600"/>
                    <a:gd name="connsiteY1" fmla="*/ 0 h 1602382"/>
                    <a:gd name="connsiteX2" fmla="*/ 8069362 w 8229600"/>
                    <a:gd name="connsiteY2" fmla="*/ 0 h 1602382"/>
                    <a:gd name="connsiteX3" fmla="*/ 8229600 w 8229600"/>
                    <a:gd name="connsiteY3" fmla="*/ 160238 h 1602382"/>
                    <a:gd name="connsiteX4" fmla="*/ 8229600 w 8229600"/>
                    <a:gd name="connsiteY4" fmla="*/ 1442144 h 1602382"/>
                    <a:gd name="connsiteX5" fmla="*/ 8069362 w 8229600"/>
                    <a:gd name="connsiteY5" fmla="*/ 1602382 h 1602382"/>
                    <a:gd name="connsiteX6" fmla="*/ 160238 w 8229600"/>
                    <a:gd name="connsiteY6" fmla="*/ 1602382 h 1602382"/>
                    <a:gd name="connsiteX7" fmla="*/ 0 w 8229600"/>
                    <a:gd name="connsiteY7" fmla="*/ 1442144 h 1602382"/>
                    <a:gd name="connsiteX8" fmla="*/ 0 w 8229600"/>
                    <a:gd name="connsiteY8" fmla="*/ 160238 h 160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229600" h="1602382">
                      <a:moveTo>
                        <a:pt x="0" y="160238"/>
                      </a:moveTo>
                      <a:cubicBezTo>
                        <a:pt x="0" y="71741"/>
                        <a:pt x="71741" y="0"/>
                        <a:pt x="160238" y="0"/>
                      </a:cubicBezTo>
                      <a:lnTo>
                        <a:pt x="8069362" y="0"/>
                      </a:lnTo>
                      <a:cubicBezTo>
                        <a:pt x="8157859" y="0"/>
                        <a:pt x="8229600" y="71741"/>
                        <a:pt x="8229600" y="160238"/>
                      </a:cubicBezTo>
                      <a:lnTo>
                        <a:pt x="8229600" y="1442144"/>
                      </a:lnTo>
                      <a:cubicBezTo>
                        <a:pt x="8229600" y="1530641"/>
                        <a:pt x="8157859" y="1602382"/>
                        <a:pt x="8069362" y="1602382"/>
                      </a:cubicBezTo>
                      <a:lnTo>
                        <a:pt x="160238" y="1602382"/>
                      </a:lnTo>
                      <a:cubicBezTo>
                        <a:pt x="71741" y="1602382"/>
                        <a:pt x="0" y="1530641"/>
                        <a:pt x="0" y="1442144"/>
                      </a:cubicBezTo>
                      <a:lnTo>
                        <a:pt x="0" y="160238"/>
                      </a:lnTo>
                      <a:close/>
                    </a:path>
                  </a:pathLst>
                </a:cu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920458" tIns="114300" rIns="114301" bIns="114300" numCol="1" spcCol="1270" anchor="t" anchorCtr="0">
                  <a:noAutofit/>
                </a:bodyPr>
                <a:lstStyle/>
                <a:p>
                  <a:pPr defTabSz="13335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zh-TW" altLang="en-US" sz="3000">
                    <a:solidFill>
                      <a:prstClr val="white"/>
                    </a:solidFill>
                  </a:endParaRPr>
                </a:p>
                <a:p>
                  <a:pPr marL="228600" lvl="1" indent="-228600" defTabSz="1022350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•"/>
                  </a:pPr>
                  <a:endParaRPr lang="zh-TW" altLang="en-US" sz="2300">
                    <a:solidFill>
                      <a:prstClr val="white"/>
                    </a:solidFill>
                  </a:endParaRPr>
                </a:p>
                <a:p>
                  <a:pPr marL="228600" lvl="1" indent="-228600" defTabSz="1022350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•"/>
                  </a:pPr>
                  <a:endParaRPr lang="zh-TW" altLang="en-US" sz="2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圓角矩形 18"/>
                <p:cNvSpPr/>
                <p:nvPr/>
              </p:nvSpPr>
              <p:spPr>
                <a:xfrm>
                  <a:off x="617438" y="1357213"/>
                  <a:ext cx="1645920" cy="559619"/>
                </a:xfrm>
                <a:prstGeom prst="roundRect">
                  <a:avLst>
                    <a:gd name="adj" fmla="val 10000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63" name="群組 62"/>
              <p:cNvGrpSpPr/>
              <p:nvPr/>
            </p:nvGrpSpPr>
            <p:grpSpPr>
              <a:xfrm>
                <a:off x="457200" y="1228504"/>
                <a:ext cx="8256612" cy="5213775"/>
                <a:chOff x="457200" y="1228504"/>
                <a:chExt cx="8256612" cy="5213775"/>
              </a:xfrm>
            </p:grpSpPr>
            <p:grpSp>
              <p:nvGrpSpPr>
                <p:cNvPr id="14" name="群組 13"/>
                <p:cNvGrpSpPr/>
                <p:nvPr/>
              </p:nvGrpSpPr>
              <p:grpSpPr>
                <a:xfrm>
                  <a:off x="457200" y="2092600"/>
                  <a:ext cx="8229600" cy="864096"/>
                  <a:chOff x="457200" y="1196753"/>
                  <a:chExt cx="8229600" cy="864096"/>
                </a:xfrm>
                <a:solidFill>
                  <a:srgbClr val="FFFF00"/>
                </a:solidFill>
              </p:grpSpPr>
              <p:sp>
                <p:nvSpPr>
                  <p:cNvPr id="15" name="手繪多邊形 14"/>
                  <p:cNvSpPr/>
                  <p:nvPr/>
                </p:nvSpPr>
                <p:spPr>
                  <a:xfrm>
                    <a:off x="457200" y="1196753"/>
                    <a:ext cx="8229600" cy="864096"/>
                  </a:xfrm>
                  <a:custGeom>
                    <a:avLst/>
                    <a:gdLst>
                      <a:gd name="connsiteX0" fmla="*/ 0 w 8229600"/>
                      <a:gd name="connsiteY0" fmla="*/ 160238 h 1602382"/>
                      <a:gd name="connsiteX1" fmla="*/ 160238 w 8229600"/>
                      <a:gd name="connsiteY1" fmla="*/ 0 h 1602382"/>
                      <a:gd name="connsiteX2" fmla="*/ 8069362 w 8229600"/>
                      <a:gd name="connsiteY2" fmla="*/ 0 h 1602382"/>
                      <a:gd name="connsiteX3" fmla="*/ 8229600 w 8229600"/>
                      <a:gd name="connsiteY3" fmla="*/ 160238 h 1602382"/>
                      <a:gd name="connsiteX4" fmla="*/ 8229600 w 8229600"/>
                      <a:gd name="connsiteY4" fmla="*/ 1442144 h 1602382"/>
                      <a:gd name="connsiteX5" fmla="*/ 8069362 w 8229600"/>
                      <a:gd name="connsiteY5" fmla="*/ 1602382 h 1602382"/>
                      <a:gd name="connsiteX6" fmla="*/ 160238 w 8229600"/>
                      <a:gd name="connsiteY6" fmla="*/ 1602382 h 1602382"/>
                      <a:gd name="connsiteX7" fmla="*/ 0 w 8229600"/>
                      <a:gd name="connsiteY7" fmla="*/ 1442144 h 1602382"/>
                      <a:gd name="connsiteX8" fmla="*/ 0 w 8229600"/>
                      <a:gd name="connsiteY8" fmla="*/ 160238 h 160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29600" h="1602382">
                        <a:moveTo>
                          <a:pt x="0" y="160238"/>
                        </a:moveTo>
                        <a:cubicBezTo>
                          <a:pt x="0" y="71741"/>
                          <a:pt x="71741" y="0"/>
                          <a:pt x="160238" y="0"/>
                        </a:cubicBezTo>
                        <a:lnTo>
                          <a:pt x="8069362" y="0"/>
                        </a:lnTo>
                        <a:cubicBezTo>
                          <a:pt x="8157859" y="0"/>
                          <a:pt x="8229600" y="71741"/>
                          <a:pt x="8229600" y="160238"/>
                        </a:cubicBezTo>
                        <a:lnTo>
                          <a:pt x="8229600" y="1442144"/>
                        </a:lnTo>
                        <a:cubicBezTo>
                          <a:pt x="8229600" y="1530641"/>
                          <a:pt x="8157859" y="1602382"/>
                          <a:pt x="8069362" y="1602382"/>
                        </a:cubicBezTo>
                        <a:lnTo>
                          <a:pt x="160238" y="1602382"/>
                        </a:lnTo>
                        <a:cubicBezTo>
                          <a:pt x="71741" y="1602382"/>
                          <a:pt x="0" y="1530641"/>
                          <a:pt x="0" y="1442144"/>
                        </a:cubicBezTo>
                        <a:lnTo>
                          <a:pt x="0" y="160238"/>
                        </a:lnTo>
                        <a:close/>
                      </a:path>
                    </a:pathLst>
                  </a:custGeom>
                  <a:grpFill/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920458" tIns="114300" rIns="114301" bIns="114300" numCol="1" spcCol="1270" anchor="t" anchorCtr="0">
                    <a:noAutofit/>
                  </a:bodyPr>
                  <a:lstStyle/>
                  <a:p>
                    <a:pPr defTabSz="133350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zh-TW" altLang="en-US" sz="3000">
                      <a:solidFill>
                        <a:prstClr val="white"/>
                      </a:solidFill>
                    </a:endParaRPr>
                  </a:p>
                  <a:p>
                    <a:pPr marL="228600" lvl="1" indent="-228600" defTabSz="1022350">
                      <a:lnSpc>
                        <a:spcPct val="90000"/>
                      </a:lnSpc>
                      <a:spcAft>
                        <a:spcPct val="15000"/>
                      </a:spcAft>
                      <a:buFontTx/>
                      <a:buChar char="••"/>
                    </a:pPr>
                    <a:endParaRPr lang="zh-TW" altLang="en-US" sz="2300">
                      <a:solidFill>
                        <a:prstClr val="white"/>
                      </a:solidFill>
                    </a:endParaRPr>
                  </a:p>
                  <a:p>
                    <a:pPr marL="228600" lvl="1" indent="-228600" defTabSz="1022350">
                      <a:lnSpc>
                        <a:spcPct val="90000"/>
                      </a:lnSpc>
                      <a:spcAft>
                        <a:spcPct val="15000"/>
                      </a:spcAft>
                      <a:buFontTx/>
                      <a:buChar char="••"/>
                    </a:pPr>
                    <a:endParaRPr lang="zh-TW" altLang="en-US" sz="2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圓角矩形 15"/>
                  <p:cNvSpPr/>
                  <p:nvPr/>
                </p:nvSpPr>
                <p:spPr>
                  <a:xfrm>
                    <a:off x="617438" y="1357213"/>
                    <a:ext cx="1645920" cy="559619"/>
                  </a:xfrm>
                  <a:prstGeom prst="roundRect">
                    <a:avLst>
                      <a:gd name="adj" fmla="val 10000"/>
                    </a:avLst>
                  </a:prstGeom>
                  <a:grpFill/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grpSp>
              <p:nvGrpSpPr>
                <p:cNvPr id="62" name="群組 61"/>
                <p:cNvGrpSpPr/>
                <p:nvPr/>
              </p:nvGrpSpPr>
              <p:grpSpPr>
                <a:xfrm>
                  <a:off x="457200" y="1228504"/>
                  <a:ext cx="8256612" cy="5213775"/>
                  <a:chOff x="457200" y="1228504"/>
                  <a:chExt cx="8256612" cy="5213775"/>
                </a:xfrm>
              </p:grpSpPr>
              <p:grpSp>
                <p:nvGrpSpPr>
                  <p:cNvPr id="7" name="群組 6"/>
                  <p:cNvGrpSpPr/>
                  <p:nvPr/>
                </p:nvGrpSpPr>
                <p:grpSpPr>
                  <a:xfrm>
                    <a:off x="457200" y="1228504"/>
                    <a:ext cx="8229600" cy="864096"/>
                    <a:chOff x="457200" y="1196753"/>
                    <a:chExt cx="8229600" cy="864096"/>
                  </a:xfrm>
                  <a:solidFill>
                    <a:srgbClr val="92D050"/>
                  </a:solidFill>
                </p:grpSpPr>
                <p:sp>
                  <p:nvSpPr>
                    <p:cNvPr id="8" name="手繪多邊形 7"/>
                    <p:cNvSpPr/>
                    <p:nvPr/>
                  </p:nvSpPr>
                  <p:spPr>
                    <a:xfrm>
                      <a:off x="457200" y="1196753"/>
                      <a:ext cx="8229600" cy="864096"/>
                    </a:xfrm>
                    <a:custGeom>
                      <a:avLst/>
                      <a:gdLst>
                        <a:gd name="connsiteX0" fmla="*/ 0 w 8229600"/>
                        <a:gd name="connsiteY0" fmla="*/ 160238 h 1602382"/>
                        <a:gd name="connsiteX1" fmla="*/ 160238 w 8229600"/>
                        <a:gd name="connsiteY1" fmla="*/ 0 h 1602382"/>
                        <a:gd name="connsiteX2" fmla="*/ 8069362 w 8229600"/>
                        <a:gd name="connsiteY2" fmla="*/ 0 h 1602382"/>
                        <a:gd name="connsiteX3" fmla="*/ 8229600 w 8229600"/>
                        <a:gd name="connsiteY3" fmla="*/ 160238 h 1602382"/>
                        <a:gd name="connsiteX4" fmla="*/ 8229600 w 8229600"/>
                        <a:gd name="connsiteY4" fmla="*/ 1442144 h 1602382"/>
                        <a:gd name="connsiteX5" fmla="*/ 8069362 w 8229600"/>
                        <a:gd name="connsiteY5" fmla="*/ 1602382 h 1602382"/>
                        <a:gd name="connsiteX6" fmla="*/ 160238 w 8229600"/>
                        <a:gd name="connsiteY6" fmla="*/ 1602382 h 1602382"/>
                        <a:gd name="connsiteX7" fmla="*/ 0 w 8229600"/>
                        <a:gd name="connsiteY7" fmla="*/ 1442144 h 1602382"/>
                        <a:gd name="connsiteX8" fmla="*/ 0 w 8229600"/>
                        <a:gd name="connsiteY8" fmla="*/ 160238 h 1602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29600" h="1602382">
                          <a:moveTo>
                            <a:pt x="0" y="160238"/>
                          </a:moveTo>
                          <a:cubicBezTo>
                            <a:pt x="0" y="71741"/>
                            <a:pt x="71741" y="0"/>
                            <a:pt x="160238" y="0"/>
                          </a:cubicBezTo>
                          <a:lnTo>
                            <a:pt x="8069362" y="0"/>
                          </a:lnTo>
                          <a:cubicBezTo>
                            <a:pt x="8157859" y="0"/>
                            <a:pt x="8229600" y="71741"/>
                            <a:pt x="8229600" y="160238"/>
                          </a:cubicBezTo>
                          <a:lnTo>
                            <a:pt x="8229600" y="1442144"/>
                          </a:lnTo>
                          <a:cubicBezTo>
                            <a:pt x="8229600" y="1530641"/>
                            <a:pt x="8157859" y="1602382"/>
                            <a:pt x="8069362" y="1602382"/>
                          </a:cubicBezTo>
                          <a:lnTo>
                            <a:pt x="160238" y="1602382"/>
                          </a:lnTo>
                          <a:cubicBezTo>
                            <a:pt x="71741" y="1602382"/>
                            <a:pt x="0" y="1530641"/>
                            <a:pt x="0" y="1442144"/>
                          </a:cubicBezTo>
                          <a:lnTo>
                            <a:pt x="0" y="160238"/>
                          </a:lnTo>
                          <a:close/>
                        </a:path>
                      </a:pathLst>
                    </a:custGeom>
                    <a:grpFill/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1920458" tIns="114300" rIns="114301" bIns="114300" numCol="1" spcCol="1270" anchor="t" anchorCtr="0">
                      <a:noAutofit/>
                    </a:bodyPr>
                    <a:lstStyle/>
                    <a:p>
                      <a:pPr defTabSz="133350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endParaRPr lang="zh-TW" altLang="en-US" sz="3000">
                        <a:solidFill>
                          <a:prstClr val="white"/>
                        </a:solidFill>
                      </a:endParaRPr>
                    </a:p>
                    <a:p>
                      <a:pPr marL="228600" lvl="1" indent="-228600" defTabSz="1022350">
                        <a:lnSpc>
                          <a:spcPct val="90000"/>
                        </a:lnSpc>
                        <a:spcAft>
                          <a:spcPct val="15000"/>
                        </a:spcAft>
                        <a:buFontTx/>
                        <a:buChar char="••"/>
                      </a:pPr>
                      <a:endParaRPr lang="zh-TW" altLang="en-US" sz="2300">
                        <a:solidFill>
                          <a:prstClr val="white"/>
                        </a:solidFill>
                      </a:endParaRPr>
                    </a:p>
                    <a:p>
                      <a:pPr marL="228600" lvl="1" indent="-228600" defTabSz="1022350">
                        <a:lnSpc>
                          <a:spcPct val="90000"/>
                        </a:lnSpc>
                        <a:spcAft>
                          <a:spcPct val="15000"/>
                        </a:spcAft>
                        <a:buFontTx/>
                        <a:buChar char="••"/>
                      </a:pPr>
                      <a:endParaRPr lang="zh-TW" altLang="en-US" sz="2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" name="圓角矩形 8"/>
                    <p:cNvSpPr/>
                    <p:nvPr/>
                  </p:nvSpPr>
                  <p:spPr>
                    <a:xfrm>
                      <a:off x="617438" y="1357213"/>
                      <a:ext cx="1645920" cy="559619"/>
                    </a:xfrm>
                    <a:prstGeom prst="roundRect">
                      <a:avLst>
                        <a:gd name="adj" fmla="val 10000"/>
                      </a:avLst>
                    </a:prstGeom>
                    <a:grpFill/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5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5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</p:grpSp>
              <p:grpSp>
                <p:nvGrpSpPr>
                  <p:cNvPr id="26" name="群組 25"/>
                  <p:cNvGrpSpPr/>
                  <p:nvPr/>
                </p:nvGrpSpPr>
                <p:grpSpPr>
                  <a:xfrm>
                    <a:off x="484212" y="5578183"/>
                    <a:ext cx="8229600" cy="864096"/>
                    <a:chOff x="457200" y="1196753"/>
                    <a:chExt cx="8229600" cy="864096"/>
                  </a:xfrm>
                  <a:solidFill>
                    <a:srgbClr val="FF3300"/>
                  </a:solidFill>
                </p:grpSpPr>
                <p:sp>
                  <p:nvSpPr>
                    <p:cNvPr id="27" name="手繪多邊形 26"/>
                    <p:cNvSpPr/>
                    <p:nvPr/>
                  </p:nvSpPr>
                  <p:spPr>
                    <a:xfrm>
                      <a:off x="457200" y="1196753"/>
                      <a:ext cx="8229600" cy="864096"/>
                    </a:xfrm>
                    <a:custGeom>
                      <a:avLst/>
                      <a:gdLst>
                        <a:gd name="connsiteX0" fmla="*/ 0 w 8229600"/>
                        <a:gd name="connsiteY0" fmla="*/ 160238 h 1602382"/>
                        <a:gd name="connsiteX1" fmla="*/ 160238 w 8229600"/>
                        <a:gd name="connsiteY1" fmla="*/ 0 h 1602382"/>
                        <a:gd name="connsiteX2" fmla="*/ 8069362 w 8229600"/>
                        <a:gd name="connsiteY2" fmla="*/ 0 h 1602382"/>
                        <a:gd name="connsiteX3" fmla="*/ 8229600 w 8229600"/>
                        <a:gd name="connsiteY3" fmla="*/ 160238 h 1602382"/>
                        <a:gd name="connsiteX4" fmla="*/ 8229600 w 8229600"/>
                        <a:gd name="connsiteY4" fmla="*/ 1442144 h 1602382"/>
                        <a:gd name="connsiteX5" fmla="*/ 8069362 w 8229600"/>
                        <a:gd name="connsiteY5" fmla="*/ 1602382 h 1602382"/>
                        <a:gd name="connsiteX6" fmla="*/ 160238 w 8229600"/>
                        <a:gd name="connsiteY6" fmla="*/ 1602382 h 1602382"/>
                        <a:gd name="connsiteX7" fmla="*/ 0 w 8229600"/>
                        <a:gd name="connsiteY7" fmla="*/ 1442144 h 1602382"/>
                        <a:gd name="connsiteX8" fmla="*/ 0 w 8229600"/>
                        <a:gd name="connsiteY8" fmla="*/ 160238 h 1602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29600" h="1602382">
                          <a:moveTo>
                            <a:pt x="0" y="160238"/>
                          </a:moveTo>
                          <a:cubicBezTo>
                            <a:pt x="0" y="71741"/>
                            <a:pt x="71741" y="0"/>
                            <a:pt x="160238" y="0"/>
                          </a:cubicBezTo>
                          <a:lnTo>
                            <a:pt x="8069362" y="0"/>
                          </a:lnTo>
                          <a:cubicBezTo>
                            <a:pt x="8157859" y="0"/>
                            <a:pt x="8229600" y="71741"/>
                            <a:pt x="8229600" y="160238"/>
                          </a:cubicBezTo>
                          <a:lnTo>
                            <a:pt x="8229600" y="1442144"/>
                          </a:lnTo>
                          <a:cubicBezTo>
                            <a:pt x="8229600" y="1530641"/>
                            <a:pt x="8157859" y="1602382"/>
                            <a:pt x="8069362" y="1602382"/>
                          </a:cubicBezTo>
                          <a:lnTo>
                            <a:pt x="160238" y="1602382"/>
                          </a:lnTo>
                          <a:cubicBezTo>
                            <a:pt x="71741" y="1602382"/>
                            <a:pt x="0" y="1530641"/>
                            <a:pt x="0" y="1442144"/>
                          </a:cubicBezTo>
                          <a:lnTo>
                            <a:pt x="0" y="160238"/>
                          </a:lnTo>
                          <a:close/>
                        </a:path>
                      </a:pathLst>
                    </a:custGeom>
                    <a:grpFill/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1920458" tIns="114300" rIns="114301" bIns="114300" numCol="1" spcCol="1270" anchor="t" anchorCtr="0">
                      <a:noAutofit/>
                    </a:bodyPr>
                    <a:lstStyle/>
                    <a:p>
                      <a:pPr defTabSz="133350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endParaRPr lang="zh-TW" altLang="en-US" sz="3000">
                        <a:solidFill>
                          <a:prstClr val="white"/>
                        </a:solidFill>
                      </a:endParaRPr>
                    </a:p>
                    <a:p>
                      <a:pPr marL="228600" lvl="1" indent="-228600" defTabSz="1022350">
                        <a:lnSpc>
                          <a:spcPct val="90000"/>
                        </a:lnSpc>
                        <a:spcAft>
                          <a:spcPct val="15000"/>
                        </a:spcAft>
                        <a:buFontTx/>
                        <a:buChar char="••"/>
                      </a:pPr>
                      <a:endParaRPr lang="zh-TW" altLang="en-US" sz="2300">
                        <a:solidFill>
                          <a:prstClr val="white"/>
                        </a:solidFill>
                      </a:endParaRPr>
                    </a:p>
                    <a:p>
                      <a:pPr marL="228600" lvl="1" indent="-228600" defTabSz="1022350">
                        <a:lnSpc>
                          <a:spcPct val="90000"/>
                        </a:lnSpc>
                        <a:spcAft>
                          <a:spcPct val="15000"/>
                        </a:spcAft>
                        <a:buFontTx/>
                        <a:buChar char="••"/>
                      </a:pPr>
                      <a:endParaRPr lang="zh-TW" altLang="en-US" sz="2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" name="圓角矩形 27"/>
                    <p:cNvSpPr/>
                    <p:nvPr/>
                  </p:nvSpPr>
                  <p:spPr>
                    <a:xfrm>
                      <a:off x="617438" y="1357213"/>
                      <a:ext cx="1645920" cy="559619"/>
                    </a:xfrm>
                    <a:prstGeom prst="roundRect">
                      <a:avLst>
                        <a:gd name="adj" fmla="val 10000"/>
                      </a:avLst>
                    </a:prstGeom>
                    <a:grpFill/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5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tint val="5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</p:grpSp>
            </p:grpSp>
          </p:grpSp>
        </p:grpSp>
      </p:grpSp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864135" y="1383913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文字方塊 1"/>
          <p:cNvSpPr txBox="1">
            <a:spLocks noChangeArrowheads="1"/>
          </p:cNvSpPr>
          <p:nvPr/>
        </p:nvSpPr>
        <p:spPr bwMode="auto">
          <a:xfrm>
            <a:off x="892967" y="220732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</a:p>
        </p:txBody>
      </p:sp>
      <p:sp>
        <p:nvSpPr>
          <p:cNvPr id="31" name="文字方塊 1"/>
          <p:cNvSpPr txBox="1">
            <a:spLocks noChangeArrowheads="1"/>
          </p:cNvSpPr>
          <p:nvPr/>
        </p:nvSpPr>
        <p:spPr bwMode="auto">
          <a:xfrm>
            <a:off x="864134" y="308102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2" name="文字方塊 1"/>
          <p:cNvSpPr txBox="1">
            <a:spLocks noChangeArrowheads="1"/>
          </p:cNvSpPr>
          <p:nvPr/>
        </p:nvSpPr>
        <p:spPr bwMode="auto">
          <a:xfrm>
            <a:off x="817888" y="3953266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四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3" name="文字方塊 1"/>
          <p:cNvSpPr txBox="1">
            <a:spLocks noChangeArrowheads="1"/>
          </p:cNvSpPr>
          <p:nvPr/>
        </p:nvSpPr>
        <p:spPr bwMode="auto">
          <a:xfrm>
            <a:off x="817888" y="482837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4" name="文字方塊 1"/>
          <p:cNvSpPr txBox="1">
            <a:spLocks noChangeArrowheads="1"/>
          </p:cNvSpPr>
          <p:nvPr/>
        </p:nvSpPr>
        <p:spPr bwMode="auto">
          <a:xfrm>
            <a:off x="798838" y="5672341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37709" y="1300236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緒論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437709" y="2248581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文獻回顧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494268" y="3036910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568756" y="3936888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研究結果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630652" y="4823874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30652" y="5688399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</a:p>
        </p:txBody>
      </p:sp>
    </p:spTree>
    <p:extLst>
      <p:ext uri="{BB962C8B-B14F-4D97-AF65-F5344CB8AC3E}">
        <p14:creationId xmlns:p14="http://schemas.microsoft.com/office/powerpoint/2010/main" val="37909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2551"/>
            <a:ext cx="8229600" cy="5096473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52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38173"/>
            <a:ext cx="8229600" cy="5096473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54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二、文獻回顧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3805"/>
            <a:ext cx="8229600" cy="4953964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43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三、研究方法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06" y="1253877"/>
            <a:ext cx="7833387" cy="5127625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28800"/>
            <a:ext cx="1012024" cy="8596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580" y="2732431"/>
            <a:ext cx="1012024" cy="859611"/>
          </a:xfrm>
          <a:prstGeom prst="rect">
            <a:avLst/>
          </a:prstGeom>
        </p:spPr>
      </p:pic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1299511" y="3928356"/>
            <a:ext cx="79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3.3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793499" y="5065396"/>
            <a:ext cx="79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3.4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三、研究方法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en-US" dirty="0">
                <a:solidFill>
                  <a:srgbClr val="04617B"/>
                </a:solidFill>
              </a:rPr>
              <a:t>研究架構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52106"/>
            <a:ext cx="8229600" cy="5096473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24</a:t>
            </a:fld>
            <a:endParaRPr lang="zh-TW" altLang="en-US" dirty="0"/>
          </a:p>
        </p:txBody>
      </p:sp>
      <p:graphicFrame>
        <p:nvGraphicFramePr>
          <p:cNvPr id="8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767997"/>
              </p:ext>
            </p:extLst>
          </p:nvPr>
        </p:nvGraphicFramePr>
        <p:xfrm>
          <a:off x="679450" y="1951391"/>
          <a:ext cx="7785100" cy="4558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Visio" r:id="rId4" imgW="6164640" imgH="2933098" progId="Visio.Drawing.11">
                  <p:embed/>
                </p:oleObj>
              </mc:Choice>
              <mc:Fallback>
                <p:oleObj name="Visio" r:id="rId4" imgW="6164640" imgH="293309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64" r="14867" b="21143"/>
                      <a:stretch>
                        <a:fillRect/>
                      </a:stretch>
                    </p:blipFill>
                    <p:spPr bwMode="auto">
                      <a:xfrm>
                        <a:off x="679450" y="1951391"/>
                        <a:ext cx="7785100" cy="4558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44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006591"/>
              </p:ext>
            </p:extLst>
          </p:nvPr>
        </p:nvGraphicFramePr>
        <p:xfrm>
          <a:off x="555703" y="1700808"/>
          <a:ext cx="8264769" cy="483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Visio" r:id="rId3" imgW="25728604" imgH="20894209" progId="Visio.Drawing.11">
                  <p:embed/>
                </p:oleObj>
              </mc:Choice>
              <mc:Fallback>
                <p:oleObj name="Visio" r:id="rId3" imgW="25728604" imgH="20894209" progId="Visio.Drawing.11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r="21747" b="340"/>
                      <a:stretch>
                        <a:fillRect/>
                      </a:stretch>
                    </p:blipFill>
                    <p:spPr bwMode="auto">
                      <a:xfrm>
                        <a:off x="555703" y="1700808"/>
                        <a:ext cx="8264769" cy="4838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三、研究方法</a:t>
            </a:r>
            <a:r>
              <a:rPr lang="en-US" altLang="zh-TW" dirty="0"/>
              <a:t>-</a:t>
            </a:r>
            <a:r>
              <a:rPr lang="zh-TW" altLang="en-US" dirty="0"/>
              <a:t>研究對象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96753"/>
            <a:ext cx="8424936" cy="512784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3.2</a:t>
            </a:r>
            <a:r>
              <a:rPr lang="zh-TW" altLang="en-US" dirty="0"/>
              <a:t>研究對象：搭乘愛之船遊客為研究調查對象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25</a:t>
            </a:fld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852936"/>
            <a:ext cx="310644" cy="2880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6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85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1.94444E-6 0.00023 C 0.00434 0.0074 0.01007 0.01597 0.01528 0.02407 C 0.01719 0.02731 0.01858 0.03055 0.02084 0.03333 C 0.02222 0.03588 0.02465 0.0375 0.0257 0.03958 C 0.02847 0.04352 0.03125 0.04815 0.03403 0.05185 C 0.03559 0.05393 0.03785 0.05532 0.03941 0.0581 C 0.04132 0.06111 0.04254 0.06481 0.04462 0.06713 C 0.04896 0.07338 0.05747 0.0824 0.06354 0.08611 C 0.07483 0.09398 0.0691 0.08356 0.07396 0.09537 L 0.21927 0.32546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三、研究方法</a:t>
            </a:r>
            <a:r>
              <a:rPr lang="en-US" altLang="zh-TW" dirty="0"/>
              <a:t>-</a:t>
            </a:r>
            <a:r>
              <a:rPr lang="zh-TW" altLang="en-US" dirty="0"/>
              <a:t>抽樣方法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881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25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四、研究結果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32711"/>
            <a:ext cx="8229600" cy="485615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27</a:t>
            </a:fld>
            <a:endParaRPr lang="zh-TW" altLang="en-US" dirty="0"/>
          </a:p>
        </p:txBody>
      </p:sp>
      <p:sp>
        <p:nvSpPr>
          <p:cNvPr id="7" name="文字方塊 1"/>
          <p:cNvSpPr txBox="1">
            <a:spLocks noChangeArrowheads="1"/>
          </p:cNvSpPr>
          <p:nvPr/>
        </p:nvSpPr>
        <p:spPr bwMode="auto">
          <a:xfrm>
            <a:off x="539552" y="1628800"/>
            <a:ext cx="115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4.1</a:t>
            </a:r>
            <a:endParaRPr lang="zh-TW" altLang="en-US" sz="320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827584" y="2916295"/>
            <a:ext cx="115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4.2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827584" y="4049666"/>
            <a:ext cx="115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4.3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1"/>
          <p:cNvSpPr txBox="1">
            <a:spLocks noChangeArrowheads="1"/>
          </p:cNvSpPr>
          <p:nvPr/>
        </p:nvSpPr>
        <p:spPr bwMode="auto">
          <a:xfrm>
            <a:off x="479703" y="5301208"/>
            <a:ext cx="115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4.4</a:t>
            </a:r>
            <a:endParaRPr lang="zh-TW" alt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四、研究結果</a:t>
            </a:r>
            <a:r>
              <a:rPr lang="en-US" altLang="zh-TW" dirty="0"/>
              <a:t>-</a:t>
            </a:r>
            <a:r>
              <a:rPr lang="en-US" altLang="zh-TW" sz="3200" dirty="0"/>
              <a:t>1.</a:t>
            </a:r>
            <a:r>
              <a:rPr lang="zh-TW" altLang="en-US" sz="3200" dirty="0"/>
              <a:t>遊客社經背景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550" y="1196975"/>
            <a:ext cx="7892899" cy="5159375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40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四、研究結果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en-US" altLang="zh-TW" sz="3200" dirty="0">
                <a:solidFill>
                  <a:srgbClr val="04617B"/>
                </a:solidFill>
              </a:rPr>
              <a:t>2.</a:t>
            </a:r>
            <a:r>
              <a:rPr lang="zh-TW" altLang="en-US" sz="3200" dirty="0">
                <a:solidFill>
                  <a:srgbClr val="04617B"/>
                </a:solidFill>
              </a:rPr>
              <a:t>遊客社經背景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kumimoji="1"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消費者社經背景對綠色消費滿意度顯著性</a:t>
            </a:r>
            <a:r>
              <a:rPr kumimoji="1" lang="zh-TW" altLang="en-US" sz="2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差異分析</a:t>
            </a:r>
            <a:endParaRPr kumimoji="1" lang="zh-TW" altLang="en-US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29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50" y="1762859"/>
            <a:ext cx="763895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06" y="1238462"/>
            <a:ext cx="7833387" cy="51276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一、緒論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" y="1412175"/>
            <a:ext cx="1377815" cy="1182727"/>
          </a:xfrm>
          <a:prstGeom prst="rect">
            <a:avLst/>
          </a:prstGeom>
        </p:spPr>
      </p:pic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106334" y="2698953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1.2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1"/>
          <p:cNvSpPr txBox="1">
            <a:spLocks noChangeArrowheads="1"/>
          </p:cNvSpPr>
          <p:nvPr/>
        </p:nvSpPr>
        <p:spPr bwMode="auto">
          <a:xfrm>
            <a:off x="1180803" y="3802275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1.3</a:t>
            </a:r>
            <a:endParaRPr lang="zh-TW" altLang="en-US" sz="4400" dirty="0" smtClea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604540" y="4937700"/>
            <a:ext cx="1152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1.4</a:t>
            </a:r>
            <a:endParaRPr lang="zh-TW" altLang="en-US" sz="44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33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四、研究結果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en-US" altLang="zh-TW" sz="3200" dirty="0">
                <a:solidFill>
                  <a:srgbClr val="04617B"/>
                </a:solidFill>
              </a:rPr>
              <a:t>2.</a:t>
            </a:r>
            <a:r>
              <a:rPr lang="zh-TW" altLang="en-US" sz="3200" dirty="0">
                <a:solidFill>
                  <a:srgbClr val="04617B"/>
                </a:solidFill>
              </a:rPr>
              <a:t>遊客社經背景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kumimoji="1"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消費者社經背景對綠色消費滿意度顯著性</a:t>
            </a:r>
            <a:r>
              <a:rPr kumimoji="1" lang="zh-TW" altLang="en-US" sz="2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差異分析</a:t>
            </a:r>
            <a:endParaRPr kumimoji="1" lang="zh-TW" altLang="en-US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30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899592" y="5833130"/>
            <a:ext cx="76327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TW" altLang="zh-TW" sz="2800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研究</a:t>
            </a:r>
            <a:r>
              <a:rPr lang="zh-TW" altLang="zh-TW" sz="28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</a:t>
            </a:r>
            <a:r>
              <a:rPr lang="en-US" altLang="zh-TW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H1</a:t>
            </a:r>
            <a:r>
              <a:rPr lang="zh-TW" altLang="en-US" sz="28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</a:t>
            </a:r>
            <a:r>
              <a:rPr lang="zh-TW" altLang="zh-TW" sz="2800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成立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79" y="1709809"/>
            <a:ext cx="823031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四、研究結果</a:t>
            </a:r>
            <a:r>
              <a:rPr lang="en-US" altLang="zh-TW" dirty="0" smtClean="0"/>
              <a:t>-</a:t>
            </a:r>
            <a:r>
              <a:rPr lang="en-US" altLang="zh-TW" sz="3200" dirty="0" smtClean="0"/>
              <a:t>3.</a:t>
            </a:r>
            <a:r>
              <a:rPr lang="zh-TW" altLang="en-US" sz="3200" dirty="0" smtClean="0"/>
              <a:t>結構</a:t>
            </a:r>
            <a:r>
              <a:rPr lang="zh-TW" altLang="en-US" sz="3200" dirty="0"/>
              <a:t>方程式分析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064" y="1196975"/>
            <a:ext cx="7593871" cy="5127625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2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四、研究結果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en-US" altLang="zh-TW" sz="3200" dirty="0">
                <a:solidFill>
                  <a:srgbClr val="04617B"/>
                </a:solidFill>
              </a:rPr>
              <a:t>3.</a:t>
            </a:r>
            <a:r>
              <a:rPr lang="zh-TW" altLang="en-US" sz="3200" dirty="0">
                <a:solidFill>
                  <a:srgbClr val="04617B"/>
                </a:solidFill>
              </a:rPr>
              <a:t>結構方程式之分析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2217"/>
            <a:ext cx="8229600" cy="499714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67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四、研究結果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en-US" altLang="zh-TW" sz="3200" dirty="0">
                <a:solidFill>
                  <a:srgbClr val="04617B"/>
                </a:solidFill>
              </a:rPr>
              <a:t>3.</a:t>
            </a:r>
            <a:r>
              <a:rPr lang="zh-TW" altLang="en-US" sz="3200" dirty="0">
                <a:solidFill>
                  <a:srgbClr val="04617B"/>
                </a:solidFill>
              </a:rPr>
              <a:t>價格價值、感知品質與綠色政府形象對</a:t>
            </a:r>
            <a:r>
              <a:rPr lang="zh-TW" altLang="en-US" sz="3200" dirty="0">
                <a:solidFill>
                  <a:srgbClr val="FF0000"/>
                </a:solidFill>
              </a:rPr>
              <a:t>綠色消費滿意度</a:t>
            </a:r>
            <a:r>
              <a:rPr lang="zh-TW" altLang="en-US" sz="3200" dirty="0">
                <a:solidFill>
                  <a:srgbClr val="04617B"/>
                </a:solidFill>
              </a:rPr>
              <a:t>之分析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1371"/>
            <a:ext cx="8229600" cy="62939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33</a:t>
            </a:fld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707742"/>
              </p:ext>
            </p:extLst>
          </p:nvPr>
        </p:nvGraphicFramePr>
        <p:xfrm>
          <a:off x="399542" y="1906588"/>
          <a:ext cx="8498904" cy="318596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84462"/>
                <a:gridCol w="1684462"/>
                <a:gridCol w="1210010"/>
                <a:gridCol w="1210010"/>
                <a:gridCol w="1210010"/>
                <a:gridCol w="1499950"/>
              </a:tblGrid>
              <a:tr h="39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kern="0" dirty="0">
                          <a:effectLst/>
                        </a:rPr>
                        <a:t>變數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kern="0" dirty="0">
                          <a:effectLst/>
                        </a:rPr>
                        <a:t>相關係數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000" i="1" kern="0" dirty="0">
                          <a:effectLst/>
                        </a:rPr>
                        <a:t>t</a:t>
                      </a:r>
                      <a:r>
                        <a:rPr lang="zh-TW" sz="2000" kern="0" dirty="0">
                          <a:effectLst/>
                        </a:rPr>
                        <a:t>值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kern="0">
                          <a:effectLst/>
                        </a:rPr>
                        <a:t>變數</a:t>
                      </a:r>
                      <a:endParaRPr lang="zh-TW" sz="2000" kern="10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kern="0">
                          <a:effectLst/>
                        </a:rPr>
                        <a:t>相關係數</a:t>
                      </a:r>
                      <a:endParaRPr lang="zh-TW" sz="2000" kern="10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000" i="1" kern="0" dirty="0">
                          <a:effectLst/>
                        </a:rPr>
                        <a:t>t</a:t>
                      </a:r>
                      <a:r>
                        <a:rPr lang="zh-TW" sz="2000" kern="0" dirty="0">
                          <a:effectLst/>
                        </a:rPr>
                        <a:t>值</a:t>
                      </a:r>
                      <a:endParaRPr lang="zh-TW" sz="2000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0" marR="17780" marT="0" marB="0" anchor="ctr"/>
                </a:tc>
              </a:tr>
              <a:tr h="405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PV2→GS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0.54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5.25</a:t>
                      </a:r>
                      <a:r>
                        <a:rPr lang="en-US" sz="2400" b="0" kern="100" baseline="300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SE→GS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0.93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5.71</a:t>
                      </a:r>
                      <a:r>
                        <a:rPr lang="en-US" sz="2400" b="0" kern="100" baseline="300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PV3→GS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0.62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3.36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PQ→GS</a:t>
                      </a:r>
                      <a:r>
                        <a:rPr lang="en-US" sz="2400" b="0" kern="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0.53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5.10</a:t>
                      </a:r>
                      <a:r>
                        <a:rPr lang="en-US" sz="24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PV→GS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0.26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2.89</a:t>
                      </a:r>
                      <a:r>
                        <a:rPr lang="en-US" sz="24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GI1→GS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0.50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5.25</a:t>
                      </a:r>
                      <a:r>
                        <a:rPr lang="en-US" sz="2400" b="0" kern="100" baseline="300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GPQ→GS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0.86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11.22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GI2→GS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0.49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5.51</a:t>
                      </a:r>
                      <a:r>
                        <a:rPr lang="en-US" sz="2400" b="0" kern="100" baseline="300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FR→GS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0.86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7.88</a:t>
                      </a:r>
                      <a:r>
                        <a:rPr lang="en-US" sz="2400" b="0" kern="100" baseline="300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GI3→GS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5.29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CS→GS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0.95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7.75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GI4→GS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0.49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6.61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0.90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11.22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GI→GS</a:t>
                      </a:r>
                      <a:r>
                        <a:rPr lang="en-US" sz="2400" b="0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0.07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0.83</a:t>
                      </a:r>
                      <a:r>
                        <a:rPr lang="en-US" sz="2400" b="0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611188" y="5159375"/>
            <a:ext cx="8075612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 eaLnBrk="0" hangingPunct="0">
              <a:spcAft>
                <a:spcPts val="0"/>
              </a:spcAft>
              <a:defRPr/>
            </a:pP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H2:</a:t>
            </a:r>
            <a:r>
              <a:rPr lang="zh-TW" altLang="zh-TW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價格價值對綠色消費滿意度有</a:t>
            </a:r>
            <a:r>
              <a:rPr lang="zh-TW" altLang="zh-TW" sz="22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zh-TW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zh-TW" sz="22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PV</a:t>
            </a:r>
            <a:r>
              <a:rPr lang="en-US" altLang="zh-TW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→GS</a:t>
            </a:r>
            <a:endParaRPr lang="en-US" altLang="zh-TW" sz="2200" kern="100" dirty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indent="304800" eaLnBrk="0" hangingPunct="0">
              <a:spcAft>
                <a:spcPts val="0"/>
              </a:spcAft>
              <a:defRPr/>
            </a:pP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H3</a:t>
            </a:r>
            <a:r>
              <a:rPr lang="en-US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感知品質對綠色消費滿意度有</a:t>
            </a:r>
            <a:r>
              <a:rPr lang="zh-TW" altLang="zh-TW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PQ</a:t>
            </a: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→GS</a:t>
            </a:r>
          </a:p>
          <a:p>
            <a:pPr indent="304800" eaLnBrk="0" hangingPunct="0">
              <a:spcAft>
                <a:spcPts val="0"/>
              </a:spcAft>
              <a:defRPr/>
            </a:pP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H5</a:t>
            </a:r>
            <a:r>
              <a:rPr lang="en-US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綠色政府形象對綠色消費滿意度有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GI</a:t>
            </a: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→GS</a:t>
            </a:r>
            <a:endParaRPr lang="en-US" altLang="zh-TW" sz="2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32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08371"/>
            <a:ext cx="8496944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四、研究結果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en-US" altLang="zh-TW" sz="3200" dirty="0">
                <a:solidFill>
                  <a:srgbClr val="04617B"/>
                </a:solidFill>
              </a:rPr>
              <a:t>4.</a:t>
            </a:r>
            <a:r>
              <a:rPr lang="zh-TW" altLang="en-US" sz="3200" dirty="0">
                <a:solidFill>
                  <a:srgbClr val="04617B"/>
                </a:solidFill>
              </a:rPr>
              <a:t>感知品質、綠色政府形象與綠色消費滿意度對</a:t>
            </a:r>
            <a:r>
              <a:rPr lang="zh-TW" altLang="en-US" sz="3200" dirty="0">
                <a:solidFill>
                  <a:srgbClr val="FF0000"/>
                </a:solidFill>
              </a:rPr>
              <a:t>綠色消費忠誠度</a:t>
            </a:r>
            <a:r>
              <a:rPr lang="zh-TW" altLang="en-US" sz="3200" dirty="0">
                <a:solidFill>
                  <a:srgbClr val="04617B"/>
                </a:solidFill>
              </a:rPr>
              <a:t>之分析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18" y="1700808"/>
            <a:ext cx="8229600" cy="57580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34</a:t>
            </a:fld>
            <a:endParaRPr lang="zh-TW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09840"/>
              </p:ext>
            </p:extLst>
          </p:nvPr>
        </p:nvGraphicFramePr>
        <p:xfrm>
          <a:off x="457200" y="2193997"/>
          <a:ext cx="8460000" cy="317817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410000"/>
                <a:gridCol w="1410000"/>
                <a:gridCol w="1410000"/>
                <a:gridCol w="1290895"/>
                <a:gridCol w="1529105"/>
                <a:gridCol w="1410000"/>
              </a:tblGrid>
              <a:tr h="397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b="1" kern="0" dirty="0">
                          <a:effectLst/>
                        </a:rPr>
                        <a:t>變數</a:t>
                      </a:r>
                      <a:endParaRPr lang="zh-TW" sz="2000" b="1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b="1" kern="0" dirty="0">
                          <a:effectLst/>
                        </a:rPr>
                        <a:t>相關係數</a:t>
                      </a:r>
                      <a:endParaRPr lang="zh-TW" sz="2000" b="1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000" b="1" i="1" kern="0" dirty="0">
                          <a:effectLst/>
                        </a:rPr>
                        <a:t>t</a:t>
                      </a:r>
                      <a:r>
                        <a:rPr lang="zh-TW" sz="2000" b="1" kern="0" dirty="0">
                          <a:effectLst/>
                        </a:rPr>
                        <a:t>值</a:t>
                      </a:r>
                      <a:endParaRPr lang="zh-TW" sz="2000" b="1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b="1" kern="0" dirty="0">
                          <a:effectLst/>
                        </a:rPr>
                        <a:t>變數</a:t>
                      </a:r>
                      <a:endParaRPr lang="zh-TW" sz="2000" b="1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zh-TW" sz="2000" b="1" kern="0">
                          <a:effectLst/>
                        </a:rPr>
                        <a:t>相關係數</a:t>
                      </a:r>
                      <a:endParaRPr lang="zh-TW" sz="2000" b="1" kern="10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000" b="1" i="1" kern="0" dirty="0">
                          <a:effectLst/>
                        </a:rPr>
                        <a:t>t</a:t>
                      </a:r>
                      <a:r>
                        <a:rPr lang="zh-TW" sz="2000" b="1" kern="0" dirty="0">
                          <a:effectLst/>
                        </a:rPr>
                        <a:t>值</a:t>
                      </a:r>
                      <a:endParaRPr lang="zh-TW" sz="2000" b="1" kern="1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GQ→GL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0.86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11.22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GI2→GL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0.49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5.51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FR→GL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0.86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7.88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GI3→GL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0.56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5.29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CS→GL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0.95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7.75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GI4→GL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0.49</a:t>
                      </a:r>
                      <a:endParaRPr lang="zh-TW" sz="2400" b="0" kern="10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6.61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ST→GL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0.90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11.22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GI→GL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0.34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4.67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SE→GL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0.93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5.71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CS3→GL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0.54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6.07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PQ→GL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0.28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2.78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CL8→GS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0.46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8.30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  <a:tr h="397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GI1→GL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spcAft>
                          <a:spcPts val="0"/>
                        </a:spcAft>
                        <a:tabLst>
                          <a:tab pos="106680" algn="dec"/>
                        </a:tabLst>
                      </a:pPr>
                      <a:r>
                        <a:rPr lang="en-US" sz="2400" b="0" kern="1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0.50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5.25</a:t>
                      </a:r>
                      <a:r>
                        <a:rPr kumimoji="0" lang="en-US" altLang="zh-TW" sz="2400" b="0" kern="1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endParaRPr kumimoji="0" lang="zh-TW" altLang="zh-TW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GL→GL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0.25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67640" algn="dec"/>
                        </a:tabLst>
                      </a:pPr>
                      <a:r>
                        <a:rPr lang="en-US" sz="2400" b="0" kern="0" dirty="0" smtClean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     2.56</a:t>
                      </a:r>
                      <a:r>
                        <a:rPr lang="en-US" sz="2400" b="0" kern="100" baseline="30000" dirty="0"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17781" marR="17781" marT="0" marB="0" anchor="ctr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611188" y="5402237"/>
            <a:ext cx="8075612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 algn="just" eaLnBrk="0" hangingPunct="0">
              <a:spcAft>
                <a:spcPts val="0"/>
              </a:spcAft>
              <a:defRPr/>
            </a:pP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H4:</a:t>
            </a:r>
            <a:r>
              <a:rPr lang="zh-TW" altLang="en-US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感知品質</a:t>
            </a:r>
            <a:r>
              <a:rPr lang="zh-TW" altLang="zh-TW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對綠色消費</a:t>
            </a:r>
            <a:r>
              <a:rPr lang="zh-TW" altLang="en-US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忠誠</a:t>
            </a:r>
            <a:r>
              <a:rPr lang="zh-TW" altLang="zh-TW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度有</a:t>
            </a:r>
            <a:r>
              <a:rPr lang="zh-TW" altLang="zh-TW" sz="22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zh-TW" sz="22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r>
              <a:rPr lang="zh-TW" altLang="zh-TW" sz="22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PQ→GL</a:t>
            </a:r>
          </a:p>
          <a:p>
            <a:pPr indent="304800" algn="just" eaLnBrk="0" hangingPunct="0">
              <a:spcAft>
                <a:spcPts val="0"/>
              </a:spcAft>
              <a:defRPr/>
            </a:pP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H6</a:t>
            </a:r>
            <a:r>
              <a:rPr lang="en-US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綠色政府形象</a:t>
            </a:r>
            <a:r>
              <a:rPr lang="zh-TW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對綠色消費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忠誠</a:t>
            </a:r>
            <a:r>
              <a:rPr lang="zh-TW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度有</a:t>
            </a:r>
            <a:r>
              <a:rPr lang="zh-TW" altLang="zh-TW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影響。</a:t>
            </a: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GI→GL</a:t>
            </a:r>
          </a:p>
          <a:p>
            <a:pPr indent="304800" algn="just" eaLnBrk="0" hangingPunct="0">
              <a:spcAft>
                <a:spcPts val="0"/>
              </a:spcAft>
              <a:defRPr/>
            </a:pPr>
            <a:r>
              <a:rPr lang="en-US" altLang="zh-TW" sz="2200" kern="1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H7: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綠色消費滿意度對綠色消費忠誠度有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影響。</a:t>
            </a: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GS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→GL</a:t>
            </a:r>
            <a:endParaRPr lang="en-US" altLang="zh-TW" sz="2200" dirty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04617B"/>
                </a:solidFill>
              </a:rPr>
              <a:t>五、研究結論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5031"/>
            <a:ext cx="8229600" cy="45115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05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74" y="1196975"/>
            <a:ext cx="8221251" cy="5127625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204864"/>
            <a:ext cx="1377815" cy="11766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92" y="4370098"/>
            <a:ext cx="137781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 smtClean="0">
                <a:solidFill>
                  <a:srgbClr val="04617B"/>
                </a:solidFill>
              </a:rPr>
              <a:t>-</a:t>
            </a:r>
            <a:r>
              <a:rPr lang="zh-TW" altLang="zh-TW" sz="3200" dirty="0" smtClean="0">
                <a:solidFill>
                  <a:srgbClr val="04617B"/>
                </a:solidFill>
              </a:rPr>
              <a:t>對</a:t>
            </a:r>
            <a:r>
              <a:rPr lang="zh-TW" altLang="zh-TW" sz="3200" dirty="0">
                <a:solidFill>
                  <a:srgbClr val="04617B"/>
                </a:solidFill>
              </a:rPr>
              <a:t>高雄市政府之建議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8" y="1317606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71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8414" y="5359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4617B"/>
                </a:solidFill>
              </a:rPr>
              <a:t>六、建議</a:t>
            </a:r>
            <a:r>
              <a:rPr lang="en-US" altLang="zh-TW" dirty="0" smtClean="0">
                <a:solidFill>
                  <a:srgbClr val="04617B"/>
                </a:solidFill>
              </a:rPr>
              <a:t>-</a:t>
            </a:r>
            <a:r>
              <a:rPr lang="zh-TW" altLang="en-US" sz="3200" b="1" dirty="0" smtClean="0">
                <a:solidFill>
                  <a:srgbClr val="04617B"/>
                </a:solidFill>
                <a:latin typeface="+mj-ea"/>
              </a:rPr>
              <a:t>對</a:t>
            </a:r>
            <a:r>
              <a:rPr lang="zh-TW" altLang="en-US" sz="3200" b="1" dirty="0">
                <a:solidFill>
                  <a:srgbClr val="04617B"/>
                </a:solidFill>
                <a:latin typeface="+mj-ea"/>
              </a:rPr>
              <a:t>高雄市政府之</a:t>
            </a:r>
            <a:r>
              <a:rPr lang="zh-TW" altLang="en-US" sz="3200" b="1" dirty="0" smtClean="0">
                <a:solidFill>
                  <a:srgbClr val="04617B"/>
                </a:solidFill>
                <a:latin typeface="+mj-ea"/>
              </a:rPr>
              <a:t>建議：</a:t>
            </a:r>
            <a:r>
              <a:rPr lang="en-US" altLang="zh-TW" sz="3200" b="1" dirty="0">
                <a:solidFill>
                  <a:srgbClr val="04617B"/>
                </a:solidFill>
                <a:latin typeface="+mj-ea"/>
              </a:rPr>
              <a:t/>
            </a:r>
            <a:br>
              <a:rPr lang="en-US" altLang="zh-TW" sz="3200" b="1" dirty="0">
                <a:solidFill>
                  <a:srgbClr val="04617B"/>
                </a:solidFill>
                <a:latin typeface="+mj-ea"/>
              </a:rPr>
            </a:br>
            <a:r>
              <a:rPr lang="en-US" altLang="zh-TW" sz="3200" b="1" dirty="0" smtClean="0">
                <a:solidFill>
                  <a:srgbClr val="04617B"/>
                </a:solidFill>
                <a:latin typeface="+mj-ea"/>
              </a:rPr>
              <a:t>6.1.1</a:t>
            </a:r>
            <a:r>
              <a:rPr lang="zh-TW" altLang="en-US" sz="3200" b="1" dirty="0" smtClean="0">
                <a:solidFill>
                  <a:srgbClr val="04617B"/>
                </a:solidFill>
                <a:latin typeface="+mj-ea"/>
              </a:rPr>
              <a:t>設置太陽能智慧型站牌</a:t>
            </a:r>
            <a:endParaRPr lang="zh-TW" altLang="en-US" b="1" dirty="0">
              <a:latin typeface="+mj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z="1800" smtClean="0">
                <a:solidFill>
                  <a:srgbClr val="04617B">
                    <a:shade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2014/6/21</a:t>
            </a:fld>
            <a:endParaRPr lang="zh-TW" altLang="en-US" sz="1800" dirty="0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966466" y="6356350"/>
            <a:ext cx="762000" cy="365125"/>
          </a:xfrm>
        </p:spPr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38</a:t>
            </a:fld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4901" y="5777150"/>
            <a:ext cx="3889375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傳統公車站牌</a:t>
            </a:r>
          </a:p>
        </p:txBody>
      </p:sp>
      <p:sp>
        <p:nvSpPr>
          <p:cNvPr id="31" name="矩形 30"/>
          <p:cNvSpPr/>
          <p:nvPr/>
        </p:nvSpPr>
        <p:spPr>
          <a:xfrm>
            <a:off x="4799013" y="5756983"/>
            <a:ext cx="3887787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太陽能公車站牌</a:t>
            </a:r>
          </a:p>
        </p:txBody>
      </p:sp>
      <p:pic>
        <p:nvPicPr>
          <p:cNvPr id="42" name="內容版面配置區 4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5180"/>
            <a:ext cx="4038600" cy="3700620"/>
          </a:xfrm>
        </p:spPr>
      </p:pic>
      <p:pic>
        <p:nvPicPr>
          <p:cNvPr id="41" name="內容版面配置區 4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" y="2065179"/>
            <a:ext cx="4035552" cy="3700620"/>
          </a:xfrm>
        </p:spPr>
      </p:pic>
    </p:spTree>
    <p:extLst>
      <p:ext uri="{BB962C8B-B14F-4D97-AF65-F5344CB8AC3E}">
        <p14:creationId xmlns:p14="http://schemas.microsoft.com/office/powerpoint/2010/main" val="30177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500" b="1" dirty="0" smtClean="0">
                <a:solidFill>
                  <a:srgbClr val="04617B"/>
                </a:solidFill>
              </a:rPr>
              <a:t>六、建議</a:t>
            </a:r>
            <a:r>
              <a:rPr lang="en-US" altLang="zh-TW" sz="4500" dirty="0" smtClean="0">
                <a:solidFill>
                  <a:srgbClr val="04617B"/>
                </a:solidFill>
              </a:rPr>
              <a:t>-</a:t>
            </a:r>
            <a:r>
              <a:rPr lang="zh-TW" altLang="en-US" sz="2900" b="1" dirty="0" smtClean="0">
                <a:solidFill>
                  <a:srgbClr val="04617B"/>
                </a:solidFill>
                <a:latin typeface="微軟正黑體" panose="020B0604030504040204" pitchFamily="34" charset="-120"/>
              </a:rPr>
              <a:t>對高雄市政府之建議：</a:t>
            </a:r>
            <a:r>
              <a:rPr lang="en-US" altLang="zh-TW" sz="2900" b="1" dirty="0" smtClean="0">
                <a:solidFill>
                  <a:srgbClr val="04617B"/>
                </a:solidFill>
                <a:latin typeface="微軟正黑體" panose="020B0604030504040204" pitchFamily="34" charset="-120"/>
              </a:rPr>
              <a:t/>
            </a:r>
            <a:br>
              <a:rPr lang="en-US" altLang="zh-TW" sz="2900" b="1" dirty="0" smtClean="0">
                <a:solidFill>
                  <a:srgbClr val="04617B"/>
                </a:solidFill>
                <a:latin typeface="微軟正黑體" panose="020B0604030504040204" pitchFamily="34" charset="-120"/>
              </a:rPr>
            </a:br>
            <a:r>
              <a:rPr lang="en-US" altLang="zh-TW" sz="2900" b="1" dirty="0" smtClean="0">
                <a:solidFill>
                  <a:srgbClr val="04617B"/>
                </a:solidFill>
                <a:latin typeface="微軟正黑體" panose="020B0604030504040204" pitchFamily="34" charset="-120"/>
              </a:rPr>
              <a:t>6.1.2</a:t>
            </a:r>
            <a:r>
              <a:rPr lang="zh-TW" altLang="en-US" sz="2900" b="1" dirty="0" smtClean="0">
                <a:solidFill>
                  <a:srgbClr val="04617B"/>
                </a:solidFill>
                <a:latin typeface="微軟正黑體" panose="020B0604030504040204" pitchFamily="34" charset="-120"/>
              </a:rPr>
              <a:t>設置太陽能路燈</a:t>
            </a:r>
            <a:endParaRPr lang="zh-TW" altLang="en-US" dirty="0"/>
          </a:p>
        </p:txBody>
      </p:sp>
      <p:pic>
        <p:nvPicPr>
          <p:cNvPr id="32" name="內容版面配置區 3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76" y="2183881"/>
            <a:ext cx="3603048" cy="3907875"/>
          </a:xfr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z="1600" smtClean="0">
                <a:solidFill>
                  <a:srgbClr val="04617B">
                    <a:shade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2014/6/21</a:t>
            </a:fld>
            <a:endParaRPr lang="zh-TW" altLang="en-US" sz="1600" dirty="0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39</a:t>
            </a:fld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內容版面配置區 3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2" y="2189978"/>
            <a:ext cx="3767655" cy="3901778"/>
          </a:xfrm>
        </p:spPr>
      </p:pic>
      <p:sp>
        <p:nvSpPr>
          <p:cNvPr id="33" name="橢圓 32"/>
          <p:cNvSpPr/>
          <p:nvPr/>
        </p:nvSpPr>
        <p:spPr>
          <a:xfrm>
            <a:off x="5436096" y="2636912"/>
            <a:ext cx="1900238" cy="176212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1043608" y="4005064"/>
            <a:ext cx="1900238" cy="176212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11188" y="6027737"/>
            <a:ext cx="3889375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傳統路燈</a:t>
            </a:r>
            <a:endParaRPr lang="zh-TW" altLang="en-US" sz="3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97425" y="5996749"/>
            <a:ext cx="3889375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節能路燈</a:t>
            </a:r>
            <a:endParaRPr lang="zh-TW" altLang="en-US" sz="3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35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  <p:grpSp>
        <p:nvGrpSpPr>
          <p:cNvPr id="38" name="群組 37"/>
          <p:cNvGrpSpPr/>
          <p:nvPr/>
        </p:nvGrpSpPr>
        <p:grpSpPr>
          <a:xfrm>
            <a:off x="3403392" y="403004"/>
            <a:ext cx="5266930" cy="641898"/>
            <a:chOff x="460815" y="3286420"/>
            <a:chExt cx="8222368" cy="948734"/>
          </a:xfrm>
        </p:grpSpPr>
        <p:sp>
          <p:nvSpPr>
            <p:cNvPr id="39" name="手繪多邊形 38"/>
            <p:cNvSpPr/>
            <p:nvPr/>
          </p:nvSpPr>
          <p:spPr>
            <a:xfrm>
              <a:off x="460815" y="3286420"/>
              <a:ext cx="1581224" cy="948734"/>
            </a:xfrm>
            <a:custGeom>
              <a:avLst/>
              <a:gdLst>
                <a:gd name="connsiteX0" fmla="*/ 0 w 1581224"/>
                <a:gd name="connsiteY0" fmla="*/ 94873 h 948734"/>
                <a:gd name="connsiteX1" fmla="*/ 94873 w 1581224"/>
                <a:gd name="connsiteY1" fmla="*/ 0 h 948734"/>
                <a:gd name="connsiteX2" fmla="*/ 1486351 w 1581224"/>
                <a:gd name="connsiteY2" fmla="*/ 0 h 948734"/>
                <a:gd name="connsiteX3" fmla="*/ 1581224 w 1581224"/>
                <a:gd name="connsiteY3" fmla="*/ 94873 h 948734"/>
                <a:gd name="connsiteX4" fmla="*/ 1581224 w 1581224"/>
                <a:gd name="connsiteY4" fmla="*/ 853861 h 948734"/>
                <a:gd name="connsiteX5" fmla="*/ 1486351 w 1581224"/>
                <a:gd name="connsiteY5" fmla="*/ 948734 h 948734"/>
                <a:gd name="connsiteX6" fmla="*/ 94873 w 1581224"/>
                <a:gd name="connsiteY6" fmla="*/ 948734 h 948734"/>
                <a:gd name="connsiteX7" fmla="*/ 0 w 1581224"/>
                <a:gd name="connsiteY7" fmla="*/ 853861 h 948734"/>
                <a:gd name="connsiteX8" fmla="*/ 0 w 1581224"/>
                <a:gd name="connsiteY8" fmla="*/ 94873 h 94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1224" h="948734">
                  <a:moveTo>
                    <a:pt x="0" y="94873"/>
                  </a:moveTo>
                  <a:cubicBezTo>
                    <a:pt x="0" y="42476"/>
                    <a:pt x="42476" y="0"/>
                    <a:pt x="94873" y="0"/>
                  </a:cubicBezTo>
                  <a:lnTo>
                    <a:pt x="1486351" y="0"/>
                  </a:lnTo>
                  <a:cubicBezTo>
                    <a:pt x="1538748" y="0"/>
                    <a:pt x="1581224" y="42476"/>
                    <a:pt x="1581224" y="94873"/>
                  </a:cubicBezTo>
                  <a:lnTo>
                    <a:pt x="1581224" y="853861"/>
                  </a:lnTo>
                  <a:cubicBezTo>
                    <a:pt x="1581224" y="906258"/>
                    <a:pt x="1538748" y="948734"/>
                    <a:pt x="1486351" y="948734"/>
                  </a:cubicBezTo>
                  <a:lnTo>
                    <a:pt x="94873" y="948734"/>
                  </a:lnTo>
                  <a:cubicBezTo>
                    <a:pt x="42476" y="948734"/>
                    <a:pt x="0" y="906258"/>
                    <a:pt x="0" y="853861"/>
                  </a:cubicBezTo>
                  <a:lnTo>
                    <a:pt x="0" y="94873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567" tIns="172567" rIns="172567" bIns="172567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600" kern="1200" dirty="0" smtClean="0">
                  <a:solidFill>
                    <a:schemeClr val="tx1"/>
                  </a:solidFill>
                  <a:latin typeface="+mj-ea"/>
                  <a:ea typeface="+mj-ea"/>
                </a:rPr>
                <a:t>背景</a:t>
              </a:r>
              <a:endParaRPr lang="zh-TW" altLang="en-US" sz="2600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手繪多邊形 39"/>
            <p:cNvSpPr/>
            <p:nvPr/>
          </p:nvSpPr>
          <p:spPr>
            <a:xfrm>
              <a:off x="2200162" y="3564715"/>
              <a:ext cx="335219" cy="392143"/>
            </a:xfrm>
            <a:custGeom>
              <a:avLst/>
              <a:gdLst>
                <a:gd name="connsiteX0" fmla="*/ 0 w 335219"/>
                <a:gd name="connsiteY0" fmla="*/ 78429 h 392143"/>
                <a:gd name="connsiteX1" fmla="*/ 167610 w 335219"/>
                <a:gd name="connsiteY1" fmla="*/ 78429 h 392143"/>
                <a:gd name="connsiteX2" fmla="*/ 167610 w 335219"/>
                <a:gd name="connsiteY2" fmla="*/ 0 h 392143"/>
                <a:gd name="connsiteX3" fmla="*/ 335219 w 335219"/>
                <a:gd name="connsiteY3" fmla="*/ 196072 h 392143"/>
                <a:gd name="connsiteX4" fmla="*/ 167610 w 335219"/>
                <a:gd name="connsiteY4" fmla="*/ 392143 h 392143"/>
                <a:gd name="connsiteX5" fmla="*/ 167610 w 335219"/>
                <a:gd name="connsiteY5" fmla="*/ 313714 h 392143"/>
                <a:gd name="connsiteX6" fmla="*/ 0 w 335219"/>
                <a:gd name="connsiteY6" fmla="*/ 313714 h 392143"/>
                <a:gd name="connsiteX7" fmla="*/ 0 w 335219"/>
                <a:gd name="connsiteY7" fmla="*/ 78429 h 39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219" h="392143">
                  <a:moveTo>
                    <a:pt x="0" y="78429"/>
                  </a:moveTo>
                  <a:lnTo>
                    <a:pt x="167610" y="78429"/>
                  </a:lnTo>
                  <a:lnTo>
                    <a:pt x="167610" y="0"/>
                  </a:lnTo>
                  <a:lnTo>
                    <a:pt x="335219" y="196072"/>
                  </a:lnTo>
                  <a:lnTo>
                    <a:pt x="167610" y="392143"/>
                  </a:lnTo>
                  <a:lnTo>
                    <a:pt x="167610" y="313714"/>
                  </a:lnTo>
                  <a:lnTo>
                    <a:pt x="0" y="313714"/>
                  </a:lnTo>
                  <a:lnTo>
                    <a:pt x="0" y="78429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429" rIns="100566" bIns="7842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600" kern="1200"/>
            </a:p>
          </p:txBody>
        </p:sp>
        <p:sp>
          <p:nvSpPr>
            <p:cNvPr id="41" name="手繪多邊形 40"/>
            <p:cNvSpPr/>
            <p:nvPr/>
          </p:nvSpPr>
          <p:spPr>
            <a:xfrm>
              <a:off x="2674528" y="3286420"/>
              <a:ext cx="1581224" cy="948734"/>
            </a:xfrm>
            <a:custGeom>
              <a:avLst/>
              <a:gdLst>
                <a:gd name="connsiteX0" fmla="*/ 0 w 1581224"/>
                <a:gd name="connsiteY0" fmla="*/ 94873 h 948734"/>
                <a:gd name="connsiteX1" fmla="*/ 94873 w 1581224"/>
                <a:gd name="connsiteY1" fmla="*/ 0 h 948734"/>
                <a:gd name="connsiteX2" fmla="*/ 1486351 w 1581224"/>
                <a:gd name="connsiteY2" fmla="*/ 0 h 948734"/>
                <a:gd name="connsiteX3" fmla="*/ 1581224 w 1581224"/>
                <a:gd name="connsiteY3" fmla="*/ 94873 h 948734"/>
                <a:gd name="connsiteX4" fmla="*/ 1581224 w 1581224"/>
                <a:gd name="connsiteY4" fmla="*/ 853861 h 948734"/>
                <a:gd name="connsiteX5" fmla="*/ 1486351 w 1581224"/>
                <a:gd name="connsiteY5" fmla="*/ 948734 h 948734"/>
                <a:gd name="connsiteX6" fmla="*/ 94873 w 1581224"/>
                <a:gd name="connsiteY6" fmla="*/ 948734 h 948734"/>
                <a:gd name="connsiteX7" fmla="*/ 0 w 1581224"/>
                <a:gd name="connsiteY7" fmla="*/ 853861 h 948734"/>
                <a:gd name="connsiteX8" fmla="*/ 0 w 1581224"/>
                <a:gd name="connsiteY8" fmla="*/ 94873 h 94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1224" h="948734">
                  <a:moveTo>
                    <a:pt x="0" y="94873"/>
                  </a:moveTo>
                  <a:cubicBezTo>
                    <a:pt x="0" y="42476"/>
                    <a:pt x="42476" y="0"/>
                    <a:pt x="94873" y="0"/>
                  </a:cubicBezTo>
                  <a:lnTo>
                    <a:pt x="1486351" y="0"/>
                  </a:lnTo>
                  <a:cubicBezTo>
                    <a:pt x="1538748" y="0"/>
                    <a:pt x="1581224" y="42476"/>
                    <a:pt x="1581224" y="94873"/>
                  </a:cubicBezTo>
                  <a:lnTo>
                    <a:pt x="1581224" y="853861"/>
                  </a:lnTo>
                  <a:cubicBezTo>
                    <a:pt x="1581224" y="906258"/>
                    <a:pt x="1538748" y="948734"/>
                    <a:pt x="1486351" y="948734"/>
                  </a:cubicBezTo>
                  <a:lnTo>
                    <a:pt x="94873" y="948734"/>
                  </a:lnTo>
                  <a:cubicBezTo>
                    <a:pt x="42476" y="948734"/>
                    <a:pt x="0" y="906258"/>
                    <a:pt x="0" y="853861"/>
                  </a:cubicBezTo>
                  <a:lnTo>
                    <a:pt x="0" y="94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567" tIns="172567" rIns="172567" bIns="172567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600" kern="1200" dirty="0" smtClean="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</a:rPr>
                <a:t>動機</a:t>
              </a:r>
              <a:endParaRPr lang="zh-TW" altLang="en-US" sz="2600" kern="1200" dirty="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2" name="手繪多邊形 41"/>
            <p:cNvSpPr/>
            <p:nvPr/>
          </p:nvSpPr>
          <p:spPr>
            <a:xfrm>
              <a:off x="4413876" y="3564715"/>
              <a:ext cx="335219" cy="392143"/>
            </a:xfrm>
            <a:custGeom>
              <a:avLst/>
              <a:gdLst>
                <a:gd name="connsiteX0" fmla="*/ 0 w 335219"/>
                <a:gd name="connsiteY0" fmla="*/ 78429 h 392143"/>
                <a:gd name="connsiteX1" fmla="*/ 167610 w 335219"/>
                <a:gd name="connsiteY1" fmla="*/ 78429 h 392143"/>
                <a:gd name="connsiteX2" fmla="*/ 167610 w 335219"/>
                <a:gd name="connsiteY2" fmla="*/ 0 h 392143"/>
                <a:gd name="connsiteX3" fmla="*/ 335219 w 335219"/>
                <a:gd name="connsiteY3" fmla="*/ 196072 h 392143"/>
                <a:gd name="connsiteX4" fmla="*/ 167610 w 335219"/>
                <a:gd name="connsiteY4" fmla="*/ 392143 h 392143"/>
                <a:gd name="connsiteX5" fmla="*/ 167610 w 335219"/>
                <a:gd name="connsiteY5" fmla="*/ 313714 h 392143"/>
                <a:gd name="connsiteX6" fmla="*/ 0 w 335219"/>
                <a:gd name="connsiteY6" fmla="*/ 313714 h 392143"/>
                <a:gd name="connsiteX7" fmla="*/ 0 w 335219"/>
                <a:gd name="connsiteY7" fmla="*/ 78429 h 39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219" h="392143">
                  <a:moveTo>
                    <a:pt x="0" y="78429"/>
                  </a:moveTo>
                  <a:lnTo>
                    <a:pt x="167610" y="78429"/>
                  </a:lnTo>
                  <a:lnTo>
                    <a:pt x="167610" y="0"/>
                  </a:lnTo>
                  <a:lnTo>
                    <a:pt x="335219" y="196072"/>
                  </a:lnTo>
                  <a:lnTo>
                    <a:pt x="167610" y="392143"/>
                  </a:lnTo>
                  <a:lnTo>
                    <a:pt x="167610" y="313714"/>
                  </a:lnTo>
                  <a:lnTo>
                    <a:pt x="0" y="313714"/>
                  </a:lnTo>
                  <a:lnTo>
                    <a:pt x="0" y="78429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429" rIns="100566" bIns="7842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600" kern="1200"/>
            </a:p>
          </p:txBody>
        </p:sp>
        <p:sp>
          <p:nvSpPr>
            <p:cNvPr id="43" name="手繪多邊形 42"/>
            <p:cNvSpPr/>
            <p:nvPr/>
          </p:nvSpPr>
          <p:spPr>
            <a:xfrm>
              <a:off x="4888243" y="3286420"/>
              <a:ext cx="1581224" cy="948734"/>
            </a:xfrm>
            <a:custGeom>
              <a:avLst/>
              <a:gdLst>
                <a:gd name="connsiteX0" fmla="*/ 0 w 1581224"/>
                <a:gd name="connsiteY0" fmla="*/ 94873 h 948734"/>
                <a:gd name="connsiteX1" fmla="*/ 94873 w 1581224"/>
                <a:gd name="connsiteY1" fmla="*/ 0 h 948734"/>
                <a:gd name="connsiteX2" fmla="*/ 1486351 w 1581224"/>
                <a:gd name="connsiteY2" fmla="*/ 0 h 948734"/>
                <a:gd name="connsiteX3" fmla="*/ 1581224 w 1581224"/>
                <a:gd name="connsiteY3" fmla="*/ 94873 h 948734"/>
                <a:gd name="connsiteX4" fmla="*/ 1581224 w 1581224"/>
                <a:gd name="connsiteY4" fmla="*/ 853861 h 948734"/>
                <a:gd name="connsiteX5" fmla="*/ 1486351 w 1581224"/>
                <a:gd name="connsiteY5" fmla="*/ 948734 h 948734"/>
                <a:gd name="connsiteX6" fmla="*/ 94873 w 1581224"/>
                <a:gd name="connsiteY6" fmla="*/ 948734 h 948734"/>
                <a:gd name="connsiteX7" fmla="*/ 0 w 1581224"/>
                <a:gd name="connsiteY7" fmla="*/ 853861 h 948734"/>
                <a:gd name="connsiteX8" fmla="*/ 0 w 1581224"/>
                <a:gd name="connsiteY8" fmla="*/ 94873 h 94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1224" h="948734">
                  <a:moveTo>
                    <a:pt x="0" y="94873"/>
                  </a:moveTo>
                  <a:cubicBezTo>
                    <a:pt x="0" y="42476"/>
                    <a:pt x="42476" y="0"/>
                    <a:pt x="94873" y="0"/>
                  </a:cubicBezTo>
                  <a:lnTo>
                    <a:pt x="1486351" y="0"/>
                  </a:lnTo>
                  <a:cubicBezTo>
                    <a:pt x="1538748" y="0"/>
                    <a:pt x="1581224" y="42476"/>
                    <a:pt x="1581224" y="94873"/>
                  </a:cubicBezTo>
                  <a:lnTo>
                    <a:pt x="1581224" y="853861"/>
                  </a:lnTo>
                  <a:cubicBezTo>
                    <a:pt x="1581224" y="906258"/>
                    <a:pt x="1538748" y="948734"/>
                    <a:pt x="1486351" y="948734"/>
                  </a:cubicBezTo>
                  <a:lnTo>
                    <a:pt x="94873" y="948734"/>
                  </a:lnTo>
                  <a:cubicBezTo>
                    <a:pt x="42476" y="948734"/>
                    <a:pt x="0" y="906258"/>
                    <a:pt x="0" y="853861"/>
                  </a:cubicBezTo>
                  <a:lnTo>
                    <a:pt x="0" y="94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567" tIns="172567" rIns="172567" bIns="172567" numCol="1" spcCol="1270" anchor="ctr" anchorCtr="0">
              <a:noAutofit/>
            </a:bodyPr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600" dirty="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</a:rPr>
                <a:t>目的</a:t>
              </a:r>
            </a:p>
          </p:txBody>
        </p:sp>
        <p:sp>
          <p:nvSpPr>
            <p:cNvPr id="44" name="手繪多邊形 43"/>
            <p:cNvSpPr/>
            <p:nvPr/>
          </p:nvSpPr>
          <p:spPr>
            <a:xfrm>
              <a:off x="6627590" y="3564715"/>
              <a:ext cx="335220" cy="392143"/>
            </a:xfrm>
            <a:custGeom>
              <a:avLst/>
              <a:gdLst>
                <a:gd name="connsiteX0" fmla="*/ 0 w 335219"/>
                <a:gd name="connsiteY0" fmla="*/ 78429 h 392143"/>
                <a:gd name="connsiteX1" fmla="*/ 167610 w 335219"/>
                <a:gd name="connsiteY1" fmla="*/ 78429 h 392143"/>
                <a:gd name="connsiteX2" fmla="*/ 167610 w 335219"/>
                <a:gd name="connsiteY2" fmla="*/ 0 h 392143"/>
                <a:gd name="connsiteX3" fmla="*/ 335219 w 335219"/>
                <a:gd name="connsiteY3" fmla="*/ 196072 h 392143"/>
                <a:gd name="connsiteX4" fmla="*/ 167610 w 335219"/>
                <a:gd name="connsiteY4" fmla="*/ 392143 h 392143"/>
                <a:gd name="connsiteX5" fmla="*/ 167610 w 335219"/>
                <a:gd name="connsiteY5" fmla="*/ 313714 h 392143"/>
                <a:gd name="connsiteX6" fmla="*/ 0 w 335219"/>
                <a:gd name="connsiteY6" fmla="*/ 313714 h 392143"/>
                <a:gd name="connsiteX7" fmla="*/ 0 w 335219"/>
                <a:gd name="connsiteY7" fmla="*/ 78429 h 39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219" h="392143">
                  <a:moveTo>
                    <a:pt x="0" y="78429"/>
                  </a:moveTo>
                  <a:lnTo>
                    <a:pt x="167610" y="78429"/>
                  </a:lnTo>
                  <a:lnTo>
                    <a:pt x="167610" y="0"/>
                  </a:lnTo>
                  <a:lnTo>
                    <a:pt x="335219" y="196072"/>
                  </a:lnTo>
                  <a:lnTo>
                    <a:pt x="167610" y="392143"/>
                  </a:lnTo>
                  <a:lnTo>
                    <a:pt x="167610" y="313714"/>
                  </a:lnTo>
                  <a:lnTo>
                    <a:pt x="0" y="313714"/>
                  </a:lnTo>
                  <a:lnTo>
                    <a:pt x="0" y="78429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429" rIns="100566" bIns="7842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600" kern="1200"/>
            </a:p>
          </p:txBody>
        </p:sp>
        <p:sp>
          <p:nvSpPr>
            <p:cNvPr id="45" name="手繪多邊形 44"/>
            <p:cNvSpPr/>
            <p:nvPr/>
          </p:nvSpPr>
          <p:spPr>
            <a:xfrm>
              <a:off x="7101959" y="3286420"/>
              <a:ext cx="1581224" cy="948734"/>
            </a:xfrm>
            <a:custGeom>
              <a:avLst/>
              <a:gdLst>
                <a:gd name="connsiteX0" fmla="*/ 0 w 1581224"/>
                <a:gd name="connsiteY0" fmla="*/ 94873 h 948734"/>
                <a:gd name="connsiteX1" fmla="*/ 94873 w 1581224"/>
                <a:gd name="connsiteY1" fmla="*/ 0 h 948734"/>
                <a:gd name="connsiteX2" fmla="*/ 1486351 w 1581224"/>
                <a:gd name="connsiteY2" fmla="*/ 0 h 948734"/>
                <a:gd name="connsiteX3" fmla="*/ 1581224 w 1581224"/>
                <a:gd name="connsiteY3" fmla="*/ 94873 h 948734"/>
                <a:gd name="connsiteX4" fmla="*/ 1581224 w 1581224"/>
                <a:gd name="connsiteY4" fmla="*/ 853861 h 948734"/>
                <a:gd name="connsiteX5" fmla="*/ 1486351 w 1581224"/>
                <a:gd name="connsiteY5" fmla="*/ 948734 h 948734"/>
                <a:gd name="connsiteX6" fmla="*/ 94873 w 1581224"/>
                <a:gd name="connsiteY6" fmla="*/ 948734 h 948734"/>
                <a:gd name="connsiteX7" fmla="*/ 0 w 1581224"/>
                <a:gd name="connsiteY7" fmla="*/ 853861 h 948734"/>
                <a:gd name="connsiteX8" fmla="*/ 0 w 1581224"/>
                <a:gd name="connsiteY8" fmla="*/ 94873 h 94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1224" h="948734">
                  <a:moveTo>
                    <a:pt x="0" y="94873"/>
                  </a:moveTo>
                  <a:cubicBezTo>
                    <a:pt x="0" y="42476"/>
                    <a:pt x="42476" y="0"/>
                    <a:pt x="94873" y="0"/>
                  </a:cubicBezTo>
                  <a:lnTo>
                    <a:pt x="1486351" y="0"/>
                  </a:lnTo>
                  <a:cubicBezTo>
                    <a:pt x="1538748" y="0"/>
                    <a:pt x="1581224" y="42476"/>
                    <a:pt x="1581224" y="94873"/>
                  </a:cubicBezTo>
                  <a:lnTo>
                    <a:pt x="1581224" y="853861"/>
                  </a:lnTo>
                  <a:cubicBezTo>
                    <a:pt x="1581224" y="906258"/>
                    <a:pt x="1538748" y="948734"/>
                    <a:pt x="1486351" y="948734"/>
                  </a:cubicBezTo>
                  <a:lnTo>
                    <a:pt x="94873" y="948734"/>
                  </a:lnTo>
                  <a:cubicBezTo>
                    <a:pt x="42476" y="948734"/>
                    <a:pt x="0" y="906258"/>
                    <a:pt x="0" y="853861"/>
                  </a:cubicBezTo>
                  <a:lnTo>
                    <a:pt x="0" y="94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567" tIns="172567" rIns="172567" bIns="172567" numCol="1" spcCol="1270" anchor="ctr" anchorCtr="0">
              <a:noAutofit/>
            </a:bodyPr>
            <a:lstStyle/>
            <a:p>
              <a:pPr algn="ctr" defTabSz="16891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600" dirty="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</a:rPr>
                <a:t>限制</a:t>
              </a:r>
            </a:p>
          </p:txBody>
        </p:sp>
      </p:grpSp>
      <p:sp>
        <p:nvSpPr>
          <p:cNvPr id="48" name="矩形 47"/>
          <p:cNvSpPr/>
          <p:nvPr/>
        </p:nvSpPr>
        <p:spPr>
          <a:xfrm>
            <a:off x="2865964" y="1071691"/>
            <a:ext cx="3517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愛河愛之船營運資料</a:t>
            </a:r>
            <a:r>
              <a:rPr lang="en-US" altLang="zh-TW" sz="1100" kern="1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 </a:t>
            </a:r>
            <a:r>
              <a:rPr lang="zh-TW" altLang="zh-TW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endParaRPr lang="zh-TW" altLang="zh-TW" kern="100" dirty="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aphicFrame>
        <p:nvGraphicFramePr>
          <p:cNvPr id="15" name="圖表 14"/>
          <p:cNvGraphicFramePr/>
          <p:nvPr>
            <p:extLst>
              <p:ext uri="{D42A27DB-BD31-4B8C-83A1-F6EECF244321}">
                <p14:modId xmlns:p14="http://schemas.microsoft.com/office/powerpoint/2010/main" val="2458165867"/>
              </p:ext>
            </p:extLst>
          </p:nvPr>
        </p:nvGraphicFramePr>
        <p:xfrm>
          <a:off x="539552" y="1622355"/>
          <a:ext cx="8130770" cy="473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15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餐飲服務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36" y="1124744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60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餐飲服務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9138"/>
            <a:ext cx="8229600" cy="5123299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41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63" y="1922594"/>
            <a:ext cx="4261473" cy="38286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02" y="1911497"/>
            <a:ext cx="3828620" cy="38286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06" y="5583872"/>
            <a:ext cx="3889585" cy="96325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932502" y="5774030"/>
            <a:ext cx="3887787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仁愛站旁餐飲</a:t>
            </a:r>
          </a:p>
        </p:txBody>
      </p:sp>
    </p:spTree>
    <p:extLst>
      <p:ext uri="{BB962C8B-B14F-4D97-AF65-F5344CB8AC3E}">
        <p14:creationId xmlns:p14="http://schemas.microsoft.com/office/powerpoint/2010/main" val="4755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餐飲服務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9138"/>
            <a:ext cx="8229600" cy="5123299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42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3" y="1907353"/>
            <a:ext cx="4163757" cy="385910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887391"/>
            <a:ext cx="4137242" cy="387906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57200" y="5779154"/>
            <a:ext cx="3889375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國賓站旁空地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39" y="5569564"/>
            <a:ext cx="3889585" cy="969348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2384425" y="2708275"/>
            <a:ext cx="1900238" cy="176212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380288" y="3781425"/>
            <a:ext cx="1450975" cy="1376363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停車需求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881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40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666379"/>
              </p:ext>
            </p:extLst>
          </p:nvPr>
        </p:nvGraphicFramePr>
        <p:xfrm>
          <a:off x="539552" y="1825352"/>
          <a:ext cx="8147248" cy="450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Visio" r:id="rId3" imgW="25728604" imgH="20894209" progId="Visio.Drawing.11">
                  <p:embed/>
                </p:oleObj>
              </mc:Choice>
              <mc:Fallback>
                <p:oleObj name="Visio" r:id="rId3" imgW="25728604" imgH="20894209" progId="Visio.Drawing.11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22" r="18318"/>
                      <a:stretch>
                        <a:fillRect/>
                      </a:stretch>
                    </p:blipFill>
                    <p:spPr bwMode="auto">
                      <a:xfrm>
                        <a:off x="539552" y="1825352"/>
                        <a:ext cx="8147248" cy="45081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停車需求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05688"/>
            <a:ext cx="8229600" cy="5127848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dirty="0">
                <a:solidFill>
                  <a:prstClr val="black"/>
                </a:solidFill>
              </a:rPr>
              <a:t>6.3.2</a:t>
            </a:r>
            <a:r>
              <a:rPr lang="zh-TW" altLang="en-US" dirty="0">
                <a:solidFill>
                  <a:prstClr val="black"/>
                </a:solidFill>
              </a:rPr>
              <a:t>假日實施「高費率」停車位措施：</a:t>
            </a: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44</a:t>
            </a:fld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85161">
            <a:off x="5189632" y="3754247"/>
            <a:ext cx="539080" cy="21609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924292" y="-3342"/>
            <a:ext cx="136023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314353" y="5272302"/>
            <a:ext cx="539080" cy="21609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6905">
            <a:off x="4168787" y="4969861"/>
            <a:ext cx="539080" cy="21609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39134">
            <a:off x="3899247" y="6225489"/>
            <a:ext cx="539080" cy="21609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444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0684 0.2240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3577 -0.00093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5625 0.158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24722 -0.06667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6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對高雄市政府之建議</a:t>
            </a:r>
            <a:r>
              <a:rPr lang="en-US" altLang="zh-TW" sz="3200" dirty="0">
                <a:solidFill>
                  <a:srgbClr val="04617B"/>
                </a:solidFill>
              </a:rPr>
              <a:t>-</a:t>
            </a:r>
            <a:r>
              <a:rPr lang="zh-TW" altLang="en-US" sz="3200" dirty="0">
                <a:solidFill>
                  <a:srgbClr val="04617B"/>
                </a:solidFill>
              </a:rPr>
              <a:t>停車需求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33051"/>
            <a:ext cx="8229600" cy="5123299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45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80" y="1925732"/>
            <a:ext cx="4011516" cy="3670110"/>
          </a:xfrm>
          <a:prstGeom prst="rect">
            <a:avLst/>
          </a:prstGeom>
        </p:spPr>
      </p:pic>
      <p:pic>
        <p:nvPicPr>
          <p:cNvPr id="8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1" b="13725"/>
          <a:stretch>
            <a:fillRect/>
          </a:stretch>
        </p:blipFill>
        <p:spPr bwMode="auto">
          <a:xfrm>
            <a:off x="4880593" y="1923954"/>
            <a:ext cx="38877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242" y="5450363"/>
            <a:ext cx="4212701" cy="8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4617B"/>
                </a:solidFill>
              </a:rPr>
              <a:t>六、建議</a:t>
            </a:r>
            <a:r>
              <a:rPr lang="en-US" altLang="zh-TW" dirty="0">
                <a:solidFill>
                  <a:srgbClr val="04617B"/>
                </a:solidFill>
              </a:rPr>
              <a:t>-</a:t>
            </a:r>
            <a:r>
              <a:rPr lang="zh-TW" altLang="zh-TW" sz="3200" dirty="0">
                <a:solidFill>
                  <a:srgbClr val="04617B"/>
                </a:solidFill>
              </a:rPr>
              <a:t>對</a:t>
            </a:r>
            <a:r>
              <a:rPr lang="zh-TW" altLang="en-US" sz="3200" dirty="0">
                <a:solidFill>
                  <a:srgbClr val="04617B"/>
                </a:solidFill>
              </a:rPr>
              <a:t>後續研究者</a:t>
            </a:r>
            <a:r>
              <a:rPr lang="zh-TW" altLang="zh-TW" sz="3200" dirty="0">
                <a:solidFill>
                  <a:srgbClr val="04617B"/>
                </a:solidFill>
              </a:rPr>
              <a:t>之建議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4538"/>
            <a:ext cx="8229600" cy="5031812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06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3"/>
          <p:cNvSpPr>
            <a:spLocks noGrp="1"/>
          </p:cNvSpPr>
          <p:nvPr>
            <p:ph type="dt" sz="quarter" idx="10"/>
          </p:nvPr>
        </p:nvSpPr>
        <p:spPr>
          <a:xfrm>
            <a:off x="250825" y="6326188"/>
            <a:ext cx="2133600" cy="365125"/>
          </a:xfrm>
        </p:spPr>
        <p:txBody>
          <a:bodyPr/>
          <a:lstStyle/>
          <a:p>
            <a:pPr>
              <a:defRPr/>
            </a:pPr>
            <a:fld id="{640EF381-2E71-4D95-A803-A249FFEFE4B9}" type="datetime1">
              <a:rPr lang="zh-TW" altLang="en-US" sz="160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 sz="1600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3713" y="3040063"/>
            <a:ext cx="64230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TW" alt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簡報結束  敬請指教</a:t>
            </a:r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924799" y="6356350"/>
            <a:ext cx="956469" cy="365125"/>
          </a:xfrm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fld id="{71F69B20-45D1-4BE0-B50F-1DDF65C4D0C2}" type="slidenum">
              <a:rPr lang="zh-TW" altLang="en-US" sz="2000">
                <a:solidFill>
                  <a:srgbClr val="045C75"/>
                </a:solidFill>
                <a:latin typeface="Times New Roman" panose="02020603050405020304" pitchFamily="18" charset="0"/>
                <a:ea typeface="新細明體" charset="-120"/>
              </a:rPr>
              <a:pPr>
                <a:buNone/>
              </a:pPr>
              <a:t>47</a:t>
            </a:fld>
            <a:endParaRPr lang="zh-TW" altLang="en-US" sz="28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內容版面配置區 8"/>
          <p:cNvPicPr>
            <a:picLocks noGrp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1" y="812800"/>
            <a:ext cx="4221162" cy="2253872"/>
          </a:xfrm>
        </p:spPr>
      </p:pic>
      <p:pic>
        <p:nvPicPr>
          <p:cNvPr id="11" name="圖片 10" descr="F:\2013.08.18愛之船照片\100_1338.JPG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59" b="27876"/>
          <a:stretch>
            <a:fillRect/>
          </a:stretch>
        </p:blipFill>
        <p:spPr bwMode="auto">
          <a:xfrm>
            <a:off x="4724044" y="792838"/>
            <a:ext cx="42322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9" descr="F:\2013.08.18愛之船照片\100_1346.JPG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852" r="2122" b="30972"/>
          <a:stretch>
            <a:fillRect/>
          </a:stretch>
        </p:blipFill>
        <p:spPr bwMode="auto">
          <a:xfrm>
            <a:off x="361950" y="4092575"/>
            <a:ext cx="42211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1" descr="C:\Users\user\Desktop\IMG_20131107_1858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21239" r="2814" b="20796"/>
          <a:stretch>
            <a:fillRect/>
          </a:stretch>
        </p:blipFill>
        <p:spPr bwMode="auto">
          <a:xfrm>
            <a:off x="4695825" y="4090988"/>
            <a:ext cx="4213225" cy="2201862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5" name="矩形 14"/>
          <p:cNvSpPr/>
          <p:nvPr/>
        </p:nvSpPr>
        <p:spPr>
          <a:xfrm>
            <a:off x="1588234" y="1081253"/>
            <a:ext cx="62880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高雄市國際及一般觀光旅館客房住用數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7" name="圖表 16"/>
          <p:cNvGraphicFramePr/>
          <p:nvPr>
            <p:extLst>
              <p:ext uri="{D42A27DB-BD31-4B8C-83A1-F6EECF244321}">
                <p14:modId xmlns:p14="http://schemas.microsoft.com/office/powerpoint/2010/main" val="4026050190"/>
              </p:ext>
            </p:extLst>
          </p:nvPr>
        </p:nvGraphicFramePr>
        <p:xfrm>
          <a:off x="457200" y="1605127"/>
          <a:ext cx="8229600" cy="511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5" name="矩形 14"/>
          <p:cNvSpPr/>
          <p:nvPr/>
        </p:nvSpPr>
        <p:spPr>
          <a:xfrm>
            <a:off x="1767363" y="1081253"/>
            <a:ext cx="5929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</a:t>
            </a:r>
            <a:r>
              <a:rPr lang="zh-TW" altLang="zh-TW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</a:t>
            </a: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及一般觀光旅館客房住用數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圖表 19"/>
          <p:cNvGraphicFramePr/>
          <p:nvPr>
            <p:extLst>
              <p:ext uri="{D42A27DB-BD31-4B8C-83A1-F6EECF244321}">
                <p14:modId xmlns:p14="http://schemas.microsoft.com/office/powerpoint/2010/main" val="1623038317"/>
              </p:ext>
            </p:extLst>
          </p:nvPr>
        </p:nvGraphicFramePr>
        <p:xfrm>
          <a:off x="611188" y="1604473"/>
          <a:ext cx="7993260" cy="475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5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7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4" name="矩形 13"/>
          <p:cNvSpPr/>
          <p:nvPr/>
        </p:nvSpPr>
        <p:spPr>
          <a:xfrm>
            <a:off x="1187624" y="1497949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高雄市</a:t>
            </a:r>
            <a:r>
              <a:rPr lang="zh-TW" altLang="zh-TW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</a:t>
            </a: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及一般觀光旅館員工人數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6" name="圖表 15"/>
          <p:cNvGraphicFramePr/>
          <p:nvPr>
            <p:extLst>
              <p:ext uri="{D42A27DB-BD31-4B8C-83A1-F6EECF244321}">
                <p14:modId xmlns:p14="http://schemas.microsoft.com/office/powerpoint/2010/main" val="2660379914"/>
              </p:ext>
            </p:extLst>
          </p:nvPr>
        </p:nvGraphicFramePr>
        <p:xfrm>
          <a:off x="457200" y="1968797"/>
          <a:ext cx="8229599" cy="4752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70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4" name="矩形 13"/>
          <p:cNvSpPr/>
          <p:nvPr/>
        </p:nvSpPr>
        <p:spPr>
          <a:xfrm>
            <a:off x="1367159" y="1497949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</a:t>
            </a:r>
            <a:r>
              <a:rPr lang="zh-TW" altLang="zh-TW" sz="2800" kern="1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</a:t>
            </a: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及一般觀光旅館員工人數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0825" y="3357563"/>
            <a:ext cx="360363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7" name="圖表 16"/>
          <p:cNvGraphicFramePr/>
          <p:nvPr>
            <p:extLst>
              <p:ext uri="{D42A27DB-BD31-4B8C-83A1-F6EECF244321}">
                <p14:modId xmlns:p14="http://schemas.microsoft.com/office/powerpoint/2010/main" val="911001961"/>
              </p:ext>
            </p:extLst>
          </p:nvPr>
        </p:nvGraphicFramePr>
        <p:xfrm>
          <a:off x="611188" y="2169160"/>
          <a:ext cx="8075611" cy="40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5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8371"/>
            <a:ext cx="8229600" cy="1031164"/>
          </a:xfrm>
        </p:spPr>
        <p:txBody>
          <a:bodyPr/>
          <a:lstStyle/>
          <a:p>
            <a:r>
              <a:rPr lang="zh-TW" altLang="en-US" dirty="0"/>
              <a:t>一、緒論</a:t>
            </a:r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44378-C2B1-4854-9A0B-DD98E06EF508}" type="datetime1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2014/6/21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69B20-45D1-4BE0-B50F-1DDF65C4D0C2}" type="slidenum">
              <a:rPr lang="zh-TW" altLang="en-US" smtClean="0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39" name="手繪多邊形 38"/>
          <p:cNvSpPr/>
          <p:nvPr/>
        </p:nvSpPr>
        <p:spPr>
          <a:xfrm>
            <a:off x="3465416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</p:txBody>
      </p:sp>
      <p:sp>
        <p:nvSpPr>
          <p:cNvPr id="40" name="手繪多邊形 39"/>
          <p:cNvSpPr/>
          <p:nvPr/>
        </p:nvSpPr>
        <p:spPr>
          <a:xfrm>
            <a:off x="4618063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1" name="手繪多邊形 40"/>
          <p:cNvSpPr/>
          <p:nvPr/>
        </p:nvSpPr>
        <p:spPr>
          <a:xfrm>
            <a:off x="488343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5997594" y="591294"/>
            <a:ext cx="214728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3" name="手繪多邊形 42"/>
          <p:cNvSpPr/>
          <p:nvPr/>
        </p:nvSpPr>
        <p:spPr>
          <a:xfrm>
            <a:off x="630145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sp>
        <p:nvSpPr>
          <p:cNvPr id="44" name="手繪多邊形 43"/>
          <p:cNvSpPr/>
          <p:nvPr/>
        </p:nvSpPr>
        <p:spPr>
          <a:xfrm>
            <a:off x="7415613" y="591294"/>
            <a:ext cx="214729" cy="265318"/>
          </a:xfrm>
          <a:custGeom>
            <a:avLst/>
            <a:gdLst>
              <a:gd name="connsiteX0" fmla="*/ 0 w 335219"/>
              <a:gd name="connsiteY0" fmla="*/ 78429 h 392143"/>
              <a:gd name="connsiteX1" fmla="*/ 167610 w 335219"/>
              <a:gd name="connsiteY1" fmla="*/ 78429 h 392143"/>
              <a:gd name="connsiteX2" fmla="*/ 167610 w 335219"/>
              <a:gd name="connsiteY2" fmla="*/ 0 h 392143"/>
              <a:gd name="connsiteX3" fmla="*/ 335219 w 335219"/>
              <a:gd name="connsiteY3" fmla="*/ 196072 h 392143"/>
              <a:gd name="connsiteX4" fmla="*/ 167610 w 335219"/>
              <a:gd name="connsiteY4" fmla="*/ 392143 h 392143"/>
              <a:gd name="connsiteX5" fmla="*/ 167610 w 335219"/>
              <a:gd name="connsiteY5" fmla="*/ 313714 h 392143"/>
              <a:gd name="connsiteX6" fmla="*/ 0 w 335219"/>
              <a:gd name="connsiteY6" fmla="*/ 313714 h 392143"/>
              <a:gd name="connsiteX7" fmla="*/ 0 w 335219"/>
              <a:gd name="connsiteY7" fmla="*/ 78429 h 39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19" h="392143">
                <a:moveTo>
                  <a:pt x="0" y="78429"/>
                </a:moveTo>
                <a:lnTo>
                  <a:pt x="167610" y="78429"/>
                </a:lnTo>
                <a:lnTo>
                  <a:pt x="167610" y="0"/>
                </a:lnTo>
                <a:lnTo>
                  <a:pt x="335219" y="196072"/>
                </a:lnTo>
                <a:lnTo>
                  <a:pt x="167610" y="392143"/>
                </a:lnTo>
                <a:lnTo>
                  <a:pt x="167610" y="313714"/>
                </a:lnTo>
                <a:lnTo>
                  <a:pt x="0" y="313714"/>
                </a:lnTo>
                <a:lnTo>
                  <a:pt x="0" y="78429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8429" rIns="100566" bIns="7842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zh-TW" altLang="en-US" sz="1600">
              <a:solidFill>
                <a:prstClr val="white"/>
              </a:solidFill>
            </a:endParaRPr>
          </a:p>
        </p:txBody>
      </p:sp>
      <p:sp>
        <p:nvSpPr>
          <p:cNvPr id="45" name="手繪多邊形 44"/>
          <p:cNvSpPr/>
          <p:nvPr/>
        </p:nvSpPr>
        <p:spPr>
          <a:xfrm>
            <a:off x="7719475" y="403004"/>
            <a:ext cx="1012871" cy="641898"/>
          </a:xfrm>
          <a:custGeom>
            <a:avLst/>
            <a:gdLst>
              <a:gd name="connsiteX0" fmla="*/ 0 w 1581224"/>
              <a:gd name="connsiteY0" fmla="*/ 94873 h 948734"/>
              <a:gd name="connsiteX1" fmla="*/ 94873 w 1581224"/>
              <a:gd name="connsiteY1" fmla="*/ 0 h 948734"/>
              <a:gd name="connsiteX2" fmla="*/ 1486351 w 1581224"/>
              <a:gd name="connsiteY2" fmla="*/ 0 h 948734"/>
              <a:gd name="connsiteX3" fmla="*/ 1581224 w 1581224"/>
              <a:gd name="connsiteY3" fmla="*/ 94873 h 948734"/>
              <a:gd name="connsiteX4" fmla="*/ 1581224 w 1581224"/>
              <a:gd name="connsiteY4" fmla="*/ 853861 h 948734"/>
              <a:gd name="connsiteX5" fmla="*/ 1486351 w 1581224"/>
              <a:gd name="connsiteY5" fmla="*/ 948734 h 948734"/>
              <a:gd name="connsiteX6" fmla="*/ 94873 w 1581224"/>
              <a:gd name="connsiteY6" fmla="*/ 948734 h 948734"/>
              <a:gd name="connsiteX7" fmla="*/ 0 w 1581224"/>
              <a:gd name="connsiteY7" fmla="*/ 853861 h 948734"/>
              <a:gd name="connsiteX8" fmla="*/ 0 w 1581224"/>
              <a:gd name="connsiteY8" fmla="*/ 94873 h 94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224" h="948734">
                <a:moveTo>
                  <a:pt x="0" y="94873"/>
                </a:moveTo>
                <a:cubicBezTo>
                  <a:pt x="0" y="42476"/>
                  <a:pt x="42476" y="0"/>
                  <a:pt x="94873" y="0"/>
                </a:cubicBezTo>
                <a:lnTo>
                  <a:pt x="1486351" y="0"/>
                </a:lnTo>
                <a:cubicBezTo>
                  <a:pt x="1538748" y="0"/>
                  <a:pt x="1581224" y="42476"/>
                  <a:pt x="1581224" y="94873"/>
                </a:cubicBezTo>
                <a:lnTo>
                  <a:pt x="1581224" y="853861"/>
                </a:lnTo>
                <a:cubicBezTo>
                  <a:pt x="1581224" y="906258"/>
                  <a:pt x="1538748" y="948734"/>
                  <a:pt x="1486351" y="948734"/>
                </a:cubicBezTo>
                <a:lnTo>
                  <a:pt x="94873" y="948734"/>
                </a:lnTo>
                <a:cubicBezTo>
                  <a:pt x="42476" y="948734"/>
                  <a:pt x="0" y="906258"/>
                  <a:pt x="0" y="853861"/>
                </a:cubicBezTo>
                <a:lnTo>
                  <a:pt x="0" y="948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567" tIns="172567" rIns="172567" bIns="172567" numCol="1" spcCol="1270" anchor="ctr" anchorCtr="0">
            <a:noAutofit/>
          </a:bodyPr>
          <a:lstStyle/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zh-TW" altLang="en-US" sz="2600" dirty="0">
                <a:solidFill>
                  <a:prstClr val="white">
                    <a:lumMod val="8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</a:p>
        </p:txBody>
      </p:sp>
      <p:sp>
        <p:nvSpPr>
          <p:cNvPr id="13" name="矩形 12"/>
          <p:cNvSpPr/>
          <p:nvPr/>
        </p:nvSpPr>
        <p:spPr>
          <a:xfrm>
            <a:off x="3413125" y="1256366"/>
            <a:ext cx="26987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zh-TW" sz="28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高雄捷運載客數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圖表 13"/>
          <p:cNvGraphicFramePr/>
          <p:nvPr>
            <p:extLst>
              <p:ext uri="{D42A27DB-BD31-4B8C-83A1-F6EECF244321}">
                <p14:modId xmlns:p14="http://schemas.microsoft.com/office/powerpoint/2010/main" val="2423159485"/>
              </p:ext>
            </p:extLst>
          </p:nvPr>
        </p:nvGraphicFramePr>
        <p:xfrm>
          <a:off x="457200" y="1780241"/>
          <a:ext cx="8229600" cy="481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09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4806</TotalTime>
  <Words>1195</Words>
  <Application>Microsoft Office PowerPoint</Application>
  <PresentationFormat>如螢幕大小 (4:3)</PresentationFormat>
  <Paragraphs>404</Paragraphs>
  <Slides>47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47</vt:i4>
      </vt:variant>
    </vt:vector>
  </HeadingPairs>
  <TitlesOfParts>
    <vt:vector size="58" baseType="lpstr">
      <vt:lpstr>微軟正黑體</vt:lpstr>
      <vt:lpstr>新細明體</vt:lpstr>
      <vt:lpstr>標楷體</vt:lpstr>
      <vt:lpstr>Arial</vt:lpstr>
      <vt:lpstr>Calibri</vt:lpstr>
      <vt:lpstr>Constantia</vt:lpstr>
      <vt:lpstr>Times New Roman</vt:lpstr>
      <vt:lpstr>Wingdings 2</vt:lpstr>
      <vt:lpstr>流線</vt:lpstr>
      <vt:lpstr>Visio</vt:lpstr>
      <vt:lpstr>Microsoft Visio Drawing</vt:lpstr>
      <vt:lpstr>綠色消費價值、滿意度與忠誠度之研究—以高雄愛河愛之船為例</vt:lpstr>
      <vt:lpstr>簡報大綱</vt:lpstr>
      <vt:lpstr>一、緒論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一、緒論-</vt:lpstr>
      <vt:lpstr>二、文獻回顧</vt:lpstr>
      <vt:lpstr>二、文獻回顧</vt:lpstr>
      <vt:lpstr>二、文獻回顧</vt:lpstr>
      <vt:lpstr>二、文獻回顧</vt:lpstr>
      <vt:lpstr>二、文獻回顧</vt:lpstr>
      <vt:lpstr>二、文獻回顧</vt:lpstr>
      <vt:lpstr>三、研究方法</vt:lpstr>
      <vt:lpstr>三、研究方法-研究架構</vt:lpstr>
      <vt:lpstr>三、研究方法-研究對象</vt:lpstr>
      <vt:lpstr>三、研究方法-抽樣方法</vt:lpstr>
      <vt:lpstr>四、研究結果</vt:lpstr>
      <vt:lpstr>四、研究結果-1.遊客社經背景</vt:lpstr>
      <vt:lpstr>四、研究結果-2.遊客社經背景</vt:lpstr>
      <vt:lpstr>四、研究結果-2.遊客社經背景</vt:lpstr>
      <vt:lpstr>四、研究結果-3.結構方程式分析</vt:lpstr>
      <vt:lpstr>四、研究結果-3.結構方程式之分析</vt:lpstr>
      <vt:lpstr>四、研究結果-3.價格價值、感知品質與綠色政府形象對綠色消費滿意度之分析</vt:lpstr>
      <vt:lpstr>四、研究結果-4.感知品質、綠色政府形象與綠色消費滿意度對綠色消費忠誠度之分析</vt:lpstr>
      <vt:lpstr>五、研究結論</vt:lpstr>
      <vt:lpstr>六、建議</vt:lpstr>
      <vt:lpstr>六、建議-對高雄市政府之建議</vt:lpstr>
      <vt:lpstr>六、建議-對高雄市政府之建議： 6.1.1設置太陽能智慧型站牌</vt:lpstr>
      <vt:lpstr>六、建議-對高雄市政府之建議： 6.1.2設置太陽能路燈</vt:lpstr>
      <vt:lpstr>六、建議-對高雄市政府之建議-餐飲服務</vt:lpstr>
      <vt:lpstr>六、建議-對高雄市政府之建議-餐飲服務</vt:lpstr>
      <vt:lpstr>六、建議-對高雄市政府之建議-餐飲服務</vt:lpstr>
      <vt:lpstr>六、建議-對高雄市政府之建議-停車需求</vt:lpstr>
      <vt:lpstr>六、建議-對高雄市政府之建議-停車需求</vt:lpstr>
      <vt:lpstr>六、建議-對高雄市政府之建議-停車需求</vt:lpstr>
      <vt:lpstr>六、建議-對後續研究者之建議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中華醫事科技大學學生對異國料理的喜好程度及消費行為</dc:title>
  <dc:creator>TIGER-XP</dc:creator>
  <cp:lastModifiedBy>user</cp:lastModifiedBy>
  <cp:revision>779</cp:revision>
  <cp:lastPrinted>2014-04-20T01:11:15Z</cp:lastPrinted>
  <dcterms:created xsi:type="dcterms:W3CDTF">2013-05-16T01:15:35Z</dcterms:created>
  <dcterms:modified xsi:type="dcterms:W3CDTF">2014-06-21T12:23:31Z</dcterms:modified>
</cp:coreProperties>
</file>