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 id="2147483865" r:id="rId2"/>
  </p:sldMasterIdLst>
  <p:notesMasterIdLst>
    <p:notesMasterId r:id="rId33"/>
  </p:notesMasterIdLst>
  <p:sldIdLst>
    <p:sldId id="256" r:id="rId3"/>
    <p:sldId id="278" r:id="rId4"/>
    <p:sldId id="279" r:id="rId5"/>
    <p:sldId id="311" r:id="rId6"/>
    <p:sldId id="262" r:id="rId7"/>
    <p:sldId id="293" r:id="rId8"/>
    <p:sldId id="294" r:id="rId9"/>
    <p:sldId id="295" r:id="rId10"/>
    <p:sldId id="264" r:id="rId11"/>
    <p:sldId id="310" r:id="rId12"/>
    <p:sldId id="296" r:id="rId13"/>
    <p:sldId id="313" r:id="rId14"/>
    <p:sldId id="312" r:id="rId15"/>
    <p:sldId id="299" r:id="rId16"/>
    <p:sldId id="300" r:id="rId17"/>
    <p:sldId id="301" r:id="rId18"/>
    <p:sldId id="303" r:id="rId19"/>
    <p:sldId id="314" r:id="rId20"/>
    <p:sldId id="304" r:id="rId21"/>
    <p:sldId id="316" r:id="rId22"/>
    <p:sldId id="305" r:id="rId23"/>
    <p:sldId id="315" r:id="rId24"/>
    <p:sldId id="306" r:id="rId25"/>
    <p:sldId id="317" r:id="rId26"/>
    <p:sldId id="318" r:id="rId27"/>
    <p:sldId id="319" r:id="rId28"/>
    <p:sldId id="307" r:id="rId29"/>
    <p:sldId id="308" r:id="rId30"/>
    <p:sldId id="309" r:id="rId31"/>
    <p:sldId id="287" r:id="rId32"/>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SUS" initials="A"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7FF"/>
    <a:srgbClr val="CC0066"/>
    <a:srgbClr val="0000CC"/>
    <a:srgbClr val="009051"/>
    <a:srgbClr val="FEE5B4"/>
    <a:srgbClr val="371C3C"/>
    <a:srgbClr val="FFFF00"/>
    <a:srgbClr val="DFD418"/>
    <a:srgbClr val="7DD575"/>
    <a:srgbClr val="BEFCA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等深淺樣式 2 - 輔色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C7853C-536D-4A76-A0AE-DD22124D55A5}" styleName="佈景主題樣式 1 - 輔色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93296810-A885-4BE3-A3E7-6D5BEEA58F35}" styleName="中等深淺樣式 2 - 輔色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中等深淺樣式 3 - 輔色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10A1B5D5-9B99-4C35-A422-299274C87663}" styleName="中等深淺樣式 1 - 輔色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2D5ABB26-0587-4C30-8999-92F81FD0307C}" styleName="無樣式、無格線">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淺色樣式 1 - 輔色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505E3EF-67EA-436B-97B2-0124C06EBD24}" styleName="中等深淺樣式 4 - 輔色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A107856-5554-42FB-B03E-39F5DBC370BA}" styleName="中等深淺樣式 4 - 輔色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8799B23B-EC83-4686-B30A-512413B5E67A}" styleName="淺色樣式 3 - 輔色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DA37D80-6434-44D0-A028-1B22A696006F}" styleName="淺色樣式 3 - 輔色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2838BEF-8BB2-4498-84A7-C5851F593DF1}" styleName="中等深淺樣式 4 - 輔色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16D9F66E-5EB9-4882-86FB-DCBF35E3C3E4}" styleName="中等深淺樣式 4 - 輔色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C4B1156A-380E-4F78-BDF5-A606A8083BF9}" styleName="中等深淺樣式 4 - 輔色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69CF1AB2-1976-4502-BF36-3FF5EA218861}" styleName="中等深淺樣式 4 - 輔色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160" autoAdjust="0"/>
    <p:restoredTop sz="74583" autoAdjust="0"/>
  </p:normalViewPr>
  <p:slideViewPr>
    <p:cSldViewPr>
      <p:cViewPr varScale="1">
        <p:scale>
          <a:sx n="52" d="100"/>
          <a:sy n="52" d="100"/>
        </p:scale>
        <p:origin x="1488" y="5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84" d="100"/>
          <a:sy n="84" d="100"/>
        </p:scale>
        <p:origin x="2416"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61C823F-73A6-4D1B-BFF9-C1A348564AA9}" type="doc">
      <dgm:prSet loTypeId="urn:microsoft.com/office/officeart/2005/8/layout/process1" loCatId="process" qsTypeId="urn:microsoft.com/office/officeart/2005/8/quickstyle/3d2" qsCatId="3D" csTypeId="urn:microsoft.com/office/officeart/2005/8/colors/accent3_2" csCatId="accent3" phldr="1"/>
      <dgm:spPr/>
    </dgm:pt>
    <dgm:pt modelId="{A4549EF1-2F6D-4588-B536-C819A6B86A32}">
      <dgm:prSet phldrT="[文字]"/>
      <dgm:spPr/>
      <dgm:t>
        <a:bodyPr/>
        <a:lstStyle/>
        <a:p>
          <a:r>
            <a:rPr lang="zh-TW" altLang="en-US" dirty="0" smtClean="0"/>
            <a:t>緒論</a:t>
          </a:r>
          <a:endParaRPr lang="zh-TW" altLang="en-US" dirty="0"/>
        </a:p>
      </dgm:t>
    </dgm:pt>
    <dgm:pt modelId="{E80E1046-7FBE-4B88-ABAD-4629120CCDAC}" type="parTrans" cxnId="{D4449A36-769A-4560-B0BD-39A5E5057637}">
      <dgm:prSet/>
      <dgm:spPr/>
      <dgm:t>
        <a:bodyPr/>
        <a:lstStyle/>
        <a:p>
          <a:endParaRPr lang="zh-TW" altLang="en-US"/>
        </a:p>
      </dgm:t>
    </dgm:pt>
    <dgm:pt modelId="{7DF8F097-C80B-494D-A342-DB34C6CEFF5A}" type="sibTrans" cxnId="{D4449A36-769A-4560-B0BD-39A5E5057637}">
      <dgm:prSet/>
      <dgm:spPr/>
      <dgm:t>
        <a:bodyPr/>
        <a:lstStyle/>
        <a:p>
          <a:endParaRPr lang="zh-TW" altLang="en-US"/>
        </a:p>
      </dgm:t>
    </dgm:pt>
    <dgm:pt modelId="{FBE6FDF6-4BE1-4633-A001-5E83D5569500}">
      <dgm:prSet phldrT="[文字]"/>
      <dgm:spPr/>
      <dgm:t>
        <a:bodyPr/>
        <a:lstStyle/>
        <a:p>
          <a:r>
            <a:rPr lang="zh-TW" altLang="en-US" dirty="0" smtClean="0"/>
            <a:t>文獻回顧</a:t>
          </a:r>
          <a:endParaRPr lang="zh-TW" altLang="en-US" dirty="0"/>
        </a:p>
      </dgm:t>
    </dgm:pt>
    <dgm:pt modelId="{6935C52E-AF41-4B4E-A105-37A9844CB141}" type="parTrans" cxnId="{80985C40-25DB-45E5-B7A7-D22395C10901}">
      <dgm:prSet/>
      <dgm:spPr/>
      <dgm:t>
        <a:bodyPr/>
        <a:lstStyle/>
        <a:p>
          <a:endParaRPr lang="zh-TW" altLang="en-US"/>
        </a:p>
      </dgm:t>
    </dgm:pt>
    <dgm:pt modelId="{0A3B61AD-8F8C-487D-8087-E95957B36B37}" type="sibTrans" cxnId="{80985C40-25DB-45E5-B7A7-D22395C10901}">
      <dgm:prSet/>
      <dgm:spPr/>
      <dgm:t>
        <a:bodyPr/>
        <a:lstStyle/>
        <a:p>
          <a:endParaRPr lang="zh-TW" altLang="en-US"/>
        </a:p>
      </dgm:t>
    </dgm:pt>
    <dgm:pt modelId="{C3B433EC-8B79-4B0A-BFB0-0B71CA3365E8}">
      <dgm:prSet phldrT="[文字]"/>
      <dgm:spPr/>
      <dgm:t>
        <a:bodyPr/>
        <a:lstStyle/>
        <a:p>
          <a:r>
            <a:rPr lang="zh-TW" altLang="en-US" dirty="0" smtClean="0"/>
            <a:t>研究架構</a:t>
          </a:r>
          <a:r>
            <a:rPr lang="en-US" altLang="zh-TW" dirty="0" smtClean="0"/>
            <a:t/>
          </a:r>
          <a:br>
            <a:rPr lang="en-US" altLang="zh-TW" dirty="0" smtClean="0"/>
          </a:br>
          <a:r>
            <a:rPr lang="zh-TW" altLang="en-US" dirty="0" smtClean="0"/>
            <a:t>與方法</a:t>
          </a:r>
          <a:endParaRPr lang="zh-TW" altLang="en-US" dirty="0"/>
        </a:p>
      </dgm:t>
    </dgm:pt>
    <dgm:pt modelId="{AE118EAC-1BD9-4410-A9C4-F19D13970DAA}" type="parTrans" cxnId="{4B6601F4-91AC-4C24-BF9D-DE8C0E1F9E44}">
      <dgm:prSet/>
      <dgm:spPr/>
      <dgm:t>
        <a:bodyPr/>
        <a:lstStyle/>
        <a:p>
          <a:endParaRPr lang="zh-TW" altLang="en-US"/>
        </a:p>
      </dgm:t>
    </dgm:pt>
    <dgm:pt modelId="{831964C6-11F3-4CD0-BCBF-F173F88788CD}" type="sibTrans" cxnId="{4B6601F4-91AC-4C24-BF9D-DE8C0E1F9E44}">
      <dgm:prSet/>
      <dgm:spPr/>
      <dgm:t>
        <a:bodyPr/>
        <a:lstStyle/>
        <a:p>
          <a:endParaRPr lang="zh-TW" altLang="en-US"/>
        </a:p>
      </dgm:t>
    </dgm:pt>
    <dgm:pt modelId="{10845958-C6DB-4C23-A5D9-58C6EDD2B102}">
      <dgm:prSet phldrT="[文字]"/>
      <dgm:spPr/>
      <dgm:t>
        <a:bodyPr/>
        <a:lstStyle/>
        <a:p>
          <a:r>
            <a:rPr lang="zh-TW" altLang="en-US" dirty="0" smtClean="0"/>
            <a:t>結論與</a:t>
          </a:r>
          <a:r>
            <a:rPr lang="en-US" altLang="zh-TW" dirty="0" smtClean="0"/>
            <a:t/>
          </a:r>
          <a:br>
            <a:rPr lang="en-US" altLang="zh-TW" dirty="0" smtClean="0"/>
          </a:br>
          <a:r>
            <a:rPr lang="zh-TW" altLang="en-US" dirty="0" smtClean="0"/>
            <a:t>建議</a:t>
          </a:r>
          <a:endParaRPr lang="zh-TW" altLang="en-US" dirty="0"/>
        </a:p>
      </dgm:t>
    </dgm:pt>
    <dgm:pt modelId="{D9B276E4-B9D8-4A99-9D9F-629772B2610A}" type="parTrans" cxnId="{B4718A0A-CD39-4314-86A9-2E6C2DE3A450}">
      <dgm:prSet/>
      <dgm:spPr/>
      <dgm:t>
        <a:bodyPr/>
        <a:lstStyle/>
        <a:p>
          <a:endParaRPr lang="zh-TW" altLang="en-US"/>
        </a:p>
      </dgm:t>
    </dgm:pt>
    <dgm:pt modelId="{3E56FDFB-0D70-4F9B-8D3F-108125D735A5}" type="sibTrans" cxnId="{B4718A0A-CD39-4314-86A9-2E6C2DE3A450}">
      <dgm:prSet/>
      <dgm:spPr/>
      <dgm:t>
        <a:bodyPr/>
        <a:lstStyle/>
        <a:p>
          <a:endParaRPr lang="zh-TW" altLang="en-US"/>
        </a:p>
      </dgm:t>
    </dgm:pt>
    <dgm:pt modelId="{38B16B16-C8D0-42A0-B784-1B6E4C20FCE7}">
      <dgm:prSet phldrT="[文字]"/>
      <dgm:spPr/>
      <dgm:t>
        <a:bodyPr/>
        <a:lstStyle/>
        <a:p>
          <a:r>
            <a:rPr lang="zh-TW" altLang="en-US" dirty="0" smtClean="0"/>
            <a:t>問券分析</a:t>
          </a:r>
          <a:endParaRPr lang="zh-TW" altLang="en-US" dirty="0"/>
        </a:p>
      </dgm:t>
    </dgm:pt>
    <dgm:pt modelId="{DAF54300-551D-4DEE-AEA6-79DDB538B593}" type="parTrans" cxnId="{000EFA1A-3C59-496C-BFA0-34397207D9E3}">
      <dgm:prSet/>
      <dgm:spPr/>
      <dgm:t>
        <a:bodyPr/>
        <a:lstStyle/>
        <a:p>
          <a:endParaRPr lang="zh-TW" altLang="en-US"/>
        </a:p>
      </dgm:t>
    </dgm:pt>
    <dgm:pt modelId="{BE126984-F786-46D9-A9C6-A2D8B7DF21A0}" type="sibTrans" cxnId="{000EFA1A-3C59-496C-BFA0-34397207D9E3}">
      <dgm:prSet/>
      <dgm:spPr/>
      <dgm:t>
        <a:bodyPr/>
        <a:lstStyle/>
        <a:p>
          <a:endParaRPr lang="zh-TW" altLang="en-US"/>
        </a:p>
      </dgm:t>
    </dgm:pt>
    <dgm:pt modelId="{A06B2B9D-6432-42FD-B61E-735536B4070B}" type="pres">
      <dgm:prSet presAssocID="{F61C823F-73A6-4D1B-BFF9-C1A348564AA9}" presName="Name0" presStyleCnt="0">
        <dgm:presLayoutVars>
          <dgm:dir/>
          <dgm:resizeHandles val="exact"/>
        </dgm:presLayoutVars>
      </dgm:prSet>
      <dgm:spPr/>
    </dgm:pt>
    <dgm:pt modelId="{C3515CBF-C2D5-49E8-8994-F8254FC67381}" type="pres">
      <dgm:prSet presAssocID="{A4549EF1-2F6D-4588-B536-C819A6B86A32}" presName="node" presStyleLbl="node1" presStyleIdx="0" presStyleCnt="5" custLinFactNeighborX="-8383" custLinFactNeighborY="-2460">
        <dgm:presLayoutVars>
          <dgm:bulletEnabled val="1"/>
        </dgm:presLayoutVars>
      </dgm:prSet>
      <dgm:spPr/>
      <dgm:t>
        <a:bodyPr/>
        <a:lstStyle/>
        <a:p>
          <a:endParaRPr lang="zh-TW" altLang="en-US"/>
        </a:p>
      </dgm:t>
    </dgm:pt>
    <dgm:pt modelId="{52EE7F81-46B0-4728-B411-045A4B2BDD0E}" type="pres">
      <dgm:prSet presAssocID="{7DF8F097-C80B-494D-A342-DB34C6CEFF5A}" presName="sibTrans" presStyleLbl="sibTrans2D1" presStyleIdx="0" presStyleCnt="4"/>
      <dgm:spPr/>
      <dgm:t>
        <a:bodyPr/>
        <a:lstStyle/>
        <a:p>
          <a:endParaRPr lang="zh-TW" altLang="en-US"/>
        </a:p>
      </dgm:t>
    </dgm:pt>
    <dgm:pt modelId="{63D0283B-2B21-458B-82C5-CB56E5D1B222}" type="pres">
      <dgm:prSet presAssocID="{7DF8F097-C80B-494D-A342-DB34C6CEFF5A}" presName="connectorText" presStyleLbl="sibTrans2D1" presStyleIdx="0" presStyleCnt="4"/>
      <dgm:spPr/>
      <dgm:t>
        <a:bodyPr/>
        <a:lstStyle/>
        <a:p>
          <a:endParaRPr lang="zh-TW" altLang="en-US"/>
        </a:p>
      </dgm:t>
    </dgm:pt>
    <dgm:pt modelId="{6B90A46F-DF85-4F8D-87F6-4D0A0DC6A0E5}" type="pres">
      <dgm:prSet presAssocID="{FBE6FDF6-4BE1-4633-A001-5E83D5569500}" presName="node" presStyleLbl="node1" presStyleIdx="1" presStyleCnt="5">
        <dgm:presLayoutVars>
          <dgm:bulletEnabled val="1"/>
        </dgm:presLayoutVars>
      </dgm:prSet>
      <dgm:spPr/>
      <dgm:t>
        <a:bodyPr/>
        <a:lstStyle/>
        <a:p>
          <a:endParaRPr lang="zh-TW" altLang="en-US"/>
        </a:p>
      </dgm:t>
    </dgm:pt>
    <dgm:pt modelId="{2F70B64E-BFE0-4B6F-9297-C4FDDA59FF64}" type="pres">
      <dgm:prSet presAssocID="{0A3B61AD-8F8C-487D-8087-E95957B36B37}" presName="sibTrans" presStyleLbl="sibTrans2D1" presStyleIdx="1" presStyleCnt="4"/>
      <dgm:spPr/>
      <dgm:t>
        <a:bodyPr/>
        <a:lstStyle/>
        <a:p>
          <a:endParaRPr lang="zh-TW" altLang="en-US"/>
        </a:p>
      </dgm:t>
    </dgm:pt>
    <dgm:pt modelId="{B4C7BF2A-B21D-43C9-9206-6AA3A92B2D86}" type="pres">
      <dgm:prSet presAssocID="{0A3B61AD-8F8C-487D-8087-E95957B36B37}" presName="connectorText" presStyleLbl="sibTrans2D1" presStyleIdx="1" presStyleCnt="4"/>
      <dgm:spPr/>
      <dgm:t>
        <a:bodyPr/>
        <a:lstStyle/>
        <a:p>
          <a:endParaRPr lang="zh-TW" altLang="en-US"/>
        </a:p>
      </dgm:t>
    </dgm:pt>
    <dgm:pt modelId="{33CA4228-F9C6-4B2C-9EB8-7F594B802D80}" type="pres">
      <dgm:prSet presAssocID="{C3B433EC-8B79-4B0A-BFB0-0B71CA3365E8}" presName="node" presStyleLbl="node1" presStyleIdx="2" presStyleCnt="5">
        <dgm:presLayoutVars>
          <dgm:bulletEnabled val="1"/>
        </dgm:presLayoutVars>
      </dgm:prSet>
      <dgm:spPr/>
      <dgm:t>
        <a:bodyPr/>
        <a:lstStyle/>
        <a:p>
          <a:endParaRPr lang="zh-TW" altLang="en-US"/>
        </a:p>
      </dgm:t>
    </dgm:pt>
    <dgm:pt modelId="{E2ADC75C-9028-4310-A42C-0221FE0B484A}" type="pres">
      <dgm:prSet presAssocID="{831964C6-11F3-4CD0-BCBF-F173F88788CD}" presName="sibTrans" presStyleLbl="sibTrans2D1" presStyleIdx="2" presStyleCnt="4"/>
      <dgm:spPr/>
      <dgm:t>
        <a:bodyPr/>
        <a:lstStyle/>
        <a:p>
          <a:endParaRPr lang="zh-TW" altLang="en-US"/>
        </a:p>
      </dgm:t>
    </dgm:pt>
    <dgm:pt modelId="{1522293C-6F0D-4416-B3DD-4ACDAB879935}" type="pres">
      <dgm:prSet presAssocID="{831964C6-11F3-4CD0-BCBF-F173F88788CD}" presName="connectorText" presStyleLbl="sibTrans2D1" presStyleIdx="2" presStyleCnt="4"/>
      <dgm:spPr/>
      <dgm:t>
        <a:bodyPr/>
        <a:lstStyle/>
        <a:p>
          <a:endParaRPr lang="zh-TW" altLang="en-US"/>
        </a:p>
      </dgm:t>
    </dgm:pt>
    <dgm:pt modelId="{0176FC78-D164-46ED-81ED-7CD3CD0535CD}" type="pres">
      <dgm:prSet presAssocID="{38B16B16-C8D0-42A0-B784-1B6E4C20FCE7}" presName="node" presStyleLbl="node1" presStyleIdx="3" presStyleCnt="5" custScaleX="96941">
        <dgm:presLayoutVars>
          <dgm:bulletEnabled val="1"/>
        </dgm:presLayoutVars>
      </dgm:prSet>
      <dgm:spPr/>
      <dgm:t>
        <a:bodyPr/>
        <a:lstStyle/>
        <a:p>
          <a:endParaRPr lang="zh-TW" altLang="en-US"/>
        </a:p>
      </dgm:t>
    </dgm:pt>
    <dgm:pt modelId="{89BD2B56-E9BA-468A-B816-0E6D4007AB5D}" type="pres">
      <dgm:prSet presAssocID="{BE126984-F786-46D9-A9C6-A2D8B7DF21A0}" presName="sibTrans" presStyleLbl="sibTrans2D1" presStyleIdx="3" presStyleCnt="4"/>
      <dgm:spPr/>
      <dgm:t>
        <a:bodyPr/>
        <a:lstStyle/>
        <a:p>
          <a:endParaRPr lang="zh-TW" altLang="en-US"/>
        </a:p>
      </dgm:t>
    </dgm:pt>
    <dgm:pt modelId="{4A672665-7474-4142-93E1-05F9ABD68A08}" type="pres">
      <dgm:prSet presAssocID="{BE126984-F786-46D9-A9C6-A2D8B7DF21A0}" presName="connectorText" presStyleLbl="sibTrans2D1" presStyleIdx="3" presStyleCnt="4"/>
      <dgm:spPr/>
      <dgm:t>
        <a:bodyPr/>
        <a:lstStyle/>
        <a:p>
          <a:endParaRPr lang="zh-TW" altLang="en-US"/>
        </a:p>
      </dgm:t>
    </dgm:pt>
    <dgm:pt modelId="{903DD86B-A239-4B12-8469-A2F387A57B33}" type="pres">
      <dgm:prSet presAssocID="{10845958-C6DB-4C23-A5D9-58C6EDD2B102}" presName="node" presStyleLbl="node1" presStyleIdx="4" presStyleCnt="5">
        <dgm:presLayoutVars>
          <dgm:bulletEnabled val="1"/>
        </dgm:presLayoutVars>
      </dgm:prSet>
      <dgm:spPr/>
      <dgm:t>
        <a:bodyPr/>
        <a:lstStyle/>
        <a:p>
          <a:endParaRPr lang="zh-TW" altLang="en-US"/>
        </a:p>
      </dgm:t>
    </dgm:pt>
  </dgm:ptLst>
  <dgm:cxnLst>
    <dgm:cxn modelId="{ABE89BBF-8A53-4D9C-AD2C-B052F92CC28B}" type="presOf" srcId="{F61C823F-73A6-4D1B-BFF9-C1A348564AA9}" destId="{A06B2B9D-6432-42FD-B61E-735536B4070B}" srcOrd="0" destOrd="0" presId="urn:microsoft.com/office/officeart/2005/8/layout/process1"/>
    <dgm:cxn modelId="{C216FCA6-567A-4727-AB42-10B429E068F5}" type="presOf" srcId="{831964C6-11F3-4CD0-BCBF-F173F88788CD}" destId="{E2ADC75C-9028-4310-A42C-0221FE0B484A}" srcOrd="0" destOrd="0" presId="urn:microsoft.com/office/officeart/2005/8/layout/process1"/>
    <dgm:cxn modelId="{A7398F6E-007F-46CC-8BB9-967A70088C87}" type="presOf" srcId="{A4549EF1-2F6D-4588-B536-C819A6B86A32}" destId="{C3515CBF-C2D5-49E8-8994-F8254FC67381}" srcOrd="0" destOrd="0" presId="urn:microsoft.com/office/officeart/2005/8/layout/process1"/>
    <dgm:cxn modelId="{4B6601F4-91AC-4C24-BF9D-DE8C0E1F9E44}" srcId="{F61C823F-73A6-4D1B-BFF9-C1A348564AA9}" destId="{C3B433EC-8B79-4B0A-BFB0-0B71CA3365E8}" srcOrd="2" destOrd="0" parTransId="{AE118EAC-1BD9-4410-A9C4-F19D13970DAA}" sibTransId="{831964C6-11F3-4CD0-BCBF-F173F88788CD}"/>
    <dgm:cxn modelId="{26C5E7CA-14F4-4C6C-A986-BD8F4C44CAC0}" type="presOf" srcId="{0A3B61AD-8F8C-487D-8087-E95957B36B37}" destId="{2F70B64E-BFE0-4B6F-9297-C4FDDA59FF64}" srcOrd="0" destOrd="0" presId="urn:microsoft.com/office/officeart/2005/8/layout/process1"/>
    <dgm:cxn modelId="{249791F3-EA32-4427-9FD2-3700B3FEF054}" type="presOf" srcId="{C3B433EC-8B79-4B0A-BFB0-0B71CA3365E8}" destId="{33CA4228-F9C6-4B2C-9EB8-7F594B802D80}" srcOrd="0" destOrd="0" presId="urn:microsoft.com/office/officeart/2005/8/layout/process1"/>
    <dgm:cxn modelId="{000EFA1A-3C59-496C-BFA0-34397207D9E3}" srcId="{F61C823F-73A6-4D1B-BFF9-C1A348564AA9}" destId="{38B16B16-C8D0-42A0-B784-1B6E4C20FCE7}" srcOrd="3" destOrd="0" parTransId="{DAF54300-551D-4DEE-AEA6-79DDB538B593}" sibTransId="{BE126984-F786-46D9-A9C6-A2D8B7DF21A0}"/>
    <dgm:cxn modelId="{E4926D8B-6DE1-4F3A-A64C-2A250986BF03}" type="presOf" srcId="{7DF8F097-C80B-494D-A342-DB34C6CEFF5A}" destId="{63D0283B-2B21-458B-82C5-CB56E5D1B222}" srcOrd="1" destOrd="0" presId="urn:microsoft.com/office/officeart/2005/8/layout/process1"/>
    <dgm:cxn modelId="{E8A45406-8804-4088-A6D6-7C934A55F57D}" type="presOf" srcId="{BE126984-F786-46D9-A9C6-A2D8B7DF21A0}" destId="{4A672665-7474-4142-93E1-05F9ABD68A08}" srcOrd="1" destOrd="0" presId="urn:microsoft.com/office/officeart/2005/8/layout/process1"/>
    <dgm:cxn modelId="{F0BB3EED-9FE7-4A82-8C37-9B6A1040AD06}" type="presOf" srcId="{0A3B61AD-8F8C-487D-8087-E95957B36B37}" destId="{B4C7BF2A-B21D-43C9-9206-6AA3A92B2D86}" srcOrd="1" destOrd="0" presId="urn:microsoft.com/office/officeart/2005/8/layout/process1"/>
    <dgm:cxn modelId="{6BCA70A0-0B5E-4916-A2F6-6EC45F7B78E3}" type="presOf" srcId="{10845958-C6DB-4C23-A5D9-58C6EDD2B102}" destId="{903DD86B-A239-4B12-8469-A2F387A57B33}" srcOrd="0" destOrd="0" presId="urn:microsoft.com/office/officeart/2005/8/layout/process1"/>
    <dgm:cxn modelId="{0FF6BA2B-3ED2-42F5-B9F6-801D8C80B8A2}" type="presOf" srcId="{BE126984-F786-46D9-A9C6-A2D8B7DF21A0}" destId="{89BD2B56-E9BA-468A-B816-0E6D4007AB5D}" srcOrd="0" destOrd="0" presId="urn:microsoft.com/office/officeart/2005/8/layout/process1"/>
    <dgm:cxn modelId="{DB6FF40A-60D9-465D-8BED-6BF915351356}" type="presOf" srcId="{831964C6-11F3-4CD0-BCBF-F173F88788CD}" destId="{1522293C-6F0D-4416-B3DD-4ACDAB879935}" srcOrd="1" destOrd="0" presId="urn:microsoft.com/office/officeart/2005/8/layout/process1"/>
    <dgm:cxn modelId="{80985C40-25DB-45E5-B7A7-D22395C10901}" srcId="{F61C823F-73A6-4D1B-BFF9-C1A348564AA9}" destId="{FBE6FDF6-4BE1-4633-A001-5E83D5569500}" srcOrd="1" destOrd="0" parTransId="{6935C52E-AF41-4B4E-A105-37A9844CB141}" sibTransId="{0A3B61AD-8F8C-487D-8087-E95957B36B37}"/>
    <dgm:cxn modelId="{5A6976DC-0FFE-4712-92C5-DCF915B40998}" type="presOf" srcId="{38B16B16-C8D0-42A0-B784-1B6E4C20FCE7}" destId="{0176FC78-D164-46ED-81ED-7CD3CD0535CD}" srcOrd="0" destOrd="0" presId="urn:microsoft.com/office/officeart/2005/8/layout/process1"/>
    <dgm:cxn modelId="{EEEBE92E-0FAA-4C43-AB1D-595E6BDACA32}" type="presOf" srcId="{FBE6FDF6-4BE1-4633-A001-5E83D5569500}" destId="{6B90A46F-DF85-4F8D-87F6-4D0A0DC6A0E5}" srcOrd="0" destOrd="0" presId="urn:microsoft.com/office/officeart/2005/8/layout/process1"/>
    <dgm:cxn modelId="{B4718A0A-CD39-4314-86A9-2E6C2DE3A450}" srcId="{F61C823F-73A6-4D1B-BFF9-C1A348564AA9}" destId="{10845958-C6DB-4C23-A5D9-58C6EDD2B102}" srcOrd="4" destOrd="0" parTransId="{D9B276E4-B9D8-4A99-9D9F-629772B2610A}" sibTransId="{3E56FDFB-0D70-4F9B-8D3F-108125D735A5}"/>
    <dgm:cxn modelId="{ADD453B4-061C-4A44-9F79-C462CA8CA7C0}" type="presOf" srcId="{7DF8F097-C80B-494D-A342-DB34C6CEFF5A}" destId="{52EE7F81-46B0-4728-B411-045A4B2BDD0E}" srcOrd="0" destOrd="0" presId="urn:microsoft.com/office/officeart/2005/8/layout/process1"/>
    <dgm:cxn modelId="{D4449A36-769A-4560-B0BD-39A5E5057637}" srcId="{F61C823F-73A6-4D1B-BFF9-C1A348564AA9}" destId="{A4549EF1-2F6D-4588-B536-C819A6B86A32}" srcOrd="0" destOrd="0" parTransId="{E80E1046-7FBE-4B88-ABAD-4629120CCDAC}" sibTransId="{7DF8F097-C80B-494D-A342-DB34C6CEFF5A}"/>
    <dgm:cxn modelId="{666C4A16-B379-47C7-BD17-2BFEA1CFE769}" type="presParOf" srcId="{A06B2B9D-6432-42FD-B61E-735536B4070B}" destId="{C3515CBF-C2D5-49E8-8994-F8254FC67381}" srcOrd="0" destOrd="0" presId="urn:microsoft.com/office/officeart/2005/8/layout/process1"/>
    <dgm:cxn modelId="{C84CA15D-7CA4-4514-B760-47790FE42105}" type="presParOf" srcId="{A06B2B9D-6432-42FD-B61E-735536B4070B}" destId="{52EE7F81-46B0-4728-B411-045A4B2BDD0E}" srcOrd="1" destOrd="0" presId="urn:microsoft.com/office/officeart/2005/8/layout/process1"/>
    <dgm:cxn modelId="{73ECF1A4-37F4-4D9B-A927-BEDF35AFA0CF}" type="presParOf" srcId="{52EE7F81-46B0-4728-B411-045A4B2BDD0E}" destId="{63D0283B-2B21-458B-82C5-CB56E5D1B222}" srcOrd="0" destOrd="0" presId="urn:microsoft.com/office/officeart/2005/8/layout/process1"/>
    <dgm:cxn modelId="{E1537C22-3241-479C-AED3-BE4DF3080736}" type="presParOf" srcId="{A06B2B9D-6432-42FD-B61E-735536B4070B}" destId="{6B90A46F-DF85-4F8D-87F6-4D0A0DC6A0E5}" srcOrd="2" destOrd="0" presId="urn:microsoft.com/office/officeart/2005/8/layout/process1"/>
    <dgm:cxn modelId="{7B8A6C7C-C0FF-4068-8B49-FA38ABFDF3E9}" type="presParOf" srcId="{A06B2B9D-6432-42FD-B61E-735536B4070B}" destId="{2F70B64E-BFE0-4B6F-9297-C4FDDA59FF64}" srcOrd="3" destOrd="0" presId="urn:microsoft.com/office/officeart/2005/8/layout/process1"/>
    <dgm:cxn modelId="{15A73B1B-2C0F-4C1C-981C-9032F0E3A7A5}" type="presParOf" srcId="{2F70B64E-BFE0-4B6F-9297-C4FDDA59FF64}" destId="{B4C7BF2A-B21D-43C9-9206-6AA3A92B2D86}" srcOrd="0" destOrd="0" presId="urn:microsoft.com/office/officeart/2005/8/layout/process1"/>
    <dgm:cxn modelId="{F4B3EFC5-CCED-4B62-83FA-4D14627C255D}" type="presParOf" srcId="{A06B2B9D-6432-42FD-B61E-735536B4070B}" destId="{33CA4228-F9C6-4B2C-9EB8-7F594B802D80}" srcOrd="4" destOrd="0" presId="urn:microsoft.com/office/officeart/2005/8/layout/process1"/>
    <dgm:cxn modelId="{16A3EE08-B255-4F4B-947C-B6BD2D8D1E33}" type="presParOf" srcId="{A06B2B9D-6432-42FD-B61E-735536B4070B}" destId="{E2ADC75C-9028-4310-A42C-0221FE0B484A}" srcOrd="5" destOrd="0" presId="urn:microsoft.com/office/officeart/2005/8/layout/process1"/>
    <dgm:cxn modelId="{12246DF7-3D1A-4C17-8CB0-BA36C23F1680}" type="presParOf" srcId="{E2ADC75C-9028-4310-A42C-0221FE0B484A}" destId="{1522293C-6F0D-4416-B3DD-4ACDAB879935}" srcOrd="0" destOrd="0" presId="urn:microsoft.com/office/officeart/2005/8/layout/process1"/>
    <dgm:cxn modelId="{69067AD0-9FA3-4862-B91F-82D9BF44DAA9}" type="presParOf" srcId="{A06B2B9D-6432-42FD-B61E-735536B4070B}" destId="{0176FC78-D164-46ED-81ED-7CD3CD0535CD}" srcOrd="6" destOrd="0" presId="urn:microsoft.com/office/officeart/2005/8/layout/process1"/>
    <dgm:cxn modelId="{BF7A1EEC-C074-4926-ACE1-54236293F6AF}" type="presParOf" srcId="{A06B2B9D-6432-42FD-B61E-735536B4070B}" destId="{89BD2B56-E9BA-468A-B816-0E6D4007AB5D}" srcOrd="7" destOrd="0" presId="urn:microsoft.com/office/officeart/2005/8/layout/process1"/>
    <dgm:cxn modelId="{2C3DA409-409B-49A9-8383-AE27D73A2935}" type="presParOf" srcId="{89BD2B56-E9BA-468A-B816-0E6D4007AB5D}" destId="{4A672665-7474-4142-93E1-05F9ABD68A08}" srcOrd="0" destOrd="0" presId="urn:microsoft.com/office/officeart/2005/8/layout/process1"/>
    <dgm:cxn modelId="{B59FB889-CFEA-4147-AFD4-DFF837A51594}" type="presParOf" srcId="{A06B2B9D-6432-42FD-B61E-735536B4070B}" destId="{903DD86B-A239-4B12-8469-A2F387A57B33}" srcOrd="8"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BDC9C7A-89EA-4953-B001-CEE26FF784CF}" type="doc">
      <dgm:prSet loTypeId="urn:microsoft.com/office/officeart/2005/8/layout/vList6" loCatId="process" qsTypeId="urn:microsoft.com/office/officeart/2005/8/quickstyle/simple5" qsCatId="simple" csTypeId="urn:microsoft.com/office/officeart/2005/8/colors/accent3_2" csCatId="accent3" phldr="1"/>
      <dgm:spPr/>
      <dgm:t>
        <a:bodyPr/>
        <a:lstStyle/>
        <a:p>
          <a:endParaRPr lang="zh-TW" altLang="en-US"/>
        </a:p>
      </dgm:t>
    </dgm:pt>
    <dgm:pt modelId="{612281A0-639E-4F42-9458-645954127FCD}">
      <dgm:prSet phldrT="[文字]" custT="1"/>
      <dgm:spPr/>
      <dgm:t>
        <a:bodyPr/>
        <a:lstStyle/>
        <a:p>
          <a:r>
            <a:rPr lang="zh-TW" altLang="en-US" sz="4000" b="0" baseline="0" dirty="0" smtClean="0">
              <a:ea typeface="微軟正黑體" panose="020B0604030504040204" pitchFamily="34" charset="-120"/>
            </a:rPr>
            <a:t>背景</a:t>
          </a:r>
          <a:endParaRPr lang="zh-TW" altLang="en-US" sz="4000" b="0" baseline="0" dirty="0">
            <a:ea typeface="微軟正黑體" panose="020B0604030504040204" pitchFamily="34" charset="-120"/>
          </a:endParaRPr>
        </a:p>
      </dgm:t>
    </dgm:pt>
    <dgm:pt modelId="{AD0C5E2B-EFC8-4149-97FC-9F00A0982B6E}" type="parTrans" cxnId="{1D4FABC0-99EA-4C77-B3BB-7CDA01F88DFA}">
      <dgm:prSet/>
      <dgm:spPr/>
      <dgm:t>
        <a:bodyPr/>
        <a:lstStyle/>
        <a:p>
          <a:endParaRPr lang="zh-TW" altLang="en-US"/>
        </a:p>
      </dgm:t>
    </dgm:pt>
    <dgm:pt modelId="{D6E54197-F49D-4EF1-85A4-C9FEE6CAEB18}" type="sibTrans" cxnId="{1D4FABC0-99EA-4C77-B3BB-7CDA01F88DFA}">
      <dgm:prSet/>
      <dgm:spPr/>
      <dgm:t>
        <a:bodyPr/>
        <a:lstStyle/>
        <a:p>
          <a:endParaRPr lang="zh-TW" altLang="en-US"/>
        </a:p>
      </dgm:t>
    </dgm:pt>
    <dgm:pt modelId="{35756BD0-6B9A-4104-9160-E61E5E348028}">
      <dgm:prSet phldrT="[文字]" custT="1"/>
      <dgm:spPr/>
      <dgm:t>
        <a:bodyPr/>
        <a:lstStyle/>
        <a:p>
          <a:r>
            <a:rPr lang="zh-TW" altLang="en-US" sz="4000" b="0" baseline="0" dirty="0" smtClean="0">
              <a:ea typeface="微軟正黑體" panose="020B0604030504040204" pitchFamily="34" charset="-120"/>
            </a:rPr>
            <a:t>動機</a:t>
          </a:r>
          <a:endParaRPr lang="zh-TW" altLang="en-US" sz="4000" b="0" baseline="0" dirty="0">
            <a:ea typeface="微軟正黑體" panose="020B0604030504040204" pitchFamily="34" charset="-120"/>
          </a:endParaRPr>
        </a:p>
      </dgm:t>
    </dgm:pt>
    <dgm:pt modelId="{7FAB4D1B-1B9D-44D5-9FC6-FBFEE69B4AC7}" type="parTrans" cxnId="{E84C3EC6-06FC-4B08-94E8-49D2C7F60BCE}">
      <dgm:prSet/>
      <dgm:spPr/>
      <dgm:t>
        <a:bodyPr/>
        <a:lstStyle/>
        <a:p>
          <a:endParaRPr lang="zh-TW" altLang="en-US"/>
        </a:p>
      </dgm:t>
    </dgm:pt>
    <dgm:pt modelId="{D3111AF6-13B0-47E7-9F70-FD617FF492E9}" type="sibTrans" cxnId="{E84C3EC6-06FC-4B08-94E8-49D2C7F60BCE}">
      <dgm:prSet/>
      <dgm:spPr/>
      <dgm:t>
        <a:bodyPr/>
        <a:lstStyle/>
        <a:p>
          <a:endParaRPr lang="zh-TW" altLang="en-US"/>
        </a:p>
      </dgm:t>
    </dgm:pt>
    <dgm:pt modelId="{93FE24B3-3165-44BA-89F4-6CFFA1D3AA21}">
      <dgm:prSet phldrT="[文字]" custT="1"/>
      <dgm:spPr/>
      <dgm:t>
        <a:bodyPr/>
        <a:lstStyle/>
        <a:p>
          <a:r>
            <a:rPr lang="zh-TW" altLang="en-US" sz="4000" b="0" baseline="0" dirty="0" smtClean="0">
              <a:ea typeface="微軟正黑體" panose="020B0604030504040204" pitchFamily="34" charset="-120"/>
            </a:rPr>
            <a:t>目的</a:t>
          </a:r>
          <a:endParaRPr lang="zh-TW" altLang="en-US" sz="4000" b="0" baseline="0" dirty="0">
            <a:ea typeface="微軟正黑體" panose="020B0604030504040204" pitchFamily="34" charset="-120"/>
          </a:endParaRPr>
        </a:p>
      </dgm:t>
    </dgm:pt>
    <dgm:pt modelId="{31133308-BE39-466A-8959-CFAB47ED7F90}" type="parTrans" cxnId="{6FABB69B-005F-4077-BA57-9E0CB9F8FFE5}">
      <dgm:prSet/>
      <dgm:spPr/>
      <dgm:t>
        <a:bodyPr/>
        <a:lstStyle/>
        <a:p>
          <a:endParaRPr lang="zh-TW" altLang="en-US"/>
        </a:p>
      </dgm:t>
    </dgm:pt>
    <dgm:pt modelId="{A9233D97-03B0-4F2A-8C1F-233A07CC760C}" type="sibTrans" cxnId="{6FABB69B-005F-4077-BA57-9E0CB9F8FFE5}">
      <dgm:prSet/>
      <dgm:spPr/>
      <dgm:t>
        <a:bodyPr/>
        <a:lstStyle/>
        <a:p>
          <a:endParaRPr lang="zh-TW" altLang="en-US"/>
        </a:p>
      </dgm:t>
    </dgm:pt>
    <dgm:pt modelId="{01FF5C48-AC18-4147-A9C0-1925D85FD664}">
      <dgm:prSet custT="1"/>
      <dgm:spPr/>
      <dgm:t>
        <a:bodyPr/>
        <a:lstStyle/>
        <a:p>
          <a:pPr>
            <a:lnSpc>
              <a:spcPts val="4500"/>
            </a:lnSpc>
            <a:spcAft>
              <a:spcPts val="0"/>
            </a:spcAft>
          </a:pPr>
          <a:r>
            <a:rPr lang="zh-TW" altLang="en-US" sz="2800" b="0" baseline="0" smtClean="0">
              <a:ea typeface="微軟正黑體" panose="020B0604030504040204" pitchFamily="34" charset="-120"/>
            </a:rPr>
            <a:t>提供給後續研究者及飯店業經營者為參考依據</a:t>
          </a:r>
          <a:endParaRPr lang="zh-TW" altLang="en-US" sz="2800" b="0" baseline="0" dirty="0">
            <a:ea typeface="微軟正黑體" panose="020B0604030504040204" pitchFamily="34" charset="-120"/>
          </a:endParaRPr>
        </a:p>
      </dgm:t>
    </dgm:pt>
    <dgm:pt modelId="{BFE66858-EFCF-4220-8634-A221EF96754C}" type="parTrans" cxnId="{C4AEC64B-6384-420B-9DB7-0EEE8DF46828}">
      <dgm:prSet/>
      <dgm:spPr/>
      <dgm:t>
        <a:bodyPr/>
        <a:lstStyle/>
        <a:p>
          <a:endParaRPr lang="zh-TW" altLang="en-US"/>
        </a:p>
      </dgm:t>
    </dgm:pt>
    <dgm:pt modelId="{7BAB33ED-F269-4DC5-9079-BDF586D06685}" type="sibTrans" cxnId="{C4AEC64B-6384-420B-9DB7-0EEE8DF46828}">
      <dgm:prSet/>
      <dgm:spPr/>
      <dgm:t>
        <a:bodyPr/>
        <a:lstStyle/>
        <a:p>
          <a:endParaRPr lang="zh-TW" altLang="en-US"/>
        </a:p>
      </dgm:t>
    </dgm:pt>
    <dgm:pt modelId="{10BC3278-C0FD-4E91-8E9A-37A79F336F1C}">
      <dgm:prSet custT="1"/>
      <dgm:spPr/>
      <dgm:t>
        <a:bodyPr anchor="ctr"/>
        <a:lstStyle/>
        <a:p>
          <a:pPr>
            <a:lnSpc>
              <a:spcPts val="3060"/>
            </a:lnSpc>
            <a:spcAft>
              <a:spcPts val="0"/>
            </a:spcAft>
          </a:pPr>
          <a:r>
            <a:rPr lang="zh-TW" altLang="en-US" sz="2800" b="0" baseline="0" smtClean="0">
              <a:latin typeface="微軟正黑體" panose="020B0604030504040204" pitchFamily="34" charset="-120"/>
              <a:ea typeface="微軟正黑體" panose="020B0604030504040204" pitchFamily="34" charset="-120"/>
            </a:rPr>
            <a:t>飯店業為付諸良好社會形象，將行銷重點普遍曝光著重在綠色消費或行為上</a:t>
          </a:r>
          <a:endParaRPr lang="zh-TW" altLang="en-US" sz="2800" b="0" baseline="0" dirty="0">
            <a:latin typeface="微軟正黑體" panose="020B0604030504040204" pitchFamily="34" charset="-120"/>
            <a:ea typeface="微軟正黑體" panose="020B0604030504040204" pitchFamily="34" charset="-120"/>
          </a:endParaRPr>
        </a:p>
      </dgm:t>
    </dgm:pt>
    <dgm:pt modelId="{564E37C4-61BC-4082-A143-86C1F2CB6251}" type="parTrans" cxnId="{C0BC6B6D-1738-494C-8529-1DE07CCF6798}">
      <dgm:prSet/>
      <dgm:spPr/>
      <dgm:t>
        <a:bodyPr/>
        <a:lstStyle/>
        <a:p>
          <a:endParaRPr lang="zh-TW" altLang="en-US"/>
        </a:p>
      </dgm:t>
    </dgm:pt>
    <dgm:pt modelId="{A4D9038E-2171-4CFA-9ECD-794FC5D58315}" type="sibTrans" cxnId="{C0BC6B6D-1738-494C-8529-1DE07CCF6798}">
      <dgm:prSet/>
      <dgm:spPr/>
      <dgm:t>
        <a:bodyPr/>
        <a:lstStyle/>
        <a:p>
          <a:endParaRPr lang="zh-TW" altLang="en-US"/>
        </a:p>
      </dgm:t>
    </dgm:pt>
    <dgm:pt modelId="{776F7243-5EA0-457E-A0AA-DA515DE9EE17}">
      <dgm:prSet custT="1"/>
      <dgm:spPr/>
      <dgm:t>
        <a:bodyPr anchor="ctr"/>
        <a:lstStyle/>
        <a:p>
          <a:pPr marL="228600" lvl="1" indent="0" algn="l" defTabSz="1155700">
            <a:lnSpc>
              <a:spcPct val="90000"/>
            </a:lnSpc>
            <a:spcBef>
              <a:spcPct val="0"/>
            </a:spcBef>
            <a:spcAft>
              <a:spcPct val="15000"/>
            </a:spcAft>
            <a:buNone/>
          </a:pPr>
          <a:r>
            <a:rPr lang="zh-TW" altLang="en-US" sz="2800" b="0" baseline="0" dirty="0" smtClean="0">
              <a:ea typeface="微軟正黑體" panose="020B0604030504040204" pitchFamily="34" charset="-120"/>
            </a:rPr>
            <a:t>國民普遍所注重的環境空氣污染</a:t>
          </a:r>
          <a:r>
            <a:rPr lang="en-US" altLang="zh-TW" sz="2800" b="0" baseline="0" dirty="0" smtClean="0">
              <a:ea typeface="微軟正黑體" panose="020B0604030504040204" pitchFamily="34" charset="-120"/>
            </a:rPr>
            <a:t/>
          </a:r>
          <a:br>
            <a:rPr lang="en-US" altLang="zh-TW" sz="2800" b="0" baseline="0" dirty="0" smtClean="0">
              <a:ea typeface="微軟正黑體" panose="020B0604030504040204" pitchFamily="34" charset="-120"/>
            </a:rPr>
          </a:br>
          <a:r>
            <a:rPr lang="zh-TW" altLang="en-US" sz="2800" b="0" baseline="0" dirty="0" smtClean="0">
              <a:ea typeface="微軟正黑體" panose="020B0604030504040204" pitchFamily="34" charset="-120"/>
            </a:rPr>
            <a:t>   問題</a:t>
          </a:r>
          <a:endParaRPr lang="zh-TW" altLang="en-US" sz="2800" b="0" baseline="0" dirty="0">
            <a:ea typeface="微軟正黑體" panose="020B0604030504040204" pitchFamily="34" charset="-120"/>
          </a:endParaRPr>
        </a:p>
      </dgm:t>
    </dgm:pt>
    <dgm:pt modelId="{48D2927E-ECD3-43A6-ABAE-96A8C4D851D6}" type="parTrans" cxnId="{1443AA5B-B46A-4BF0-AE04-F3A3E2DA9737}">
      <dgm:prSet/>
      <dgm:spPr/>
      <dgm:t>
        <a:bodyPr/>
        <a:lstStyle/>
        <a:p>
          <a:endParaRPr lang="zh-TW" altLang="en-US"/>
        </a:p>
      </dgm:t>
    </dgm:pt>
    <dgm:pt modelId="{0997F12D-6DAD-494A-B704-212B33D60DBB}" type="sibTrans" cxnId="{1443AA5B-B46A-4BF0-AE04-F3A3E2DA9737}">
      <dgm:prSet/>
      <dgm:spPr/>
      <dgm:t>
        <a:bodyPr/>
        <a:lstStyle/>
        <a:p>
          <a:endParaRPr lang="zh-TW" altLang="en-US"/>
        </a:p>
      </dgm:t>
    </dgm:pt>
    <dgm:pt modelId="{6B336568-2DA1-44A6-A249-310DBEA178C1}" type="pres">
      <dgm:prSet presAssocID="{DBDC9C7A-89EA-4953-B001-CEE26FF784CF}" presName="Name0" presStyleCnt="0">
        <dgm:presLayoutVars>
          <dgm:dir/>
          <dgm:animLvl val="lvl"/>
          <dgm:resizeHandles/>
        </dgm:presLayoutVars>
      </dgm:prSet>
      <dgm:spPr/>
      <dgm:t>
        <a:bodyPr/>
        <a:lstStyle/>
        <a:p>
          <a:endParaRPr lang="zh-TW" altLang="en-US"/>
        </a:p>
      </dgm:t>
    </dgm:pt>
    <dgm:pt modelId="{A02E24BF-9DB5-4DBE-AC2F-32449AB632EB}" type="pres">
      <dgm:prSet presAssocID="{612281A0-639E-4F42-9458-645954127FCD}" presName="linNode" presStyleCnt="0"/>
      <dgm:spPr/>
      <dgm:t>
        <a:bodyPr/>
        <a:lstStyle/>
        <a:p>
          <a:endParaRPr lang="zh-TW" altLang="en-US"/>
        </a:p>
      </dgm:t>
    </dgm:pt>
    <dgm:pt modelId="{A24C75DB-3A9C-46EF-9A83-A42ED8025215}" type="pres">
      <dgm:prSet presAssocID="{612281A0-639E-4F42-9458-645954127FCD}" presName="parentShp" presStyleLbl="node1" presStyleIdx="0" presStyleCnt="3" custScaleX="63060" custScaleY="765393" custLinFactNeighborX="-16633" custLinFactNeighborY="-751">
        <dgm:presLayoutVars>
          <dgm:bulletEnabled val="1"/>
        </dgm:presLayoutVars>
      </dgm:prSet>
      <dgm:spPr/>
      <dgm:t>
        <a:bodyPr/>
        <a:lstStyle/>
        <a:p>
          <a:endParaRPr lang="zh-TW" altLang="en-US"/>
        </a:p>
      </dgm:t>
    </dgm:pt>
    <dgm:pt modelId="{6F9E1AC5-EDCF-4E0D-8B22-15D100C44B92}" type="pres">
      <dgm:prSet presAssocID="{612281A0-639E-4F42-9458-645954127FCD}" presName="childShp" presStyleLbl="bgAccFollowNode1" presStyleIdx="0" presStyleCnt="3" custScaleX="130451" custScaleY="1199148" custLinFactNeighborX="-1638" custLinFactNeighborY="-600">
        <dgm:presLayoutVars>
          <dgm:bulletEnabled val="1"/>
        </dgm:presLayoutVars>
      </dgm:prSet>
      <dgm:spPr/>
      <dgm:t>
        <a:bodyPr/>
        <a:lstStyle/>
        <a:p>
          <a:endParaRPr lang="zh-TW" altLang="en-US"/>
        </a:p>
      </dgm:t>
    </dgm:pt>
    <dgm:pt modelId="{3C94BE1A-06E9-402C-BA84-951E5F152606}" type="pres">
      <dgm:prSet presAssocID="{D6E54197-F49D-4EF1-85A4-C9FEE6CAEB18}" presName="spacing" presStyleCnt="0"/>
      <dgm:spPr/>
      <dgm:t>
        <a:bodyPr/>
        <a:lstStyle/>
        <a:p>
          <a:endParaRPr lang="zh-TW" altLang="en-US"/>
        </a:p>
      </dgm:t>
    </dgm:pt>
    <dgm:pt modelId="{F8734A99-A463-4B50-8CAE-00712AA6195B}" type="pres">
      <dgm:prSet presAssocID="{35756BD0-6B9A-4104-9160-E61E5E348028}" presName="linNode" presStyleCnt="0"/>
      <dgm:spPr/>
      <dgm:t>
        <a:bodyPr/>
        <a:lstStyle/>
        <a:p>
          <a:endParaRPr lang="zh-TW" altLang="en-US"/>
        </a:p>
      </dgm:t>
    </dgm:pt>
    <dgm:pt modelId="{5F9FD007-DAEE-459B-B5D7-3E3120EDD561}" type="pres">
      <dgm:prSet presAssocID="{35756BD0-6B9A-4104-9160-E61E5E348028}" presName="parentShp" presStyleLbl="node1" presStyleIdx="1" presStyleCnt="3" custScaleX="69090" custScaleY="887043" custLinFactNeighborX="-16979" custLinFactNeighborY="-6760">
        <dgm:presLayoutVars>
          <dgm:bulletEnabled val="1"/>
        </dgm:presLayoutVars>
      </dgm:prSet>
      <dgm:spPr/>
      <dgm:t>
        <a:bodyPr/>
        <a:lstStyle/>
        <a:p>
          <a:endParaRPr lang="zh-TW" altLang="en-US"/>
        </a:p>
      </dgm:t>
    </dgm:pt>
    <dgm:pt modelId="{D624684C-0B93-490C-8871-0B366B292059}" type="pres">
      <dgm:prSet presAssocID="{35756BD0-6B9A-4104-9160-E61E5E348028}" presName="childShp" presStyleLbl="bgAccFollowNode1" presStyleIdx="1" presStyleCnt="3" custScaleX="147063" custScaleY="1089317" custLinFactNeighborX="-1010" custLinFactNeighborY="-25749">
        <dgm:presLayoutVars>
          <dgm:bulletEnabled val="1"/>
        </dgm:presLayoutVars>
      </dgm:prSet>
      <dgm:spPr/>
      <dgm:t>
        <a:bodyPr/>
        <a:lstStyle/>
        <a:p>
          <a:endParaRPr lang="zh-TW" altLang="en-US"/>
        </a:p>
      </dgm:t>
    </dgm:pt>
    <dgm:pt modelId="{76AF3171-7F78-4A69-BC80-94A9458D5679}" type="pres">
      <dgm:prSet presAssocID="{D3111AF6-13B0-47E7-9F70-FD617FF492E9}" presName="spacing" presStyleCnt="0"/>
      <dgm:spPr/>
      <dgm:t>
        <a:bodyPr/>
        <a:lstStyle/>
        <a:p>
          <a:endParaRPr lang="zh-TW" altLang="en-US"/>
        </a:p>
      </dgm:t>
    </dgm:pt>
    <dgm:pt modelId="{793C63F6-FE43-402B-8D27-F638DF29812A}" type="pres">
      <dgm:prSet presAssocID="{93FE24B3-3165-44BA-89F4-6CFFA1D3AA21}" presName="linNode" presStyleCnt="0"/>
      <dgm:spPr/>
      <dgm:t>
        <a:bodyPr/>
        <a:lstStyle/>
        <a:p>
          <a:endParaRPr lang="zh-TW" altLang="en-US"/>
        </a:p>
      </dgm:t>
    </dgm:pt>
    <dgm:pt modelId="{95D74924-1888-44E7-8152-42F96C26788F}" type="pres">
      <dgm:prSet presAssocID="{93FE24B3-3165-44BA-89F4-6CFFA1D3AA21}" presName="parentShp" presStyleLbl="node1" presStyleIdx="2" presStyleCnt="3" custScaleX="61294" custScaleY="745455" custLinFactNeighborX="-14727" custLinFactNeighborY="-15022">
        <dgm:presLayoutVars>
          <dgm:bulletEnabled val="1"/>
        </dgm:presLayoutVars>
      </dgm:prSet>
      <dgm:spPr/>
      <dgm:t>
        <a:bodyPr/>
        <a:lstStyle/>
        <a:p>
          <a:endParaRPr lang="zh-TW" altLang="en-US"/>
        </a:p>
      </dgm:t>
    </dgm:pt>
    <dgm:pt modelId="{8A4F29AA-F87E-4474-A957-C48F2CDEAA22}" type="pres">
      <dgm:prSet presAssocID="{93FE24B3-3165-44BA-89F4-6CFFA1D3AA21}" presName="childShp" presStyleLbl="bgAccFollowNode1" presStyleIdx="2" presStyleCnt="3" custScaleX="131721" custScaleY="955885" custLinFactNeighborX="20790" custLinFactNeighborY="-11353">
        <dgm:presLayoutVars>
          <dgm:bulletEnabled val="1"/>
        </dgm:presLayoutVars>
      </dgm:prSet>
      <dgm:spPr/>
      <dgm:t>
        <a:bodyPr/>
        <a:lstStyle/>
        <a:p>
          <a:endParaRPr lang="zh-TW" altLang="en-US"/>
        </a:p>
      </dgm:t>
    </dgm:pt>
  </dgm:ptLst>
  <dgm:cxnLst>
    <dgm:cxn modelId="{131BE7FB-14F9-4F30-937F-3F2FC00ED851}" type="presOf" srcId="{93FE24B3-3165-44BA-89F4-6CFFA1D3AA21}" destId="{95D74924-1888-44E7-8152-42F96C26788F}" srcOrd="0" destOrd="0" presId="urn:microsoft.com/office/officeart/2005/8/layout/vList6"/>
    <dgm:cxn modelId="{C4AEC64B-6384-420B-9DB7-0EEE8DF46828}" srcId="{93FE24B3-3165-44BA-89F4-6CFFA1D3AA21}" destId="{01FF5C48-AC18-4147-A9C0-1925D85FD664}" srcOrd="0" destOrd="0" parTransId="{BFE66858-EFCF-4220-8634-A221EF96754C}" sibTransId="{7BAB33ED-F269-4DC5-9079-BDF586D06685}"/>
    <dgm:cxn modelId="{C0BC6B6D-1738-494C-8529-1DE07CCF6798}" srcId="{35756BD0-6B9A-4104-9160-E61E5E348028}" destId="{10BC3278-C0FD-4E91-8E9A-37A79F336F1C}" srcOrd="0" destOrd="0" parTransId="{564E37C4-61BC-4082-A143-86C1F2CB6251}" sibTransId="{A4D9038E-2171-4CFA-9ECD-794FC5D58315}"/>
    <dgm:cxn modelId="{6FABB69B-005F-4077-BA57-9E0CB9F8FFE5}" srcId="{DBDC9C7A-89EA-4953-B001-CEE26FF784CF}" destId="{93FE24B3-3165-44BA-89F4-6CFFA1D3AA21}" srcOrd="2" destOrd="0" parTransId="{31133308-BE39-466A-8959-CFAB47ED7F90}" sibTransId="{A9233D97-03B0-4F2A-8C1F-233A07CC760C}"/>
    <dgm:cxn modelId="{1D4FABC0-99EA-4C77-B3BB-7CDA01F88DFA}" srcId="{DBDC9C7A-89EA-4953-B001-CEE26FF784CF}" destId="{612281A0-639E-4F42-9458-645954127FCD}" srcOrd="0" destOrd="0" parTransId="{AD0C5E2B-EFC8-4149-97FC-9F00A0982B6E}" sibTransId="{D6E54197-F49D-4EF1-85A4-C9FEE6CAEB18}"/>
    <dgm:cxn modelId="{DD65C510-146D-4CE7-BF37-F2894B25E6D5}" type="presOf" srcId="{612281A0-639E-4F42-9458-645954127FCD}" destId="{A24C75DB-3A9C-46EF-9A83-A42ED8025215}" srcOrd="0" destOrd="0" presId="urn:microsoft.com/office/officeart/2005/8/layout/vList6"/>
    <dgm:cxn modelId="{2B493C6D-0D1F-4178-AC80-5FBF2E4E4AE2}" type="presOf" srcId="{10BC3278-C0FD-4E91-8E9A-37A79F336F1C}" destId="{D624684C-0B93-490C-8871-0B366B292059}" srcOrd="0" destOrd="0" presId="urn:microsoft.com/office/officeart/2005/8/layout/vList6"/>
    <dgm:cxn modelId="{D0816A89-47C6-4C1D-B3E6-B5AC220B5199}" type="presOf" srcId="{DBDC9C7A-89EA-4953-B001-CEE26FF784CF}" destId="{6B336568-2DA1-44A6-A249-310DBEA178C1}" srcOrd="0" destOrd="0" presId="urn:microsoft.com/office/officeart/2005/8/layout/vList6"/>
    <dgm:cxn modelId="{CA728D30-E267-47A6-A119-29AC07239D53}" type="presOf" srcId="{776F7243-5EA0-457E-A0AA-DA515DE9EE17}" destId="{6F9E1AC5-EDCF-4E0D-8B22-15D100C44B92}" srcOrd="0" destOrd="0" presId="urn:microsoft.com/office/officeart/2005/8/layout/vList6"/>
    <dgm:cxn modelId="{E84C3EC6-06FC-4B08-94E8-49D2C7F60BCE}" srcId="{DBDC9C7A-89EA-4953-B001-CEE26FF784CF}" destId="{35756BD0-6B9A-4104-9160-E61E5E348028}" srcOrd="1" destOrd="0" parTransId="{7FAB4D1B-1B9D-44D5-9FC6-FBFEE69B4AC7}" sibTransId="{D3111AF6-13B0-47E7-9F70-FD617FF492E9}"/>
    <dgm:cxn modelId="{1443AA5B-B46A-4BF0-AE04-F3A3E2DA9737}" srcId="{612281A0-639E-4F42-9458-645954127FCD}" destId="{776F7243-5EA0-457E-A0AA-DA515DE9EE17}" srcOrd="0" destOrd="0" parTransId="{48D2927E-ECD3-43A6-ABAE-96A8C4D851D6}" sibTransId="{0997F12D-6DAD-494A-B704-212B33D60DBB}"/>
    <dgm:cxn modelId="{B5A6E3EE-9058-4C21-9116-AB2CBB8C732C}" type="presOf" srcId="{35756BD0-6B9A-4104-9160-E61E5E348028}" destId="{5F9FD007-DAEE-459B-B5D7-3E3120EDD561}" srcOrd="0" destOrd="0" presId="urn:microsoft.com/office/officeart/2005/8/layout/vList6"/>
    <dgm:cxn modelId="{627FA95D-DB46-41A0-A92E-B01870D0E7A1}" type="presOf" srcId="{01FF5C48-AC18-4147-A9C0-1925D85FD664}" destId="{8A4F29AA-F87E-4474-A957-C48F2CDEAA22}" srcOrd="0" destOrd="0" presId="urn:microsoft.com/office/officeart/2005/8/layout/vList6"/>
    <dgm:cxn modelId="{5566B3A8-5D85-4172-9FBB-B124694578CA}" type="presParOf" srcId="{6B336568-2DA1-44A6-A249-310DBEA178C1}" destId="{A02E24BF-9DB5-4DBE-AC2F-32449AB632EB}" srcOrd="0" destOrd="0" presId="urn:microsoft.com/office/officeart/2005/8/layout/vList6"/>
    <dgm:cxn modelId="{1D45217D-EF3A-4F29-8B35-8AEABD971F8E}" type="presParOf" srcId="{A02E24BF-9DB5-4DBE-AC2F-32449AB632EB}" destId="{A24C75DB-3A9C-46EF-9A83-A42ED8025215}" srcOrd="0" destOrd="0" presId="urn:microsoft.com/office/officeart/2005/8/layout/vList6"/>
    <dgm:cxn modelId="{BAB41D63-632C-437E-A00D-864321CF38FD}" type="presParOf" srcId="{A02E24BF-9DB5-4DBE-AC2F-32449AB632EB}" destId="{6F9E1AC5-EDCF-4E0D-8B22-15D100C44B92}" srcOrd="1" destOrd="0" presId="urn:microsoft.com/office/officeart/2005/8/layout/vList6"/>
    <dgm:cxn modelId="{B494E4CC-0CA0-4B9A-B713-68FDC6DBAA9D}" type="presParOf" srcId="{6B336568-2DA1-44A6-A249-310DBEA178C1}" destId="{3C94BE1A-06E9-402C-BA84-951E5F152606}" srcOrd="1" destOrd="0" presId="urn:microsoft.com/office/officeart/2005/8/layout/vList6"/>
    <dgm:cxn modelId="{6ED3A141-4CB1-47A9-B9AF-47CD499B84CD}" type="presParOf" srcId="{6B336568-2DA1-44A6-A249-310DBEA178C1}" destId="{F8734A99-A463-4B50-8CAE-00712AA6195B}" srcOrd="2" destOrd="0" presId="urn:microsoft.com/office/officeart/2005/8/layout/vList6"/>
    <dgm:cxn modelId="{B5EB7B88-1589-43FF-B64E-BE3CDF870470}" type="presParOf" srcId="{F8734A99-A463-4B50-8CAE-00712AA6195B}" destId="{5F9FD007-DAEE-459B-B5D7-3E3120EDD561}" srcOrd="0" destOrd="0" presId="urn:microsoft.com/office/officeart/2005/8/layout/vList6"/>
    <dgm:cxn modelId="{C0666A2F-80D8-4DCC-B768-AE216905C068}" type="presParOf" srcId="{F8734A99-A463-4B50-8CAE-00712AA6195B}" destId="{D624684C-0B93-490C-8871-0B366B292059}" srcOrd="1" destOrd="0" presId="urn:microsoft.com/office/officeart/2005/8/layout/vList6"/>
    <dgm:cxn modelId="{89BF9262-1ABE-480C-89F4-D1AB3D5896FA}" type="presParOf" srcId="{6B336568-2DA1-44A6-A249-310DBEA178C1}" destId="{76AF3171-7F78-4A69-BC80-94A9458D5679}" srcOrd="3" destOrd="0" presId="urn:microsoft.com/office/officeart/2005/8/layout/vList6"/>
    <dgm:cxn modelId="{5EFE3581-4EE4-4CC6-A634-1A13C289F261}" type="presParOf" srcId="{6B336568-2DA1-44A6-A249-310DBEA178C1}" destId="{793C63F6-FE43-402B-8D27-F638DF29812A}" srcOrd="4" destOrd="0" presId="urn:microsoft.com/office/officeart/2005/8/layout/vList6"/>
    <dgm:cxn modelId="{1661B104-7687-4767-9EE8-77B7ECD9D9D6}" type="presParOf" srcId="{793C63F6-FE43-402B-8D27-F638DF29812A}" destId="{95D74924-1888-44E7-8152-42F96C26788F}" srcOrd="0" destOrd="0" presId="urn:microsoft.com/office/officeart/2005/8/layout/vList6"/>
    <dgm:cxn modelId="{47962A76-521D-481B-82C3-BDA24B780C50}" type="presParOf" srcId="{793C63F6-FE43-402B-8D27-F638DF29812A}" destId="{8A4F29AA-F87E-4474-A957-C48F2CDEAA22}" srcOrd="1" destOrd="0" presId="urn:microsoft.com/office/officeart/2005/8/layout/v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EC21177-48CF-4A7B-ABFB-4B6420A433A1}" type="doc">
      <dgm:prSet loTypeId="urn:microsoft.com/office/officeart/2009/layout/CircleArrowProcess" loCatId="process" qsTypeId="urn:microsoft.com/office/officeart/2005/8/quickstyle/simple1" qsCatId="simple" csTypeId="urn:microsoft.com/office/officeart/2005/8/colors/accent1_2" csCatId="accent1" phldr="1"/>
      <dgm:spPr/>
      <dgm:t>
        <a:bodyPr/>
        <a:lstStyle/>
        <a:p>
          <a:endParaRPr lang="zh-TW" altLang="en-US"/>
        </a:p>
      </dgm:t>
    </dgm:pt>
    <dgm:pt modelId="{7F8E3473-832A-42B9-8DF0-D7299762EE65}">
      <dgm:prSet custT="1"/>
      <dgm:spPr/>
      <dgm:t>
        <a:bodyPr/>
        <a:lstStyle/>
        <a:p>
          <a:pPr rtl="0"/>
          <a:r>
            <a:rPr lang="zh-TW" altLang="en-US" sz="2400" dirty="0" smtClean="0"/>
            <a:t>問券調查法</a:t>
          </a:r>
          <a:endParaRPr lang="zh-TW" altLang="en-US" sz="2400" dirty="0"/>
        </a:p>
      </dgm:t>
    </dgm:pt>
    <dgm:pt modelId="{1A522B52-2ADC-4E9C-9F6B-84A3F7F18D2E}" type="parTrans" cxnId="{9207CDB7-B988-4FE4-9CD3-EA9963BD56A8}">
      <dgm:prSet/>
      <dgm:spPr/>
      <dgm:t>
        <a:bodyPr/>
        <a:lstStyle/>
        <a:p>
          <a:endParaRPr lang="zh-TW" altLang="en-US"/>
        </a:p>
      </dgm:t>
    </dgm:pt>
    <dgm:pt modelId="{333B50F4-7E3B-4F9A-8789-E8B096841C2E}" type="sibTrans" cxnId="{9207CDB7-B988-4FE4-9CD3-EA9963BD56A8}">
      <dgm:prSet/>
      <dgm:spPr/>
      <dgm:t>
        <a:bodyPr/>
        <a:lstStyle/>
        <a:p>
          <a:endParaRPr lang="zh-TW" altLang="en-US"/>
        </a:p>
      </dgm:t>
    </dgm:pt>
    <dgm:pt modelId="{4FBF0B5A-F1BC-48A0-B486-B1675D594E32}">
      <dgm:prSet custT="1"/>
      <dgm:spPr/>
      <dgm:t>
        <a:bodyPr/>
        <a:lstStyle/>
        <a:p>
          <a:pPr rtl="0"/>
          <a:r>
            <a:rPr lang="zh-TW" altLang="en-US" sz="2400" dirty="0" smtClean="0"/>
            <a:t>台東火車站</a:t>
          </a:r>
          <a:r>
            <a:rPr lang="en-US" altLang="zh-TW" sz="2400" dirty="0" smtClean="0"/>
            <a:t/>
          </a:r>
          <a:br>
            <a:rPr lang="en-US" altLang="zh-TW" sz="2400" dirty="0" smtClean="0"/>
          </a:br>
          <a:r>
            <a:rPr lang="zh-TW" altLang="en-US" sz="2400" dirty="0" smtClean="0"/>
            <a:t>發放問券</a:t>
          </a:r>
          <a:endParaRPr lang="zh-TW" altLang="en-US" sz="2400" dirty="0"/>
        </a:p>
      </dgm:t>
    </dgm:pt>
    <dgm:pt modelId="{17F98654-F655-46A6-A18B-98A00D41F6E3}" type="parTrans" cxnId="{0BDFB1E6-83BC-4106-9EC6-C7EBFB309593}">
      <dgm:prSet/>
      <dgm:spPr/>
      <dgm:t>
        <a:bodyPr/>
        <a:lstStyle/>
        <a:p>
          <a:endParaRPr lang="zh-TW" altLang="en-US"/>
        </a:p>
      </dgm:t>
    </dgm:pt>
    <dgm:pt modelId="{AF400C5A-6AED-4EAA-BF40-CE3C29C8803B}" type="sibTrans" cxnId="{0BDFB1E6-83BC-4106-9EC6-C7EBFB309593}">
      <dgm:prSet/>
      <dgm:spPr/>
      <dgm:t>
        <a:bodyPr/>
        <a:lstStyle/>
        <a:p>
          <a:endParaRPr lang="zh-TW" altLang="en-US"/>
        </a:p>
      </dgm:t>
    </dgm:pt>
    <dgm:pt modelId="{1E147984-5DD5-4745-B7EF-95411F7A4D33}">
      <dgm:prSet custT="1"/>
      <dgm:spPr/>
      <dgm:t>
        <a:bodyPr/>
        <a:lstStyle/>
        <a:p>
          <a:pPr rtl="0"/>
          <a:r>
            <a:rPr lang="en-US" altLang="zh-TW" sz="2400" dirty="0" smtClean="0"/>
            <a:t>GOOGLE</a:t>
          </a:r>
          <a:r>
            <a:rPr lang="zh-TW" altLang="en-US" sz="2400" dirty="0" smtClean="0"/>
            <a:t>表單</a:t>
          </a:r>
          <a:r>
            <a:rPr lang="en-US" altLang="zh-TW" sz="2400" dirty="0" smtClean="0"/>
            <a:t/>
          </a:r>
          <a:br>
            <a:rPr lang="en-US" altLang="zh-TW" sz="2400" dirty="0" smtClean="0"/>
          </a:br>
          <a:r>
            <a:rPr lang="zh-TW" altLang="en-US" sz="2400" dirty="0" smtClean="0"/>
            <a:t>製作線上問券</a:t>
          </a:r>
          <a:endParaRPr lang="zh-TW" sz="2400" dirty="0"/>
        </a:p>
      </dgm:t>
    </dgm:pt>
    <dgm:pt modelId="{F0BDBD46-71FF-44EC-8F57-64388B64767D}" type="parTrans" cxnId="{7AB5B083-A60D-4E16-B077-8AB7DDF337CE}">
      <dgm:prSet/>
      <dgm:spPr/>
      <dgm:t>
        <a:bodyPr/>
        <a:lstStyle/>
        <a:p>
          <a:endParaRPr lang="zh-TW" altLang="en-US"/>
        </a:p>
      </dgm:t>
    </dgm:pt>
    <dgm:pt modelId="{62C667AE-7FD4-40B8-A130-213458CE61D4}" type="sibTrans" cxnId="{7AB5B083-A60D-4E16-B077-8AB7DDF337CE}">
      <dgm:prSet/>
      <dgm:spPr/>
      <dgm:t>
        <a:bodyPr/>
        <a:lstStyle/>
        <a:p>
          <a:endParaRPr lang="zh-TW" altLang="en-US"/>
        </a:p>
      </dgm:t>
    </dgm:pt>
    <dgm:pt modelId="{A6852E53-287A-43DC-AF8F-199A480DA3CD}">
      <dgm:prSet custT="1"/>
      <dgm:spPr/>
      <dgm:t>
        <a:bodyPr/>
        <a:lstStyle/>
        <a:p>
          <a:pPr rtl="0"/>
          <a:r>
            <a:rPr lang="en-US" altLang="zh-TW" sz="2400" dirty="0" smtClean="0"/>
            <a:t>15</a:t>
          </a:r>
          <a:r>
            <a:rPr lang="zh-TW" altLang="en-US" sz="2400" dirty="0" smtClean="0"/>
            <a:t>天得有效問券</a:t>
          </a:r>
          <a:r>
            <a:rPr lang="en-US" altLang="zh-TW" sz="2400" dirty="0" smtClean="0"/>
            <a:t>348</a:t>
          </a:r>
          <a:r>
            <a:rPr lang="zh-TW" altLang="en-US" sz="2400" dirty="0" smtClean="0"/>
            <a:t>份，回收率</a:t>
          </a:r>
          <a:r>
            <a:rPr lang="en-US" altLang="zh-TW" sz="2400" dirty="0" smtClean="0"/>
            <a:t>92%</a:t>
          </a:r>
          <a:endParaRPr lang="zh-TW" sz="2400" dirty="0"/>
        </a:p>
      </dgm:t>
    </dgm:pt>
    <dgm:pt modelId="{D58DA503-5CB7-40A7-BD31-621588E2952E}" type="parTrans" cxnId="{65FCAF96-7CA1-4228-ACE1-F22494450274}">
      <dgm:prSet/>
      <dgm:spPr/>
      <dgm:t>
        <a:bodyPr/>
        <a:lstStyle/>
        <a:p>
          <a:endParaRPr lang="zh-TW" altLang="en-US"/>
        </a:p>
      </dgm:t>
    </dgm:pt>
    <dgm:pt modelId="{8E749797-40F3-4445-BDB2-C2745E5B5673}" type="sibTrans" cxnId="{65FCAF96-7CA1-4228-ACE1-F22494450274}">
      <dgm:prSet/>
      <dgm:spPr/>
      <dgm:t>
        <a:bodyPr/>
        <a:lstStyle/>
        <a:p>
          <a:endParaRPr lang="zh-TW" altLang="en-US"/>
        </a:p>
      </dgm:t>
    </dgm:pt>
    <dgm:pt modelId="{63446533-0E33-4CE8-B93C-F5949DB97BB9}" type="pres">
      <dgm:prSet presAssocID="{8EC21177-48CF-4A7B-ABFB-4B6420A433A1}" presName="Name0" presStyleCnt="0">
        <dgm:presLayoutVars>
          <dgm:chMax val="7"/>
          <dgm:chPref val="7"/>
          <dgm:dir/>
          <dgm:animLvl val="lvl"/>
        </dgm:presLayoutVars>
      </dgm:prSet>
      <dgm:spPr/>
      <dgm:t>
        <a:bodyPr/>
        <a:lstStyle/>
        <a:p>
          <a:endParaRPr lang="zh-TW" altLang="en-US"/>
        </a:p>
      </dgm:t>
    </dgm:pt>
    <dgm:pt modelId="{E52F68D5-0404-4C8B-BF26-2AD91C0F56C3}" type="pres">
      <dgm:prSet presAssocID="{7F8E3473-832A-42B9-8DF0-D7299762EE65}" presName="Accent1" presStyleCnt="0"/>
      <dgm:spPr/>
    </dgm:pt>
    <dgm:pt modelId="{2B5822BD-D30E-4DAE-9BA1-ED208401C6B2}" type="pres">
      <dgm:prSet presAssocID="{7F8E3473-832A-42B9-8DF0-D7299762EE65}" presName="Accent" presStyleLbl="node1" presStyleIdx="0" presStyleCnt="4" custScaleX="135262"/>
      <dgm:spPr/>
    </dgm:pt>
    <dgm:pt modelId="{751F3EC4-A898-4653-B899-88D039E3A9B1}" type="pres">
      <dgm:prSet presAssocID="{7F8E3473-832A-42B9-8DF0-D7299762EE65}" presName="Parent1" presStyleLbl="revTx" presStyleIdx="0" presStyleCnt="4" custScaleX="151136" custLinFactNeighborY="-35882">
        <dgm:presLayoutVars>
          <dgm:chMax val="1"/>
          <dgm:chPref val="1"/>
          <dgm:bulletEnabled val="1"/>
        </dgm:presLayoutVars>
      </dgm:prSet>
      <dgm:spPr/>
      <dgm:t>
        <a:bodyPr/>
        <a:lstStyle/>
        <a:p>
          <a:endParaRPr lang="zh-TW" altLang="en-US"/>
        </a:p>
      </dgm:t>
    </dgm:pt>
    <dgm:pt modelId="{31AB6779-9494-4886-8081-0776B8BC9A30}" type="pres">
      <dgm:prSet presAssocID="{1E147984-5DD5-4745-B7EF-95411F7A4D33}" presName="Accent2" presStyleCnt="0"/>
      <dgm:spPr/>
    </dgm:pt>
    <dgm:pt modelId="{145A7FC7-F6A5-4469-BF80-75398DF063F5}" type="pres">
      <dgm:prSet presAssocID="{1E147984-5DD5-4745-B7EF-95411F7A4D33}" presName="Accent" presStyleLbl="node1" presStyleIdx="1" presStyleCnt="4" custScaleX="151570" custScaleY="116547"/>
      <dgm:spPr/>
    </dgm:pt>
    <dgm:pt modelId="{C207D80D-2DC1-46D2-BD95-5DA64C2D6A7D}" type="pres">
      <dgm:prSet presAssocID="{1E147984-5DD5-4745-B7EF-95411F7A4D33}" presName="Parent2" presStyleLbl="revTx" presStyleIdx="1" presStyleCnt="4" custScaleX="169061" custLinFactNeighborX="-16736">
        <dgm:presLayoutVars>
          <dgm:chMax val="1"/>
          <dgm:chPref val="1"/>
          <dgm:bulletEnabled val="1"/>
        </dgm:presLayoutVars>
      </dgm:prSet>
      <dgm:spPr/>
      <dgm:t>
        <a:bodyPr/>
        <a:lstStyle/>
        <a:p>
          <a:endParaRPr lang="zh-TW" altLang="en-US"/>
        </a:p>
      </dgm:t>
    </dgm:pt>
    <dgm:pt modelId="{3518EE88-54AC-405F-AB11-EE796880F367}" type="pres">
      <dgm:prSet presAssocID="{4FBF0B5A-F1BC-48A0-B486-B1675D594E32}" presName="Accent3" presStyleCnt="0"/>
      <dgm:spPr/>
    </dgm:pt>
    <dgm:pt modelId="{AAF83048-43F2-48BB-A8CC-F83C1D748AF1}" type="pres">
      <dgm:prSet presAssocID="{4FBF0B5A-F1BC-48A0-B486-B1675D594E32}" presName="Accent" presStyleLbl="node1" presStyleIdx="2" presStyleCnt="4" custScaleX="135564" custScaleY="87343" custLinFactNeighborX="1649" custLinFactNeighborY="7220"/>
      <dgm:spPr/>
    </dgm:pt>
    <dgm:pt modelId="{C4694AFC-F249-4B57-8B50-73086F4C9E80}" type="pres">
      <dgm:prSet presAssocID="{4FBF0B5A-F1BC-48A0-B486-B1675D594E32}" presName="Parent3" presStyleLbl="revTx" presStyleIdx="2" presStyleCnt="4" custScaleX="151691" custLinFactNeighborX="21324" custLinFactNeighborY="16428">
        <dgm:presLayoutVars>
          <dgm:chMax val="1"/>
          <dgm:chPref val="1"/>
          <dgm:bulletEnabled val="1"/>
        </dgm:presLayoutVars>
      </dgm:prSet>
      <dgm:spPr/>
      <dgm:t>
        <a:bodyPr/>
        <a:lstStyle/>
        <a:p>
          <a:endParaRPr lang="zh-TW" altLang="en-US"/>
        </a:p>
      </dgm:t>
    </dgm:pt>
    <dgm:pt modelId="{0B3FE76F-6FA0-49CC-87F9-869F954E4599}" type="pres">
      <dgm:prSet presAssocID="{A6852E53-287A-43DC-AF8F-199A480DA3CD}" presName="Accent4" presStyleCnt="0"/>
      <dgm:spPr/>
    </dgm:pt>
    <dgm:pt modelId="{8BD29CD2-CDD0-4A3D-BAD1-6F43C657AF10}" type="pres">
      <dgm:prSet presAssocID="{A6852E53-287A-43DC-AF8F-199A480DA3CD}" presName="Accent" presStyleLbl="node1" presStyleIdx="3" presStyleCnt="4" custScaleX="149921" custScaleY="107706" custLinFactNeighborX="-4182" custLinFactNeighborY="8592"/>
      <dgm:spPr/>
    </dgm:pt>
    <dgm:pt modelId="{0CB832C0-EE1A-4D18-998C-FB8C75B68A5A}" type="pres">
      <dgm:prSet presAssocID="{A6852E53-287A-43DC-AF8F-199A480DA3CD}" presName="Parent4" presStyleLbl="revTx" presStyleIdx="3" presStyleCnt="4" custScaleX="219525" custLinFactNeighborX="4988" custLinFactNeighborY="32033">
        <dgm:presLayoutVars>
          <dgm:chMax val="1"/>
          <dgm:chPref val="1"/>
          <dgm:bulletEnabled val="1"/>
        </dgm:presLayoutVars>
      </dgm:prSet>
      <dgm:spPr/>
      <dgm:t>
        <a:bodyPr/>
        <a:lstStyle/>
        <a:p>
          <a:endParaRPr lang="zh-TW" altLang="en-US"/>
        </a:p>
      </dgm:t>
    </dgm:pt>
  </dgm:ptLst>
  <dgm:cxnLst>
    <dgm:cxn modelId="{7AB5B083-A60D-4E16-B077-8AB7DDF337CE}" srcId="{8EC21177-48CF-4A7B-ABFB-4B6420A433A1}" destId="{1E147984-5DD5-4745-B7EF-95411F7A4D33}" srcOrd="1" destOrd="0" parTransId="{F0BDBD46-71FF-44EC-8F57-64388B64767D}" sibTransId="{62C667AE-7FD4-40B8-A130-213458CE61D4}"/>
    <dgm:cxn modelId="{65FCAF96-7CA1-4228-ACE1-F22494450274}" srcId="{8EC21177-48CF-4A7B-ABFB-4B6420A433A1}" destId="{A6852E53-287A-43DC-AF8F-199A480DA3CD}" srcOrd="3" destOrd="0" parTransId="{D58DA503-5CB7-40A7-BD31-621588E2952E}" sibTransId="{8E749797-40F3-4445-BDB2-C2745E5B5673}"/>
    <dgm:cxn modelId="{64B4075F-FA54-40D3-8EAD-6F8E9B7EFB3D}" type="presOf" srcId="{7F8E3473-832A-42B9-8DF0-D7299762EE65}" destId="{751F3EC4-A898-4653-B899-88D039E3A9B1}" srcOrd="0" destOrd="0" presId="urn:microsoft.com/office/officeart/2009/layout/CircleArrowProcess"/>
    <dgm:cxn modelId="{CF6B9240-127A-432C-AF61-3B1DE2C23193}" type="presOf" srcId="{1E147984-5DD5-4745-B7EF-95411F7A4D33}" destId="{C207D80D-2DC1-46D2-BD95-5DA64C2D6A7D}" srcOrd="0" destOrd="0" presId="urn:microsoft.com/office/officeart/2009/layout/CircleArrowProcess"/>
    <dgm:cxn modelId="{9207CDB7-B988-4FE4-9CD3-EA9963BD56A8}" srcId="{8EC21177-48CF-4A7B-ABFB-4B6420A433A1}" destId="{7F8E3473-832A-42B9-8DF0-D7299762EE65}" srcOrd="0" destOrd="0" parTransId="{1A522B52-2ADC-4E9C-9F6B-84A3F7F18D2E}" sibTransId="{333B50F4-7E3B-4F9A-8789-E8B096841C2E}"/>
    <dgm:cxn modelId="{B4228BDB-3FF3-47BE-88C3-8F060469CD71}" type="presOf" srcId="{A6852E53-287A-43DC-AF8F-199A480DA3CD}" destId="{0CB832C0-EE1A-4D18-998C-FB8C75B68A5A}" srcOrd="0" destOrd="0" presId="urn:microsoft.com/office/officeart/2009/layout/CircleArrowProcess"/>
    <dgm:cxn modelId="{B7B6B70C-64A9-4ED4-B97F-B35E8F4A93E2}" type="presOf" srcId="{8EC21177-48CF-4A7B-ABFB-4B6420A433A1}" destId="{63446533-0E33-4CE8-B93C-F5949DB97BB9}" srcOrd="0" destOrd="0" presId="urn:microsoft.com/office/officeart/2009/layout/CircleArrowProcess"/>
    <dgm:cxn modelId="{66672EB6-F545-4225-9060-64CA0F795561}" type="presOf" srcId="{4FBF0B5A-F1BC-48A0-B486-B1675D594E32}" destId="{C4694AFC-F249-4B57-8B50-73086F4C9E80}" srcOrd="0" destOrd="0" presId="urn:microsoft.com/office/officeart/2009/layout/CircleArrowProcess"/>
    <dgm:cxn modelId="{0BDFB1E6-83BC-4106-9EC6-C7EBFB309593}" srcId="{8EC21177-48CF-4A7B-ABFB-4B6420A433A1}" destId="{4FBF0B5A-F1BC-48A0-B486-B1675D594E32}" srcOrd="2" destOrd="0" parTransId="{17F98654-F655-46A6-A18B-98A00D41F6E3}" sibTransId="{AF400C5A-6AED-4EAA-BF40-CE3C29C8803B}"/>
    <dgm:cxn modelId="{EF668EC4-F9BC-40C1-8288-F1BF0F599965}" type="presParOf" srcId="{63446533-0E33-4CE8-B93C-F5949DB97BB9}" destId="{E52F68D5-0404-4C8B-BF26-2AD91C0F56C3}" srcOrd="0" destOrd="0" presId="urn:microsoft.com/office/officeart/2009/layout/CircleArrowProcess"/>
    <dgm:cxn modelId="{E29D0D3A-2DA7-4368-BCE0-89F3552B0C8D}" type="presParOf" srcId="{E52F68D5-0404-4C8B-BF26-2AD91C0F56C3}" destId="{2B5822BD-D30E-4DAE-9BA1-ED208401C6B2}" srcOrd="0" destOrd="0" presId="urn:microsoft.com/office/officeart/2009/layout/CircleArrowProcess"/>
    <dgm:cxn modelId="{2B2B5700-212F-4EB8-9D5C-23625F0FFE4B}" type="presParOf" srcId="{63446533-0E33-4CE8-B93C-F5949DB97BB9}" destId="{751F3EC4-A898-4653-B899-88D039E3A9B1}" srcOrd="1" destOrd="0" presId="urn:microsoft.com/office/officeart/2009/layout/CircleArrowProcess"/>
    <dgm:cxn modelId="{CB3D0D20-DFE5-4677-BB89-B70E791D5776}" type="presParOf" srcId="{63446533-0E33-4CE8-B93C-F5949DB97BB9}" destId="{31AB6779-9494-4886-8081-0776B8BC9A30}" srcOrd="2" destOrd="0" presId="urn:microsoft.com/office/officeart/2009/layout/CircleArrowProcess"/>
    <dgm:cxn modelId="{79C29A75-3EDB-410D-A821-AF55982F3172}" type="presParOf" srcId="{31AB6779-9494-4886-8081-0776B8BC9A30}" destId="{145A7FC7-F6A5-4469-BF80-75398DF063F5}" srcOrd="0" destOrd="0" presId="urn:microsoft.com/office/officeart/2009/layout/CircleArrowProcess"/>
    <dgm:cxn modelId="{9AA2A61B-EE21-4568-BDCB-FC1A5A1BC090}" type="presParOf" srcId="{63446533-0E33-4CE8-B93C-F5949DB97BB9}" destId="{C207D80D-2DC1-46D2-BD95-5DA64C2D6A7D}" srcOrd="3" destOrd="0" presId="urn:microsoft.com/office/officeart/2009/layout/CircleArrowProcess"/>
    <dgm:cxn modelId="{D3626345-F6F5-462A-B865-F8470D6BDD2B}" type="presParOf" srcId="{63446533-0E33-4CE8-B93C-F5949DB97BB9}" destId="{3518EE88-54AC-405F-AB11-EE796880F367}" srcOrd="4" destOrd="0" presId="urn:microsoft.com/office/officeart/2009/layout/CircleArrowProcess"/>
    <dgm:cxn modelId="{BAAF3942-8627-429A-B6C8-3938EB91F2BC}" type="presParOf" srcId="{3518EE88-54AC-405F-AB11-EE796880F367}" destId="{AAF83048-43F2-48BB-A8CC-F83C1D748AF1}" srcOrd="0" destOrd="0" presId="urn:microsoft.com/office/officeart/2009/layout/CircleArrowProcess"/>
    <dgm:cxn modelId="{A890EA3B-0410-4BA0-AB99-4C26C9016C65}" type="presParOf" srcId="{63446533-0E33-4CE8-B93C-F5949DB97BB9}" destId="{C4694AFC-F249-4B57-8B50-73086F4C9E80}" srcOrd="5" destOrd="0" presId="urn:microsoft.com/office/officeart/2009/layout/CircleArrowProcess"/>
    <dgm:cxn modelId="{E074E4BA-DAC8-4917-9FA2-4C5ADE563B42}" type="presParOf" srcId="{63446533-0E33-4CE8-B93C-F5949DB97BB9}" destId="{0B3FE76F-6FA0-49CC-87F9-869F954E4599}" srcOrd="6" destOrd="0" presId="urn:microsoft.com/office/officeart/2009/layout/CircleArrowProcess"/>
    <dgm:cxn modelId="{85C2944E-C9FA-45C0-8BA3-5F3D77546E66}" type="presParOf" srcId="{0B3FE76F-6FA0-49CC-87F9-869F954E4599}" destId="{8BD29CD2-CDD0-4A3D-BAD1-6F43C657AF10}" srcOrd="0" destOrd="0" presId="urn:microsoft.com/office/officeart/2009/layout/CircleArrowProcess"/>
    <dgm:cxn modelId="{80455D46-5FDD-4331-AC9D-16A64C132C02}" type="presParOf" srcId="{63446533-0E33-4CE8-B93C-F5949DB97BB9}" destId="{0CB832C0-EE1A-4D18-998C-FB8C75B68A5A}" srcOrd="7" destOrd="0" presId="urn:microsoft.com/office/officeart/2009/layout/CircleArrow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5F809C8-8680-4689-8CAA-B11CC5769AB5}"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zh-TW" altLang="en-US"/>
        </a:p>
      </dgm:t>
    </dgm:pt>
    <dgm:pt modelId="{576299D1-AEFB-4D35-82E3-13B45BF4ED93}">
      <dgm:prSet phldrT="[文字]" custT="1"/>
      <dgm:spPr/>
      <dgm:t>
        <a:bodyPr/>
        <a:lstStyle/>
        <a:p>
          <a:r>
            <a:rPr lang="zh-TW" altLang="en-US" sz="2400" dirty="0" smtClean="0"/>
            <a:t>環保消極</a:t>
          </a:r>
          <a:endParaRPr lang="zh-TW" altLang="en-US" sz="2400" dirty="0"/>
        </a:p>
      </dgm:t>
    </dgm:pt>
    <dgm:pt modelId="{6DB34B9A-97C6-4FC0-94F5-2E605EB16484}" type="parTrans" cxnId="{779BC5D1-CF0E-4EAC-A317-79EEA68B835F}">
      <dgm:prSet/>
      <dgm:spPr/>
      <dgm:t>
        <a:bodyPr/>
        <a:lstStyle/>
        <a:p>
          <a:endParaRPr lang="zh-TW" altLang="en-US"/>
        </a:p>
      </dgm:t>
    </dgm:pt>
    <dgm:pt modelId="{488A5031-A85B-47EA-923C-28F589F72365}" type="sibTrans" cxnId="{779BC5D1-CF0E-4EAC-A317-79EEA68B835F}">
      <dgm:prSet/>
      <dgm:spPr/>
      <dgm:t>
        <a:bodyPr/>
        <a:lstStyle/>
        <a:p>
          <a:endParaRPr lang="zh-TW" altLang="en-US"/>
        </a:p>
      </dgm:t>
    </dgm:pt>
    <dgm:pt modelId="{D9F4133E-80D8-41CA-BE8D-7E3F66D468CD}">
      <dgm:prSet phldrT="[文字]"/>
      <dgm:spPr/>
      <dgm:t>
        <a:bodyPr/>
        <a:lstStyle/>
        <a:p>
          <a:r>
            <a:rPr lang="zh-TW" altLang="zh-TW" dirty="0" smtClean="0"/>
            <a:t>對於綠色活動是比較注重的，但對於綠色產品的黏著度較低，而是注重飲食及規律的生活習慣</a:t>
          </a:r>
          <a:endParaRPr lang="zh-TW" altLang="en-US" dirty="0"/>
        </a:p>
      </dgm:t>
    </dgm:pt>
    <dgm:pt modelId="{3CFE7226-4E8D-4612-82ED-5575F535BFAD}" type="parTrans" cxnId="{BC3548C9-3F05-4FA3-AC61-8479D653BAE9}">
      <dgm:prSet/>
      <dgm:spPr/>
      <dgm:t>
        <a:bodyPr/>
        <a:lstStyle/>
        <a:p>
          <a:endParaRPr lang="zh-TW" altLang="en-US"/>
        </a:p>
      </dgm:t>
    </dgm:pt>
    <dgm:pt modelId="{FA430D0A-D197-42AB-8FAF-066E13E16E79}" type="sibTrans" cxnId="{BC3548C9-3F05-4FA3-AC61-8479D653BAE9}">
      <dgm:prSet/>
      <dgm:spPr/>
      <dgm:t>
        <a:bodyPr/>
        <a:lstStyle/>
        <a:p>
          <a:endParaRPr lang="zh-TW" altLang="en-US"/>
        </a:p>
      </dgm:t>
    </dgm:pt>
    <dgm:pt modelId="{D199BCD6-D457-4822-85E8-C0410DF162D0}">
      <dgm:prSet phldrT="[文字]"/>
      <dgm:spPr/>
      <dgm:t>
        <a:bodyPr/>
        <a:lstStyle/>
        <a:p>
          <a:r>
            <a:rPr lang="zh-TW" altLang="en-US" dirty="0" smtClean="0"/>
            <a:t>有效樣本數</a:t>
          </a:r>
          <a:r>
            <a:rPr lang="en-US" altLang="zh-TW" dirty="0" smtClean="0"/>
            <a:t>46%</a:t>
          </a:r>
          <a:endParaRPr lang="zh-TW" altLang="en-US" dirty="0"/>
        </a:p>
      </dgm:t>
    </dgm:pt>
    <dgm:pt modelId="{2D2C35DD-62AC-4FD0-83AF-BB3E0BBBDEFB}" type="parTrans" cxnId="{402F96BE-80AC-46F4-A84E-56F783017FA2}">
      <dgm:prSet/>
      <dgm:spPr/>
      <dgm:t>
        <a:bodyPr/>
        <a:lstStyle/>
        <a:p>
          <a:endParaRPr lang="zh-TW" altLang="en-US"/>
        </a:p>
      </dgm:t>
    </dgm:pt>
    <dgm:pt modelId="{188C437B-D6DA-45CF-8059-02E59A265F09}" type="sibTrans" cxnId="{402F96BE-80AC-46F4-A84E-56F783017FA2}">
      <dgm:prSet/>
      <dgm:spPr/>
      <dgm:t>
        <a:bodyPr/>
        <a:lstStyle/>
        <a:p>
          <a:endParaRPr lang="zh-TW" altLang="en-US"/>
        </a:p>
      </dgm:t>
    </dgm:pt>
    <dgm:pt modelId="{F01E4BF0-ACB6-4DFF-872E-35BBC04E0741}">
      <dgm:prSet phldrT="[文字]" custT="1"/>
      <dgm:spPr/>
      <dgm:t>
        <a:bodyPr/>
        <a:lstStyle/>
        <a:p>
          <a:r>
            <a:rPr lang="zh-TW" altLang="en-US" sz="2400" dirty="0" smtClean="0"/>
            <a:t>綠色支持</a:t>
          </a:r>
          <a:endParaRPr lang="zh-TW" altLang="en-US" sz="2400" dirty="0"/>
        </a:p>
      </dgm:t>
    </dgm:pt>
    <dgm:pt modelId="{97B765EE-93D0-4CA1-91FB-A0CE6CB957DA}" type="parTrans" cxnId="{06A1338D-2B1B-4CFC-9109-B7E1D42FE4FB}">
      <dgm:prSet/>
      <dgm:spPr/>
      <dgm:t>
        <a:bodyPr/>
        <a:lstStyle/>
        <a:p>
          <a:endParaRPr lang="zh-TW" altLang="en-US"/>
        </a:p>
      </dgm:t>
    </dgm:pt>
    <dgm:pt modelId="{46F9275A-73CC-4B09-89A8-783AE0009F5B}" type="sibTrans" cxnId="{06A1338D-2B1B-4CFC-9109-B7E1D42FE4FB}">
      <dgm:prSet/>
      <dgm:spPr/>
      <dgm:t>
        <a:bodyPr/>
        <a:lstStyle/>
        <a:p>
          <a:endParaRPr lang="zh-TW" altLang="en-US"/>
        </a:p>
      </dgm:t>
    </dgm:pt>
    <dgm:pt modelId="{A38DB016-25F2-4C5B-9959-9198AEFBD9E8}">
      <dgm:prSet phldrT="[文字]"/>
      <dgm:spPr/>
      <dgm:t>
        <a:bodyPr/>
        <a:lstStyle/>
        <a:p>
          <a:r>
            <a:rPr lang="zh-TW" altLang="zh-TW" dirty="0" smtClean="0"/>
            <a:t>消費者會以環境保護為主，而此集群對於綠建築飯店之住宿意願亦為三集群中最高者，以軍公教職人員族群為主</a:t>
          </a:r>
          <a:endParaRPr lang="zh-TW" altLang="en-US" dirty="0"/>
        </a:p>
      </dgm:t>
    </dgm:pt>
    <dgm:pt modelId="{99621D0A-D1D1-4A09-A6A3-4BFB431F0E02}" type="parTrans" cxnId="{BB973BDA-A4AF-4D69-826E-393BC0861FF6}">
      <dgm:prSet/>
      <dgm:spPr/>
      <dgm:t>
        <a:bodyPr/>
        <a:lstStyle/>
        <a:p>
          <a:endParaRPr lang="zh-TW" altLang="en-US"/>
        </a:p>
      </dgm:t>
    </dgm:pt>
    <dgm:pt modelId="{E1BC0BCF-871E-4380-B6D1-A71E70B29722}" type="sibTrans" cxnId="{BB973BDA-A4AF-4D69-826E-393BC0861FF6}">
      <dgm:prSet/>
      <dgm:spPr/>
      <dgm:t>
        <a:bodyPr/>
        <a:lstStyle/>
        <a:p>
          <a:endParaRPr lang="zh-TW" altLang="en-US"/>
        </a:p>
      </dgm:t>
    </dgm:pt>
    <dgm:pt modelId="{C5618EE5-33BA-4B97-B827-8D57B419D413}">
      <dgm:prSet phldrT="[文字]" custT="1"/>
      <dgm:spPr/>
      <dgm:t>
        <a:bodyPr/>
        <a:lstStyle/>
        <a:p>
          <a:r>
            <a:rPr lang="zh-TW" altLang="en-US" sz="2400" dirty="0" smtClean="0"/>
            <a:t>獨善其身</a:t>
          </a:r>
          <a:endParaRPr lang="zh-TW" altLang="en-US" sz="2400" dirty="0"/>
        </a:p>
      </dgm:t>
    </dgm:pt>
    <dgm:pt modelId="{AD56AEC2-C995-4AAE-97C1-7CA5426F024D}" type="parTrans" cxnId="{CDE0DEDB-9C79-4A24-A8A2-A8EA19AE8BAC}">
      <dgm:prSet/>
      <dgm:spPr/>
      <dgm:t>
        <a:bodyPr/>
        <a:lstStyle/>
        <a:p>
          <a:endParaRPr lang="zh-TW" altLang="en-US"/>
        </a:p>
      </dgm:t>
    </dgm:pt>
    <dgm:pt modelId="{A8A9F1E3-E185-425C-AFC0-93D37216E921}" type="sibTrans" cxnId="{CDE0DEDB-9C79-4A24-A8A2-A8EA19AE8BAC}">
      <dgm:prSet/>
      <dgm:spPr/>
      <dgm:t>
        <a:bodyPr/>
        <a:lstStyle/>
        <a:p>
          <a:endParaRPr lang="zh-TW" altLang="en-US"/>
        </a:p>
      </dgm:t>
    </dgm:pt>
    <dgm:pt modelId="{E25E31D5-9B35-42F6-98AA-3F5768E5B380}">
      <dgm:prSet phldrT="[文字]"/>
      <dgm:spPr/>
      <dgm:t>
        <a:bodyPr/>
        <a:lstStyle/>
        <a:p>
          <a:r>
            <a:rPr lang="zh-TW" altLang="zh-TW" dirty="0" smtClean="0"/>
            <a:t>注重外界對於他們的正面印象，他們會使用自己擁有改變別人一起過綠色生活的特性</a:t>
          </a:r>
          <a:endParaRPr lang="zh-TW" altLang="en-US" dirty="0"/>
        </a:p>
      </dgm:t>
    </dgm:pt>
    <dgm:pt modelId="{E0158745-239F-470A-8CAE-F3E4137DA1AF}" type="parTrans" cxnId="{97B6B907-FEBC-417D-859F-94A963674A79}">
      <dgm:prSet/>
      <dgm:spPr/>
      <dgm:t>
        <a:bodyPr/>
        <a:lstStyle/>
        <a:p>
          <a:endParaRPr lang="zh-TW" altLang="en-US"/>
        </a:p>
      </dgm:t>
    </dgm:pt>
    <dgm:pt modelId="{A7E2F9C9-D5AA-4182-8B63-74C91C756BC8}" type="sibTrans" cxnId="{97B6B907-FEBC-417D-859F-94A963674A79}">
      <dgm:prSet/>
      <dgm:spPr/>
      <dgm:t>
        <a:bodyPr/>
        <a:lstStyle/>
        <a:p>
          <a:endParaRPr lang="zh-TW" altLang="en-US"/>
        </a:p>
      </dgm:t>
    </dgm:pt>
    <dgm:pt modelId="{2E1B364D-EFCF-4F48-BB22-16EA2E13A8C9}">
      <dgm:prSet phldrT="[文字]"/>
      <dgm:spPr/>
      <dgm:t>
        <a:bodyPr/>
        <a:lstStyle/>
        <a:p>
          <a:r>
            <a:rPr lang="zh-TW" altLang="en-US" dirty="0" smtClean="0"/>
            <a:t>有效樣本數</a:t>
          </a:r>
          <a:r>
            <a:rPr lang="en-US" altLang="zh-TW" smtClean="0"/>
            <a:t>26.%</a:t>
          </a:r>
          <a:endParaRPr lang="zh-TW" altLang="en-US" dirty="0"/>
        </a:p>
      </dgm:t>
    </dgm:pt>
    <dgm:pt modelId="{99DFB218-59A0-49BF-8C7F-35BE07BCC6D0}" type="parTrans" cxnId="{1B0AF200-D11C-483D-BBCE-CD7E61216CD2}">
      <dgm:prSet/>
      <dgm:spPr/>
      <dgm:t>
        <a:bodyPr/>
        <a:lstStyle/>
        <a:p>
          <a:endParaRPr lang="zh-TW" altLang="en-US"/>
        </a:p>
      </dgm:t>
    </dgm:pt>
    <dgm:pt modelId="{699D06AB-90C4-433C-A01B-94D03F6021F5}" type="sibTrans" cxnId="{1B0AF200-D11C-483D-BBCE-CD7E61216CD2}">
      <dgm:prSet/>
      <dgm:spPr/>
      <dgm:t>
        <a:bodyPr/>
        <a:lstStyle/>
        <a:p>
          <a:endParaRPr lang="zh-TW" altLang="en-US"/>
        </a:p>
      </dgm:t>
    </dgm:pt>
    <dgm:pt modelId="{76F5721B-2BEC-4DA1-BBEE-10D1FC261D22}">
      <dgm:prSet phldrT="[文字]"/>
      <dgm:spPr/>
      <dgm:t>
        <a:bodyPr/>
        <a:lstStyle/>
        <a:p>
          <a:r>
            <a:rPr lang="zh-TW" altLang="en-US" dirty="0" smtClean="0"/>
            <a:t>有效樣本數</a:t>
          </a:r>
          <a:r>
            <a:rPr lang="en-US" altLang="zh-TW" dirty="0" smtClean="0"/>
            <a:t>27.9%</a:t>
          </a:r>
          <a:endParaRPr lang="zh-TW" altLang="en-US" dirty="0"/>
        </a:p>
      </dgm:t>
    </dgm:pt>
    <dgm:pt modelId="{88B3D9C6-750B-476A-80F5-40FFE3631A87}" type="sibTrans" cxnId="{9C9A3A6D-A233-4FE4-9163-8F09BCBA1DFA}">
      <dgm:prSet/>
      <dgm:spPr/>
      <dgm:t>
        <a:bodyPr/>
        <a:lstStyle/>
        <a:p>
          <a:endParaRPr lang="zh-TW" altLang="en-US"/>
        </a:p>
      </dgm:t>
    </dgm:pt>
    <dgm:pt modelId="{1D531C97-3EDC-4000-BDD1-0FC30A1FDCF9}" type="parTrans" cxnId="{9C9A3A6D-A233-4FE4-9163-8F09BCBA1DFA}">
      <dgm:prSet/>
      <dgm:spPr/>
      <dgm:t>
        <a:bodyPr/>
        <a:lstStyle/>
        <a:p>
          <a:endParaRPr lang="zh-TW" altLang="en-US"/>
        </a:p>
      </dgm:t>
    </dgm:pt>
    <dgm:pt modelId="{94F10509-9C32-4430-B562-1E9799BCBE64}" type="pres">
      <dgm:prSet presAssocID="{E5F809C8-8680-4689-8CAA-B11CC5769AB5}" presName="Name0" presStyleCnt="0">
        <dgm:presLayoutVars>
          <dgm:dir/>
          <dgm:animLvl val="lvl"/>
          <dgm:resizeHandles val="exact"/>
        </dgm:presLayoutVars>
      </dgm:prSet>
      <dgm:spPr/>
      <dgm:t>
        <a:bodyPr/>
        <a:lstStyle/>
        <a:p>
          <a:endParaRPr lang="zh-TW" altLang="en-US"/>
        </a:p>
      </dgm:t>
    </dgm:pt>
    <dgm:pt modelId="{3EF84D9B-B24E-464D-8C08-6A54B1E4F0C3}" type="pres">
      <dgm:prSet presAssocID="{576299D1-AEFB-4D35-82E3-13B45BF4ED93}" presName="composite" presStyleCnt="0"/>
      <dgm:spPr/>
    </dgm:pt>
    <dgm:pt modelId="{378DAAF1-E658-41C2-8B60-9FAA204B4211}" type="pres">
      <dgm:prSet presAssocID="{576299D1-AEFB-4D35-82E3-13B45BF4ED93}" presName="parTx" presStyleLbl="alignNode1" presStyleIdx="0" presStyleCnt="3">
        <dgm:presLayoutVars>
          <dgm:chMax val="0"/>
          <dgm:chPref val="0"/>
          <dgm:bulletEnabled val="1"/>
        </dgm:presLayoutVars>
      </dgm:prSet>
      <dgm:spPr/>
      <dgm:t>
        <a:bodyPr/>
        <a:lstStyle/>
        <a:p>
          <a:endParaRPr lang="zh-TW" altLang="en-US"/>
        </a:p>
      </dgm:t>
    </dgm:pt>
    <dgm:pt modelId="{4661A3AA-877C-49BB-8DFE-B29CFDD38F6E}" type="pres">
      <dgm:prSet presAssocID="{576299D1-AEFB-4D35-82E3-13B45BF4ED93}" presName="desTx" presStyleLbl="alignAccFollowNode1" presStyleIdx="0" presStyleCnt="3">
        <dgm:presLayoutVars>
          <dgm:bulletEnabled val="1"/>
        </dgm:presLayoutVars>
      </dgm:prSet>
      <dgm:spPr/>
      <dgm:t>
        <a:bodyPr/>
        <a:lstStyle/>
        <a:p>
          <a:endParaRPr lang="zh-TW" altLang="en-US"/>
        </a:p>
      </dgm:t>
    </dgm:pt>
    <dgm:pt modelId="{1FD3D579-BDC3-4C2D-9990-B595DFE496A6}" type="pres">
      <dgm:prSet presAssocID="{488A5031-A85B-47EA-923C-28F589F72365}" presName="space" presStyleCnt="0"/>
      <dgm:spPr/>
    </dgm:pt>
    <dgm:pt modelId="{8FA209C4-A64A-4B16-882B-4F8D5D76BA58}" type="pres">
      <dgm:prSet presAssocID="{F01E4BF0-ACB6-4DFF-872E-35BBC04E0741}" presName="composite" presStyleCnt="0"/>
      <dgm:spPr/>
    </dgm:pt>
    <dgm:pt modelId="{B6D1076A-451B-4F8C-B2A7-3EDC768EC711}" type="pres">
      <dgm:prSet presAssocID="{F01E4BF0-ACB6-4DFF-872E-35BBC04E0741}" presName="parTx" presStyleLbl="alignNode1" presStyleIdx="1" presStyleCnt="3">
        <dgm:presLayoutVars>
          <dgm:chMax val="0"/>
          <dgm:chPref val="0"/>
          <dgm:bulletEnabled val="1"/>
        </dgm:presLayoutVars>
      </dgm:prSet>
      <dgm:spPr/>
      <dgm:t>
        <a:bodyPr/>
        <a:lstStyle/>
        <a:p>
          <a:endParaRPr lang="zh-TW" altLang="en-US"/>
        </a:p>
      </dgm:t>
    </dgm:pt>
    <dgm:pt modelId="{6E75B382-3BC2-4913-948D-257315CEB4FF}" type="pres">
      <dgm:prSet presAssocID="{F01E4BF0-ACB6-4DFF-872E-35BBC04E0741}" presName="desTx" presStyleLbl="alignAccFollowNode1" presStyleIdx="1" presStyleCnt="3">
        <dgm:presLayoutVars>
          <dgm:bulletEnabled val="1"/>
        </dgm:presLayoutVars>
      </dgm:prSet>
      <dgm:spPr/>
      <dgm:t>
        <a:bodyPr/>
        <a:lstStyle/>
        <a:p>
          <a:endParaRPr lang="zh-TW" altLang="en-US"/>
        </a:p>
      </dgm:t>
    </dgm:pt>
    <dgm:pt modelId="{79608EF0-1BBD-4E28-9173-A522D003AFA3}" type="pres">
      <dgm:prSet presAssocID="{46F9275A-73CC-4B09-89A8-783AE0009F5B}" presName="space" presStyleCnt="0"/>
      <dgm:spPr/>
    </dgm:pt>
    <dgm:pt modelId="{95103560-98C3-4DED-84DB-205138DED9C7}" type="pres">
      <dgm:prSet presAssocID="{C5618EE5-33BA-4B97-B827-8D57B419D413}" presName="composite" presStyleCnt="0"/>
      <dgm:spPr/>
    </dgm:pt>
    <dgm:pt modelId="{EDACF09A-427E-492D-AB00-ABD5A6033904}" type="pres">
      <dgm:prSet presAssocID="{C5618EE5-33BA-4B97-B827-8D57B419D413}" presName="parTx" presStyleLbl="alignNode1" presStyleIdx="2" presStyleCnt="3">
        <dgm:presLayoutVars>
          <dgm:chMax val="0"/>
          <dgm:chPref val="0"/>
          <dgm:bulletEnabled val="1"/>
        </dgm:presLayoutVars>
      </dgm:prSet>
      <dgm:spPr/>
      <dgm:t>
        <a:bodyPr/>
        <a:lstStyle/>
        <a:p>
          <a:endParaRPr lang="zh-TW" altLang="en-US"/>
        </a:p>
      </dgm:t>
    </dgm:pt>
    <dgm:pt modelId="{00840FCB-B5BD-40D9-8B46-EE7E07D8A577}" type="pres">
      <dgm:prSet presAssocID="{C5618EE5-33BA-4B97-B827-8D57B419D413}" presName="desTx" presStyleLbl="alignAccFollowNode1" presStyleIdx="2" presStyleCnt="3">
        <dgm:presLayoutVars>
          <dgm:bulletEnabled val="1"/>
        </dgm:presLayoutVars>
      </dgm:prSet>
      <dgm:spPr/>
      <dgm:t>
        <a:bodyPr/>
        <a:lstStyle/>
        <a:p>
          <a:endParaRPr lang="zh-TW" altLang="en-US"/>
        </a:p>
      </dgm:t>
    </dgm:pt>
  </dgm:ptLst>
  <dgm:cxnLst>
    <dgm:cxn modelId="{BECBC97B-F0B2-4BFE-9BC4-CD13BB5C3ACD}" type="presOf" srcId="{C5618EE5-33BA-4B97-B827-8D57B419D413}" destId="{EDACF09A-427E-492D-AB00-ABD5A6033904}" srcOrd="0" destOrd="0" presId="urn:microsoft.com/office/officeart/2005/8/layout/hList1"/>
    <dgm:cxn modelId="{9E5E5778-1433-4840-8AE9-C6A425B1B47E}" type="presOf" srcId="{F01E4BF0-ACB6-4DFF-872E-35BBC04E0741}" destId="{B6D1076A-451B-4F8C-B2A7-3EDC768EC711}" srcOrd="0" destOrd="0" presId="urn:microsoft.com/office/officeart/2005/8/layout/hList1"/>
    <dgm:cxn modelId="{509D0091-3EB8-4EE3-8017-5D1F492110F8}" type="presOf" srcId="{2E1B364D-EFCF-4F48-BB22-16EA2E13A8C9}" destId="{00840FCB-B5BD-40D9-8B46-EE7E07D8A577}" srcOrd="0" destOrd="1" presId="urn:microsoft.com/office/officeart/2005/8/layout/hList1"/>
    <dgm:cxn modelId="{9C9A3A6D-A233-4FE4-9163-8F09BCBA1DFA}" srcId="{F01E4BF0-ACB6-4DFF-872E-35BBC04E0741}" destId="{76F5721B-2BEC-4DA1-BBEE-10D1FC261D22}" srcOrd="1" destOrd="0" parTransId="{1D531C97-3EDC-4000-BDD1-0FC30A1FDCF9}" sibTransId="{88B3D9C6-750B-476A-80F5-40FFE3631A87}"/>
    <dgm:cxn modelId="{BC3548C9-3F05-4FA3-AC61-8479D653BAE9}" srcId="{576299D1-AEFB-4D35-82E3-13B45BF4ED93}" destId="{D9F4133E-80D8-41CA-BE8D-7E3F66D468CD}" srcOrd="0" destOrd="0" parTransId="{3CFE7226-4E8D-4612-82ED-5575F535BFAD}" sibTransId="{FA430D0A-D197-42AB-8FAF-066E13E16E79}"/>
    <dgm:cxn modelId="{C5620BBD-FB66-4122-85DE-54A77AF258DD}" type="presOf" srcId="{D199BCD6-D457-4822-85E8-C0410DF162D0}" destId="{4661A3AA-877C-49BB-8DFE-B29CFDD38F6E}" srcOrd="0" destOrd="1" presId="urn:microsoft.com/office/officeart/2005/8/layout/hList1"/>
    <dgm:cxn modelId="{97B6B907-FEBC-417D-859F-94A963674A79}" srcId="{C5618EE5-33BA-4B97-B827-8D57B419D413}" destId="{E25E31D5-9B35-42F6-98AA-3F5768E5B380}" srcOrd="0" destOrd="0" parTransId="{E0158745-239F-470A-8CAE-F3E4137DA1AF}" sibTransId="{A7E2F9C9-D5AA-4182-8B63-74C91C756BC8}"/>
    <dgm:cxn modelId="{CDE0DEDB-9C79-4A24-A8A2-A8EA19AE8BAC}" srcId="{E5F809C8-8680-4689-8CAA-B11CC5769AB5}" destId="{C5618EE5-33BA-4B97-B827-8D57B419D413}" srcOrd="2" destOrd="0" parTransId="{AD56AEC2-C995-4AAE-97C1-7CA5426F024D}" sibTransId="{A8A9F1E3-E185-425C-AFC0-93D37216E921}"/>
    <dgm:cxn modelId="{BB973BDA-A4AF-4D69-826E-393BC0861FF6}" srcId="{F01E4BF0-ACB6-4DFF-872E-35BBC04E0741}" destId="{A38DB016-25F2-4C5B-9959-9198AEFBD9E8}" srcOrd="0" destOrd="0" parTransId="{99621D0A-D1D1-4A09-A6A3-4BFB431F0E02}" sibTransId="{E1BC0BCF-871E-4380-B6D1-A71E70B29722}"/>
    <dgm:cxn modelId="{3B03D25A-67D8-41BE-8424-122DB599750C}" type="presOf" srcId="{E5F809C8-8680-4689-8CAA-B11CC5769AB5}" destId="{94F10509-9C32-4430-B562-1E9799BCBE64}" srcOrd="0" destOrd="0" presId="urn:microsoft.com/office/officeart/2005/8/layout/hList1"/>
    <dgm:cxn modelId="{630F4072-4A54-4953-AC6B-84A2C23F53D0}" type="presOf" srcId="{A38DB016-25F2-4C5B-9959-9198AEFBD9E8}" destId="{6E75B382-3BC2-4913-948D-257315CEB4FF}" srcOrd="0" destOrd="0" presId="urn:microsoft.com/office/officeart/2005/8/layout/hList1"/>
    <dgm:cxn modelId="{1B0AF200-D11C-483D-BBCE-CD7E61216CD2}" srcId="{C5618EE5-33BA-4B97-B827-8D57B419D413}" destId="{2E1B364D-EFCF-4F48-BB22-16EA2E13A8C9}" srcOrd="1" destOrd="0" parTransId="{99DFB218-59A0-49BF-8C7F-35BE07BCC6D0}" sibTransId="{699D06AB-90C4-433C-A01B-94D03F6021F5}"/>
    <dgm:cxn modelId="{C63C89B9-47FD-40E5-BBD0-5EA0566929CE}" type="presOf" srcId="{576299D1-AEFB-4D35-82E3-13B45BF4ED93}" destId="{378DAAF1-E658-41C2-8B60-9FAA204B4211}" srcOrd="0" destOrd="0" presId="urn:microsoft.com/office/officeart/2005/8/layout/hList1"/>
    <dgm:cxn modelId="{0EA0D1B2-18E9-4CBE-8C18-BF5EF8009520}" type="presOf" srcId="{E25E31D5-9B35-42F6-98AA-3F5768E5B380}" destId="{00840FCB-B5BD-40D9-8B46-EE7E07D8A577}" srcOrd="0" destOrd="0" presId="urn:microsoft.com/office/officeart/2005/8/layout/hList1"/>
    <dgm:cxn modelId="{06A1338D-2B1B-4CFC-9109-B7E1D42FE4FB}" srcId="{E5F809C8-8680-4689-8CAA-B11CC5769AB5}" destId="{F01E4BF0-ACB6-4DFF-872E-35BBC04E0741}" srcOrd="1" destOrd="0" parTransId="{97B765EE-93D0-4CA1-91FB-A0CE6CB957DA}" sibTransId="{46F9275A-73CC-4B09-89A8-783AE0009F5B}"/>
    <dgm:cxn modelId="{BD394C89-C543-487B-8B59-E8C063583D6D}" type="presOf" srcId="{76F5721B-2BEC-4DA1-BBEE-10D1FC261D22}" destId="{6E75B382-3BC2-4913-948D-257315CEB4FF}" srcOrd="0" destOrd="1" presId="urn:microsoft.com/office/officeart/2005/8/layout/hList1"/>
    <dgm:cxn modelId="{402F96BE-80AC-46F4-A84E-56F783017FA2}" srcId="{576299D1-AEFB-4D35-82E3-13B45BF4ED93}" destId="{D199BCD6-D457-4822-85E8-C0410DF162D0}" srcOrd="1" destOrd="0" parTransId="{2D2C35DD-62AC-4FD0-83AF-BB3E0BBBDEFB}" sibTransId="{188C437B-D6DA-45CF-8059-02E59A265F09}"/>
    <dgm:cxn modelId="{B1C30223-220A-47D7-856F-ECF50A7C2080}" type="presOf" srcId="{D9F4133E-80D8-41CA-BE8D-7E3F66D468CD}" destId="{4661A3AA-877C-49BB-8DFE-B29CFDD38F6E}" srcOrd="0" destOrd="0" presId="urn:microsoft.com/office/officeart/2005/8/layout/hList1"/>
    <dgm:cxn modelId="{779BC5D1-CF0E-4EAC-A317-79EEA68B835F}" srcId="{E5F809C8-8680-4689-8CAA-B11CC5769AB5}" destId="{576299D1-AEFB-4D35-82E3-13B45BF4ED93}" srcOrd="0" destOrd="0" parTransId="{6DB34B9A-97C6-4FC0-94F5-2E605EB16484}" sibTransId="{488A5031-A85B-47EA-923C-28F589F72365}"/>
    <dgm:cxn modelId="{C58F0F31-5E9E-48A2-B5D3-1B0DBFCAC770}" type="presParOf" srcId="{94F10509-9C32-4430-B562-1E9799BCBE64}" destId="{3EF84D9B-B24E-464D-8C08-6A54B1E4F0C3}" srcOrd="0" destOrd="0" presId="urn:microsoft.com/office/officeart/2005/8/layout/hList1"/>
    <dgm:cxn modelId="{9DD02142-821A-4187-9783-F66079F07673}" type="presParOf" srcId="{3EF84D9B-B24E-464D-8C08-6A54B1E4F0C3}" destId="{378DAAF1-E658-41C2-8B60-9FAA204B4211}" srcOrd="0" destOrd="0" presId="urn:microsoft.com/office/officeart/2005/8/layout/hList1"/>
    <dgm:cxn modelId="{C9E8CFBB-A686-4D36-9F4C-EA9460A85CF4}" type="presParOf" srcId="{3EF84D9B-B24E-464D-8C08-6A54B1E4F0C3}" destId="{4661A3AA-877C-49BB-8DFE-B29CFDD38F6E}" srcOrd="1" destOrd="0" presId="urn:microsoft.com/office/officeart/2005/8/layout/hList1"/>
    <dgm:cxn modelId="{CFEAC186-0D9B-4F38-BDA8-4F7B3D540E38}" type="presParOf" srcId="{94F10509-9C32-4430-B562-1E9799BCBE64}" destId="{1FD3D579-BDC3-4C2D-9990-B595DFE496A6}" srcOrd="1" destOrd="0" presId="urn:microsoft.com/office/officeart/2005/8/layout/hList1"/>
    <dgm:cxn modelId="{9E33E466-E3D2-4293-8441-AD2DD7BC8EA8}" type="presParOf" srcId="{94F10509-9C32-4430-B562-1E9799BCBE64}" destId="{8FA209C4-A64A-4B16-882B-4F8D5D76BA58}" srcOrd="2" destOrd="0" presId="urn:microsoft.com/office/officeart/2005/8/layout/hList1"/>
    <dgm:cxn modelId="{810607C2-D6B3-49E5-BD20-1E21CD528203}" type="presParOf" srcId="{8FA209C4-A64A-4B16-882B-4F8D5D76BA58}" destId="{B6D1076A-451B-4F8C-B2A7-3EDC768EC711}" srcOrd="0" destOrd="0" presId="urn:microsoft.com/office/officeart/2005/8/layout/hList1"/>
    <dgm:cxn modelId="{7FFB64AF-5925-41F4-9209-8662B2DD73FC}" type="presParOf" srcId="{8FA209C4-A64A-4B16-882B-4F8D5D76BA58}" destId="{6E75B382-3BC2-4913-948D-257315CEB4FF}" srcOrd="1" destOrd="0" presId="urn:microsoft.com/office/officeart/2005/8/layout/hList1"/>
    <dgm:cxn modelId="{5E5473B2-B5FB-47EB-B87B-56087EBD894B}" type="presParOf" srcId="{94F10509-9C32-4430-B562-1E9799BCBE64}" destId="{79608EF0-1BBD-4E28-9173-A522D003AFA3}" srcOrd="3" destOrd="0" presId="urn:microsoft.com/office/officeart/2005/8/layout/hList1"/>
    <dgm:cxn modelId="{3E41A829-818C-4648-A3B3-D17DA998B291}" type="presParOf" srcId="{94F10509-9C32-4430-B562-1E9799BCBE64}" destId="{95103560-98C3-4DED-84DB-205138DED9C7}" srcOrd="4" destOrd="0" presId="urn:microsoft.com/office/officeart/2005/8/layout/hList1"/>
    <dgm:cxn modelId="{13A53AB4-CFD2-4135-B1C7-5D1C08915559}" type="presParOf" srcId="{95103560-98C3-4DED-84DB-205138DED9C7}" destId="{EDACF09A-427E-492D-AB00-ABD5A6033904}" srcOrd="0" destOrd="0" presId="urn:microsoft.com/office/officeart/2005/8/layout/hList1"/>
    <dgm:cxn modelId="{128F7E33-666F-4947-A4DF-81110AA8A9FC}" type="presParOf" srcId="{95103560-98C3-4DED-84DB-205138DED9C7}" destId="{00840FCB-B5BD-40D9-8B46-EE7E07D8A577}"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515CBF-C2D5-49E8-8994-F8254FC67381}">
      <dsp:nvSpPr>
        <dsp:cNvPr id="0" name=""/>
        <dsp:cNvSpPr/>
      </dsp:nvSpPr>
      <dsp:spPr>
        <a:xfrm>
          <a:off x="0" y="1750159"/>
          <a:ext cx="1195399" cy="918963"/>
        </a:xfrm>
        <a:prstGeom prst="roundRect">
          <a:avLst>
            <a:gd name="adj" fmla="val 10000"/>
          </a:avLst>
        </a:prstGeom>
        <a:gradFill rotWithShape="0">
          <a:gsLst>
            <a:gs pos="0">
              <a:schemeClr val="accent3">
                <a:hueOff val="0"/>
                <a:satOff val="0"/>
                <a:lumOff val="0"/>
                <a:alphaOff val="0"/>
                <a:tint val="96000"/>
                <a:lumMod val="100000"/>
              </a:schemeClr>
            </a:gs>
            <a:gs pos="78000">
              <a:schemeClr val="accent3">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zh-TW" altLang="en-US" sz="1800" kern="1200" dirty="0" smtClean="0"/>
            <a:t>緒論</a:t>
          </a:r>
          <a:endParaRPr lang="zh-TW" altLang="en-US" sz="1800" kern="1200" dirty="0"/>
        </a:p>
      </dsp:txBody>
      <dsp:txXfrm>
        <a:off x="26916" y="1777075"/>
        <a:ext cx="1141567" cy="865131"/>
      </dsp:txXfrm>
    </dsp:sp>
    <dsp:sp modelId="{52EE7F81-46B0-4728-B411-045A4B2BDD0E}">
      <dsp:nvSpPr>
        <dsp:cNvPr id="0" name=""/>
        <dsp:cNvSpPr/>
      </dsp:nvSpPr>
      <dsp:spPr>
        <a:xfrm rot="46348">
          <a:off x="1315709" y="2072812"/>
          <a:ext cx="255104" cy="296459"/>
        </a:xfrm>
        <a:prstGeom prst="rightArrow">
          <a:avLst>
            <a:gd name="adj1" fmla="val 60000"/>
            <a:gd name="adj2" fmla="val 50000"/>
          </a:avLst>
        </a:prstGeom>
        <a:solidFill>
          <a:schemeClr val="accent3">
            <a:tint val="60000"/>
            <a:hueOff val="0"/>
            <a:satOff val="0"/>
            <a:lumOff val="0"/>
            <a:alphaOff val="0"/>
          </a:schemeClr>
        </a:solidFill>
        <a:ln>
          <a:noFill/>
        </a:ln>
        <a:effectLst>
          <a:outerShdw blurRad="38100" dist="254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zh-TW" altLang="en-US" sz="1300" kern="1200"/>
        </a:p>
      </dsp:txBody>
      <dsp:txXfrm>
        <a:off x="1315712" y="2131588"/>
        <a:ext cx="178573" cy="177875"/>
      </dsp:txXfrm>
    </dsp:sp>
    <dsp:sp modelId="{6B90A46F-DF85-4F8D-87F6-4D0A0DC6A0E5}">
      <dsp:nvSpPr>
        <dsp:cNvPr id="0" name=""/>
        <dsp:cNvSpPr/>
      </dsp:nvSpPr>
      <dsp:spPr>
        <a:xfrm>
          <a:off x="1676685" y="1772766"/>
          <a:ext cx="1195399" cy="918963"/>
        </a:xfrm>
        <a:prstGeom prst="roundRect">
          <a:avLst>
            <a:gd name="adj" fmla="val 10000"/>
          </a:avLst>
        </a:prstGeom>
        <a:gradFill rotWithShape="0">
          <a:gsLst>
            <a:gs pos="0">
              <a:schemeClr val="accent3">
                <a:hueOff val="0"/>
                <a:satOff val="0"/>
                <a:lumOff val="0"/>
                <a:alphaOff val="0"/>
                <a:tint val="96000"/>
                <a:lumMod val="100000"/>
              </a:schemeClr>
            </a:gs>
            <a:gs pos="78000">
              <a:schemeClr val="accent3">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zh-TW" altLang="en-US" sz="1800" kern="1200" dirty="0" smtClean="0"/>
            <a:t>文獻回顧</a:t>
          </a:r>
          <a:endParaRPr lang="zh-TW" altLang="en-US" sz="1800" kern="1200" dirty="0"/>
        </a:p>
      </dsp:txBody>
      <dsp:txXfrm>
        <a:off x="1703601" y="1799682"/>
        <a:ext cx="1141567" cy="865131"/>
      </dsp:txXfrm>
    </dsp:sp>
    <dsp:sp modelId="{2F70B64E-BFE0-4B6F-9297-C4FDDA59FF64}">
      <dsp:nvSpPr>
        <dsp:cNvPr id="0" name=""/>
        <dsp:cNvSpPr/>
      </dsp:nvSpPr>
      <dsp:spPr>
        <a:xfrm>
          <a:off x="2991624" y="2084018"/>
          <a:ext cx="253424" cy="296459"/>
        </a:xfrm>
        <a:prstGeom prst="rightArrow">
          <a:avLst>
            <a:gd name="adj1" fmla="val 60000"/>
            <a:gd name="adj2" fmla="val 50000"/>
          </a:avLst>
        </a:prstGeom>
        <a:solidFill>
          <a:schemeClr val="accent3">
            <a:tint val="60000"/>
            <a:hueOff val="0"/>
            <a:satOff val="0"/>
            <a:lumOff val="0"/>
            <a:alphaOff val="0"/>
          </a:schemeClr>
        </a:solidFill>
        <a:ln>
          <a:noFill/>
        </a:ln>
        <a:effectLst>
          <a:outerShdw blurRad="38100" dist="254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zh-TW" altLang="en-US" sz="1300" kern="1200"/>
        </a:p>
      </dsp:txBody>
      <dsp:txXfrm>
        <a:off x="2991624" y="2143310"/>
        <a:ext cx="177397" cy="177875"/>
      </dsp:txXfrm>
    </dsp:sp>
    <dsp:sp modelId="{33CA4228-F9C6-4B2C-9EB8-7F594B802D80}">
      <dsp:nvSpPr>
        <dsp:cNvPr id="0" name=""/>
        <dsp:cNvSpPr/>
      </dsp:nvSpPr>
      <dsp:spPr>
        <a:xfrm>
          <a:off x="3350244" y="1772766"/>
          <a:ext cx="1195399" cy="918963"/>
        </a:xfrm>
        <a:prstGeom prst="roundRect">
          <a:avLst>
            <a:gd name="adj" fmla="val 10000"/>
          </a:avLst>
        </a:prstGeom>
        <a:gradFill rotWithShape="0">
          <a:gsLst>
            <a:gs pos="0">
              <a:schemeClr val="accent3">
                <a:hueOff val="0"/>
                <a:satOff val="0"/>
                <a:lumOff val="0"/>
                <a:alphaOff val="0"/>
                <a:tint val="96000"/>
                <a:lumMod val="100000"/>
              </a:schemeClr>
            </a:gs>
            <a:gs pos="78000">
              <a:schemeClr val="accent3">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zh-TW" altLang="en-US" sz="1800" kern="1200" dirty="0" smtClean="0"/>
            <a:t>研究架構</a:t>
          </a:r>
          <a:r>
            <a:rPr lang="en-US" altLang="zh-TW" sz="1800" kern="1200" dirty="0" smtClean="0"/>
            <a:t/>
          </a:r>
          <a:br>
            <a:rPr lang="en-US" altLang="zh-TW" sz="1800" kern="1200" dirty="0" smtClean="0"/>
          </a:br>
          <a:r>
            <a:rPr lang="zh-TW" altLang="en-US" sz="1800" kern="1200" dirty="0" smtClean="0"/>
            <a:t>與方法</a:t>
          </a:r>
          <a:endParaRPr lang="zh-TW" altLang="en-US" sz="1800" kern="1200" dirty="0"/>
        </a:p>
      </dsp:txBody>
      <dsp:txXfrm>
        <a:off x="3377160" y="1799682"/>
        <a:ext cx="1141567" cy="865131"/>
      </dsp:txXfrm>
    </dsp:sp>
    <dsp:sp modelId="{E2ADC75C-9028-4310-A42C-0221FE0B484A}">
      <dsp:nvSpPr>
        <dsp:cNvPr id="0" name=""/>
        <dsp:cNvSpPr/>
      </dsp:nvSpPr>
      <dsp:spPr>
        <a:xfrm>
          <a:off x="4665184" y="2084018"/>
          <a:ext cx="253424" cy="296459"/>
        </a:xfrm>
        <a:prstGeom prst="rightArrow">
          <a:avLst>
            <a:gd name="adj1" fmla="val 60000"/>
            <a:gd name="adj2" fmla="val 50000"/>
          </a:avLst>
        </a:prstGeom>
        <a:solidFill>
          <a:schemeClr val="accent3">
            <a:tint val="60000"/>
            <a:hueOff val="0"/>
            <a:satOff val="0"/>
            <a:lumOff val="0"/>
            <a:alphaOff val="0"/>
          </a:schemeClr>
        </a:solidFill>
        <a:ln>
          <a:noFill/>
        </a:ln>
        <a:effectLst>
          <a:outerShdw blurRad="38100" dist="254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zh-TW" altLang="en-US" sz="1300" kern="1200"/>
        </a:p>
      </dsp:txBody>
      <dsp:txXfrm>
        <a:off x="4665184" y="2143310"/>
        <a:ext cx="177397" cy="177875"/>
      </dsp:txXfrm>
    </dsp:sp>
    <dsp:sp modelId="{0176FC78-D164-46ED-81ED-7CD3CD0535CD}">
      <dsp:nvSpPr>
        <dsp:cNvPr id="0" name=""/>
        <dsp:cNvSpPr/>
      </dsp:nvSpPr>
      <dsp:spPr>
        <a:xfrm>
          <a:off x="5023804" y="1772766"/>
          <a:ext cx="1158832" cy="918963"/>
        </a:xfrm>
        <a:prstGeom prst="roundRect">
          <a:avLst>
            <a:gd name="adj" fmla="val 10000"/>
          </a:avLst>
        </a:prstGeom>
        <a:gradFill rotWithShape="0">
          <a:gsLst>
            <a:gs pos="0">
              <a:schemeClr val="accent3">
                <a:hueOff val="0"/>
                <a:satOff val="0"/>
                <a:lumOff val="0"/>
                <a:alphaOff val="0"/>
                <a:tint val="96000"/>
                <a:lumMod val="100000"/>
              </a:schemeClr>
            </a:gs>
            <a:gs pos="78000">
              <a:schemeClr val="accent3">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zh-TW" altLang="en-US" sz="1800" kern="1200" dirty="0" smtClean="0"/>
            <a:t>問券分析</a:t>
          </a:r>
          <a:endParaRPr lang="zh-TW" altLang="en-US" sz="1800" kern="1200" dirty="0"/>
        </a:p>
      </dsp:txBody>
      <dsp:txXfrm>
        <a:off x="5050720" y="1799682"/>
        <a:ext cx="1105000" cy="865131"/>
      </dsp:txXfrm>
    </dsp:sp>
    <dsp:sp modelId="{89BD2B56-E9BA-468A-B816-0E6D4007AB5D}">
      <dsp:nvSpPr>
        <dsp:cNvPr id="0" name=""/>
        <dsp:cNvSpPr/>
      </dsp:nvSpPr>
      <dsp:spPr>
        <a:xfrm>
          <a:off x="6302176" y="2084018"/>
          <a:ext cx="253424" cy="296459"/>
        </a:xfrm>
        <a:prstGeom prst="rightArrow">
          <a:avLst>
            <a:gd name="adj1" fmla="val 60000"/>
            <a:gd name="adj2" fmla="val 50000"/>
          </a:avLst>
        </a:prstGeom>
        <a:solidFill>
          <a:schemeClr val="accent3">
            <a:tint val="60000"/>
            <a:hueOff val="0"/>
            <a:satOff val="0"/>
            <a:lumOff val="0"/>
            <a:alphaOff val="0"/>
          </a:schemeClr>
        </a:solidFill>
        <a:ln>
          <a:noFill/>
        </a:ln>
        <a:effectLst>
          <a:outerShdw blurRad="38100" dist="254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zh-TW" altLang="en-US" sz="1300" kern="1200"/>
        </a:p>
      </dsp:txBody>
      <dsp:txXfrm>
        <a:off x="6302176" y="2143310"/>
        <a:ext cx="177397" cy="177875"/>
      </dsp:txXfrm>
    </dsp:sp>
    <dsp:sp modelId="{903DD86B-A239-4B12-8469-A2F387A57B33}">
      <dsp:nvSpPr>
        <dsp:cNvPr id="0" name=""/>
        <dsp:cNvSpPr/>
      </dsp:nvSpPr>
      <dsp:spPr>
        <a:xfrm>
          <a:off x="6660796" y="1772766"/>
          <a:ext cx="1195399" cy="918963"/>
        </a:xfrm>
        <a:prstGeom prst="roundRect">
          <a:avLst>
            <a:gd name="adj" fmla="val 10000"/>
          </a:avLst>
        </a:prstGeom>
        <a:gradFill rotWithShape="0">
          <a:gsLst>
            <a:gs pos="0">
              <a:schemeClr val="accent3">
                <a:hueOff val="0"/>
                <a:satOff val="0"/>
                <a:lumOff val="0"/>
                <a:alphaOff val="0"/>
                <a:tint val="96000"/>
                <a:lumMod val="100000"/>
              </a:schemeClr>
            </a:gs>
            <a:gs pos="78000">
              <a:schemeClr val="accent3">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zh-TW" altLang="en-US" sz="1800" kern="1200" dirty="0" smtClean="0"/>
            <a:t>結論與</a:t>
          </a:r>
          <a:r>
            <a:rPr lang="en-US" altLang="zh-TW" sz="1800" kern="1200" dirty="0" smtClean="0"/>
            <a:t/>
          </a:r>
          <a:br>
            <a:rPr lang="en-US" altLang="zh-TW" sz="1800" kern="1200" dirty="0" smtClean="0"/>
          </a:br>
          <a:r>
            <a:rPr lang="zh-TW" altLang="en-US" sz="1800" kern="1200" dirty="0" smtClean="0"/>
            <a:t>建議</a:t>
          </a:r>
          <a:endParaRPr lang="zh-TW" altLang="en-US" sz="1800" kern="1200" dirty="0"/>
        </a:p>
      </dsp:txBody>
      <dsp:txXfrm>
        <a:off x="6687712" y="1799682"/>
        <a:ext cx="1141567" cy="86513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9E1AC5-EDCF-4E0D-8B22-15D100C44B92}">
      <dsp:nvSpPr>
        <dsp:cNvPr id="0" name=""/>
        <dsp:cNvSpPr/>
      </dsp:nvSpPr>
      <dsp:spPr>
        <a:xfrm>
          <a:off x="1954567" y="1239"/>
          <a:ext cx="6221193" cy="2051523"/>
        </a:xfrm>
        <a:prstGeom prst="rightArrow">
          <a:avLst>
            <a:gd name="adj1" fmla="val 75000"/>
            <a:gd name="adj2" fmla="val 50000"/>
          </a:avLst>
        </a:prstGeom>
        <a:solidFill>
          <a:schemeClr val="accent3">
            <a:alpha val="90000"/>
            <a:tint val="40000"/>
            <a:hueOff val="0"/>
            <a:satOff val="0"/>
            <a:lumOff val="0"/>
            <a:alphaOff val="0"/>
          </a:schemeClr>
        </a:solidFill>
        <a:ln w="12700" cap="rnd" cmpd="sng" algn="ctr">
          <a:solidFill>
            <a:schemeClr val="accent3">
              <a:alpha val="90000"/>
              <a:tint val="40000"/>
              <a:hueOff val="0"/>
              <a:satOff val="0"/>
              <a:lumOff val="0"/>
              <a:alphaOff val="0"/>
            </a:schemeClr>
          </a:solidFill>
          <a:prstDash val="solid"/>
        </a:ln>
        <a:effectLst>
          <a:outerShdw blurRad="38100" dist="254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7780" tIns="17780" rIns="17780" bIns="17780" numCol="1" spcCol="1270" anchor="ctr" anchorCtr="0">
          <a:noAutofit/>
        </a:bodyPr>
        <a:lstStyle/>
        <a:p>
          <a:pPr marL="228600" lvl="1" indent="0" algn="l" defTabSz="1155700">
            <a:lnSpc>
              <a:spcPct val="90000"/>
            </a:lnSpc>
            <a:spcBef>
              <a:spcPct val="0"/>
            </a:spcBef>
            <a:spcAft>
              <a:spcPct val="15000"/>
            </a:spcAft>
            <a:buChar char="••"/>
          </a:pPr>
          <a:r>
            <a:rPr lang="zh-TW" altLang="en-US" sz="2800" b="0" kern="1200" baseline="0" dirty="0" smtClean="0">
              <a:ea typeface="微軟正黑體" panose="020B0604030504040204" pitchFamily="34" charset="-120"/>
            </a:rPr>
            <a:t>國民普遍所注重的環境空氣污染</a:t>
          </a:r>
          <a:r>
            <a:rPr lang="en-US" altLang="zh-TW" sz="2800" b="0" kern="1200" baseline="0" dirty="0" smtClean="0">
              <a:ea typeface="微軟正黑體" panose="020B0604030504040204" pitchFamily="34" charset="-120"/>
            </a:rPr>
            <a:t/>
          </a:r>
          <a:br>
            <a:rPr lang="en-US" altLang="zh-TW" sz="2800" b="0" kern="1200" baseline="0" dirty="0" smtClean="0">
              <a:ea typeface="微軟正黑體" panose="020B0604030504040204" pitchFamily="34" charset="-120"/>
            </a:rPr>
          </a:br>
          <a:r>
            <a:rPr lang="zh-TW" altLang="en-US" sz="2800" b="0" kern="1200" baseline="0" dirty="0" smtClean="0">
              <a:ea typeface="微軟正黑體" panose="020B0604030504040204" pitchFamily="34" charset="-120"/>
            </a:rPr>
            <a:t>   問題</a:t>
          </a:r>
          <a:endParaRPr lang="zh-TW" altLang="en-US" sz="2800" b="0" kern="1200" baseline="0" dirty="0">
            <a:ea typeface="微軟正黑體" panose="020B0604030504040204" pitchFamily="34" charset="-120"/>
          </a:endParaRPr>
        </a:p>
      </dsp:txBody>
      <dsp:txXfrm>
        <a:off x="1954567" y="257679"/>
        <a:ext cx="5451872" cy="1538643"/>
      </dsp:txXfrm>
    </dsp:sp>
    <dsp:sp modelId="{A24C75DB-3A9C-46EF-9A83-A42ED8025215}">
      <dsp:nvSpPr>
        <dsp:cNvPr id="0" name=""/>
        <dsp:cNvSpPr/>
      </dsp:nvSpPr>
      <dsp:spPr>
        <a:xfrm>
          <a:off x="0" y="372019"/>
          <a:ext cx="2004882" cy="1309447"/>
        </a:xfrm>
        <a:prstGeom prst="roundRect">
          <a:avLst/>
        </a:prstGeom>
        <a:gradFill rotWithShape="0">
          <a:gsLst>
            <a:gs pos="0">
              <a:schemeClr val="accent3">
                <a:hueOff val="0"/>
                <a:satOff val="0"/>
                <a:lumOff val="0"/>
                <a:alphaOff val="0"/>
                <a:tint val="96000"/>
                <a:lumMod val="100000"/>
              </a:schemeClr>
            </a:gs>
            <a:gs pos="78000">
              <a:schemeClr val="accent3">
                <a:hueOff val="0"/>
                <a:satOff val="0"/>
                <a:lumOff val="0"/>
                <a:alphaOff val="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zh-TW" altLang="en-US" sz="4000" b="0" kern="1200" baseline="0" dirty="0" smtClean="0">
              <a:ea typeface="微軟正黑體" panose="020B0604030504040204" pitchFamily="34" charset="-120"/>
            </a:rPr>
            <a:t>背景</a:t>
          </a:r>
          <a:endParaRPr lang="zh-TW" altLang="en-US" sz="4000" b="0" kern="1200" baseline="0" dirty="0">
            <a:ea typeface="微軟正黑體" panose="020B0604030504040204" pitchFamily="34" charset="-120"/>
          </a:endParaRPr>
        </a:p>
      </dsp:txBody>
      <dsp:txXfrm>
        <a:off x="63922" y="435941"/>
        <a:ext cx="1877038" cy="1181603"/>
      </dsp:txXfrm>
    </dsp:sp>
    <dsp:sp modelId="{D624684C-0B93-490C-8871-0B366B292059}">
      <dsp:nvSpPr>
        <dsp:cNvPr id="0" name=""/>
        <dsp:cNvSpPr/>
      </dsp:nvSpPr>
      <dsp:spPr>
        <a:xfrm>
          <a:off x="1935850" y="2026846"/>
          <a:ext cx="6261727" cy="1863622"/>
        </a:xfrm>
        <a:prstGeom prst="rightArrow">
          <a:avLst>
            <a:gd name="adj1" fmla="val 75000"/>
            <a:gd name="adj2" fmla="val 50000"/>
          </a:avLst>
        </a:prstGeom>
        <a:solidFill>
          <a:schemeClr val="accent3">
            <a:alpha val="90000"/>
            <a:tint val="40000"/>
            <a:hueOff val="0"/>
            <a:satOff val="0"/>
            <a:lumOff val="0"/>
            <a:alphaOff val="0"/>
          </a:schemeClr>
        </a:solidFill>
        <a:ln w="12700" cap="rnd" cmpd="sng" algn="ctr">
          <a:solidFill>
            <a:schemeClr val="accent3">
              <a:alpha val="90000"/>
              <a:tint val="40000"/>
              <a:hueOff val="0"/>
              <a:satOff val="0"/>
              <a:lumOff val="0"/>
              <a:alphaOff val="0"/>
            </a:schemeClr>
          </a:solidFill>
          <a:prstDash val="solid"/>
        </a:ln>
        <a:effectLst>
          <a:outerShdw blurRad="38100" dist="254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7780" tIns="17780" rIns="17780" bIns="17780" numCol="1" spcCol="1270" anchor="ctr" anchorCtr="0">
          <a:noAutofit/>
        </a:bodyPr>
        <a:lstStyle/>
        <a:p>
          <a:pPr marL="285750" lvl="1" indent="-285750" algn="l" defTabSz="1244600">
            <a:lnSpc>
              <a:spcPts val="3060"/>
            </a:lnSpc>
            <a:spcBef>
              <a:spcPct val="0"/>
            </a:spcBef>
            <a:spcAft>
              <a:spcPts val="0"/>
            </a:spcAft>
            <a:buChar char="••"/>
          </a:pPr>
          <a:r>
            <a:rPr lang="zh-TW" altLang="en-US" sz="2800" b="0" kern="1200" baseline="0" smtClean="0">
              <a:latin typeface="微軟正黑體" panose="020B0604030504040204" pitchFamily="34" charset="-120"/>
              <a:ea typeface="微軟正黑體" panose="020B0604030504040204" pitchFamily="34" charset="-120"/>
            </a:rPr>
            <a:t>飯店業為付諸良好社會形象，將行銷重點普遍曝光著重在綠色消費或行為上</a:t>
          </a:r>
          <a:endParaRPr lang="zh-TW" altLang="en-US" sz="2800" b="0" kern="1200" baseline="0" dirty="0">
            <a:latin typeface="微軟正黑體" panose="020B0604030504040204" pitchFamily="34" charset="-120"/>
            <a:ea typeface="微軟正黑體" panose="020B0604030504040204" pitchFamily="34" charset="-120"/>
          </a:endParaRPr>
        </a:p>
      </dsp:txBody>
      <dsp:txXfrm>
        <a:off x="1935850" y="2259799"/>
        <a:ext cx="5562869" cy="1397716"/>
      </dsp:txXfrm>
    </dsp:sp>
    <dsp:sp modelId="{5F9FD007-DAEE-459B-B5D7-3E3120EDD561}">
      <dsp:nvSpPr>
        <dsp:cNvPr id="0" name=""/>
        <dsp:cNvSpPr/>
      </dsp:nvSpPr>
      <dsp:spPr>
        <a:xfrm>
          <a:off x="0" y="2232359"/>
          <a:ext cx="1961167" cy="1517568"/>
        </a:xfrm>
        <a:prstGeom prst="roundRect">
          <a:avLst/>
        </a:prstGeom>
        <a:gradFill rotWithShape="0">
          <a:gsLst>
            <a:gs pos="0">
              <a:schemeClr val="accent3">
                <a:hueOff val="0"/>
                <a:satOff val="0"/>
                <a:lumOff val="0"/>
                <a:alphaOff val="0"/>
                <a:tint val="96000"/>
                <a:lumMod val="100000"/>
              </a:schemeClr>
            </a:gs>
            <a:gs pos="78000">
              <a:schemeClr val="accent3">
                <a:hueOff val="0"/>
                <a:satOff val="0"/>
                <a:lumOff val="0"/>
                <a:alphaOff val="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zh-TW" altLang="en-US" sz="4000" b="0" kern="1200" baseline="0" dirty="0" smtClean="0">
              <a:ea typeface="微軟正黑體" panose="020B0604030504040204" pitchFamily="34" charset="-120"/>
            </a:rPr>
            <a:t>動機</a:t>
          </a:r>
          <a:endParaRPr lang="zh-TW" altLang="en-US" sz="4000" b="0" kern="1200" baseline="0" dirty="0">
            <a:ea typeface="微軟正黑體" panose="020B0604030504040204" pitchFamily="34" charset="-120"/>
          </a:endParaRPr>
        </a:p>
      </dsp:txBody>
      <dsp:txXfrm>
        <a:off x="74082" y="2306441"/>
        <a:ext cx="1813003" cy="1369404"/>
      </dsp:txXfrm>
    </dsp:sp>
    <dsp:sp modelId="{8A4F29AA-F87E-4474-A957-C48F2CDEAA22}">
      <dsp:nvSpPr>
        <dsp:cNvPr id="0" name=""/>
        <dsp:cNvSpPr/>
      </dsp:nvSpPr>
      <dsp:spPr>
        <a:xfrm>
          <a:off x="1954191" y="3932206"/>
          <a:ext cx="6275408" cy="1635345"/>
        </a:xfrm>
        <a:prstGeom prst="rightArrow">
          <a:avLst>
            <a:gd name="adj1" fmla="val 75000"/>
            <a:gd name="adj2" fmla="val 50000"/>
          </a:avLst>
        </a:prstGeom>
        <a:solidFill>
          <a:schemeClr val="accent3">
            <a:alpha val="90000"/>
            <a:tint val="40000"/>
            <a:hueOff val="0"/>
            <a:satOff val="0"/>
            <a:lumOff val="0"/>
            <a:alphaOff val="0"/>
          </a:schemeClr>
        </a:solidFill>
        <a:ln w="12700" cap="rnd" cmpd="sng" algn="ctr">
          <a:solidFill>
            <a:schemeClr val="accent3">
              <a:alpha val="90000"/>
              <a:tint val="40000"/>
              <a:hueOff val="0"/>
              <a:satOff val="0"/>
              <a:lumOff val="0"/>
              <a:alphaOff val="0"/>
            </a:schemeClr>
          </a:solidFill>
          <a:prstDash val="solid"/>
        </a:ln>
        <a:effectLst>
          <a:outerShdw blurRad="38100" dist="254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7780" tIns="17780" rIns="17780" bIns="17780" numCol="1" spcCol="1270" anchor="t" anchorCtr="0">
          <a:noAutofit/>
        </a:bodyPr>
        <a:lstStyle/>
        <a:p>
          <a:pPr marL="285750" lvl="1" indent="-285750" algn="l" defTabSz="1244600">
            <a:lnSpc>
              <a:spcPts val="4500"/>
            </a:lnSpc>
            <a:spcBef>
              <a:spcPct val="0"/>
            </a:spcBef>
            <a:spcAft>
              <a:spcPts val="0"/>
            </a:spcAft>
            <a:buChar char="••"/>
          </a:pPr>
          <a:r>
            <a:rPr lang="zh-TW" altLang="en-US" sz="2800" b="0" kern="1200" baseline="0" smtClean="0">
              <a:ea typeface="微軟正黑體" panose="020B0604030504040204" pitchFamily="34" charset="-120"/>
            </a:rPr>
            <a:t>提供給後續研究者及飯店業經營者為參考依據</a:t>
          </a:r>
          <a:endParaRPr lang="zh-TW" altLang="en-US" sz="2800" b="0" kern="1200" baseline="0" dirty="0">
            <a:ea typeface="微軟正黑體" panose="020B0604030504040204" pitchFamily="34" charset="-120"/>
          </a:endParaRPr>
        </a:p>
      </dsp:txBody>
      <dsp:txXfrm>
        <a:off x="1954191" y="4136624"/>
        <a:ext cx="5662154" cy="1226509"/>
      </dsp:txXfrm>
    </dsp:sp>
    <dsp:sp modelId="{95D74924-1888-44E7-8152-42F96C26788F}">
      <dsp:nvSpPr>
        <dsp:cNvPr id="0" name=""/>
        <dsp:cNvSpPr/>
      </dsp:nvSpPr>
      <dsp:spPr>
        <a:xfrm>
          <a:off x="0" y="4105932"/>
          <a:ext cx="1946765" cy="1275337"/>
        </a:xfrm>
        <a:prstGeom prst="roundRect">
          <a:avLst/>
        </a:prstGeom>
        <a:gradFill rotWithShape="0">
          <a:gsLst>
            <a:gs pos="0">
              <a:schemeClr val="accent3">
                <a:hueOff val="0"/>
                <a:satOff val="0"/>
                <a:lumOff val="0"/>
                <a:alphaOff val="0"/>
                <a:tint val="96000"/>
                <a:lumMod val="100000"/>
              </a:schemeClr>
            </a:gs>
            <a:gs pos="78000">
              <a:schemeClr val="accent3">
                <a:hueOff val="0"/>
                <a:satOff val="0"/>
                <a:lumOff val="0"/>
                <a:alphaOff val="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zh-TW" altLang="en-US" sz="4000" b="0" kern="1200" baseline="0" dirty="0" smtClean="0">
              <a:ea typeface="微軟正黑體" panose="020B0604030504040204" pitchFamily="34" charset="-120"/>
            </a:rPr>
            <a:t>目的</a:t>
          </a:r>
          <a:endParaRPr lang="zh-TW" altLang="en-US" sz="4000" b="0" kern="1200" baseline="0" dirty="0">
            <a:ea typeface="微軟正黑體" panose="020B0604030504040204" pitchFamily="34" charset="-120"/>
          </a:endParaRPr>
        </a:p>
      </dsp:txBody>
      <dsp:txXfrm>
        <a:off x="62257" y="4168189"/>
        <a:ext cx="1822251" cy="115082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5822BD-D30E-4DAE-9BA1-ED208401C6B2}">
      <dsp:nvSpPr>
        <dsp:cNvPr id="0" name=""/>
        <dsp:cNvSpPr/>
      </dsp:nvSpPr>
      <dsp:spPr>
        <a:xfrm>
          <a:off x="1985428" y="-39565"/>
          <a:ext cx="3231852" cy="2389571"/>
        </a:xfrm>
        <a:prstGeom prst="circularArrow">
          <a:avLst>
            <a:gd name="adj1" fmla="val 10980"/>
            <a:gd name="adj2" fmla="val 1142322"/>
            <a:gd name="adj3" fmla="val 4500000"/>
            <a:gd name="adj4" fmla="val 10800000"/>
            <a:gd name="adj5" fmla="val 125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51F3EC4-A898-4653-B899-88D039E3A9B1}">
      <dsp:nvSpPr>
        <dsp:cNvPr id="0" name=""/>
        <dsp:cNvSpPr/>
      </dsp:nvSpPr>
      <dsp:spPr>
        <a:xfrm>
          <a:off x="2593297" y="586198"/>
          <a:ext cx="2015217" cy="6666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5240" rIns="15240" bIns="15240" numCol="1" spcCol="1270" anchor="ctr" anchorCtr="0">
          <a:noAutofit/>
        </a:bodyPr>
        <a:lstStyle/>
        <a:p>
          <a:pPr lvl="0" algn="ctr" defTabSz="1066800" rtl="0">
            <a:lnSpc>
              <a:spcPct val="90000"/>
            </a:lnSpc>
            <a:spcBef>
              <a:spcPct val="0"/>
            </a:spcBef>
            <a:spcAft>
              <a:spcPct val="35000"/>
            </a:spcAft>
          </a:pPr>
          <a:r>
            <a:rPr lang="zh-TW" altLang="en-US" sz="2400" kern="1200" dirty="0" smtClean="0"/>
            <a:t>問券調查法</a:t>
          </a:r>
          <a:endParaRPr lang="zh-TW" altLang="en-US" sz="2400" kern="1200" dirty="0"/>
        </a:p>
      </dsp:txBody>
      <dsp:txXfrm>
        <a:off x="2593297" y="586198"/>
        <a:ext cx="2015217" cy="666621"/>
      </dsp:txXfrm>
    </dsp:sp>
    <dsp:sp modelId="{145A7FC7-F6A5-4469-BF80-75398DF063F5}">
      <dsp:nvSpPr>
        <dsp:cNvPr id="0" name=""/>
        <dsp:cNvSpPr/>
      </dsp:nvSpPr>
      <dsp:spPr>
        <a:xfrm>
          <a:off x="1126825" y="1135897"/>
          <a:ext cx="3621504" cy="2784973"/>
        </a:xfrm>
        <a:prstGeom prst="leftCircularArrow">
          <a:avLst>
            <a:gd name="adj1" fmla="val 10980"/>
            <a:gd name="adj2" fmla="val 1142322"/>
            <a:gd name="adj3" fmla="val 6300000"/>
            <a:gd name="adj4" fmla="val 18900000"/>
            <a:gd name="adj5" fmla="val 125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207D80D-2DC1-46D2-BD95-5DA64C2D6A7D}">
      <dsp:nvSpPr>
        <dsp:cNvPr id="0" name=""/>
        <dsp:cNvSpPr/>
      </dsp:nvSpPr>
      <dsp:spPr>
        <a:xfrm>
          <a:off x="1584172" y="2201093"/>
          <a:ext cx="2254226" cy="6666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5240" rIns="15240" bIns="15240" numCol="1" spcCol="1270" anchor="ctr" anchorCtr="0">
          <a:noAutofit/>
        </a:bodyPr>
        <a:lstStyle/>
        <a:p>
          <a:pPr lvl="0" algn="ctr" defTabSz="1066800" rtl="0">
            <a:lnSpc>
              <a:spcPct val="90000"/>
            </a:lnSpc>
            <a:spcBef>
              <a:spcPct val="0"/>
            </a:spcBef>
            <a:spcAft>
              <a:spcPct val="35000"/>
            </a:spcAft>
          </a:pPr>
          <a:r>
            <a:rPr lang="en-US" altLang="zh-TW" sz="2400" kern="1200" dirty="0" smtClean="0"/>
            <a:t>GOOGLE</a:t>
          </a:r>
          <a:r>
            <a:rPr lang="zh-TW" altLang="en-US" sz="2400" kern="1200" dirty="0" smtClean="0"/>
            <a:t>表單</a:t>
          </a:r>
          <a:r>
            <a:rPr lang="en-US" altLang="zh-TW" sz="2400" kern="1200" dirty="0" smtClean="0"/>
            <a:t/>
          </a:r>
          <a:br>
            <a:rPr lang="en-US" altLang="zh-TW" sz="2400" kern="1200" dirty="0" smtClean="0"/>
          </a:br>
          <a:r>
            <a:rPr lang="zh-TW" altLang="en-US" sz="2400" kern="1200" dirty="0" smtClean="0"/>
            <a:t>製作線上問券</a:t>
          </a:r>
          <a:endParaRPr lang="zh-TW" sz="2400" kern="1200" dirty="0"/>
        </a:p>
      </dsp:txBody>
      <dsp:txXfrm>
        <a:off x="1584172" y="2201093"/>
        <a:ext cx="2254226" cy="666621"/>
      </dsp:txXfrm>
    </dsp:sp>
    <dsp:sp modelId="{AAF83048-43F2-48BB-A8CC-F83C1D748AF1}">
      <dsp:nvSpPr>
        <dsp:cNvPr id="0" name=""/>
        <dsp:cNvSpPr/>
      </dsp:nvSpPr>
      <dsp:spPr>
        <a:xfrm>
          <a:off x="2021220" y="3035582"/>
          <a:ext cx="3239068" cy="2087123"/>
        </a:xfrm>
        <a:prstGeom prst="circularArrow">
          <a:avLst>
            <a:gd name="adj1" fmla="val 10980"/>
            <a:gd name="adj2" fmla="val 1142322"/>
            <a:gd name="adj3" fmla="val 4500000"/>
            <a:gd name="adj4" fmla="val 13500000"/>
            <a:gd name="adj5" fmla="val 125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4694AFC-F249-4B57-8B50-73086F4C9E80}">
      <dsp:nvSpPr>
        <dsp:cNvPr id="0" name=""/>
        <dsp:cNvSpPr/>
      </dsp:nvSpPr>
      <dsp:spPr>
        <a:xfrm>
          <a:off x="2873927" y="3686304"/>
          <a:ext cx="2022617" cy="6666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5240" rIns="15240" bIns="15240" numCol="1" spcCol="1270" anchor="ctr" anchorCtr="0">
          <a:noAutofit/>
        </a:bodyPr>
        <a:lstStyle/>
        <a:p>
          <a:pPr lvl="0" algn="ctr" defTabSz="1066800" rtl="0">
            <a:lnSpc>
              <a:spcPct val="90000"/>
            </a:lnSpc>
            <a:spcBef>
              <a:spcPct val="0"/>
            </a:spcBef>
            <a:spcAft>
              <a:spcPct val="35000"/>
            </a:spcAft>
          </a:pPr>
          <a:r>
            <a:rPr lang="zh-TW" altLang="en-US" sz="2400" kern="1200" dirty="0" smtClean="0"/>
            <a:t>台東火車站</a:t>
          </a:r>
          <a:r>
            <a:rPr lang="en-US" altLang="zh-TW" sz="2400" kern="1200" dirty="0" smtClean="0"/>
            <a:t/>
          </a:r>
          <a:br>
            <a:rPr lang="en-US" altLang="zh-TW" sz="2400" kern="1200" dirty="0" smtClean="0"/>
          </a:br>
          <a:r>
            <a:rPr lang="zh-TW" altLang="en-US" sz="2400" kern="1200" dirty="0" smtClean="0"/>
            <a:t>發放問券</a:t>
          </a:r>
          <a:endParaRPr lang="zh-TW" altLang="en-US" sz="2400" kern="1200" dirty="0"/>
        </a:p>
      </dsp:txBody>
      <dsp:txXfrm>
        <a:off x="2873927" y="3686304"/>
        <a:ext cx="2022617" cy="666621"/>
      </dsp:txXfrm>
    </dsp:sp>
    <dsp:sp modelId="{8BD29CD2-CDD0-4A3D-BAD1-6F43C657AF10}">
      <dsp:nvSpPr>
        <dsp:cNvPr id="0" name=""/>
        <dsp:cNvSpPr/>
      </dsp:nvSpPr>
      <dsp:spPr>
        <a:xfrm>
          <a:off x="1315009" y="4340739"/>
          <a:ext cx="3077478" cy="2211985"/>
        </a:xfrm>
        <a:prstGeom prst="blockArc">
          <a:avLst>
            <a:gd name="adj1" fmla="val 0"/>
            <a:gd name="adj2" fmla="val 18900000"/>
            <a:gd name="adj3" fmla="val 1274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CB832C0-EE1A-4D18-998C-FB8C75B68A5A}">
      <dsp:nvSpPr>
        <dsp:cNvPr id="0" name=""/>
        <dsp:cNvSpPr/>
      </dsp:nvSpPr>
      <dsp:spPr>
        <a:xfrm>
          <a:off x="1537397" y="5166029"/>
          <a:ext cx="2927103" cy="6666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5240" rIns="15240" bIns="15240" numCol="1" spcCol="1270" anchor="ctr" anchorCtr="0">
          <a:noAutofit/>
        </a:bodyPr>
        <a:lstStyle/>
        <a:p>
          <a:pPr lvl="0" algn="ctr" defTabSz="1066800" rtl="0">
            <a:lnSpc>
              <a:spcPct val="90000"/>
            </a:lnSpc>
            <a:spcBef>
              <a:spcPct val="0"/>
            </a:spcBef>
            <a:spcAft>
              <a:spcPct val="35000"/>
            </a:spcAft>
          </a:pPr>
          <a:r>
            <a:rPr lang="en-US" altLang="zh-TW" sz="2400" kern="1200" dirty="0" smtClean="0"/>
            <a:t>15</a:t>
          </a:r>
          <a:r>
            <a:rPr lang="zh-TW" altLang="en-US" sz="2400" kern="1200" dirty="0" smtClean="0"/>
            <a:t>天得有效問券</a:t>
          </a:r>
          <a:r>
            <a:rPr lang="en-US" altLang="zh-TW" sz="2400" kern="1200" dirty="0" smtClean="0"/>
            <a:t>348</a:t>
          </a:r>
          <a:r>
            <a:rPr lang="zh-TW" altLang="en-US" sz="2400" kern="1200" dirty="0" smtClean="0"/>
            <a:t>份，回收率</a:t>
          </a:r>
          <a:r>
            <a:rPr lang="en-US" altLang="zh-TW" sz="2400" kern="1200" dirty="0" smtClean="0"/>
            <a:t>92%</a:t>
          </a:r>
          <a:endParaRPr lang="zh-TW" sz="2400" kern="1200" dirty="0"/>
        </a:p>
      </dsp:txBody>
      <dsp:txXfrm>
        <a:off x="1537397" y="5166029"/>
        <a:ext cx="2927103" cy="66662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8DAAF1-E658-41C2-8B60-9FAA204B4211}">
      <dsp:nvSpPr>
        <dsp:cNvPr id="0" name=""/>
        <dsp:cNvSpPr/>
      </dsp:nvSpPr>
      <dsp:spPr>
        <a:xfrm>
          <a:off x="2457" y="208228"/>
          <a:ext cx="2395921" cy="671592"/>
        </a:xfrm>
        <a:prstGeom prst="rect">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zh-TW" altLang="en-US" sz="2400" kern="1200" dirty="0" smtClean="0"/>
            <a:t>環保消極</a:t>
          </a:r>
          <a:endParaRPr lang="zh-TW" altLang="en-US" sz="2400" kern="1200" dirty="0"/>
        </a:p>
      </dsp:txBody>
      <dsp:txXfrm>
        <a:off x="2457" y="208228"/>
        <a:ext cx="2395921" cy="671592"/>
      </dsp:txXfrm>
    </dsp:sp>
    <dsp:sp modelId="{4661A3AA-877C-49BB-8DFE-B29CFDD38F6E}">
      <dsp:nvSpPr>
        <dsp:cNvPr id="0" name=""/>
        <dsp:cNvSpPr/>
      </dsp:nvSpPr>
      <dsp:spPr>
        <a:xfrm>
          <a:off x="2457" y="879820"/>
          <a:ext cx="2395921" cy="3520462"/>
        </a:xfrm>
        <a:prstGeom prst="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zh-TW" altLang="zh-TW" sz="2000" kern="1200" dirty="0" smtClean="0"/>
            <a:t>對於綠色活動是比較注重的，但對於綠色產品的黏著度較低，而是注重飲食及規律的生活習慣</a:t>
          </a:r>
          <a:endParaRPr lang="zh-TW" altLang="en-US" sz="2000" kern="1200" dirty="0"/>
        </a:p>
        <a:p>
          <a:pPr marL="228600" lvl="1" indent="-228600" algn="l" defTabSz="889000">
            <a:lnSpc>
              <a:spcPct val="90000"/>
            </a:lnSpc>
            <a:spcBef>
              <a:spcPct val="0"/>
            </a:spcBef>
            <a:spcAft>
              <a:spcPct val="15000"/>
            </a:spcAft>
            <a:buChar char="••"/>
          </a:pPr>
          <a:r>
            <a:rPr lang="zh-TW" altLang="en-US" sz="2000" kern="1200" dirty="0" smtClean="0"/>
            <a:t>有效樣本數</a:t>
          </a:r>
          <a:r>
            <a:rPr lang="en-US" altLang="zh-TW" sz="2000" kern="1200" dirty="0" smtClean="0"/>
            <a:t>46%</a:t>
          </a:r>
          <a:endParaRPr lang="zh-TW" altLang="en-US" sz="2000" kern="1200" dirty="0"/>
        </a:p>
      </dsp:txBody>
      <dsp:txXfrm>
        <a:off x="2457" y="879820"/>
        <a:ext cx="2395921" cy="3520462"/>
      </dsp:txXfrm>
    </dsp:sp>
    <dsp:sp modelId="{B6D1076A-451B-4F8C-B2A7-3EDC768EC711}">
      <dsp:nvSpPr>
        <dsp:cNvPr id="0" name=""/>
        <dsp:cNvSpPr/>
      </dsp:nvSpPr>
      <dsp:spPr>
        <a:xfrm>
          <a:off x="2733807" y="208228"/>
          <a:ext cx="2395921" cy="671592"/>
        </a:xfrm>
        <a:prstGeom prst="rect">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zh-TW" altLang="en-US" sz="2400" kern="1200" dirty="0" smtClean="0"/>
            <a:t>綠色支持</a:t>
          </a:r>
          <a:endParaRPr lang="zh-TW" altLang="en-US" sz="2400" kern="1200" dirty="0"/>
        </a:p>
      </dsp:txBody>
      <dsp:txXfrm>
        <a:off x="2733807" y="208228"/>
        <a:ext cx="2395921" cy="671592"/>
      </dsp:txXfrm>
    </dsp:sp>
    <dsp:sp modelId="{6E75B382-3BC2-4913-948D-257315CEB4FF}">
      <dsp:nvSpPr>
        <dsp:cNvPr id="0" name=""/>
        <dsp:cNvSpPr/>
      </dsp:nvSpPr>
      <dsp:spPr>
        <a:xfrm>
          <a:off x="2733807" y="879820"/>
          <a:ext cx="2395921" cy="3520462"/>
        </a:xfrm>
        <a:prstGeom prst="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zh-TW" altLang="zh-TW" sz="2000" kern="1200" dirty="0" smtClean="0"/>
            <a:t>消費者會以環境保護為主，而此集群對於綠建築飯店之住宿意願亦為三集群中最高者，以軍公教職人員族群為主</a:t>
          </a:r>
          <a:endParaRPr lang="zh-TW" altLang="en-US" sz="2000" kern="1200" dirty="0"/>
        </a:p>
        <a:p>
          <a:pPr marL="228600" lvl="1" indent="-228600" algn="l" defTabSz="889000">
            <a:lnSpc>
              <a:spcPct val="90000"/>
            </a:lnSpc>
            <a:spcBef>
              <a:spcPct val="0"/>
            </a:spcBef>
            <a:spcAft>
              <a:spcPct val="15000"/>
            </a:spcAft>
            <a:buChar char="••"/>
          </a:pPr>
          <a:r>
            <a:rPr lang="zh-TW" altLang="en-US" sz="2000" kern="1200" dirty="0" smtClean="0"/>
            <a:t>有效樣本數</a:t>
          </a:r>
          <a:r>
            <a:rPr lang="en-US" altLang="zh-TW" sz="2000" kern="1200" dirty="0" smtClean="0"/>
            <a:t>27.9%</a:t>
          </a:r>
          <a:endParaRPr lang="zh-TW" altLang="en-US" sz="2000" kern="1200" dirty="0"/>
        </a:p>
      </dsp:txBody>
      <dsp:txXfrm>
        <a:off x="2733807" y="879820"/>
        <a:ext cx="2395921" cy="3520462"/>
      </dsp:txXfrm>
    </dsp:sp>
    <dsp:sp modelId="{EDACF09A-427E-492D-AB00-ABD5A6033904}">
      <dsp:nvSpPr>
        <dsp:cNvPr id="0" name=""/>
        <dsp:cNvSpPr/>
      </dsp:nvSpPr>
      <dsp:spPr>
        <a:xfrm>
          <a:off x="5465157" y="208228"/>
          <a:ext cx="2395921" cy="671592"/>
        </a:xfrm>
        <a:prstGeom prst="rect">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zh-TW" altLang="en-US" sz="2400" kern="1200" dirty="0" smtClean="0"/>
            <a:t>獨善其身</a:t>
          </a:r>
          <a:endParaRPr lang="zh-TW" altLang="en-US" sz="2400" kern="1200" dirty="0"/>
        </a:p>
      </dsp:txBody>
      <dsp:txXfrm>
        <a:off x="5465157" y="208228"/>
        <a:ext cx="2395921" cy="671592"/>
      </dsp:txXfrm>
    </dsp:sp>
    <dsp:sp modelId="{00840FCB-B5BD-40D9-8B46-EE7E07D8A577}">
      <dsp:nvSpPr>
        <dsp:cNvPr id="0" name=""/>
        <dsp:cNvSpPr/>
      </dsp:nvSpPr>
      <dsp:spPr>
        <a:xfrm>
          <a:off x="5465157" y="879820"/>
          <a:ext cx="2395921" cy="3520462"/>
        </a:xfrm>
        <a:prstGeom prst="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zh-TW" altLang="zh-TW" sz="2000" kern="1200" dirty="0" smtClean="0"/>
            <a:t>注重外界對於他們的正面印象，他們會使用自己擁有改變別人一起過綠色生活的特性</a:t>
          </a:r>
          <a:endParaRPr lang="zh-TW" altLang="en-US" sz="2000" kern="1200" dirty="0"/>
        </a:p>
        <a:p>
          <a:pPr marL="228600" lvl="1" indent="-228600" algn="l" defTabSz="889000">
            <a:lnSpc>
              <a:spcPct val="90000"/>
            </a:lnSpc>
            <a:spcBef>
              <a:spcPct val="0"/>
            </a:spcBef>
            <a:spcAft>
              <a:spcPct val="15000"/>
            </a:spcAft>
            <a:buChar char="••"/>
          </a:pPr>
          <a:r>
            <a:rPr lang="zh-TW" altLang="en-US" sz="2000" kern="1200" dirty="0" smtClean="0"/>
            <a:t>有效樣本數</a:t>
          </a:r>
          <a:r>
            <a:rPr lang="en-US" altLang="zh-TW" sz="2000" kern="1200" smtClean="0"/>
            <a:t>26.%</a:t>
          </a:r>
          <a:endParaRPr lang="zh-TW" altLang="en-US" sz="2000" kern="1200" dirty="0"/>
        </a:p>
      </dsp:txBody>
      <dsp:txXfrm>
        <a:off x="5465157" y="879820"/>
        <a:ext cx="2395921" cy="3520462"/>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849583B-40AB-4922-9CCF-7792BB2B7EE7}" type="datetimeFigureOut">
              <a:rPr lang="zh-TW" altLang="en-US" smtClean="0"/>
              <a:pPr/>
              <a:t>2018/11/2</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A42B72-7AAB-47D2-A214-E2639B494DAD}" type="slidenum">
              <a:rPr lang="zh-TW" altLang="en-US" smtClean="0"/>
              <a:pPr/>
              <a:t>‹#›</a:t>
            </a:fld>
            <a:endParaRPr lang="zh-TW" altLang="en-US"/>
          </a:p>
        </p:txBody>
      </p:sp>
    </p:spTree>
    <p:extLst>
      <p:ext uri="{BB962C8B-B14F-4D97-AF65-F5344CB8AC3E}">
        <p14:creationId xmlns:p14="http://schemas.microsoft.com/office/powerpoint/2010/main" val="20774538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8DA42B72-7AAB-47D2-A214-E2639B494DAD}" type="slidenum">
              <a:rPr lang="zh-TW" altLang="en-US" smtClean="0"/>
              <a:pPr/>
              <a:t>1</a:t>
            </a:fld>
            <a:endParaRPr lang="zh-TW" altLang="en-US"/>
          </a:p>
        </p:txBody>
      </p:sp>
    </p:spTree>
    <p:extLst>
      <p:ext uri="{BB962C8B-B14F-4D97-AF65-F5344CB8AC3E}">
        <p14:creationId xmlns:p14="http://schemas.microsoft.com/office/powerpoint/2010/main" val="5183455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sz="1200" kern="1200" dirty="0" smtClean="0">
                <a:solidFill>
                  <a:schemeClr val="tx1"/>
                </a:solidFill>
                <a:latin typeface="+mn-lt"/>
                <a:ea typeface="+mn-ea"/>
                <a:cs typeface="+mn-cs"/>
              </a:rPr>
              <a:t>研究架構是依我的</a:t>
            </a:r>
            <a:r>
              <a:rPr lang="zh-TW" altLang="zh-TW" sz="1200" kern="1200" dirty="0" smtClean="0">
                <a:solidFill>
                  <a:schemeClr val="tx1"/>
                </a:solidFill>
                <a:latin typeface="+mn-lt"/>
                <a:ea typeface="+mn-ea"/>
                <a:cs typeface="+mn-cs"/>
              </a:rPr>
              <a:t>問卷</a:t>
            </a:r>
            <a:r>
              <a:rPr lang="zh-TW" altLang="en-US" sz="1200" kern="1200" dirty="0" smtClean="0">
                <a:solidFill>
                  <a:schemeClr val="tx1"/>
                </a:solidFill>
                <a:latin typeface="+mn-lt"/>
                <a:ea typeface="+mn-ea"/>
                <a:cs typeface="+mn-cs"/>
              </a:rPr>
              <a:t>所繪製</a:t>
            </a:r>
            <a:r>
              <a:rPr lang="en-US" altLang="zh-TW" sz="1200" kern="1200" dirty="0" smtClean="0">
                <a:solidFill>
                  <a:schemeClr val="tx1"/>
                </a:solidFill>
                <a:latin typeface="+mn-lt"/>
                <a:ea typeface="+mn-ea"/>
                <a:cs typeface="+mn-cs"/>
              </a:rPr>
              <a:t/>
            </a:r>
            <a:br>
              <a:rPr lang="en-US" altLang="zh-TW" sz="1200" kern="1200" dirty="0" smtClean="0">
                <a:solidFill>
                  <a:schemeClr val="tx1"/>
                </a:solidFill>
                <a:latin typeface="+mn-lt"/>
                <a:ea typeface="+mn-ea"/>
                <a:cs typeface="+mn-cs"/>
              </a:rPr>
            </a:br>
            <a:r>
              <a:rPr lang="zh-TW" altLang="en-US" sz="1200" kern="1200" dirty="0" smtClean="0">
                <a:solidFill>
                  <a:schemeClr val="tx1"/>
                </a:solidFill>
                <a:latin typeface="+mn-lt"/>
                <a:ea typeface="+mn-ea"/>
                <a:cs typeface="+mn-cs"/>
              </a:rPr>
              <a:t>問券</a:t>
            </a:r>
            <a:r>
              <a:rPr lang="zh-TW" altLang="zh-TW" sz="1200" kern="1200" dirty="0" smtClean="0">
                <a:solidFill>
                  <a:schemeClr val="tx1"/>
                </a:solidFill>
                <a:latin typeface="+mn-lt"/>
                <a:ea typeface="+mn-ea"/>
                <a:cs typeface="+mn-cs"/>
              </a:rPr>
              <a:t>分為五個部分，分別是遊客的社經背景、生活型態、環境態度、環境行為及對於綠建築標章飯店入住的願付價格。</a:t>
            </a:r>
            <a:r>
              <a:rPr lang="en-US" altLang="zh-TW" sz="1200" kern="1200" dirty="0" smtClean="0">
                <a:solidFill>
                  <a:schemeClr val="tx1"/>
                </a:solidFill>
                <a:latin typeface="+mn-lt"/>
                <a:ea typeface="+mn-ea"/>
                <a:cs typeface="+mn-cs"/>
              </a:rPr>
              <a:t/>
            </a:r>
            <a:br>
              <a:rPr lang="en-US" altLang="zh-TW" sz="1200" kern="1200" dirty="0" smtClean="0">
                <a:solidFill>
                  <a:schemeClr val="tx1"/>
                </a:solidFill>
                <a:latin typeface="+mn-lt"/>
                <a:ea typeface="+mn-ea"/>
                <a:cs typeface="+mn-cs"/>
              </a:rPr>
            </a:br>
            <a:r>
              <a:rPr lang="zh-TW" altLang="en-US" sz="1200" kern="1200" dirty="0" smtClean="0">
                <a:solidFill>
                  <a:schemeClr val="tx1"/>
                </a:solidFill>
                <a:latin typeface="+mn-lt"/>
                <a:ea typeface="+mn-ea"/>
                <a:cs typeface="+mn-cs"/>
              </a:rPr>
              <a:t>研究假設共有五個，後面會再跟大家說明</a:t>
            </a:r>
            <a:endParaRPr lang="zh-TW" altLang="zh-TW" sz="1200" kern="1200" dirty="0" smtClean="0">
              <a:solidFill>
                <a:schemeClr val="tx1"/>
              </a:solidFill>
              <a:latin typeface="+mn-lt"/>
              <a:ea typeface="+mn-ea"/>
              <a:cs typeface="+mn-cs"/>
            </a:endParaRPr>
          </a:p>
        </p:txBody>
      </p:sp>
      <p:sp>
        <p:nvSpPr>
          <p:cNvPr id="4" name="投影片編號版面配置區 3"/>
          <p:cNvSpPr>
            <a:spLocks noGrp="1"/>
          </p:cNvSpPr>
          <p:nvPr>
            <p:ph type="sldNum" sz="quarter" idx="10"/>
          </p:nvPr>
        </p:nvSpPr>
        <p:spPr/>
        <p:txBody>
          <a:bodyPr/>
          <a:lstStyle/>
          <a:p>
            <a:fld id="{8DA42B72-7AAB-47D2-A214-E2639B494DAD}" type="slidenum">
              <a:rPr lang="zh-TW" altLang="en-US" smtClean="0"/>
              <a:pPr/>
              <a:t>10</a:t>
            </a:fld>
            <a:endParaRPr lang="zh-TW" altLang="en-US"/>
          </a:p>
        </p:txBody>
      </p:sp>
    </p:spTree>
    <p:extLst>
      <p:ext uri="{BB962C8B-B14F-4D97-AF65-F5344CB8AC3E}">
        <p14:creationId xmlns:p14="http://schemas.microsoft.com/office/powerpoint/2010/main" val="19419424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dirty="0" smtClean="0"/>
              <a:t>受訪者的社經背景分析如下</a:t>
            </a:r>
            <a:endParaRPr lang="zh-TW" altLang="en-US" dirty="0"/>
          </a:p>
        </p:txBody>
      </p:sp>
      <p:sp>
        <p:nvSpPr>
          <p:cNvPr id="4" name="投影片編號版面配置區 3"/>
          <p:cNvSpPr>
            <a:spLocks noGrp="1"/>
          </p:cNvSpPr>
          <p:nvPr>
            <p:ph type="sldNum" sz="quarter" idx="10"/>
          </p:nvPr>
        </p:nvSpPr>
        <p:spPr/>
        <p:txBody>
          <a:bodyPr/>
          <a:lstStyle/>
          <a:p>
            <a:fld id="{8DA42B72-7AAB-47D2-A214-E2639B494DAD}" type="slidenum">
              <a:rPr lang="zh-TW" altLang="en-US" smtClean="0"/>
              <a:pPr/>
              <a:t>11</a:t>
            </a:fld>
            <a:endParaRPr lang="zh-TW" altLang="en-US"/>
          </a:p>
        </p:txBody>
      </p:sp>
    </p:spTree>
    <p:extLst>
      <p:ext uri="{BB962C8B-B14F-4D97-AF65-F5344CB8AC3E}">
        <p14:creationId xmlns:p14="http://schemas.microsoft.com/office/powerpoint/2010/main" val="8953195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8DA42B72-7AAB-47D2-A214-E2639B494DAD}" type="slidenum">
              <a:rPr lang="zh-TW" altLang="en-US" smtClean="0"/>
              <a:pPr/>
              <a:t>12</a:t>
            </a:fld>
            <a:endParaRPr lang="zh-TW" altLang="en-US"/>
          </a:p>
        </p:txBody>
      </p:sp>
    </p:spTree>
    <p:extLst>
      <p:ext uri="{BB962C8B-B14F-4D97-AF65-F5344CB8AC3E}">
        <p14:creationId xmlns:p14="http://schemas.microsoft.com/office/powerpoint/2010/main" val="14268401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因素分析的部分均採用主成分分析法來萃取</a:t>
            </a:r>
            <a:r>
              <a:rPr lang="en-US" altLang="zh-TW" dirty="0" smtClean="0"/>
              <a:t/>
            </a:r>
            <a:br>
              <a:rPr lang="en-US" altLang="zh-TW" dirty="0" smtClean="0"/>
            </a:br>
            <a:r>
              <a:rPr lang="zh-TW" altLang="en-US" dirty="0" smtClean="0"/>
              <a:t>環境行為的部分簡化成三個因素</a:t>
            </a:r>
            <a:endParaRPr lang="zh-TW" altLang="en-US" dirty="0"/>
          </a:p>
        </p:txBody>
      </p:sp>
      <p:sp>
        <p:nvSpPr>
          <p:cNvPr id="4" name="投影片編號版面配置區 3"/>
          <p:cNvSpPr>
            <a:spLocks noGrp="1"/>
          </p:cNvSpPr>
          <p:nvPr>
            <p:ph type="sldNum" sz="quarter" idx="10"/>
          </p:nvPr>
        </p:nvSpPr>
        <p:spPr/>
        <p:txBody>
          <a:bodyPr/>
          <a:lstStyle/>
          <a:p>
            <a:fld id="{8DA42B72-7AAB-47D2-A214-E2639B494DAD}" type="slidenum">
              <a:rPr lang="zh-TW" altLang="en-US" smtClean="0"/>
              <a:pPr/>
              <a:t>17</a:t>
            </a:fld>
            <a:endParaRPr lang="zh-TW" altLang="en-US"/>
          </a:p>
        </p:txBody>
      </p:sp>
    </p:spTree>
    <p:extLst>
      <p:ext uri="{BB962C8B-B14F-4D97-AF65-F5344CB8AC3E}">
        <p14:creationId xmlns:p14="http://schemas.microsoft.com/office/powerpoint/2010/main" val="35031842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en-US" dirty="0" smtClean="0"/>
              <a:t>佔</a:t>
            </a:r>
            <a:r>
              <a:rPr lang="zh-TW" altLang="en-US" dirty="0" smtClean="0"/>
              <a:t>總變異</a:t>
            </a:r>
            <a:r>
              <a:rPr lang="zh-TW" altLang="en-US" dirty="0" smtClean="0"/>
              <a:t>量</a:t>
            </a:r>
            <a:endParaRPr lang="zh-TW" altLang="en-US" dirty="0" smtClean="0"/>
          </a:p>
          <a:p>
            <a:endParaRPr lang="zh-TW" altLang="en-US" dirty="0"/>
          </a:p>
        </p:txBody>
      </p:sp>
      <p:sp>
        <p:nvSpPr>
          <p:cNvPr id="4" name="投影片編號版面配置區 3"/>
          <p:cNvSpPr>
            <a:spLocks noGrp="1"/>
          </p:cNvSpPr>
          <p:nvPr>
            <p:ph type="sldNum" sz="quarter" idx="10"/>
          </p:nvPr>
        </p:nvSpPr>
        <p:spPr/>
        <p:txBody>
          <a:bodyPr/>
          <a:lstStyle/>
          <a:p>
            <a:fld id="{8DA42B72-7AAB-47D2-A214-E2639B494DAD}" type="slidenum">
              <a:rPr lang="zh-TW" altLang="en-US" smtClean="0"/>
              <a:pPr/>
              <a:t>18</a:t>
            </a:fld>
            <a:endParaRPr lang="zh-TW" altLang="en-US"/>
          </a:p>
        </p:txBody>
      </p:sp>
    </p:spTree>
    <p:extLst>
      <p:ext uri="{BB962C8B-B14F-4D97-AF65-F5344CB8AC3E}">
        <p14:creationId xmlns:p14="http://schemas.microsoft.com/office/powerpoint/2010/main" val="34158323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環境態度的部分簡化成</a:t>
            </a:r>
            <a:r>
              <a:rPr lang="en-US" altLang="zh-TW" dirty="0" smtClean="0"/>
              <a:t>4</a:t>
            </a:r>
            <a:r>
              <a:rPr lang="zh-TW" altLang="en-US" dirty="0" smtClean="0"/>
              <a:t>個因素</a:t>
            </a:r>
            <a:endParaRPr lang="zh-TW" altLang="en-US" dirty="0"/>
          </a:p>
        </p:txBody>
      </p:sp>
      <p:sp>
        <p:nvSpPr>
          <p:cNvPr id="4" name="投影片編號版面配置區 3"/>
          <p:cNvSpPr>
            <a:spLocks noGrp="1"/>
          </p:cNvSpPr>
          <p:nvPr>
            <p:ph type="sldNum" sz="quarter" idx="10"/>
          </p:nvPr>
        </p:nvSpPr>
        <p:spPr/>
        <p:txBody>
          <a:bodyPr/>
          <a:lstStyle/>
          <a:p>
            <a:fld id="{8DA42B72-7AAB-47D2-A214-E2639B494DAD}" type="slidenum">
              <a:rPr lang="zh-TW" altLang="en-US" smtClean="0"/>
              <a:pPr/>
              <a:t>19</a:t>
            </a:fld>
            <a:endParaRPr lang="zh-TW" altLang="en-US"/>
          </a:p>
        </p:txBody>
      </p:sp>
    </p:spTree>
    <p:extLst>
      <p:ext uri="{BB962C8B-B14F-4D97-AF65-F5344CB8AC3E}">
        <p14:creationId xmlns:p14="http://schemas.microsoft.com/office/powerpoint/2010/main" val="40678536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en-US" dirty="0" smtClean="0"/>
              <a:t>佔</a:t>
            </a:r>
            <a:r>
              <a:rPr lang="zh-TW" altLang="en-US" dirty="0" smtClean="0"/>
              <a:t>總變異</a:t>
            </a:r>
            <a:r>
              <a:rPr lang="zh-TW" altLang="en-US" dirty="0" smtClean="0"/>
              <a:t>量</a:t>
            </a:r>
            <a:endParaRPr lang="zh-TW" altLang="en-US" dirty="0" smtClean="0"/>
          </a:p>
          <a:p>
            <a:endParaRPr lang="zh-TW" altLang="en-US" dirty="0"/>
          </a:p>
        </p:txBody>
      </p:sp>
      <p:sp>
        <p:nvSpPr>
          <p:cNvPr id="4" name="投影片編號版面配置區 3"/>
          <p:cNvSpPr>
            <a:spLocks noGrp="1"/>
          </p:cNvSpPr>
          <p:nvPr>
            <p:ph type="sldNum" sz="quarter" idx="10"/>
          </p:nvPr>
        </p:nvSpPr>
        <p:spPr/>
        <p:txBody>
          <a:bodyPr/>
          <a:lstStyle/>
          <a:p>
            <a:fld id="{8DA42B72-7AAB-47D2-A214-E2639B494DAD}" type="slidenum">
              <a:rPr lang="zh-TW" altLang="en-US" smtClean="0"/>
              <a:pPr/>
              <a:t>20</a:t>
            </a:fld>
            <a:endParaRPr lang="zh-TW" altLang="en-US"/>
          </a:p>
        </p:txBody>
      </p:sp>
    </p:spTree>
    <p:extLst>
      <p:ext uri="{BB962C8B-B14F-4D97-AF65-F5344CB8AC3E}">
        <p14:creationId xmlns:p14="http://schemas.microsoft.com/office/powerpoint/2010/main" val="32179731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生活型態部分簡化成</a:t>
            </a:r>
            <a:r>
              <a:rPr lang="en-US" altLang="zh-TW" dirty="0" smtClean="0"/>
              <a:t>3</a:t>
            </a:r>
            <a:r>
              <a:rPr lang="zh-TW" altLang="en-US" dirty="0" smtClean="0"/>
              <a:t>個因素</a:t>
            </a:r>
            <a:endParaRPr lang="zh-TW" altLang="en-US" dirty="0"/>
          </a:p>
        </p:txBody>
      </p:sp>
      <p:sp>
        <p:nvSpPr>
          <p:cNvPr id="4" name="投影片編號版面配置區 3"/>
          <p:cNvSpPr>
            <a:spLocks noGrp="1"/>
          </p:cNvSpPr>
          <p:nvPr>
            <p:ph type="sldNum" sz="quarter" idx="10"/>
          </p:nvPr>
        </p:nvSpPr>
        <p:spPr/>
        <p:txBody>
          <a:bodyPr/>
          <a:lstStyle/>
          <a:p>
            <a:fld id="{8DA42B72-7AAB-47D2-A214-E2639B494DAD}" type="slidenum">
              <a:rPr lang="zh-TW" altLang="en-US" smtClean="0"/>
              <a:pPr/>
              <a:t>21</a:t>
            </a:fld>
            <a:endParaRPr lang="zh-TW" altLang="en-US"/>
          </a:p>
        </p:txBody>
      </p:sp>
    </p:spTree>
    <p:extLst>
      <p:ext uri="{BB962C8B-B14F-4D97-AF65-F5344CB8AC3E}">
        <p14:creationId xmlns:p14="http://schemas.microsoft.com/office/powerpoint/2010/main" val="26369247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en-US" dirty="0" smtClean="0"/>
              <a:t>佔</a:t>
            </a:r>
            <a:r>
              <a:rPr lang="zh-TW" altLang="en-US" dirty="0" smtClean="0"/>
              <a:t>總變異</a:t>
            </a:r>
            <a:r>
              <a:rPr lang="zh-TW" altLang="en-US" dirty="0" smtClean="0"/>
              <a:t>量</a:t>
            </a:r>
            <a:endParaRPr lang="zh-TW" altLang="en-US" dirty="0" smtClean="0"/>
          </a:p>
          <a:p>
            <a:endParaRPr lang="zh-TW" altLang="en-US" dirty="0"/>
          </a:p>
        </p:txBody>
      </p:sp>
      <p:sp>
        <p:nvSpPr>
          <p:cNvPr id="4" name="投影片編號版面配置區 3"/>
          <p:cNvSpPr>
            <a:spLocks noGrp="1"/>
          </p:cNvSpPr>
          <p:nvPr>
            <p:ph type="sldNum" sz="quarter" idx="10"/>
          </p:nvPr>
        </p:nvSpPr>
        <p:spPr/>
        <p:txBody>
          <a:bodyPr/>
          <a:lstStyle/>
          <a:p>
            <a:fld id="{8DA42B72-7AAB-47D2-A214-E2639B494DAD}" type="slidenum">
              <a:rPr lang="zh-TW" altLang="en-US" smtClean="0"/>
              <a:pPr/>
              <a:t>22</a:t>
            </a:fld>
            <a:endParaRPr lang="zh-TW" altLang="en-US"/>
          </a:p>
        </p:txBody>
      </p:sp>
    </p:spTree>
    <p:extLst>
      <p:ext uri="{BB962C8B-B14F-4D97-AF65-F5344CB8AC3E}">
        <p14:creationId xmlns:p14="http://schemas.microsoft.com/office/powerpoint/2010/main" val="199088515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市場區隔採用</a:t>
            </a:r>
            <a:r>
              <a:rPr lang="en-US" altLang="zh-TW" dirty="0" smtClean="0"/>
              <a:t>K-MEAN</a:t>
            </a:r>
            <a:r>
              <a:rPr lang="zh-TW" altLang="en-US" dirty="0" smtClean="0"/>
              <a:t>統計方法分析分為三個集群分析</a:t>
            </a:r>
            <a:endParaRPr lang="zh-TW" altLang="en-US" dirty="0"/>
          </a:p>
        </p:txBody>
      </p:sp>
      <p:sp>
        <p:nvSpPr>
          <p:cNvPr id="4" name="投影片編號版面配置區 3"/>
          <p:cNvSpPr>
            <a:spLocks noGrp="1"/>
          </p:cNvSpPr>
          <p:nvPr>
            <p:ph type="sldNum" sz="quarter" idx="10"/>
          </p:nvPr>
        </p:nvSpPr>
        <p:spPr/>
        <p:txBody>
          <a:bodyPr/>
          <a:lstStyle/>
          <a:p>
            <a:fld id="{8DA42B72-7AAB-47D2-A214-E2639B494DAD}" type="slidenum">
              <a:rPr lang="zh-TW" altLang="en-US" smtClean="0"/>
              <a:pPr/>
              <a:t>23</a:t>
            </a:fld>
            <a:endParaRPr lang="zh-TW" altLang="en-US"/>
          </a:p>
        </p:txBody>
      </p:sp>
    </p:spTree>
    <p:extLst>
      <p:ext uri="{BB962C8B-B14F-4D97-AF65-F5344CB8AC3E}">
        <p14:creationId xmlns:p14="http://schemas.microsoft.com/office/powerpoint/2010/main" val="24531731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簡報大綱如下</a:t>
            </a:r>
            <a:endParaRPr lang="zh-TW" altLang="en-US" dirty="0"/>
          </a:p>
        </p:txBody>
      </p:sp>
      <p:sp>
        <p:nvSpPr>
          <p:cNvPr id="4" name="投影片編號版面配置區 3"/>
          <p:cNvSpPr>
            <a:spLocks noGrp="1"/>
          </p:cNvSpPr>
          <p:nvPr>
            <p:ph type="sldNum" sz="quarter" idx="10"/>
          </p:nvPr>
        </p:nvSpPr>
        <p:spPr/>
        <p:txBody>
          <a:bodyPr/>
          <a:lstStyle/>
          <a:p>
            <a:fld id="{8DA42B72-7AAB-47D2-A214-E2639B494DAD}" type="slidenum">
              <a:rPr lang="zh-TW" altLang="en-US" smtClean="0"/>
              <a:pPr/>
              <a:t>2</a:t>
            </a:fld>
            <a:endParaRPr lang="zh-TW" altLang="en-US"/>
          </a:p>
        </p:txBody>
      </p:sp>
    </p:spTree>
    <p:extLst>
      <p:ext uri="{BB962C8B-B14F-4D97-AF65-F5344CB8AC3E}">
        <p14:creationId xmlns:p14="http://schemas.microsoft.com/office/powerpoint/2010/main" val="291507049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性別、年齡、個人平均月收入在</a:t>
            </a:r>
            <a:r>
              <a:rPr lang="zh-TW" altLang="zh-TW" dirty="0" smtClean="0">
                <a:latin typeface="Times New Roman" panose="02020603050405020304" pitchFamily="18" charset="0"/>
                <a:ea typeface="標楷體" panose="03000509000000000000" pitchFamily="65" charset="-120"/>
                <a:cs typeface="Times New Roman" panose="02020603050405020304" pitchFamily="18" charset="0"/>
              </a:rPr>
              <a:t>不同集群之間</a:t>
            </a:r>
            <a:r>
              <a:rPr lang="zh-TW" altLang="en-US" dirty="0" smtClean="0">
                <a:latin typeface="Times New Roman" panose="02020603050405020304" pitchFamily="18" charset="0"/>
                <a:ea typeface="標楷體" panose="03000509000000000000" pitchFamily="65" charset="-120"/>
                <a:cs typeface="Times New Roman" panose="02020603050405020304" pitchFamily="18" charset="0"/>
              </a:rPr>
              <a:t>，皆</a:t>
            </a:r>
            <a:r>
              <a:rPr lang="zh-TW" altLang="zh-TW" dirty="0" smtClean="0">
                <a:latin typeface="Times New Roman" panose="02020603050405020304" pitchFamily="18" charset="0"/>
                <a:ea typeface="標楷體" panose="03000509000000000000" pitchFamily="65" charset="-120"/>
                <a:cs typeface="Times New Roman" panose="02020603050405020304" pitchFamily="18" charset="0"/>
              </a:rPr>
              <a:t>達到顯著性差異水準</a:t>
            </a:r>
            <a:endParaRPr lang="zh-TW" altLang="en-US" dirty="0"/>
          </a:p>
        </p:txBody>
      </p:sp>
      <p:sp>
        <p:nvSpPr>
          <p:cNvPr id="4" name="投影片編號版面配置區 3"/>
          <p:cNvSpPr>
            <a:spLocks noGrp="1"/>
          </p:cNvSpPr>
          <p:nvPr>
            <p:ph type="sldNum" sz="quarter" idx="10"/>
          </p:nvPr>
        </p:nvSpPr>
        <p:spPr/>
        <p:txBody>
          <a:bodyPr/>
          <a:lstStyle/>
          <a:p>
            <a:fld id="{8DA42B72-7AAB-47D2-A214-E2639B494DAD}" type="slidenum">
              <a:rPr lang="zh-TW" altLang="en-US" smtClean="0"/>
              <a:pPr/>
              <a:t>24</a:t>
            </a:fld>
            <a:endParaRPr lang="zh-TW" altLang="en-US"/>
          </a:p>
        </p:txBody>
      </p:sp>
    </p:spTree>
    <p:extLst>
      <p:ext uri="{BB962C8B-B14F-4D97-AF65-F5344CB8AC3E}">
        <p14:creationId xmlns:p14="http://schemas.microsoft.com/office/powerpoint/2010/main" val="319291809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職業類別、旅遊同行人數、居住地點在</a:t>
            </a:r>
            <a:r>
              <a:rPr lang="zh-TW" altLang="zh-TW" dirty="0" smtClean="0">
                <a:latin typeface="Times New Roman" panose="02020603050405020304" pitchFamily="18" charset="0"/>
                <a:ea typeface="標楷體" panose="03000509000000000000" pitchFamily="65" charset="-120"/>
                <a:cs typeface="Times New Roman" panose="02020603050405020304" pitchFamily="18" charset="0"/>
              </a:rPr>
              <a:t>不同集群之間</a:t>
            </a:r>
            <a:r>
              <a:rPr lang="zh-TW" altLang="en-US" dirty="0" smtClean="0">
                <a:latin typeface="Times New Roman" panose="02020603050405020304" pitchFamily="18" charset="0"/>
                <a:ea typeface="標楷體" panose="03000509000000000000" pitchFamily="65" charset="-120"/>
                <a:cs typeface="Times New Roman" panose="02020603050405020304" pitchFamily="18" charset="0"/>
              </a:rPr>
              <a:t>，皆</a:t>
            </a:r>
            <a:r>
              <a:rPr lang="zh-TW" altLang="zh-TW" dirty="0" smtClean="0">
                <a:latin typeface="Times New Roman" panose="02020603050405020304" pitchFamily="18" charset="0"/>
                <a:ea typeface="標楷體" panose="03000509000000000000" pitchFamily="65" charset="-120"/>
                <a:cs typeface="Times New Roman" panose="02020603050405020304" pitchFamily="18" charset="0"/>
              </a:rPr>
              <a:t>達到顯著性差異水準</a:t>
            </a:r>
            <a:endParaRPr lang="zh-TW" altLang="en-US" dirty="0"/>
          </a:p>
        </p:txBody>
      </p:sp>
      <p:sp>
        <p:nvSpPr>
          <p:cNvPr id="4" name="投影片編號版面配置區 3"/>
          <p:cNvSpPr>
            <a:spLocks noGrp="1"/>
          </p:cNvSpPr>
          <p:nvPr>
            <p:ph type="sldNum" sz="quarter" idx="10"/>
          </p:nvPr>
        </p:nvSpPr>
        <p:spPr/>
        <p:txBody>
          <a:bodyPr/>
          <a:lstStyle/>
          <a:p>
            <a:fld id="{8DA42B72-7AAB-47D2-A214-E2639B494DAD}" type="slidenum">
              <a:rPr lang="zh-TW" altLang="en-US" smtClean="0"/>
              <a:pPr/>
              <a:t>25</a:t>
            </a:fld>
            <a:endParaRPr lang="zh-TW" altLang="en-US"/>
          </a:p>
        </p:txBody>
      </p:sp>
    </p:spTree>
    <p:extLst>
      <p:ext uri="{BB962C8B-B14F-4D97-AF65-F5344CB8AC3E}">
        <p14:creationId xmlns:p14="http://schemas.microsoft.com/office/powerpoint/2010/main" val="58793845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在綠建築飯店住宿意願中綠色支持的住宿意願是最高的，在三個變數構面裡都是呈現正向的數值，所以我們要鎖定綠色支持為我們的目標客群</a:t>
            </a:r>
            <a:r>
              <a:rPr lang="en-US" altLang="zh-TW" dirty="0" smtClean="0"/>
              <a:t/>
            </a:r>
            <a:br>
              <a:rPr lang="en-US" altLang="zh-TW" dirty="0" smtClean="0"/>
            </a:br>
            <a:r>
              <a:rPr lang="zh-TW" altLang="en-US" dirty="0" smtClean="0"/>
              <a:t>所以在未來的行銷上可以依據這些回饋來做基本的策略擬定</a:t>
            </a:r>
            <a:endParaRPr lang="zh-TW" altLang="en-US" dirty="0"/>
          </a:p>
        </p:txBody>
      </p:sp>
      <p:sp>
        <p:nvSpPr>
          <p:cNvPr id="4" name="投影片編號版面配置區 3"/>
          <p:cNvSpPr>
            <a:spLocks noGrp="1"/>
          </p:cNvSpPr>
          <p:nvPr>
            <p:ph type="sldNum" sz="quarter" idx="10"/>
          </p:nvPr>
        </p:nvSpPr>
        <p:spPr/>
        <p:txBody>
          <a:bodyPr/>
          <a:lstStyle/>
          <a:p>
            <a:fld id="{8DA42B72-7AAB-47D2-A214-E2639B494DAD}" type="slidenum">
              <a:rPr lang="zh-TW" altLang="en-US" smtClean="0"/>
              <a:pPr/>
              <a:t>26</a:t>
            </a:fld>
            <a:endParaRPr lang="zh-TW" altLang="en-US"/>
          </a:p>
        </p:txBody>
      </p:sp>
    </p:spTree>
    <p:extLst>
      <p:ext uri="{BB962C8B-B14F-4D97-AF65-F5344CB8AC3E}">
        <p14:creationId xmlns:p14="http://schemas.microsoft.com/office/powerpoint/2010/main" val="379059325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TW" b="0" i="0" dirty="0" smtClean="0"/>
              <a:t>PI</a:t>
            </a:r>
            <a:r>
              <a:rPr lang="zh-TW" altLang="en-US" b="0" i="0" dirty="0" smtClean="0"/>
              <a:t>是                        </a:t>
            </a:r>
            <a:r>
              <a:rPr lang="en-US" altLang="zh-TW" b="0" i="0" dirty="0" smtClean="0"/>
              <a:t>AI</a:t>
            </a:r>
            <a:r>
              <a:rPr lang="zh-TW" altLang="en-US" b="0" i="0" dirty="0" smtClean="0"/>
              <a:t>是</a:t>
            </a:r>
            <a:r>
              <a:rPr lang="en-US" altLang="zh-TW" b="0" i="0" dirty="0" smtClean="0"/>
              <a:t/>
            </a:r>
            <a:br>
              <a:rPr lang="en-US" altLang="zh-TW" b="0" i="0" dirty="0" smtClean="0"/>
            </a:br>
            <a:r>
              <a:rPr lang="en-US" altLang="zh-TW" b="0" i="0" dirty="0" smtClean="0"/>
              <a:t/>
            </a:r>
            <a:br>
              <a:rPr lang="en-US" altLang="zh-TW" b="0" i="0" dirty="0" smtClean="0"/>
            </a:br>
            <a:r>
              <a:rPr lang="en-US" altLang="zh-TW" sz="1200" b="0" i="0" kern="100" dirty="0" smtClean="0">
                <a:solidFill>
                  <a:srgbClr val="000000"/>
                </a:solidFill>
                <a:effectLst/>
                <a:latin typeface="Times New Roman" panose="02020603050405020304" pitchFamily="18" charset="0"/>
                <a:ea typeface="新細明體" panose="02020500000000000000" pitchFamily="18" charset="-120"/>
                <a:cs typeface="Times New Roman" panose="02020603050405020304" pitchFamily="18" charset="0"/>
              </a:rPr>
              <a:t>β</a:t>
            </a:r>
            <a:r>
              <a:rPr lang="zh-TW" altLang="en-US" sz="1200" b="0" i="0" kern="100" dirty="0" smtClean="0">
                <a:solidFill>
                  <a:srgbClr val="000000"/>
                </a:solidFill>
                <a:effectLst/>
                <a:latin typeface="Times New Roman" panose="02020603050405020304" pitchFamily="18" charset="0"/>
                <a:ea typeface="新細明體" panose="02020500000000000000" pitchFamily="18" charset="-120"/>
                <a:cs typeface="Times New Roman" panose="02020603050405020304" pitchFamily="18" charset="0"/>
              </a:rPr>
              <a:t>值均為負值、它代表價格與意願是呈反向關係</a:t>
            </a:r>
            <a:r>
              <a:rPr lang="en-US" altLang="zh-TW" sz="1200" b="0" i="0" kern="100" dirty="0" smtClean="0">
                <a:solidFill>
                  <a:srgbClr val="000000"/>
                </a:solidFill>
                <a:effectLst/>
                <a:latin typeface="Times New Roman" panose="02020603050405020304" pitchFamily="18" charset="0"/>
                <a:ea typeface="新細明體" panose="02020500000000000000" pitchFamily="18" charset="-120"/>
                <a:cs typeface="Times New Roman" panose="02020603050405020304" pitchFamily="18" charset="0"/>
              </a:rPr>
              <a:t/>
            </a:r>
            <a:br>
              <a:rPr lang="en-US" altLang="zh-TW" sz="1200" b="0" i="0" kern="100" dirty="0" smtClean="0">
                <a:solidFill>
                  <a:srgbClr val="000000"/>
                </a:solidFill>
                <a:effectLst/>
                <a:latin typeface="Times New Roman" panose="02020603050405020304" pitchFamily="18" charset="0"/>
                <a:ea typeface="新細明體" panose="02020500000000000000" pitchFamily="18" charset="-120"/>
                <a:cs typeface="Times New Roman" panose="02020603050405020304" pitchFamily="18" charset="0"/>
              </a:rPr>
            </a:br>
            <a:r>
              <a:rPr lang="zh-TW" altLang="en-US" sz="1200" b="0" i="0" kern="100" dirty="0" smtClean="0">
                <a:solidFill>
                  <a:srgbClr val="000000"/>
                </a:solidFill>
                <a:effectLst/>
                <a:latin typeface="Times New Roman" panose="02020603050405020304" pitchFamily="18" charset="0"/>
                <a:ea typeface="新細明體" panose="02020500000000000000" pitchFamily="18" charset="-120"/>
                <a:cs typeface="Times New Roman" panose="02020603050405020304" pitchFamily="18" charset="0"/>
              </a:rPr>
              <a:t>所以</a:t>
            </a:r>
            <a:r>
              <a:rPr lang="en-US" altLang="zh-TW" sz="1200" b="0" i="0" kern="100" dirty="0" smtClean="0">
                <a:solidFill>
                  <a:srgbClr val="000000"/>
                </a:solidFill>
                <a:effectLst/>
                <a:latin typeface="Times New Roman" panose="02020603050405020304" pitchFamily="18" charset="0"/>
                <a:ea typeface="新細明體" panose="02020500000000000000" pitchFamily="18" charset="-120"/>
                <a:cs typeface="Times New Roman" panose="02020603050405020304" pitchFamily="18" charset="0"/>
              </a:rPr>
              <a:t>β</a:t>
            </a:r>
            <a:r>
              <a:rPr lang="zh-TW" altLang="en-US" sz="1200" b="0" i="0" kern="100" dirty="0" smtClean="0">
                <a:solidFill>
                  <a:srgbClr val="000000"/>
                </a:solidFill>
                <a:effectLst/>
                <a:latin typeface="Times New Roman" panose="02020603050405020304" pitchFamily="18" charset="0"/>
                <a:ea typeface="新細明體" panose="02020500000000000000" pitchFamily="18" charset="-120"/>
                <a:cs typeface="Times New Roman" panose="02020603050405020304" pitchFamily="18" charset="0"/>
              </a:rPr>
              <a:t>值最高的綠色支持</a:t>
            </a:r>
            <a:r>
              <a:rPr lang="zh-TW" altLang="zh-TW" sz="1200" kern="1200" dirty="0" smtClean="0">
                <a:solidFill>
                  <a:schemeClr val="tx1"/>
                </a:solidFill>
                <a:effectLst/>
                <a:latin typeface="+mn-lt"/>
                <a:ea typeface="+mn-ea"/>
                <a:cs typeface="+mn-cs"/>
              </a:rPr>
              <a:t>，代表到綠建築飯店消費的最高願付價格愈高時，消費者仍然有高度支付意願，也就是說此類型消費者對費用金額有較低</a:t>
            </a:r>
            <a:r>
              <a:rPr lang="zh-TW" altLang="zh-TW" sz="1200" kern="1200" dirty="0" smtClean="0">
                <a:solidFill>
                  <a:schemeClr val="tx1"/>
                </a:solidFill>
                <a:effectLst/>
                <a:latin typeface="+mn-lt"/>
                <a:ea typeface="+mn-ea"/>
                <a:cs typeface="+mn-cs"/>
              </a:rPr>
              <a:t>敏感度</a:t>
            </a:r>
            <a:endParaRPr lang="zh-TW" altLang="en-US" dirty="0"/>
          </a:p>
        </p:txBody>
      </p:sp>
      <p:sp>
        <p:nvSpPr>
          <p:cNvPr id="4" name="投影片編號版面配置區 3"/>
          <p:cNvSpPr>
            <a:spLocks noGrp="1"/>
          </p:cNvSpPr>
          <p:nvPr>
            <p:ph type="sldNum" sz="quarter" idx="10"/>
          </p:nvPr>
        </p:nvSpPr>
        <p:spPr/>
        <p:txBody>
          <a:bodyPr/>
          <a:lstStyle/>
          <a:p>
            <a:fld id="{8DA42B72-7AAB-47D2-A214-E2639B494DAD}" type="slidenum">
              <a:rPr lang="zh-TW" altLang="en-US" smtClean="0"/>
              <a:pPr/>
              <a:t>27</a:t>
            </a:fld>
            <a:endParaRPr lang="zh-TW" altLang="en-US"/>
          </a:p>
        </p:txBody>
      </p:sp>
    </p:spTree>
    <p:extLst>
      <p:ext uri="{BB962C8B-B14F-4D97-AF65-F5344CB8AC3E}">
        <p14:creationId xmlns:p14="http://schemas.microsoft.com/office/powerpoint/2010/main" val="14570189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根據研究結果我的第三及第四個假設是部分成立，其餘都成立</a:t>
            </a:r>
            <a:endParaRPr lang="zh-TW" altLang="en-US" dirty="0"/>
          </a:p>
        </p:txBody>
      </p:sp>
      <p:sp>
        <p:nvSpPr>
          <p:cNvPr id="4" name="投影片編號版面配置區 3"/>
          <p:cNvSpPr>
            <a:spLocks noGrp="1"/>
          </p:cNvSpPr>
          <p:nvPr>
            <p:ph type="sldNum" sz="quarter" idx="10"/>
          </p:nvPr>
        </p:nvSpPr>
        <p:spPr/>
        <p:txBody>
          <a:bodyPr/>
          <a:lstStyle/>
          <a:p>
            <a:fld id="{8DA42B72-7AAB-47D2-A214-E2639B494DAD}" type="slidenum">
              <a:rPr lang="zh-TW" altLang="en-US" smtClean="0"/>
              <a:pPr/>
              <a:t>28</a:t>
            </a:fld>
            <a:endParaRPr lang="zh-TW" altLang="en-US"/>
          </a:p>
        </p:txBody>
      </p:sp>
    </p:spTree>
    <p:extLst>
      <p:ext uri="{BB962C8B-B14F-4D97-AF65-F5344CB8AC3E}">
        <p14:creationId xmlns:p14="http://schemas.microsoft.com/office/powerpoint/2010/main" val="39536604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根據前面的資訊建議飯店業可以針對綠色支持著個族群做行銷策略</a:t>
            </a:r>
            <a:r>
              <a:rPr lang="en-US" altLang="zh-TW" dirty="0" smtClean="0"/>
              <a:t/>
            </a:r>
            <a:br>
              <a:rPr lang="en-US" altLang="zh-TW" dirty="0" smtClean="0"/>
            </a:br>
            <a:r>
              <a:rPr lang="zh-TW" altLang="en-US" dirty="0" smtClean="0"/>
              <a:t>研究建議的部分會建議下個研究者發放問券地點可以多元性，這次我的發放地點僅在台東車站</a:t>
            </a:r>
            <a:r>
              <a:rPr lang="en-US" altLang="zh-TW" dirty="0" smtClean="0"/>
              <a:t/>
            </a:r>
            <a:br>
              <a:rPr lang="en-US" altLang="zh-TW" dirty="0" smtClean="0"/>
            </a:br>
            <a:r>
              <a:rPr lang="zh-TW" altLang="en-US" dirty="0" smtClean="0"/>
              <a:t>北部客人會因為票不好買而減少，所以下次可以增加機場為發放地點</a:t>
            </a:r>
            <a:r>
              <a:rPr lang="en-US" altLang="zh-TW" dirty="0" smtClean="0"/>
              <a:t/>
            </a:r>
            <a:br>
              <a:rPr lang="en-US" altLang="zh-TW" dirty="0" smtClean="0"/>
            </a:br>
            <a:r>
              <a:rPr lang="zh-TW" altLang="en-US" dirty="0" smtClean="0"/>
              <a:t>讓客群可以更多做出來的分析會更精準</a:t>
            </a:r>
            <a:endParaRPr lang="zh-TW" altLang="en-US" dirty="0"/>
          </a:p>
        </p:txBody>
      </p:sp>
      <p:sp>
        <p:nvSpPr>
          <p:cNvPr id="4" name="投影片編號版面配置區 3"/>
          <p:cNvSpPr>
            <a:spLocks noGrp="1"/>
          </p:cNvSpPr>
          <p:nvPr>
            <p:ph type="sldNum" sz="quarter" idx="10"/>
          </p:nvPr>
        </p:nvSpPr>
        <p:spPr/>
        <p:txBody>
          <a:bodyPr/>
          <a:lstStyle/>
          <a:p>
            <a:fld id="{8DA42B72-7AAB-47D2-A214-E2639B494DAD}" type="slidenum">
              <a:rPr lang="zh-TW" altLang="en-US" smtClean="0"/>
              <a:pPr/>
              <a:t>29</a:t>
            </a:fld>
            <a:endParaRPr lang="zh-TW" altLang="en-US"/>
          </a:p>
        </p:txBody>
      </p:sp>
    </p:spTree>
    <p:extLst>
      <p:ext uri="{BB962C8B-B14F-4D97-AF65-F5344CB8AC3E}">
        <p14:creationId xmlns:p14="http://schemas.microsoft.com/office/powerpoint/2010/main" val="1404982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kumimoji="1" lang="zh-TW" altLang="en-US" dirty="0" smtClean="0"/>
              <a:t>國民普遍重視環保議題，電視及廣播的紫燈警示，不斷在提醒大家要注重空汙問題，同為飯店服務業的我，更能深深體會旅宿業必須背負對社會的綠色消費影響</a:t>
            </a:r>
            <a:r>
              <a:rPr kumimoji="1" lang="en-US" altLang="zh-TW" dirty="0" smtClean="0"/>
              <a:t/>
            </a:r>
            <a:br>
              <a:rPr kumimoji="1" lang="en-US" altLang="zh-TW" dirty="0" smtClean="0"/>
            </a:br>
            <a:r>
              <a:rPr kumimoji="1" lang="zh-TW" altLang="en-US" dirty="0" smtClean="0"/>
              <a:t>此研究可以提供後續研究者及飯店業做行銷參考依據</a:t>
            </a:r>
            <a:r>
              <a:rPr kumimoji="1" lang="en-US" altLang="zh-TW" dirty="0" smtClean="0"/>
              <a:t/>
            </a:r>
            <a:br>
              <a:rPr kumimoji="1" lang="en-US" altLang="zh-TW" dirty="0" smtClean="0"/>
            </a:br>
            <a:endParaRPr lang="zh-TW" altLang="zh-TW" sz="1200" kern="1200" dirty="0" smtClean="0">
              <a:solidFill>
                <a:schemeClr val="tx1"/>
              </a:solidFill>
              <a:latin typeface="+mn-lt"/>
              <a:ea typeface="+mn-ea"/>
              <a:cs typeface="+mn-cs"/>
            </a:endParaRPr>
          </a:p>
        </p:txBody>
      </p:sp>
      <p:sp>
        <p:nvSpPr>
          <p:cNvPr id="4" name="投影片編號版面配置區 3"/>
          <p:cNvSpPr>
            <a:spLocks noGrp="1"/>
          </p:cNvSpPr>
          <p:nvPr>
            <p:ph type="sldNum" sz="quarter" idx="10"/>
          </p:nvPr>
        </p:nvSpPr>
        <p:spPr/>
        <p:txBody>
          <a:bodyPr/>
          <a:lstStyle/>
          <a:p>
            <a:fld id="{8DA42B72-7AAB-47D2-A214-E2639B494DAD}" type="slidenum">
              <a:rPr lang="zh-TW" altLang="en-US" smtClean="0"/>
              <a:pPr/>
              <a:t>3</a:t>
            </a:fld>
            <a:endParaRPr lang="zh-TW" altLang="en-US"/>
          </a:p>
        </p:txBody>
      </p:sp>
    </p:spTree>
    <p:extLst>
      <p:ext uri="{BB962C8B-B14F-4D97-AF65-F5344CB8AC3E}">
        <p14:creationId xmlns:p14="http://schemas.microsoft.com/office/powerpoint/2010/main" val="2512182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en-US" dirty="0" smtClean="0"/>
              <a:t>在台灣綠建築就是指</a:t>
            </a:r>
            <a:r>
              <a:rPr lang="zh-TW" altLang="zh-TW" sz="1200" kern="1200" dirty="0" smtClean="0">
                <a:solidFill>
                  <a:srgbClr val="FF0000"/>
                </a:solidFill>
                <a:latin typeface="+mj-ea"/>
                <a:ea typeface="+mn-ea"/>
                <a:cs typeface="+mn-cs"/>
              </a:rPr>
              <a:t>生態、節能、減廢、健康的建築物，</a:t>
            </a:r>
            <a:r>
              <a:rPr lang="zh-TW" altLang="en-US" sz="1200" kern="1200" dirty="0" smtClean="0">
                <a:solidFill>
                  <a:srgbClr val="FF0000"/>
                </a:solidFill>
                <a:latin typeface="+mj-ea"/>
                <a:ea typeface="+mn-ea"/>
                <a:cs typeface="+mn-cs"/>
              </a:rPr>
              <a:t>另外</a:t>
            </a:r>
            <a:r>
              <a:rPr lang="zh-TW" altLang="zh-TW" sz="1200" kern="1200" dirty="0" smtClean="0">
                <a:solidFill>
                  <a:srgbClr val="FF0000"/>
                </a:solidFill>
                <a:latin typeface="+mj-ea"/>
                <a:ea typeface="+mn-ea"/>
                <a:cs typeface="+mn-cs"/>
              </a:rPr>
              <a:t>含有九大指標</a:t>
            </a:r>
            <a:endParaRPr lang="zh-TW" altLang="en-US" dirty="0"/>
          </a:p>
        </p:txBody>
      </p:sp>
      <p:sp>
        <p:nvSpPr>
          <p:cNvPr id="4" name="投影片編號版面配置區 3"/>
          <p:cNvSpPr>
            <a:spLocks noGrp="1"/>
          </p:cNvSpPr>
          <p:nvPr>
            <p:ph type="sldNum" sz="quarter" idx="10"/>
          </p:nvPr>
        </p:nvSpPr>
        <p:spPr/>
        <p:txBody>
          <a:bodyPr/>
          <a:lstStyle/>
          <a:p>
            <a:fld id="{8DA42B72-7AAB-47D2-A214-E2639B494DAD}" type="slidenum">
              <a:rPr lang="zh-TW" altLang="en-US" smtClean="0"/>
              <a:pPr/>
              <a:t>4</a:t>
            </a:fld>
            <a:endParaRPr lang="zh-TW" altLang="en-US"/>
          </a:p>
        </p:txBody>
      </p:sp>
    </p:spTree>
    <p:extLst>
      <p:ext uri="{BB962C8B-B14F-4D97-AF65-F5344CB8AC3E}">
        <p14:creationId xmlns:p14="http://schemas.microsoft.com/office/powerpoint/2010/main" val="27488617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zh-TW" altLang="en-US" dirty="0"/>
          </a:p>
        </p:txBody>
      </p:sp>
      <p:sp>
        <p:nvSpPr>
          <p:cNvPr id="4" name="投影片編號版面配置區 3"/>
          <p:cNvSpPr>
            <a:spLocks noGrp="1"/>
          </p:cNvSpPr>
          <p:nvPr>
            <p:ph type="sldNum" sz="quarter" idx="10"/>
          </p:nvPr>
        </p:nvSpPr>
        <p:spPr/>
        <p:txBody>
          <a:bodyPr/>
          <a:lstStyle/>
          <a:p>
            <a:fld id="{8DA42B72-7AAB-47D2-A214-E2639B494DAD}" type="slidenum">
              <a:rPr lang="zh-TW" altLang="en-US" smtClean="0"/>
              <a:pPr/>
              <a:t>5</a:t>
            </a:fld>
            <a:endParaRPr lang="zh-TW" altLang="en-US"/>
          </a:p>
        </p:txBody>
      </p:sp>
    </p:spTree>
    <p:extLst>
      <p:ext uri="{BB962C8B-B14F-4D97-AF65-F5344CB8AC3E}">
        <p14:creationId xmlns:p14="http://schemas.microsoft.com/office/powerpoint/2010/main" val="33709733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en-US" dirty="0" smtClean="0"/>
              <a:t>環境行為綜合以上文獻回顧即是</a:t>
            </a:r>
            <a:r>
              <a:rPr lang="en-US" altLang="zh-TW" dirty="0" smtClean="0"/>
              <a:t/>
            </a:r>
            <a:br>
              <a:rPr lang="en-US" altLang="zh-TW" dirty="0" smtClean="0"/>
            </a:br>
            <a:r>
              <a:rPr lang="zh-TW" altLang="en-US" dirty="0" smtClean="0"/>
              <a:t>促進環境品質提升的實際行動</a:t>
            </a:r>
            <a:endParaRPr lang="zh-TW" altLang="en-US" dirty="0"/>
          </a:p>
        </p:txBody>
      </p:sp>
      <p:sp>
        <p:nvSpPr>
          <p:cNvPr id="4" name="投影片編號版面配置區 3"/>
          <p:cNvSpPr>
            <a:spLocks noGrp="1"/>
          </p:cNvSpPr>
          <p:nvPr>
            <p:ph type="sldNum" sz="quarter" idx="10"/>
          </p:nvPr>
        </p:nvSpPr>
        <p:spPr/>
        <p:txBody>
          <a:bodyPr/>
          <a:lstStyle/>
          <a:p>
            <a:fld id="{8DA42B72-7AAB-47D2-A214-E2639B494DAD}" type="slidenum">
              <a:rPr lang="zh-TW" altLang="en-US" smtClean="0"/>
              <a:pPr/>
              <a:t>6</a:t>
            </a:fld>
            <a:endParaRPr lang="zh-TW" altLang="en-US"/>
          </a:p>
        </p:txBody>
      </p:sp>
    </p:spTree>
    <p:extLst>
      <p:ext uri="{BB962C8B-B14F-4D97-AF65-F5344CB8AC3E}">
        <p14:creationId xmlns:p14="http://schemas.microsoft.com/office/powerpoint/2010/main" val="35252664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en-US" dirty="0" smtClean="0"/>
              <a:t>環境態度綜合以上文獻即是</a:t>
            </a:r>
            <a:r>
              <a:rPr lang="en-US" altLang="zh-TW" dirty="0" smtClean="0"/>
              <a:t/>
            </a:r>
            <a:br>
              <a:rPr lang="en-US" altLang="zh-TW" dirty="0" smtClean="0"/>
            </a:br>
            <a:r>
              <a:rPr lang="zh-TW" altLang="en-US" dirty="0" smtClean="0"/>
              <a:t>人、事、物與環境中交錯所產生出來的精神及心理層面的態度及價值觀</a:t>
            </a:r>
            <a:endParaRPr lang="zh-TW" altLang="en-US" dirty="0"/>
          </a:p>
        </p:txBody>
      </p:sp>
      <p:sp>
        <p:nvSpPr>
          <p:cNvPr id="4" name="投影片編號版面配置區 3"/>
          <p:cNvSpPr>
            <a:spLocks noGrp="1"/>
          </p:cNvSpPr>
          <p:nvPr>
            <p:ph type="sldNum" sz="quarter" idx="10"/>
          </p:nvPr>
        </p:nvSpPr>
        <p:spPr/>
        <p:txBody>
          <a:bodyPr/>
          <a:lstStyle/>
          <a:p>
            <a:fld id="{8DA42B72-7AAB-47D2-A214-E2639B494DAD}" type="slidenum">
              <a:rPr lang="zh-TW" altLang="en-US" smtClean="0"/>
              <a:pPr/>
              <a:t>7</a:t>
            </a:fld>
            <a:endParaRPr lang="zh-TW" altLang="en-US"/>
          </a:p>
        </p:txBody>
      </p:sp>
    </p:spTree>
    <p:extLst>
      <p:ext uri="{BB962C8B-B14F-4D97-AF65-F5344CB8AC3E}">
        <p14:creationId xmlns:p14="http://schemas.microsoft.com/office/powerpoint/2010/main" val="30209543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en-US" dirty="0" smtClean="0"/>
              <a:t>生活型態綜合文獻回顧即是</a:t>
            </a:r>
            <a:r>
              <a:rPr lang="en-US" altLang="zh-TW" dirty="0" smtClean="0"/>
              <a:t/>
            </a:r>
            <a:br>
              <a:rPr lang="en-US" altLang="zh-TW" dirty="0" smtClean="0"/>
            </a:br>
            <a:r>
              <a:rPr lang="zh-TW" altLang="en-US" dirty="0" smtClean="0"/>
              <a:t>人因為文化及個人價值觀不同，會表現出各種不同的生活方式</a:t>
            </a:r>
            <a:endParaRPr lang="zh-TW" altLang="en-US" dirty="0"/>
          </a:p>
        </p:txBody>
      </p:sp>
      <p:sp>
        <p:nvSpPr>
          <p:cNvPr id="4" name="投影片編號版面配置區 3"/>
          <p:cNvSpPr>
            <a:spLocks noGrp="1"/>
          </p:cNvSpPr>
          <p:nvPr>
            <p:ph type="sldNum" sz="quarter" idx="10"/>
          </p:nvPr>
        </p:nvSpPr>
        <p:spPr/>
        <p:txBody>
          <a:bodyPr/>
          <a:lstStyle/>
          <a:p>
            <a:fld id="{8DA42B72-7AAB-47D2-A214-E2639B494DAD}" type="slidenum">
              <a:rPr lang="zh-TW" altLang="en-US" smtClean="0"/>
              <a:pPr/>
              <a:t>8</a:t>
            </a:fld>
            <a:endParaRPr lang="zh-TW" altLang="en-US"/>
          </a:p>
        </p:txBody>
      </p:sp>
    </p:spTree>
    <p:extLst>
      <p:ext uri="{BB962C8B-B14F-4D97-AF65-F5344CB8AC3E}">
        <p14:creationId xmlns:p14="http://schemas.microsoft.com/office/powerpoint/2010/main" val="28293758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dirty="0"/>
          </a:p>
        </p:txBody>
      </p:sp>
      <p:sp>
        <p:nvSpPr>
          <p:cNvPr id="4" name="投影片編號版面配置區 3"/>
          <p:cNvSpPr>
            <a:spLocks noGrp="1"/>
          </p:cNvSpPr>
          <p:nvPr>
            <p:ph type="sldNum" sz="quarter" idx="10"/>
          </p:nvPr>
        </p:nvSpPr>
        <p:spPr/>
        <p:txBody>
          <a:bodyPr/>
          <a:lstStyle/>
          <a:p>
            <a:fld id="{8DA42B72-7AAB-47D2-A214-E2639B494DAD}" type="slidenum">
              <a:rPr lang="zh-TW" altLang="en-US" smtClean="0"/>
              <a:pPr/>
              <a:t>9</a:t>
            </a:fld>
            <a:endParaRPr lang="zh-TW" altLang="en-US"/>
          </a:p>
        </p:txBody>
      </p:sp>
    </p:spTree>
    <p:extLst>
      <p:ext uri="{BB962C8B-B14F-4D97-AF65-F5344CB8AC3E}">
        <p14:creationId xmlns:p14="http://schemas.microsoft.com/office/powerpoint/2010/main" val="5416735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1143000" y="1122363"/>
            <a:ext cx="6858000" cy="2387600"/>
          </a:xfrm>
        </p:spPr>
        <p:txBody>
          <a:bodyPr anchor="b"/>
          <a:lstStyle>
            <a:lvl1pPr algn="ctr">
              <a:defRPr sz="6000"/>
            </a:lvl1pPr>
          </a:lstStyle>
          <a:p>
            <a:r>
              <a:rPr kumimoji="1" lang="zh-TW" altLang="en-US" smtClean="0"/>
              <a:t>按一下以編輯母片標題樣式</a:t>
            </a:r>
            <a:endParaRPr kumimoji="1" lang="zh-TW" altLang="en-US"/>
          </a:p>
        </p:txBody>
      </p:sp>
      <p:sp>
        <p:nvSpPr>
          <p:cNvPr id="3" name="副標題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zh-TW" altLang="en-US" smtClean="0"/>
              <a:t>按一下以編輯母片副標題樣式</a:t>
            </a:r>
            <a:endParaRPr kumimoji="1" lang="zh-TW" altLang="en-US"/>
          </a:p>
        </p:txBody>
      </p:sp>
      <p:sp>
        <p:nvSpPr>
          <p:cNvPr id="4" name="日期版面配置區 3"/>
          <p:cNvSpPr>
            <a:spLocks noGrp="1"/>
          </p:cNvSpPr>
          <p:nvPr>
            <p:ph type="dt" sz="half" idx="10"/>
          </p:nvPr>
        </p:nvSpPr>
        <p:spPr/>
        <p:txBody>
          <a:bodyPr/>
          <a:lstStyle/>
          <a:p>
            <a:fld id="{082E3998-5A44-7D45-94B0-BA912A94C1A3}" type="datetimeFigureOut">
              <a:rPr kumimoji="1" lang="zh-TW" altLang="en-US" smtClean="0"/>
              <a:pPr/>
              <a:t>2018/11/2</a:t>
            </a:fld>
            <a:endParaRPr kumimoji="1" lang="zh-TW" altLang="en-US"/>
          </a:p>
        </p:txBody>
      </p:sp>
      <p:sp>
        <p:nvSpPr>
          <p:cNvPr id="5" name="頁尾版面配置區 4"/>
          <p:cNvSpPr>
            <a:spLocks noGrp="1"/>
          </p:cNvSpPr>
          <p:nvPr>
            <p:ph type="ftr" sz="quarter" idx="11"/>
          </p:nvPr>
        </p:nvSpPr>
        <p:spPr/>
        <p:txBody>
          <a:bodyPr/>
          <a:lstStyle/>
          <a:p>
            <a:endParaRPr kumimoji="1" lang="zh-TW" altLang="en-US"/>
          </a:p>
        </p:txBody>
      </p:sp>
      <p:sp>
        <p:nvSpPr>
          <p:cNvPr id="6" name="投影片編號版面配置區 5"/>
          <p:cNvSpPr>
            <a:spLocks noGrp="1"/>
          </p:cNvSpPr>
          <p:nvPr>
            <p:ph type="sldNum" sz="quarter" idx="12"/>
          </p:nvPr>
        </p:nvSpPr>
        <p:spPr/>
        <p:txBody>
          <a:bodyPr/>
          <a:lstStyle/>
          <a:p>
            <a:fld id="{478A517C-B278-2A49-A8AB-089B62B75C85}" type="slidenum">
              <a:rPr kumimoji="1" lang="zh-TW" altLang="en-US" smtClean="0"/>
              <a:pPr/>
              <a:t>‹#›</a:t>
            </a:fld>
            <a:endParaRPr kumimoji="1" lang="zh-TW" altLang="en-US"/>
          </a:p>
        </p:txBody>
      </p:sp>
    </p:spTree>
    <p:extLst>
      <p:ext uri="{BB962C8B-B14F-4D97-AF65-F5344CB8AC3E}">
        <p14:creationId xmlns:p14="http://schemas.microsoft.com/office/powerpoint/2010/main" val="3997082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1" lang="zh-TW" altLang="en-US" smtClean="0"/>
              <a:t>按一下以編輯母片標題樣式</a:t>
            </a:r>
            <a:endParaRPr kumimoji="1" lang="zh-TW" altLang="en-US"/>
          </a:p>
        </p:txBody>
      </p:sp>
      <p:sp>
        <p:nvSpPr>
          <p:cNvPr id="3" name="直排文字版面配置區 2"/>
          <p:cNvSpPr>
            <a:spLocks noGrp="1"/>
          </p:cNvSpPr>
          <p:nvPr>
            <p:ph type="body" orient="vert" idx="1"/>
          </p:nvPr>
        </p:nvSpPr>
        <p:spPr/>
        <p:txBody>
          <a:bodyPr vert="eaVert"/>
          <a:lstStyle/>
          <a:p>
            <a:pPr lvl="0"/>
            <a:r>
              <a:rPr kumimoji="1" lang="zh-TW" altLang="en-US" smtClean="0"/>
              <a:t>按一下以編輯母片文字樣式</a:t>
            </a:r>
          </a:p>
          <a:p>
            <a:pPr lvl="1"/>
            <a:r>
              <a:rPr kumimoji="1" lang="zh-TW" altLang="en-US" smtClean="0"/>
              <a:t>第二層</a:t>
            </a:r>
          </a:p>
          <a:p>
            <a:pPr lvl="2"/>
            <a:r>
              <a:rPr kumimoji="1" lang="zh-TW" altLang="en-US" smtClean="0"/>
              <a:t>第三層</a:t>
            </a:r>
          </a:p>
          <a:p>
            <a:pPr lvl="3"/>
            <a:r>
              <a:rPr kumimoji="1" lang="zh-TW" altLang="en-US" smtClean="0"/>
              <a:t>第四層</a:t>
            </a:r>
          </a:p>
          <a:p>
            <a:pPr lvl="4"/>
            <a:r>
              <a:rPr kumimoji="1" lang="zh-TW" altLang="en-US" smtClean="0"/>
              <a:t>第五層</a:t>
            </a:r>
            <a:endParaRPr kumimoji="1" lang="zh-TW" altLang="en-US"/>
          </a:p>
        </p:txBody>
      </p:sp>
      <p:sp>
        <p:nvSpPr>
          <p:cNvPr id="4" name="日期版面配置區 3"/>
          <p:cNvSpPr>
            <a:spLocks noGrp="1"/>
          </p:cNvSpPr>
          <p:nvPr>
            <p:ph type="dt" sz="half" idx="10"/>
          </p:nvPr>
        </p:nvSpPr>
        <p:spPr/>
        <p:txBody>
          <a:bodyPr/>
          <a:lstStyle/>
          <a:p>
            <a:fld id="{082E3998-5A44-7D45-94B0-BA912A94C1A3}" type="datetimeFigureOut">
              <a:rPr kumimoji="1" lang="zh-TW" altLang="en-US" smtClean="0"/>
              <a:pPr/>
              <a:t>2018/11/2</a:t>
            </a:fld>
            <a:endParaRPr kumimoji="1" lang="zh-TW" altLang="en-US"/>
          </a:p>
        </p:txBody>
      </p:sp>
      <p:sp>
        <p:nvSpPr>
          <p:cNvPr id="5" name="頁尾版面配置區 4"/>
          <p:cNvSpPr>
            <a:spLocks noGrp="1"/>
          </p:cNvSpPr>
          <p:nvPr>
            <p:ph type="ftr" sz="quarter" idx="11"/>
          </p:nvPr>
        </p:nvSpPr>
        <p:spPr/>
        <p:txBody>
          <a:bodyPr/>
          <a:lstStyle/>
          <a:p>
            <a:endParaRPr kumimoji="1" lang="zh-TW" altLang="en-US"/>
          </a:p>
        </p:txBody>
      </p:sp>
      <p:sp>
        <p:nvSpPr>
          <p:cNvPr id="6" name="投影片編號版面配置區 5"/>
          <p:cNvSpPr>
            <a:spLocks noGrp="1"/>
          </p:cNvSpPr>
          <p:nvPr>
            <p:ph type="sldNum" sz="quarter" idx="12"/>
          </p:nvPr>
        </p:nvSpPr>
        <p:spPr/>
        <p:txBody>
          <a:bodyPr/>
          <a:lstStyle/>
          <a:p>
            <a:fld id="{478A517C-B278-2A49-A8AB-089B62B75C85}" type="slidenum">
              <a:rPr kumimoji="1" lang="zh-TW" altLang="en-US" smtClean="0"/>
              <a:pPr/>
              <a:t>‹#›</a:t>
            </a:fld>
            <a:endParaRPr kumimoji="1" lang="zh-TW" altLang="en-US"/>
          </a:p>
        </p:txBody>
      </p:sp>
    </p:spTree>
    <p:extLst>
      <p:ext uri="{BB962C8B-B14F-4D97-AF65-F5344CB8AC3E}">
        <p14:creationId xmlns:p14="http://schemas.microsoft.com/office/powerpoint/2010/main" val="742443133"/>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垂直標題 1"/>
          <p:cNvSpPr>
            <a:spLocks noGrp="1"/>
          </p:cNvSpPr>
          <p:nvPr>
            <p:ph type="title" orient="vert"/>
          </p:nvPr>
        </p:nvSpPr>
        <p:spPr>
          <a:xfrm>
            <a:off x="6543675" y="365125"/>
            <a:ext cx="1971675" cy="5811838"/>
          </a:xfrm>
        </p:spPr>
        <p:txBody>
          <a:bodyPr vert="eaVert"/>
          <a:lstStyle/>
          <a:p>
            <a:r>
              <a:rPr kumimoji="1" lang="zh-TW" altLang="en-US" smtClean="0"/>
              <a:t>按一下以編輯母片標題樣式</a:t>
            </a:r>
            <a:endParaRPr kumimoji="1" lang="zh-TW" altLang="en-US"/>
          </a:p>
        </p:txBody>
      </p:sp>
      <p:sp>
        <p:nvSpPr>
          <p:cNvPr id="3" name="直排文字版面配置區 2"/>
          <p:cNvSpPr>
            <a:spLocks noGrp="1"/>
          </p:cNvSpPr>
          <p:nvPr>
            <p:ph type="body" orient="vert" idx="1"/>
          </p:nvPr>
        </p:nvSpPr>
        <p:spPr>
          <a:xfrm>
            <a:off x="628650" y="365125"/>
            <a:ext cx="5762625" cy="5811838"/>
          </a:xfrm>
        </p:spPr>
        <p:txBody>
          <a:bodyPr vert="eaVert"/>
          <a:lstStyle/>
          <a:p>
            <a:pPr lvl="0"/>
            <a:r>
              <a:rPr kumimoji="1" lang="zh-TW" altLang="en-US" smtClean="0"/>
              <a:t>按一下以編輯母片文字樣式</a:t>
            </a:r>
          </a:p>
          <a:p>
            <a:pPr lvl="1"/>
            <a:r>
              <a:rPr kumimoji="1" lang="zh-TW" altLang="en-US" smtClean="0"/>
              <a:t>第二層</a:t>
            </a:r>
          </a:p>
          <a:p>
            <a:pPr lvl="2"/>
            <a:r>
              <a:rPr kumimoji="1" lang="zh-TW" altLang="en-US" smtClean="0"/>
              <a:t>第三層</a:t>
            </a:r>
          </a:p>
          <a:p>
            <a:pPr lvl="3"/>
            <a:r>
              <a:rPr kumimoji="1" lang="zh-TW" altLang="en-US" smtClean="0"/>
              <a:t>第四層</a:t>
            </a:r>
          </a:p>
          <a:p>
            <a:pPr lvl="4"/>
            <a:r>
              <a:rPr kumimoji="1" lang="zh-TW" altLang="en-US" smtClean="0"/>
              <a:t>第五層</a:t>
            </a:r>
            <a:endParaRPr kumimoji="1" lang="zh-TW" altLang="en-US"/>
          </a:p>
        </p:txBody>
      </p:sp>
      <p:sp>
        <p:nvSpPr>
          <p:cNvPr id="4" name="日期版面配置區 3"/>
          <p:cNvSpPr>
            <a:spLocks noGrp="1"/>
          </p:cNvSpPr>
          <p:nvPr>
            <p:ph type="dt" sz="half" idx="10"/>
          </p:nvPr>
        </p:nvSpPr>
        <p:spPr/>
        <p:txBody>
          <a:bodyPr/>
          <a:lstStyle/>
          <a:p>
            <a:fld id="{082E3998-5A44-7D45-94B0-BA912A94C1A3}" type="datetimeFigureOut">
              <a:rPr kumimoji="1" lang="zh-TW" altLang="en-US" smtClean="0"/>
              <a:pPr/>
              <a:t>2018/11/2</a:t>
            </a:fld>
            <a:endParaRPr kumimoji="1" lang="zh-TW" altLang="en-US"/>
          </a:p>
        </p:txBody>
      </p:sp>
      <p:sp>
        <p:nvSpPr>
          <p:cNvPr id="5" name="頁尾版面配置區 4"/>
          <p:cNvSpPr>
            <a:spLocks noGrp="1"/>
          </p:cNvSpPr>
          <p:nvPr>
            <p:ph type="ftr" sz="quarter" idx="11"/>
          </p:nvPr>
        </p:nvSpPr>
        <p:spPr/>
        <p:txBody>
          <a:bodyPr/>
          <a:lstStyle/>
          <a:p>
            <a:endParaRPr kumimoji="1" lang="zh-TW" altLang="en-US"/>
          </a:p>
        </p:txBody>
      </p:sp>
      <p:sp>
        <p:nvSpPr>
          <p:cNvPr id="6" name="投影片編號版面配置區 5"/>
          <p:cNvSpPr>
            <a:spLocks noGrp="1"/>
          </p:cNvSpPr>
          <p:nvPr>
            <p:ph type="sldNum" sz="quarter" idx="12"/>
          </p:nvPr>
        </p:nvSpPr>
        <p:spPr/>
        <p:txBody>
          <a:bodyPr/>
          <a:lstStyle/>
          <a:p>
            <a:fld id="{478A517C-B278-2A49-A8AB-089B62B75C85}" type="slidenum">
              <a:rPr kumimoji="1" lang="zh-TW" altLang="en-US" smtClean="0"/>
              <a:pPr/>
              <a:t>‹#›</a:t>
            </a:fld>
            <a:endParaRPr kumimoji="1" lang="zh-TW" altLang="en-US"/>
          </a:p>
        </p:txBody>
      </p:sp>
    </p:spTree>
    <p:extLst>
      <p:ext uri="{BB962C8B-B14F-4D97-AF65-F5344CB8AC3E}">
        <p14:creationId xmlns:p14="http://schemas.microsoft.com/office/powerpoint/2010/main" val="1361747261"/>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50000"/>
                <a:alpha val="7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lumMod val="75000"/>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lumMod val="75000"/>
                  </a:schemeClr>
                </a:solidFill>
              </a:defRPr>
            </a:lvl1pPr>
          </a:lstStyle>
          <a:p>
            <a:r>
              <a:rPr lang="zh-TW" altLang="en-US" smtClean="0"/>
              <a:t>按一下以編輯母片標題樣式</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en-US" dirty="0"/>
          </a:p>
        </p:txBody>
      </p:sp>
      <p:sp>
        <p:nvSpPr>
          <p:cNvPr id="4" name="Date Placeholder 3"/>
          <p:cNvSpPr>
            <a:spLocks noGrp="1"/>
          </p:cNvSpPr>
          <p:nvPr>
            <p:ph type="dt" sz="half" idx="10"/>
          </p:nvPr>
        </p:nvSpPr>
        <p:spPr/>
        <p:txBody>
          <a:bodyPr/>
          <a:lstStyle/>
          <a:p>
            <a:fld id="{2A941CFC-A1F7-1748-AC82-6E4813F939B0}" type="datetime1">
              <a:rPr lang="zh-TW" altLang="en-US" smtClean="0"/>
              <a:pPr/>
              <a:t>2018/11/2</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8177FD80-6B7D-4560-9C98-202FD5E551AB}" type="slidenum">
              <a:rPr lang="zh-TW" altLang="en-US" smtClean="0"/>
              <a:pPr/>
              <a:t>‹#›</a:t>
            </a:fld>
            <a:endParaRPr lang="zh-TW" altLang="en-US"/>
          </a:p>
        </p:txBody>
      </p:sp>
    </p:spTree>
    <p:extLst>
      <p:ext uri="{BB962C8B-B14F-4D97-AF65-F5344CB8AC3E}">
        <p14:creationId xmlns:p14="http://schemas.microsoft.com/office/powerpoint/2010/main" val="1717027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zh-TW" altLang="en-US" smtClean="0"/>
              <a:t>按一下以編輯母片標題樣式</a:t>
            </a:r>
            <a:endParaRPr lang="en-US" dirty="0"/>
          </a:p>
        </p:txBody>
      </p:sp>
      <p:sp>
        <p:nvSpPr>
          <p:cNvPr id="3" name="Content Placeholder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55643D33-8F01-C748-81E8-87B867EAD205}" type="datetime1">
              <a:rPr lang="zh-TW" altLang="en-US" smtClean="0"/>
              <a:pPr/>
              <a:t>2018/11/2</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8177FD80-6B7D-4560-9C98-202FD5E551AB}" type="slidenum">
              <a:rPr lang="zh-TW" altLang="en-US" smtClean="0"/>
              <a:pPr/>
              <a:t>‹#›</a:t>
            </a:fld>
            <a:endParaRPr lang="zh-TW" altLang="en-US"/>
          </a:p>
        </p:txBody>
      </p:sp>
    </p:spTree>
    <p:extLst>
      <p:ext uri="{BB962C8B-B14F-4D97-AF65-F5344CB8AC3E}">
        <p14:creationId xmlns:p14="http://schemas.microsoft.com/office/powerpoint/2010/main" val="35765958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14C721C9-6AB8-4C47-9A6E-34C5B531B554}" type="datetime1">
              <a:rPr lang="zh-TW" altLang="en-US" smtClean="0"/>
              <a:pPr/>
              <a:t>2018/11/2</a:t>
            </a:fld>
            <a:endParaRPr lang="zh-TW" altLang="en-US" dirty="0"/>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8177FD80-6B7D-4560-9C98-202FD5E551AB}" type="slidenum">
              <a:rPr lang="zh-TW" altLang="en-US" smtClean="0"/>
              <a:pPr/>
              <a:t>‹#›</a:t>
            </a:fld>
            <a:endParaRPr lang="zh-TW" altLang="en-US"/>
          </a:p>
        </p:txBody>
      </p:sp>
    </p:spTree>
    <p:extLst>
      <p:ext uri="{BB962C8B-B14F-4D97-AF65-F5344CB8AC3E}">
        <p14:creationId xmlns:p14="http://schemas.microsoft.com/office/powerpoint/2010/main" val="26401030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zh-TW" altLang="en-US" smtClean="0"/>
              <a:t>按一下以編輯母片標題樣式</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Date Placeholder 4"/>
          <p:cNvSpPr>
            <a:spLocks noGrp="1"/>
          </p:cNvSpPr>
          <p:nvPr>
            <p:ph type="dt" sz="half" idx="10"/>
          </p:nvPr>
        </p:nvSpPr>
        <p:spPr/>
        <p:txBody>
          <a:bodyPr/>
          <a:lstStyle/>
          <a:p>
            <a:fld id="{6759F7E9-EAF2-554B-BE85-E0F88191A61E}" type="datetime1">
              <a:rPr lang="zh-TW" altLang="en-US" smtClean="0"/>
              <a:pPr/>
              <a:t>2018/11/2</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8177FD80-6B7D-4560-9C98-202FD5E551AB}" type="slidenum">
              <a:rPr lang="zh-TW" altLang="en-US" smtClean="0"/>
              <a:pPr/>
              <a:t>‹#›</a:t>
            </a:fld>
            <a:endParaRPr lang="zh-TW" altLang="en-US"/>
          </a:p>
        </p:txBody>
      </p:sp>
    </p:spTree>
    <p:extLst>
      <p:ext uri="{BB962C8B-B14F-4D97-AF65-F5344CB8AC3E}">
        <p14:creationId xmlns:p14="http://schemas.microsoft.com/office/powerpoint/2010/main" val="33566108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fld id="{993134A9-72F2-2E43-9D32-D41D7E829CDC}" type="datetime1">
              <a:rPr lang="zh-TW" altLang="en-US" smtClean="0"/>
              <a:pPr/>
              <a:t>2018/11/2</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8177FD80-6B7D-4560-9C98-202FD5E551AB}" type="slidenum">
              <a:rPr lang="zh-TW" altLang="en-US" smtClean="0"/>
              <a:pPr/>
              <a:t>‹#›</a:t>
            </a:fld>
            <a:endParaRPr lang="zh-TW" altLang="en-US"/>
          </a:p>
        </p:txBody>
      </p:sp>
    </p:spTree>
    <p:extLst>
      <p:ext uri="{BB962C8B-B14F-4D97-AF65-F5344CB8AC3E}">
        <p14:creationId xmlns:p14="http://schemas.microsoft.com/office/powerpoint/2010/main" val="20149790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zh-TW" altLang="en-US" smtClean="0"/>
              <a:t>按一下以編輯母片標題樣式</a:t>
            </a:r>
            <a:endParaRPr lang="en-US" dirty="0"/>
          </a:p>
        </p:txBody>
      </p:sp>
      <p:sp>
        <p:nvSpPr>
          <p:cNvPr id="3" name="Date Placeholder 2"/>
          <p:cNvSpPr>
            <a:spLocks noGrp="1"/>
          </p:cNvSpPr>
          <p:nvPr>
            <p:ph type="dt" sz="half" idx="10"/>
          </p:nvPr>
        </p:nvSpPr>
        <p:spPr/>
        <p:txBody>
          <a:bodyPr/>
          <a:lstStyle/>
          <a:p>
            <a:fld id="{E286CDF8-CC86-544D-A5A3-D3BDCBDACE3C}" type="datetime1">
              <a:rPr lang="zh-TW" altLang="en-US" smtClean="0"/>
              <a:pPr/>
              <a:t>2018/11/2</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8177FD80-6B7D-4560-9C98-202FD5E551AB}" type="slidenum">
              <a:rPr lang="zh-TW" altLang="en-US" smtClean="0"/>
              <a:pPr/>
              <a:t>‹#›</a:t>
            </a:fld>
            <a:endParaRPr lang="zh-TW" altLang="en-US"/>
          </a:p>
        </p:txBody>
      </p:sp>
    </p:spTree>
    <p:extLst>
      <p:ext uri="{BB962C8B-B14F-4D97-AF65-F5344CB8AC3E}">
        <p14:creationId xmlns:p14="http://schemas.microsoft.com/office/powerpoint/2010/main" val="38063793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D0C311-0EB9-CC43-B486-591D6276FAB8}" type="datetime1">
              <a:rPr lang="zh-TW" altLang="en-US" smtClean="0"/>
              <a:pPr/>
              <a:t>2018/11/2</a:t>
            </a:fld>
            <a:endParaRPr lang="zh-TW" altLang="en-US" dirty="0"/>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8177FD80-6B7D-4560-9C98-202FD5E551AB}" type="slidenum">
              <a:rPr lang="zh-TW" altLang="en-US" smtClean="0"/>
              <a:pPr/>
              <a:t>‹#›</a:t>
            </a:fld>
            <a:endParaRPr lang="zh-TW" altLang="en-US"/>
          </a:p>
        </p:txBody>
      </p:sp>
    </p:spTree>
    <p:extLst>
      <p:ext uri="{BB962C8B-B14F-4D97-AF65-F5344CB8AC3E}">
        <p14:creationId xmlns:p14="http://schemas.microsoft.com/office/powerpoint/2010/main" val="3312268448"/>
      </p:ext>
    </p:extLst>
  </p:cSld>
  <p:clrMapOvr>
    <a:masterClrMapping/>
  </p:clrMapOvr>
  <p:hf hdr="0" ftr="0"/>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zh-TW" altLang="en-US" smtClean="0"/>
              <a:t>按一下以編輯母片標題樣式</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4A79AF9C-0F84-2B48-B435-43A82DB5C90C}" type="datetime1">
              <a:rPr lang="zh-TW" altLang="en-US" smtClean="0"/>
              <a:pPr/>
              <a:t>2018/11/2</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8177FD80-6B7D-4560-9C98-202FD5E551AB}" type="slidenum">
              <a:rPr lang="zh-TW" altLang="en-US" smtClean="0"/>
              <a:pPr/>
              <a:t>‹#›</a:t>
            </a:fld>
            <a:endParaRPr lang="zh-TW" altLang="en-US"/>
          </a:p>
        </p:txBody>
      </p:sp>
    </p:spTree>
    <p:extLst>
      <p:ext uri="{BB962C8B-B14F-4D97-AF65-F5344CB8AC3E}">
        <p14:creationId xmlns:p14="http://schemas.microsoft.com/office/powerpoint/2010/main" val="22692345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1" lang="zh-TW" altLang="en-US" smtClean="0"/>
              <a:t>按一下以編輯母片標題樣式</a:t>
            </a:r>
            <a:endParaRPr kumimoji="1" lang="zh-TW" altLang="en-US"/>
          </a:p>
        </p:txBody>
      </p:sp>
      <p:sp>
        <p:nvSpPr>
          <p:cNvPr id="3" name="內容版面配置區 2"/>
          <p:cNvSpPr>
            <a:spLocks noGrp="1"/>
          </p:cNvSpPr>
          <p:nvPr>
            <p:ph idx="1"/>
          </p:nvPr>
        </p:nvSpPr>
        <p:spPr/>
        <p:txBody>
          <a:bodyPr/>
          <a:lstStyle/>
          <a:p>
            <a:pPr lvl="0"/>
            <a:r>
              <a:rPr kumimoji="1" lang="zh-TW" altLang="en-US" smtClean="0"/>
              <a:t>按一下以編輯母片文字樣式</a:t>
            </a:r>
          </a:p>
          <a:p>
            <a:pPr lvl="1"/>
            <a:r>
              <a:rPr kumimoji="1" lang="zh-TW" altLang="en-US" smtClean="0"/>
              <a:t>第二層</a:t>
            </a:r>
          </a:p>
          <a:p>
            <a:pPr lvl="2"/>
            <a:r>
              <a:rPr kumimoji="1" lang="zh-TW" altLang="en-US" smtClean="0"/>
              <a:t>第三層</a:t>
            </a:r>
          </a:p>
          <a:p>
            <a:pPr lvl="3"/>
            <a:r>
              <a:rPr kumimoji="1" lang="zh-TW" altLang="en-US" smtClean="0"/>
              <a:t>第四層</a:t>
            </a:r>
          </a:p>
          <a:p>
            <a:pPr lvl="4"/>
            <a:r>
              <a:rPr kumimoji="1" lang="zh-TW" altLang="en-US" smtClean="0"/>
              <a:t>第五層</a:t>
            </a:r>
            <a:endParaRPr kumimoji="1" lang="zh-TW" altLang="en-US"/>
          </a:p>
        </p:txBody>
      </p:sp>
      <p:sp>
        <p:nvSpPr>
          <p:cNvPr id="4" name="日期版面配置區 3"/>
          <p:cNvSpPr>
            <a:spLocks noGrp="1"/>
          </p:cNvSpPr>
          <p:nvPr>
            <p:ph type="dt" sz="half" idx="10"/>
          </p:nvPr>
        </p:nvSpPr>
        <p:spPr/>
        <p:txBody>
          <a:bodyPr/>
          <a:lstStyle/>
          <a:p>
            <a:fld id="{082E3998-5A44-7D45-94B0-BA912A94C1A3}" type="datetimeFigureOut">
              <a:rPr kumimoji="1" lang="zh-TW" altLang="en-US" smtClean="0"/>
              <a:pPr/>
              <a:t>2018/11/2</a:t>
            </a:fld>
            <a:endParaRPr kumimoji="1" lang="zh-TW" altLang="en-US"/>
          </a:p>
        </p:txBody>
      </p:sp>
      <p:sp>
        <p:nvSpPr>
          <p:cNvPr id="5" name="頁尾版面配置區 4"/>
          <p:cNvSpPr>
            <a:spLocks noGrp="1"/>
          </p:cNvSpPr>
          <p:nvPr>
            <p:ph type="ftr" sz="quarter" idx="11"/>
          </p:nvPr>
        </p:nvSpPr>
        <p:spPr/>
        <p:txBody>
          <a:bodyPr/>
          <a:lstStyle/>
          <a:p>
            <a:endParaRPr kumimoji="1" lang="zh-TW" altLang="en-US"/>
          </a:p>
        </p:txBody>
      </p:sp>
      <p:sp>
        <p:nvSpPr>
          <p:cNvPr id="6" name="投影片編號版面配置區 5"/>
          <p:cNvSpPr>
            <a:spLocks noGrp="1"/>
          </p:cNvSpPr>
          <p:nvPr>
            <p:ph type="sldNum" sz="quarter" idx="12"/>
          </p:nvPr>
        </p:nvSpPr>
        <p:spPr/>
        <p:txBody>
          <a:bodyPr/>
          <a:lstStyle/>
          <a:p>
            <a:fld id="{478A517C-B278-2A49-A8AB-089B62B75C85}" type="slidenum">
              <a:rPr kumimoji="1" lang="zh-TW" altLang="en-US" smtClean="0"/>
              <a:pPr/>
              <a:t>‹#›</a:t>
            </a:fld>
            <a:endParaRPr kumimoji="1" lang="zh-TW" altLang="en-US"/>
          </a:p>
        </p:txBody>
      </p:sp>
    </p:spTree>
    <p:extLst>
      <p:ext uri="{BB962C8B-B14F-4D97-AF65-F5344CB8AC3E}">
        <p14:creationId xmlns:p14="http://schemas.microsoft.com/office/powerpoint/2010/main" val="56824775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zh-TW" altLang="en-US" smtClean="0"/>
              <a:t>按一下以編輯母片標題樣式</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TW" altLang="en-US" smtClean="0"/>
              <a:t>按一下圖示以新增圖片</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51357465-AFFB-894E-B586-6BFD32BB9DDA}" type="datetime1">
              <a:rPr lang="zh-TW" altLang="en-US" smtClean="0"/>
              <a:pPr/>
              <a:t>2018/11/2</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8177FD80-6B7D-4560-9C98-202FD5E551AB}" type="slidenum">
              <a:rPr lang="zh-TW" altLang="en-US" smtClean="0"/>
              <a:pPr/>
              <a:t>‹#›</a:t>
            </a:fld>
            <a:endParaRPr lang="zh-TW" altLang="en-US"/>
          </a:p>
        </p:txBody>
      </p:sp>
    </p:spTree>
    <p:extLst>
      <p:ext uri="{BB962C8B-B14F-4D97-AF65-F5344CB8AC3E}">
        <p14:creationId xmlns:p14="http://schemas.microsoft.com/office/powerpoint/2010/main" val="144798414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標題與說明文字">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082E3998-5A44-7D45-94B0-BA912A94C1A3}" type="datetimeFigureOut">
              <a:rPr kumimoji="1" lang="zh-TW" altLang="en-US" smtClean="0"/>
              <a:pPr/>
              <a:t>2018/11/2</a:t>
            </a:fld>
            <a:endParaRPr kumimoji="1" lang="zh-TW" altLang="en-US"/>
          </a:p>
        </p:txBody>
      </p:sp>
      <p:sp>
        <p:nvSpPr>
          <p:cNvPr id="5" name="Footer Placeholder 4"/>
          <p:cNvSpPr>
            <a:spLocks noGrp="1"/>
          </p:cNvSpPr>
          <p:nvPr>
            <p:ph type="ftr" sz="quarter" idx="11"/>
          </p:nvPr>
        </p:nvSpPr>
        <p:spPr/>
        <p:txBody>
          <a:bodyPr/>
          <a:lstStyle/>
          <a:p>
            <a:endParaRPr kumimoji="1" lang="zh-TW" altLang="en-US"/>
          </a:p>
        </p:txBody>
      </p:sp>
      <p:sp>
        <p:nvSpPr>
          <p:cNvPr id="6" name="Slide Number Placeholder 5"/>
          <p:cNvSpPr>
            <a:spLocks noGrp="1"/>
          </p:cNvSpPr>
          <p:nvPr>
            <p:ph type="sldNum" sz="quarter" idx="12"/>
          </p:nvPr>
        </p:nvSpPr>
        <p:spPr/>
        <p:txBody>
          <a:bodyPr/>
          <a:lstStyle/>
          <a:p>
            <a:fld id="{478A517C-B278-2A49-A8AB-089B62B75C85}" type="slidenum">
              <a:rPr kumimoji="1" lang="zh-TW" altLang="en-US" smtClean="0"/>
              <a:pPr/>
              <a:t>‹#›</a:t>
            </a:fld>
            <a:endParaRPr kumimoji="1" lang="zh-TW" altLang="en-US"/>
          </a:p>
        </p:txBody>
      </p:sp>
    </p:spTree>
    <p:extLst>
      <p:ext uri="{BB962C8B-B14F-4D97-AF65-F5344CB8AC3E}">
        <p14:creationId xmlns:p14="http://schemas.microsoft.com/office/powerpoint/2010/main" val="24610290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引述 (含標題)">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zh-TW" altLang="en-US" smtClean="0"/>
              <a:t>按一下以編輯母片標題樣式</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smtClean="0"/>
              <a:t>按一下以編輯母片文字樣式</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082E3998-5A44-7D45-94B0-BA912A94C1A3}" type="datetimeFigureOut">
              <a:rPr kumimoji="1" lang="zh-TW" altLang="en-US" smtClean="0"/>
              <a:pPr/>
              <a:t>2018/11/2</a:t>
            </a:fld>
            <a:endParaRPr kumimoji="1" lang="zh-TW" altLang="en-US"/>
          </a:p>
        </p:txBody>
      </p:sp>
      <p:sp>
        <p:nvSpPr>
          <p:cNvPr id="5" name="Footer Placeholder 4"/>
          <p:cNvSpPr>
            <a:spLocks noGrp="1"/>
          </p:cNvSpPr>
          <p:nvPr>
            <p:ph type="ftr" sz="quarter" idx="11"/>
          </p:nvPr>
        </p:nvSpPr>
        <p:spPr/>
        <p:txBody>
          <a:bodyPr/>
          <a:lstStyle/>
          <a:p>
            <a:endParaRPr kumimoji="1" lang="zh-TW" altLang="en-US"/>
          </a:p>
        </p:txBody>
      </p:sp>
      <p:sp>
        <p:nvSpPr>
          <p:cNvPr id="6" name="Slide Number Placeholder 5"/>
          <p:cNvSpPr>
            <a:spLocks noGrp="1"/>
          </p:cNvSpPr>
          <p:nvPr>
            <p:ph type="sldNum" sz="quarter" idx="12"/>
          </p:nvPr>
        </p:nvSpPr>
        <p:spPr/>
        <p:txBody>
          <a:bodyPr/>
          <a:lstStyle/>
          <a:p>
            <a:fld id="{478A517C-B278-2A49-A8AB-089B62B75C85}" type="slidenum">
              <a:rPr kumimoji="1" lang="zh-TW" altLang="en-US" smtClean="0"/>
              <a:pPr/>
              <a:t>‹#›</a:t>
            </a:fld>
            <a:endParaRPr kumimoji="1" lang="zh-TW" alt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7725111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082E3998-5A44-7D45-94B0-BA912A94C1A3}" type="datetimeFigureOut">
              <a:rPr kumimoji="1" lang="zh-TW" altLang="en-US" smtClean="0"/>
              <a:pPr/>
              <a:t>2018/11/2</a:t>
            </a:fld>
            <a:endParaRPr kumimoji="1" lang="zh-TW" altLang="en-US"/>
          </a:p>
        </p:txBody>
      </p:sp>
      <p:sp>
        <p:nvSpPr>
          <p:cNvPr id="5" name="Footer Placeholder 4"/>
          <p:cNvSpPr>
            <a:spLocks noGrp="1"/>
          </p:cNvSpPr>
          <p:nvPr>
            <p:ph type="ftr" sz="quarter" idx="11"/>
          </p:nvPr>
        </p:nvSpPr>
        <p:spPr/>
        <p:txBody>
          <a:bodyPr/>
          <a:lstStyle/>
          <a:p>
            <a:endParaRPr kumimoji="1" lang="zh-TW" altLang="en-US"/>
          </a:p>
        </p:txBody>
      </p:sp>
      <p:sp>
        <p:nvSpPr>
          <p:cNvPr id="6" name="Slide Number Placeholder 5"/>
          <p:cNvSpPr>
            <a:spLocks noGrp="1"/>
          </p:cNvSpPr>
          <p:nvPr>
            <p:ph type="sldNum" sz="quarter" idx="12"/>
          </p:nvPr>
        </p:nvSpPr>
        <p:spPr/>
        <p:txBody>
          <a:bodyPr/>
          <a:lstStyle/>
          <a:p>
            <a:fld id="{478A517C-B278-2A49-A8AB-089B62B75C85}" type="slidenum">
              <a:rPr kumimoji="1" lang="zh-TW" altLang="en-US" smtClean="0"/>
              <a:pPr/>
              <a:t>‹#›</a:t>
            </a:fld>
            <a:endParaRPr kumimoji="1" lang="zh-TW" altLang="en-US"/>
          </a:p>
        </p:txBody>
      </p:sp>
    </p:spTree>
    <p:extLst>
      <p:ext uri="{BB962C8B-B14F-4D97-AF65-F5344CB8AC3E}">
        <p14:creationId xmlns:p14="http://schemas.microsoft.com/office/powerpoint/2010/main" val="1109908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引述名片">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zh-TW" altLang="en-US" smtClean="0"/>
              <a:t>按一下以編輯母片標題樣式</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smtClean="0"/>
              <a:t>按一下以編輯母片文字樣式</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082E3998-5A44-7D45-94B0-BA912A94C1A3}" type="datetimeFigureOut">
              <a:rPr kumimoji="1" lang="zh-TW" altLang="en-US" smtClean="0"/>
              <a:pPr/>
              <a:t>2018/11/2</a:t>
            </a:fld>
            <a:endParaRPr kumimoji="1" lang="zh-TW" altLang="en-US"/>
          </a:p>
        </p:txBody>
      </p:sp>
      <p:sp>
        <p:nvSpPr>
          <p:cNvPr id="5" name="Footer Placeholder 4"/>
          <p:cNvSpPr>
            <a:spLocks noGrp="1"/>
          </p:cNvSpPr>
          <p:nvPr>
            <p:ph type="ftr" sz="quarter" idx="11"/>
          </p:nvPr>
        </p:nvSpPr>
        <p:spPr/>
        <p:txBody>
          <a:bodyPr/>
          <a:lstStyle/>
          <a:p>
            <a:endParaRPr kumimoji="1" lang="zh-TW" altLang="en-US"/>
          </a:p>
        </p:txBody>
      </p:sp>
      <p:sp>
        <p:nvSpPr>
          <p:cNvPr id="6" name="Slide Number Placeholder 5"/>
          <p:cNvSpPr>
            <a:spLocks noGrp="1"/>
          </p:cNvSpPr>
          <p:nvPr>
            <p:ph type="sldNum" sz="quarter" idx="12"/>
          </p:nvPr>
        </p:nvSpPr>
        <p:spPr/>
        <p:txBody>
          <a:bodyPr/>
          <a:lstStyle/>
          <a:p>
            <a:fld id="{478A517C-B278-2A49-A8AB-089B62B75C85}" type="slidenum">
              <a:rPr kumimoji="1" lang="zh-TW" altLang="en-US" smtClean="0"/>
              <a:pPr/>
              <a:t>‹#›</a:t>
            </a:fld>
            <a:endParaRPr kumimoji="1" lang="zh-TW" alt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04910256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是非題">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zh-TW" altLang="en-US" smtClean="0"/>
              <a:t>按一下以編輯母片標題樣式</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smtClean="0"/>
              <a:t>按一下以編輯母片文字樣式</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082E3998-5A44-7D45-94B0-BA912A94C1A3}" type="datetimeFigureOut">
              <a:rPr kumimoji="1" lang="zh-TW" altLang="en-US" smtClean="0"/>
              <a:pPr/>
              <a:t>2018/11/2</a:t>
            </a:fld>
            <a:endParaRPr kumimoji="1" lang="zh-TW" altLang="en-US"/>
          </a:p>
        </p:txBody>
      </p:sp>
      <p:sp>
        <p:nvSpPr>
          <p:cNvPr id="5" name="Footer Placeholder 4"/>
          <p:cNvSpPr>
            <a:spLocks noGrp="1"/>
          </p:cNvSpPr>
          <p:nvPr>
            <p:ph type="ftr" sz="quarter" idx="11"/>
          </p:nvPr>
        </p:nvSpPr>
        <p:spPr/>
        <p:txBody>
          <a:bodyPr/>
          <a:lstStyle/>
          <a:p>
            <a:endParaRPr kumimoji="1" lang="zh-TW" altLang="en-US"/>
          </a:p>
        </p:txBody>
      </p:sp>
      <p:sp>
        <p:nvSpPr>
          <p:cNvPr id="6" name="Slide Number Placeholder 5"/>
          <p:cNvSpPr>
            <a:spLocks noGrp="1"/>
          </p:cNvSpPr>
          <p:nvPr>
            <p:ph type="sldNum" sz="quarter" idx="12"/>
          </p:nvPr>
        </p:nvSpPr>
        <p:spPr/>
        <p:txBody>
          <a:bodyPr/>
          <a:lstStyle/>
          <a:p>
            <a:fld id="{478A517C-B278-2A49-A8AB-089B62B75C85}" type="slidenum">
              <a:rPr kumimoji="1" lang="zh-TW" altLang="en-US" smtClean="0"/>
              <a:pPr/>
              <a:t>‹#›</a:t>
            </a:fld>
            <a:endParaRPr kumimoji="1" lang="zh-TW" altLang="en-US"/>
          </a:p>
        </p:txBody>
      </p:sp>
    </p:spTree>
    <p:extLst>
      <p:ext uri="{BB962C8B-B14F-4D97-AF65-F5344CB8AC3E}">
        <p14:creationId xmlns:p14="http://schemas.microsoft.com/office/powerpoint/2010/main" val="427554373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A8CD496F-C1CA-CB44-8E38-F9183E3B919B}" type="datetime1">
              <a:rPr lang="zh-TW" altLang="en-US" smtClean="0"/>
              <a:pPr/>
              <a:t>2018/11/2</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8177FD80-6B7D-4560-9C98-202FD5E551AB}" type="slidenum">
              <a:rPr lang="zh-TW" altLang="en-US" smtClean="0"/>
              <a:pPr/>
              <a:t>‹#›</a:t>
            </a:fld>
            <a:endParaRPr lang="zh-TW" altLang="en-US"/>
          </a:p>
        </p:txBody>
      </p:sp>
    </p:spTree>
    <p:extLst>
      <p:ext uri="{BB962C8B-B14F-4D97-AF65-F5344CB8AC3E}">
        <p14:creationId xmlns:p14="http://schemas.microsoft.com/office/powerpoint/2010/main" val="99705660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85406813-F53C-684D-A623-F0F21F621BE3}" type="datetime1">
              <a:rPr lang="zh-TW" altLang="en-US" smtClean="0"/>
              <a:pPr/>
              <a:t>2018/11/2</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8177FD80-6B7D-4560-9C98-202FD5E551AB}" type="slidenum">
              <a:rPr lang="zh-TW" altLang="en-US" smtClean="0"/>
              <a:pPr/>
              <a:t>‹#›</a:t>
            </a:fld>
            <a:endParaRPr lang="zh-TW" altLang="en-US"/>
          </a:p>
        </p:txBody>
      </p:sp>
    </p:spTree>
    <p:extLst>
      <p:ext uri="{BB962C8B-B14F-4D97-AF65-F5344CB8AC3E}">
        <p14:creationId xmlns:p14="http://schemas.microsoft.com/office/powerpoint/2010/main" val="13554889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2_只有標題">
    <p:spTree>
      <p:nvGrpSpPr>
        <p:cNvPr id="1" name=""/>
        <p:cNvGrpSpPr/>
        <p:nvPr/>
      </p:nvGrpSpPr>
      <p:grpSpPr>
        <a:xfrm>
          <a:off x="0" y="0"/>
          <a:ext cx="0" cy="0"/>
          <a:chOff x="0" y="0"/>
          <a:chExt cx="0" cy="0"/>
        </a:xfrm>
      </p:grpSpPr>
      <p:sp>
        <p:nvSpPr>
          <p:cNvPr id="3" name="日期版面配置區 2"/>
          <p:cNvSpPr>
            <a:spLocks noGrp="1"/>
          </p:cNvSpPr>
          <p:nvPr>
            <p:ph type="dt" sz="half" idx="10"/>
          </p:nvPr>
        </p:nvSpPr>
        <p:spPr/>
        <p:txBody>
          <a:bodyPr/>
          <a:lstStyle/>
          <a:p>
            <a:fld id="{2CA11A07-9940-084F-88E4-3E2FAEF37D00}" type="datetime1">
              <a:rPr lang="zh-TW" altLang="en-US" smtClean="0"/>
              <a:pPr/>
              <a:t>2018/11/2</a:t>
            </a:fld>
            <a:endParaRPr lang="zh-TW" altLang="en-US"/>
          </a:p>
        </p:txBody>
      </p:sp>
      <p:sp>
        <p:nvSpPr>
          <p:cNvPr id="6" name="標題 5"/>
          <p:cNvSpPr>
            <a:spLocks noGrp="1"/>
          </p:cNvSpPr>
          <p:nvPr>
            <p:ph type="title"/>
          </p:nvPr>
        </p:nvSpPr>
        <p:spPr>
          <a:xfrm>
            <a:off x="1449806" y="1294617"/>
            <a:ext cx="5999882" cy="725488"/>
          </a:xfrm>
        </p:spPr>
        <p:txBody>
          <a:bodyPr>
            <a:noAutofit/>
          </a:bodyPr>
          <a:lstStyle>
            <a:lvl1pPr algn="ctr">
              <a:defRPr sz="4800">
                <a:latin typeface="Microsoft JhengHei" charset="-120"/>
                <a:ea typeface="Microsoft JhengHei" charset="-120"/>
                <a:cs typeface="Microsoft JhengHei" charset="-120"/>
              </a:defRPr>
            </a:lvl1pPr>
          </a:lstStyle>
          <a:p>
            <a:r>
              <a:rPr lang="zh-TW" altLang="en-US" dirty="0" smtClean="0"/>
              <a:t>按一下以編輯母片標題樣式</a:t>
            </a:r>
            <a:endParaRPr lang="zh-TW" altLang="en-US" dirty="0"/>
          </a:p>
        </p:txBody>
      </p:sp>
      <p:sp>
        <p:nvSpPr>
          <p:cNvPr id="7" name="投影片編號版面配置區 5"/>
          <p:cNvSpPr>
            <a:spLocks noGrp="1"/>
          </p:cNvSpPr>
          <p:nvPr>
            <p:ph type="sldNum" sz="quarter" idx="12"/>
          </p:nvPr>
        </p:nvSpPr>
        <p:spPr>
          <a:xfrm>
            <a:off x="6553200" y="6356350"/>
            <a:ext cx="2133600" cy="365125"/>
          </a:xfrm>
        </p:spPr>
        <p:txBody>
          <a:bodyPr/>
          <a:lstStyle/>
          <a:p>
            <a:fld id="{8177FD80-6B7D-4560-9C98-202FD5E551AB}" type="slidenum">
              <a:rPr lang="zh-TW" altLang="en-US" smtClean="0"/>
              <a:pPr/>
              <a:t>‹#›</a:t>
            </a:fld>
            <a:endParaRPr lang="zh-TW" altLang="en-US"/>
          </a:p>
        </p:txBody>
      </p:sp>
      <p:sp>
        <p:nvSpPr>
          <p:cNvPr id="8" name="頁尾版面配置區 4"/>
          <p:cNvSpPr>
            <a:spLocks noGrp="1"/>
          </p:cNvSpPr>
          <p:nvPr>
            <p:ph type="ftr" sz="quarter" idx="11"/>
          </p:nvPr>
        </p:nvSpPr>
        <p:spPr>
          <a:xfrm>
            <a:off x="3124200" y="6356350"/>
            <a:ext cx="2895600" cy="365125"/>
          </a:xfrm>
        </p:spPr>
        <p:txBody>
          <a:bodyPr/>
          <a:lstStyle/>
          <a:p>
            <a:endParaRPr lang="zh-TW" altLang="en-US"/>
          </a:p>
        </p:txBody>
      </p:sp>
    </p:spTree>
    <p:extLst>
      <p:ext uri="{BB962C8B-B14F-4D97-AF65-F5344CB8AC3E}">
        <p14:creationId xmlns:p14="http://schemas.microsoft.com/office/powerpoint/2010/main" val="3633099294"/>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188640"/>
            <a:ext cx="7772400" cy="1470025"/>
          </a:xfrm>
        </p:spPr>
        <p:txBody>
          <a:bodyPr/>
          <a:lstStyle>
            <a:lvl1pPr>
              <a:defRPr>
                <a:latin typeface="微軟正黑體" panose="020B0604030504040204" pitchFamily="34" charset="-120"/>
                <a:ea typeface="微軟正黑體" panose="020B0604030504040204" pitchFamily="34" charset="-120"/>
              </a:defRPr>
            </a:lvl1pPr>
          </a:lstStyle>
          <a:p>
            <a:r>
              <a:rPr lang="zh-TW" altLang="en-US" dirty="0" smtClean="0"/>
              <a:t>按一下以編輯母片標題樣式</a:t>
            </a:r>
            <a:endParaRPr lang="zh-TW" altLang="en-US" dirty="0"/>
          </a:p>
        </p:txBody>
      </p:sp>
      <p:sp>
        <p:nvSpPr>
          <p:cNvPr id="4" name="日期版面配置區 3"/>
          <p:cNvSpPr>
            <a:spLocks noGrp="1"/>
          </p:cNvSpPr>
          <p:nvPr>
            <p:ph type="dt" sz="half" idx="10"/>
          </p:nvPr>
        </p:nvSpPr>
        <p:spPr/>
        <p:txBody>
          <a:bodyPr/>
          <a:lstStyle/>
          <a:p>
            <a:fld id="{2A941CFC-A1F7-1748-AC82-6E4813F939B0}" type="datetime1">
              <a:rPr lang="zh-TW" altLang="en-US" smtClean="0"/>
              <a:pPr/>
              <a:t>2018/11/2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8177FD80-6B7D-4560-9C98-202FD5E551AB}" type="slidenum">
              <a:rPr lang="zh-TW" altLang="en-US" smtClean="0"/>
              <a:pPr/>
              <a:t>‹#›</a:t>
            </a:fld>
            <a:endParaRPr lang="zh-TW" altLang="en-US"/>
          </a:p>
        </p:txBody>
      </p:sp>
      <p:sp>
        <p:nvSpPr>
          <p:cNvPr id="7" name="文字版面配置區 2"/>
          <p:cNvSpPr>
            <a:spLocks noGrp="1"/>
          </p:cNvSpPr>
          <p:nvPr>
            <p:ph idx="1"/>
          </p:nvPr>
        </p:nvSpPr>
        <p:spPr>
          <a:xfrm>
            <a:off x="457200" y="1783357"/>
            <a:ext cx="8229600" cy="4525963"/>
          </a:xfrm>
          <a:prstGeom prst="rect">
            <a:avLst/>
          </a:prstGeom>
          <a:solidFill>
            <a:schemeClr val="tx2">
              <a:lumMod val="40000"/>
              <a:lumOff val="60000"/>
              <a:alpha val="79000"/>
            </a:schemeClr>
          </a:solidFill>
          <a:effectLst>
            <a:glow rad="139700">
              <a:schemeClr val="accent1">
                <a:alpha val="40000"/>
              </a:schemeClr>
            </a:glow>
            <a:softEdge rad="292100"/>
          </a:effectLst>
        </p:spPr>
        <p:txBody>
          <a:bodyPr vert="horz" lIns="91440" tIns="45720" rIns="91440" bIns="45720" rtlCol="0">
            <a:normAutofit/>
          </a:bodyPr>
          <a:lstStyle/>
          <a:p>
            <a:pPr lvl="0"/>
            <a:r>
              <a:rPr lang="zh-TW" altLang="en-US" dirty="0" smtClean="0"/>
              <a:t>按一下以編輯母片文字樣式</a:t>
            </a:r>
          </a:p>
          <a:p>
            <a:pPr lvl="1"/>
            <a:r>
              <a:rPr lang="zh-TW" altLang="en-US" dirty="0" smtClean="0"/>
              <a:t>第二層</a:t>
            </a:r>
          </a:p>
          <a:p>
            <a:pPr lvl="2"/>
            <a:r>
              <a:rPr lang="zh-TW" altLang="en-US" dirty="0" smtClean="0"/>
              <a:t>第三層</a:t>
            </a:r>
          </a:p>
          <a:p>
            <a:pPr lvl="3"/>
            <a:r>
              <a:rPr lang="zh-TW" altLang="en-US" dirty="0" smtClean="0"/>
              <a:t>第四層</a:t>
            </a:r>
          </a:p>
          <a:p>
            <a:pPr lvl="4"/>
            <a:r>
              <a:rPr lang="zh-TW" altLang="en-US" dirty="0" smtClean="0"/>
              <a:t>第五層</a:t>
            </a:r>
            <a:endParaRPr lang="zh-TW" altLang="en-US" dirty="0"/>
          </a:p>
        </p:txBody>
      </p:sp>
    </p:spTree>
    <p:extLst>
      <p:ext uri="{BB962C8B-B14F-4D97-AF65-F5344CB8AC3E}">
        <p14:creationId xmlns:p14="http://schemas.microsoft.com/office/powerpoint/2010/main" val="101695762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623888" y="1709738"/>
            <a:ext cx="7886700" cy="2852737"/>
          </a:xfrm>
        </p:spPr>
        <p:txBody>
          <a:bodyPr anchor="b"/>
          <a:lstStyle>
            <a:lvl1pPr>
              <a:defRPr sz="6000"/>
            </a:lvl1pPr>
          </a:lstStyle>
          <a:p>
            <a:r>
              <a:rPr kumimoji="1" lang="zh-TW" altLang="en-US" smtClean="0"/>
              <a:t>按一下以編輯母片標題樣式</a:t>
            </a:r>
            <a:endParaRPr kumimoji="1" lang="zh-TW" altLang="en-US"/>
          </a:p>
        </p:txBody>
      </p:sp>
      <p:sp>
        <p:nvSpPr>
          <p:cNvPr id="3" name="文字版面配置區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zh-TW" altLang="en-US" smtClean="0"/>
              <a:t>按一下以編輯母片文字樣式</a:t>
            </a:r>
          </a:p>
        </p:txBody>
      </p:sp>
      <p:sp>
        <p:nvSpPr>
          <p:cNvPr id="4" name="日期版面配置區 3"/>
          <p:cNvSpPr>
            <a:spLocks noGrp="1"/>
          </p:cNvSpPr>
          <p:nvPr>
            <p:ph type="dt" sz="half" idx="10"/>
          </p:nvPr>
        </p:nvSpPr>
        <p:spPr/>
        <p:txBody>
          <a:bodyPr/>
          <a:lstStyle/>
          <a:p>
            <a:fld id="{082E3998-5A44-7D45-94B0-BA912A94C1A3}" type="datetimeFigureOut">
              <a:rPr kumimoji="1" lang="zh-TW" altLang="en-US" smtClean="0"/>
              <a:pPr/>
              <a:t>2018/11/2</a:t>
            </a:fld>
            <a:endParaRPr kumimoji="1" lang="zh-TW" altLang="en-US"/>
          </a:p>
        </p:txBody>
      </p:sp>
      <p:sp>
        <p:nvSpPr>
          <p:cNvPr id="5" name="頁尾版面配置區 4"/>
          <p:cNvSpPr>
            <a:spLocks noGrp="1"/>
          </p:cNvSpPr>
          <p:nvPr>
            <p:ph type="ftr" sz="quarter" idx="11"/>
          </p:nvPr>
        </p:nvSpPr>
        <p:spPr/>
        <p:txBody>
          <a:bodyPr/>
          <a:lstStyle/>
          <a:p>
            <a:endParaRPr kumimoji="1" lang="zh-TW" altLang="en-US"/>
          </a:p>
        </p:txBody>
      </p:sp>
      <p:sp>
        <p:nvSpPr>
          <p:cNvPr id="6" name="投影片編號版面配置區 5"/>
          <p:cNvSpPr>
            <a:spLocks noGrp="1"/>
          </p:cNvSpPr>
          <p:nvPr>
            <p:ph type="sldNum" sz="quarter" idx="12"/>
          </p:nvPr>
        </p:nvSpPr>
        <p:spPr/>
        <p:txBody>
          <a:bodyPr/>
          <a:lstStyle/>
          <a:p>
            <a:fld id="{478A517C-B278-2A49-A8AB-089B62B75C85}" type="slidenum">
              <a:rPr kumimoji="1" lang="zh-TW" altLang="en-US" smtClean="0"/>
              <a:pPr/>
              <a:t>‹#›</a:t>
            </a:fld>
            <a:endParaRPr kumimoji="1" lang="zh-TW" altLang="en-US"/>
          </a:p>
        </p:txBody>
      </p:sp>
    </p:spTree>
    <p:extLst>
      <p:ext uri="{BB962C8B-B14F-4D97-AF65-F5344CB8AC3E}">
        <p14:creationId xmlns:p14="http://schemas.microsoft.com/office/powerpoint/2010/main" val="68029049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3_只有標題">
    <p:spTree>
      <p:nvGrpSpPr>
        <p:cNvPr id="1" name=""/>
        <p:cNvGrpSpPr/>
        <p:nvPr/>
      </p:nvGrpSpPr>
      <p:grpSpPr>
        <a:xfrm>
          <a:off x="0" y="0"/>
          <a:ext cx="0" cy="0"/>
          <a:chOff x="0" y="0"/>
          <a:chExt cx="0" cy="0"/>
        </a:xfrm>
      </p:grpSpPr>
      <p:sp>
        <p:nvSpPr>
          <p:cNvPr id="3" name="日期版面配置區 2"/>
          <p:cNvSpPr>
            <a:spLocks noGrp="1"/>
          </p:cNvSpPr>
          <p:nvPr>
            <p:ph type="dt" sz="half" idx="10"/>
          </p:nvPr>
        </p:nvSpPr>
        <p:spPr/>
        <p:txBody>
          <a:bodyPr/>
          <a:lstStyle/>
          <a:p>
            <a:fld id="{2CA11A07-9940-084F-88E4-3E2FAEF37D00}" type="datetime1">
              <a:rPr lang="zh-TW" altLang="en-US" smtClean="0"/>
              <a:pPr/>
              <a:t>2018/11/2</a:t>
            </a:fld>
            <a:endParaRPr lang="zh-TW" altLang="en-US"/>
          </a:p>
        </p:txBody>
      </p:sp>
      <p:sp>
        <p:nvSpPr>
          <p:cNvPr id="7" name="投影片編號版面配置區 5"/>
          <p:cNvSpPr>
            <a:spLocks noGrp="1"/>
          </p:cNvSpPr>
          <p:nvPr>
            <p:ph type="sldNum" sz="quarter" idx="12"/>
          </p:nvPr>
        </p:nvSpPr>
        <p:spPr>
          <a:xfrm>
            <a:off x="6553200" y="6356350"/>
            <a:ext cx="2133600" cy="365125"/>
          </a:xfrm>
        </p:spPr>
        <p:txBody>
          <a:bodyPr/>
          <a:lstStyle/>
          <a:p>
            <a:fld id="{8177FD80-6B7D-4560-9C98-202FD5E551AB}" type="slidenum">
              <a:rPr lang="zh-TW" altLang="en-US" smtClean="0"/>
              <a:pPr/>
              <a:t>‹#›</a:t>
            </a:fld>
            <a:endParaRPr lang="zh-TW" altLang="en-US"/>
          </a:p>
        </p:txBody>
      </p:sp>
      <p:sp>
        <p:nvSpPr>
          <p:cNvPr id="8" name="頁尾版面配置區 4"/>
          <p:cNvSpPr>
            <a:spLocks noGrp="1"/>
          </p:cNvSpPr>
          <p:nvPr>
            <p:ph type="ftr" sz="quarter" idx="11"/>
          </p:nvPr>
        </p:nvSpPr>
        <p:spPr>
          <a:xfrm>
            <a:off x="3124200" y="6356350"/>
            <a:ext cx="2895600" cy="365125"/>
          </a:xfrm>
        </p:spPr>
        <p:txBody>
          <a:bodyPr/>
          <a:lstStyle/>
          <a:p>
            <a:endParaRPr lang="zh-TW" altLang="en-US"/>
          </a:p>
        </p:txBody>
      </p:sp>
      <p:sp>
        <p:nvSpPr>
          <p:cNvPr id="9" name="標題版面配置區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kumimoji="1" lang="zh-TW" altLang="en-US" dirty="0" smtClean="0"/>
              <a:t>按一下以編輯母片標題樣式</a:t>
            </a:r>
            <a:endParaRPr kumimoji="1" lang="zh-TW" altLang="en-US" dirty="0"/>
          </a:p>
        </p:txBody>
      </p:sp>
      <p:sp>
        <p:nvSpPr>
          <p:cNvPr id="10" name="文字版面配置區 2"/>
          <p:cNvSpPr>
            <a:spLocks noGrp="1"/>
          </p:cNvSpPr>
          <p:nvPr>
            <p:ph idx="1"/>
          </p:nvPr>
        </p:nvSpPr>
        <p:spPr>
          <a:xfrm>
            <a:off x="628650" y="1825625"/>
            <a:ext cx="7886700" cy="4351338"/>
          </a:xfrm>
          <a:prstGeom prst="rect">
            <a:avLst/>
          </a:prstGeom>
        </p:spPr>
        <p:txBody>
          <a:bodyPr vert="horz" lIns="91440" tIns="45720" rIns="91440" bIns="45720" rtlCol="0">
            <a:normAutofit/>
          </a:bodyPr>
          <a:lstStyle/>
          <a:p>
            <a:pPr lvl="0"/>
            <a:r>
              <a:rPr kumimoji="1" lang="zh-TW" altLang="en-US" dirty="0" smtClean="0"/>
              <a:t>按一下以編輯母片文字樣式</a:t>
            </a:r>
          </a:p>
          <a:p>
            <a:pPr lvl="1"/>
            <a:r>
              <a:rPr kumimoji="1" lang="zh-TW" altLang="en-US" dirty="0" smtClean="0"/>
              <a:t>第二層</a:t>
            </a:r>
          </a:p>
          <a:p>
            <a:pPr lvl="2"/>
            <a:r>
              <a:rPr kumimoji="1" lang="zh-TW" altLang="en-US" dirty="0" smtClean="0"/>
              <a:t>第三層</a:t>
            </a:r>
          </a:p>
          <a:p>
            <a:pPr lvl="3"/>
            <a:r>
              <a:rPr kumimoji="1" lang="zh-TW" altLang="en-US" dirty="0" smtClean="0"/>
              <a:t>第四層</a:t>
            </a:r>
          </a:p>
          <a:p>
            <a:pPr lvl="4"/>
            <a:r>
              <a:rPr kumimoji="1" lang="zh-TW" altLang="en-US" dirty="0" smtClean="0"/>
              <a:t>第五層</a:t>
            </a:r>
            <a:endParaRPr kumimoji="1" lang="zh-TW" altLang="en-US" dirty="0"/>
          </a:p>
        </p:txBody>
      </p:sp>
    </p:spTree>
    <p:extLst>
      <p:ext uri="{BB962C8B-B14F-4D97-AF65-F5344CB8AC3E}">
        <p14:creationId xmlns:p14="http://schemas.microsoft.com/office/powerpoint/2010/main" val="151241095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1" lang="zh-TW" altLang="en-US" smtClean="0"/>
              <a:t>按一下以編輯母片標題樣式</a:t>
            </a:r>
            <a:endParaRPr kumimoji="1" lang="zh-TW" altLang="en-US"/>
          </a:p>
        </p:txBody>
      </p:sp>
      <p:sp>
        <p:nvSpPr>
          <p:cNvPr id="3" name="內容版面配置區 2"/>
          <p:cNvSpPr>
            <a:spLocks noGrp="1"/>
          </p:cNvSpPr>
          <p:nvPr>
            <p:ph sz="half" idx="1"/>
          </p:nvPr>
        </p:nvSpPr>
        <p:spPr>
          <a:xfrm>
            <a:off x="628650" y="1825625"/>
            <a:ext cx="3867150" cy="4351338"/>
          </a:xfrm>
        </p:spPr>
        <p:txBody>
          <a:bodyPr/>
          <a:lstStyle/>
          <a:p>
            <a:pPr lvl="0"/>
            <a:r>
              <a:rPr kumimoji="1" lang="zh-TW" altLang="en-US" smtClean="0"/>
              <a:t>按一下以編輯母片文字樣式</a:t>
            </a:r>
          </a:p>
          <a:p>
            <a:pPr lvl="1"/>
            <a:r>
              <a:rPr kumimoji="1" lang="zh-TW" altLang="en-US" smtClean="0"/>
              <a:t>第二層</a:t>
            </a:r>
          </a:p>
          <a:p>
            <a:pPr lvl="2"/>
            <a:r>
              <a:rPr kumimoji="1" lang="zh-TW" altLang="en-US" smtClean="0"/>
              <a:t>第三層</a:t>
            </a:r>
          </a:p>
          <a:p>
            <a:pPr lvl="3"/>
            <a:r>
              <a:rPr kumimoji="1" lang="zh-TW" altLang="en-US" smtClean="0"/>
              <a:t>第四層</a:t>
            </a:r>
          </a:p>
          <a:p>
            <a:pPr lvl="4"/>
            <a:r>
              <a:rPr kumimoji="1" lang="zh-TW" altLang="en-US" smtClean="0"/>
              <a:t>第五層</a:t>
            </a:r>
            <a:endParaRPr kumimoji="1" lang="zh-TW" altLang="en-US"/>
          </a:p>
        </p:txBody>
      </p:sp>
      <p:sp>
        <p:nvSpPr>
          <p:cNvPr id="4" name="內容版面配置區 3"/>
          <p:cNvSpPr>
            <a:spLocks noGrp="1"/>
          </p:cNvSpPr>
          <p:nvPr>
            <p:ph sz="half" idx="2"/>
          </p:nvPr>
        </p:nvSpPr>
        <p:spPr>
          <a:xfrm>
            <a:off x="4648200" y="1825625"/>
            <a:ext cx="3867150" cy="4351338"/>
          </a:xfrm>
        </p:spPr>
        <p:txBody>
          <a:bodyPr/>
          <a:lstStyle/>
          <a:p>
            <a:pPr lvl="0"/>
            <a:r>
              <a:rPr kumimoji="1" lang="zh-TW" altLang="en-US" smtClean="0"/>
              <a:t>按一下以編輯母片文字樣式</a:t>
            </a:r>
          </a:p>
          <a:p>
            <a:pPr lvl="1"/>
            <a:r>
              <a:rPr kumimoji="1" lang="zh-TW" altLang="en-US" smtClean="0"/>
              <a:t>第二層</a:t>
            </a:r>
          </a:p>
          <a:p>
            <a:pPr lvl="2"/>
            <a:r>
              <a:rPr kumimoji="1" lang="zh-TW" altLang="en-US" smtClean="0"/>
              <a:t>第三層</a:t>
            </a:r>
          </a:p>
          <a:p>
            <a:pPr lvl="3"/>
            <a:r>
              <a:rPr kumimoji="1" lang="zh-TW" altLang="en-US" smtClean="0"/>
              <a:t>第四層</a:t>
            </a:r>
          </a:p>
          <a:p>
            <a:pPr lvl="4"/>
            <a:r>
              <a:rPr kumimoji="1" lang="zh-TW" altLang="en-US" smtClean="0"/>
              <a:t>第五層</a:t>
            </a:r>
            <a:endParaRPr kumimoji="1" lang="zh-TW" altLang="en-US"/>
          </a:p>
        </p:txBody>
      </p:sp>
      <p:sp>
        <p:nvSpPr>
          <p:cNvPr id="5" name="日期版面配置區 4"/>
          <p:cNvSpPr>
            <a:spLocks noGrp="1"/>
          </p:cNvSpPr>
          <p:nvPr>
            <p:ph type="dt" sz="half" idx="10"/>
          </p:nvPr>
        </p:nvSpPr>
        <p:spPr/>
        <p:txBody>
          <a:bodyPr/>
          <a:lstStyle/>
          <a:p>
            <a:fld id="{082E3998-5A44-7D45-94B0-BA912A94C1A3}" type="datetimeFigureOut">
              <a:rPr kumimoji="1" lang="zh-TW" altLang="en-US" smtClean="0"/>
              <a:pPr/>
              <a:t>2018/11/2</a:t>
            </a:fld>
            <a:endParaRPr kumimoji="1" lang="zh-TW" altLang="en-US"/>
          </a:p>
        </p:txBody>
      </p:sp>
      <p:sp>
        <p:nvSpPr>
          <p:cNvPr id="6" name="頁尾版面配置區 5"/>
          <p:cNvSpPr>
            <a:spLocks noGrp="1"/>
          </p:cNvSpPr>
          <p:nvPr>
            <p:ph type="ftr" sz="quarter" idx="11"/>
          </p:nvPr>
        </p:nvSpPr>
        <p:spPr/>
        <p:txBody>
          <a:bodyPr/>
          <a:lstStyle/>
          <a:p>
            <a:endParaRPr kumimoji="1" lang="zh-TW" altLang="en-US"/>
          </a:p>
        </p:txBody>
      </p:sp>
      <p:sp>
        <p:nvSpPr>
          <p:cNvPr id="7" name="投影片編號版面配置區 6"/>
          <p:cNvSpPr>
            <a:spLocks noGrp="1"/>
          </p:cNvSpPr>
          <p:nvPr>
            <p:ph type="sldNum" sz="quarter" idx="12"/>
          </p:nvPr>
        </p:nvSpPr>
        <p:spPr/>
        <p:txBody>
          <a:bodyPr/>
          <a:lstStyle/>
          <a:p>
            <a:fld id="{478A517C-B278-2A49-A8AB-089B62B75C85}" type="slidenum">
              <a:rPr kumimoji="1" lang="zh-TW" altLang="en-US" smtClean="0"/>
              <a:pPr/>
              <a:t>‹#›</a:t>
            </a:fld>
            <a:endParaRPr kumimoji="1" lang="zh-TW" altLang="en-US"/>
          </a:p>
        </p:txBody>
      </p:sp>
    </p:spTree>
    <p:extLst>
      <p:ext uri="{BB962C8B-B14F-4D97-AF65-F5344CB8AC3E}">
        <p14:creationId xmlns:p14="http://schemas.microsoft.com/office/powerpoint/2010/main" val="43944645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標題 1"/>
          <p:cNvSpPr>
            <a:spLocks noGrp="1"/>
          </p:cNvSpPr>
          <p:nvPr>
            <p:ph type="title"/>
          </p:nvPr>
        </p:nvSpPr>
        <p:spPr>
          <a:xfrm>
            <a:off x="630238" y="365125"/>
            <a:ext cx="7886700" cy="1325563"/>
          </a:xfrm>
        </p:spPr>
        <p:txBody>
          <a:bodyPr/>
          <a:lstStyle/>
          <a:p>
            <a:r>
              <a:rPr kumimoji="1" lang="zh-TW" altLang="en-US" smtClean="0"/>
              <a:t>按一下以編輯母片標題樣式</a:t>
            </a:r>
            <a:endParaRPr kumimoji="1" lang="zh-TW" altLang="en-US"/>
          </a:p>
        </p:txBody>
      </p:sp>
      <p:sp>
        <p:nvSpPr>
          <p:cNvPr id="3" name="文字版面配置區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zh-TW" altLang="en-US" smtClean="0"/>
              <a:t>按一下以編輯母片文字樣式</a:t>
            </a:r>
          </a:p>
        </p:txBody>
      </p:sp>
      <p:sp>
        <p:nvSpPr>
          <p:cNvPr id="4" name="內容版面配置區 3"/>
          <p:cNvSpPr>
            <a:spLocks noGrp="1"/>
          </p:cNvSpPr>
          <p:nvPr>
            <p:ph sz="half" idx="2"/>
          </p:nvPr>
        </p:nvSpPr>
        <p:spPr>
          <a:xfrm>
            <a:off x="630238" y="2505075"/>
            <a:ext cx="3868737" cy="3684588"/>
          </a:xfrm>
        </p:spPr>
        <p:txBody>
          <a:bodyPr/>
          <a:lstStyle/>
          <a:p>
            <a:pPr lvl="0"/>
            <a:r>
              <a:rPr kumimoji="1" lang="zh-TW" altLang="en-US" smtClean="0"/>
              <a:t>按一下以編輯母片文字樣式</a:t>
            </a:r>
          </a:p>
          <a:p>
            <a:pPr lvl="1"/>
            <a:r>
              <a:rPr kumimoji="1" lang="zh-TW" altLang="en-US" smtClean="0"/>
              <a:t>第二層</a:t>
            </a:r>
          </a:p>
          <a:p>
            <a:pPr lvl="2"/>
            <a:r>
              <a:rPr kumimoji="1" lang="zh-TW" altLang="en-US" smtClean="0"/>
              <a:t>第三層</a:t>
            </a:r>
          </a:p>
          <a:p>
            <a:pPr lvl="3"/>
            <a:r>
              <a:rPr kumimoji="1" lang="zh-TW" altLang="en-US" smtClean="0"/>
              <a:t>第四層</a:t>
            </a:r>
          </a:p>
          <a:p>
            <a:pPr lvl="4"/>
            <a:r>
              <a:rPr kumimoji="1" lang="zh-TW" altLang="en-US" smtClean="0"/>
              <a:t>第五層</a:t>
            </a:r>
            <a:endParaRPr kumimoji="1" lang="zh-TW" altLang="en-US"/>
          </a:p>
        </p:txBody>
      </p:sp>
      <p:sp>
        <p:nvSpPr>
          <p:cNvPr id="5" name="文字版面配置區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zh-TW" altLang="en-US" smtClean="0"/>
              <a:t>按一下以編輯母片文字樣式</a:t>
            </a:r>
          </a:p>
        </p:txBody>
      </p:sp>
      <p:sp>
        <p:nvSpPr>
          <p:cNvPr id="6" name="內容版面配置區 5"/>
          <p:cNvSpPr>
            <a:spLocks noGrp="1"/>
          </p:cNvSpPr>
          <p:nvPr>
            <p:ph sz="quarter" idx="4"/>
          </p:nvPr>
        </p:nvSpPr>
        <p:spPr>
          <a:xfrm>
            <a:off x="4629150" y="2505075"/>
            <a:ext cx="3887788" cy="3684588"/>
          </a:xfrm>
        </p:spPr>
        <p:txBody>
          <a:bodyPr/>
          <a:lstStyle/>
          <a:p>
            <a:pPr lvl="0"/>
            <a:r>
              <a:rPr kumimoji="1" lang="zh-TW" altLang="en-US" smtClean="0"/>
              <a:t>按一下以編輯母片文字樣式</a:t>
            </a:r>
          </a:p>
          <a:p>
            <a:pPr lvl="1"/>
            <a:r>
              <a:rPr kumimoji="1" lang="zh-TW" altLang="en-US" smtClean="0"/>
              <a:t>第二層</a:t>
            </a:r>
          </a:p>
          <a:p>
            <a:pPr lvl="2"/>
            <a:r>
              <a:rPr kumimoji="1" lang="zh-TW" altLang="en-US" smtClean="0"/>
              <a:t>第三層</a:t>
            </a:r>
          </a:p>
          <a:p>
            <a:pPr lvl="3"/>
            <a:r>
              <a:rPr kumimoji="1" lang="zh-TW" altLang="en-US" smtClean="0"/>
              <a:t>第四層</a:t>
            </a:r>
          </a:p>
          <a:p>
            <a:pPr lvl="4"/>
            <a:r>
              <a:rPr kumimoji="1" lang="zh-TW" altLang="en-US" smtClean="0"/>
              <a:t>第五層</a:t>
            </a:r>
            <a:endParaRPr kumimoji="1" lang="zh-TW" altLang="en-US"/>
          </a:p>
        </p:txBody>
      </p:sp>
      <p:sp>
        <p:nvSpPr>
          <p:cNvPr id="7" name="日期版面配置區 6"/>
          <p:cNvSpPr>
            <a:spLocks noGrp="1"/>
          </p:cNvSpPr>
          <p:nvPr>
            <p:ph type="dt" sz="half" idx="10"/>
          </p:nvPr>
        </p:nvSpPr>
        <p:spPr/>
        <p:txBody>
          <a:bodyPr/>
          <a:lstStyle/>
          <a:p>
            <a:fld id="{082E3998-5A44-7D45-94B0-BA912A94C1A3}" type="datetimeFigureOut">
              <a:rPr kumimoji="1" lang="zh-TW" altLang="en-US" smtClean="0"/>
              <a:pPr/>
              <a:t>2018/11/2</a:t>
            </a:fld>
            <a:endParaRPr kumimoji="1" lang="zh-TW" altLang="en-US"/>
          </a:p>
        </p:txBody>
      </p:sp>
      <p:sp>
        <p:nvSpPr>
          <p:cNvPr id="8" name="頁尾版面配置區 7"/>
          <p:cNvSpPr>
            <a:spLocks noGrp="1"/>
          </p:cNvSpPr>
          <p:nvPr>
            <p:ph type="ftr" sz="quarter" idx="11"/>
          </p:nvPr>
        </p:nvSpPr>
        <p:spPr/>
        <p:txBody>
          <a:bodyPr/>
          <a:lstStyle/>
          <a:p>
            <a:endParaRPr kumimoji="1" lang="zh-TW" altLang="en-US"/>
          </a:p>
        </p:txBody>
      </p:sp>
      <p:sp>
        <p:nvSpPr>
          <p:cNvPr id="9" name="投影片編號版面配置區 8"/>
          <p:cNvSpPr>
            <a:spLocks noGrp="1"/>
          </p:cNvSpPr>
          <p:nvPr>
            <p:ph type="sldNum" sz="quarter" idx="12"/>
          </p:nvPr>
        </p:nvSpPr>
        <p:spPr/>
        <p:txBody>
          <a:bodyPr/>
          <a:lstStyle/>
          <a:p>
            <a:fld id="{478A517C-B278-2A49-A8AB-089B62B75C85}" type="slidenum">
              <a:rPr kumimoji="1" lang="zh-TW" altLang="en-US" smtClean="0"/>
              <a:pPr/>
              <a:t>‹#›</a:t>
            </a:fld>
            <a:endParaRPr kumimoji="1" lang="zh-TW" altLang="en-US"/>
          </a:p>
        </p:txBody>
      </p:sp>
    </p:spTree>
    <p:extLst>
      <p:ext uri="{BB962C8B-B14F-4D97-AF65-F5344CB8AC3E}">
        <p14:creationId xmlns:p14="http://schemas.microsoft.com/office/powerpoint/2010/main" val="580239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1" lang="zh-TW" altLang="en-US" smtClean="0"/>
              <a:t>按一下以編輯母片標題樣式</a:t>
            </a:r>
            <a:endParaRPr kumimoji="1" lang="zh-TW" altLang="en-US"/>
          </a:p>
        </p:txBody>
      </p:sp>
      <p:sp>
        <p:nvSpPr>
          <p:cNvPr id="3" name="日期版面配置區 2"/>
          <p:cNvSpPr>
            <a:spLocks noGrp="1"/>
          </p:cNvSpPr>
          <p:nvPr>
            <p:ph type="dt" sz="half" idx="10"/>
          </p:nvPr>
        </p:nvSpPr>
        <p:spPr/>
        <p:txBody>
          <a:bodyPr/>
          <a:lstStyle/>
          <a:p>
            <a:fld id="{082E3998-5A44-7D45-94B0-BA912A94C1A3}" type="datetimeFigureOut">
              <a:rPr kumimoji="1" lang="zh-TW" altLang="en-US" smtClean="0"/>
              <a:pPr/>
              <a:t>2018/11/2</a:t>
            </a:fld>
            <a:endParaRPr kumimoji="1" lang="zh-TW" altLang="en-US"/>
          </a:p>
        </p:txBody>
      </p:sp>
      <p:sp>
        <p:nvSpPr>
          <p:cNvPr id="4" name="頁尾版面配置區 3"/>
          <p:cNvSpPr>
            <a:spLocks noGrp="1"/>
          </p:cNvSpPr>
          <p:nvPr>
            <p:ph type="ftr" sz="quarter" idx="11"/>
          </p:nvPr>
        </p:nvSpPr>
        <p:spPr/>
        <p:txBody>
          <a:bodyPr/>
          <a:lstStyle/>
          <a:p>
            <a:endParaRPr kumimoji="1" lang="zh-TW" altLang="en-US"/>
          </a:p>
        </p:txBody>
      </p:sp>
      <p:sp>
        <p:nvSpPr>
          <p:cNvPr id="5" name="投影片編號版面配置區 4"/>
          <p:cNvSpPr>
            <a:spLocks noGrp="1"/>
          </p:cNvSpPr>
          <p:nvPr>
            <p:ph type="sldNum" sz="quarter" idx="12"/>
          </p:nvPr>
        </p:nvSpPr>
        <p:spPr/>
        <p:txBody>
          <a:bodyPr/>
          <a:lstStyle/>
          <a:p>
            <a:fld id="{478A517C-B278-2A49-A8AB-089B62B75C85}" type="slidenum">
              <a:rPr kumimoji="1" lang="zh-TW" altLang="en-US" smtClean="0"/>
              <a:pPr/>
              <a:t>‹#›</a:t>
            </a:fld>
            <a:endParaRPr kumimoji="1" lang="zh-TW" altLang="en-US"/>
          </a:p>
        </p:txBody>
      </p:sp>
    </p:spTree>
    <p:extLst>
      <p:ext uri="{BB962C8B-B14F-4D97-AF65-F5344CB8AC3E}">
        <p14:creationId xmlns:p14="http://schemas.microsoft.com/office/powerpoint/2010/main" val="3691616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082E3998-5A44-7D45-94B0-BA912A94C1A3}" type="datetimeFigureOut">
              <a:rPr kumimoji="1" lang="zh-TW" altLang="en-US" smtClean="0"/>
              <a:pPr/>
              <a:t>2018/11/2</a:t>
            </a:fld>
            <a:endParaRPr kumimoji="1" lang="zh-TW" altLang="en-US"/>
          </a:p>
        </p:txBody>
      </p:sp>
      <p:sp>
        <p:nvSpPr>
          <p:cNvPr id="3" name="頁尾版面配置區 2"/>
          <p:cNvSpPr>
            <a:spLocks noGrp="1"/>
          </p:cNvSpPr>
          <p:nvPr>
            <p:ph type="ftr" sz="quarter" idx="11"/>
          </p:nvPr>
        </p:nvSpPr>
        <p:spPr/>
        <p:txBody>
          <a:bodyPr/>
          <a:lstStyle/>
          <a:p>
            <a:endParaRPr kumimoji="1" lang="zh-TW" altLang="en-US"/>
          </a:p>
        </p:txBody>
      </p:sp>
      <p:sp>
        <p:nvSpPr>
          <p:cNvPr id="4" name="投影片編號版面配置區 3"/>
          <p:cNvSpPr>
            <a:spLocks noGrp="1"/>
          </p:cNvSpPr>
          <p:nvPr>
            <p:ph type="sldNum" sz="quarter" idx="12"/>
          </p:nvPr>
        </p:nvSpPr>
        <p:spPr/>
        <p:txBody>
          <a:bodyPr/>
          <a:lstStyle/>
          <a:p>
            <a:fld id="{478A517C-B278-2A49-A8AB-089B62B75C85}" type="slidenum">
              <a:rPr kumimoji="1" lang="zh-TW" altLang="en-US" smtClean="0"/>
              <a:pPr/>
              <a:t>‹#›</a:t>
            </a:fld>
            <a:endParaRPr kumimoji="1" lang="zh-TW" altLang="en-US"/>
          </a:p>
        </p:txBody>
      </p:sp>
    </p:spTree>
    <p:extLst>
      <p:ext uri="{BB962C8B-B14F-4D97-AF65-F5344CB8AC3E}">
        <p14:creationId xmlns:p14="http://schemas.microsoft.com/office/powerpoint/2010/main" val="419444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30238" y="457200"/>
            <a:ext cx="2949575" cy="1600200"/>
          </a:xfrm>
        </p:spPr>
        <p:txBody>
          <a:bodyPr anchor="b"/>
          <a:lstStyle>
            <a:lvl1pPr>
              <a:defRPr sz="3200"/>
            </a:lvl1pPr>
          </a:lstStyle>
          <a:p>
            <a:r>
              <a:rPr kumimoji="1" lang="zh-TW" altLang="en-US" smtClean="0"/>
              <a:t>按一下以編輯母片標題樣式</a:t>
            </a:r>
            <a:endParaRPr kumimoji="1" lang="zh-TW" altLang="en-US"/>
          </a:p>
        </p:txBody>
      </p:sp>
      <p:sp>
        <p:nvSpPr>
          <p:cNvPr id="3" name="內容版面配置區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zh-TW" altLang="en-US" smtClean="0"/>
              <a:t>按一下以編輯母片文字樣式</a:t>
            </a:r>
          </a:p>
          <a:p>
            <a:pPr lvl="1"/>
            <a:r>
              <a:rPr kumimoji="1" lang="zh-TW" altLang="en-US" smtClean="0"/>
              <a:t>第二層</a:t>
            </a:r>
          </a:p>
          <a:p>
            <a:pPr lvl="2"/>
            <a:r>
              <a:rPr kumimoji="1" lang="zh-TW" altLang="en-US" smtClean="0"/>
              <a:t>第三層</a:t>
            </a:r>
          </a:p>
          <a:p>
            <a:pPr lvl="3"/>
            <a:r>
              <a:rPr kumimoji="1" lang="zh-TW" altLang="en-US" smtClean="0"/>
              <a:t>第四層</a:t>
            </a:r>
          </a:p>
          <a:p>
            <a:pPr lvl="4"/>
            <a:r>
              <a:rPr kumimoji="1" lang="zh-TW" altLang="en-US" smtClean="0"/>
              <a:t>第五層</a:t>
            </a:r>
            <a:endParaRPr kumimoji="1" lang="zh-TW" altLang="en-US"/>
          </a:p>
        </p:txBody>
      </p:sp>
      <p:sp>
        <p:nvSpPr>
          <p:cNvPr id="4" name="文字版面配置區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zh-TW" altLang="en-US" smtClean="0"/>
              <a:t>按一下以編輯母片文字樣式</a:t>
            </a:r>
          </a:p>
        </p:txBody>
      </p:sp>
      <p:sp>
        <p:nvSpPr>
          <p:cNvPr id="5" name="日期版面配置區 4"/>
          <p:cNvSpPr>
            <a:spLocks noGrp="1"/>
          </p:cNvSpPr>
          <p:nvPr>
            <p:ph type="dt" sz="half" idx="10"/>
          </p:nvPr>
        </p:nvSpPr>
        <p:spPr/>
        <p:txBody>
          <a:bodyPr/>
          <a:lstStyle/>
          <a:p>
            <a:fld id="{082E3998-5A44-7D45-94B0-BA912A94C1A3}" type="datetimeFigureOut">
              <a:rPr kumimoji="1" lang="zh-TW" altLang="en-US" smtClean="0"/>
              <a:pPr/>
              <a:t>2018/11/2</a:t>
            </a:fld>
            <a:endParaRPr kumimoji="1" lang="zh-TW" altLang="en-US"/>
          </a:p>
        </p:txBody>
      </p:sp>
      <p:sp>
        <p:nvSpPr>
          <p:cNvPr id="6" name="頁尾版面配置區 5"/>
          <p:cNvSpPr>
            <a:spLocks noGrp="1"/>
          </p:cNvSpPr>
          <p:nvPr>
            <p:ph type="ftr" sz="quarter" idx="11"/>
          </p:nvPr>
        </p:nvSpPr>
        <p:spPr/>
        <p:txBody>
          <a:bodyPr/>
          <a:lstStyle/>
          <a:p>
            <a:endParaRPr kumimoji="1" lang="zh-TW" altLang="en-US"/>
          </a:p>
        </p:txBody>
      </p:sp>
      <p:sp>
        <p:nvSpPr>
          <p:cNvPr id="7" name="投影片編號版面配置區 6"/>
          <p:cNvSpPr>
            <a:spLocks noGrp="1"/>
          </p:cNvSpPr>
          <p:nvPr>
            <p:ph type="sldNum" sz="quarter" idx="12"/>
          </p:nvPr>
        </p:nvSpPr>
        <p:spPr/>
        <p:txBody>
          <a:bodyPr/>
          <a:lstStyle/>
          <a:p>
            <a:fld id="{478A517C-B278-2A49-A8AB-089B62B75C85}" type="slidenum">
              <a:rPr kumimoji="1" lang="zh-TW" altLang="en-US" smtClean="0"/>
              <a:pPr/>
              <a:t>‹#›</a:t>
            </a:fld>
            <a:endParaRPr kumimoji="1" lang="zh-TW" altLang="en-US"/>
          </a:p>
        </p:txBody>
      </p:sp>
    </p:spTree>
    <p:extLst>
      <p:ext uri="{BB962C8B-B14F-4D97-AF65-F5344CB8AC3E}">
        <p14:creationId xmlns:p14="http://schemas.microsoft.com/office/powerpoint/2010/main" val="1555726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630238" y="457200"/>
            <a:ext cx="2949575" cy="1600200"/>
          </a:xfrm>
        </p:spPr>
        <p:txBody>
          <a:bodyPr anchor="b"/>
          <a:lstStyle>
            <a:lvl1pPr>
              <a:defRPr sz="3200"/>
            </a:lvl1pPr>
          </a:lstStyle>
          <a:p>
            <a:r>
              <a:rPr kumimoji="1" lang="zh-TW" altLang="en-US" smtClean="0"/>
              <a:t>按一下以編輯母片標題樣式</a:t>
            </a:r>
            <a:endParaRPr kumimoji="1" lang="zh-TW" altLang="en-US"/>
          </a:p>
        </p:txBody>
      </p:sp>
      <p:sp>
        <p:nvSpPr>
          <p:cNvPr id="3" name="圖片版面配置區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zh-TW" altLang="en-US"/>
          </a:p>
        </p:txBody>
      </p:sp>
      <p:sp>
        <p:nvSpPr>
          <p:cNvPr id="4" name="文字版面配置區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zh-TW" altLang="en-US" smtClean="0"/>
              <a:t>按一下以編輯母片文字樣式</a:t>
            </a:r>
          </a:p>
        </p:txBody>
      </p:sp>
      <p:sp>
        <p:nvSpPr>
          <p:cNvPr id="5" name="日期版面配置區 4"/>
          <p:cNvSpPr>
            <a:spLocks noGrp="1"/>
          </p:cNvSpPr>
          <p:nvPr>
            <p:ph type="dt" sz="half" idx="10"/>
          </p:nvPr>
        </p:nvSpPr>
        <p:spPr/>
        <p:txBody>
          <a:bodyPr/>
          <a:lstStyle/>
          <a:p>
            <a:fld id="{082E3998-5A44-7D45-94B0-BA912A94C1A3}" type="datetimeFigureOut">
              <a:rPr kumimoji="1" lang="zh-TW" altLang="en-US" smtClean="0"/>
              <a:pPr/>
              <a:t>2018/11/2</a:t>
            </a:fld>
            <a:endParaRPr kumimoji="1" lang="zh-TW" altLang="en-US"/>
          </a:p>
        </p:txBody>
      </p:sp>
      <p:sp>
        <p:nvSpPr>
          <p:cNvPr id="6" name="頁尾版面配置區 5"/>
          <p:cNvSpPr>
            <a:spLocks noGrp="1"/>
          </p:cNvSpPr>
          <p:nvPr>
            <p:ph type="ftr" sz="quarter" idx="11"/>
          </p:nvPr>
        </p:nvSpPr>
        <p:spPr/>
        <p:txBody>
          <a:bodyPr/>
          <a:lstStyle/>
          <a:p>
            <a:endParaRPr kumimoji="1" lang="zh-TW" altLang="en-US"/>
          </a:p>
        </p:txBody>
      </p:sp>
      <p:sp>
        <p:nvSpPr>
          <p:cNvPr id="7" name="投影片編號版面配置區 6"/>
          <p:cNvSpPr>
            <a:spLocks noGrp="1"/>
          </p:cNvSpPr>
          <p:nvPr>
            <p:ph type="sldNum" sz="quarter" idx="12"/>
          </p:nvPr>
        </p:nvSpPr>
        <p:spPr/>
        <p:txBody>
          <a:bodyPr/>
          <a:lstStyle/>
          <a:p>
            <a:fld id="{478A517C-B278-2A49-A8AB-089B62B75C85}" type="slidenum">
              <a:rPr kumimoji="1" lang="zh-TW" altLang="en-US" smtClean="0"/>
              <a:pPr/>
              <a:t>‹#›</a:t>
            </a:fld>
            <a:endParaRPr kumimoji="1" lang="zh-TW" altLang="en-US"/>
          </a:p>
        </p:txBody>
      </p:sp>
    </p:spTree>
    <p:extLst>
      <p:ext uri="{BB962C8B-B14F-4D97-AF65-F5344CB8AC3E}">
        <p14:creationId xmlns:p14="http://schemas.microsoft.com/office/powerpoint/2010/main" val="14814462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slideLayout" Target="../slideLayouts/slideLayout2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20"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19" Type="http://schemas.openxmlformats.org/officeDocument/2006/relationships/slideLayout" Target="../slideLayouts/slideLayout30.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alphaModFix amt="33000"/>
            <a:lum/>
          </a:blip>
          <a:srcRect/>
          <a:stretch>
            <a:fillRect/>
          </a:stretch>
        </a:blipFill>
        <a:effectLst/>
      </p:bgPr>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kumimoji="1" lang="zh-TW" altLang="en-US" smtClean="0"/>
              <a:t>按一下以編輯母片標題樣式</a:t>
            </a:r>
            <a:endParaRPr kumimoji="1" lang="zh-TW" altLang="en-US"/>
          </a:p>
        </p:txBody>
      </p:sp>
      <p:sp>
        <p:nvSpPr>
          <p:cNvPr id="3" name="文字版面配置區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zh-TW" altLang="en-US" smtClean="0"/>
              <a:t>按一下以編輯母片文字樣式</a:t>
            </a:r>
          </a:p>
          <a:p>
            <a:pPr lvl="1"/>
            <a:r>
              <a:rPr kumimoji="1" lang="zh-TW" altLang="en-US" smtClean="0"/>
              <a:t>第二層</a:t>
            </a:r>
          </a:p>
          <a:p>
            <a:pPr lvl="2"/>
            <a:r>
              <a:rPr kumimoji="1" lang="zh-TW" altLang="en-US" smtClean="0"/>
              <a:t>第三層</a:t>
            </a:r>
          </a:p>
          <a:p>
            <a:pPr lvl="3"/>
            <a:r>
              <a:rPr kumimoji="1" lang="zh-TW" altLang="en-US" smtClean="0"/>
              <a:t>第四層</a:t>
            </a:r>
          </a:p>
          <a:p>
            <a:pPr lvl="4"/>
            <a:r>
              <a:rPr kumimoji="1" lang="zh-TW" altLang="en-US" smtClean="0"/>
              <a:t>第五層</a:t>
            </a:r>
            <a:endParaRPr kumimoji="1" lang="zh-TW" altLang="en-US"/>
          </a:p>
        </p:txBody>
      </p:sp>
      <p:sp>
        <p:nvSpPr>
          <p:cNvPr id="4" name="日期版面配置區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2E3998-5A44-7D45-94B0-BA912A94C1A3}" type="datetimeFigureOut">
              <a:rPr kumimoji="1" lang="zh-TW" altLang="en-US" smtClean="0"/>
              <a:pPr/>
              <a:t>2018/11/2</a:t>
            </a:fld>
            <a:endParaRPr kumimoji="1" lang="zh-TW" altLang="en-US"/>
          </a:p>
        </p:txBody>
      </p:sp>
      <p:sp>
        <p:nvSpPr>
          <p:cNvPr id="5" name="頁尾版面配置區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zh-TW" altLang="en-US"/>
          </a:p>
        </p:txBody>
      </p:sp>
      <p:sp>
        <p:nvSpPr>
          <p:cNvPr id="6" name="投影片編號版面配置區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8A517C-B278-2A49-A8AB-089B62B75C85}" type="slidenum">
              <a:rPr kumimoji="1" lang="zh-TW" altLang="en-US" smtClean="0"/>
              <a:pPr/>
              <a:t>‹#›</a:t>
            </a:fld>
            <a:endParaRPr kumimoji="1" lang="zh-TW" altLang="en-US"/>
          </a:p>
        </p:txBody>
      </p:sp>
    </p:spTree>
    <p:extLst>
      <p:ext uri="{BB962C8B-B14F-4D97-AF65-F5344CB8AC3E}">
        <p14:creationId xmlns:p14="http://schemas.microsoft.com/office/powerpoint/2010/main" val="744941356"/>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cxnSp>
          <p:nvCxnSpPr>
            <p:cNvPr id="7" name="Straight Connector 6"/>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9" name="Freeform 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50000"/>
                <a:alpha val="7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82E3998-5A44-7D45-94B0-BA912A94C1A3}" type="datetimeFigureOut">
              <a:rPr kumimoji="1" lang="zh-TW" altLang="en-US" smtClean="0"/>
              <a:pPr/>
              <a:t>2018/11/2</a:t>
            </a:fld>
            <a:endParaRPr kumimoji="1" lang="zh-TW" alt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kumimoji="1" lang="zh-TW" alt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478A517C-B278-2A49-A8AB-089B62B75C85}" type="slidenum">
              <a:rPr kumimoji="1" lang="zh-TW" altLang="en-US" smtClean="0"/>
              <a:pPr/>
              <a:t>‹#›</a:t>
            </a:fld>
            <a:endParaRPr kumimoji="1" lang="zh-TW" altLang="en-US"/>
          </a:p>
        </p:txBody>
      </p:sp>
    </p:spTree>
    <p:extLst>
      <p:ext uri="{BB962C8B-B14F-4D97-AF65-F5344CB8AC3E}">
        <p14:creationId xmlns:p14="http://schemas.microsoft.com/office/powerpoint/2010/main" val="907235862"/>
      </p:ext>
    </p:extLst>
  </p:cSld>
  <p:clrMap bg1="lt1" tx1="dk1" bg2="lt2" tx2="dk2" accent1="accent1" accent2="accent2" accent3="accent3" accent4="accent4" accent5="accent5" accent6="accent6" hlink="hlink" folHlink="folHlink"/>
  <p:sldLayoutIdLst>
    <p:sldLayoutId id="2147483866" r:id="rId1"/>
    <p:sldLayoutId id="2147483867" r:id="rId2"/>
    <p:sldLayoutId id="2147483868" r:id="rId3"/>
    <p:sldLayoutId id="2147483869" r:id="rId4"/>
    <p:sldLayoutId id="2147483870" r:id="rId5"/>
    <p:sldLayoutId id="2147483871" r:id="rId6"/>
    <p:sldLayoutId id="2147483872" r:id="rId7"/>
    <p:sldLayoutId id="2147483873" r:id="rId8"/>
    <p:sldLayoutId id="2147483874" r:id="rId9"/>
    <p:sldLayoutId id="2147483875" r:id="rId10"/>
    <p:sldLayoutId id="2147483876" r:id="rId11"/>
    <p:sldLayoutId id="2147483877" r:id="rId12"/>
    <p:sldLayoutId id="2147483878" r:id="rId13"/>
    <p:sldLayoutId id="2147483879" r:id="rId14"/>
    <p:sldLayoutId id="2147483880" r:id="rId15"/>
    <p:sldLayoutId id="2147483881" r:id="rId16"/>
    <p:sldLayoutId id="2147483882" r:id="rId17"/>
    <p:sldLayoutId id="2147483649" r:id="rId18"/>
    <p:sldLayoutId id="2147483677" r:id="rId19"/>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3.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oleObject1.bin"/></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9.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9.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9.xml"/><Relationship Id="rId1" Type="http://schemas.openxmlformats.org/officeDocument/2006/relationships/slideLayout" Target="../slideLayouts/slideLayout13.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1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9.xml"/><Relationship Id="rId1" Type="http://schemas.openxmlformats.org/officeDocument/2006/relationships/slideLayout" Target="../slideLayouts/slideLayout13.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404664"/>
            <a:ext cx="7772400" cy="1470025"/>
          </a:xfrm>
          <a:noFill/>
        </p:spPr>
        <p:txBody>
          <a:bodyPr>
            <a:normAutofit/>
          </a:bodyPr>
          <a:lstStyle/>
          <a:p>
            <a:pPr algn="ctr"/>
            <a:r>
              <a:rPr lang="zh-TW" altLang="en-US" sz="4000" kern="100" dirty="0" smtClean="0">
                <a:solidFill>
                  <a:srgbClr val="C00000"/>
                </a:solidFill>
                <a:effectLst>
                  <a:glow rad="101600">
                    <a:srgbClr val="FFFFFF">
                      <a:alpha val="60000"/>
                    </a:srgbClr>
                  </a:glow>
                </a:effectLst>
                <a:latin typeface="微軟正黑體" panose="020B0604030504040204" pitchFamily="34" charset="-120"/>
                <a:ea typeface="微軟正黑體" panose="020B0604030504040204" pitchFamily="34" charset="-120"/>
                <a:cs typeface="Times New Roman"/>
              </a:rPr>
              <a:t>綠建築標章飯店願付價格研究</a:t>
            </a:r>
            <a:endParaRPr lang="zh-TW" altLang="zh-TW" sz="4000" kern="100" dirty="0">
              <a:solidFill>
                <a:srgbClr val="C00000"/>
              </a:solidFill>
              <a:effectLst>
                <a:glow rad="101600">
                  <a:srgbClr val="FFFFFF">
                    <a:alpha val="60000"/>
                  </a:srgbClr>
                </a:glow>
              </a:effectLst>
              <a:latin typeface="微軟正黑體" panose="020B0604030504040204" pitchFamily="34" charset="-120"/>
              <a:ea typeface="微軟正黑體" panose="020B0604030504040204" pitchFamily="34" charset="-120"/>
              <a:cs typeface="Times New Roman"/>
            </a:endParaRPr>
          </a:p>
        </p:txBody>
      </p:sp>
      <p:sp>
        <p:nvSpPr>
          <p:cNvPr id="3" name="副標題 2"/>
          <p:cNvSpPr>
            <a:spLocks noGrp="1"/>
          </p:cNvSpPr>
          <p:nvPr>
            <p:ph type="subTitle" idx="1"/>
          </p:nvPr>
        </p:nvSpPr>
        <p:spPr>
          <a:xfrm>
            <a:off x="1115616" y="2036440"/>
            <a:ext cx="6656784" cy="1032520"/>
          </a:xfrm>
          <a:noFill/>
        </p:spPr>
        <p:txBody>
          <a:bodyPr>
            <a:normAutofit/>
          </a:bodyPr>
          <a:lstStyle/>
          <a:p>
            <a:pPr algn="ctr"/>
            <a:r>
              <a:rPr lang="en-US" altLang="zh-TW" sz="2000" b="1" i="1" dirty="0">
                <a:solidFill>
                  <a:schemeClr val="bg2">
                    <a:lumMod val="50000"/>
                  </a:schemeClr>
                </a:solidFill>
                <a:latin typeface="Times New Roman" panose="02020603050405020304" pitchFamily="18" charset="0"/>
                <a:cs typeface="Times New Roman" panose="02020603050405020304" pitchFamily="18" charset="0"/>
              </a:rPr>
              <a:t>Research of the hotel price customers willing to pay for the Green Building</a:t>
            </a:r>
            <a:endParaRPr lang="zh-TW" altLang="zh-TW" sz="2000" b="1" i="1" dirty="0">
              <a:solidFill>
                <a:schemeClr val="bg2">
                  <a:lumMod val="50000"/>
                </a:schemeClr>
              </a:solidFill>
              <a:latin typeface="Times New Roman" panose="02020603050405020304" pitchFamily="18" charset="0"/>
              <a:cs typeface="Times New Roman" panose="02020603050405020304" pitchFamily="18" charset="0"/>
            </a:endParaRPr>
          </a:p>
        </p:txBody>
      </p:sp>
      <p:sp>
        <p:nvSpPr>
          <p:cNvPr id="6" name="投影片編號版面配置區 5"/>
          <p:cNvSpPr>
            <a:spLocks noGrp="1"/>
          </p:cNvSpPr>
          <p:nvPr>
            <p:ph type="sldNum" sz="quarter" idx="12"/>
          </p:nvPr>
        </p:nvSpPr>
        <p:spPr/>
        <p:txBody>
          <a:bodyPr/>
          <a:lstStyle/>
          <a:p>
            <a:fld id="{8177FD80-6B7D-4560-9C98-202FD5E551AB}" type="slidenum">
              <a:rPr lang="zh-TW" altLang="en-US" smtClean="0"/>
              <a:pPr/>
              <a:t>1</a:t>
            </a:fld>
            <a:endParaRPr lang="zh-TW" altLang="en-US"/>
          </a:p>
        </p:txBody>
      </p:sp>
      <p:sp>
        <p:nvSpPr>
          <p:cNvPr id="5" name="矩形 4"/>
          <p:cNvSpPr/>
          <p:nvPr/>
        </p:nvSpPr>
        <p:spPr>
          <a:xfrm>
            <a:off x="685800" y="4509120"/>
            <a:ext cx="7342584" cy="1806648"/>
          </a:xfrm>
          <a:prstGeom prst="rect">
            <a:avLst/>
          </a:prstGeom>
          <a:effectLst>
            <a:glow rad="558800">
              <a:schemeClr val="accent1">
                <a:lumMod val="20000"/>
                <a:lumOff val="80000"/>
              </a:schemeClr>
            </a:glow>
          </a:effectLst>
        </p:spPr>
        <p:txBody>
          <a:bodyPr wrap="square">
            <a:spAutoFit/>
          </a:bodyPr>
          <a:lstStyle/>
          <a:p>
            <a:pPr lvl="0" algn="ctr" eaLnBrk="0" hangingPunct="0">
              <a:lnSpc>
                <a:spcPct val="90000"/>
              </a:lnSpc>
              <a:spcBef>
                <a:spcPts val="1000"/>
              </a:spcBef>
            </a:pPr>
            <a:r>
              <a:rPr lang="zh-TW" altLang="en-US" sz="2400" dirty="0" smtClean="0">
                <a:solidFill>
                  <a:srgbClr val="0000CC"/>
                </a:solidFill>
                <a:effectLst>
                  <a:glow rad="304800">
                    <a:schemeClr val="bg1"/>
                  </a:glow>
                </a:effectLst>
                <a:latin typeface="微軟正黑體"/>
                <a:ea typeface="微軟正黑體"/>
              </a:rPr>
              <a:t>國立高雄科技大學</a:t>
            </a:r>
            <a:endParaRPr lang="en-US" altLang="zh-TW" sz="2400" dirty="0" smtClean="0">
              <a:solidFill>
                <a:srgbClr val="0000CC"/>
              </a:solidFill>
              <a:effectLst>
                <a:glow rad="304800">
                  <a:schemeClr val="bg1"/>
                </a:glow>
              </a:effectLst>
              <a:latin typeface="微軟正黑體"/>
              <a:ea typeface="微軟正黑體"/>
            </a:endParaRPr>
          </a:p>
          <a:p>
            <a:pPr lvl="0" algn="ctr" eaLnBrk="0" hangingPunct="0">
              <a:lnSpc>
                <a:spcPct val="90000"/>
              </a:lnSpc>
              <a:spcBef>
                <a:spcPts val="1000"/>
              </a:spcBef>
            </a:pPr>
            <a:r>
              <a:rPr lang="zh-TW" altLang="en-US" sz="2400" dirty="0" smtClean="0">
                <a:solidFill>
                  <a:srgbClr val="0000CC"/>
                </a:solidFill>
                <a:effectLst>
                  <a:glow rad="304800">
                    <a:schemeClr val="bg1"/>
                  </a:glow>
                </a:effectLst>
                <a:latin typeface="微軟正黑體"/>
                <a:ea typeface="微軟正黑體"/>
              </a:rPr>
              <a:t>觀光管理系暨觀光與餐飲管理  研究生 涂家</a:t>
            </a:r>
            <a:r>
              <a:rPr lang="zh-TW" altLang="en-US" sz="2400" dirty="0">
                <a:solidFill>
                  <a:srgbClr val="0000CC"/>
                </a:solidFill>
                <a:effectLst>
                  <a:glow rad="304800">
                    <a:schemeClr val="bg1"/>
                  </a:glow>
                </a:effectLst>
                <a:latin typeface="微軟正黑體"/>
                <a:ea typeface="微軟正黑體"/>
              </a:rPr>
              <a:t>榕</a:t>
            </a:r>
            <a:endParaRPr lang="en-US" altLang="zh-TW" sz="2400" dirty="0" smtClean="0">
              <a:solidFill>
                <a:srgbClr val="0000CC"/>
              </a:solidFill>
              <a:effectLst>
                <a:glow rad="304800">
                  <a:schemeClr val="bg1"/>
                </a:glow>
              </a:effectLst>
              <a:latin typeface="微軟正黑體"/>
              <a:ea typeface="微軟正黑體"/>
            </a:endParaRPr>
          </a:p>
          <a:p>
            <a:pPr lvl="0" algn="ctr" eaLnBrk="0" hangingPunct="0">
              <a:lnSpc>
                <a:spcPct val="90000"/>
              </a:lnSpc>
              <a:spcBef>
                <a:spcPts val="1000"/>
              </a:spcBef>
            </a:pPr>
            <a:r>
              <a:rPr lang="zh-TW" altLang="en-US" sz="2400" dirty="0" smtClean="0">
                <a:solidFill>
                  <a:srgbClr val="0000CC"/>
                </a:solidFill>
                <a:effectLst>
                  <a:glow rad="304800">
                    <a:schemeClr val="bg1"/>
                  </a:glow>
                </a:effectLst>
                <a:latin typeface="微軟正黑體"/>
                <a:ea typeface="微軟正黑體"/>
              </a:rPr>
              <a:t>指導</a:t>
            </a:r>
            <a:r>
              <a:rPr lang="zh-TW" altLang="en-US" sz="2400" dirty="0">
                <a:solidFill>
                  <a:srgbClr val="0000CC"/>
                </a:solidFill>
                <a:effectLst>
                  <a:glow rad="304800">
                    <a:schemeClr val="bg1"/>
                  </a:glow>
                </a:effectLst>
                <a:latin typeface="微軟正黑體"/>
                <a:ea typeface="微軟正黑體"/>
              </a:rPr>
              <a:t>教授：李明聰</a:t>
            </a:r>
            <a:endParaRPr lang="en-US" altLang="zh-TW" sz="2400" dirty="0">
              <a:solidFill>
                <a:srgbClr val="0000CC"/>
              </a:solidFill>
              <a:effectLst>
                <a:glow rad="304800">
                  <a:schemeClr val="bg1"/>
                </a:glow>
              </a:effectLst>
              <a:latin typeface="微軟正黑體"/>
              <a:ea typeface="微軟正黑體"/>
            </a:endParaRPr>
          </a:p>
          <a:p>
            <a:pPr lvl="0" algn="ctr" eaLnBrk="0" hangingPunct="0">
              <a:lnSpc>
                <a:spcPct val="90000"/>
              </a:lnSpc>
              <a:spcBef>
                <a:spcPts val="1000"/>
              </a:spcBef>
            </a:pPr>
            <a:r>
              <a:rPr lang="zh-TW" altLang="en-US" sz="2400" dirty="0" smtClean="0">
                <a:solidFill>
                  <a:srgbClr val="0000CC"/>
                </a:solidFill>
                <a:effectLst>
                  <a:glow rad="304800">
                    <a:schemeClr val="bg1"/>
                  </a:glow>
                </a:effectLst>
                <a:latin typeface="微軟正黑體"/>
                <a:ea typeface="微軟正黑體"/>
              </a:rPr>
              <a:t>報告</a:t>
            </a:r>
            <a:r>
              <a:rPr lang="zh-TW" altLang="en-US" sz="2400" dirty="0">
                <a:solidFill>
                  <a:srgbClr val="0000CC"/>
                </a:solidFill>
                <a:effectLst>
                  <a:glow rad="304800">
                    <a:schemeClr val="bg1"/>
                  </a:glow>
                </a:effectLst>
                <a:latin typeface="微軟正黑體"/>
                <a:ea typeface="微軟正黑體"/>
              </a:rPr>
              <a:t>日期：</a:t>
            </a:r>
            <a:r>
              <a:rPr lang="en-US" altLang="zh-TW" sz="2400" dirty="0" smtClean="0">
                <a:solidFill>
                  <a:srgbClr val="0000CC"/>
                </a:solidFill>
                <a:effectLst>
                  <a:glow rad="304800">
                    <a:schemeClr val="bg1"/>
                  </a:glow>
                </a:effectLst>
                <a:latin typeface="微軟正黑體"/>
                <a:ea typeface="微軟正黑體"/>
              </a:rPr>
              <a:t>107.10.26</a:t>
            </a:r>
            <a:endParaRPr lang="zh-TW" altLang="en-US" sz="2400" dirty="0">
              <a:solidFill>
                <a:srgbClr val="0000CC"/>
              </a:solidFill>
              <a:effectLst>
                <a:glow rad="304800">
                  <a:schemeClr val="bg1"/>
                </a:glow>
              </a:effectLst>
              <a:latin typeface="微軟正黑體"/>
              <a:ea typeface="微軟正黑體"/>
            </a:endParaRPr>
          </a:p>
        </p:txBody>
      </p:sp>
    </p:spTree>
    <p:extLst>
      <p:ext uri="{BB962C8B-B14F-4D97-AF65-F5344CB8AC3E}">
        <p14:creationId xmlns:p14="http://schemas.microsoft.com/office/powerpoint/2010/main" val="34599510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投影片編號版面配置區 2"/>
          <p:cNvSpPr>
            <a:spLocks noGrp="1"/>
          </p:cNvSpPr>
          <p:nvPr>
            <p:ph type="sldNum" sz="quarter" idx="12"/>
          </p:nvPr>
        </p:nvSpPr>
        <p:spPr/>
        <p:txBody>
          <a:bodyPr/>
          <a:lstStyle/>
          <a:p>
            <a:fld id="{6215B1F7-9B10-4EA8-9E72-A02D15876458}" type="slidenum">
              <a:rPr lang="zh-TW" altLang="en-US" smtClean="0"/>
              <a:pPr/>
              <a:t>10</a:t>
            </a:fld>
            <a:endParaRPr lang="zh-TW" altLang="en-US"/>
          </a:p>
        </p:txBody>
      </p:sp>
      <p:sp>
        <p:nvSpPr>
          <p:cNvPr id="7" name="標題 7"/>
          <p:cNvSpPr txBox="1">
            <a:spLocks/>
          </p:cNvSpPr>
          <p:nvPr/>
        </p:nvSpPr>
        <p:spPr>
          <a:xfrm>
            <a:off x="609599" y="609600"/>
            <a:ext cx="6347713" cy="1320800"/>
          </a:xfrm>
          <a:prstGeom prst="rect">
            <a:avLst/>
          </a:prstGeom>
        </p:spPr>
        <p:txBody>
          <a:bodyPr vert="horz" lIns="91440" tIns="45720" rIns="91440" bIns="45720" rtlCol="0" anchor="t">
            <a:noAutofit/>
          </a:bodyPr>
          <a:lstStyle>
            <a:lvl1pPr algn="ctr" defTabSz="457200" rtl="0" eaLnBrk="1" latinLnBrk="0" hangingPunct="1">
              <a:spcBef>
                <a:spcPct val="0"/>
              </a:spcBef>
              <a:buNone/>
              <a:defRPr sz="4800" kern="1200">
                <a:solidFill>
                  <a:schemeClr val="accent1">
                    <a:lumMod val="75000"/>
                  </a:schemeClr>
                </a:solidFill>
                <a:latin typeface="Microsoft JhengHei" charset="-120"/>
                <a:ea typeface="Microsoft JhengHei" charset="-120"/>
                <a:cs typeface="Microsoft JhengHei" charset="-12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zh-TW" altLang="en-US" sz="3600" dirty="0" smtClean="0">
                <a:solidFill>
                  <a:srgbClr val="C00000"/>
                </a:solidFill>
                <a:latin typeface="+mj-ea"/>
                <a:ea typeface="+mj-ea"/>
              </a:rPr>
              <a:t>研究</a:t>
            </a:r>
            <a:r>
              <a:rPr lang="zh-TW" altLang="en-US" sz="3600" dirty="0">
                <a:solidFill>
                  <a:srgbClr val="C00000"/>
                </a:solidFill>
                <a:latin typeface="+mj-ea"/>
                <a:ea typeface="+mj-ea"/>
              </a:rPr>
              <a:t>架構</a:t>
            </a:r>
            <a:endParaRPr lang="zh-TW" altLang="en-US" sz="3600" dirty="0">
              <a:solidFill>
                <a:srgbClr val="7030A0"/>
              </a:solidFill>
              <a:latin typeface="+mj-ea"/>
              <a:ea typeface="+mj-ea"/>
            </a:endParaRPr>
          </a:p>
        </p:txBody>
      </p:sp>
      <p:sp>
        <p:nvSpPr>
          <p:cNvPr id="4" name="Rectangle 2"/>
          <p:cNvSpPr>
            <a:spLocks noChangeArrowheads="1"/>
          </p:cNvSpPr>
          <p:nvPr/>
        </p:nvSpPr>
        <p:spPr bwMode="auto">
          <a:xfrm>
            <a:off x="1403647" y="1772815"/>
            <a:ext cx="12731147"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zh-TW" altLang="en-US"/>
          </a:p>
        </p:txBody>
      </p:sp>
      <p:graphicFrame>
        <p:nvGraphicFramePr>
          <p:cNvPr id="5" name="物件 4"/>
          <p:cNvGraphicFramePr>
            <a:graphicFrameLocks noChangeAspect="1"/>
          </p:cNvGraphicFramePr>
          <p:nvPr>
            <p:extLst>
              <p:ext uri="{D42A27DB-BD31-4B8C-83A1-F6EECF244321}">
                <p14:modId xmlns:p14="http://schemas.microsoft.com/office/powerpoint/2010/main" val="4234624880"/>
              </p:ext>
            </p:extLst>
          </p:nvPr>
        </p:nvGraphicFramePr>
        <p:xfrm>
          <a:off x="755576" y="1568867"/>
          <a:ext cx="6389984" cy="4380413"/>
        </p:xfrm>
        <a:graphic>
          <a:graphicData uri="http://schemas.openxmlformats.org/presentationml/2006/ole">
            <mc:AlternateContent xmlns:mc="http://schemas.openxmlformats.org/markup-compatibility/2006">
              <mc:Choice xmlns:v="urn:schemas-microsoft-com:vml" Requires="v">
                <p:oleObj spid="_x0000_s5157" name="Visio" r:id="rId4" imgW="3590785" imgH="2468192" progId="">
                  <p:embed/>
                </p:oleObj>
              </mc:Choice>
              <mc:Fallback>
                <p:oleObj name="Visio" r:id="rId4" imgW="3590785" imgH="2468192" progId="">
                  <p:embed/>
                  <p:pic>
                    <p:nvPicPr>
                      <p:cNvPr id="0"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55576" y="1568867"/>
                        <a:ext cx="6389984" cy="43804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矩形 1"/>
          <p:cNvSpPr/>
          <p:nvPr/>
        </p:nvSpPr>
        <p:spPr>
          <a:xfrm>
            <a:off x="4572000" y="3140968"/>
            <a:ext cx="2736304" cy="57606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8" name="矩形 7"/>
          <p:cNvSpPr/>
          <p:nvPr/>
        </p:nvSpPr>
        <p:spPr>
          <a:xfrm>
            <a:off x="3995936" y="3429000"/>
            <a:ext cx="1152128" cy="28803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9" name="矩形 8"/>
          <p:cNvSpPr/>
          <p:nvPr/>
        </p:nvSpPr>
        <p:spPr>
          <a:xfrm>
            <a:off x="1691680" y="1988840"/>
            <a:ext cx="1224136" cy="36004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0" name="文字方塊 9"/>
          <p:cNvSpPr txBox="1"/>
          <p:nvPr/>
        </p:nvSpPr>
        <p:spPr>
          <a:xfrm>
            <a:off x="1619672" y="1916832"/>
            <a:ext cx="1296144" cy="415498"/>
          </a:xfrm>
          <a:prstGeom prst="rect">
            <a:avLst/>
          </a:prstGeom>
          <a:noFill/>
        </p:spPr>
        <p:txBody>
          <a:bodyPr wrap="square" rtlCol="0">
            <a:spAutoFit/>
          </a:bodyPr>
          <a:lstStyle/>
          <a:p>
            <a:r>
              <a:rPr lang="zh-TW" altLang="en-US" sz="2100" dirty="0" smtClean="0">
                <a:latin typeface="+mj-ea"/>
                <a:ea typeface="+mj-ea"/>
              </a:rPr>
              <a:t>願付價格</a:t>
            </a:r>
            <a:endParaRPr lang="zh-TW" altLang="en-US" sz="2100" dirty="0">
              <a:latin typeface="+mj-ea"/>
              <a:ea typeface="+mj-ea"/>
            </a:endParaRPr>
          </a:p>
        </p:txBody>
      </p:sp>
    </p:spTree>
    <p:extLst>
      <p:ext uri="{BB962C8B-B14F-4D97-AF65-F5344CB8AC3E}">
        <p14:creationId xmlns:p14="http://schemas.microsoft.com/office/powerpoint/2010/main" val="20859008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lstStyle/>
          <a:p>
            <a:r>
              <a:rPr lang="zh-TW" altLang="zh-TW" sz="2400" dirty="0">
                <a:latin typeface="+mj-ea"/>
                <a:ea typeface="+mj-ea"/>
              </a:rPr>
              <a:t>分析中受訪者男女人數各</a:t>
            </a:r>
            <a:r>
              <a:rPr lang="zh-TW" altLang="zh-TW" sz="2400" dirty="0" smtClean="0">
                <a:latin typeface="+mj-ea"/>
                <a:ea typeface="+mj-ea"/>
              </a:rPr>
              <a:t>半</a:t>
            </a:r>
            <a:endParaRPr lang="en-US" altLang="zh-TW" sz="2400" dirty="0" smtClean="0">
              <a:latin typeface="+mj-ea"/>
              <a:ea typeface="+mj-ea"/>
            </a:endParaRPr>
          </a:p>
          <a:p>
            <a:r>
              <a:rPr lang="zh-TW" altLang="zh-TW" sz="2400" dirty="0" smtClean="0">
                <a:latin typeface="+mj-ea"/>
                <a:ea typeface="+mj-ea"/>
              </a:rPr>
              <a:t>年齡</a:t>
            </a:r>
            <a:r>
              <a:rPr lang="zh-TW" altLang="zh-TW" sz="2400" dirty="0">
                <a:latin typeface="+mj-ea"/>
                <a:ea typeface="+mj-ea"/>
              </a:rPr>
              <a:t>以</a:t>
            </a:r>
            <a:r>
              <a:rPr lang="en-US" altLang="zh-TW" sz="2400" dirty="0">
                <a:latin typeface="+mj-ea"/>
                <a:ea typeface="+mj-ea"/>
              </a:rPr>
              <a:t>31-40 </a:t>
            </a:r>
            <a:r>
              <a:rPr lang="zh-TW" altLang="zh-TW" sz="2400" dirty="0">
                <a:latin typeface="+mj-ea"/>
                <a:ea typeface="+mj-ea"/>
              </a:rPr>
              <a:t>歲</a:t>
            </a:r>
            <a:r>
              <a:rPr lang="zh-TW" altLang="zh-TW" sz="2400" dirty="0" smtClean="0">
                <a:latin typeface="+mj-ea"/>
                <a:ea typeface="+mj-ea"/>
              </a:rPr>
              <a:t>居多</a:t>
            </a:r>
            <a:endParaRPr lang="en-US" altLang="zh-TW" sz="2400" dirty="0" smtClean="0">
              <a:latin typeface="+mj-ea"/>
              <a:ea typeface="+mj-ea"/>
            </a:endParaRPr>
          </a:p>
          <a:p>
            <a:r>
              <a:rPr lang="zh-TW" altLang="zh-TW" sz="2400" dirty="0" smtClean="0">
                <a:latin typeface="+mj-ea"/>
                <a:ea typeface="+mj-ea"/>
              </a:rPr>
              <a:t>職業</a:t>
            </a:r>
            <a:r>
              <a:rPr lang="zh-TW" altLang="zh-TW" sz="2400" dirty="0">
                <a:latin typeface="+mj-ea"/>
                <a:ea typeface="+mj-ea"/>
              </a:rPr>
              <a:t>多為軍公教職</a:t>
            </a:r>
            <a:r>
              <a:rPr lang="zh-TW" altLang="zh-TW" sz="2400" dirty="0" smtClean="0">
                <a:latin typeface="+mj-ea"/>
                <a:ea typeface="+mj-ea"/>
              </a:rPr>
              <a:t>人員</a:t>
            </a:r>
            <a:endParaRPr lang="en-US" altLang="zh-TW" sz="2400" dirty="0" smtClean="0">
              <a:latin typeface="+mj-ea"/>
              <a:ea typeface="+mj-ea"/>
            </a:endParaRPr>
          </a:p>
          <a:p>
            <a:r>
              <a:rPr lang="zh-TW" altLang="zh-TW" sz="2400" dirty="0" smtClean="0">
                <a:latin typeface="+mj-ea"/>
                <a:ea typeface="+mj-ea"/>
              </a:rPr>
              <a:t>個人</a:t>
            </a:r>
            <a:r>
              <a:rPr lang="zh-TW" altLang="zh-TW" sz="2400" dirty="0">
                <a:latin typeface="+mj-ea"/>
                <a:ea typeface="+mj-ea"/>
              </a:rPr>
              <a:t>平均月收入為</a:t>
            </a:r>
            <a:r>
              <a:rPr lang="en-US" altLang="zh-TW" sz="2400" dirty="0">
                <a:latin typeface="+mj-ea"/>
                <a:ea typeface="+mj-ea"/>
              </a:rPr>
              <a:t>50,001</a:t>
            </a:r>
            <a:r>
              <a:rPr lang="zh-TW" altLang="zh-TW" sz="2400" dirty="0">
                <a:latin typeface="+mj-ea"/>
                <a:ea typeface="+mj-ea"/>
              </a:rPr>
              <a:t>元</a:t>
            </a:r>
            <a:r>
              <a:rPr lang="zh-TW" altLang="zh-TW" sz="2400" dirty="0" smtClean="0">
                <a:latin typeface="+mj-ea"/>
                <a:ea typeface="+mj-ea"/>
              </a:rPr>
              <a:t>以上</a:t>
            </a:r>
            <a:endParaRPr lang="en-US" altLang="zh-TW" sz="2400" dirty="0" smtClean="0">
              <a:latin typeface="+mj-ea"/>
              <a:ea typeface="+mj-ea"/>
            </a:endParaRPr>
          </a:p>
          <a:p>
            <a:r>
              <a:rPr lang="zh-TW" altLang="zh-TW" sz="2400" dirty="0" smtClean="0">
                <a:latin typeface="+mj-ea"/>
                <a:ea typeface="+mj-ea"/>
              </a:rPr>
              <a:t>居住</a:t>
            </a:r>
            <a:r>
              <a:rPr lang="zh-TW" altLang="zh-TW" sz="2400" dirty="0">
                <a:latin typeface="+mj-ea"/>
                <a:ea typeface="+mj-ea"/>
              </a:rPr>
              <a:t>地多為南部</a:t>
            </a:r>
            <a:r>
              <a:rPr lang="en-US" altLang="zh-TW" sz="2400" dirty="0">
                <a:latin typeface="+mj-ea"/>
                <a:ea typeface="+mj-ea"/>
              </a:rPr>
              <a:t>(</a:t>
            </a:r>
            <a:r>
              <a:rPr lang="zh-TW" altLang="zh-TW" sz="2400" dirty="0">
                <a:latin typeface="+mj-ea"/>
                <a:ea typeface="+mj-ea"/>
              </a:rPr>
              <a:t>台南、高雄、屏東</a:t>
            </a:r>
            <a:r>
              <a:rPr lang="en-US" altLang="zh-TW" sz="2400" dirty="0">
                <a:latin typeface="+mj-ea"/>
                <a:ea typeface="+mj-ea"/>
              </a:rPr>
              <a:t>)</a:t>
            </a:r>
            <a:r>
              <a:rPr lang="zh-TW" altLang="zh-TW" sz="2400" dirty="0">
                <a:latin typeface="+mj-ea"/>
                <a:ea typeface="+mj-ea"/>
              </a:rPr>
              <a:t>。</a:t>
            </a:r>
          </a:p>
          <a:p>
            <a:endParaRPr lang="zh-TW" altLang="en-US" dirty="0"/>
          </a:p>
        </p:txBody>
      </p:sp>
      <p:sp>
        <p:nvSpPr>
          <p:cNvPr id="3" name="投影片編號版面配置區 2"/>
          <p:cNvSpPr>
            <a:spLocks noGrp="1"/>
          </p:cNvSpPr>
          <p:nvPr>
            <p:ph type="sldNum" sz="quarter" idx="12"/>
          </p:nvPr>
        </p:nvSpPr>
        <p:spPr/>
        <p:txBody>
          <a:bodyPr/>
          <a:lstStyle/>
          <a:p>
            <a:fld id="{6215B1F7-9B10-4EA8-9E72-A02D15876458}" type="slidenum">
              <a:rPr lang="zh-TW" altLang="en-US" smtClean="0"/>
              <a:pPr/>
              <a:t>11</a:t>
            </a:fld>
            <a:endParaRPr lang="zh-TW" altLang="en-US"/>
          </a:p>
        </p:txBody>
      </p:sp>
      <p:sp>
        <p:nvSpPr>
          <p:cNvPr id="7" name="標題 7"/>
          <p:cNvSpPr txBox="1">
            <a:spLocks/>
          </p:cNvSpPr>
          <p:nvPr/>
        </p:nvSpPr>
        <p:spPr>
          <a:xfrm>
            <a:off x="609599" y="609600"/>
            <a:ext cx="6347713" cy="1320800"/>
          </a:xfrm>
          <a:prstGeom prst="rect">
            <a:avLst/>
          </a:prstGeom>
        </p:spPr>
        <p:txBody>
          <a:bodyPr vert="horz" lIns="91440" tIns="45720" rIns="91440" bIns="45720" rtlCol="0" anchor="t">
            <a:noAutofit/>
          </a:bodyPr>
          <a:lstStyle>
            <a:lvl1pPr algn="ctr" defTabSz="457200" rtl="0" eaLnBrk="1" latinLnBrk="0" hangingPunct="1">
              <a:spcBef>
                <a:spcPct val="0"/>
              </a:spcBef>
              <a:buNone/>
              <a:defRPr sz="4800" kern="1200">
                <a:solidFill>
                  <a:schemeClr val="accent1">
                    <a:lumMod val="75000"/>
                  </a:schemeClr>
                </a:solidFill>
                <a:latin typeface="Microsoft JhengHei" charset="-120"/>
                <a:ea typeface="Microsoft JhengHei" charset="-120"/>
                <a:cs typeface="Microsoft JhengHei" charset="-12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zh-TW" altLang="en-US" sz="3600" dirty="0" smtClean="0">
                <a:solidFill>
                  <a:srgbClr val="C00000"/>
                </a:solidFill>
                <a:latin typeface="+mj-ea"/>
                <a:ea typeface="+mj-ea"/>
              </a:rPr>
              <a:t>問券分析</a:t>
            </a:r>
            <a:endParaRPr lang="en-US" altLang="zh-TW" sz="3600" dirty="0" smtClean="0">
              <a:solidFill>
                <a:srgbClr val="C00000"/>
              </a:solidFill>
              <a:latin typeface="+mj-ea"/>
              <a:ea typeface="+mj-ea"/>
            </a:endParaRPr>
          </a:p>
          <a:p>
            <a:r>
              <a:rPr lang="en-US" altLang="zh-TW" sz="3600" dirty="0" smtClean="0">
                <a:solidFill>
                  <a:srgbClr val="7030A0"/>
                </a:solidFill>
                <a:latin typeface="+mj-ea"/>
                <a:ea typeface="+mj-ea"/>
              </a:rPr>
              <a:t>1.</a:t>
            </a:r>
            <a:r>
              <a:rPr lang="zh-TW" altLang="en-US" sz="3600" dirty="0" smtClean="0">
                <a:solidFill>
                  <a:srgbClr val="7030A0"/>
                </a:solidFill>
                <a:latin typeface="+mj-ea"/>
                <a:ea typeface="+mj-ea"/>
              </a:rPr>
              <a:t>受訪者社經背景分析</a:t>
            </a:r>
            <a:endParaRPr lang="zh-TW" altLang="en-US" sz="3600" dirty="0">
              <a:solidFill>
                <a:srgbClr val="7030A0"/>
              </a:solidFill>
              <a:latin typeface="+mj-ea"/>
              <a:ea typeface="+mj-ea"/>
            </a:endParaRPr>
          </a:p>
        </p:txBody>
      </p:sp>
    </p:spTree>
    <p:extLst>
      <p:ext uri="{BB962C8B-B14F-4D97-AF65-F5344CB8AC3E}">
        <p14:creationId xmlns:p14="http://schemas.microsoft.com/office/powerpoint/2010/main" val="4877326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51520" y="1498604"/>
            <a:ext cx="2790182" cy="1278466"/>
          </a:xfrm>
        </p:spPr>
        <p:txBody>
          <a:bodyPr>
            <a:normAutofit/>
          </a:bodyPr>
          <a:lstStyle/>
          <a:p>
            <a:r>
              <a:rPr lang="zh-TW" altLang="en-US" sz="3200" dirty="0" smtClean="0"/>
              <a:t>問券分</a:t>
            </a:r>
            <a:r>
              <a:rPr lang="zh-TW" altLang="en-US" sz="3200" dirty="0"/>
              <a:t>析</a:t>
            </a:r>
          </a:p>
        </p:txBody>
      </p:sp>
      <p:sp>
        <p:nvSpPr>
          <p:cNvPr id="4" name="文字版面配置區 3"/>
          <p:cNvSpPr>
            <a:spLocks noGrp="1"/>
          </p:cNvSpPr>
          <p:nvPr>
            <p:ph type="body" sz="half" idx="2"/>
          </p:nvPr>
        </p:nvSpPr>
        <p:spPr>
          <a:xfrm>
            <a:off x="251520" y="2777069"/>
            <a:ext cx="2790182" cy="2584449"/>
          </a:xfrm>
        </p:spPr>
        <p:txBody>
          <a:bodyPr/>
          <a:lstStyle/>
          <a:p>
            <a:r>
              <a:rPr lang="en-US" altLang="zh-TW" sz="2400" dirty="0">
                <a:solidFill>
                  <a:srgbClr val="7030A0"/>
                </a:solidFill>
                <a:latin typeface="+mj-ea"/>
              </a:rPr>
              <a:t>1.</a:t>
            </a:r>
            <a:r>
              <a:rPr lang="zh-TW" altLang="en-US" sz="2400" dirty="0">
                <a:solidFill>
                  <a:srgbClr val="7030A0"/>
                </a:solidFill>
                <a:latin typeface="+mj-ea"/>
              </a:rPr>
              <a:t>受訪</a:t>
            </a:r>
            <a:r>
              <a:rPr lang="zh-TW" altLang="en-US" sz="2400" dirty="0" smtClean="0">
                <a:solidFill>
                  <a:srgbClr val="7030A0"/>
                </a:solidFill>
                <a:latin typeface="+mj-ea"/>
              </a:rPr>
              <a:t>者</a:t>
            </a:r>
            <a:r>
              <a:rPr lang="en-US" altLang="zh-TW" sz="2400" dirty="0" smtClean="0">
                <a:solidFill>
                  <a:srgbClr val="7030A0"/>
                </a:solidFill>
                <a:latin typeface="+mj-ea"/>
              </a:rPr>
              <a:t/>
            </a:r>
            <a:br>
              <a:rPr lang="en-US" altLang="zh-TW" sz="2400" dirty="0" smtClean="0">
                <a:solidFill>
                  <a:srgbClr val="7030A0"/>
                </a:solidFill>
                <a:latin typeface="+mj-ea"/>
              </a:rPr>
            </a:br>
            <a:r>
              <a:rPr lang="zh-TW" altLang="en-US" sz="2400" dirty="0" smtClean="0">
                <a:solidFill>
                  <a:srgbClr val="7030A0"/>
                </a:solidFill>
                <a:latin typeface="+mj-ea"/>
              </a:rPr>
              <a:t>    社</a:t>
            </a:r>
            <a:r>
              <a:rPr lang="zh-TW" altLang="en-US" sz="2400" dirty="0">
                <a:solidFill>
                  <a:srgbClr val="7030A0"/>
                </a:solidFill>
                <a:latin typeface="+mj-ea"/>
              </a:rPr>
              <a:t>經背景分析</a:t>
            </a:r>
          </a:p>
          <a:p>
            <a:endParaRPr lang="zh-TW" altLang="en-US" dirty="0"/>
          </a:p>
        </p:txBody>
      </p:sp>
      <p:graphicFrame>
        <p:nvGraphicFramePr>
          <p:cNvPr id="10" name="表格 9"/>
          <p:cNvGraphicFramePr>
            <a:graphicFrameLocks noGrp="1"/>
          </p:cNvGraphicFramePr>
          <p:nvPr>
            <p:extLst>
              <p:ext uri="{D42A27DB-BD31-4B8C-83A1-F6EECF244321}">
                <p14:modId xmlns:p14="http://schemas.microsoft.com/office/powerpoint/2010/main" val="1072816854"/>
              </p:ext>
            </p:extLst>
          </p:nvPr>
        </p:nvGraphicFramePr>
        <p:xfrm>
          <a:off x="2843808" y="332656"/>
          <a:ext cx="4464498" cy="6264680"/>
        </p:xfrm>
        <a:graphic>
          <a:graphicData uri="http://schemas.openxmlformats.org/drawingml/2006/table">
            <a:tbl>
              <a:tblPr firstRow="1" firstCol="1" bandRow="1">
                <a:tableStyleId>{5C22544A-7EE6-4342-B048-85BDC9FD1C3A}</a:tableStyleId>
              </a:tblPr>
              <a:tblGrid>
                <a:gridCol w="2000925">
                  <a:extLst>
                    <a:ext uri="{9D8B030D-6E8A-4147-A177-3AD203B41FA5}">
                      <a16:colId xmlns:a16="http://schemas.microsoft.com/office/drawing/2014/main" xmlns="" val="20000"/>
                    </a:ext>
                  </a:extLst>
                </a:gridCol>
                <a:gridCol w="1350889">
                  <a:extLst>
                    <a:ext uri="{9D8B030D-6E8A-4147-A177-3AD203B41FA5}">
                      <a16:colId xmlns:a16="http://schemas.microsoft.com/office/drawing/2014/main" xmlns="" val="20001"/>
                    </a:ext>
                  </a:extLst>
                </a:gridCol>
                <a:gridCol w="1112684">
                  <a:extLst>
                    <a:ext uri="{9D8B030D-6E8A-4147-A177-3AD203B41FA5}">
                      <a16:colId xmlns:a16="http://schemas.microsoft.com/office/drawing/2014/main" xmlns="" val="20002"/>
                    </a:ext>
                  </a:extLst>
                </a:gridCol>
              </a:tblGrid>
              <a:tr h="329720">
                <a:tc gridSpan="3">
                  <a:txBody>
                    <a:bodyPr/>
                    <a:lstStyle/>
                    <a:p>
                      <a:pPr algn="ctr">
                        <a:spcAft>
                          <a:spcPts val="0"/>
                        </a:spcAft>
                        <a:tabLst>
                          <a:tab pos="5486400" algn="r"/>
                        </a:tabLst>
                      </a:pPr>
                      <a:r>
                        <a:rPr lang="en-US" sz="1800" dirty="0" err="1">
                          <a:effectLst/>
                        </a:rPr>
                        <a:t>年齡</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nchor="ct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xmlns="" val="10000"/>
                  </a:ext>
                </a:extLst>
              </a:tr>
              <a:tr h="329720">
                <a:tc>
                  <a:txBody>
                    <a:bodyPr/>
                    <a:lstStyle/>
                    <a:p>
                      <a:pPr algn="ctr">
                        <a:spcAft>
                          <a:spcPts val="0"/>
                        </a:spcAft>
                        <a:tabLst>
                          <a:tab pos="5486400" algn="r"/>
                        </a:tabLst>
                      </a:pPr>
                      <a:r>
                        <a:rPr lang="en-US" sz="1800" dirty="0" err="1">
                          <a:effectLst/>
                        </a:rPr>
                        <a:t>項目</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nchor="ctr"/>
                </a:tc>
                <a:tc>
                  <a:txBody>
                    <a:bodyPr/>
                    <a:lstStyle/>
                    <a:p>
                      <a:pPr algn="ctr">
                        <a:spcAft>
                          <a:spcPts val="0"/>
                        </a:spcAft>
                        <a:tabLst>
                          <a:tab pos="5486400" algn="r"/>
                        </a:tabLst>
                      </a:pPr>
                      <a:r>
                        <a:rPr lang="en-US" sz="1800">
                          <a:effectLst/>
                        </a:rPr>
                        <a:t>次數</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nchor="ctr"/>
                </a:tc>
                <a:tc>
                  <a:txBody>
                    <a:bodyPr/>
                    <a:lstStyle/>
                    <a:p>
                      <a:pPr algn="ctr">
                        <a:spcAft>
                          <a:spcPts val="0"/>
                        </a:spcAft>
                        <a:tabLst>
                          <a:tab pos="5486400" algn="r"/>
                        </a:tabLst>
                      </a:pPr>
                      <a:r>
                        <a:rPr lang="en-US" sz="1800">
                          <a:effectLst/>
                        </a:rPr>
                        <a:t>百分比</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nchor="ctr"/>
                </a:tc>
                <a:extLst>
                  <a:ext uri="{0D108BD9-81ED-4DB2-BD59-A6C34878D82A}">
                    <a16:rowId xmlns:a16="http://schemas.microsoft.com/office/drawing/2014/main" xmlns="" val="10001"/>
                  </a:ext>
                </a:extLst>
              </a:tr>
              <a:tr h="329720">
                <a:tc>
                  <a:txBody>
                    <a:bodyPr/>
                    <a:lstStyle/>
                    <a:p>
                      <a:pPr>
                        <a:spcAft>
                          <a:spcPts val="0"/>
                        </a:spcAft>
                        <a:tabLst>
                          <a:tab pos="5486400" algn="r"/>
                        </a:tabLst>
                      </a:pPr>
                      <a:r>
                        <a:rPr lang="en-US" sz="1800" dirty="0">
                          <a:effectLst/>
                        </a:rPr>
                        <a:t>20以下</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nchor="ctr"/>
                </a:tc>
                <a:tc>
                  <a:txBody>
                    <a:bodyPr/>
                    <a:lstStyle/>
                    <a:p>
                      <a:pPr algn="ctr">
                        <a:spcAft>
                          <a:spcPts val="0"/>
                        </a:spcAft>
                        <a:tabLst>
                          <a:tab pos="5486400" algn="r"/>
                        </a:tabLst>
                      </a:pPr>
                      <a:r>
                        <a:rPr lang="en-US" sz="1800">
                          <a:effectLst/>
                        </a:rPr>
                        <a:t>17</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nchor="ctr"/>
                </a:tc>
                <a:tc>
                  <a:txBody>
                    <a:bodyPr/>
                    <a:lstStyle/>
                    <a:p>
                      <a:pPr algn="ctr">
                        <a:spcAft>
                          <a:spcPts val="0"/>
                        </a:spcAft>
                        <a:tabLst>
                          <a:tab pos="5486400" algn="r"/>
                        </a:tabLst>
                      </a:pPr>
                      <a:r>
                        <a:rPr lang="en-US" sz="1800">
                          <a:effectLst/>
                        </a:rPr>
                        <a:t>5</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nchor="ctr"/>
                </a:tc>
                <a:extLst>
                  <a:ext uri="{0D108BD9-81ED-4DB2-BD59-A6C34878D82A}">
                    <a16:rowId xmlns:a16="http://schemas.microsoft.com/office/drawing/2014/main" xmlns="" val="10002"/>
                  </a:ext>
                </a:extLst>
              </a:tr>
              <a:tr h="329720">
                <a:tc>
                  <a:txBody>
                    <a:bodyPr/>
                    <a:lstStyle/>
                    <a:p>
                      <a:pPr>
                        <a:spcAft>
                          <a:spcPts val="0"/>
                        </a:spcAft>
                        <a:tabLst>
                          <a:tab pos="5486400" algn="r"/>
                        </a:tabLst>
                      </a:pPr>
                      <a:r>
                        <a:rPr lang="en-US" sz="1800" dirty="0">
                          <a:effectLst/>
                        </a:rPr>
                        <a:t>21-30</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nchor="ctr"/>
                </a:tc>
                <a:tc>
                  <a:txBody>
                    <a:bodyPr/>
                    <a:lstStyle/>
                    <a:p>
                      <a:pPr algn="ctr">
                        <a:spcAft>
                          <a:spcPts val="0"/>
                        </a:spcAft>
                        <a:tabLst>
                          <a:tab pos="5486400" algn="r"/>
                        </a:tabLst>
                      </a:pPr>
                      <a:r>
                        <a:rPr lang="en-US" sz="1800">
                          <a:effectLst/>
                        </a:rPr>
                        <a:t>99</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nchor="ctr"/>
                </a:tc>
                <a:tc>
                  <a:txBody>
                    <a:bodyPr/>
                    <a:lstStyle/>
                    <a:p>
                      <a:pPr algn="ctr">
                        <a:spcAft>
                          <a:spcPts val="0"/>
                        </a:spcAft>
                        <a:tabLst>
                          <a:tab pos="5486400" algn="r"/>
                        </a:tabLst>
                      </a:pPr>
                      <a:r>
                        <a:rPr lang="en-US" sz="1800">
                          <a:effectLst/>
                        </a:rPr>
                        <a:t>28</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nchor="ctr"/>
                </a:tc>
                <a:extLst>
                  <a:ext uri="{0D108BD9-81ED-4DB2-BD59-A6C34878D82A}">
                    <a16:rowId xmlns:a16="http://schemas.microsoft.com/office/drawing/2014/main" xmlns="" val="10003"/>
                  </a:ext>
                </a:extLst>
              </a:tr>
              <a:tr h="329720">
                <a:tc>
                  <a:txBody>
                    <a:bodyPr/>
                    <a:lstStyle/>
                    <a:p>
                      <a:pPr>
                        <a:spcAft>
                          <a:spcPts val="0"/>
                        </a:spcAft>
                        <a:tabLst>
                          <a:tab pos="5486400" algn="r"/>
                        </a:tabLst>
                      </a:pPr>
                      <a:r>
                        <a:rPr lang="en-US" sz="1800" dirty="0">
                          <a:effectLst/>
                        </a:rPr>
                        <a:t>31-40</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nchor="ctr"/>
                </a:tc>
                <a:tc>
                  <a:txBody>
                    <a:bodyPr/>
                    <a:lstStyle/>
                    <a:p>
                      <a:pPr algn="ctr">
                        <a:spcAft>
                          <a:spcPts val="0"/>
                        </a:spcAft>
                        <a:tabLst>
                          <a:tab pos="5486400" algn="r"/>
                        </a:tabLst>
                      </a:pPr>
                      <a:r>
                        <a:rPr lang="en-US" sz="1800">
                          <a:effectLst/>
                        </a:rPr>
                        <a:t>139</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nchor="ctr"/>
                </a:tc>
                <a:tc>
                  <a:txBody>
                    <a:bodyPr/>
                    <a:lstStyle/>
                    <a:p>
                      <a:pPr algn="ctr">
                        <a:spcAft>
                          <a:spcPts val="0"/>
                        </a:spcAft>
                        <a:tabLst>
                          <a:tab pos="5486400" algn="r"/>
                        </a:tabLst>
                      </a:pPr>
                      <a:r>
                        <a:rPr lang="en-US" sz="1800">
                          <a:effectLst/>
                        </a:rPr>
                        <a:t>40</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nchor="ctr"/>
                </a:tc>
                <a:extLst>
                  <a:ext uri="{0D108BD9-81ED-4DB2-BD59-A6C34878D82A}">
                    <a16:rowId xmlns:a16="http://schemas.microsoft.com/office/drawing/2014/main" xmlns="" val="10004"/>
                  </a:ext>
                </a:extLst>
              </a:tr>
              <a:tr h="329720">
                <a:tc>
                  <a:txBody>
                    <a:bodyPr/>
                    <a:lstStyle/>
                    <a:p>
                      <a:pPr>
                        <a:spcAft>
                          <a:spcPts val="0"/>
                        </a:spcAft>
                        <a:tabLst>
                          <a:tab pos="5486400" algn="r"/>
                        </a:tabLst>
                      </a:pPr>
                      <a:r>
                        <a:rPr lang="en-US" sz="1800" dirty="0">
                          <a:effectLst/>
                        </a:rPr>
                        <a:t>41-50</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nchor="ctr"/>
                </a:tc>
                <a:tc>
                  <a:txBody>
                    <a:bodyPr/>
                    <a:lstStyle/>
                    <a:p>
                      <a:pPr algn="ctr">
                        <a:spcAft>
                          <a:spcPts val="0"/>
                        </a:spcAft>
                        <a:tabLst>
                          <a:tab pos="5486400" algn="r"/>
                        </a:tabLst>
                      </a:pPr>
                      <a:r>
                        <a:rPr lang="en-US" sz="1800">
                          <a:effectLst/>
                        </a:rPr>
                        <a:t>73</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nchor="ctr"/>
                </a:tc>
                <a:tc>
                  <a:txBody>
                    <a:bodyPr/>
                    <a:lstStyle/>
                    <a:p>
                      <a:pPr algn="ctr">
                        <a:spcAft>
                          <a:spcPts val="0"/>
                        </a:spcAft>
                        <a:tabLst>
                          <a:tab pos="5486400" algn="r"/>
                        </a:tabLst>
                      </a:pPr>
                      <a:r>
                        <a:rPr lang="en-US" sz="1800">
                          <a:effectLst/>
                        </a:rPr>
                        <a:t>21</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nchor="ctr"/>
                </a:tc>
                <a:extLst>
                  <a:ext uri="{0D108BD9-81ED-4DB2-BD59-A6C34878D82A}">
                    <a16:rowId xmlns:a16="http://schemas.microsoft.com/office/drawing/2014/main" xmlns="" val="10005"/>
                  </a:ext>
                </a:extLst>
              </a:tr>
              <a:tr h="329720">
                <a:tc>
                  <a:txBody>
                    <a:bodyPr/>
                    <a:lstStyle/>
                    <a:p>
                      <a:pPr>
                        <a:spcAft>
                          <a:spcPts val="0"/>
                        </a:spcAft>
                        <a:tabLst>
                          <a:tab pos="5486400" algn="r"/>
                        </a:tabLst>
                      </a:pPr>
                      <a:r>
                        <a:rPr lang="en-US" sz="1800">
                          <a:effectLst/>
                        </a:rPr>
                        <a:t>51以上</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nchor="ctr"/>
                </a:tc>
                <a:tc>
                  <a:txBody>
                    <a:bodyPr/>
                    <a:lstStyle/>
                    <a:p>
                      <a:pPr algn="ctr">
                        <a:spcAft>
                          <a:spcPts val="0"/>
                        </a:spcAft>
                        <a:tabLst>
                          <a:tab pos="5486400" algn="r"/>
                        </a:tabLst>
                      </a:pPr>
                      <a:r>
                        <a:rPr lang="en-US" sz="1800" dirty="0">
                          <a:effectLst/>
                        </a:rPr>
                        <a:t>20</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nchor="ctr"/>
                </a:tc>
                <a:tc>
                  <a:txBody>
                    <a:bodyPr/>
                    <a:lstStyle/>
                    <a:p>
                      <a:pPr algn="ctr">
                        <a:spcAft>
                          <a:spcPts val="0"/>
                        </a:spcAft>
                        <a:tabLst>
                          <a:tab pos="5486400" algn="r"/>
                        </a:tabLst>
                      </a:pPr>
                      <a:r>
                        <a:rPr lang="en-US" sz="1800" dirty="0">
                          <a:effectLst/>
                        </a:rPr>
                        <a:t>6</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nchor="ctr"/>
                </a:tc>
                <a:extLst>
                  <a:ext uri="{0D108BD9-81ED-4DB2-BD59-A6C34878D82A}">
                    <a16:rowId xmlns:a16="http://schemas.microsoft.com/office/drawing/2014/main" xmlns="" val="10006"/>
                  </a:ext>
                </a:extLst>
              </a:tr>
              <a:tr h="329720">
                <a:tc gridSpan="3">
                  <a:txBody>
                    <a:bodyPr/>
                    <a:lstStyle/>
                    <a:p>
                      <a:pPr algn="ctr">
                        <a:spcAft>
                          <a:spcPts val="0"/>
                        </a:spcAft>
                        <a:tabLst>
                          <a:tab pos="5486400" algn="r"/>
                        </a:tabLst>
                      </a:pPr>
                      <a:r>
                        <a:rPr lang="en-US" sz="1800" dirty="0" err="1">
                          <a:effectLst/>
                        </a:rPr>
                        <a:t>職業類別</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xmlns="" val="10007"/>
                  </a:ext>
                </a:extLst>
              </a:tr>
              <a:tr h="329720">
                <a:tc>
                  <a:txBody>
                    <a:bodyPr/>
                    <a:lstStyle/>
                    <a:p>
                      <a:pPr algn="ctr">
                        <a:spcAft>
                          <a:spcPts val="0"/>
                        </a:spcAft>
                        <a:tabLst>
                          <a:tab pos="5486400" algn="r"/>
                        </a:tabLst>
                      </a:pPr>
                      <a:r>
                        <a:rPr lang="en-US" sz="1800">
                          <a:effectLst/>
                        </a:rPr>
                        <a:t>項目</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tc>
                <a:tc>
                  <a:txBody>
                    <a:bodyPr/>
                    <a:lstStyle/>
                    <a:p>
                      <a:pPr algn="ctr">
                        <a:spcAft>
                          <a:spcPts val="0"/>
                        </a:spcAft>
                        <a:tabLst>
                          <a:tab pos="5486400" algn="r"/>
                        </a:tabLst>
                      </a:pPr>
                      <a:r>
                        <a:rPr lang="en-US" sz="1800" dirty="0" err="1">
                          <a:effectLst/>
                        </a:rPr>
                        <a:t>次數</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tc>
                <a:tc>
                  <a:txBody>
                    <a:bodyPr/>
                    <a:lstStyle/>
                    <a:p>
                      <a:pPr algn="ctr">
                        <a:spcAft>
                          <a:spcPts val="0"/>
                        </a:spcAft>
                        <a:tabLst>
                          <a:tab pos="5486400" algn="r"/>
                        </a:tabLst>
                      </a:pPr>
                      <a:r>
                        <a:rPr lang="en-US" sz="1800">
                          <a:effectLst/>
                        </a:rPr>
                        <a:t>百分比</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tc>
                <a:extLst>
                  <a:ext uri="{0D108BD9-81ED-4DB2-BD59-A6C34878D82A}">
                    <a16:rowId xmlns:a16="http://schemas.microsoft.com/office/drawing/2014/main" xmlns="" val="10008"/>
                  </a:ext>
                </a:extLst>
              </a:tr>
              <a:tr h="329720">
                <a:tc>
                  <a:txBody>
                    <a:bodyPr/>
                    <a:lstStyle/>
                    <a:p>
                      <a:pPr>
                        <a:spcAft>
                          <a:spcPts val="0"/>
                        </a:spcAft>
                        <a:tabLst>
                          <a:tab pos="5486400" algn="r"/>
                        </a:tabLst>
                      </a:pPr>
                      <a:r>
                        <a:rPr lang="en-US" sz="1800">
                          <a:effectLst/>
                        </a:rPr>
                        <a:t>軍公教職人員</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tc>
                <a:tc>
                  <a:txBody>
                    <a:bodyPr/>
                    <a:lstStyle/>
                    <a:p>
                      <a:pPr algn="ctr">
                        <a:spcAft>
                          <a:spcPts val="0"/>
                        </a:spcAft>
                        <a:tabLst>
                          <a:tab pos="5486400" algn="r"/>
                        </a:tabLst>
                      </a:pPr>
                      <a:r>
                        <a:rPr lang="en-US" sz="1800" dirty="0">
                          <a:effectLst/>
                        </a:rPr>
                        <a:t>74</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tc>
                <a:tc>
                  <a:txBody>
                    <a:bodyPr/>
                    <a:lstStyle/>
                    <a:p>
                      <a:pPr algn="ctr">
                        <a:spcAft>
                          <a:spcPts val="0"/>
                        </a:spcAft>
                        <a:tabLst>
                          <a:tab pos="5486400" algn="r"/>
                        </a:tabLst>
                      </a:pPr>
                      <a:r>
                        <a:rPr lang="en-US" sz="1800">
                          <a:effectLst/>
                        </a:rPr>
                        <a:t>21</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tc>
                <a:extLst>
                  <a:ext uri="{0D108BD9-81ED-4DB2-BD59-A6C34878D82A}">
                    <a16:rowId xmlns:a16="http://schemas.microsoft.com/office/drawing/2014/main" xmlns="" val="10009"/>
                  </a:ext>
                </a:extLst>
              </a:tr>
              <a:tr h="329720">
                <a:tc>
                  <a:txBody>
                    <a:bodyPr/>
                    <a:lstStyle/>
                    <a:p>
                      <a:pPr>
                        <a:spcAft>
                          <a:spcPts val="0"/>
                        </a:spcAft>
                        <a:tabLst>
                          <a:tab pos="5486400" algn="r"/>
                        </a:tabLst>
                      </a:pPr>
                      <a:r>
                        <a:rPr lang="en-US" sz="1800">
                          <a:effectLst/>
                        </a:rPr>
                        <a:t>其他</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tc>
                <a:tc>
                  <a:txBody>
                    <a:bodyPr/>
                    <a:lstStyle/>
                    <a:p>
                      <a:pPr algn="ctr">
                        <a:spcAft>
                          <a:spcPts val="0"/>
                        </a:spcAft>
                        <a:tabLst>
                          <a:tab pos="5486400" algn="r"/>
                        </a:tabLst>
                      </a:pPr>
                      <a:r>
                        <a:rPr lang="en-US" sz="1800" dirty="0">
                          <a:effectLst/>
                        </a:rPr>
                        <a:t>62</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tc>
                <a:tc>
                  <a:txBody>
                    <a:bodyPr/>
                    <a:lstStyle/>
                    <a:p>
                      <a:pPr algn="ctr">
                        <a:spcAft>
                          <a:spcPts val="0"/>
                        </a:spcAft>
                        <a:tabLst>
                          <a:tab pos="5486400" algn="r"/>
                        </a:tabLst>
                      </a:pPr>
                      <a:r>
                        <a:rPr lang="en-US" sz="1800">
                          <a:effectLst/>
                        </a:rPr>
                        <a:t>18</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tc>
                <a:extLst>
                  <a:ext uri="{0D108BD9-81ED-4DB2-BD59-A6C34878D82A}">
                    <a16:rowId xmlns:a16="http://schemas.microsoft.com/office/drawing/2014/main" xmlns="" val="10010"/>
                  </a:ext>
                </a:extLst>
              </a:tr>
              <a:tr h="329720">
                <a:tc>
                  <a:txBody>
                    <a:bodyPr/>
                    <a:lstStyle/>
                    <a:p>
                      <a:pPr>
                        <a:spcAft>
                          <a:spcPts val="0"/>
                        </a:spcAft>
                        <a:tabLst>
                          <a:tab pos="5486400" algn="r"/>
                        </a:tabLst>
                      </a:pPr>
                      <a:r>
                        <a:rPr lang="en-US" sz="1800">
                          <a:effectLst/>
                        </a:rPr>
                        <a:t>學生</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tc>
                <a:tc>
                  <a:txBody>
                    <a:bodyPr/>
                    <a:lstStyle/>
                    <a:p>
                      <a:pPr algn="ctr">
                        <a:spcAft>
                          <a:spcPts val="0"/>
                        </a:spcAft>
                        <a:tabLst>
                          <a:tab pos="5486400" algn="r"/>
                        </a:tabLst>
                      </a:pPr>
                      <a:r>
                        <a:rPr lang="en-US" sz="1800" dirty="0">
                          <a:effectLst/>
                        </a:rPr>
                        <a:t>57</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tc>
                <a:tc>
                  <a:txBody>
                    <a:bodyPr/>
                    <a:lstStyle/>
                    <a:p>
                      <a:pPr algn="ctr">
                        <a:spcAft>
                          <a:spcPts val="0"/>
                        </a:spcAft>
                        <a:tabLst>
                          <a:tab pos="5486400" algn="r"/>
                        </a:tabLst>
                      </a:pPr>
                      <a:r>
                        <a:rPr lang="en-US" sz="1800">
                          <a:effectLst/>
                        </a:rPr>
                        <a:t>16</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tc>
                <a:extLst>
                  <a:ext uri="{0D108BD9-81ED-4DB2-BD59-A6C34878D82A}">
                    <a16:rowId xmlns:a16="http://schemas.microsoft.com/office/drawing/2014/main" xmlns="" val="10011"/>
                  </a:ext>
                </a:extLst>
              </a:tr>
              <a:tr h="329720">
                <a:tc>
                  <a:txBody>
                    <a:bodyPr/>
                    <a:lstStyle/>
                    <a:p>
                      <a:pPr>
                        <a:spcAft>
                          <a:spcPts val="0"/>
                        </a:spcAft>
                        <a:tabLst>
                          <a:tab pos="5486400" algn="r"/>
                        </a:tabLst>
                      </a:pPr>
                      <a:r>
                        <a:rPr lang="en-US" sz="1800">
                          <a:effectLst/>
                        </a:rPr>
                        <a:t>餐飲服務業</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tc>
                <a:tc>
                  <a:txBody>
                    <a:bodyPr/>
                    <a:lstStyle/>
                    <a:p>
                      <a:pPr algn="ctr">
                        <a:spcAft>
                          <a:spcPts val="0"/>
                        </a:spcAft>
                        <a:tabLst>
                          <a:tab pos="5486400" algn="r"/>
                        </a:tabLst>
                      </a:pPr>
                      <a:r>
                        <a:rPr lang="en-US" sz="1800" dirty="0">
                          <a:effectLst/>
                        </a:rPr>
                        <a:t>46</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tc>
                <a:tc>
                  <a:txBody>
                    <a:bodyPr/>
                    <a:lstStyle/>
                    <a:p>
                      <a:pPr algn="ctr">
                        <a:spcAft>
                          <a:spcPts val="0"/>
                        </a:spcAft>
                        <a:tabLst>
                          <a:tab pos="5486400" algn="r"/>
                        </a:tabLst>
                      </a:pPr>
                      <a:r>
                        <a:rPr lang="en-US" sz="1800">
                          <a:effectLst/>
                        </a:rPr>
                        <a:t>13</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tc>
                <a:extLst>
                  <a:ext uri="{0D108BD9-81ED-4DB2-BD59-A6C34878D82A}">
                    <a16:rowId xmlns:a16="http://schemas.microsoft.com/office/drawing/2014/main" xmlns="" val="10012"/>
                  </a:ext>
                </a:extLst>
              </a:tr>
              <a:tr h="329720">
                <a:tc>
                  <a:txBody>
                    <a:bodyPr/>
                    <a:lstStyle/>
                    <a:p>
                      <a:pPr>
                        <a:spcAft>
                          <a:spcPts val="0"/>
                        </a:spcAft>
                        <a:tabLst>
                          <a:tab pos="5486400" algn="r"/>
                        </a:tabLst>
                      </a:pPr>
                      <a:r>
                        <a:rPr lang="en-US" sz="1800">
                          <a:effectLst/>
                        </a:rPr>
                        <a:t>製造業</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tc>
                <a:tc>
                  <a:txBody>
                    <a:bodyPr/>
                    <a:lstStyle/>
                    <a:p>
                      <a:pPr algn="ctr">
                        <a:spcAft>
                          <a:spcPts val="0"/>
                        </a:spcAft>
                        <a:tabLst>
                          <a:tab pos="5486400" algn="r"/>
                        </a:tabLst>
                      </a:pPr>
                      <a:r>
                        <a:rPr lang="en-US" sz="1800" dirty="0">
                          <a:effectLst/>
                        </a:rPr>
                        <a:t>26</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tc>
                <a:tc>
                  <a:txBody>
                    <a:bodyPr/>
                    <a:lstStyle/>
                    <a:p>
                      <a:pPr algn="ctr">
                        <a:spcAft>
                          <a:spcPts val="0"/>
                        </a:spcAft>
                        <a:tabLst>
                          <a:tab pos="5486400" algn="r"/>
                        </a:tabLst>
                      </a:pPr>
                      <a:r>
                        <a:rPr lang="en-US" sz="1800">
                          <a:effectLst/>
                        </a:rPr>
                        <a:t>7</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tc>
                <a:extLst>
                  <a:ext uri="{0D108BD9-81ED-4DB2-BD59-A6C34878D82A}">
                    <a16:rowId xmlns:a16="http://schemas.microsoft.com/office/drawing/2014/main" xmlns="" val="10013"/>
                  </a:ext>
                </a:extLst>
              </a:tr>
              <a:tr h="329720">
                <a:tc>
                  <a:txBody>
                    <a:bodyPr/>
                    <a:lstStyle/>
                    <a:p>
                      <a:pPr>
                        <a:spcAft>
                          <a:spcPts val="0"/>
                        </a:spcAft>
                        <a:tabLst>
                          <a:tab pos="5486400" algn="r"/>
                        </a:tabLst>
                      </a:pPr>
                      <a:r>
                        <a:rPr lang="en-US" sz="1800">
                          <a:effectLst/>
                        </a:rPr>
                        <a:t>自由業</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tc>
                <a:tc>
                  <a:txBody>
                    <a:bodyPr/>
                    <a:lstStyle/>
                    <a:p>
                      <a:pPr algn="ctr">
                        <a:spcAft>
                          <a:spcPts val="0"/>
                        </a:spcAft>
                        <a:tabLst>
                          <a:tab pos="5486400" algn="r"/>
                        </a:tabLst>
                      </a:pPr>
                      <a:r>
                        <a:rPr lang="en-US" sz="1800" dirty="0">
                          <a:effectLst/>
                        </a:rPr>
                        <a:t>24</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tc>
                <a:tc>
                  <a:txBody>
                    <a:bodyPr/>
                    <a:lstStyle/>
                    <a:p>
                      <a:pPr algn="ctr">
                        <a:spcAft>
                          <a:spcPts val="0"/>
                        </a:spcAft>
                        <a:tabLst>
                          <a:tab pos="5486400" algn="r"/>
                        </a:tabLst>
                      </a:pPr>
                      <a:r>
                        <a:rPr lang="en-US" sz="1800" dirty="0">
                          <a:effectLst/>
                        </a:rPr>
                        <a:t>7</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tc>
                <a:extLst>
                  <a:ext uri="{0D108BD9-81ED-4DB2-BD59-A6C34878D82A}">
                    <a16:rowId xmlns:a16="http://schemas.microsoft.com/office/drawing/2014/main" xmlns="" val="10014"/>
                  </a:ext>
                </a:extLst>
              </a:tr>
              <a:tr h="329720">
                <a:tc>
                  <a:txBody>
                    <a:bodyPr/>
                    <a:lstStyle/>
                    <a:p>
                      <a:pPr>
                        <a:spcAft>
                          <a:spcPts val="0"/>
                        </a:spcAft>
                        <a:tabLst>
                          <a:tab pos="5486400" algn="r"/>
                        </a:tabLst>
                      </a:pPr>
                      <a:r>
                        <a:rPr lang="en-US" sz="1800">
                          <a:effectLst/>
                        </a:rPr>
                        <a:t>金融業</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tc>
                <a:tc>
                  <a:txBody>
                    <a:bodyPr/>
                    <a:lstStyle/>
                    <a:p>
                      <a:pPr algn="ctr">
                        <a:spcAft>
                          <a:spcPts val="0"/>
                        </a:spcAft>
                        <a:tabLst>
                          <a:tab pos="5486400" algn="r"/>
                        </a:tabLst>
                      </a:pPr>
                      <a:r>
                        <a:rPr lang="en-US" sz="1800">
                          <a:effectLst/>
                        </a:rPr>
                        <a:t>20</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tc>
                <a:tc>
                  <a:txBody>
                    <a:bodyPr/>
                    <a:lstStyle/>
                    <a:p>
                      <a:pPr algn="ctr">
                        <a:spcAft>
                          <a:spcPts val="0"/>
                        </a:spcAft>
                        <a:tabLst>
                          <a:tab pos="5486400" algn="r"/>
                        </a:tabLst>
                      </a:pPr>
                      <a:r>
                        <a:rPr lang="en-US" sz="1800" dirty="0">
                          <a:effectLst/>
                        </a:rPr>
                        <a:t>6</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tc>
                <a:extLst>
                  <a:ext uri="{0D108BD9-81ED-4DB2-BD59-A6C34878D82A}">
                    <a16:rowId xmlns:a16="http://schemas.microsoft.com/office/drawing/2014/main" xmlns="" val="10015"/>
                  </a:ext>
                </a:extLst>
              </a:tr>
              <a:tr h="329720">
                <a:tc>
                  <a:txBody>
                    <a:bodyPr/>
                    <a:lstStyle/>
                    <a:p>
                      <a:pPr>
                        <a:spcAft>
                          <a:spcPts val="0"/>
                        </a:spcAft>
                        <a:tabLst>
                          <a:tab pos="5486400" algn="r"/>
                        </a:tabLst>
                      </a:pPr>
                      <a:r>
                        <a:rPr lang="en-US" sz="1800">
                          <a:effectLst/>
                        </a:rPr>
                        <a:t>家管/退休人員</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tc>
                <a:tc>
                  <a:txBody>
                    <a:bodyPr/>
                    <a:lstStyle/>
                    <a:p>
                      <a:pPr algn="ctr">
                        <a:spcAft>
                          <a:spcPts val="0"/>
                        </a:spcAft>
                        <a:tabLst>
                          <a:tab pos="5486400" algn="r"/>
                        </a:tabLst>
                      </a:pPr>
                      <a:r>
                        <a:rPr lang="en-US" sz="1800">
                          <a:effectLst/>
                        </a:rPr>
                        <a:t>19</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tc>
                <a:tc>
                  <a:txBody>
                    <a:bodyPr/>
                    <a:lstStyle/>
                    <a:p>
                      <a:pPr algn="ctr">
                        <a:spcAft>
                          <a:spcPts val="0"/>
                        </a:spcAft>
                        <a:tabLst>
                          <a:tab pos="5486400" algn="r"/>
                        </a:tabLst>
                      </a:pPr>
                      <a:r>
                        <a:rPr lang="en-US" sz="1800" dirty="0">
                          <a:effectLst/>
                        </a:rPr>
                        <a:t>5</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tc>
                <a:extLst>
                  <a:ext uri="{0D108BD9-81ED-4DB2-BD59-A6C34878D82A}">
                    <a16:rowId xmlns:a16="http://schemas.microsoft.com/office/drawing/2014/main" xmlns="" val="10016"/>
                  </a:ext>
                </a:extLst>
              </a:tr>
              <a:tr h="329720">
                <a:tc>
                  <a:txBody>
                    <a:bodyPr/>
                    <a:lstStyle/>
                    <a:p>
                      <a:pPr>
                        <a:spcAft>
                          <a:spcPts val="0"/>
                        </a:spcAft>
                        <a:tabLst>
                          <a:tab pos="5486400" algn="r"/>
                        </a:tabLst>
                      </a:pPr>
                      <a:r>
                        <a:rPr lang="en-US" sz="1800">
                          <a:effectLst/>
                        </a:rPr>
                        <a:t>資訊/科技業</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tc>
                <a:tc>
                  <a:txBody>
                    <a:bodyPr/>
                    <a:lstStyle/>
                    <a:p>
                      <a:pPr algn="ctr">
                        <a:spcAft>
                          <a:spcPts val="0"/>
                        </a:spcAft>
                        <a:tabLst>
                          <a:tab pos="5486400" algn="r"/>
                        </a:tabLst>
                      </a:pPr>
                      <a:r>
                        <a:rPr lang="en-US" sz="1800">
                          <a:effectLst/>
                        </a:rPr>
                        <a:t>16</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tc>
                <a:tc>
                  <a:txBody>
                    <a:bodyPr/>
                    <a:lstStyle/>
                    <a:p>
                      <a:pPr algn="ctr">
                        <a:spcAft>
                          <a:spcPts val="0"/>
                        </a:spcAft>
                        <a:tabLst>
                          <a:tab pos="5486400" algn="r"/>
                        </a:tabLst>
                      </a:pPr>
                      <a:r>
                        <a:rPr lang="en-US" sz="1800" dirty="0">
                          <a:effectLst/>
                        </a:rPr>
                        <a:t>5</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tc>
                <a:extLst>
                  <a:ext uri="{0D108BD9-81ED-4DB2-BD59-A6C34878D82A}">
                    <a16:rowId xmlns:a16="http://schemas.microsoft.com/office/drawing/2014/main" xmlns="" val="10017"/>
                  </a:ext>
                </a:extLst>
              </a:tr>
              <a:tr h="329720">
                <a:tc>
                  <a:txBody>
                    <a:bodyPr/>
                    <a:lstStyle/>
                    <a:p>
                      <a:pPr>
                        <a:spcAft>
                          <a:spcPts val="0"/>
                        </a:spcAft>
                        <a:tabLst>
                          <a:tab pos="5486400" algn="r"/>
                        </a:tabLst>
                      </a:pPr>
                      <a:r>
                        <a:rPr lang="en-US" sz="1800">
                          <a:effectLst/>
                        </a:rPr>
                        <a:t>醫療人員</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tc>
                <a:tc>
                  <a:txBody>
                    <a:bodyPr/>
                    <a:lstStyle/>
                    <a:p>
                      <a:pPr algn="ctr">
                        <a:spcAft>
                          <a:spcPts val="0"/>
                        </a:spcAft>
                        <a:tabLst>
                          <a:tab pos="5486400" algn="r"/>
                        </a:tabLst>
                      </a:pPr>
                      <a:r>
                        <a:rPr lang="en-US" sz="1800">
                          <a:effectLst/>
                        </a:rPr>
                        <a:t>4</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tc>
                <a:tc>
                  <a:txBody>
                    <a:bodyPr/>
                    <a:lstStyle/>
                    <a:p>
                      <a:pPr algn="ctr">
                        <a:spcAft>
                          <a:spcPts val="0"/>
                        </a:spcAft>
                        <a:tabLst>
                          <a:tab pos="5486400" algn="r"/>
                        </a:tabLst>
                      </a:pPr>
                      <a:r>
                        <a:rPr lang="en-US" sz="1800" dirty="0">
                          <a:effectLst/>
                        </a:rPr>
                        <a:t>1</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tc>
                <a:extLst>
                  <a:ext uri="{0D108BD9-81ED-4DB2-BD59-A6C34878D82A}">
                    <a16:rowId xmlns:a16="http://schemas.microsoft.com/office/drawing/2014/main" xmlns="" val="10018"/>
                  </a:ext>
                </a:extLst>
              </a:tr>
            </a:tbl>
          </a:graphicData>
        </a:graphic>
      </p:graphicFrame>
      <p:sp>
        <p:nvSpPr>
          <p:cNvPr id="5" name="橢圓 4"/>
          <p:cNvSpPr/>
          <p:nvPr/>
        </p:nvSpPr>
        <p:spPr>
          <a:xfrm>
            <a:off x="6172145" y="1628800"/>
            <a:ext cx="1152129" cy="360040"/>
          </a:xfrm>
          <a:prstGeom prst="ellipse">
            <a:avLst/>
          </a:prstGeom>
          <a:noFill/>
          <a:ln w="57150">
            <a:solidFill>
              <a:srgbClr val="0067FF"/>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zh-TW" altLang="en-US"/>
          </a:p>
        </p:txBody>
      </p:sp>
      <p:sp>
        <p:nvSpPr>
          <p:cNvPr id="9" name="橢圓 8"/>
          <p:cNvSpPr/>
          <p:nvPr/>
        </p:nvSpPr>
        <p:spPr>
          <a:xfrm>
            <a:off x="6172144" y="3284976"/>
            <a:ext cx="1104121" cy="360048"/>
          </a:xfrm>
          <a:prstGeom prst="ellipse">
            <a:avLst/>
          </a:prstGeom>
          <a:noFill/>
          <a:ln w="57150">
            <a:solidFill>
              <a:srgbClr val="0067FF"/>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zh-TW" altLang="en-US"/>
          </a:p>
        </p:txBody>
      </p:sp>
    </p:spTree>
    <p:extLst>
      <p:ext uri="{BB962C8B-B14F-4D97-AF65-F5344CB8AC3E}">
        <p14:creationId xmlns:p14="http://schemas.microsoft.com/office/powerpoint/2010/main" val="25671626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51520" y="1498604"/>
            <a:ext cx="2790182" cy="1278466"/>
          </a:xfrm>
        </p:spPr>
        <p:txBody>
          <a:bodyPr>
            <a:normAutofit/>
          </a:bodyPr>
          <a:lstStyle/>
          <a:p>
            <a:r>
              <a:rPr lang="zh-TW" altLang="en-US" sz="3200" dirty="0" smtClean="0"/>
              <a:t>問券分</a:t>
            </a:r>
            <a:r>
              <a:rPr lang="zh-TW" altLang="en-US" sz="3200" dirty="0"/>
              <a:t>析</a:t>
            </a:r>
          </a:p>
        </p:txBody>
      </p:sp>
      <p:graphicFrame>
        <p:nvGraphicFramePr>
          <p:cNvPr id="6" name="內容版面配置區 5"/>
          <p:cNvGraphicFramePr>
            <a:graphicFrameLocks noGrp="1"/>
          </p:cNvGraphicFramePr>
          <p:nvPr>
            <p:ph idx="1"/>
            <p:extLst>
              <p:ext uri="{D42A27DB-BD31-4B8C-83A1-F6EECF244321}">
                <p14:modId xmlns:p14="http://schemas.microsoft.com/office/powerpoint/2010/main" val="2504921265"/>
              </p:ext>
            </p:extLst>
          </p:nvPr>
        </p:nvGraphicFramePr>
        <p:xfrm>
          <a:off x="2843808" y="260648"/>
          <a:ext cx="4689404" cy="6443037"/>
        </p:xfrm>
        <a:graphic>
          <a:graphicData uri="http://schemas.openxmlformats.org/drawingml/2006/table">
            <a:tbl>
              <a:tblPr firstRow="1" firstCol="1" bandRow="1">
                <a:tableStyleId>{5C22544A-7EE6-4342-B048-85BDC9FD1C3A}</a:tableStyleId>
              </a:tblPr>
              <a:tblGrid>
                <a:gridCol w="2101724">
                  <a:extLst>
                    <a:ext uri="{9D8B030D-6E8A-4147-A177-3AD203B41FA5}">
                      <a16:colId xmlns:a16="http://schemas.microsoft.com/office/drawing/2014/main" xmlns="" val="20000"/>
                    </a:ext>
                  </a:extLst>
                </a:gridCol>
                <a:gridCol w="1418942">
                  <a:extLst>
                    <a:ext uri="{9D8B030D-6E8A-4147-A177-3AD203B41FA5}">
                      <a16:colId xmlns:a16="http://schemas.microsoft.com/office/drawing/2014/main" xmlns="" val="20001"/>
                    </a:ext>
                  </a:extLst>
                </a:gridCol>
                <a:gridCol w="1168738">
                  <a:extLst>
                    <a:ext uri="{9D8B030D-6E8A-4147-A177-3AD203B41FA5}">
                      <a16:colId xmlns:a16="http://schemas.microsoft.com/office/drawing/2014/main" xmlns="" val="20002"/>
                    </a:ext>
                  </a:extLst>
                </a:gridCol>
              </a:tblGrid>
              <a:tr h="463983">
                <a:tc gridSpan="3">
                  <a:txBody>
                    <a:bodyPr/>
                    <a:lstStyle/>
                    <a:p>
                      <a:pPr algn="ctr">
                        <a:spcAft>
                          <a:spcPts val="0"/>
                        </a:spcAft>
                        <a:tabLst>
                          <a:tab pos="5486400" algn="r"/>
                        </a:tabLst>
                      </a:pPr>
                      <a:r>
                        <a:rPr lang="zh-TW" sz="1800" dirty="0">
                          <a:effectLst/>
                        </a:rPr>
                        <a:t>個人平均月收入</a:t>
                      </a:r>
                      <a:r>
                        <a:rPr lang="en-US" sz="1800" dirty="0">
                          <a:effectLst/>
                        </a:rPr>
                        <a:t>(</a:t>
                      </a:r>
                      <a:r>
                        <a:rPr lang="zh-TW" sz="1800" dirty="0">
                          <a:effectLst/>
                        </a:rPr>
                        <a:t>元</a:t>
                      </a:r>
                      <a:r>
                        <a:rPr lang="en-US" sz="1800" dirty="0">
                          <a:effectLst/>
                        </a:rPr>
                        <a:t>/</a:t>
                      </a:r>
                      <a:r>
                        <a:rPr lang="zh-TW" sz="1800" dirty="0">
                          <a:effectLst/>
                        </a:rPr>
                        <a:t>新台幣</a:t>
                      </a:r>
                      <a:r>
                        <a:rPr lang="en-US" sz="1800" dirty="0">
                          <a:effectLst/>
                        </a:rPr>
                        <a:t>)</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3482" marR="13482" marT="0" marB="0" anchor="ct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xmlns="" val="10000"/>
                  </a:ext>
                </a:extLst>
              </a:tr>
              <a:tr h="463983">
                <a:tc>
                  <a:txBody>
                    <a:bodyPr/>
                    <a:lstStyle/>
                    <a:p>
                      <a:pPr algn="ctr">
                        <a:spcAft>
                          <a:spcPts val="0"/>
                        </a:spcAft>
                        <a:tabLst>
                          <a:tab pos="5486400" algn="r"/>
                        </a:tabLst>
                      </a:pPr>
                      <a:r>
                        <a:rPr lang="en-US" sz="1800" dirty="0" err="1">
                          <a:effectLst/>
                        </a:rPr>
                        <a:t>項目</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3482" marR="13482" marT="0" marB="0" anchor="ctr"/>
                </a:tc>
                <a:tc>
                  <a:txBody>
                    <a:bodyPr/>
                    <a:lstStyle/>
                    <a:p>
                      <a:pPr algn="ctr">
                        <a:spcAft>
                          <a:spcPts val="0"/>
                        </a:spcAft>
                        <a:tabLst>
                          <a:tab pos="5486400" algn="r"/>
                        </a:tabLst>
                      </a:pPr>
                      <a:r>
                        <a:rPr lang="en-US" sz="1800">
                          <a:effectLst/>
                        </a:rPr>
                        <a:t>次數</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3482" marR="13482" marT="0" marB="0" anchor="ctr"/>
                </a:tc>
                <a:tc>
                  <a:txBody>
                    <a:bodyPr/>
                    <a:lstStyle/>
                    <a:p>
                      <a:pPr algn="ctr">
                        <a:spcAft>
                          <a:spcPts val="0"/>
                        </a:spcAft>
                        <a:tabLst>
                          <a:tab pos="5486400" algn="r"/>
                        </a:tabLst>
                      </a:pPr>
                      <a:r>
                        <a:rPr lang="en-US" sz="1800">
                          <a:effectLst/>
                        </a:rPr>
                        <a:t>百分比</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3482" marR="13482" marT="0" marB="0" anchor="ctr"/>
                </a:tc>
                <a:extLst>
                  <a:ext uri="{0D108BD9-81ED-4DB2-BD59-A6C34878D82A}">
                    <a16:rowId xmlns:a16="http://schemas.microsoft.com/office/drawing/2014/main" xmlns="" val="10001"/>
                  </a:ext>
                </a:extLst>
              </a:tr>
              <a:tr h="463983">
                <a:tc>
                  <a:txBody>
                    <a:bodyPr/>
                    <a:lstStyle/>
                    <a:p>
                      <a:pPr>
                        <a:spcAft>
                          <a:spcPts val="0"/>
                        </a:spcAft>
                        <a:tabLst>
                          <a:tab pos="5486400" algn="r"/>
                        </a:tabLst>
                      </a:pPr>
                      <a:r>
                        <a:rPr lang="en-US" sz="1800" dirty="0" err="1">
                          <a:effectLst/>
                        </a:rPr>
                        <a:t>無收入</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3482" marR="13482" marT="0" marB="0" anchor="ctr"/>
                </a:tc>
                <a:tc>
                  <a:txBody>
                    <a:bodyPr/>
                    <a:lstStyle/>
                    <a:p>
                      <a:pPr algn="ctr">
                        <a:spcAft>
                          <a:spcPts val="0"/>
                        </a:spcAft>
                        <a:tabLst>
                          <a:tab pos="5486400" algn="r"/>
                        </a:tabLst>
                      </a:pPr>
                      <a:r>
                        <a:rPr lang="en-US" sz="1800">
                          <a:effectLst/>
                        </a:rPr>
                        <a:t>52</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3482" marR="13482" marT="0" marB="0" anchor="ctr"/>
                </a:tc>
                <a:tc>
                  <a:txBody>
                    <a:bodyPr/>
                    <a:lstStyle/>
                    <a:p>
                      <a:pPr algn="ctr">
                        <a:spcAft>
                          <a:spcPts val="0"/>
                        </a:spcAft>
                        <a:tabLst>
                          <a:tab pos="5486400" algn="r"/>
                        </a:tabLst>
                      </a:pPr>
                      <a:r>
                        <a:rPr lang="en-US" sz="1800">
                          <a:effectLst/>
                        </a:rPr>
                        <a:t>15</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3482" marR="13482" marT="0" marB="0" anchor="ctr"/>
                </a:tc>
                <a:extLst>
                  <a:ext uri="{0D108BD9-81ED-4DB2-BD59-A6C34878D82A}">
                    <a16:rowId xmlns:a16="http://schemas.microsoft.com/office/drawing/2014/main" xmlns="" val="10002"/>
                  </a:ext>
                </a:extLst>
              </a:tr>
              <a:tr h="463983">
                <a:tc>
                  <a:txBody>
                    <a:bodyPr/>
                    <a:lstStyle/>
                    <a:p>
                      <a:pPr>
                        <a:spcAft>
                          <a:spcPts val="0"/>
                        </a:spcAft>
                        <a:tabLst>
                          <a:tab pos="5486400" algn="r"/>
                        </a:tabLst>
                      </a:pPr>
                      <a:r>
                        <a:rPr lang="en-US" sz="1800">
                          <a:effectLst/>
                        </a:rPr>
                        <a:t>20,000以下</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3482" marR="13482" marT="0" marB="0" anchor="ctr"/>
                </a:tc>
                <a:tc>
                  <a:txBody>
                    <a:bodyPr/>
                    <a:lstStyle/>
                    <a:p>
                      <a:pPr algn="ctr">
                        <a:spcAft>
                          <a:spcPts val="0"/>
                        </a:spcAft>
                        <a:tabLst>
                          <a:tab pos="5486400" algn="r"/>
                        </a:tabLst>
                      </a:pPr>
                      <a:r>
                        <a:rPr lang="en-US" sz="1800" dirty="0">
                          <a:effectLst/>
                        </a:rPr>
                        <a:t>28</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3482" marR="13482" marT="0" marB="0" anchor="ctr"/>
                </a:tc>
                <a:tc>
                  <a:txBody>
                    <a:bodyPr/>
                    <a:lstStyle/>
                    <a:p>
                      <a:pPr algn="ctr">
                        <a:spcAft>
                          <a:spcPts val="0"/>
                        </a:spcAft>
                        <a:tabLst>
                          <a:tab pos="5486400" algn="r"/>
                        </a:tabLst>
                      </a:pPr>
                      <a:r>
                        <a:rPr lang="en-US" sz="1800">
                          <a:effectLst/>
                        </a:rPr>
                        <a:t>8</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3482" marR="13482" marT="0" marB="0" anchor="ctr"/>
                </a:tc>
                <a:extLst>
                  <a:ext uri="{0D108BD9-81ED-4DB2-BD59-A6C34878D82A}">
                    <a16:rowId xmlns:a16="http://schemas.microsoft.com/office/drawing/2014/main" xmlns="" val="10003"/>
                  </a:ext>
                </a:extLst>
              </a:tr>
              <a:tr h="411258">
                <a:tc>
                  <a:txBody>
                    <a:bodyPr/>
                    <a:lstStyle/>
                    <a:p>
                      <a:pPr>
                        <a:spcAft>
                          <a:spcPts val="0"/>
                        </a:spcAft>
                        <a:tabLst>
                          <a:tab pos="5486400" algn="r"/>
                        </a:tabLst>
                      </a:pPr>
                      <a:r>
                        <a:rPr lang="en-US" sz="1800" dirty="0">
                          <a:effectLst/>
                        </a:rPr>
                        <a:t>20,001~25,000</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3482" marR="13482" marT="0" marB="0" anchor="ctr"/>
                </a:tc>
                <a:tc>
                  <a:txBody>
                    <a:bodyPr/>
                    <a:lstStyle/>
                    <a:p>
                      <a:pPr algn="ctr">
                        <a:spcAft>
                          <a:spcPts val="0"/>
                        </a:spcAft>
                        <a:tabLst>
                          <a:tab pos="5486400" algn="r"/>
                        </a:tabLst>
                      </a:pPr>
                      <a:r>
                        <a:rPr lang="en-US" sz="1800" dirty="0">
                          <a:effectLst/>
                        </a:rPr>
                        <a:t>43</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3482" marR="13482" marT="0" marB="0" anchor="ctr"/>
                </a:tc>
                <a:tc>
                  <a:txBody>
                    <a:bodyPr/>
                    <a:lstStyle/>
                    <a:p>
                      <a:pPr algn="ctr">
                        <a:spcAft>
                          <a:spcPts val="0"/>
                        </a:spcAft>
                        <a:tabLst>
                          <a:tab pos="5486400" algn="r"/>
                        </a:tabLst>
                      </a:pPr>
                      <a:r>
                        <a:rPr lang="en-US" sz="1800">
                          <a:effectLst/>
                        </a:rPr>
                        <a:t>12</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3482" marR="13482" marT="0" marB="0" anchor="ctr"/>
                </a:tc>
                <a:extLst>
                  <a:ext uri="{0D108BD9-81ED-4DB2-BD59-A6C34878D82A}">
                    <a16:rowId xmlns:a16="http://schemas.microsoft.com/office/drawing/2014/main" xmlns="" val="10004"/>
                  </a:ext>
                </a:extLst>
              </a:tr>
              <a:tr h="463983">
                <a:tc>
                  <a:txBody>
                    <a:bodyPr/>
                    <a:lstStyle/>
                    <a:p>
                      <a:pPr>
                        <a:spcAft>
                          <a:spcPts val="0"/>
                        </a:spcAft>
                        <a:tabLst>
                          <a:tab pos="5486400" algn="r"/>
                        </a:tabLst>
                      </a:pPr>
                      <a:r>
                        <a:rPr lang="en-US" sz="1800">
                          <a:effectLst/>
                        </a:rPr>
                        <a:t>25,001~30,000</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3482" marR="13482" marT="0" marB="0" anchor="ctr"/>
                </a:tc>
                <a:tc>
                  <a:txBody>
                    <a:bodyPr/>
                    <a:lstStyle/>
                    <a:p>
                      <a:pPr algn="ctr">
                        <a:spcAft>
                          <a:spcPts val="0"/>
                        </a:spcAft>
                        <a:tabLst>
                          <a:tab pos="5486400" algn="r"/>
                        </a:tabLst>
                      </a:pPr>
                      <a:r>
                        <a:rPr lang="en-US" sz="1800" dirty="0">
                          <a:effectLst/>
                        </a:rPr>
                        <a:t>34</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3482" marR="13482" marT="0" marB="0" anchor="ctr"/>
                </a:tc>
                <a:tc>
                  <a:txBody>
                    <a:bodyPr/>
                    <a:lstStyle/>
                    <a:p>
                      <a:pPr algn="ctr">
                        <a:spcAft>
                          <a:spcPts val="0"/>
                        </a:spcAft>
                        <a:tabLst>
                          <a:tab pos="5486400" algn="r"/>
                        </a:tabLst>
                      </a:pPr>
                      <a:r>
                        <a:rPr lang="en-US" sz="1800">
                          <a:effectLst/>
                        </a:rPr>
                        <a:t>10</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3482" marR="13482" marT="0" marB="0" anchor="ctr"/>
                </a:tc>
                <a:extLst>
                  <a:ext uri="{0D108BD9-81ED-4DB2-BD59-A6C34878D82A}">
                    <a16:rowId xmlns:a16="http://schemas.microsoft.com/office/drawing/2014/main" xmlns="" val="10005"/>
                  </a:ext>
                </a:extLst>
              </a:tr>
              <a:tr h="463983">
                <a:tc>
                  <a:txBody>
                    <a:bodyPr/>
                    <a:lstStyle/>
                    <a:p>
                      <a:pPr>
                        <a:spcAft>
                          <a:spcPts val="0"/>
                        </a:spcAft>
                        <a:tabLst>
                          <a:tab pos="5486400" algn="r"/>
                        </a:tabLst>
                      </a:pPr>
                      <a:r>
                        <a:rPr lang="en-US" sz="1800">
                          <a:effectLst/>
                        </a:rPr>
                        <a:t>30,001~35,000</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3482" marR="13482" marT="0" marB="0" anchor="ctr"/>
                </a:tc>
                <a:tc>
                  <a:txBody>
                    <a:bodyPr/>
                    <a:lstStyle/>
                    <a:p>
                      <a:pPr algn="ctr">
                        <a:spcAft>
                          <a:spcPts val="0"/>
                        </a:spcAft>
                        <a:tabLst>
                          <a:tab pos="5486400" algn="r"/>
                        </a:tabLst>
                      </a:pPr>
                      <a:r>
                        <a:rPr lang="en-US" sz="1800" dirty="0">
                          <a:effectLst/>
                        </a:rPr>
                        <a:t>39</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3482" marR="13482" marT="0" marB="0" anchor="ctr"/>
                </a:tc>
                <a:tc>
                  <a:txBody>
                    <a:bodyPr/>
                    <a:lstStyle/>
                    <a:p>
                      <a:pPr algn="ctr">
                        <a:spcAft>
                          <a:spcPts val="0"/>
                        </a:spcAft>
                        <a:tabLst>
                          <a:tab pos="5486400" algn="r"/>
                        </a:tabLst>
                      </a:pPr>
                      <a:r>
                        <a:rPr lang="en-US" sz="1800">
                          <a:effectLst/>
                        </a:rPr>
                        <a:t>11</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3482" marR="13482" marT="0" marB="0" anchor="ctr"/>
                </a:tc>
                <a:extLst>
                  <a:ext uri="{0D108BD9-81ED-4DB2-BD59-A6C34878D82A}">
                    <a16:rowId xmlns:a16="http://schemas.microsoft.com/office/drawing/2014/main" xmlns="" val="10006"/>
                  </a:ext>
                </a:extLst>
              </a:tr>
              <a:tr h="463983">
                <a:tc>
                  <a:txBody>
                    <a:bodyPr/>
                    <a:lstStyle/>
                    <a:p>
                      <a:pPr>
                        <a:spcAft>
                          <a:spcPts val="0"/>
                        </a:spcAft>
                        <a:tabLst>
                          <a:tab pos="5486400" algn="r"/>
                        </a:tabLst>
                      </a:pPr>
                      <a:r>
                        <a:rPr lang="en-US" sz="1800">
                          <a:effectLst/>
                        </a:rPr>
                        <a:t>35,001~40,000</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3482" marR="13482" marT="0" marB="0" anchor="ctr"/>
                </a:tc>
                <a:tc>
                  <a:txBody>
                    <a:bodyPr/>
                    <a:lstStyle/>
                    <a:p>
                      <a:pPr algn="ctr">
                        <a:spcAft>
                          <a:spcPts val="0"/>
                        </a:spcAft>
                        <a:tabLst>
                          <a:tab pos="5486400" algn="r"/>
                        </a:tabLst>
                      </a:pPr>
                      <a:r>
                        <a:rPr lang="en-US" sz="1800" dirty="0">
                          <a:effectLst/>
                        </a:rPr>
                        <a:t>42</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3482" marR="13482" marT="0" marB="0" anchor="ctr"/>
                </a:tc>
                <a:tc>
                  <a:txBody>
                    <a:bodyPr/>
                    <a:lstStyle/>
                    <a:p>
                      <a:pPr algn="ctr">
                        <a:spcAft>
                          <a:spcPts val="0"/>
                        </a:spcAft>
                        <a:tabLst>
                          <a:tab pos="5486400" algn="r"/>
                        </a:tabLst>
                      </a:pPr>
                      <a:r>
                        <a:rPr lang="en-US" sz="1800">
                          <a:effectLst/>
                        </a:rPr>
                        <a:t>12</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3482" marR="13482" marT="0" marB="0" anchor="ctr"/>
                </a:tc>
                <a:extLst>
                  <a:ext uri="{0D108BD9-81ED-4DB2-BD59-A6C34878D82A}">
                    <a16:rowId xmlns:a16="http://schemas.microsoft.com/office/drawing/2014/main" xmlns="" val="10007"/>
                  </a:ext>
                </a:extLst>
              </a:tr>
              <a:tr h="463983">
                <a:tc>
                  <a:txBody>
                    <a:bodyPr/>
                    <a:lstStyle/>
                    <a:p>
                      <a:pPr>
                        <a:spcAft>
                          <a:spcPts val="0"/>
                        </a:spcAft>
                        <a:tabLst>
                          <a:tab pos="5486400" algn="r"/>
                        </a:tabLst>
                      </a:pPr>
                      <a:r>
                        <a:rPr lang="en-US" sz="1800">
                          <a:effectLst/>
                        </a:rPr>
                        <a:t>40,001~50,000</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3482" marR="13482" marT="0" marB="0" anchor="ctr"/>
                </a:tc>
                <a:tc>
                  <a:txBody>
                    <a:bodyPr/>
                    <a:lstStyle/>
                    <a:p>
                      <a:pPr algn="ctr">
                        <a:spcAft>
                          <a:spcPts val="0"/>
                        </a:spcAft>
                        <a:tabLst>
                          <a:tab pos="5486400" algn="r"/>
                        </a:tabLst>
                      </a:pPr>
                      <a:r>
                        <a:rPr lang="en-US" sz="1800" dirty="0">
                          <a:effectLst/>
                        </a:rPr>
                        <a:t>45</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3482" marR="13482" marT="0" marB="0" anchor="ctr"/>
                </a:tc>
                <a:tc>
                  <a:txBody>
                    <a:bodyPr/>
                    <a:lstStyle/>
                    <a:p>
                      <a:pPr algn="ctr">
                        <a:spcAft>
                          <a:spcPts val="0"/>
                        </a:spcAft>
                        <a:tabLst>
                          <a:tab pos="5486400" algn="r"/>
                        </a:tabLst>
                      </a:pPr>
                      <a:r>
                        <a:rPr lang="en-US" sz="1800">
                          <a:effectLst/>
                        </a:rPr>
                        <a:t>13</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3482" marR="13482" marT="0" marB="0" anchor="ctr"/>
                </a:tc>
                <a:extLst>
                  <a:ext uri="{0D108BD9-81ED-4DB2-BD59-A6C34878D82A}">
                    <a16:rowId xmlns:a16="http://schemas.microsoft.com/office/drawing/2014/main" xmlns="" val="10008"/>
                  </a:ext>
                </a:extLst>
              </a:tr>
              <a:tr h="463983">
                <a:tc>
                  <a:txBody>
                    <a:bodyPr/>
                    <a:lstStyle/>
                    <a:p>
                      <a:pPr>
                        <a:spcAft>
                          <a:spcPts val="0"/>
                        </a:spcAft>
                        <a:tabLst>
                          <a:tab pos="5486400" algn="r"/>
                        </a:tabLst>
                      </a:pPr>
                      <a:r>
                        <a:rPr lang="en-US" sz="1800">
                          <a:effectLst/>
                        </a:rPr>
                        <a:t>50,001以上</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3482" marR="13482" marT="0" marB="0" anchor="ctr"/>
                </a:tc>
                <a:tc>
                  <a:txBody>
                    <a:bodyPr/>
                    <a:lstStyle/>
                    <a:p>
                      <a:pPr algn="ctr">
                        <a:spcAft>
                          <a:spcPts val="0"/>
                        </a:spcAft>
                        <a:tabLst>
                          <a:tab pos="5486400" algn="r"/>
                        </a:tabLst>
                      </a:pPr>
                      <a:r>
                        <a:rPr lang="en-US" sz="1800" dirty="0">
                          <a:effectLst/>
                        </a:rPr>
                        <a:t>65</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3482" marR="13482" marT="0" marB="0" anchor="ctr"/>
                </a:tc>
                <a:tc>
                  <a:txBody>
                    <a:bodyPr/>
                    <a:lstStyle/>
                    <a:p>
                      <a:pPr algn="ctr">
                        <a:spcAft>
                          <a:spcPts val="0"/>
                        </a:spcAft>
                        <a:tabLst>
                          <a:tab pos="5486400" algn="r"/>
                        </a:tabLst>
                      </a:pPr>
                      <a:r>
                        <a:rPr lang="en-US" sz="1800" dirty="0">
                          <a:effectLst/>
                        </a:rPr>
                        <a:t>19</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3482" marR="13482" marT="0" marB="0" anchor="ctr"/>
                </a:tc>
                <a:extLst>
                  <a:ext uri="{0D108BD9-81ED-4DB2-BD59-A6C34878D82A}">
                    <a16:rowId xmlns:a16="http://schemas.microsoft.com/office/drawing/2014/main" xmlns="" val="10009"/>
                  </a:ext>
                </a:extLst>
              </a:tr>
              <a:tr h="463983">
                <a:tc gridSpan="3">
                  <a:txBody>
                    <a:bodyPr/>
                    <a:lstStyle/>
                    <a:p>
                      <a:pPr algn="ctr">
                        <a:spcAft>
                          <a:spcPts val="0"/>
                        </a:spcAft>
                        <a:tabLst>
                          <a:tab pos="5486400" algn="r"/>
                        </a:tabLst>
                      </a:pPr>
                      <a:r>
                        <a:rPr lang="en-US" sz="1800" dirty="0" err="1">
                          <a:effectLst/>
                        </a:rPr>
                        <a:t>性別</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3482" marR="13482" marT="0" marB="0"/>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xmlns="" val="10010"/>
                  </a:ext>
                </a:extLst>
              </a:tr>
              <a:tr h="463983">
                <a:tc>
                  <a:txBody>
                    <a:bodyPr/>
                    <a:lstStyle/>
                    <a:p>
                      <a:pPr algn="ctr">
                        <a:spcAft>
                          <a:spcPts val="0"/>
                        </a:spcAft>
                        <a:tabLst>
                          <a:tab pos="5486400" algn="r"/>
                        </a:tabLst>
                      </a:pPr>
                      <a:r>
                        <a:rPr lang="en-US" sz="1800">
                          <a:effectLst/>
                        </a:rPr>
                        <a:t>項目</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3482" marR="13482" marT="0" marB="0"/>
                </a:tc>
                <a:tc>
                  <a:txBody>
                    <a:bodyPr/>
                    <a:lstStyle/>
                    <a:p>
                      <a:pPr algn="ctr">
                        <a:spcAft>
                          <a:spcPts val="0"/>
                        </a:spcAft>
                        <a:tabLst>
                          <a:tab pos="5486400" algn="r"/>
                        </a:tabLst>
                      </a:pPr>
                      <a:r>
                        <a:rPr lang="en-US" sz="1800">
                          <a:effectLst/>
                        </a:rPr>
                        <a:t>次數</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3482" marR="13482" marT="0" marB="0"/>
                </a:tc>
                <a:tc>
                  <a:txBody>
                    <a:bodyPr/>
                    <a:lstStyle/>
                    <a:p>
                      <a:pPr algn="ctr">
                        <a:spcAft>
                          <a:spcPts val="0"/>
                        </a:spcAft>
                        <a:tabLst>
                          <a:tab pos="5486400" algn="r"/>
                        </a:tabLst>
                      </a:pPr>
                      <a:r>
                        <a:rPr lang="en-US" sz="1800" dirty="0" err="1">
                          <a:effectLst/>
                        </a:rPr>
                        <a:t>百分比</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3482" marR="13482" marT="0" marB="0"/>
                </a:tc>
                <a:extLst>
                  <a:ext uri="{0D108BD9-81ED-4DB2-BD59-A6C34878D82A}">
                    <a16:rowId xmlns:a16="http://schemas.microsoft.com/office/drawing/2014/main" xmlns="" val="10011"/>
                  </a:ext>
                </a:extLst>
              </a:tr>
              <a:tr h="463983">
                <a:tc>
                  <a:txBody>
                    <a:bodyPr/>
                    <a:lstStyle/>
                    <a:p>
                      <a:pPr>
                        <a:spcAft>
                          <a:spcPts val="0"/>
                        </a:spcAft>
                        <a:tabLst>
                          <a:tab pos="5486400" algn="r"/>
                        </a:tabLst>
                      </a:pPr>
                      <a:r>
                        <a:rPr lang="en-US" sz="1800">
                          <a:effectLst/>
                        </a:rPr>
                        <a:t>女</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3482" marR="13482" marT="0" marB="0"/>
                </a:tc>
                <a:tc>
                  <a:txBody>
                    <a:bodyPr/>
                    <a:lstStyle/>
                    <a:p>
                      <a:pPr algn="ctr">
                        <a:spcAft>
                          <a:spcPts val="0"/>
                        </a:spcAft>
                        <a:tabLst>
                          <a:tab pos="5486400" algn="r"/>
                        </a:tabLst>
                      </a:pPr>
                      <a:r>
                        <a:rPr lang="en-US" sz="1800">
                          <a:effectLst/>
                        </a:rPr>
                        <a:t>189</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3482" marR="13482" marT="0" marB="0"/>
                </a:tc>
                <a:tc>
                  <a:txBody>
                    <a:bodyPr/>
                    <a:lstStyle/>
                    <a:p>
                      <a:pPr algn="ctr">
                        <a:spcAft>
                          <a:spcPts val="0"/>
                        </a:spcAft>
                        <a:tabLst>
                          <a:tab pos="5486400" algn="r"/>
                        </a:tabLst>
                      </a:pPr>
                      <a:r>
                        <a:rPr lang="en-US" sz="1800" dirty="0">
                          <a:effectLst/>
                        </a:rPr>
                        <a:t>54</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3482" marR="13482" marT="0" marB="0"/>
                </a:tc>
                <a:extLst>
                  <a:ext uri="{0D108BD9-81ED-4DB2-BD59-A6C34878D82A}">
                    <a16:rowId xmlns:a16="http://schemas.microsoft.com/office/drawing/2014/main" xmlns="" val="10012"/>
                  </a:ext>
                </a:extLst>
              </a:tr>
              <a:tr h="463983">
                <a:tc>
                  <a:txBody>
                    <a:bodyPr/>
                    <a:lstStyle/>
                    <a:p>
                      <a:pPr>
                        <a:spcAft>
                          <a:spcPts val="0"/>
                        </a:spcAft>
                        <a:tabLst>
                          <a:tab pos="5486400" algn="r"/>
                        </a:tabLst>
                      </a:pPr>
                      <a:r>
                        <a:rPr lang="en-US" sz="1800">
                          <a:effectLst/>
                        </a:rPr>
                        <a:t>男</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3482" marR="13482" marT="0" marB="0"/>
                </a:tc>
                <a:tc>
                  <a:txBody>
                    <a:bodyPr/>
                    <a:lstStyle/>
                    <a:p>
                      <a:pPr algn="ctr">
                        <a:spcAft>
                          <a:spcPts val="0"/>
                        </a:spcAft>
                        <a:tabLst>
                          <a:tab pos="5486400" algn="r"/>
                        </a:tabLst>
                      </a:pPr>
                      <a:r>
                        <a:rPr lang="en-US" sz="1800">
                          <a:effectLst/>
                        </a:rPr>
                        <a:t>159</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3482" marR="13482" marT="0" marB="0"/>
                </a:tc>
                <a:tc>
                  <a:txBody>
                    <a:bodyPr/>
                    <a:lstStyle/>
                    <a:p>
                      <a:pPr algn="ctr">
                        <a:spcAft>
                          <a:spcPts val="0"/>
                        </a:spcAft>
                        <a:tabLst>
                          <a:tab pos="5486400" algn="r"/>
                        </a:tabLst>
                      </a:pPr>
                      <a:r>
                        <a:rPr lang="en-US" sz="1800" dirty="0">
                          <a:effectLst/>
                        </a:rPr>
                        <a:t>46</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3482" marR="13482" marT="0" marB="0"/>
                </a:tc>
                <a:extLst>
                  <a:ext uri="{0D108BD9-81ED-4DB2-BD59-A6C34878D82A}">
                    <a16:rowId xmlns:a16="http://schemas.microsoft.com/office/drawing/2014/main" xmlns="" val="10013"/>
                  </a:ext>
                </a:extLst>
              </a:tr>
            </a:tbl>
          </a:graphicData>
        </a:graphic>
      </p:graphicFrame>
      <p:sp>
        <p:nvSpPr>
          <p:cNvPr id="4" name="文字版面配置區 3"/>
          <p:cNvSpPr>
            <a:spLocks noGrp="1"/>
          </p:cNvSpPr>
          <p:nvPr>
            <p:ph type="body" sz="half" idx="2"/>
          </p:nvPr>
        </p:nvSpPr>
        <p:spPr>
          <a:xfrm>
            <a:off x="251520" y="2777069"/>
            <a:ext cx="2790182" cy="2584449"/>
          </a:xfrm>
        </p:spPr>
        <p:txBody>
          <a:bodyPr/>
          <a:lstStyle/>
          <a:p>
            <a:r>
              <a:rPr lang="en-US" altLang="zh-TW" sz="2400" dirty="0">
                <a:solidFill>
                  <a:srgbClr val="7030A0"/>
                </a:solidFill>
                <a:latin typeface="+mj-ea"/>
              </a:rPr>
              <a:t>1.</a:t>
            </a:r>
            <a:r>
              <a:rPr lang="zh-TW" altLang="en-US" sz="2400" dirty="0">
                <a:solidFill>
                  <a:srgbClr val="7030A0"/>
                </a:solidFill>
                <a:latin typeface="+mj-ea"/>
              </a:rPr>
              <a:t>受訪</a:t>
            </a:r>
            <a:r>
              <a:rPr lang="zh-TW" altLang="en-US" sz="2400" dirty="0" smtClean="0">
                <a:solidFill>
                  <a:srgbClr val="7030A0"/>
                </a:solidFill>
                <a:latin typeface="+mj-ea"/>
              </a:rPr>
              <a:t>者</a:t>
            </a:r>
            <a:r>
              <a:rPr lang="en-US" altLang="zh-TW" sz="2400" dirty="0" smtClean="0">
                <a:solidFill>
                  <a:srgbClr val="7030A0"/>
                </a:solidFill>
                <a:latin typeface="+mj-ea"/>
              </a:rPr>
              <a:t/>
            </a:r>
            <a:br>
              <a:rPr lang="en-US" altLang="zh-TW" sz="2400" dirty="0" smtClean="0">
                <a:solidFill>
                  <a:srgbClr val="7030A0"/>
                </a:solidFill>
                <a:latin typeface="+mj-ea"/>
              </a:rPr>
            </a:br>
            <a:r>
              <a:rPr lang="zh-TW" altLang="en-US" sz="2400" dirty="0" smtClean="0">
                <a:solidFill>
                  <a:srgbClr val="7030A0"/>
                </a:solidFill>
                <a:latin typeface="+mj-ea"/>
              </a:rPr>
              <a:t>    社</a:t>
            </a:r>
            <a:r>
              <a:rPr lang="zh-TW" altLang="en-US" sz="2400" dirty="0">
                <a:solidFill>
                  <a:srgbClr val="7030A0"/>
                </a:solidFill>
                <a:latin typeface="+mj-ea"/>
              </a:rPr>
              <a:t>經背景分析</a:t>
            </a:r>
          </a:p>
          <a:p>
            <a:endParaRPr lang="zh-TW" altLang="en-US" dirty="0"/>
          </a:p>
        </p:txBody>
      </p:sp>
      <p:sp>
        <p:nvSpPr>
          <p:cNvPr id="5" name="橢圓 4"/>
          <p:cNvSpPr/>
          <p:nvPr/>
        </p:nvSpPr>
        <p:spPr>
          <a:xfrm>
            <a:off x="6300192" y="4365104"/>
            <a:ext cx="1296144" cy="576064"/>
          </a:xfrm>
          <a:prstGeom prst="ellipse">
            <a:avLst/>
          </a:prstGeom>
          <a:noFill/>
          <a:ln w="57150">
            <a:solidFill>
              <a:srgbClr val="0067FF"/>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zh-TW" altLang="en-US"/>
          </a:p>
        </p:txBody>
      </p:sp>
      <p:sp>
        <p:nvSpPr>
          <p:cNvPr id="9" name="橢圓 8"/>
          <p:cNvSpPr/>
          <p:nvPr/>
        </p:nvSpPr>
        <p:spPr>
          <a:xfrm>
            <a:off x="6300192" y="5589240"/>
            <a:ext cx="1296144" cy="576064"/>
          </a:xfrm>
          <a:prstGeom prst="ellipse">
            <a:avLst/>
          </a:prstGeom>
          <a:noFill/>
          <a:ln w="57150">
            <a:solidFill>
              <a:srgbClr val="0067FF"/>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zh-TW" altLang="en-US"/>
          </a:p>
        </p:txBody>
      </p:sp>
    </p:spTree>
    <p:extLst>
      <p:ext uri="{BB962C8B-B14F-4D97-AF65-F5344CB8AC3E}">
        <p14:creationId xmlns:p14="http://schemas.microsoft.com/office/powerpoint/2010/main" val="6117242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內容版面配置區 3"/>
          <p:cNvGraphicFramePr>
            <a:graphicFrameLocks noGrp="1"/>
          </p:cNvGraphicFramePr>
          <p:nvPr>
            <p:ph idx="1"/>
            <p:extLst>
              <p:ext uri="{D42A27DB-BD31-4B8C-83A1-F6EECF244321}">
                <p14:modId xmlns:p14="http://schemas.microsoft.com/office/powerpoint/2010/main" val="1447070705"/>
              </p:ext>
            </p:extLst>
          </p:nvPr>
        </p:nvGraphicFramePr>
        <p:xfrm>
          <a:off x="467544" y="2060848"/>
          <a:ext cx="6840760" cy="2911180"/>
        </p:xfrm>
        <a:graphic>
          <a:graphicData uri="http://schemas.openxmlformats.org/drawingml/2006/table">
            <a:tbl>
              <a:tblPr firstRow="1" firstCol="1" bandRow="1">
                <a:tableStyleId>{5C22544A-7EE6-4342-B048-85BDC9FD1C3A}</a:tableStyleId>
              </a:tblPr>
              <a:tblGrid>
                <a:gridCol w="4608512">
                  <a:extLst>
                    <a:ext uri="{9D8B030D-6E8A-4147-A177-3AD203B41FA5}">
                      <a16:colId xmlns:a16="http://schemas.microsoft.com/office/drawing/2014/main" xmlns="" val="20000"/>
                    </a:ext>
                  </a:extLst>
                </a:gridCol>
                <a:gridCol w="1152128">
                  <a:extLst>
                    <a:ext uri="{9D8B030D-6E8A-4147-A177-3AD203B41FA5}">
                      <a16:colId xmlns:a16="http://schemas.microsoft.com/office/drawing/2014/main" xmlns="" val="20001"/>
                    </a:ext>
                  </a:extLst>
                </a:gridCol>
                <a:gridCol w="1080120">
                  <a:extLst>
                    <a:ext uri="{9D8B030D-6E8A-4147-A177-3AD203B41FA5}">
                      <a16:colId xmlns:a16="http://schemas.microsoft.com/office/drawing/2014/main" xmlns="" val="20002"/>
                    </a:ext>
                  </a:extLst>
                </a:gridCol>
              </a:tblGrid>
              <a:tr h="241741">
                <a:tc gridSpan="3">
                  <a:txBody>
                    <a:bodyPr/>
                    <a:lstStyle/>
                    <a:p>
                      <a:pPr algn="ctr">
                        <a:spcAft>
                          <a:spcPts val="0"/>
                        </a:spcAft>
                        <a:tabLst>
                          <a:tab pos="5486400" algn="r"/>
                        </a:tabLst>
                      </a:pPr>
                      <a:r>
                        <a:rPr lang="en-US" sz="1200">
                          <a:effectLst/>
                        </a:rPr>
                        <a:t>居住地點</a:t>
                      </a:r>
                      <a:endParaRPr lang="zh-TW" sz="120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xmlns="" val="10000"/>
                  </a:ext>
                </a:extLst>
              </a:tr>
              <a:tr h="262315">
                <a:tc>
                  <a:txBody>
                    <a:bodyPr/>
                    <a:lstStyle/>
                    <a:p>
                      <a:pPr algn="ctr">
                        <a:spcAft>
                          <a:spcPts val="0"/>
                        </a:spcAft>
                        <a:tabLst>
                          <a:tab pos="5486400" algn="r"/>
                        </a:tabLst>
                      </a:pPr>
                      <a:r>
                        <a:rPr lang="en-US" sz="1200" dirty="0" err="1">
                          <a:effectLst/>
                        </a:rPr>
                        <a:t>項目</a:t>
                      </a:r>
                      <a:endParaRPr lang="zh-TW" sz="12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tc>
                <a:tc>
                  <a:txBody>
                    <a:bodyPr/>
                    <a:lstStyle/>
                    <a:p>
                      <a:pPr algn="ctr">
                        <a:spcAft>
                          <a:spcPts val="0"/>
                        </a:spcAft>
                        <a:tabLst>
                          <a:tab pos="5486400" algn="r"/>
                        </a:tabLst>
                      </a:pPr>
                      <a:r>
                        <a:rPr lang="en-US" sz="1200" dirty="0" err="1">
                          <a:effectLst/>
                        </a:rPr>
                        <a:t>次數</a:t>
                      </a:r>
                      <a:endParaRPr lang="zh-TW" sz="12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tc>
                <a:tc>
                  <a:txBody>
                    <a:bodyPr/>
                    <a:lstStyle/>
                    <a:p>
                      <a:pPr algn="ctr">
                        <a:spcAft>
                          <a:spcPts val="0"/>
                        </a:spcAft>
                        <a:tabLst>
                          <a:tab pos="5486400" algn="r"/>
                        </a:tabLst>
                      </a:pPr>
                      <a:r>
                        <a:rPr lang="en-US" sz="1200">
                          <a:effectLst/>
                        </a:rPr>
                        <a:t>百分比</a:t>
                      </a:r>
                      <a:endParaRPr lang="zh-TW" sz="120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tc>
                <a:extLst>
                  <a:ext uri="{0D108BD9-81ED-4DB2-BD59-A6C34878D82A}">
                    <a16:rowId xmlns:a16="http://schemas.microsoft.com/office/drawing/2014/main" xmlns="" val="10001"/>
                  </a:ext>
                </a:extLst>
              </a:tr>
              <a:tr h="288032">
                <a:tc>
                  <a:txBody>
                    <a:bodyPr/>
                    <a:lstStyle/>
                    <a:p>
                      <a:pPr algn="l">
                        <a:spcAft>
                          <a:spcPts val="0"/>
                        </a:spcAft>
                        <a:tabLst>
                          <a:tab pos="5486400" algn="r"/>
                        </a:tabLst>
                      </a:pPr>
                      <a:r>
                        <a:rPr lang="en-US" sz="1800" dirty="0" err="1">
                          <a:effectLst/>
                        </a:rPr>
                        <a:t>大陸地區</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tc>
                <a:tc>
                  <a:txBody>
                    <a:bodyPr/>
                    <a:lstStyle/>
                    <a:p>
                      <a:pPr algn="ctr">
                        <a:spcAft>
                          <a:spcPts val="0"/>
                        </a:spcAft>
                        <a:tabLst>
                          <a:tab pos="5486400" algn="r"/>
                        </a:tabLst>
                      </a:pPr>
                      <a:r>
                        <a:rPr lang="en-US" sz="1600" dirty="0">
                          <a:effectLst/>
                        </a:rPr>
                        <a:t>6</a:t>
                      </a:r>
                      <a:endParaRPr lang="zh-TW" sz="16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nchor="ctr"/>
                </a:tc>
                <a:tc>
                  <a:txBody>
                    <a:bodyPr/>
                    <a:lstStyle/>
                    <a:p>
                      <a:pPr algn="ctr">
                        <a:spcAft>
                          <a:spcPts val="0"/>
                        </a:spcAft>
                        <a:tabLst>
                          <a:tab pos="5486400" algn="r"/>
                        </a:tabLst>
                      </a:pPr>
                      <a:r>
                        <a:rPr lang="en-US" sz="1600">
                          <a:effectLst/>
                        </a:rPr>
                        <a:t>2 </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nchor="ctr"/>
                </a:tc>
                <a:extLst>
                  <a:ext uri="{0D108BD9-81ED-4DB2-BD59-A6C34878D82A}">
                    <a16:rowId xmlns:a16="http://schemas.microsoft.com/office/drawing/2014/main" xmlns="" val="10002"/>
                  </a:ext>
                </a:extLst>
              </a:tr>
              <a:tr h="476240">
                <a:tc>
                  <a:txBody>
                    <a:bodyPr/>
                    <a:lstStyle/>
                    <a:p>
                      <a:pPr marL="304800" indent="-304800" algn="l">
                        <a:spcAft>
                          <a:spcPts val="0"/>
                        </a:spcAft>
                        <a:tabLst>
                          <a:tab pos="5486400" algn="r"/>
                        </a:tabLst>
                      </a:pPr>
                      <a:r>
                        <a:rPr lang="zh-TW" sz="1800" dirty="0">
                          <a:effectLst/>
                        </a:rPr>
                        <a:t>中部</a:t>
                      </a:r>
                      <a:r>
                        <a:rPr lang="en-US" sz="1800" dirty="0">
                          <a:effectLst/>
                        </a:rPr>
                        <a:t>(</a:t>
                      </a:r>
                      <a:r>
                        <a:rPr lang="zh-TW" sz="1800" dirty="0">
                          <a:effectLst/>
                        </a:rPr>
                        <a:t>苗栗、台中、彰化、雲林、嘉義、南投</a:t>
                      </a:r>
                      <a:r>
                        <a:rPr lang="en-US" sz="1800" dirty="0">
                          <a:effectLst/>
                        </a:rPr>
                        <a:t>)</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tc>
                <a:tc>
                  <a:txBody>
                    <a:bodyPr/>
                    <a:lstStyle/>
                    <a:p>
                      <a:pPr algn="ctr">
                        <a:spcAft>
                          <a:spcPts val="0"/>
                        </a:spcAft>
                        <a:tabLst>
                          <a:tab pos="5486400" algn="r"/>
                        </a:tabLst>
                      </a:pPr>
                      <a:r>
                        <a:rPr lang="en-US" sz="1600" dirty="0">
                          <a:effectLst/>
                        </a:rPr>
                        <a:t>33</a:t>
                      </a:r>
                      <a:endParaRPr lang="zh-TW" sz="16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nchor="ctr"/>
                </a:tc>
                <a:tc>
                  <a:txBody>
                    <a:bodyPr/>
                    <a:lstStyle/>
                    <a:p>
                      <a:pPr algn="ctr">
                        <a:spcAft>
                          <a:spcPts val="0"/>
                        </a:spcAft>
                        <a:tabLst>
                          <a:tab pos="5486400" algn="r"/>
                        </a:tabLst>
                      </a:pPr>
                      <a:r>
                        <a:rPr lang="en-US" sz="1600" dirty="0">
                          <a:effectLst/>
                        </a:rPr>
                        <a:t>9 </a:t>
                      </a:r>
                      <a:endParaRPr lang="zh-TW" sz="16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nchor="ctr"/>
                </a:tc>
                <a:extLst>
                  <a:ext uri="{0D108BD9-81ED-4DB2-BD59-A6C34878D82A}">
                    <a16:rowId xmlns:a16="http://schemas.microsoft.com/office/drawing/2014/main" xmlns="" val="10003"/>
                  </a:ext>
                </a:extLst>
              </a:tr>
              <a:tr h="315848">
                <a:tc>
                  <a:txBody>
                    <a:bodyPr/>
                    <a:lstStyle/>
                    <a:p>
                      <a:pPr marL="304800" indent="-304800" algn="l">
                        <a:spcAft>
                          <a:spcPts val="0"/>
                        </a:spcAft>
                        <a:tabLst>
                          <a:tab pos="5486400" algn="r"/>
                        </a:tabLst>
                      </a:pPr>
                      <a:r>
                        <a:rPr lang="zh-TW" sz="1800" dirty="0">
                          <a:effectLst/>
                        </a:rPr>
                        <a:t>北部</a:t>
                      </a:r>
                      <a:r>
                        <a:rPr lang="en-US" sz="1800" dirty="0">
                          <a:effectLst/>
                        </a:rPr>
                        <a:t>(</a:t>
                      </a:r>
                      <a:r>
                        <a:rPr lang="zh-TW" sz="1800" dirty="0">
                          <a:effectLst/>
                        </a:rPr>
                        <a:t>台北、新北、桃園、新竹、基隆</a:t>
                      </a:r>
                      <a:r>
                        <a:rPr lang="en-US" sz="1800" dirty="0">
                          <a:effectLst/>
                        </a:rPr>
                        <a:t>)</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tc>
                <a:tc>
                  <a:txBody>
                    <a:bodyPr/>
                    <a:lstStyle/>
                    <a:p>
                      <a:pPr algn="ctr">
                        <a:spcAft>
                          <a:spcPts val="0"/>
                        </a:spcAft>
                        <a:tabLst>
                          <a:tab pos="5486400" algn="r"/>
                        </a:tabLst>
                      </a:pPr>
                      <a:r>
                        <a:rPr lang="en-US" sz="1600" dirty="0">
                          <a:effectLst/>
                        </a:rPr>
                        <a:t>98</a:t>
                      </a:r>
                      <a:endParaRPr lang="zh-TW" sz="16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nchor="ctr"/>
                </a:tc>
                <a:tc>
                  <a:txBody>
                    <a:bodyPr/>
                    <a:lstStyle/>
                    <a:p>
                      <a:pPr algn="ctr">
                        <a:spcAft>
                          <a:spcPts val="0"/>
                        </a:spcAft>
                        <a:tabLst>
                          <a:tab pos="5486400" algn="r"/>
                        </a:tabLst>
                      </a:pPr>
                      <a:r>
                        <a:rPr lang="en-US" sz="1600" dirty="0">
                          <a:effectLst/>
                        </a:rPr>
                        <a:t>28 </a:t>
                      </a:r>
                      <a:endParaRPr lang="zh-TW" sz="16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nchor="ctr"/>
                </a:tc>
                <a:extLst>
                  <a:ext uri="{0D108BD9-81ED-4DB2-BD59-A6C34878D82A}">
                    <a16:rowId xmlns:a16="http://schemas.microsoft.com/office/drawing/2014/main" xmlns="" val="10004"/>
                  </a:ext>
                </a:extLst>
              </a:tr>
              <a:tr h="360040">
                <a:tc>
                  <a:txBody>
                    <a:bodyPr/>
                    <a:lstStyle/>
                    <a:p>
                      <a:pPr marL="304800" indent="-304800" algn="l">
                        <a:spcAft>
                          <a:spcPts val="0"/>
                        </a:spcAft>
                        <a:tabLst>
                          <a:tab pos="5486400" algn="r"/>
                        </a:tabLst>
                      </a:pPr>
                      <a:r>
                        <a:rPr lang="en-US" sz="1800" dirty="0" err="1">
                          <a:effectLst/>
                        </a:rPr>
                        <a:t>其他</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tc>
                <a:tc>
                  <a:txBody>
                    <a:bodyPr/>
                    <a:lstStyle/>
                    <a:p>
                      <a:pPr algn="ctr">
                        <a:spcAft>
                          <a:spcPts val="0"/>
                        </a:spcAft>
                        <a:tabLst>
                          <a:tab pos="5486400" algn="r"/>
                        </a:tabLst>
                      </a:pPr>
                      <a:r>
                        <a:rPr lang="en-US" sz="1600" dirty="0">
                          <a:effectLst/>
                        </a:rPr>
                        <a:t>12</a:t>
                      </a:r>
                      <a:endParaRPr lang="zh-TW" sz="16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nchor="ctr"/>
                </a:tc>
                <a:tc>
                  <a:txBody>
                    <a:bodyPr/>
                    <a:lstStyle/>
                    <a:p>
                      <a:pPr algn="ctr">
                        <a:spcAft>
                          <a:spcPts val="0"/>
                        </a:spcAft>
                        <a:tabLst>
                          <a:tab pos="5486400" algn="r"/>
                        </a:tabLst>
                      </a:pPr>
                      <a:r>
                        <a:rPr lang="en-US" sz="1600">
                          <a:effectLst/>
                        </a:rPr>
                        <a:t>3 </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nchor="ctr"/>
                </a:tc>
                <a:extLst>
                  <a:ext uri="{0D108BD9-81ED-4DB2-BD59-A6C34878D82A}">
                    <a16:rowId xmlns:a16="http://schemas.microsoft.com/office/drawing/2014/main" xmlns="" val="10005"/>
                  </a:ext>
                </a:extLst>
              </a:tr>
              <a:tr h="483482">
                <a:tc>
                  <a:txBody>
                    <a:bodyPr/>
                    <a:lstStyle/>
                    <a:p>
                      <a:pPr marL="304800" indent="-304800" algn="l">
                        <a:spcAft>
                          <a:spcPts val="0"/>
                        </a:spcAft>
                        <a:tabLst>
                          <a:tab pos="5486400" algn="r"/>
                        </a:tabLst>
                      </a:pPr>
                      <a:r>
                        <a:rPr lang="zh-TW" sz="1800" dirty="0">
                          <a:effectLst/>
                        </a:rPr>
                        <a:t>東部</a:t>
                      </a:r>
                      <a:r>
                        <a:rPr lang="en-US" sz="1800" dirty="0">
                          <a:effectLst/>
                        </a:rPr>
                        <a:t>(</a:t>
                      </a:r>
                      <a:r>
                        <a:rPr lang="zh-TW" sz="1800" dirty="0">
                          <a:effectLst/>
                        </a:rPr>
                        <a:t>台東、花蓮、宜蘭</a:t>
                      </a:r>
                      <a:r>
                        <a:rPr lang="en-US" sz="1800" dirty="0">
                          <a:effectLst/>
                        </a:rPr>
                        <a:t>)</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tc>
                <a:tc>
                  <a:txBody>
                    <a:bodyPr/>
                    <a:lstStyle/>
                    <a:p>
                      <a:pPr algn="ctr">
                        <a:spcAft>
                          <a:spcPts val="0"/>
                        </a:spcAft>
                        <a:tabLst>
                          <a:tab pos="5486400" algn="r"/>
                        </a:tabLst>
                      </a:pPr>
                      <a:r>
                        <a:rPr lang="en-US" sz="1600" dirty="0">
                          <a:effectLst/>
                        </a:rPr>
                        <a:t>68</a:t>
                      </a:r>
                      <a:endParaRPr lang="zh-TW" sz="16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nchor="ctr"/>
                </a:tc>
                <a:tc>
                  <a:txBody>
                    <a:bodyPr/>
                    <a:lstStyle/>
                    <a:p>
                      <a:pPr algn="ctr">
                        <a:spcAft>
                          <a:spcPts val="0"/>
                        </a:spcAft>
                        <a:tabLst>
                          <a:tab pos="5486400" algn="r"/>
                        </a:tabLst>
                      </a:pPr>
                      <a:r>
                        <a:rPr lang="en-US" sz="1600" dirty="0">
                          <a:effectLst/>
                        </a:rPr>
                        <a:t>20 </a:t>
                      </a:r>
                      <a:endParaRPr lang="zh-TW" sz="16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nchor="ctr"/>
                </a:tc>
                <a:extLst>
                  <a:ext uri="{0D108BD9-81ED-4DB2-BD59-A6C34878D82A}">
                    <a16:rowId xmlns:a16="http://schemas.microsoft.com/office/drawing/2014/main" xmlns="" val="10006"/>
                  </a:ext>
                </a:extLst>
              </a:tr>
              <a:tr h="483482">
                <a:tc>
                  <a:txBody>
                    <a:bodyPr/>
                    <a:lstStyle/>
                    <a:p>
                      <a:pPr marL="304800" indent="-304800" algn="l">
                        <a:spcAft>
                          <a:spcPts val="0"/>
                        </a:spcAft>
                        <a:tabLst>
                          <a:tab pos="5486400" algn="r"/>
                        </a:tabLst>
                      </a:pPr>
                      <a:r>
                        <a:rPr lang="zh-TW" sz="1800" dirty="0">
                          <a:effectLst/>
                        </a:rPr>
                        <a:t>南部</a:t>
                      </a:r>
                      <a:r>
                        <a:rPr lang="en-US" sz="1800" dirty="0">
                          <a:effectLst/>
                        </a:rPr>
                        <a:t>(</a:t>
                      </a:r>
                      <a:r>
                        <a:rPr lang="zh-TW" sz="1800" dirty="0">
                          <a:effectLst/>
                        </a:rPr>
                        <a:t>台南、高雄、屏東</a:t>
                      </a:r>
                      <a:r>
                        <a:rPr lang="en-US" sz="1800" dirty="0">
                          <a:effectLst/>
                        </a:rPr>
                        <a:t>)</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tc>
                <a:tc>
                  <a:txBody>
                    <a:bodyPr/>
                    <a:lstStyle/>
                    <a:p>
                      <a:pPr algn="ctr">
                        <a:spcAft>
                          <a:spcPts val="0"/>
                        </a:spcAft>
                        <a:tabLst>
                          <a:tab pos="5486400" algn="r"/>
                        </a:tabLst>
                      </a:pPr>
                      <a:r>
                        <a:rPr lang="en-US" sz="1600" dirty="0">
                          <a:effectLst/>
                        </a:rPr>
                        <a:t>131</a:t>
                      </a:r>
                      <a:endParaRPr lang="zh-TW" sz="16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nchor="ctr"/>
                </a:tc>
                <a:tc>
                  <a:txBody>
                    <a:bodyPr/>
                    <a:lstStyle/>
                    <a:p>
                      <a:pPr algn="ctr">
                        <a:spcAft>
                          <a:spcPts val="0"/>
                        </a:spcAft>
                        <a:tabLst>
                          <a:tab pos="5486400" algn="r"/>
                        </a:tabLst>
                      </a:pPr>
                      <a:r>
                        <a:rPr lang="en-US" sz="1600" dirty="0">
                          <a:effectLst/>
                        </a:rPr>
                        <a:t>38 </a:t>
                      </a:r>
                      <a:endParaRPr lang="zh-TW" sz="16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nchor="ctr"/>
                </a:tc>
                <a:extLst>
                  <a:ext uri="{0D108BD9-81ED-4DB2-BD59-A6C34878D82A}">
                    <a16:rowId xmlns:a16="http://schemas.microsoft.com/office/drawing/2014/main" xmlns="" val="10007"/>
                  </a:ext>
                </a:extLst>
              </a:tr>
            </a:tbl>
          </a:graphicData>
        </a:graphic>
      </p:graphicFrame>
      <p:sp>
        <p:nvSpPr>
          <p:cNvPr id="3" name="投影片編號版面配置區 2"/>
          <p:cNvSpPr>
            <a:spLocks noGrp="1"/>
          </p:cNvSpPr>
          <p:nvPr>
            <p:ph type="sldNum" sz="quarter" idx="12"/>
          </p:nvPr>
        </p:nvSpPr>
        <p:spPr/>
        <p:txBody>
          <a:bodyPr/>
          <a:lstStyle/>
          <a:p>
            <a:fld id="{6215B1F7-9B10-4EA8-9E72-A02D15876458}" type="slidenum">
              <a:rPr lang="zh-TW" altLang="en-US" smtClean="0"/>
              <a:pPr/>
              <a:t>14</a:t>
            </a:fld>
            <a:endParaRPr lang="zh-TW" altLang="en-US"/>
          </a:p>
        </p:txBody>
      </p:sp>
      <p:sp>
        <p:nvSpPr>
          <p:cNvPr id="7" name="標題 7"/>
          <p:cNvSpPr txBox="1">
            <a:spLocks/>
          </p:cNvSpPr>
          <p:nvPr/>
        </p:nvSpPr>
        <p:spPr>
          <a:xfrm>
            <a:off x="609599" y="609600"/>
            <a:ext cx="6347713" cy="1320800"/>
          </a:xfrm>
          <a:prstGeom prst="rect">
            <a:avLst/>
          </a:prstGeom>
        </p:spPr>
        <p:txBody>
          <a:bodyPr vert="horz" lIns="91440" tIns="45720" rIns="91440" bIns="45720" rtlCol="0" anchor="t">
            <a:noAutofit/>
          </a:bodyPr>
          <a:lstStyle>
            <a:lvl1pPr algn="ctr" defTabSz="457200" rtl="0" eaLnBrk="1" latinLnBrk="0" hangingPunct="1">
              <a:spcBef>
                <a:spcPct val="0"/>
              </a:spcBef>
              <a:buNone/>
              <a:defRPr sz="4800" kern="1200">
                <a:solidFill>
                  <a:schemeClr val="accent1">
                    <a:lumMod val="75000"/>
                  </a:schemeClr>
                </a:solidFill>
                <a:latin typeface="Microsoft JhengHei" charset="-120"/>
                <a:ea typeface="Microsoft JhengHei" charset="-120"/>
                <a:cs typeface="Microsoft JhengHei" charset="-12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zh-TW" altLang="en-US" sz="3600" dirty="0" smtClean="0">
                <a:solidFill>
                  <a:srgbClr val="C00000"/>
                </a:solidFill>
                <a:latin typeface="+mj-ea"/>
                <a:ea typeface="+mj-ea"/>
              </a:rPr>
              <a:t>問券分析</a:t>
            </a:r>
            <a:endParaRPr lang="en-US" altLang="zh-TW" sz="3600" dirty="0" smtClean="0">
              <a:solidFill>
                <a:srgbClr val="C00000"/>
              </a:solidFill>
              <a:latin typeface="+mj-ea"/>
              <a:ea typeface="+mj-ea"/>
            </a:endParaRPr>
          </a:p>
          <a:p>
            <a:r>
              <a:rPr lang="en-US" altLang="zh-TW" sz="3600" dirty="0" smtClean="0">
                <a:solidFill>
                  <a:srgbClr val="7030A0"/>
                </a:solidFill>
                <a:latin typeface="+mj-ea"/>
                <a:ea typeface="+mj-ea"/>
              </a:rPr>
              <a:t>1.</a:t>
            </a:r>
            <a:r>
              <a:rPr lang="zh-TW" altLang="en-US" sz="3600" dirty="0" smtClean="0">
                <a:solidFill>
                  <a:srgbClr val="7030A0"/>
                </a:solidFill>
                <a:latin typeface="+mj-ea"/>
                <a:ea typeface="+mj-ea"/>
              </a:rPr>
              <a:t>受訪者社經背景分析</a:t>
            </a:r>
            <a:endParaRPr lang="zh-TW" altLang="en-US" sz="3600" dirty="0">
              <a:solidFill>
                <a:srgbClr val="7030A0"/>
              </a:solidFill>
              <a:latin typeface="+mj-ea"/>
              <a:ea typeface="+mj-ea"/>
            </a:endParaRPr>
          </a:p>
        </p:txBody>
      </p:sp>
      <p:sp>
        <p:nvSpPr>
          <p:cNvPr id="5" name="橢圓 4"/>
          <p:cNvSpPr/>
          <p:nvPr/>
        </p:nvSpPr>
        <p:spPr>
          <a:xfrm>
            <a:off x="6300192" y="4467972"/>
            <a:ext cx="1008112" cy="504056"/>
          </a:xfrm>
          <a:prstGeom prst="ellipse">
            <a:avLst/>
          </a:prstGeom>
          <a:noFill/>
          <a:ln w="57150">
            <a:solidFill>
              <a:srgbClr val="0067FF"/>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zh-TW" altLang="en-US"/>
          </a:p>
        </p:txBody>
      </p:sp>
    </p:spTree>
    <p:extLst>
      <p:ext uri="{BB962C8B-B14F-4D97-AF65-F5344CB8AC3E}">
        <p14:creationId xmlns:p14="http://schemas.microsoft.com/office/powerpoint/2010/main" val="7593147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p:txBody>
          <a:bodyPr>
            <a:normAutofit/>
          </a:bodyPr>
          <a:lstStyle/>
          <a:p>
            <a:r>
              <a:rPr lang="en-US" altLang="zh-TW" sz="2400" dirty="0">
                <a:solidFill>
                  <a:srgbClr val="7030A0"/>
                </a:solidFill>
                <a:latin typeface="+mj-ea"/>
              </a:rPr>
              <a:t>2.</a:t>
            </a:r>
            <a:r>
              <a:rPr lang="zh-TW" altLang="en-US" sz="2400" dirty="0">
                <a:solidFill>
                  <a:srgbClr val="7030A0"/>
                </a:solidFill>
                <a:latin typeface="+mj-ea"/>
              </a:rPr>
              <a:t>於綠建築飯店住宿的意願</a:t>
            </a:r>
            <a:br>
              <a:rPr lang="zh-TW" altLang="en-US" sz="2400" dirty="0">
                <a:solidFill>
                  <a:srgbClr val="7030A0"/>
                </a:solidFill>
                <a:latin typeface="+mj-ea"/>
              </a:rPr>
            </a:br>
            <a:endParaRPr lang="zh-TW" altLang="en-US" sz="2400" dirty="0"/>
          </a:p>
        </p:txBody>
      </p:sp>
      <p:graphicFrame>
        <p:nvGraphicFramePr>
          <p:cNvPr id="5" name="內容版面配置區 4"/>
          <p:cNvGraphicFramePr>
            <a:graphicFrameLocks noGrp="1"/>
          </p:cNvGraphicFramePr>
          <p:nvPr>
            <p:ph idx="1"/>
            <p:extLst>
              <p:ext uri="{D42A27DB-BD31-4B8C-83A1-F6EECF244321}">
                <p14:modId xmlns:p14="http://schemas.microsoft.com/office/powerpoint/2010/main" val="145314085"/>
              </p:ext>
            </p:extLst>
          </p:nvPr>
        </p:nvGraphicFramePr>
        <p:xfrm>
          <a:off x="3543797" y="1628800"/>
          <a:ext cx="3692499" cy="3732720"/>
        </p:xfrm>
        <a:graphic>
          <a:graphicData uri="http://schemas.openxmlformats.org/drawingml/2006/table">
            <a:tbl>
              <a:tblPr firstRow="1" firstCol="1" bandRow="1">
                <a:tableStyleId>{5C22544A-7EE6-4342-B048-85BDC9FD1C3A}</a:tableStyleId>
              </a:tblPr>
              <a:tblGrid>
                <a:gridCol w="1561710">
                  <a:extLst>
                    <a:ext uri="{9D8B030D-6E8A-4147-A177-3AD203B41FA5}">
                      <a16:colId xmlns:a16="http://schemas.microsoft.com/office/drawing/2014/main" xmlns="" val="20000"/>
                    </a:ext>
                  </a:extLst>
                </a:gridCol>
                <a:gridCol w="899956">
                  <a:extLst>
                    <a:ext uri="{9D8B030D-6E8A-4147-A177-3AD203B41FA5}">
                      <a16:colId xmlns:a16="http://schemas.microsoft.com/office/drawing/2014/main" xmlns="" val="20001"/>
                    </a:ext>
                  </a:extLst>
                </a:gridCol>
                <a:gridCol w="1230833">
                  <a:extLst>
                    <a:ext uri="{9D8B030D-6E8A-4147-A177-3AD203B41FA5}">
                      <a16:colId xmlns:a16="http://schemas.microsoft.com/office/drawing/2014/main" xmlns="" val="20002"/>
                    </a:ext>
                  </a:extLst>
                </a:gridCol>
              </a:tblGrid>
              <a:tr h="622120">
                <a:tc>
                  <a:txBody>
                    <a:bodyPr/>
                    <a:lstStyle/>
                    <a:p>
                      <a:pPr algn="ctr">
                        <a:spcAft>
                          <a:spcPts val="0"/>
                        </a:spcAft>
                        <a:tabLst>
                          <a:tab pos="5486400" algn="r"/>
                        </a:tabLst>
                      </a:pPr>
                      <a:r>
                        <a:rPr lang="en-US" sz="1800" dirty="0" err="1">
                          <a:effectLst/>
                        </a:rPr>
                        <a:t>項目</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2479" marR="12479" marT="0" marB="0" anchor="ctr"/>
                </a:tc>
                <a:tc>
                  <a:txBody>
                    <a:bodyPr/>
                    <a:lstStyle/>
                    <a:p>
                      <a:pPr algn="ctr">
                        <a:spcAft>
                          <a:spcPts val="0"/>
                        </a:spcAft>
                        <a:tabLst>
                          <a:tab pos="5486400" algn="r"/>
                        </a:tabLst>
                      </a:pPr>
                      <a:r>
                        <a:rPr lang="en-US" sz="1800" dirty="0" err="1">
                          <a:effectLst/>
                        </a:rPr>
                        <a:t>次數</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2479" marR="12479" marT="0" marB="0" anchor="ctr"/>
                </a:tc>
                <a:tc>
                  <a:txBody>
                    <a:bodyPr/>
                    <a:lstStyle/>
                    <a:p>
                      <a:pPr algn="ctr">
                        <a:spcAft>
                          <a:spcPts val="0"/>
                        </a:spcAft>
                        <a:tabLst>
                          <a:tab pos="5486400" algn="r"/>
                        </a:tabLst>
                      </a:pPr>
                      <a:r>
                        <a:rPr lang="en-US" sz="1800">
                          <a:effectLst/>
                        </a:rPr>
                        <a:t>百分比%</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2479" marR="12479" marT="0" marB="0" anchor="ctr"/>
                </a:tc>
                <a:extLst>
                  <a:ext uri="{0D108BD9-81ED-4DB2-BD59-A6C34878D82A}">
                    <a16:rowId xmlns:a16="http://schemas.microsoft.com/office/drawing/2014/main" xmlns="" val="10000"/>
                  </a:ext>
                </a:extLst>
              </a:tr>
              <a:tr h="622120">
                <a:tc>
                  <a:txBody>
                    <a:bodyPr/>
                    <a:lstStyle/>
                    <a:p>
                      <a:pPr>
                        <a:spcAft>
                          <a:spcPts val="0"/>
                        </a:spcAft>
                        <a:tabLst>
                          <a:tab pos="5486400" algn="r"/>
                        </a:tabLst>
                      </a:pPr>
                      <a:r>
                        <a:rPr lang="en-US" sz="1800" dirty="0" err="1">
                          <a:effectLst/>
                        </a:rPr>
                        <a:t>非常不同意</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2479" marR="12479" marT="0" marB="0" anchor="ctr"/>
                </a:tc>
                <a:tc>
                  <a:txBody>
                    <a:bodyPr/>
                    <a:lstStyle/>
                    <a:p>
                      <a:pPr algn="ctr">
                        <a:spcAft>
                          <a:spcPts val="0"/>
                        </a:spcAft>
                        <a:tabLst>
                          <a:tab pos="5486400" algn="r"/>
                          <a:tab pos="483870" algn="dec"/>
                          <a:tab pos="5486400" algn="r"/>
                        </a:tabLst>
                      </a:pPr>
                      <a:r>
                        <a:rPr lang="en-US" sz="1800" dirty="0">
                          <a:effectLst/>
                        </a:rPr>
                        <a:t>6</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2479" marR="12479" marT="0" marB="0" anchor="ctr"/>
                </a:tc>
                <a:tc>
                  <a:txBody>
                    <a:bodyPr/>
                    <a:lstStyle/>
                    <a:p>
                      <a:pPr algn="ctr">
                        <a:spcAft>
                          <a:spcPts val="0"/>
                        </a:spcAft>
                        <a:tabLst>
                          <a:tab pos="5486400" algn="r"/>
                          <a:tab pos="438785" algn="dec"/>
                          <a:tab pos="5486400" algn="r"/>
                        </a:tabLst>
                      </a:pPr>
                      <a:r>
                        <a:rPr lang="en-US" sz="1800" dirty="0">
                          <a:effectLst/>
                        </a:rPr>
                        <a:t>2</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2479" marR="12479" marT="0" marB="0" anchor="ctr"/>
                </a:tc>
                <a:extLst>
                  <a:ext uri="{0D108BD9-81ED-4DB2-BD59-A6C34878D82A}">
                    <a16:rowId xmlns:a16="http://schemas.microsoft.com/office/drawing/2014/main" xmlns="" val="10001"/>
                  </a:ext>
                </a:extLst>
              </a:tr>
              <a:tr h="622120">
                <a:tc>
                  <a:txBody>
                    <a:bodyPr/>
                    <a:lstStyle/>
                    <a:p>
                      <a:pPr>
                        <a:spcAft>
                          <a:spcPts val="0"/>
                        </a:spcAft>
                        <a:tabLst>
                          <a:tab pos="5486400" algn="r"/>
                        </a:tabLst>
                      </a:pPr>
                      <a:r>
                        <a:rPr lang="en-US" sz="1800">
                          <a:effectLst/>
                        </a:rPr>
                        <a:t>不願意</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2479" marR="12479" marT="0" marB="0" anchor="ctr"/>
                </a:tc>
                <a:tc>
                  <a:txBody>
                    <a:bodyPr/>
                    <a:lstStyle/>
                    <a:p>
                      <a:pPr algn="ctr">
                        <a:spcAft>
                          <a:spcPts val="0"/>
                        </a:spcAft>
                        <a:tabLst>
                          <a:tab pos="5486400" algn="r"/>
                          <a:tab pos="483870" algn="dec"/>
                          <a:tab pos="5486400" algn="r"/>
                        </a:tabLst>
                      </a:pPr>
                      <a:r>
                        <a:rPr lang="en-US" sz="1800" dirty="0">
                          <a:effectLst/>
                        </a:rPr>
                        <a:t>0</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2479" marR="12479" marT="0" marB="0" anchor="ctr"/>
                </a:tc>
                <a:tc>
                  <a:txBody>
                    <a:bodyPr/>
                    <a:lstStyle/>
                    <a:p>
                      <a:pPr algn="ctr">
                        <a:spcAft>
                          <a:spcPts val="0"/>
                        </a:spcAft>
                        <a:tabLst>
                          <a:tab pos="5486400" algn="r"/>
                          <a:tab pos="438785" algn="dec"/>
                          <a:tab pos="5486400" algn="r"/>
                        </a:tabLst>
                      </a:pPr>
                      <a:r>
                        <a:rPr lang="en-US" sz="1800" dirty="0">
                          <a:effectLst/>
                        </a:rPr>
                        <a:t>0</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2479" marR="12479" marT="0" marB="0" anchor="ctr"/>
                </a:tc>
                <a:extLst>
                  <a:ext uri="{0D108BD9-81ED-4DB2-BD59-A6C34878D82A}">
                    <a16:rowId xmlns:a16="http://schemas.microsoft.com/office/drawing/2014/main" xmlns="" val="10002"/>
                  </a:ext>
                </a:extLst>
              </a:tr>
              <a:tr h="622120">
                <a:tc>
                  <a:txBody>
                    <a:bodyPr/>
                    <a:lstStyle/>
                    <a:p>
                      <a:pPr>
                        <a:spcAft>
                          <a:spcPts val="0"/>
                        </a:spcAft>
                        <a:tabLst>
                          <a:tab pos="5486400" algn="r"/>
                        </a:tabLst>
                      </a:pPr>
                      <a:r>
                        <a:rPr lang="en-US" sz="1800">
                          <a:effectLst/>
                        </a:rPr>
                        <a:t>普通</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2479" marR="12479" marT="0" marB="0" anchor="ctr"/>
                </a:tc>
                <a:tc>
                  <a:txBody>
                    <a:bodyPr/>
                    <a:lstStyle/>
                    <a:p>
                      <a:pPr algn="ctr">
                        <a:spcAft>
                          <a:spcPts val="0"/>
                        </a:spcAft>
                        <a:tabLst>
                          <a:tab pos="5486400" algn="r"/>
                          <a:tab pos="483870" algn="dec"/>
                          <a:tab pos="5486400" algn="r"/>
                        </a:tabLst>
                      </a:pPr>
                      <a:r>
                        <a:rPr lang="en-US" sz="1800" dirty="0">
                          <a:effectLst/>
                        </a:rPr>
                        <a:t>59</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2479" marR="12479" marT="0" marB="0" anchor="ctr"/>
                </a:tc>
                <a:tc>
                  <a:txBody>
                    <a:bodyPr/>
                    <a:lstStyle/>
                    <a:p>
                      <a:pPr algn="ctr">
                        <a:spcAft>
                          <a:spcPts val="0"/>
                        </a:spcAft>
                        <a:tabLst>
                          <a:tab pos="5486400" algn="r"/>
                          <a:tab pos="438785" algn="dec"/>
                          <a:tab pos="5486400" algn="r"/>
                        </a:tabLst>
                      </a:pPr>
                      <a:r>
                        <a:rPr lang="en-US" sz="1800" dirty="0">
                          <a:effectLst/>
                        </a:rPr>
                        <a:t>17</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2479" marR="12479" marT="0" marB="0" anchor="ctr"/>
                </a:tc>
                <a:extLst>
                  <a:ext uri="{0D108BD9-81ED-4DB2-BD59-A6C34878D82A}">
                    <a16:rowId xmlns:a16="http://schemas.microsoft.com/office/drawing/2014/main" xmlns="" val="10003"/>
                  </a:ext>
                </a:extLst>
              </a:tr>
              <a:tr h="622120">
                <a:tc>
                  <a:txBody>
                    <a:bodyPr/>
                    <a:lstStyle/>
                    <a:p>
                      <a:pPr>
                        <a:spcAft>
                          <a:spcPts val="0"/>
                        </a:spcAft>
                        <a:tabLst>
                          <a:tab pos="5486400" algn="r"/>
                        </a:tabLst>
                      </a:pPr>
                      <a:r>
                        <a:rPr lang="en-US" sz="1800">
                          <a:effectLst/>
                        </a:rPr>
                        <a:t>同意</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2479" marR="12479" marT="0" marB="0" anchor="ctr"/>
                </a:tc>
                <a:tc>
                  <a:txBody>
                    <a:bodyPr/>
                    <a:lstStyle/>
                    <a:p>
                      <a:pPr algn="ctr">
                        <a:spcAft>
                          <a:spcPts val="0"/>
                        </a:spcAft>
                        <a:tabLst>
                          <a:tab pos="5486400" algn="r"/>
                          <a:tab pos="483870" algn="dec"/>
                          <a:tab pos="5486400" algn="r"/>
                        </a:tabLst>
                      </a:pPr>
                      <a:r>
                        <a:rPr lang="en-US" sz="1800" dirty="0">
                          <a:effectLst/>
                        </a:rPr>
                        <a:t>162</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2479" marR="12479" marT="0" marB="0" anchor="ctr"/>
                </a:tc>
                <a:tc>
                  <a:txBody>
                    <a:bodyPr/>
                    <a:lstStyle/>
                    <a:p>
                      <a:pPr algn="ctr">
                        <a:spcAft>
                          <a:spcPts val="0"/>
                        </a:spcAft>
                        <a:tabLst>
                          <a:tab pos="5486400" algn="r"/>
                          <a:tab pos="438785" algn="dec"/>
                          <a:tab pos="5486400" algn="r"/>
                        </a:tabLst>
                      </a:pPr>
                      <a:r>
                        <a:rPr lang="en-US" sz="1800" dirty="0">
                          <a:effectLst/>
                        </a:rPr>
                        <a:t>47</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2479" marR="12479" marT="0" marB="0" anchor="ctr"/>
                </a:tc>
                <a:extLst>
                  <a:ext uri="{0D108BD9-81ED-4DB2-BD59-A6C34878D82A}">
                    <a16:rowId xmlns:a16="http://schemas.microsoft.com/office/drawing/2014/main" xmlns="" val="10004"/>
                  </a:ext>
                </a:extLst>
              </a:tr>
              <a:tr h="622120">
                <a:tc>
                  <a:txBody>
                    <a:bodyPr/>
                    <a:lstStyle/>
                    <a:p>
                      <a:pPr>
                        <a:spcAft>
                          <a:spcPts val="0"/>
                        </a:spcAft>
                        <a:tabLst>
                          <a:tab pos="5486400" algn="r"/>
                        </a:tabLst>
                      </a:pPr>
                      <a:r>
                        <a:rPr lang="en-US" sz="1800">
                          <a:effectLst/>
                        </a:rPr>
                        <a:t>非常同意</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2479" marR="12479" marT="0" marB="0" anchor="ctr"/>
                </a:tc>
                <a:tc>
                  <a:txBody>
                    <a:bodyPr/>
                    <a:lstStyle/>
                    <a:p>
                      <a:pPr algn="ctr">
                        <a:spcAft>
                          <a:spcPts val="0"/>
                        </a:spcAft>
                        <a:tabLst>
                          <a:tab pos="5486400" algn="r"/>
                          <a:tab pos="483870" algn="dec"/>
                          <a:tab pos="5486400" algn="r"/>
                        </a:tabLst>
                      </a:pPr>
                      <a:r>
                        <a:rPr lang="en-US" sz="1800">
                          <a:effectLst/>
                        </a:rPr>
                        <a:t>121</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2479" marR="12479" marT="0" marB="0" anchor="ctr"/>
                </a:tc>
                <a:tc>
                  <a:txBody>
                    <a:bodyPr/>
                    <a:lstStyle/>
                    <a:p>
                      <a:pPr algn="ctr">
                        <a:spcAft>
                          <a:spcPts val="0"/>
                        </a:spcAft>
                        <a:tabLst>
                          <a:tab pos="5486400" algn="r"/>
                          <a:tab pos="438785" algn="dec"/>
                          <a:tab pos="5486400" algn="r"/>
                        </a:tabLst>
                      </a:pPr>
                      <a:r>
                        <a:rPr lang="en-US" sz="1800" dirty="0">
                          <a:effectLst/>
                        </a:rPr>
                        <a:t>35</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2479" marR="12479" marT="0" marB="0" anchor="ctr"/>
                </a:tc>
                <a:extLst>
                  <a:ext uri="{0D108BD9-81ED-4DB2-BD59-A6C34878D82A}">
                    <a16:rowId xmlns:a16="http://schemas.microsoft.com/office/drawing/2014/main" xmlns="" val="10005"/>
                  </a:ext>
                </a:extLst>
              </a:tr>
            </a:tbl>
          </a:graphicData>
        </a:graphic>
      </p:graphicFrame>
      <p:sp>
        <p:nvSpPr>
          <p:cNvPr id="8" name="文字版面配置區 7"/>
          <p:cNvSpPr>
            <a:spLocks noGrp="1"/>
          </p:cNvSpPr>
          <p:nvPr>
            <p:ph type="body" sz="half" idx="2"/>
          </p:nvPr>
        </p:nvSpPr>
        <p:spPr/>
        <p:txBody>
          <a:bodyPr>
            <a:normAutofit lnSpcReduction="10000"/>
          </a:bodyPr>
          <a:lstStyle/>
          <a:p>
            <a:r>
              <a:rPr lang="zh-TW" altLang="zh-TW" sz="2400" dirty="0"/>
              <a:t>以「同意」佔全體人數的</a:t>
            </a:r>
            <a:r>
              <a:rPr lang="en-US" altLang="zh-TW" sz="2400" dirty="0">
                <a:solidFill>
                  <a:srgbClr val="FF0000"/>
                </a:solidFill>
              </a:rPr>
              <a:t>47%</a:t>
            </a:r>
            <a:r>
              <a:rPr lang="zh-TW" altLang="zh-TW" sz="2400" dirty="0"/>
              <a:t>最多</a:t>
            </a:r>
            <a:r>
              <a:rPr lang="zh-TW" altLang="zh-TW" sz="2400" dirty="0" smtClean="0"/>
              <a:t>，數據</a:t>
            </a:r>
            <a:r>
              <a:rPr lang="zh-TW" altLang="zh-TW" sz="2400" dirty="0"/>
              <a:t>顯示到台東旅遊的旅客「於綠建築飯店住宿的意願」部份以</a:t>
            </a:r>
            <a:r>
              <a:rPr lang="zh-TW" altLang="zh-TW" sz="2400" dirty="0">
                <a:solidFill>
                  <a:srgbClr val="FF0000"/>
                </a:solidFill>
              </a:rPr>
              <a:t>「同意」</a:t>
            </a:r>
            <a:r>
              <a:rPr lang="zh-TW" altLang="zh-TW" sz="2400" dirty="0"/>
              <a:t>為主。</a:t>
            </a:r>
          </a:p>
          <a:p>
            <a:endParaRPr lang="zh-TW" altLang="en-US" dirty="0"/>
          </a:p>
        </p:txBody>
      </p:sp>
      <p:sp>
        <p:nvSpPr>
          <p:cNvPr id="3" name="投影片編號版面配置區 2"/>
          <p:cNvSpPr>
            <a:spLocks noGrp="1"/>
          </p:cNvSpPr>
          <p:nvPr>
            <p:ph type="sldNum" sz="quarter" idx="12"/>
          </p:nvPr>
        </p:nvSpPr>
        <p:spPr/>
        <p:txBody>
          <a:bodyPr/>
          <a:lstStyle/>
          <a:p>
            <a:fld id="{6215B1F7-9B10-4EA8-9E72-A02D15876458}" type="slidenum">
              <a:rPr lang="zh-TW" altLang="en-US" smtClean="0"/>
              <a:pPr/>
              <a:t>15</a:t>
            </a:fld>
            <a:endParaRPr lang="zh-TW" altLang="en-US"/>
          </a:p>
        </p:txBody>
      </p:sp>
      <p:sp>
        <p:nvSpPr>
          <p:cNvPr id="7" name="標題 7"/>
          <p:cNvSpPr txBox="1">
            <a:spLocks/>
          </p:cNvSpPr>
          <p:nvPr/>
        </p:nvSpPr>
        <p:spPr>
          <a:xfrm>
            <a:off x="609599" y="609600"/>
            <a:ext cx="6347713" cy="1320800"/>
          </a:xfrm>
          <a:prstGeom prst="rect">
            <a:avLst/>
          </a:prstGeom>
        </p:spPr>
        <p:txBody>
          <a:bodyPr vert="horz" lIns="91440" tIns="45720" rIns="91440" bIns="45720" rtlCol="0" anchor="t">
            <a:noAutofit/>
          </a:bodyPr>
          <a:lstStyle>
            <a:lvl1pPr algn="ctr" defTabSz="457200" rtl="0" eaLnBrk="1" latinLnBrk="0" hangingPunct="1">
              <a:spcBef>
                <a:spcPct val="0"/>
              </a:spcBef>
              <a:buNone/>
              <a:defRPr sz="4800" kern="1200">
                <a:solidFill>
                  <a:schemeClr val="accent1">
                    <a:lumMod val="75000"/>
                  </a:schemeClr>
                </a:solidFill>
                <a:latin typeface="Microsoft JhengHei" charset="-120"/>
                <a:ea typeface="Microsoft JhengHei" charset="-120"/>
                <a:cs typeface="Microsoft JhengHei" charset="-12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zh-TW" altLang="en-US" sz="3600" dirty="0" smtClean="0">
                <a:solidFill>
                  <a:srgbClr val="C00000"/>
                </a:solidFill>
                <a:latin typeface="+mj-ea"/>
                <a:ea typeface="+mj-ea"/>
              </a:rPr>
              <a:t>問券分析</a:t>
            </a:r>
            <a:endParaRPr lang="en-US" altLang="zh-TW" sz="3600" dirty="0" smtClean="0">
              <a:solidFill>
                <a:srgbClr val="C00000"/>
              </a:solidFill>
              <a:latin typeface="+mj-ea"/>
              <a:ea typeface="+mj-ea"/>
            </a:endParaRPr>
          </a:p>
        </p:txBody>
      </p:sp>
      <p:sp>
        <p:nvSpPr>
          <p:cNvPr id="9" name="橢圓 8"/>
          <p:cNvSpPr/>
          <p:nvPr/>
        </p:nvSpPr>
        <p:spPr>
          <a:xfrm>
            <a:off x="6052923" y="4149080"/>
            <a:ext cx="1183373" cy="576064"/>
          </a:xfrm>
          <a:prstGeom prst="ellipse">
            <a:avLst/>
          </a:prstGeom>
          <a:noFill/>
          <a:ln w="57150">
            <a:solidFill>
              <a:srgbClr val="0067FF"/>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zh-TW" altLang="en-US"/>
          </a:p>
        </p:txBody>
      </p:sp>
    </p:spTree>
    <p:extLst>
      <p:ext uri="{BB962C8B-B14F-4D97-AF65-F5344CB8AC3E}">
        <p14:creationId xmlns:p14="http://schemas.microsoft.com/office/powerpoint/2010/main" val="369875024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p:txBody>
          <a:bodyPr>
            <a:normAutofit/>
          </a:bodyPr>
          <a:lstStyle/>
          <a:p>
            <a:r>
              <a:rPr lang="en-US" altLang="zh-TW" sz="2400" dirty="0">
                <a:solidFill>
                  <a:srgbClr val="7030A0"/>
                </a:solidFill>
                <a:latin typeface="+mj-ea"/>
              </a:rPr>
              <a:t>3.</a:t>
            </a:r>
            <a:r>
              <a:rPr lang="zh-TW" altLang="en-US" sz="2400" dirty="0">
                <a:solidFill>
                  <a:srgbClr val="7030A0"/>
                </a:solidFill>
                <a:latin typeface="+mj-ea"/>
              </a:rPr>
              <a:t>於綠建築飯店住宿願付價格程度</a:t>
            </a:r>
            <a:br>
              <a:rPr lang="zh-TW" altLang="en-US" sz="2400" dirty="0">
                <a:solidFill>
                  <a:srgbClr val="7030A0"/>
                </a:solidFill>
                <a:latin typeface="+mj-ea"/>
              </a:rPr>
            </a:br>
            <a:endParaRPr lang="zh-TW" altLang="en-US" sz="2400" dirty="0"/>
          </a:p>
        </p:txBody>
      </p:sp>
      <p:graphicFrame>
        <p:nvGraphicFramePr>
          <p:cNvPr id="4" name="內容版面配置區 3"/>
          <p:cNvGraphicFramePr>
            <a:graphicFrameLocks noGrp="1"/>
          </p:cNvGraphicFramePr>
          <p:nvPr>
            <p:ph idx="1"/>
            <p:extLst>
              <p:ext uri="{D42A27DB-BD31-4B8C-83A1-F6EECF244321}">
                <p14:modId xmlns:p14="http://schemas.microsoft.com/office/powerpoint/2010/main" val="1962029424"/>
              </p:ext>
            </p:extLst>
          </p:nvPr>
        </p:nvGraphicFramePr>
        <p:xfrm>
          <a:off x="3491880" y="1556792"/>
          <a:ext cx="3888432" cy="4392490"/>
        </p:xfrm>
        <a:graphic>
          <a:graphicData uri="http://schemas.openxmlformats.org/drawingml/2006/table">
            <a:tbl>
              <a:tblPr firstRow="1" firstCol="1" bandRow="1">
                <a:tableStyleId>{5C22544A-7EE6-4342-B048-85BDC9FD1C3A}</a:tableStyleId>
              </a:tblPr>
              <a:tblGrid>
                <a:gridCol w="1296144">
                  <a:extLst>
                    <a:ext uri="{9D8B030D-6E8A-4147-A177-3AD203B41FA5}">
                      <a16:colId xmlns:a16="http://schemas.microsoft.com/office/drawing/2014/main" xmlns="" val="20000"/>
                    </a:ext>
                  </a:extLst>
                </a:gridCol>
                <a:gridCol w="1296144">
                  <a:extLst>
                    <a:ext uri="{9D8B030D-6E8A-4147-A177-3AD203B41FA5}">
                      <a16:colId xmlns:a16="http://schemas.microsoft.com/office/drawing/2014/main" xmlns="" val="20001"/>
                    </a:ext>
                  </a:extLst>
                </a:gridCol>
                <a:gridCol w="1296144">
                  <a:extLst>
                    <a:ext uri="{9D8B030D-6E8A-4147-A177-3AD203B41FA5}">
                      <a16:colId xmlns:a16="http://schemas.microsoft.com/office/drawing/2014/main" xmlns="" val="20002"/>
                    </a:ext>
                  </a:extLst>
                </a:gridCol>
              </a:tblGrid>
              <a:tr h="439249">
                <a:tc>
                  <a:txBody>
                    <a:bodyPr/>
                    <a:lstStyle/>
                    <a:p>
                      <a:pPr algn="ctr">
                        <a:spcAft>
                          <a:spcPts val="0"/>
                        </a:spcAft>
                        <a:tabLst>
                          <a:tab pos="5486400" algn="r"/>
                        </a:tabLst>
                      </a:pPr>
                      <a:r>
                        <a:rPr lang="en-US" sz="1800" dirty="0" err="1">
                          <a:effectLst/>
                        </a:rPr>
                        <a:t>項目</a:t>
                      </a:r>
                      <a:r>
                        <a:rPr lang="en-US" sz="1800" dirty="0">
                          <a:effectLst/>
                        </a:rPr>
                        <a:t>(%)</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5200" marR="15200" marT="0" marB="0" anchor="ctr"/>
                </a:tc>
                <a:tc>
                  <a:txBody>
                    <a:bodyPr/>
                    <a:lstStyle/>
                    <a:p>
                      <a:pPr algn="ctr">
                        <a:spcAft>
                          <a:spcPts val="0"/>
                        </a:spcAft>
                        <a:tabLst>
                          <a:tab pos="5486400" algn="r"/>
                        </a:tabLst>
                      </a:pPr>
                      <a:r>
                        <a:rPr lang="en-US" sz="1800">
                          <a:effectLst/>
                        </a:rPr>
                        <a:t>次數</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5200" marR="15200" marT="0" marB="0" anchor="ctr"/>
                </a:tc>
                <a:tc>
                  <a:txBody>
                    <a:bodyPr/>
                    <a:lstStyle/>
                    <a:p>
                      <a:pPr algn="ctr">
                        <a:spcAft>
                          <a:spcPts val="0"/>
                        </a:spcAft>
                        <a:tabLst>
                          <a:tab pos="5486400" algn="r"/>
                        </a:tabLst>
                      </a:pPr>
                      <a:r>
                        <a:rPr lang="en-US" sz="1800">
                          <a:effectLst/>
                        </a:rPr>
                        <a:t>百分比%</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5200" marR="15200" marT="0" marB="0" anchor="ctr"/>
                </a:tc>
                <a:extLst>
                  <a:ext uri="{0D108BD9-81ED-4DB2-BD59-A6C34878D82A}">
                    <a16:rowId xmlns:a16="http://schemas.microsoft.com/office/drawing/2014/main" xmlns="" val="10000"/>
                  </a:ext>
                </a:extLst>
              </a:tr>
              <a:tr h="439249">
                <a:tc>
                  <a:txBody>
                    <a:bodyPr/>
                    <a:lstStyle/>
                    <a:p>
                      <a:pPr>
                        <a:spcAft>
                          <a:spcPts val="0"/>
                        </a:spcAft>
                        <a:tabLst>
                          <a:tab pos="5486400" algn="r"/>
                        </a:tabLst>
                      </a:pPr>
                      <a:r>
                        <a:rPr lang="en-US" sz="1800" dirty="0">
                          <a:effectLst/>
                        </a:rPr>
                        <a:t>0%</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5200" marR="15200" marT="0" marB="0"/>
                </a:tc>
                <a:tc>
                  <a:txBody>
                    <a:bodyPr/>
                    <a:lstStyle/>
                    <a:p>
                      <a:pPr algn="ctr">
                        <a:spcAft>
                          <a:spcPts val="0"/>
                        </a:spcAft>
                        <a:tabLst>
                          <a:tab pos="5486400" algn="r"/>
                          <a:tab pos="375285" algn="dec"/>
                          <a:tab pos="5486400" algn="r"/>
                        </a:tabLst>
                      </a:pPr>
                      <a:r>
                        <a:rPr lang="en-US" sz="1800" dirty="0">
                          <a:effectLst/>
                        </a:rPr>
                        <a:t>27</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5200" marR="15200" marT="0" marB="0" anchor="ctr"/>
                </a:tc>
                <a:tc>
                  <a:txBody>
                    <a:bodyPr/>
                    <a:lstStyle/>
                    <a:p>
                      <a:pPr algn="ctr">
                        <a:spcAft>
                          <a:spcPts val="0"/>
                        </a:spcAft>
                        <a:tabLst>
                          <a:tab pos="5486400" algn="r"/>
                          <a:tab pos="365760" algn="dec"/>
                          <a:tab pos="5486400" algn="r"/>
                        </a:tabLst>
                      </a:pPr>
                      <a:r>
                        <a:rPr lang="en-US" sz="1800">
                          <a:effectLst/>
                        </a:rPr>
                        <a:t>8</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5200" marR="15200" marT="0" marB="0" anchor="ctr"/>
                </a:tc>
                <a:extLst>
                  <a:ext uri="{0D108BD9-81ED-4DB2-BD59-A6C34878D82A}">
                    <a16:rowId xmlns:a16="http://schemas.microsoft.com/office/drawing/2014/main" xmlns="" val="10001"/>
                  </a:ext>
                </a:extLst>
              </a:tr>
              <a:tr h="439249">
                <a:tc>
                  <a:txBody>
                    <a:bodyPr/>
                    <a:lstStyle/>
                    <a:p>
                      <a:pPr>
                        <a:spcAft>
                          <a:spcPts val="0"/>
                        </a:spcAft>
                        <a:tabLst>
                          <a:tab pos="5486400" algn="r"/>
                        </a:tabLst>
                      </a:pPr>
                      <a:r>
                        <a:rPr lang="en-US" sz="1800" dirty="0">
                          <a:effectLst/>
                        </a:rPr>
                        <a:t>5%</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5200" marR="15200" marT="0" marB="0"/>
                </a:tc>
                <a:tc>
                  <a:txBody>
                    <a:bodyPr/>
                    <a:lstStyle/>
                    <a:p>
                      <a:pPr algn="ctr">
                        <a:spcAft>
                          <a:spcPts val="0"/>
                        </a:spcAft>
                        <a:tabLst>
                          <a:tab pos="5486400" algn="r"/>
                          <a:tab pos="375285" algn="dec"/>
                          <a:tab pos="5486400" algn="r"/>
                        </a:tabLst>
                      </a:pPr>
                      <a:r>
                        <a:rPr lang="en-US" sz="1800" dirty="0">
                          <a:effectLst/>
                        </a:rPr>
                        <a:t>47</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5200" marR="15200" marT="0" marB="0" anchor="ctr"/>
                </a:tc>
                <a:tc>
                  <a:txBody>
                    <a:bodyPr/>
                    <a:lstStyle/>
                    <a:p>
                      <a:pPr algn="ctr">
                        <a:spcAft>
                          <a:spcPts val="0"/>
                        </a:spcAft>
                        <a:tabLst>
                          <a:tab pos="5486400" algn="r"/>
                          <a:tab pos="365760" algn="dec"/>
                          <a:tab pos="5486400" algn="r"/>
                        </a:tabLst>
                      </a:pPr>
                      <a:r>
                        <a:rPr lang="en-US" sz="1800">
                          <a:effectLst/>
                        </a:rPr>
                        <a:t>14</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5200" marR="15200" marT="0" marB="0" anchor="ctr"/>
                </a:tc>
                <a:extLst>
                  <a:ext uri="{0D108BD9-81ED-4DB2-BD59-A6C34878D82A}">
                    <a16:rowId xmlns:a16="http://schemas.microsoft.com/office/drawing/2014/main" xmlns="" val="10002"/>
                  </a:ext>
                </a:extLst>
              </a:tr>
              <a:tr h="439249">
                <a:tc>
                  <a:txBody>
                    <a:bodyPr/>
                    <a:lstStyle/>
                    <a:p>
                      <a:pPr>
                        <a:spcAft>
                          <a:spcPts val="0"/>
                        </a:spcAft>
                        <a:tabLst>
                          <a:tab pos="5486400" algn="r"/>
                        </a:tabLst>
                      </a:pPr>
                      <a:r>
                        <a:rPr lang="en-US" sz="1800" dirty="0">
                          <a:effectLst/>
                        </a:rPr>
                        <a:t>10%</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5200" marR="15200" marT="0" marB="0"/>
                </a:tc>
                <a:tc>
                  <a:txBody>
                    <a:bodyPr/>
                    <a:lstStyle/>
                    <a:p>
                      <a:pPr algn="ctr">
                        <a:spcAft>
                          <a:spcPts val="0"/>
                        </a:spcAft>
                        <a:tabLst>
                          <a:tab pos="5486400" algn="r"/>
                          <a:tab pos="375285" algn="dec"/>
                          <a:tab pos="5486400" algn="r"/>
                        </a:tabLst>
                      </a:pPr>
                      <a:r>
                        <a:rPr lang="en-US" sz="1800" dirty="0">
                          <a:effectLst/>
                        </a:rPr>
                        <a:t>109</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5200" marR="15200" marT="0" marB="0" anchor="ctr"/>
                </a:tc>
                <a:tc>
                  <a:txBody>
                    <a:bodyPr/>
                    <a:lstStyle/>
                    <a:p>
                      <a:pPr algn="ctr">
                        <a:spcAft>
                          <a:spcPts val="0"/>
                        </a:spcAft>
                        <a:tabLst>
                          <a:tab pos="5486400" algn="r"/>
                          <a:tab pos="365760" algn="dec"/>
                          <a:tab pos="5486400" algn="r"/>
                        </a:tabLst>
                      </a:pPr>
                      <a:r>
                        <a:rPr lang="en-US" sz="1800">
                          <a:effectLst/>
                        </a:rPr>
                        <a:t>31</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5200" marR="15200" marT="0" marB="0" anchor="ctr"/>
                </a:tc>
                <a:extLst>
                  <a:ext uri="{0D108BD9-81ED-4DB2-BD59-A6C34878D82A}">
                    <a16:rowId xmlns:a16="http://schemas.microsoft.com/office/drawing/2014/main" xmlns="" val="10003"/>
                  </a:ext>
                </a:extLst>
              </a:tr>
              <a:tr h="439249">
                <a:tc>
                  <a:txBody>
                    <a:bodyPr/>
                    <a:lstStyle/>
                    <a:p>
                      <a:pPr>
                        <a:spcAft>
                          <a:spcPts val="0"/>
                        </a:spcAft>
                        <a:tabLst>
                          <a:tab pos="5486400" algn="r"/>
                        </a:tabLst>
                      </a:pPr>
                      <a:r>
                        <a:rPr lang="en-US" sz="1800">
                          <a:effectLst/>
                        </a:rPr>
                        <a:t>15%</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5200" marR="15200" marT="0" marB="0"/>
                </a:tc>
                <a:tc>
                  <a:txBody>
                    <a:bodyPr/>
                    <a:lstStyle/>
                    <a:p>
                      <a:pPr algn="ctr">
                        <a:spcAft>
                          <a:spcPts val="0"/>
                        </a:spcAft>
                        <a:tabLst>
                          <a:tab pos="5486400" algn="r"/>
                          <a:tab pos="375285" algn="dec"/>
                          <a:tab pos="5486400" algn="r"/>
                        </a:tabLst>
                      </a:pPr>
                      <a:r>
                        <a:rPr lang="en-US" sz="1800" dirty="0">
                          <a:effectLst/>
                        </a:rPr>
                        <a:t>21</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5200" marR="15200" marT="0" marB="0" anchor="ctr"/>
                </a:tc>
                <a:tc>
                  <a:txBody>
                    <a:bodyPr/>
                    <a:lstStyle/>
                    <a:p>
                      <a:pPr algn="ctr">
                        <a:spcAft>
                          <a:spcPts val="0"/>
                        </a:spcAft>
                        <a:tabLst>
                          <a:tab pos="5486400" algn="r"/>
                          <a:tab pos="365760" algn="dec"/>
                          <a:tab pos="5486400" algn="r"/>
                        </a:tabLst>
                      </a:pPr>
                      <a:r>
                        <a:rPr lang="en-US" sz="1800">
                          <a:effectLst/>
                        </a:rPr>
                        <a:t>6</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5200" marR="15200" marT="0" marB="0" anchor="ctr"/>
                </a:tc>
                <a:extLst>
                  <a:ext uri="{0D108BD9-81ED-4DB2-BD59-A6C34878D82A}">
                    <a16:rowId xmlns:a16="http://schemas.microsoft.com/office/drawing/2014/main" xmlns="" val="10004"/>
                  </a:ext>
                </a:extLst>
              </a:tr>
              <a:tr h="439249">
                <a:tc>
                  <a:txBody>
                    <a:bodyPr/>
                    <a:lstStyle/>
                    <a:p>
                      <a:pPr>
                        <a:spcAft>
                          <a:spcPts val="0"/>
                        </a:spcAft>
                        <a:tabLst>
                          <a:tab pos="5486400" algn="r"/>
                        </a:tabLst>
                      </a:pPr>
                      <a:r>
                        <a:rPr lang="en-US" sz="1800">
                          <a:effectLst/>
                        </a:rPr>
                        <a:t>20%</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5200" marR="15200" marT="0" marB="0"/>
                </a:tc>
                <a:tc>
                  <a:txBody>
                    <a:bodyPr/>
                    <a:lstStyle/>
                    <a:p>
                      <a:pPr algn="ctr">
                        <a:spcAft>
                          <a:spcPts val="0"/>
                        </a:spcAft>
                        <a:tabLst>
                          <a:tab pos="5486400" algn="r"/>
                          <a:tab pos="375285" algn="dec"/>
                          <a:tab pos="5486400" algn="r"/>
                        </a:tabLst>
                      </a:pPr>
                      <a:r>
                        <a:rPr lang="en-US" sz="1800" dirty="0">
                          <a:effectLst/>
                        </a:rPr>
                        <a:t>48</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5200" marR="15200" marT="0" marB="0" anchor="ctr"/>
                </a:tc>
                <a:tc>
                  <a:txBody>
                    <a:bodyPr/>
                    <a:lstStyle/>
                    <a:p>
                      <a:pPr algn="ctr">
                        <a:spcAft>
                          <a:spcPts val="0"/>
                        </a:spcAft>
                        <a:tabLst>
                          <a:tab pos="5486400" algn="r"/>
                          <a:tab pos="365760" algn="dec"/>
                          <a:tab pos="5486400" algn="r"/>
                        </a:tabLst>
                      </a:pPr>
                      <a:r>
                        <a:rPr lang="en-US" sz="1800" dirty="0">
                          <a:effectLst/>
                        </a:rPr>
                        <a:t>14</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5200" marR="15200" marT="0" marB="0" anchor="ctr"/>
                </a:tc>
                <a:extLst>
                  <a:ext uri="{0D108BD9-81ED-4DB2-BD59-A6C34878D82A}">
                    <a16:rowId xmlns:a16="http://schemas.microsoft.com/office/drawing/2014/main" xmlns="" val="10005"/>
                  </a:ext>
                </a:extLst>
              </a:tr>
              <a:tr h="439249">
                <a:tc>
                  <a:txBody>
                    <a:bodyPr/>
                    <a:lstStyle/>
                    <a:p>
                      <a:pPr>
                        <a:spcAft>
                          <a:spcPts val="0"/>
                        </a:spcAft>
                        <a:tabLst>
                          <a:tab pos="5486400" algn="r"/>
                        </a:tabLst>
                      </a:pPr>
                      <a:r>
                        <a:rPr lang="en-US" sz="1800">
                          <a:effectLst/>
                        </a:rPr>
                        <a:t>25%</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5200" marR="15200" marT="0" marB="0"/>
                </a:tc>
                <a:tc>
                  <a:txBody>
                    <a:bodyPr/>
                    <a:lstStyle/>
                    <a:p>
                      <a:pPr algn="ctr">
                        <a:spcAft>
                          <a:spcPts val="0"/>
                        </a:spcAft>
                        <a:tabLst>
                          <a:tab pos="5486400" algn="r"/>
                          <a:tab pos="375285" algn="dec"/>
                          <a:tab pos="5486400" algn="r"/>
                        </a:tabLst>
                      </a:pPr>
                      <a:r>
                        <a:rPr lang="en-US" sz="1800" dirty="0">
                          <a:effectLst/>
                        </a:rPr>
                        <a:t>30</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5200" marR="15200" marT="0" marB="0" anchor="ctr"/>
                </a:tc>
                <a:tc>
                  <a:txBody>
                    <a:bodyPr/>
                    <a:lstStyle/>
                    <a:p>
                      <a:pPr algn="ctr">
                        <a:spcAft>
                          <a:spcPts val="0"/>
                        </a:spcAft>
                        <a:tabLst>
                          <a:tab pos="5486400" algn="r"/>
                          <a:tab pos="365760" algn="dec"/>
                          <a:tab pos="5486400" algn="r"/>
                        </a:tabLst>
                      </a:pPr>
                      <a:r>
                        <a:rPr lang="en-US" sz="1800" dirty="0">
                          <a:effectLst/>
                        </a:rPr>
                        <a:t>9</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5200" marR="15200" marT="0" marB="0" anchor="ctr"/>
                </a:tc>
                <a:extLst>
                  <a:ext uri="{0D108BD9-81ED-4DB2-BD59-A6C34878D82A}">
                    <a16:rowId xmlns:a16="http://schemas.microsoft.com/office/drawing/2014/main" xmlns="" val="10006"/>
                  </a:ext>
                </a:extLst>
              </a:tr>
              <a:tr h="439249">
                <a:tc>
                  <a:txBody>
                    <a:bodyPr/>
                    <a:lstStyle/>
                    <a:p>
                      <a:pPr>
                        <a:spcAft>
                          <a:spcPts val="0"/>
                        </a:spcAft>
                        <a:tabLst>
                          <a:tab pos="5486400" algn="r"/>
                        </a:tabLst>
                      </a:pPr>
                      <a:r>
                        <a:rPr lang="en-US" sz="1800">
                          <a:effectLst/>
                        </a:rPr>
                        <a:t>30%</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5200" marR="15200" marT="0" marB="0"/>
                </a:tc>
                <a:tc>
                  <a:txBody>
                    <a:bodyPr/>
                    <a:lstStyle/>
                    <a:p>
                      <a:pPr algn="ctr">
                        <a:spcAft>
                          <a:spcPts val="0"/>
                        </a:spcAft>
                        <a:tabLst>
                          <a:tab pos="5486400" algn="r"/>
                          <a:tab pos="375285" algn="dec"/>
                          <a:tab pos="5486400" algn="r"/>
                        </a:tabLst>
                      </a:pPr>
                      <a:r>
                        <a:rPr lang="en-US" sz="1800" dirty="0">
                          <a:effectLst/>
                        </a:rPr>
                        <a:t>22</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5200" marR="15200" marT="0" marB="0" anchor="ctr"/>
                </a:tc>
                <a:tc>
                  <a:txBody>
                    <a:bodyPr/>
                    <a:lstStyle/>
                    <a:p>
                      <a:pPr algn="ctr">
                        <a:spcAft>
                          <a:spcPts val="0"/>
                        </a:spcAft>
                        <a:tabLst>
                          <a:tab pos="5486400" algn="r"/>
                          <a:tab pos="365760" algn="dec"/>
                          <a:tab pos="5486400" algn="r"/>
                        </a:tabLst>
                      </a:pPr>
                      <a:r>
                        <a:rPr lang="en-US" sz="1800" dirty="0">
                          <a:effectLst/>
                        </a:rPr>
                        <a:t>6</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5200" marR="15200" marT="0" marB="0" anchor="ctr"/>
                </a:tc>
                <a:extLst>
                  <a:ext uri="{0D108BD9-81ED-4DB2-BD59-A6C34878D82A}">
                    <a16:rowId xmlns:a16="http://schemas.microsoft.com/office/drawing/2014/main" xmlns="" val="10007"/>
                  </a:ext>
                </a:extLst>
              </a:tr>
              <a:tr h="439249">
                <a:tc>
                  <a:txBody>
                    <a:bodyPr/>
                    <a:lstStyle/>
                    <a:p>
                      <a:pPr>
                        <a:spcAft>
                          <a:spcPts val="0"/>
                        </a:spcAft>
                        <a:tabLst>
                          <a:tab pos="5486400" algn="r"/>
                        </a:tabLst>
                      </a:pPr>
                      <a:r>
                        <a:rPr lang="en-US" sz="1800">
                          <a:effectLst/>
                        </a:rPr>
                        <a:t>40%</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5200" marR="15200" marT="0" marB="0"/>
                </a:tc>
                <a:tc>
                  <a:txBody>
                    <a:bodyPr/>
                    <a:lstStyle/>
                    <a:p>
                      <a:pPr algn="ctr">
                        <a:spcAft>
                          <a:spcPts val="0"/>
                        </a:spcAft>
                        <a:tabLst>
                          <a:tab pos="5486400" algn="r"/>
                          <a:tab pos="375285" algn="dec"/>
                          <a:tab pos="5486400" algn="r"/>
                        </a:tabLst>
                      </a:pPr>
                      <a:r>
                        <a:rPr lang="en-US" sz="1800">
                          <a:effectLst/>
                        </a:rPr>
                        <a:t>10</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5200" marR="15200" marT="0" marB="0" anchor="ctr"/>
                </a:tc>
                <a:tc>
                  <a:txBody>
                    <a:bodyPr/>
                    <a:lstStyle/>
                    <a:p>
                      <a:pPr algn="ctr">
                        <a:spcAft>
                          <a:spcPts val="0"/>
                        </a:spcAft>
                        <a:tabLst>
                          <a:tab pos="5486400" algn="r"/>
                          <a:tab pos="365760" algn="dec"/>
                          <a:tab pos="5486400" algn="r"/>
                        </a:tabLst>
                      </a:pPr>
                      <a:r>
                        <a:rPr lang="en-US" sz="1800" dirty="0">
                          <a:effectLst/>
                        </a:rPr>
                        <a:t>3</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5200" marR="15200" marT="0" marB="0" anchor="ctr"/>
                </a:tc>
                <a:extLst>
                  <a:ext uri="{0D108BD9-81ED-4DB2-BD59-A6C34878D82A}">
                    <a16:rowId xmlns:a16="http://schemas.microsoft.com/office/drawing/2014/main" xmlns="" val="10008"/>
                  </a:ext>
                </a:extLst>
              </a:tr>
              <a:tr h="439249">
                <a:tc>
                  <a:txBody>
                    <a:bodyPr/>
                    <a:lstStyle/>
                    <a:p>
                      <a:pPr>
                        <a:spcAft>
                          <a:spcPts val="0"/>
                        </a:spcAft>
                        <a:tabLst>
                          <a:tab pos="5486400" algn="r"/>
                        </a:tabLst>
                      </a:pPr>
                      <a:r>
                        <a:rPr lang="en-US" sz="1800">
                          <a:effectLst/>
                        </a:rPr>
                        <a:t>41%以上</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5200" marR="15200" marT="0" marB="0"/>
                </a:tc>
                <a:tc>
                  <a:txBody>
                    <a:bodyPr/>
                    <a:lstStyle/>
                    <a:p>
                      <a:pPr algn="ctr">
                        <a:spcAft>
                          <a:spcPts val="0"/>
                        </a:spcAft>
                        <a:tabLst>
                          <a:tab pos="5486400" algn="r"/>
                          <a:tab pos="375285" algn="dec"/>
                          <a:tab pos="5486400" algn="r"/>
                        </a:tabLst>
                      </a:pPr>
                      <a:r>
                        <a:rPr lang="en-US" sz="1800">
                          <a:effectLst/>
                        </a:rPr>
                        <a:t>34</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15200" marR="15200" marT="0" marB="0" anchor="ctr"/>
                </a:tc>
                <a:tc>
                  <a:txBody>
                    <a:bodyPr/>
                    <a:lstStyle/>
                    <a:p>
                      <a:pPr algn="ctr">
                        <a:spcAft>
                          <a:spcPts val="0"/>
                        </a:spcAft>
                        <a:tabLst>
                          <a:tab pos="5486400" algn="r"/>
                          <a:tab pos="365760" algn="dec"/>
                          <a:tab pos="5486400" algn="r"/>
                        </a:tabLst>
                      </a:pPr>
                      <a:r>
                        <a:rPr lang="en-US" sz="1800" dirty="0">
                          <a:effectLst/>
                        </a:rPr>
                        <a:t>10</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15200" marR="15200" marT="0" marB="0" anchor="ctr"/>
                </a:tc>
                <a:extLst>
                  <a:ext uri="{0D108BD9-81ED-4DB2-BD59-A6C34878D82A}">
                    <a16:rowId xmlns:a16="http://schemas.microsoft.com/office/drawing/2014/main" xmlns="" val="10009"/>
                  </a:ext>
                </a:extLst>
              </a:tr>
            </a:tbl>
          </a:graphicData>
        </a:graphic>
      </p:graphicFrame>
      <p:sp>
        <p:nvSpPr>
          <p:cNvPr id="8" name="文字版面配置區 7"/>
          <p:cNvSpPr>
            <a:spLocks noGrp="1"/>
          </p:cNvSpPr>
          <p:nvPr>
            <p:ph type="body" sz="half" idx="2"/>
          </p:nvPr>
        </p:nvSpPr>
        <p:spPr/>
        <p:txBody>
          <a:bodyPr>
            <a:normAutofit lnSpcReduction="10000"/>
          </a:bodyPr>
          <a:lstStyle/>
          <a:p>
            <a:r>
              <a:rPr lang="zh-TW" altLang="zh-TW" sz="2400" dirty="0" smtClean="0"/>
              <a:t>以</a:t>
            </a:r>
            <a:r>
              <a:rPr lang="zh-TW" altLang="en-US" sz="2400" dirty="0" smtClean="0"/>
              <a:t>願意多付</a:t>
            </a:r>
            <a:r>
              <a:rPr lang="zh-TW" altLang="zh-TW" sz="2400" dirty="0" smtClean="0"/>
              <a:t>「</a:t>
            </a:r>
            <a:r>
              <a:rPr lang="en-US" altLang="zh-TW" sz="2400" dirty="0"/>
              <a:t>10%</a:t>
            </a:r>
            <a:r>
              <a:rPr lang="zh-TW" altLang="zh-TW" sz="2400" dirty="0"/>
              <a:t>」佔全體人數的</a:t>
            </a:r>
            <a:r>
              <a:rPr lang="en-US" altLang="zh-TW" sz="2400" dirty="0">
                <a:solidFill>
                  <a:srgbClr val="FF0000"/>
                </a:solidFill>
              </a:rPr>
              <a:t>31%</a:t>
            </a:r>
            <a:r>
              <a:rPr lang="zh-TW" altLang="zh-TW" sz="2400" dirty="0"/>
              <a:t>最多</a:t>
            </a:r>
            <a:r>
              <a:rPr lang="zh-TW" altLang="zh-TW" sz="2400" dirty="0" smtClean="0"/>
              <a:t>，數據</a:t>
            </a:r>
            <a:r>
              <a:rPr lang="zh-TW" altLang="zh-TW" sz="2400" dirty="0"/>
              <a:t>顯示到台東旅遊的旅客「綠建築飯店住宿願付價格程度」部份以</a:t>
            </a:r>
            <a:r>
              <a:rPr lang="zh-TW" altLang="zh-TW" sz="2400" dirty="0">
                <a:solidFill>
                  <a:srgbClr val="FF0000"/>
                </a:solidFill>
              </a:rPr>
              <a:t>「</a:t>
            </a:r>
            <a:r>
              <a:rPr lang="en-US" altLang="zh-TW" sz="2400" dirty="0">
                <a:solidFill>
                  <a:srgbClr val="FF0000"/>
                </a:solidFill>
              </a:rPr>
              <a:t>10%</a:t>
            </a:r>
            <a:r>
              <a:rPr lang="zh-TW" altLang="zh-TW" sz="2400" dirty="0">
                <a:solidFill>
                  <a:srgbClr val="FF0000"/>
                </a:solidFill>
              </a:rPr>
              <a:t>」</a:t>
            </a:r>
            <a:r>
              <a:rPr lang="zh-TW" altLang="zh-TW" sz="2400" dirty="0"/>
              <a:t>為主。</a:t>
            </a:r>
          </a:p>
          <a:p>
            <a:endParaRPr lang="zh-TW" altLang="en-US" sz="1800" dirty="0"/>
          </a:p>
        </p:txBody>
      </p:sp>
      <p:sp>
        <p:nvSpPr>
          <p:cNvPr id="3" name="投影片編號版面配置區 2"/>
          <p:cNvSpPr>
            <a:spLocks noGrp="1"/>
          </p:cNvSpPr>
          <p:nvPr>
            <p:ph type="sldNum" sz="quarter" idx="12"/>
          </p:nvPr>
        </p:nvSpPr>
        <p:spPr/>
        <p:txBody>
          <a:bodyPr/>
          <a:lstStyle/>
          <a:p>
            <a:fld id="{6215B1F7-9B10-4EA8-9E72-A02D15876458}" type="slidenum">
              <a:rPr lang="zh-TW" altLang="en-US" smtClean="0"/>
              <a:pPr/>
              <a:t>16</a:t>
            </a:fld>
            <a:endParaRPr lang="zh-TW" altLang="en-US"/>
          </a:p>
        </p:txBody>
      </p:sp>
      <p:sp>
        <p:nvSpPr>
          <p:cNvPr id="7" name="標題 7"/>
          <p:cNvSpPr txBox="1">
            <a:spLocks/>
          </p:cNvSpPr>
          <p:nvPr/>
        </p:nvSpPr>
        <p:spPr>
          <a:xfrm>
            <a:off x="609599" y="609600"/>
            <a:ext cx="7562801" cy="1320800"/>
          </a:xfrm>
          <a:prstGeom prst="rect">
            <a:avLst/>
          </a:prstGeom>
        </p:spPr>
        <p:txBody>
          <a:bodyPr vert="horz" lIns="91440" tIns="45720" rIns="91440" bIns="45720" rtlCol="0" anchor="t">
            <a:noAutofit/>
          </a:bodyPr>
          <a:lstStyle>
            <a:lvl1pPr algn="ctr" defTabSz="457200" rtl="0" eaLnBrk="1" latinLnBrk="0" hangingPunct="1">
              <a:spcBef>
                <a:spcPct val="0"/>
              </a:spcBef>
              <a:buNone/>
              <a:defRPr sz="4800" kern="1200">
                <a:solidFill>
                  <a:schemeClr val="accent1">
                    <a:lumMod val="75000"/>
                  </a:schemeClr>
                </a:solidFill>
                <a:latin typeface="Microsoft JhengHei" charset="-120"/>
                <a:ea typeface="Microsoft JhengHei" charset="-120"/>
                <a:cs typeface="Microsoft JhengHei" charset="-12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zh-TW" altLang="en-US" sz="3600" dirty="0" smtClean="0">
                <a:solidFill>
                  <a:srgbClr val="C00000"/>
                </a:solidFill>
                <a:latin typeface="+mj-ea"/>
                <a:ea typeface="+mj-ea"/>
              </a:rPr>
              <a:t>問券分析</a:t>
            </a:r>
            <a:endParaRPr lang="en-US" altLang="zh-TW" sz="3600" dirty="0" smtClean="0">
              <a:solidFill>
                <a:srgbClr val="C00000"/>
              </a:solidFill>
              <a:latin typeface="+mj-ea"/>
              <a:ea typeface="+mj-ea"/>
            </a:endParaRPr>
          </a:p>
        </p:txBody>
      </p:sp>
      <p:sp>
        <p:nvSpPr>
          <p:cNvPr id="9" name="橢圓 8"/>
          <p:cNvSpPr/>
          <p:nvPr/>
        </p:nvSpPr>
        <p:spPr>
          <a:xfrm flipH="1">
            <a:off x="6160347" y="2861598"/>
            <a:ext cx="1255381" cy="466840"/>
          </a:xfrm>
          <a:prstGeom prst="ellipse">
            <a:avLst/>
          </a:prstGeom>
          <a:noFill/>
          <a:ln w="57150">
            <a:solidFill>
              <a:srgbClr val="0067FF"/>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zh-TW" altLang="en-US"/>
          </a:p>
        </p:txBody>
      </p:sp>
    </p:spTree>
    <p:extLst>
      <p:ext uri="{BB962C8B-B14F-4D97-AF65-F5344CB8AC3E}">
        <p14:creationId xmlns:p14="http://schemas.microsoft.com/office/powerpoint/2010/main" val="287072208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34304" y="2343152"/>
            <a:ext cx="8066857" cy="3880773"/>
          </a:xfrm>
        </p:spPr>
        <p:txBody>
          <a:bodyPr>
            <a:noAutofit/>
          </a:bodyPr>
          <a:lstStyle/>
          <a:p>
            <a:r>
              <a:rPr lang="zh-TW" altLang="zh-TW" sz="2400" dirty="0">
                <a:latin typeface="+mj-ea"/>
                <a:ea typeface="+mj-ea"/>
              </a:rPr>
              <a:t>採取</a:t>
            </a:r>
            <a:r>
              <a:rPr lang="zh-TW" altLang="zh-TW" sz="2400" u="sng" dirty="0">
                <a:latin typeface="+mj-ea"/>
                <a:ea typeface="+mj-ea"/>
              </a:rPr>
              <a:t>主成分分析</a:t>
            </a:r>
            <a:r>
              <a:rPr lang="zh-TW" altLang="zh-TW" sz="2400" u="sng" dirty="0" smtClean="0">
                <a:latin typeface="+mj-ea"/>
                <a:ea typeface="+mj-ea"/>
              </a:rPr>
              <a:t>法</a:t>
            </a:r>
            <a:r>
              <a:rPr lang="zh-TW" altLang="zh-TW" sz="2400" dirty="0" smtClean="0">
                <a:latin typeface="+mj-ea"/>
                <a:ea typeface="+mj-ea"/>
              </a:rPr>
              <a:t>來</a:t>
            </a:r>
            <a:r>
              <a:rPr lang="zh-TW" altLang="zh-TW" sz="2400" dirty="0">
                <a:latin typeface="+mj-ea"/>
                <a:ea typeface="+mj-ea"/>
              </a:rPr>
              <a:t>抽取</a:t>
            </a:r>
            <a:r>
              <a:rPr lang="zh-TW" altLang="zh-TW" sz="2400" dirty="0" smtClean="0">
                <a:latin typeface="+mj-ea"/>
                <a:ea typeface="+mj-ea"/>
              </a:rPr>
              <a:t>因素，</a:t>
            </a:r>
            <a:r>
              <a:rPr lang="zh-TW" altLang="zh-TW" sz="2400" dirty="0">
                <a:latin typeface="+mj-ea"/>
                <a:ea typeface="+mj-ea"/>
              </a:rPr>
              <a:t>並利用</a:t>
            </a:r>
            <a:r>
              <a:rPr lang="zh-TW" altLang="zh-TW" sz="2400" u="sng" dirty="0">
                <a:latin typeface="+mj-ea"/>
                <a:ea typeface="+mj-ea"/>
              </a:rPr>
              <a:t>最大變異數</a:t>
            </a:r>
            <a:r>
              <a:rPr lang="zh-TW" altLang="zh-TW" sz="2400" u="sng" dirty="0" smtClean="0">
                <a:latin typeface="+mj-ea"/>
                <a:ea typeface="+mj-ea"/>
              </a:rPr>
              <a:t>法</a:t>
            </a:r>
            <a:r>
              <a:rPr lang="zh-TW" altLang="zh-TW" sz="2400" dirty="0" smtClean="0">
                <a:latin typeface="+mj-ea"/>
                <a:ea typeface="+mj-ea"/>
              </a:rPr>
              <a:t>進</a:t>
            </a:r>
            <a:r>
              <a:rPr lang="zh-TW" altLang="zh-TW" sz="2400" dirty="0">
                <a:latin typeface="+mj-ea"/>
                <a:ea typeface="+mj-ea"/>
              </a:rPr>
              <a:t>行因素轉軸旋轉得到遊客對環境</a:t>
            </a:r>
            <a:r>
              <a:rPr lang="zh-TW" altLang="zh-TW" sz="2400" dirty="0" smtClean="0">
                <a:latin typeface="+mj-ea"/>
                <a:ea typeface="+mj-ea"/>
              </a:rPr>
              <a:t>的</a:t>
            </a:r>
            <a:r>
              <a:rPr lang="zh-TW" altLang="en-US" sz="2400" dirty="0">
                <a:latin typeface="+mj-ea"/>
                <a:ea typeface="+mj-ea"/>
              </a:rPr>
              <a:t>行為</a:t>
            </a:r>
            <a:r>
              <a:rPr lang="zh-TW" altLang="zh-TW" sz="2400" dirty="0" smtClean="0">
                <a:latin typeface="+mj-ea"/>
                <a:ea typeface="+mj-ea"/>
              </a:rPr>
              <a:t>變</a:t>
            </a:r>
            <a:r>
              <a:rPr lang="zh-TW" altLang="zh-TW" sz="2400" dirty="0">
                <a:latin typeface="+mj-ea"/>
                <a:ea typeface="+mj-ea"/>
              </a:rPr>
              <a:t>項共簡化成</a:t>
            </a:r>
            <a:r>
              <a:rPr lang="en-US" altLang="zh-TW" sz="2400" dirty="0">
                <a:latin typeface="+mj-ea"/>
                <a:ea typeface="+mj-ea"/>
              </a:rPr>
              <a:t>3</a:t>
            </a:r>
            <a:r>
              <a:rPr lang="zh-TW" altLang="zh-TW" sz="2400" dirty="0">
                <a:latin typeface="+mj-ea"/>
                <a:ea typeface="+mj-ea"/>
              </a:rPr>
              <a:t>個因素</a:t>
            </a:r>
            <a:r>
              <a:rPr lang="zh-TW" altLang="zh-TW" sz="2400" dirty="0" smtClean="0">
                <a:latin typeface="+mj-ea"/>
                <a:ea typeface="+mj-ea"/>
              </a:rPr>
              <a:t>，</a:t>
            </a:r>
            <a:r>
              <a:rPr lang="zh-TW" altLang="en-US" sz="2400" dirty="0" smtClean="0">
                <a:latin typeface="+mj-ea"/>
                <a:ea typeface="+mj-ea"/>
              </a:rPr>
              <a:t>分別</a:t>
            </a:r>
            <a:r>
              <a:rPr lang="zh-TW" altLang="zh-TW" sz="2400" dirty="0" smtClean="0">
                <a:latin typeface="+mj-ea"/>
                <a:ea typeface="+mj-ea"/>
              </a:rPr>
              <a:t>序為</a:t>
            </a:r>
            <a:r>
              <a:rPr lang="en-US" altLang="zh-TW" sz="2400" dirty="0" smtClean="0">
                <a:latin typeface="+mj-ea"/>
                <a:ea typeface="+mj-ea"/>
              </a:rPr>
              <a:t>:</a:t>
            </a:r>
            <a:br>
              <a:rPr lang="en-US" altLang="zh-TW" sz="2400" dirty="0" smtClean="0">
                <a:latin typeface="+mj-ea"/>
                <a:ea typeface="+mj-ea"/>
              </a:rPr>
            </a:br>
            <a:r>
              <a:rPr lang="en-US" altLang="zh-TW" sz="2400" dirty="0" smtClean="0">
                <a:latin typeface="+mj-ea"/>
                <a:ea typeface="+mj-ea"/>
              </a:rPr>
              <a:t/>
            </a:r>
            <a:br>
              <a:rPr lang="en-US" altLang="zh-TW" sz="2400" dirty="0" smtClean="0">
                <a:latin typeface="+mj-ea"/>
                <a:ea typeface="+mj-ea"/>
              </a:rPr>
            </a:br>
            <a:r>
              <a:rPr lang="en-US" altLang="zh-TW" sz="2400" dirty="0" smtClean="0">
                <a:latin typeface="+mj-ea"/>
                <a:ea typeface="+mj-ea"/>
              </a:rPr>
              <a:t>→</a:t>
            </a:r>
            <a:r>
              <a:rPr lang="zh-TW" altLang="zh-TW" sz="2400" dirty="0" smtClean="0">
                <a:latin typeface="+mj-ea"/>
                <a:ea typeface="+mj-ea"/>
              </a:rPr>
              <a:t>支持環保</a:t>
            </a:r>
            <a:r>
              <a:rPr lang="en-US" altLang="zh-TW" sz="2400" dirty="0" smtClean="0">
                <a:latin typeface="+mj-ea"/>
                <a:ea typeface="+mj-ea"/>
              </a:rPr>
              <a:t>:</a:t>
            </a:r>
            <a:r>
              <a:rPr lang="zh-TW" altLang="zh-TW" sz="2400" dirty="0" smtClean="0">
                <a:latin typeface="+mj-ea"/>
                <a:ea typeface="+mj-ea"/>
              </a:rPr>
              <a:t>遊客對於環境保護</a:t>
            </a:r>
            <a:r>
              <a:rPr lang="zh-TW" altLang="zh-TW" sz="2400" dirty="0">
                <a:latin typeface="+mj-ea"/>
                <a:ea typeface="+mj-ea"/>
              </a:rPr>
              <a:t>的支持態度</a:t>
            </a:r>
            <a:r>
              <a:rPr lang="en-US" altLang="zh-TW" sz="2400" dirty="0" smtClean="0">
                <a:latin typeface="+mj-ea"/>
                <a:ea typeface="+mj-ea"/>
              </a:rPr>
              <a:t/>
            </a:r>
            <a:br>
              <a:rPr lang="en-US" altLang="zh-TW" sz="2400" dirty="0" smtClean="0">
                <a:latin typeface="+mj-ea"/>
                <a:ea typeface="+mj-ea"/>
              </a:rPr>
            </a:br>
            <a:r>
              <a:rPr lang="en-US" altLang="zh-TW" sz="2400" dirty="0" smtClean="0">
                <a:latin typeface="+mj-ea"/>
                <a:ea typeface="+mj-ea"/>
              </a:rPr>
              <a:t/>
            </a:r>
            <a:br>
              <a:rPr lang="en-US" altLang="zh-TW" sz="2400" dirty="0" smtClean="0">
                <a:latin typeface="+mj-ea"/>
                <a:ea typeface="+mj-ea"/>
              </a:rPr>
            </a:br>
            <a:r>
              <a:rPr lang="en-US" altLang="zh-TW" sz="2400" dirty="0">
                <a:latin typeface="+mj-ea"/>
              </a:rPr>
              <a:t>→</a:t>
            </a:r>
            <a:r>
              <a:rPr lang="zh-TW" altLang="zh-TW" sz="2400" dirty="0" smtClean="0">
                <a:latin typeface="+mj-ea"/>
                <a:ea typeface="+mj-ea"/>
              </a:rPr>
              <a:t>實際行動</a:t>
            </a:r>
            <a:r>
              <a:rPr lang="en-US" altLang="zh-TW" sz="2400" dirty="0" smtClean="0">
                <a:latin typeface="+mj-ea"/>
                <a:ea typeface="+mj-ea"/>
              </a:rPr>
              <a:t>:</a:t>
            </a:r>
            <a:r>
              <a:rPr lang="zh-TW" altLang="zh-TW" sz="2400" dirty="0" smtClean="0">
                <a:latin typeface="+mj-ea"/>
                <a:ea typeface="+mj-ea"/>
              </a:rPr>
              <a:t>因</a:t>
            </a:r>
            <a:r>
              <a:rPr lang="zh-TW" altLang="zh-TW" sz="2400" dirty="0">
                <a:latin typeface="+mj-ea"/>
                <a:ea typeface="+mj-ea"/>
              </a:rPr>
              <a:t>環保作為而降低對環境所</a:t>
            </a:r>
            <a:r>
              <a:rPr lang="zh-TW" altLang="zh-TW" sz="2400" dirty="0" smtClean="0">
                <a:latin typeface="+mj-ea"/>
                <a:ea typeface="+mj-ea"/>
              </a:rPr>
              <a:t>造</a:t>
            </a:r>
            <a:r>
              <a:rPr lang="zh-TW" altLang="en-US" sz="2400" dirty="0" smtClean="0">
                <a:latin typeface="+mj-ea"/>
                <a:ea typeface="+mj-ea"/>
              </a:rPr>
              <a:t> </a:t>
            </a:r>
            <a:r>
              <a:rPr lang="zh-TW" altLang="zh-TW" sz="2400" dirty="0" smtClean="0">
                <a:latin typeface="+mj-ea"/>
                <a:ea typeface="+mj-ea"/>
              </a:rPr>
              <a:t>成</a:t>
            </a:r>
            <a:r>
              <a:rPr lang="zh-TW" altLang="zh-TW" sz="2400" dirty="0">
                <a:latin typeface="+mj-ea"/>
                <a:ea typeface="+mj-ea"/>
              </a:rPr>
              <a:t>的負面</a:t>
            </a:r>
            <a:r>
              <a:rPr lang="zh-TW" altLang="zh-TW" sz="2400" dirty="0" smtClean="0">
                <a:latin typeface="+mj-ea"/>
                <a:ea typeface="+mj-ea"/>
              </a:rPr>
              <a:t>影響</a:t>
            </a:r>
            <a:r>
              <a:rPr lang="en-US" altLang="zh-TW" sz="2400" dirty="0" smtClean="0">
                <a:latin typeface="+mj-ea"/>
                <a:ea typeface="+mj-ea"/>
              </a:rPr>
              <a:t/>
            </a:r>
            <a:br>
              <a:rPr lang="en-US" altLang="zh-TW" sz="2400" dirty="0" smtClean="0">
                <a:latin typeface="+mj-ea"/>
                <a:ea typeface="+mj-ea"/>
              </a:rPr>
            </a:br>
            <a:r>
              <a:rPr lang="en-US" altLang="zh-TW" sz="2400" dirty="0" smtClean="0">
                <a:latin typeface="+mj-ea"/>
                <a:ea typeface="+mj-ea"/>
              </a:rPr>
              <a:t/>
            </a:r>
            <a:br>
              <a:rPr lang="en-US" altLang="zh-TW" sz="2400" dirty="0" smtClean="0">
                <a:latin typeface="+mj-ea"/>
                <a:ea typeface="+mj-ea"/>
              </a:rPr>
            </a:br>
            <a:r>
              <a:rPr lang="en-US" altLang="zh-TW" sz="2400" dirty="0">
                <a:latin typeface="+mj-ea"/>
              </a:rPr>
              <a:t>→</a:t>
            </a:r>
            <a:r>
              <a:rPr lang="zh-TW" altLang="zh-TW" sz="2400" dirty="0" smtClean="0">
                <a:latin typeface="+mj-ea"/>
                <a:ea typeface="+mj-ea"/>
              </a:rPr>
              <a:t>降低能耗</a:t>
            </a:r>
            <a:r>
              <a:rPr lang="en-US" altLang="zh-TW" sz="2400" dirty="0" smtClean="0">
                <a:latin typeface="+mj-ea"/>
                <a:ea typeface="+mj-ea"/>
              </a:rPr>
              <a:t>:</a:t>
            </a:r>
            <a:r>
              <a:rPr lang="zh-TW" altLang="zh-TW" sz="2400" dirty="0">
                <a:latin typeface="+mj-ea"/>
                <a:ea typeface="+mj-ea"/>
              </a:rPr>
              <a:t>對於降低碳排放及節約開發能源之態</a:t>
            </a:r>
            <a:r>
              <a:rPr lang="zh-TW" altLang="zh-TW" sz="2400" dirty="0" smtClean="0">
                <a:latin typeface="+mj-ea"/>
                <a:ea typeface="+mj-ea"/>
              </a:rPr>
              <a:t>度</a:t>
            </a:r>
            <a:endParaRPr lang="en-US" altLang="zh-TW" sz="2400" dirty="0" smtClean="0">
              <a:latin typeface="+mj-ea"/>
              <a:ea typeface="+mj-ea"/>
            </a:endParaRPr>
          </a:p>
        </p:txBody>
      </p:sp>
      <p:sp>
        <p:nvSpPr>
          <p:cNvPr id="3" name="投影片編號版面配置區 2"/>
          <p:cNvSpPr>
            <a:spLocks noGrp="1"/>
          </p:cNvSpPr>
          <p:nvPr>
            <p:ph type="sldNum" sz="quarter" idx="12"/>
          </p:nvPr>
        </p:nvSpPr>
        <p:spPr/>
        <p:txBody>
          <a:bodyPr/>
          <a:lstStyle/>
          <a:p>
            <a:fld id="{6215B1F7-9B10-4EA8-9E72-A02D15876458}" type="slidenum">
              <a:rPr lang="zh-TW" altLang="en-US" smtClean="0"/>
              <a:pPr/>
              <a:t>17</a:t>
            </a:fld>
            <a:endParaRPr lang="zh-TW" altLang="en-US"/>
          </a:p>
        </p:txBody>
      </p:sp>
      <p:sp>
        <p:nvSpPr>
          <p:cNvPr id="7" name="標題 7"/>
          <p:cNvSpPr txBox="1">
            <a:spLocks/>
          </p:cNvSpPr>
          <p:nvPr/>
        </p:nvSpPr>
        <p:spPr>
          <a:xfrm>
            <a:off x="609599" y="609600"/>
            <a:ext cx="6347713" cy="1320800"/>
          </a:xfrm>
          <a:prstGeom prst="rect">
            <a:avLst/>
          </a:prstGeom>
        </p:spPr>
        <p:txBody>
          <a:bodyPr vert="horz" lIns="91440" tIns="45720" rIns="91440" bIns="45720" rtlCol="0" anchor="t">
            <a:noAutofit/>
          </a:bodyPr>
          <a:lstStyle>
            <a:lvl1pPr algn="ctr" defTabSz="457200" rtl="0" eaLnBrk="1" latinLnBrk="0" hangingPunct="1">
              <a:spcBef>
                <a:spcPct val="0"/>
              </a:spcBef>
              <a:buNone/>
              <a:defRPr sz="4800" kern="1200">
                <a:solidFill>
                  <a:schemeClr val="accent1">
                    <a:lumMod val="75000"/>
                  </a:schemeClr>
                </a:solidFill>
                <a:latin typeface="Microsoft JhengHei" charset="-120"/>
                <a:ea typeface="Microsoft JhengHei" charset="-120"/>
                <a:cs typeface="Microsoft JhengHei" charset="-12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zh-TW" altLang="en-US" sz="3600" dirty="0" smtClean="0">
                <a:solidFill>
                  <a:srgbClr val="C00000"/>
                </a:solidFill>
                <a:latin typeface="+mj-ea"/>
                <a:ea typeface="+mj-ea"/>
              </a:rPr>
              <a:t>問券分析</a:t>
            </a:r>
            <a:endParaRPr lang="en-US" altLang="zh-TW" sz="3600" dirty="0" smtClean="0">
              <a:solidFill>
                <a:srgbClr val="C00000"/>
              </a:solidFill>
              <a:latin typeface="+mj-ea"/>
              <a:ea typeface="+mj-ea"/>
            </a:endParaRPr>
          </a:p>
          <a:p>
            <a:r>
              <a:rPr lang="en-US" altLang="zh-TW" sz="3600" dirty="0">
                <a:solidFill>
                  <a:srgbClr val="7030A0"/>
                </a:solidFill>
                <a:latin typeface="+mj-ea"/>
                <a:ea typeface="+mj-ea"/>
              </a:rPr>
              <a:t>4</a:t>
            </a:r>
            <a:r>
              <a:rPr lang="en-US" altLang="zh-TW" sz="3600" dirty="0" smtClean="0">
                <a:solidFill>
                  <a:srgbClr val="7030A0"/>
                </a:solidFill>
                <a:latin typeface="+mj-ea"/>
                <a:ea typeface="+mj-ea"/>
              </a:rPr>
              <a:t>.</a:t>
            </a:r>
            <a:r>
              <a:rPr lang="zh-TW" altLang="en-US" sz="3600" dirty="0" smtClean="0">
                <a:solidFill>
                  <a:srgbClr val="7030A0"/>
                </a:solidFill>
                <a:latin typeface="+mj-ea"/>
                <a:ea typeface="+mj-ea"/>
              </a:rPr>
              <a:t>遊客對環境行為的因素分析</a:t>
            </a:r>
            <a:endParaRPr lang="zh-TW" altLang="en-US" sz="3600" dirty="0">
              <a:solidFill>
                <a:srgbClr val="7030A0"/>
              </a:solidFill>
              <a:latin typeface="+mj-ea"/>
              <a:ea typeface="+mj-ea"/>
            </a:endParaRPr>
          </a:p>
        </p:txBody>
      </p:sp>
    </p:spTree>
    <p:extLst>
      <p:ext uri="{BB962C8B-B14F-4D97-AF65-F5344CB8AC3E}">
        <p14:creationId xmlns:p14="http://schemas.microsoft.com/office/powerpoint/2010/main" val="401023564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內容版面配置區 8"/>
          <p:cNvGraphicFramePr>
            <a:graphicFrameLocks noGrp="1"/>
          </p:cNvGraphicFramePr>
          <p:nvPr>
            <p:ph idx="1"/>
            <p:extLst>
              <p:ext uri="{D42A27DB-BD31-4B8C-83A1-F6EECF244321}">
                <p14:modId xmlns:p14="http://schemas.microsoft.com/office/powerpoint/2010/main" val="1953355825"/>
              </p:ext>
            </p:extLst>
          </p:nvPr>
        </p:nvGraphicFramePr>
        <p:xfrm>
          <a:off x="251520" y="692697"/>
          <a:ext cx="8064896" cy="5971724"/>
        </p:xfrm>
        <a:graphic>
          <a:graphicData uri="http://schemas.openxmlformats.org/drawingml/2006/table">
            <a:tbl>
              <a:tblPr firstRow="1" firstCol="1" bandRow="1">
                <a:tableStyleId>{5C22544A-7EE6-4342-B048-85BDC9FD1C3A}</a:tableStyleId>
              </a:tblPr>
              <a:tblGrid>
                <a:gridCol w="4546307">
                  <a:extLst>
                    <a:ext uri="{9D8B030D-6E8A-4147-A177-3AD203B41FA5}">
                      <a16:colId xmlns:a16="http://schemas.microsoft.com/office/drawing/2014/main" xmlns="" val="20000"/>
                    </a:ext>
                  </a:extLst>
                </a:gridCol>
                <a:gridCol w="1172863">
                  <a:extLst>
                    <a:ext uri="{9D8B030D-6E8A-4147-A177-3AD203B41FA5}">
                      <a16:colId xmlns:a16="http://schemas.microsoft.com/office/drawing/2014/main" xmlns="" val="20001"/>
                    </a:ext>
                  </a:extLst>
                </a:gridCol>
                <a:gridCol w="1172863">
                  <a:extLst>
                    <a:ext uri="{9D8B030D-6E8A-4147-A177-3AD203B41FA5}">
                      <a16:colId xmlns:a16="http://schemas.microsoft.com/office/drawing/2014/main" xmlns="" val="20002"/>
                    </a:ext>
                  </a:extLst>
                </a:gridCol>
                <a:gridCol w="1172863">
                  <a:extLst>
                    <a:ext uri="{9D8B030D-6E8A-4147-A177-3AD203B41FA5}">
                      <a16:colId xmlns:a16="http://schemas.microsoft.com/office/drawing/2014/main" xmlns="" val="20003"/>
                    </a:ext>
                  </a:extLst>
                </a:gridCol>
              </a:tblGrid>
              <a:tr h="256724">
                <a:tc rowSpan="2">
                  <a:txBody>
                    <a:bodyPr/>
                    <a:lstStyle/>
                    <a:p>
                      <a:pPr algn="ctr">
                        <a:spcAft>
                          <a:spcPts val="0"/>
                        </a:spcAft>
                        <a:tabLst>
                          <a:tab pos="5486400" algn="r"/>
                        </a:tabLst>
                      </a:pPr>
                      <a:r>
                        <a:rPr lang="en-US" sz="1600" dirty="0" err="1">
                          <a:effectLst/>
                          <a:latin typeface="+mj-ea"/>
                          <a:ea typeface="+mj-ea"/>
                        </a:rPr>
                        <a:t>項目</a:t>
                      </a:r>
                      <a:endParaRPr lang="zh-TW" sz="1600" dirty="0">
                        <a:effectLst/>
                        <a:latin typeface="+mj-ea"/>
                        <a:ea typeface="+mj-ea"/>
                        <a:cs typeface="標楷體" panose="03000509000000000000" pitchFamily="65" charset="-120"/>
                      </a:endParaRPr>
                    </a:p>
                  </a:txBody>
                  <a:tcPr marL="10598" marR="10598" marT="0" marB="0" anchor="ctr"/>
                </a:tc>
                <a:tc gridSpan="3">
                  <a:txBody>
                    <a:bodyPr/>
                    <a:lstStyle/>
                    <a:p>
                      <a:pPr algn="ctr">
                        <a:spcAft>
                          <a:spcPts val="0"/>
                        </a:spcAft>
                        <a:tabLst>
                          <a:tab pos="5486400" algn="r"/>
                        </a:tabLst>
                      </a:pPr>
                      <a:r>
                        <a:rPr lang="en-US" sz="1800">
                          <a:effectLst/>
                          <a:latin typeface="+mj-ea"/>
                          <a:ea typeface="+mj-ea"/>
                        </a:rPr>
                        <a:t>因素負荷量</a:t>
                      </a:r>
                      <a:endParaRPr lang="zh-TW" sz="1800">
                        <a:effectLst/>
                        <a:latin typeface="+mj-ea"/>
                        <a:ea typeface="+mj-ea"/>
                        <a:cs typeface="標楷體" panose="03000509000000000000" pitchFamily="65" charset="-120"/>
                      </a:endParaRPr>
                    </a:p>
                  </a:txBody>
                  <a:tcPr marL="10598" marR="10598" marT="0" marB="0" anchor="ct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xmlns="" val="10000"/>
                  </a:ext>
                </a:extLst>
              </a:tr>
              <a:tr h="256724">
                <a:tc vMerge="1">
                  <a:txBody>
                    <a:bodyPr/>
                    <a:lstStyle/>
                    <a:p>
                      <a:endParaRPr lang="zh-TW" altLang="en-US"/>
                    </a:p>
                  </a:txBody>
                  <a:tcPr/>
                </a:tc>
                <a:tc>
                  <a:txBody>
                    <a:bodyPr/>
                    <a:lstStyle/>
                    <a:p>
                      <a:pPr algn="ctr">
                        <a:spcAft>
                          <a:spcPts val="0"/>
                        </a:spcAft>
                        <a:tabLst>
                          <a:tab pos="5486400" algn="r"/>
                        </a:tabLst>
                      </a:pPr>
                      <a:r>
                        <a:rPr lang="en-US" sz="1600">
                          <a:effectLst/>
                          <a:latin typeface="+mj-ea"/>
                          <a:ea typeface="+mj-ea"/>
                        </a:rPr>
                        <a:t>支持環保</a:t>
                      </a:r>
                      <a:endParaRPr lang="zh-TW" sz="1600">
                        <a:effectLst/>
                        <a:latin typeface="+mj-ea"/>
                        <a:ea typeface="+mj-ea"/>
                        <a:cs typeface="標楷體" panose="03000509000000000000" pitchFamily="65" charset="-120"/>
                      </a:endParaRPr>
                    </a:p>
                  </a:txBody>
                  <a:tcPr marL="10598" marR="10598" marT="0" marB="0" anchor="ctr"/>
                </a:tc>
                <a:tc>
                  <a:txBody>
                    <a:bodyPr/>
                    <a:lstStyle/>
                    <a:p>
                      <a:pPr algn="ctr">
                        <a:spcAft>
                          <a:spcPts val="0"/>
                        </a:spcAft>
                        <a:tabLst>
                          <a:tab pos="5486400" algn="r"/>
                        </a:tabLst>
                      </a:pPr>
                      <a:r>
                        <a:rPr lang="en-US" sz="1600">
                          <a:effectLst/>
                          <a:latin typeface="+mj-ea"/>
                          <a:ea typeface="+mj-ea"/>
                        </a:rPr>
                        <a:t>實際行動</a:t>
                      </a:r>
                      <a:endParaRPr lang="zh-TW" sz="1600">
                        <a:effectLst/>
                        <a:latin typeface="+mj-ea"/>
                        <a:ea typeface="+mj-ea"/>
                        <a:cs typeface="標楷體" panose="03000509000000000000" pitchFamily="65" charset="-120"/>
                      </a:endParaRPr>
                    </a:p>
                  </a:txBody>
                  <a:tcPr marL="10598" marR="10598" marT="0" marB="0" anchor="ctr"/>
                </a:tc>
                <a:tc>
                  <a:txBody>
                    <a:bodyPr/>
                    <a:lstStyle/>
                    <a:p>
                      <a:pPr algn="ctr">
                        <a:spcAft>
                          <a:spcPts val="0"/>
                        </a:spcAft>
                        <a:tabLst>
                          <a:tab pos="5486400" algn="r"/>
                        </a:tabLst>
                      </a:pPr>
                      <a:r>
                        <a:rPr lang="en-US" sz="1600">
                          <a:effectLst/>
                          <a:latin typeface="+mj-ea"/>
                          <a:ea typeface="+mj-ea"/>
                        </a:rPr>
                        <a:t>降低能耗</a:t>
                      </a:r>
                      <a:endParaRPr lang="zh-TW" sz="1600">
                        <a:effectLst/>
                        <a:latin typeface="+mj-ea"/>
                        <a:ea typeface="+mj-ea"/>
                        <a:cs typeface="標楷體" panose="03000509000000000000" pitchFamily="65" charset="-120"/>
                      </a:endParaRPr>
                    </a:p>
                  </a:txBody>
                  <a:tcPr marL="10598" marR="10598" marT="0" marB="0" anchor="ctr"/>
                </a:tc>
                <a:extLst>
                  <a:ext uri="{0D108BD9-81ED-4DB2-BD59-A6C34878D82A}">
                    <a16:rowId xmlns:a16="http://schemas.microsoft.com/office/drawing/2014/main" xmlns="" val="10001"/>
                  </a:ext>
                </a:extLst>
              </a:tr>
              <a:tr h="256724">
                <a:tc>
                  <a:txBody>
                    <a:bodyPr/>
                    <a:lstStyle/>
                    <a:p>
                      <a:pPr>
                        <a:spcAft>
                          <a:spcPts val="0"/>
                        </a:spcAft>
                        <a:tabLst>
                          <a:tab pos="5486400" algn="r"/>
                        </a:tabLst>
                      </a:pPr>
                      <a:r>
                        <a:rPr lang="zh-TW" sz="1700" dirty="0">
                          <a:effectLst/>
                          <a:latin typeface="+mj-ea"/>
                          <a:ea typeface="+mj-ea"/>
                        </a:rPr>
                        <a:t>發現違法環保法規的事我會舉發</a:t>
                      </a:r>
                      <a:endParaRPr lang="zh-TW" sz="1700" dirty="0">
                        <a:effectLst/>
                        <a:latin typeface="+mj-ea"/>
                        <a:ea typeface="+mj-ea"/>
                        <a:cs typeface="標楷體" panose="03000509000000000000" pitchFamily="65" charset="-120"/>
                      </a:endParaRPr>
                    </a:p>
                  </a:txBody>
                  <a:tcPr marL="10598" marR="10598" marT="0" marB="0" anchor="ctr"/>
                </a:tc>
                <a:tc>
                  <a:txBody>
                    <a:bodyPr/>
                    <a:lstStyle/>
                    <a:p>
                      <a:pPr algn="ctr">
                        <a:spcAft>
                          <a:spcPts val="0"/>
                        </a:spcAft>
                        <a:tabLst>
                          <a:tab pos="5486400" algn="r"/>
                        </a:tabLst>
                      </a:pPr>
                      <a:r>
                        <a:rPr lang="en-US" sz="1600" dirty="0">
                          <a:solidFill>
                            <a:srgbClr val="FFFF00"/>
                          </a:solidFill>
                          <a:effectLst/>
                          <a:latin typeface="+mj-ea"/>
                          <a:ea typeface="+mj-ea"/>
                        </a:rPr>
                        <a:t>0.824 </a:t>
                      </a:r>
                      <a:endParaRPr lang="zh-TW" sz="1600" dirty="0">
                        <a:solidFill>
                          <a:srgbClr val="FFFF00"/>
                        </a:solidFill>
                        <a:effectLst/>
                        <a:latin typeface="+mj-ea"/>
                        <a:ea typeface="+mj-ea"/>
                        <a:cs typeface="標楷體" panose="03000509000000000000" pitchFamily="65" charset="-120"/>
                      </a:endParaRPr>
                    </a:p>
                  </a:txBody>
                  <a:tcPr marL="10598" marR="10598" marT="0" marB="0" anchor="ctr">
                    <a:solidFill>
                      <a:schemeClr val="accent3">
                        <a:lumMod val="75000"/>
                      </a:schemeClr>
                    </a:solidFill>
                  </a:tcPr>
                </a:tc>
                <a:tc>
                  <a:txBody>
                    <a:bodyPr/>
                    <a:lstStyle/>
                    <a:p>
                      <a:pPr algn="ctr">
                        <a:spcAft>
                          <a:spcPts val="0"/>
                        </a:spcAft>
                        <a:tabLst>
                          <a:tab pos="5486400" algn="r"/>
                        </a:tabLst>
                      </a:pPr>
                      <a:r>
                        <a:rPr lang="en-US" sz="1600">
                          <a:effectLst/>
                          <a:latin typeface="+mj-ea"/>
                          <a:ea typeface="+mj-ea"/>
                        </a:rPr>
                        <a:t>0.139 </a:t>
                      </a:r>
                      <a:endParaRPr lang="zh-TW" sz="1600">
                        <a:effectLst/>
                        <a:latin typeface="+mj-ea"/>
                        <a:ea typeface="+mj-ea"/>
                        <a:cs typeface="標楷體" panose="03000509000000000000" pitchFamily="65" charset="-120"/>
                      </a:endParaRPr>
                    </a:p>
                  </a:txBody>
                  <a:tcPr marL="10598" marR="10598" marT="0" marB="0" anchor="ctr"/>
                </a:tc>
                <a:tc>
                  <a:txBody>
                    <a:bodyPr/>
                    <a:lstStyle/>
                    <a:p>
                      <a:pPr algn="ctr">
                        <a:spcAft>
                          <a:spcPts val="0"/>
                        </a:spcAft>
                        <a:tabLst>
                          <a:tab pos="5486400" algn="r"/>
                        </a:tabLst>
                      </a:pPr>
                      <a:r>
                        <a:rPr lang="en-US" sz="1600">
                          <a:effectLst/>
                          <a:latin typeface="+mj-ea"/>
                          <a:ea typeface="+mj-ea"/>
                        </a:rPr>
                        <a:t>0.326 </a:t>
                      </a:r>
                      <a:endParaRPr lang="zh-TW" sz="1600">
                        <a:effectLst/>
                        <a:latin typeface="+mj-ea"/>
                        <a:ea typeface="+mj-ea"/>
                        <a:cs typeface="標楷體" panose="03000509000000000000" pitchFamily="65" charset="-120"/>
                      </a:endParaRPr>
                    </a:p>
                  </a:txBody>
                  <a:tcPr marL="10598" marR="10598" marT="0" marB="0" anchor="ctr"/>
                </a:tc>
                <a:extLst>
                  <a:ext uri="{0D108BD9-81ED-4DB2-BD59-A6C34878D82A}">
                    <a16:rowId xmlns:a16="http://schemas.microsoft.com/office/drawing/2014/main" xmlns="" val="10002"/>
                  </a:ext>
                </a:extLst>
              </a:tr>
              <a:tr h="256724">
                <a:tc>
                  <a:txBody>
                    <a:bodyPr/>
                    <a:lstStyle/>
                    <a:p>
                      <a:pPr>
                        <a:spcAft>
                          <a:spcPts val="0"/>
                        </a:spcAft>
                        <a:tabLst>
                          <a:tab pos="5486400" algn="r"/>
                        </a:tabLst>
                      </a:pPr>
                      <a:r>
                        <a:rPr lang="en-US" sz="1700" dirty="0" err="1">
                          <a:effectLst/>
                          <a:latin typeface="+mj-ea"/>
                          <a:ea typeface="+mj-ea"/>
                        </a:rPr>
                        <a:t>我採環保的方式旅行</a:t>
                      </a:r>
                      <a:endParaRPr lang="zh-TW" sz="1700" dirty="0">
                        <a:effectLst/>
                        <a:latin typeface="+mj-ea"/>
                        <a:ea typeface="+mj-ea"/>
                        <a:cs typeface="標楷體" panose="03000509000000000000" pitchFamily="65" charset="-120"/>
                      </a:endParaRPr>
                    </a:p>
                  </a:txBody>
                  <a:tcPr marL="10598" marR="10598" marT="0" marB="0" anchor="ctr"/>
                </a:tc>
                <a:tc>
                  <a:txBody>
                    <a:bodyPr/>
                    <a:lstStyle/>
                    <a:p>
                      <a:pPr algn="ctr">
                        <a:spcAft>
                          <a:spcPts val="0"/>
                        </a:spcAft>
                        <a:tabLst>
                          <a:tab pos="5486400" algn="r"/>
                        </a:tabLst>
                      </a:pPr>
                      <a:r>
                        <a:rPr lang="en-US" sz="1600" dirty="0">
                          <a:solidFill>
                            <a:srgbClr val="FFFF00"/>
                          </a:solidFill>
                          <a:effectLst/>
                          <a:latin typeface="+mj-ea"/>
                          <a:ea typeface="+mj-ea"/>
                        </a:rPr>
                        <a:t>0.759 </a:t>
                      </a:r>
                      <a:endParaRPr lang="zh-TW" sz="1600" dirty="0">
                        <a:solidFill>
                          <a:srgbClr val="FFFF00"/>
                        </a:solidFill>
                        <a:effectLst/>
                        <a:latin typeface="+mj-ea"/>
                        <a:ea typeface="+mj-ea"/>
                        <a:cs typeface="標楷體" panose="03000509000000000000" pitchFamily="65" charset="-120"/>
                      </a:endParaRPr>
                    </a:p>
                  </a:txBody>
                  <a:tcPr marL="10598" marR="10598" marT="0" marB="0" anchor="ctr">
                    <a:solidFill>
                      <a:schemeClr val="accent3">
                        <a:lumMod val="75000"/>
                      </a:schemeClr>
                    </a:solidFill>
                  </a:tcPr>
                </a:tc>
                <a:tc>
                  <a:txBody>
                    <a:bodyPr/>
                    <a:lstStyle/>
                    <a:p>
                      <a:pPr algn="ctr">
                        <a:spcAft>
                          <a:spcPts val="0"/>
                        </a:spcAft>
                        <a:tabLst>
                          <a:tab pos="5486400" algn="r"/>
                        </a:tabLst>
                      </a:pPr>
                      <a:r>
                        <a:rPr lang="en-US" sz="1600">
                          <a:effectLst/>
                          <a:latin typeface="+mj-ea"/>
                          <a:ea typeface="+mj-ea"/>
                        </a:rPr>
                        <a:t>0.187 </a:t>
                      </a:r>
                      <a:endParaRPr lang="zh-TW" sz="1600">
                        <a:effectLst/>
                        <a:latin typeface="+mj-ea"/>
                        <a:ea typeface="+mj-ea"/>
                        <a:cs typeface="標楷體" panose="03000509000000000000" pitchFamily="65" charset="-120"/>
                      </a:endParaRPr>
                    </a:p>
                  </a:txBody>
                  <a:tcPr marL="10598" marR="10598" marT="0" marB="0" anchor="ctr"/>
                </a:tc>
                <a:tc>
                  <a:txBody>
                    <a:bodyPr/>
                    <a:lstStyle/>
                    <a:p>
                      <a:pPr algn="ctr">
                        <a:spcAft>
                          <a:spcPts val="0"/>
                        </a:spcAft>
                        <a:tabLst>
                          <a:tab pos="5486400" algn="r"/>
                        </a:tabLst>
                      </a:pPr>
                      <a:r>
                        <a:rPr lang="en-US" sz="1600">
                          <a:effectLst/>
                          <a:latin typeface="+mj-ea"/>
                          <a:ea typeface="+mj-ea"/>
                        </a:rPr>
                        <a:t>0.398 </a:t>
                      </a:r>
                      <a:endParaRPr lang="zh-TW" sz="1600">
                        <a:effectLst/>
                        <a:latin typeface="+mj-ea"/>
                        <a:ea typeface="+mj-ea"/>
                        <a:cs typeface="標楷體" panose="03000509000000000000" pitchFamily="65" charset="-120"/>
                      </a:endParaRPr>
                    </a:p>
                  </a:txBody>
                  <a:tcPr marL="10598" marR="10598" marT="0" marB="0" anchor="ctr"/>
                </a:tc>
                <a:extLst>
                  <a:ext uri="{0D108BD9-81ED-4DB2-BD59-A6C34878D82A}">
                    <a16:rowId xmlns:a16="http://schemas.microsoft.com/office/drawing/2014/main" xmlns="" val="10003"/>
                  </a:ext>
                </a:extLst>
              </a:tr>
              <a:tr h="256724">
                <a:tc>
                  <a:txBody>
                    <a:bodyPr/>
                    <a:lstStyle/>
                    <a:p>
                      <a:pPr>
                        <a:spcAft>
                          <a:spcPts val="0"/>
                        </a:spcAft>
                        <a:tabLst>
                          <a:tab pos="5486400" algn="r"/>
                        </a:tabLst>
                      </a:pPr>
                      <a:r>
                        <a:rPr lang="zh-TW" sz="1700" dirty="0">
                          <a:effectLst/>
                          <a:latin typeface="+mj-ea"/>
                          <a:ea typeface="+mj-ea"/>
                        </a:rPr>
                        <a:t>我會主動將環保的重要性告訴他人</a:t>
                      </a:r>
                      <a:endParaRPr lang="zh-TW" sz="1700" dirty="0">
                        <a:effectLst/>
                        <a:latin typeface="+mj-ea"/>
                        <a:ea typeface="+mj-ea"/>
                        <a:cs typeface="標楷體" panose="03000509000000000000" pitchFamily="65" charset="-120"/>
                      </a:endParaRPr>
                    </a:p>
                  </a:txBody>
                  <a:tcPr marL="10598" marR="10598" marT="0" marB="0" anchor="ctr"/>
                </a:tc>
                <a:tc>
                  <a:txBody>
                    <a:bodyPr/>
                    <a:lstStyle/>
                    <a:p>
                      <a:pPr algn="ctr">
                        <a:spcAft>
                          <a:spcPts val="0"/>
                        </a:spcAft>
                        <a:tabLst>
                          <a:tab pos="5486400" algn="r"/>
                        </a:tabLst>
                      </a:pPr>
                      <a:r>
                        <a:rPr lang="en-US" sz="1600" dirty="0">
                          <a:solidFill>
                            <a:srgbClr val="FFFF00"/>
                          </a:solidFill>
                          <a:effectLst/>
                          <a:latin typeface="+mj-ea"/>
                          <a:ea typeface="+mj-ea"/>
                        </a:rPr>
                        <a:t>0.750 </a:t>
                      </a:r>
                      <a:endParaRPr lang="zh-TW" sz="1600" dirty="0">
                        <a:solidFill>
                          <a:srgbClr val="FFFF00"/>
                        </a:solidFill>
                        <a:effectLst/>
                        <a:latin typeface="+mj-ea"/>
                        <a:ea typeface="+mj-ea"/>
                        <a:cs typeface="標楷體" panose="03000509000000000000" pitchFamily="65" charset="-120"/>
                      </a:endParaRPr>
                    </a:p>
                  </a:txBody>
                  <a:tcPr marL="10598" marR="10598" marT="0" marB="0" anchor="ctr">
                    <a:solidFill>
                      <a:schemeClr val="accent3">
                        <a:lumMod val="75000"/>
                      </a:schemeClr>
                    </a:solidFill>
                  </a:tcPr>
                </a:tc>
                <a:tc>
                  <a:txBody>
                    <a:bodyPr/>
                    <a:lstStyle/>
                    <a:p>
                      <a:pPr algn="ctr">
                        <a:spcAft>
                          <a:spcPts val="0"/>
                        </a:spcAft>
                        <a:tabLst>
                          <a:tab pos="5486400" algn="r"/>
                        </a:tabLst>
                      </a:pPr>
                      <a:r>
                        <a:rPr lang="en-US" sz="1600">
                          <a:effectLst/>
                          <a:latin typeface="+mj-ea"/>
                          <a:ea typeface="+mj-ea"/>
                        </a:rPr>
                        <a:t>0.266 </a:t>
                      </a:r>
                      <a:endParaRPr lang="zh-TW" sz="1600">
                        <a:effectLst/>
                        <a:latin typeface="+mj-ea"/>
                        <a:ea typeface="+mj-ea"/>
                        <a:cs typeface="標楷體" panose="03000509000000000000" pitchFamily="65" charset="-120"/>
                      </a:endParaRPr>
                    </a:p>
                  </a:txBody>
                  <a:tcPr marL="10598" marR="10598" marT="0" marB="0" anchor="ctr"/>
                </a:tc>
                <a:tc>
                  <a:txBody>
                    <a:bodyPr/>
                    <a:lstStyle/>
                    <a:p>
                      <a:pPr algn="ctr">
                        <a:spcAft>
                          <a:spcPts val="0"/>
                        </a:spcAft>
                        <a:tabLst>
                          <a:tab pos="5486400" algn="r"/>
                        </a:tabLst>
                      </a:pPr>
                      <a:r>
                        <a:rPr lang="en-US" sz="1600">
                          <a:effectLst/>
                          <a:latin typeface="+mj-ea"/>
                          <a:ea typeface="+mj-ea"/>
                        </a:rPr>
                        <a:t>0.233 </a:t>
                      </a:r>
                      <a:endParaRPr lang="zh-TW" sz="1600">
                        <a:effectLst/>
                        <a:latin typeface="+mj-ea"/>
                        <a:ea typeface="+mj-ea"/>
                        <a:cs typeface="標楷體" panose="03000509000000000000" pitchFamily="65" charset="-120"/>
                      </a:endParaRPr>
                    </a:p>
                  </a:txBody>
                  <a:tcPr marL="10598" marR="10598" marT="0" marB="0" anchor="ctr"/>
                </a:tc>
                <a:extLst>
                  <a:ext uri="{0D108BD9-81ED-4DB2-BD59-A6C34878D82A}">
                    <a16:rowId xmlns:a16="http://schemas.microsoft.com/office/drawing/2014/main" xmlns="" val="10004"/>
                  </a:ext>
                </a:extLst>
              </a:tr>
              <a:tr h="256724">
                <a:tc>
                  <a:txBody>
                    <a:bodyPr/>
                    <a:lstStyle/>
                    <a:p>
                      <a:pPr>
                        <a:spcAft>
                          <a:spcPts val="0"/>
                        </a:spcAft>
                        <a:tabLst>
                          <a:tab pos="5486400" algn="r"/>
                        </a:tabLst>
                      </a:pPr>
                      <a:r>
                        <a:rPr lang="zh-TW" sz="1700" dirty="0">
                          <a:effectLst/>
                          <a:latin typeface="+mj-ea"/>
                          <a:ea typeface="+mj-ea"/>
                        </a:rPr>
                        <a:t>我常鼓勵別人參與改善環境的活動</a:t>
                      </a:r>
                      <a:endParaRPr lang="zh-TW" sz="1700" dirty="0">
                        <a:effectLst/>
                        <a:latin typeface="+mj-ea"/>
                        <a:ea typeface="+mj-ea"/>
                        <a:cs typeface="標楷體" panose="03000509000000000000" pitchFamily="65" charset="-120"/>
                      </a:endParaRPr>
                    </a:p>
                  </a:txBody>
                  <a:tcPr marL="10598" marR="10598" marT="0" marB="0" anchor="ctr"/>
                </a:tc>
                <a:tc>
                  <a:txBody>
                    <a:bodyPr/>
                    <a:lstStyle/>
                    <a:p>
                      <a:pPr algn="ctr">
                        <a:spcAft>
                          <a:spcPts val="0"/>
                        </a:spcAft>
                        <a:tabLst>
                          <a:tab pos="5486400" algn="r"/>
                        </a:tabLst>
                      </a:pPr>
                      <a:r>
                        <a:rPr lang="en-US" sz="1600" dirty="0">
                          <a:solidFill>
                            <a:srgbClr val="FFFF00"/>
                          </a:solidFill>
                          <a:effectLst/>
                          <a:latin typeface="+mj-ea"/>
                          <a:ea typeface="+mj-ea"/>
                        </a:rPr>
                        <a:t>0.746 </a:t>
                      </a:r>
                      <a:endParaRPr lang="zh-TW" sz="1600" dirty="0">
                        <a:solidFill>
                          <a:srgbClr val="FFFF00"/>
                        </a:solidFill>
                        <a:effectLst/>
                        <a:latin typeface="+mj-ea"/>
                        <a:ea typeface="+mj-ea"/>
                        <a:cs typeface="標楷體" panose="03000509000000000000" pitchFamily="65" charset="-120"/>
                      </a:endParaRPr>
                    </a:p>
                  </a:txBody>
                  <a:tcPr marL="10598" marR="10598" marT="0" marB="0" anchor="ctr">
                    <a:solidFill>
                      <a:schemeClr val="accent3">
                        <a:lumMod val="75000"/>
                      </a:schemeClr>
                    </a:solidFill>
                  </a:tcPr>
                </a:tc>
                <a:tc>
                  <a:txBody>
                    <a:bodyPr/>
                    <a:lstStyle/>
                    <a:p>
                      <a:pPr algn="ctr">
                        <a:spcAft>
                          <a:spcPts val="0"/>
                        </a:spcAft>
                        <a:tabLst>
                          <a:tab pos="5486400" algn="r"/>
                        </a:tabLst>
                      </a:pPr>
                      <a:r>
                        <a:rPr lang="en-US" sz="1600" dirty="0">
                          <a:effectLst/>
                          <a:latin typeface="+mj-ea"/>
                          <a:ea typeface="+mj-ea"/>
                        </a:rPr>
                        <a:t>0.348 </a:t>
                      </a:r>
                      <a:endParaRPr lang="zh-TW" sz="1600" dirty="0">
                        <a:effectLst/>
                        <a:latin typeface="+mj-ea"/>
                        <a:ea typeface="+mj-ea"/>
                        <a:cs typeface="標楷體" panose="03000509000000000000" pitchFamily="65" charset="-120"/>
                      </a:endParaRPr>
                    </a:p>
                  </a:txBody>
                  <a:tcPr marL="10598" marR="10598" marT="0" marB="0" anchor="ctr"/>
                </a:tc>
                <a:tc>
                  <a:txBody>
                    <a:bodyPr/>
                    <a:lstStyle/>
                    <a:p>
                      <a:pPr algn="ctr">
                        <a:spcAft>
                          <a:spcPts val="0"/>
                        </a:spcAft>
                        <a:tabLst>
                          <a:tab pos="5486400" algn="r"/>
                        </a:tabLst>
                      </a:pPr>
                      <a:r>
                        <a:rPr lang="en-US" sz="1600">
                          <a:effectLst/>
                          <a:latin typeface="+mj-ea"/>
                          <a:ea typeface="+mj-ea"/>
                        </a:rPr>
                        <a:t>0.120 </a:t>
                      </a:r>
                      <a:endParaRPr lang="zh-TW" sz="1600">
                        <a:effectLst/>
                        <a:latin typeface="+mj-ea"/>
                        <a:ea typeface="+mj-ea"/>
                        <a:cs typeface="標楷體" panose="03000509000000000000" pitchFamily="65" charset="-120"/>
                      </a:endParaRPr>
                    </a:p>
                  </a:txBody>
                  <a:tcPr marL="10598" marR="10598" marT="0" marB="0" anchor="ctr"/>
                </a:tc>
                <a:extLst>
                  <a:ext uri="{0D108BD9-81ED-4DB2-BD59-A6C34878D82A}">
                    <a16:rowId xmlns:a16="http://schemas.microsoft.com/office/drawing/2014/main" xmlns="" val="10005"/>
                  </a:ext>
                </a:extLst>
              </a:tr>
              <a:tr h="256724">
                <a:tc>
                  <a:txBody>
                    <a:bodyPr/>
                    <a:lstStyle/>
                    <a:p>
                      <a:pPr>
                        <a:spcAft>
                          <a:spcPts val="0"/>
                        </a:spcAft>
                        <a:tabLst>
                          <a:tab pos="5486400" algn="r"/>
                        </a:tabLst>
                      </a:pPr>
                      <a:r>
                        <a:rPr lang="zh-TW" sz="1700" dirty="0">
                          <a:effectLst/>
                          <a:latin typeface="+mj-ea"/>
                          <a:ea typeface="+mj-ea"/>
                        </a:rPr>
                        <a:t>外出用餐我會自備餐具</a:t>
                      </a:r>
                      <a:endParaRPr lang="zh-TW" sz="1700" dirty="0">
                        <a:effectLst/>
                        <a:latin typeface="+mj-ea"/>
                        <a:ea typeface="+mj-ea"/>
                        <a:cs typeface="標楷體" panose="03000509000000000000" pitchFamily="65" charset="-120"/>
                      </a:endParaRPr>
                    </a:p>
                  </a:txBody>
                  <a:tcPr marL="10598" marR="10598" marT="0" marB="0" anchor="ctr"/>
                </a:tc>
                <a:tc>
                  <a:txBody>
                    <a:bodyPr/>
                    <a:lstStyle/>
                    <a:p>
                      <a:pPr algn="ctr">
                        <a:spcAft>
                          <a:spcPts val="0"/>
                        </a:spcAft>
                        <a:tabLst>
                          <a:tab pos="5486400" algn="r"/>
                        </a:tabLst>
                      </a:pPr>
                      <a:r>
                        <a:rPr lang="en-US" sz="1600" dirty="0">
                          <a:solidFill>
                            <a:srgbClr val="FFFF00"/>
                          </a:solidFill>
                          <a:effectLst/>
                          <a:latin typeface="+mj-ea"/>
                          <a:ea typeface="+mj-ea"/>
                        </a:rPr>
                        <a:t>0.652 </a:t>
                      </a:r>
                      <a:endParaRPr lang="zh-TW" sz="1600" dirty="0">
                        <a:solidFill>
                          <a:srgbClr val="FFFF00"/>
                        </a:solidFill>
                        <a:effectLst/>
                        <a:latin typeface="+mj-ea"/>
                        <a:ea typeface="+mj-ea"/>
                        <a:cs typeface="標楷體" panose="03000509000000000000" pitchFamily="65" charset="-120"/>
                      </a:endParaRPr>
                    </a:p>
                  </a:txBody>
                  <a:tcPr marL="10598" marR="10598" marT="0" marB="0" anchor="ctr">
                    <a:solidFill>
                      <a:schemeClr val="accent3">
                        <a:lumMod val="75000"/>
                      </a:schemeClr>
                    </a:solidFill>
                  </a:tcPr>
                </a:tc>
                <a:tc>
                  <a:txBody>
                    <a:bodyPr/>
                    <a:lstStyle/>
                    <a:p>
                      <a:pPr algn="ctr">
                        <a:spcAft>
                          <a:spcPts val="0"/>
                        </a:spcAft>
                        <a:tabLst>
                          <a:tab pos="5486400" algn="r"/>
                        </a:tabLst>
                      </a:pPr>
                      <a:r>
                        <a:rPr lang="en-US" sz="1600">
                          <a:effectLst/>
                          <a:latin typeface="+mj-ea"/>
                          <a:ea typeface="+mj-ea"/>
                        </a:rPr>
                        <a:t>0.226 </a:t>
                      </a:r>
                      <a:endParaRPr lang="zh-TW" sz="1600">
                        <a:effectLst/>
                        <a:latin typeface="+mj-ea"/>
                        <a:ea typeface="+mj-ea"/>
                        <a:cs typeface="標楷體" panose="03000509000000000000" pitchFamily="65" charset="-120"/>
                      </a:endParaRPr>
                    </a:p>
                  </a:txBody>
                  <a:tcPr marL="10598" marR="10598" marT="0" marB="0" anchor="ctr"/>
                </a:tc>
                <a:tc>
                  <a:txBody>
                    <a:bodyPr/>
                    <a:lstStyle/>
                    <a:p>
                      <a:pPr algn="ctr">
                        <a:spcAft>
                          <a:spcPts val="0"/>
                        </a:spcAft>
                        <a:tabLst>
                          <a:tab pos="5486400" algn="r"/>
                        </a:tabLst>
                      </a:pPr>
                      <a:r>
                        <a:rPr lang="en-US" sz="1600">
                          <a:effectLst/>
                          <a:latin typeface="+mj-ea"/>
                          <a:ea typeface="+mj-ea"/>
                        </a:rPr>
                        <a:t>0.326 </a:t>
                      </a:r>
                      <a:endParaRPr lang="zh-TW" sz="1600">
                        <a:effectLst/>
                        <a:latin typeface="+mj-ea"/>
                        <a:ea typeface="+mj-ea"/>
                        <a:cs typeface="標楷體" panose="03000509000000000000" pitchFamily="65" charset="-120"/>
                      </a:endParaRPr>
                    </a:p>
                  </a:txBody>
                  <a:tcPr marL="10598" marR="10598" marT="0" marB="0" anchor="ctr"/>
                </a:tc>
                <a:extLst>
                  <a:ext uri="{0D108BD9-81ED-4DB2-BD59-A6C34878D82A}">
                    <a16:rowId xmlns:a16="http://schemas.microsoft.com/office/drawing/2014/main" xmlns="" val="10006"/>
                  </a:ext>
                </a:extLst>
              </a:tr>
              <a:tr h="256724">
                <a:tc>
                  <a:txBody>
                    <a:bodyPr/>
                    <a:lstStyle/>
                    <a:p>
                      <a:pPr>
                        <a:spcAft>
                          <a:spcPts val="0"/>
                        </a:spcAft>
                        <a:tabLst>
                          <a:tab pos="5486400" algn="r"/>
                        </a:tabLst>
                      </a:pPr>
                      <a:r>
                        <a:rPr lang="zh-TW" sz="1700" dirty="0">
                          <a:effectLst/>
                          <a:latin typeface="+mj-ea"/>
                          <a:ea typeface="+mj-ea"/>
                        </a:rPr>
                        <a:t>紙張的雙面我都一定會確實使用</a:t>
                      </a:r>
                      <a:endParaRPr lang="zh-TW" sz="1700" dirty="0">
                        <a:effectLst/>
                        <a:latin typeface="+mj-ea"/>
                        <a:ea typeface="+mj-ea"/>
                        <a:cs typeface="標楷體" panose="03000509000000000000" pitchFamily="65" charset="-120"/>
                      </a:endParaRPr>
                    </a:p>
                  </a:txBody>
                  <a:tcPr marL="10598" marR="10598" marT="0" marB="0" anchor="ctr"/>
                </a:tc>
                <a:tc>
                  <a:txBody>
                    <a:bodyPr/>
                    <a:lstStyle/>
                    <a:p>
                      <a:pPr algn="ctr">
                        <a:spcAft>
                          <a:spcPts val="0"/>
                        </a:spcAft>
                        <a:tabLst>
                          <a:tab pos="5486400" algn="r"/>
                        </a:tabLst>
                      </a:pPr>
                      <a:r>
                        <a:rPr lang="en-US" sz="1600" dirty="0">
                          <a:solidFill>
                            <a:srgbClr val="FFFF00"/>
                          </a:solidFill>
                          <a:effectLst/>
                          <a:latin typeface="+mj-ea"/>
                          <a:ea typeface="+mj-ea"/>
                        </a:rPr>
                        <a:t>0.583 </a:t>
                      </a:r>
                      <a:endParaRPr lang="zh-TW" sz="1600" dirty="0">
                        <a:solidFill>
                          <a:srgbClr val="FFFF00"/>
                        </a:solidFill>
                        <a:effectLst/>
                        <a:latin typeface="+mj-ea"/>
                        <a:ea typeface="+mj-ea"/>
                        <a:cs typeface="標楷體" panose="03000509000000000000" pitchFamily="65" charset="-120"/>
                      </a:endParaRPr>
                    </a:p>
                  </a:txBody>
                  <a:tcPr marL="10598" marR="10598" marT="0" marB="0" anchor="ctr">
                    <a:solidFill>
                      <a:schemeClr val="accent3">
                        <a:lumMod val="75000"/>
                      </a:schemeClr>
                    </a:solidFill>
                  </a:tcPr>
                </a:tc>
                <a:tc>
                  <a:txBody>
                    <a:bodyPr/>
                    <a:lstStyle/>
                    <a:p>
                      <a:pPr algn="ctr">
                        <a:spcAft>
                          <a:spcPts val="0"/>
                        </a:spcAft>
                        <a:tabLst>
                          <a:tab pos="5486400" algn="r"/>
                        </a:tabLst>
                      </a:pPr>
                      <a:r>
                        <a:rPr lang="en-US" sz="1600">
                          <a:effectLst/>
                          <a:latin typeface="+mj-ea"/>
                          <a:ea typeface="+mj-ea"/>
                        </a:rPr>
                        <a:t>0.510 </a:t>
                      </a:r>
                      <a:endParaRPr lang="zh-TW" sz="1600">
                        <a:effectLst/>
                        <a:latin typeface="+mj-ea"/>
                        <a:ea typeface="+mj-ea"/>
                        <a:cs typeface="標楷體" panose="03000509000000000000" pitchFamily="65" charset="-120"/>
                      </a:endParaRPr>
                    </a:p>
                  </a:txBody>
                  <a:tcPr marL="10598" marR="10598" marT="0" marB="0" anchor="ctr"/>
                </a:tc>
                <a:tc>
                  <a:txBody>
                    <a:bodyPr/>
                    <a:lstStyle/>
                    <a:p>
                      <a:pPr algn="ctr">
                        <a:spcAft>
                          <a:spcPts val="0"/>
                        </a:spcAft>
                        <a:tabLst>
                          <a:tab pos="5486400" algn="r"/>
                        </a:tabLst>
                      </a:pPr>
                      <a:r>
                        <a:rPr lang="en-US" sz="1600">
                          <a:effectLst/>
                          <a:latin typeface="+mj-ea"/>
                          <a:ea typeface="+mj-ea"/>
                        </a:rPr>
                        <a:t>-0.066 </a:t>
                      </a:r>
                      <a:endParaRPr lang="zh-TW" sz="1600">
                        <a:effectLst/>
                        <a:latin typeface="+mj-ea"/>
                        <a:ea typeface="+mj-ea"/>
                        <a:cs typeface="標楷體" panose="03000509000000000000" pitchFamily="65" charset="-120"/>
                      </a:endParaRPr>
                    </a:p>
                  </a:txBody>
                  <a:tcPr marL="10598" marR="10598" marT="0" marB="0" anchor="ctr"/>
                </a:tc>
                <a:extLst>
                  <a:ext uri="{0D108BD9-81ED-4DB2-BD59-A6C34878D82A}">
                    <a16:rowId xmlns:a16="http://schemas.microsoft.com/office/drawing/2014/main" xmlns="" val="10007"/>
                  </a:ext>
                </a:extLst>
              </a:tr>
              <a:tr h="256724">
                <a:tc>
                  <a:txBody>
                    <a:bodyPr/>
                    <a:lstStyle/>
                    <a:p>
                      <a:pPr>
                        <a:spcAft>
                          <a:spcPts val="0"/>
                        </a:spcAft>
                        <a:tabLst>
                          <a:tab pos="5486400" algn="r"/>
                        </a:tabLst>
                      </a:pPr>
                      <a:r>
                        <a:rPr lang="zh-TW" sz="1700" dirty="0">
                          <a:effectLst/>
                          <a:latin typeface="+mj-ea"/>
                          <a:ea typeface="+mj-ea"/>
                        </a:rPr>
                        <a:t>非長途活動我以騎單車或步行方式抵達</a:t>
                      </a:r>
                      <a:endParaRPr lang="zh-TW" sz="1700" dirty="0">
                        <a:effectLst/>
                        <a:latin typeface="+mj-ea"/>
                        <a:ea typeface="+mj-ea"/>
                        <a:cs typeface="標楷體" panose="03000509000000000000" pitchFamily="65" charset="-120"/>
                      </a:endParaRPr>
                    </a:p>
                  </a:txBody>
                  <a:tcPr marL="10598" marR="10598" marT="0" marB="0" anchor="ctr"/>
                </a:tc>
                <a:tc>
                  <a:txBody>
                    <a:bodyPr/>
                    <a:lstStyle/>
                    <a:p>
                      <a:pPr algn="ctr">
                        <a:spcAft>
                          <a:spcPts val="0"/>
                        </a:spcAft>
                        <a:tabLst>
                          <a:tab pos="5486400" algn="r"/>
                        </a:tabLst>
                      </a:pPr>
                      <a:r>
                        <a:rPr lang="en-US" sz="1600" dirty="0">
                          <a:solidFill>
                            <a:srgbClr val="FFFF00"/>
                          </a:solidFill>
                          <a:effectLst/>
                          <a:latin typeface="+mj-ea"/>
                          <a:ea typeface="+mj-ea"/>
                        </a:rPr>
                        <a:t>0.547 </a:t>
                      </a:r>
                      <a:endParaRPr lang="zh-TW" sz="1600" dirty="0">
                        <a:solidFill>
                          <a:srgbClr val="FFFF00"/>
                        </a:solidFill>
                        <a:effectLst/>
                        <a:latin typeface="+mj-ea"/>
                        <a:ea typeface="+mj-ea"/>
                        <a:cs typeface="標楷體" panose="03000509000000000000" pitchFamily="65" charset="-120"/>
                      </a:endParaRPr>
                    </a:p>
                  </a:txBody>
                  <a:tcPr marL="10598" marR="10598" marT="0" marB="0" anchor="ctr">
                    <a:solidFill>
                      <a:schemeClr val="accent3">
                        <a:lumMod val="75000"/>
                      </a:schemeClr>
                    </a:solidFill>
                  </a:tcPr>
                </a:tc>
                <a:tc>
                  <a:txBody>
                    <a:bodyPr/>
                    <a:lstStyle/>
                    <a:p>
                      <a:pPr algn="ctr">
                        <a:spcAft>
                          <a:spcPts val="0"/>
                        </a:spcAft>
                        <a:tabLst>
                          <a:tab pos="5486400" algn="r"/>
                        </a:tabLst>
                      </a:pPr>
                      <a:r>
                        <a:rPr lang="en-US" sz="1600">
                          <a:effectLst/>
                          <a:latin typeface="+mj-ea"/>
                          <a:ea typeface="+mj-ea"/>
                        </a:rPr>
                        <a:t>0.213 </a:t>
                      </a:r>
                      <a:endParaRPr lang="zh-TW" sz="1600">
                        <a:effectLst/>
                        <a:latin typeface="+mj-ea"/>
                        <a:ea typeface="+mj-ea"/>
                        <a:cs typeface="標楷體" panose="03000509000000000000" pitchFamily="65" charset="-120"/>
                      </a:endParaRPr>
                    </a:p>
                  </a:txBody>
                  <a:tcPr marL="10598" marR="10598" marT="0" marB="0" anchor="ctr"/>
                </a:tc>
                <a:tc>
                  <a:txBody>
                    <a:bodyPr/>
                    <a:lstStyle/>
                    <a:p>
                      <a:pPr algn="ctr">
                        <a:spcAft>
                          <a:spcPts val="0"/>
                        </a:spcAft>
                        <a:tabLst>
                          <a:tab pos="5486400" algn="r"/>
                        </a:tabLst>
                      </a:pPr>
                      <a:r>
                        <a:rPr lang="en-US" sz="1600">
                          <a:effectLst/>
                          <a:latin typeface="+mj-ea"/>
                          <a:ea typeface="+mj-ea"/>
                        </a:rPr>
                        <a:t>0.485 </a:t>
                      </a:r>
                      <a:endParaRPr lang="zh-TW" sz="1600">
                        <a:effectLst/>
                        <a:latin typeface="+mj-ea"/>
                        <a:ea typeface="+mj-ea"/>
                        <a:cs typeface="標楷體" panose="03000509000000000000" pitchFamily="65" charset="-120"/>
                      </a:endParaRPr>
                    </a:p>
                  </a:txBody>
                  <a:tcPr marL="10598" marR="10598" marT="0" marB="0" anchor="ctr"/>
                </a:tc>
                <a:extLst>
                  <a:ext uri="{0D108BD9-81ED-4DB2-BD59-A6C34878D82A}">
                    <a16:rowId xmlns:a16="http://schemas.microsoft.com/office/drawing/2014/main" xmlns="" val="10008"/>
                  </a:ext>
                </a:extLst>
              </a:tr>
              <a:tr h="256724">
                <a:tc>
                  <a:txBody>
                    <a:bodyPr/>
                    <a:lstStyle/>
                    <a:p>
                      <a:pPr>
                        <a:spcAft>
                          <a:spcPts val="0"/>
                        </a:spcAft>
                        <a:tabLst>
                          <a:tab pos="5486400" algn="r"/>
                        </a:tabLst>
                      </a:pPr>
                      <a:r>
                        <a:rPr lang="zh-TW" sz="1700" dirty="0">
                          <a:effectLst/>
                          <a:latin typeface="+mj-ea"/>
                          <a:ea typeface="+mj-ea"/>
                        </a:rPr>
                        <a:t>我會將紙袋和塑膠重複使用</a:t>
                      </a:r>
                      <a:endParaRPr lang="zh-TW" sz="1700" dirty="0">
                        <a:effectLst/>
                        <a:latin typeface="+mj-ea"/>
                        <a:ea typeface="+mj-ea"/>
                        <a:cs typeface="標楷體" panose="03000509000000000000" pitchFamily="65" charset="-120"/>
                      </a:endParaRPr>
                    </a:p>
                  </a:txBody>
                  <a:tcPr marL="10598" marR="10598" marT="0" marB="0" anchor="ctr"/>
                </a:tc>
                <a:tc>
                  <a:txBody>
                    <a:bodyPr/>
                    <a:lstStyle/>
                    <a:p>
                      <a:pPr algn="ctr">
                        <a:spcAft>
                          <a:spcPts val="0"/>
                        </a:spcAft>
                        <a:tabLst>
                          <a:tab pos="5486400" algn="r"/>
                        </a:tabLst>
                      </a:pPr>
                      <a:r>
                        <a:rPr lang="en-US" sz="1600" dirty="0">
                          <a:effectLst/>
                          <a:latin typeface="+mj-ea"/>
                          <a:ea typeface="+mj-ea"/>
                        </a:rPr>
                        <a:t>0.223 </a:t>
                      </a:r>
                      <a:endParaRPr lang="zh-TW" sz="1600" dirty="0">
                        <a:effectLst/>
                        <a:latin typeface="+mj-ea"/>
                        <a:ea typeface="+mj-ea"/>
                        <a:cs typeface="標楷體" panose="03000509000000000000" pitchFamily="65" charset="-120"/>
                      </a:endParaRPr>
                    </a:p>
                  </a:txBody>
                  <a:tcPr marL="10598" marR="10598" marT="0" marB="0" anchor="ctr"/>
                </a:tc>
                <a:tc>
                  <a:txBody>
                    <a:bodyPr/>
                    <a:lstStyle/>
                    <a:p>
                      <a:pPr algn="ctr">
                        <a:spcAft>
                          <a:spcPts val="0"/>
                        </a:spcAft>
                        <a:tabLst>
                          <a:tab pos="5486400" algn="r"/>
                        </a:tabLst>
                      </a:pPr>
                      <a:r>
                        <a:rPr lang="en-US" sz="1600" dirty="0">
                          <a:solidFill>
                            <a:srgbClr val="FFFF00"/>
                          </a:solidFill>
                          <a:effectLst/>
                          <a:latin typeface="+mj-ea"/>
                          <a:ea typeface="+mj-ea"/>
                        </a:rPr>
                        <a:t>0.840 </a:t>
                      </a:r>
                      <a:endParaRPr lang="zh-TW" sz="1600" dirty="0">
                        <a:solidFill>
                          <a:srgbClr val="FFFF00"/>
                        </a:solidFill>
                        <a:effectLst/>
                        <a:latin typeface="+mj-ea"/>
                        <a:ea typeface="+mj-ea"/>
                        <a:cs typeface="標楷體" panose="03000509000000000000" pitchFamily="65" charset="-120"/>
                      </a:endParaRPr>
                    </a:p>
                  </a:txBody>
                  <a:tcPr marL="10598" marR="10598" marT="0" marB="0" anchor="ctr">
                    <a:solidFill>
                      <a:schemeClr val="accent3">
                        <a:lumMod val="75000"/>
                      </a:schemeClr>
                    </a:solidFill>
                  </a:tcPr>
                </a:tc>
                <a:tc>
                  <a:txBody>
                    <a:bodyPr/>
                    <a:lstStyle/>
                    <a:p>
                      <a:pPr algn="ctr">
                        <a:spcAft>
                          <a:spcPts val="0"/>
                        </a:spcAft>
                        <a:tabLst>
                          <a:tab pos="5486400" algn="r"/>
                        </a:tabLst>
                      </a:pPr>
                      <a:r>
                        <a:rPr lang="en-US" sz="1600">
                          <a:effectLst/>
                          <a:latin typeface="+mj-ea"/>
                          <a:ea typeface="+mj-ea"/>
                        </a:rPr>
                        <a:t>0.127 </a:t>
                      </a:r>
                      <a:endParaRPr lang="zh-TW" sz="1600">
                        <a:effectLst/>
                        <a:latin typeface="+mj-ea"/>
                        <a:ea typeface="+mj-ea"/>
                        <a:cs typeface="標楷體" panose="03000509000000000000" pitchFamily="65" charset="-120"/>
                      </a:endParaRPr>
                    </a:p>
                  </a:txBody>
                  <a:tcPr marL="10598" marR="10598" marT="0" marB="0" anchor="ctr"/>
                </a:tc>
                <a:extLst>
                  <a:ext uri="{0D108BD9-81ED-4DB2-BD59-A6C34878D82A}">
                    <a16:rowId xmlns:a16="http://schemas.microsoft.com/office/drawing/2014/main" xmlns="" val="10009"/>
                  </a:ext>
                </a:extLst>
              </a:tr>
              <a:tr h="256724">
                <a:tc>
                  <a:txBody>
                    <a:bodyPr/>
                    <a:lstStyle/>
                    <a:p>
                      <a:pPr>
                        <a:spcAft>
                          <a:spcPts val="0"/>
                        </a:spcAft>
                        <a:tabLst>
                          <a:tab pos="5486400" algn="r"/>
                        </a:tabLst>
                      </a:pPr>
                      <a:r>
                        <a:rPr lang="en-US" sz="1700" dirty="0" err="1">
                          <a:effectLst/>
                          <a:latin typeface="+mj-ea"/>
                          <a:ea typeface="+mj-ea"/>
                        </a:rPr>
                        <a:t>我不會隨手丟垃圾</a:t>
                      </a:r>
                      <a:endParaRPr lang="zh-TW" sz="1700" dirty="0">
                        <a:effectLst/>
                        <a:latin typeface="+mj-ea"/>
                        <a:ea typeface="+mj-ea"/>
                        <a:cs typeface="標楷體" panose="03000509000000000000" pitchFamily="65" charset="-120"/>
                      </a:endParaRPr>
                    </a:p>
                  </a:txBody>
                  <a:tcPr marL="10598" marR="10598" marT="0" marB="0" anchor="ctr"/>
                </a:tc>
                <a:tc>
                  <a:txBody>
                    <a:bodyPr/>
                    <a:lstStyle/>
                    <a:p>
                      <a:pPr algn="ctr">
                        <a:spcAft>
                          <a:spcPts val="0"/>
                        </a:spcAft>
                        <a:tabLst>
                          <a:tab pos="5486400" algn="r"/>
                        </a:tabLst>
                      </a:pPr>
                      <a:r>
                        <a:rPr lang="en-US" sz="1600" dirty="0">
                          <a:effectLst/>
                          <a:latin typeface="+mj-ea"/>
                          <a:ea typeface="+mj-ea"/>
                        </a:rPr>
                        <a:t>0.137 </a:t>
                      </a:r>
                      <a:endParaRPr lang="zh-TW" sz="1600" dirty="0">
                        <a:effectLst/>
                        <a:latin typeface="+mj-ea"/>
                        <a:ea typeface="+mj-ea"/>
                        <a:cs typeface="標楷體" panose="03000509000000000000" pitchFamily="65" charset="-120"/>
                      </a:endParaRPr>
                    </a:p>
                  </a:txBody>
                  <a:tcPr marL="10598" marR="10598" marT="0" marB="0" anchor="ctr"/>
                </a:tc>
                <a:tc>
                  <a:txBody>
                    <a:bodyPr/>
                    <a:lstStyle/>
                    <a:p>
                      <a:pPr algn="ctr">
                        <a:spcAft>
                          <a:spcPts val="0"/>
                        </a:spcAft>
                        <a:tabLst>
                          <a:tab pos="5486400" algn="r"/>
                        </a:tabLst>
                      </a:pPr>
                      <a:r>
                        <a:rPr lang="en-US" sz="1600" dirty="0">
                          <a:solidFill>
                            <a:srgbClr val="FFFF00"/>
                          </a:solidFill>
                          <a:effectLst/>
                          <a:latin typeface="+mj-ea"/>
                          <a:ea typeface="+mj-ea"/>
                        </a:rPr>
                        <a:t>0.777 </a:t>
                      </a:r>
                      <a:endParaRPr lang="zh-TW" sz="1600" dirty="0">
                        <a:solidFill>
                          <a:srgbClr val="FFFF00"/>
                        </a:solidFill>
                        <a:effectLst/>
                        <a:latin typeface="+mj-ea"/>
                        <a:ea typeface="+mj-ea"/>
                        <a:cs typeface="標楷體" panose="03000509000000000000" pitchFamily="65" charset="-120"/>
                      </a:endParaRPr>
                    </a:p>
                  </a:txBody>
                  <a:tcPr marL="10598" marR="10598" marT="0" marB="0" anchor="ctr">
                    <a:solidFill>
                      <a:schemeClr val="accent3">
                        <a:lumMod val="75000"/>
                      </a:schemeClr>
                    </a:solidFill>
                  </a:tcPr>
                </a:tc>
                <a:tc>
                  <a:txBody>
                    <a:bodyPr/>
                    <a:lstStyle/>
                    <a:p>
                      <a:pPr algn="ctr">
                        <a:spcAft>
                          <a:spcPts val="0"/>
                        </a:spcAft>
                        <a:tabLst>
                          <a:tab pos="5486400" algn="r"/>
                        </a:tabLst>
                      </a:pPr>
                      <a:r>
                        <a:rPr lang="en-US" sz="1600">
                          <a:effectLst/>
                          <a:latin typeface="+mj-ea"/>
                          <a:ea typeface="+mj-ea"/>
                        </a:rPr>
                        <a:t>0.078 </a:t>
                      </a:r>
                      <a:endParaRPr lang="zh-TW" sz="1600">
                        <a:effectLst/>
                        <a:latin typeface="+mj-ea"/>
                        <a:ea typeface="+mj-ea"/>
                        <a:cs typeface="標楷體" panose="03000509000000000000" pitchFamily="65" charset="-120"/>
                      </a:endParaRPr>
                    </a:p>
                  </a:txBody>
                  <a:tcPr marL="10598" marR="10598" marT="0" marB="0" anchor="ctr"/>
                </a:tc>
                <a:extLst>
                  <a:ext uri="{0D108BD9-81ED-4DB2-BD59-A6C34878D82A}">
                    <a16:rowId xmlns:a16="http://schemas.microsoft.com/office/drawing/2014/main" xmlns="" val="10010"/>
                  </a:ext>
                </a:extLst>
              </a:tr>
              <a:tr h="256724">
                <a:tc>
                  <a:txBody>
                    <a:bodyPr/>
                    <a:lstStyle/>
                    <a:p>
                      <a:pPr>
                        <a:spcAft>
                          <a:spcPts val="0"/>
                        </a:spcAft>
                        <a:tabLst>
                          <a:tab pos="5486400" algn="r"/>
                        </a:tabLst>
                      </a:pPr>
                      <a:r>
                        <a:rPr lang="en-US" sz="1700" dirty="0" err="1">
                          <a:effectLst/>
                          <a:latin typeface="+mj-ea"/>
                          <a:ea typeface="+mj-ea"/>
                        </a:rPr>
                        <a:t>我購物會自備購物袋</a:t>
                      </a:r>
                      <a:endParaRPr lang="zh-TW" sz="1700" dirty="0">
                        <a:effectLst/>
                        <a:latin typeface="+mj-ea"/>
                        <a:ea typeface="+mj-ea"/>
                        <a:cs typeface="標楷體" panose="03000509000000000000" pitchFamily="65" charset="-120"/>
                      </a:endParaRPr>
                    </a:p>
                  </a:txBody>
                  <a:tcPr marL="10598" marR="10598" marT="0" marB="0" anchor="ctr"/>
                </a:tc>
                <a:tc>
                  <a:txBody>
                    <a:bodyPr/>
                    <a:lstStyle/>
                    <a:p>
                      <a:pPr algn="ctr">
                        <a:spcAft>
                          <a:spcPts val="0"/>
                        </a:spcAft>
                        <a:tabLst>
                          <a:tab pos="5486400" algn="r"/>
                        </a:tabLst>
                      </a:pPr>
                      <a:r>
                        <a:rPr lang="en-US" sz="1600" dirty="0">
                          <a:effectLst/>
                          <a:latin typeface="+mj-ea"/>
                          <a:ea typeface="+mj-ea"/>
                        </a:rPr>
                        <a:t>0.484 </a:t>
                      </a:r>
                      <a:endParaRPr lang="zh-TW" sz="1600" dirty="0">
                        <a:effectLst/>
                        <a:latin typeface="+mj-ea"/>
                        <a:ea typeface="+mj-ea"/>
                        <a:cs typeface="標楷體" panose="03000509000000000000" pitchFamily="65" charset="-120"/>
                      </a:endParaRPr>
                    </a:p>
                  </a:txBody>
                  <a:tcPr marL="10598" marR="10598" marT="0" marB="0" anchor="ctr"/>
                </a:tc>
                <a:tc>
                  <a:txBody>
                    <a:bodyPr/>
                    <a:lstStyle/>
                    <a:p>
                      <a:pPr algn="ctr">
                        <a:spcAft>
                          <a:spcPts val="0"/>
                        </a:spcAft>
                        <a:tabLst>
                          <a:tab pos="5486400" algn="r"/>
                        </a:tabLst>
                      </a:pPr>
                      <a:r>
                        <a:rPr lang="en-US" sz="1600" dirty="0">
                          <a:solidFill>
                            <a:srgbClr val="FFFF00"/>
                          </a:solidFill>
                          <a:effectLst/>
                          <a:latin typeface="+mj-ea"/>
                          <a:ea typeface="+mj-ea"/>
                        </a:rPr>
                        <a:t>0.746 </a:t>
                      </a:r>
                      <a:endParaRPr lang="zh-TW" sz="1600" dirty="0">
                        <a:solidFill>
                          <a:srgbClr val="FFFF00"/>
                        </a:solidFill>
                        <a:effectLst/>
                        <a:latin typeface="+mj-ea"/>
                        <a:ea typeface="+mj-ea"/>
                        <a:cs typeface="標楷體" panose="03000509000000000000" pitchFamily="65" charset="-120"/>
                      </a:endParaRPr>
                    </a:p>
                  </a:txBody>
                  <a:tcPr marL="10598" marR="10598" marT="0" marB="0" anchor="ctr">
                    <a:solidFill>
                      <a:schemeClr val="accent3">
                        <a:lumMod val="75000"/>
                      </a:schemeClr>
                    </a:solidFill>
                  </a:tcPr>
                </a:tc>
                <a:tc>
                  <a:txBody>
                    <a:bodyPr/>
                    <a:lstStyle/>
                    <a:p>
                      <a:pPr algn="ctr">
                        <a:spcAft>
                          <a:spcPts val="0"/>
                        </a:spcAft>
                        <a:tabLst>
                          <a:tab pos="5486400" algn="r"/>
                        </a:tabLst>
                      </a:pPr>
                      <a:r>
                        <a:rPr lang="en-US" sz="1600">
                          <a:effectLst/>
                          <a:latin typeface="+mj-ea"/>
                          <a:ea typeface="+mj-ea"/>
                        </a:rPr>
                        <a:t>0.104 </a:t>
                      </a:r>
                      <a:endParaRPr lang="zh-TW" sz="1600">
                        <a:effectLst/>
                        <a:latin typeface="+mj-ea"/>
                        <a:ea typeface="+mj-ea"/>
                        <a:cs typeface="標楷體" panose="03000509000000000000" pitchFamily="65" charset="-120"/>
                      </a:endParaRPr>
                    </a:p>
                  </a:txBody>
                  <a:tcPr marL="10598" marR="10598" marT="0" marB="0" anchor="ctr"/>
                </a:tc>
                <a:extLst>
                  <a:ext uri="{0D108BD9-81ED-4DB2-BD59-A6C34878D82A}">
                    <a16:rowId xmlns:a16="http://schemas.microsoft.com/office/drawing/2014/main" xmlns="" val="10011"/>
                  </a:ext>
                </a:extLst>
              </a:tr>
              <a:tr h="256724">
                <a:tc>
                  <a:txBody>
                    <a:bodyPr/>
                    <a:lstStyle/>
                    <a:p>
                      <a:pPr>
                        <a:spcAft>
                          <a:spcPts val="0"/>
                        </a:spcAft>
                        <a:tabLst>
                          <a:tab pos="5486400" algn="r"/>
                        </a:tabLst>
                      </a:pPr>
                      <a:r>
                        <a:rPr lang="zh-TW" sz="1700" dirty="0">
                          <a:effectLst/>
                          <a:latin typeface="+mj-ea"/>
                          <a:ea typeface="+mj-ea"/>
                        </a:rPr>
                        <a:t>我一定會將垃圾做好分類</a:t>
                      </a:r>
                      <a:endParaRPr lang="zh-TW" sz="1700" dirty="0">
                        <a:effectLst/>
                        <a:latin typeface="+mj-ea"/>
                        <a:ea typeface="+mj-ea"/>
                        <a:cs typeface="標楷體" panose="03000509000000000000" pitchFamily="65" charset="-120"/>
                      </a:endParaRPr>
                    </a:p>
                  </a:txBody>
                  <a:tcPr marL="10598" marR="10598" marT="0" marB="0" anchor="ctr"/>
                </a:tc>
                <a:tc>
                  <a:txBody>
                    <a:bodyPr/>
                    <a:lstStyle/>
                    <a:p>
                      <a:pPr algn="ctr">
                        <a:spcAft>
                          <a:spcPts val="0"/>
                        </a:spcAft>
                        <a:tabLst>
                          <a:tab pos="5486400" algn="r"/>
                        </a:tabLst>
                      </a:pPr>
                      <a:r>
                        <a:rPr lang="en-US" sz="1600" dirty="0">
                          <a:effectLst/>
                          <a:latin typeface="+mj-ea"/>
                          <a:ea typeface="+mj-ea"/>
                        </a:rPr>
                        <a:t>0.223 </a:t>
                      </a:r>
                      <a:endParaRPr lang="zh-TW" sz="1600" dirty="0">
                        <a:effectLst/>
                        <a:latin typeface="+mj-ea"/>
                        <a:ea typeface="+mj-ea"/>
                        <a:cs typeface="標楷體" panose="03000509000000000000" pitchFamily="65" charset="-120"/>
                      </a:endParaRPr>
                    </a:p>
                  </a:txBody>
                  <a:tcPr marL="10598" marR="10598" marT="0" marB="0" anchor="ctr"/>
                </a:tc>
                <a:tc>
                  <a:txBody>
                    <a:bodyPr/>
                    <a:lstStyle/>
                    <a:p>
                      <a:pPr algn="ctr">
                        <a:spcAft>
                          <a:spcPts val="0"/>
                        </a:spcAft>
                        <a:tabLst>
                          <a:tab pos="5486400" algn="r"/>
                        </a:tabLst>
                      </a:pPr>
                      <a:r>
                        <a:rPr lang="en-US" sz="1600" dirty="0">
                          <a:solidFill>
                            <a:srgbClr val="FFFF00"/>
                          </a:solidFill>
                          <a:effectLst/>
                          <a:latin typeface="+mj-ea"/>
                          <a:ea typeface="+mj-ea"/>
                        </a:rPr>
                        <a:t>0.714 </a:t>
                      </a:r>
                      <a:endParaRPr lang="zh-TW" sz="1600" dirty="0">
                        <a:solidFill>
                          <a:srgbClr val="FFFF00"/>
                        </a:solidFill>
                        <a:effectLst/>
                        <a:latin typeface="+mj-ea"/>
                        <a:ea typeface="+mj-ea"/>
                        <a:cs typeface="標楷體" panose="03000509000000000000" pitchFamily="65" charset="-120"/>
                      </a:endParaRPr>
                    </a:p>
                  </a:txBody>
                  <a:tcPr marL="10598" marR="10598" marT="0" marB="0" anchor="ctr">
                    <a:solidFill>
                      <a:schemeClr val="accent3">
                        <a:lumMod val="75000"/>
                      </a:schemeClr>
                    </a:solidFill>
                  </a:tcPr>
                </a:tc>
                <a:tc>
                  <a:txBody>
                    <a:bodyPr/>
                    <a:lstStyle/>
                    <a:p>
                      <a:pPr algn="ctr">
                        <a:spcAft>
                          <a:spcPts val="0"/>
                        </a:spcAft>
                        <a:tabLst>
                          <a:tab pos="5486400" algn="r"/>
                        </a:tabLst>
                      </a:pPr>
                      <a:r>
                        <a:rPr lang="en-US" sz="1600">
                          <a:effectLst/>
                          <a:latin typeface="+mj-ea"/>
                          <a:ea typeface="+mj-ea"/>
                        </a:rPr>
                        <a:t>0.445 </a:t>
                      </a:r>
                      <a:endParaRPr lang="zh-TW" sz="1600">
                        <a:effectLst/>
                        <a:latin typeface="+mj-ea"/>
                        <a:ea typeface="+mj-ea"/>
                        <a:cs typeface="標楷體" panose="03000509000000000000" pitchFamily="65" charset="-120"/>
                      </a:endParaRPr>
                    </a:p>
                  </a:txBody>
                  <a:tcPr marL="10598" marR="10598" marT="0" marB="0" anchor="ctr"/>
                </a:tc>
                <a:extLst>
                  <a:ext uri="{0D108BD9-81ED-4DB2-BD59-A6C34878D82A}">
                    <a16:rowId xmlns:a16="http://schemas.microsoft.com/office/drawing/2014/main" xmlns="" val="10012"/>
                  </a:ext>
                </a:extLst>
              </a:tr>
              <a:tr h="256724">
                <a:tc>
                  <a:txBody>
                    <a:bodyPr/>
                    <a:lstStyle/>
                    <a:p>
                      <a:pPr>
                        <a:spcAft>
                          <a:spcPts val="0"/>
                        </a:spcAft>
                        <a:tabLst>
                          <a:tab pos="5486400" algn="r"/>
                        </a:tabLst>
                      </a:pPr>
                      <a:r>
                        <a:rPr lang="zh-TW" sz="1700" dirty="0">
                          <a:effectLst/>
                          <a:latin typeface="+mj-ea"/>
                          <a:ea typeface="+mj-ea"/>
                        </a:rPr>
                        <a:t>會汙染環境的產品我會盡量避免購買</a:t>
                      </a:r>
                      <a:endParaRPr lang="zh-TW" sz="1700" dirty="0">
                        <a:effectLst/>
                        <a:latin typeface="+mj-ea"/>
                        <a:ea typeface="+mj-ea"/>
                        <a:cs typeface="標楷體" panose="03000509000000000000" pitchFamily="65" charset="-120"/>
                      </a:endParaRPr>
                    </a:p>
                  </a:txBody>
                  <a:tcPr marL="10598" marR="10598" marT="0" marB="0" anchor="ctr"/>
                </a:tc>
                <a:tc>
                  <a:txBody>
                    <a:bodyPr/>
                    <a:lstStyle/>
                    <a:p>
                      <a:pPr algn="ctr">
                        <a:spcAft>
                          <a:spcPts val="0"/>
                        </a:spcAft>
                        <a:tabLst>
                          <a:tab pos="5486400" algn="r"/>
                        </a:tabLst>
                      </a:pPr>
                      <a:r>
                        <a:rPr lang="en-US" sz="1600" dirty="0">
                          <a:effectLst/>
                          <a:latin typeface="+mj-ea"/>
                          <a:ea typeface="+mj-ea"/>
                        </a:rPr>
                        <a:t>0.257 </a:t>
                      </a:r>
                      <a:endParaRPr lang="zh-TW" sz="1600" dirty="0">
                        <a:effectLst/>
                        <a:latin typeface="+mj-ea"/>
                        <a:ea typeface="+mj-ea"/>
                        <a:cs typeface="標楷體" panose="03000509000000000000" pitchFamily="65" charset="-120"/>
                      </a:endParaRPr>
                    </a:p>
                  </a:txBody>
                  <a:tcPr marL="10598" marR="10598" marT="0" marB="0" anchor="ctr"/>
                </a:tc>
                <a:tc>
                  <a:txBody>
                    <a:bodyPr/>
                    <a:lstStyle/>
                    <a:p>
                      <a:pPr algn="ctr">
                        <a:spcAft>
                          <a:spcPts val="0"/>
                        </a:spcAft>
                        <a:tabLst>
                          <a:tab pos="5486400" algn="r"/>
                        </a:tabLst>
                      </a:pPr>
                      <a:r>
                        <a:rPr lang="en-US" sz="1600" dirty="0">
                          <a:solidFill>
                            <a:srgbClr val="FFFF00"/>
                          </a:solidFill>
                          <a:effectLst/>
                          <a:latin typeface="+mj-ea"/>
                          <a:ea typeface="+mj-ea"/>
                        </a:rPr>
                        <a:t>0.605 </a:t>
                      </a:r>
                      <a:endParaRPr lang="zh-TW" sz="1600" dirty="0">
                        <a:solidFill>
                          <a:srgbClr val="FFFF00"/>
                        </a:solidFill>
                        <a:effectLst/>
                        <a:latin typeface="+mj-ea"/>
                        <a:ea typeface="+mj-ea"/>
                        <a:cs typeface="標楷體" panose="03000509000000000000" pitchFamily="65" charset="-120"/>
                      </a:endParaRPr>
                    </a:p>
                  </a:txBody>
                  <a:tcPr marL="10598" marR="10598" marT="0" marB="0" anchor="ctr">
                    <a:solidFill>
                      <a:schemeClr val="accent3">
                        <a:lumMod val="75000"/>
                      </a:schemeClr>
                    </a:solidFill>
                  </a:tcPr>
                </a:tc>
                <a:tc>
                  <a:txBody>
                    <a:bodyPr/>
                    <a:lstStyle/>
                    <a:p>
                      <a:pPr algn="ctr">
                        <a:spcAft>
                          <a:spcPts val="0"/>
                        </a:spcAft>
                        <a:tabLst>
                          <a:tab pos="5486400" algn="r"/>
                        </a:tabLst>
                      </a:pPr>
                      <a:r>
                        <a:rPr lang="en-US" sz="1600">
                          <a:effectLst/>
                          <a:latin typeface="+mj-ea"/>
                          <a:ea typeface="+mj-ea"/>
                        </a:rPr>
                        <a:t>0.356 </a:t>
                      </a:r>
                      <a:endParaRPr lang="zh-TW" sz="1600">
                        <a:effectLst/>
                        <a:latin typeface="+mj-ea"/>
                        <a:ea typeface="+mj-ea"/>
                        <a:cs typeface="標楷體" panose="03000509000000000000" pitchFamily="65" charset="-120"/>
                      </a:endParaRPr>
                    </a:p>
                  </a:txBody>
                  <a:tcPr marL="10598" marR="10598" marT="0" marB="0" anchor="ctr"/>
                </a:tc>
                <a:extLst>
                  <a:ext uri="{0D108BD9-81ED-4DB2-BD59-A6C34878D82A}">
                    <a16:rowId xmlns:a16="http://schemas.microsoft.com/office/drawing/2014/main" xmlns="" val="10013"/>
                  </a:ext>
                </a:extLst>
              </a:tr>
              <a:tr h="256724">
                <a:tc>
                  <a:txBody>
                    <a:bodyPr/>
                    <a:lstStyle/>
                    <a:p>
                      <a:pPr>
                        <a:spcAft>
                          <a:spcPts val="0"/>
                        </a:spcAft>
                        <a:tabLst>
                          <a:tab pos="5486400" algn="r"/>
                        </a:tabLst>
                      </a:pPr>
                      <a:r>
                        <a:rPr lang="zh-TW" sz="1700" dirty="0">
                          <a:effectLst/>
                          <a:latin typeface="+mj-ea"/>
                          <a:ea typeface="+mj-ea"/>
                        </a:rPr>
                        <a:t>會優先購買省電低耗能的產品</a:t>
                      </a:r>
                      <a:endParaRPr lang="zh-TW" sz="1700" dirty="0">
                        <a:effectLst/>
                        <a:latin typeface="+mj-ea"/>
                        <a:ea typeface="+mj-ea"/>
                        <a:cs typeface="標楷體" panose="03000509000000000000" pitchFamily="65" charset="-120"/>
                      </a:endParaRPr>
                    </a:p>
                  </a:txBody>
                  <a:tcPr marL="10598" marR="10598" marT="0" marB="0" anchor="ctr"/>
                </a:tc>
                <a:tc>
                  <a:txBody>
                    <a:bodyPr/>
                    <a:lstStyle/>
                    <a:p>
                      <a:pPr algn="ctr">
                        <a:spcAft>
                          <a:spcPts val="0"/>
                        </a:spcAft>
                        <a:tabLst>
                          <a:tab pos="5486400" algn="r"/>
                        </a:tabLst>
                      </a:pPr>
                      <a:r>
                        <a:rPr lang="en-US" sz="1600" dirty="0">
                          <a:effectLst/>
                          <a:latin typeface="+mj-ea"/>
                          <a:ea typeface="+mj-ea"/>
                        </a:rPr>
                        <a:t>0.109 </a:t>
                      </a:r>
                      <a:endParaRPr lang="zh-TW" sz="1600" dirty="0">
                        <a:effectLst/>
                        <a:latin typeface="+mj-ea"/>
                        <a:ea typeface="+mj-ea"/>
                        <a:cs typeface="標楷體" panose="03000509000000000000" pitchFamily="65" charset="-120"/>
                      </a:endParaRPr>
                    </a:p>
                  </a:txBody>
                  <a:tcPr marL="10598" marR="10598" marT="0" marB="0" anchor="ctr"/>
                </a:tc>
                <a:tc>
                  <a:txBody>
                    <a:bodyPr/>
                    <a:lstStyle/>
                    <a:p>
                      <a:pPr algn="ctr">
                        <a:spcAft>
                          <a:spcPts val="0"/>
                        </a:spcAft>
                        <a:tabLst>
                          <a:tab pos="5486400" algn="r"/>
                        </a:tabLst>
                      </a:pPr>
                      <a:r>
                        <a:rPr lang="en-US" sz="1600" dirty="0">
                          <a:effectLst/>
                          <a:latin typeface="+mj-ea"/>
                          <a:ea typeface="+mj-ea"/>
                        </a:rPr>
                        <a:t>-0.036 </a:t>
                      </a:r>
                      <a:endParaRPr lang="zh-TW" sz="1600" dirty="0">
                        <a:effectLst/>
                        <a:latin typeface="+mj-ea"/>
                        <a:ea typeface="+mj-ea"/>
                        <a:cs typeface="標楷體" panose="03000509000000000000" pitchFamily="65" charset="-120"/>
                      </a:endParaRPr>
                    </a:p>
                  </a:txBody>
                  <a:tcPr marL="10598" marR="10598" marT="0" marB="0" anchor="ctr"/>
                </a:tc>
                <a:tc>
                  <a:txBody>
                    <a:bodyPr/>
                    <a:lstStyle/>
                    <a:p>
                      <a:pPr algn="ctr">
                        <a:spcAft>
                          <a:spcPts val="0"/>
                        </a:spcAft>
                        <a:tabLst>
                          <a:tab pos="5486400" algn="r"/>
                        </a:tabLst>
                      </a:pPr>
                      <a:r>
                        <a:rPr lang="en-US" sz="1600" dirty="0">
                          <a:solidFill>
                            <a:srgbClr val="FFFF00"/>
                          </a:solidFill>
                          <a:effectLst/>
                          <a:latin typeface="+mj-ea"/>
                          <a:ea typeface="+mj-ea"/>
                        </a:rPr>
                        <a:t>0.795 </a:t>
                      </a:r>
                      <a:endParaRPr lang="zh-TW" sz="1600" dirty="0">
                        <a:solidFill>
                          <a:srgbClr val="FFFF00"/>
                        </a:solidFill>
                        <a:effectLst/>
                        <a:latin typeface="+mj-ea"/>
                        <a:ea typeface="+mj-ea"/>
                        <a:cs typeface="標楷體" panose="03000509000000000000" pitchFamily="65" charset="-120"/>
                      </a:endParaRPr>
                    </a:p>
                  </a:txBody>
                  <a:tcPr marL="10598" marR="10598" marT="0" marB="0" anchor="ctr">
                    <a:solidFill>
                      <a:schemeClr val="accent3">
                        <a:lumMod val="75000"/>
                      </a:schemeClr>
                    </a:solidFill>
                  </a:tcPr>
                </a:tc>
                <a:extLst>
                  <a:ext uri="{0D108BD9-81ED-4DB2-BD59-A6C34878D82A}">
                    <a16:rowId xmlns:a16="http://schemas.microsoft.com/office/drawing/2014/main" xmlns="" val="10014"/>
                  </a:ext>
                </a:extLst>
              </a:tr>
              <a:tr h="256724">
                <a:tc>
                  <a:txBody>
                    <a:bodyPr/>
                    <a:lstStyle/>
                    <a:p>
                      <a:pPr>
                        <a:spcAft>
                          <a:spcPts val="0"/>
                        </a:spcAft>
                        <a:tabLst>
                          <a:tab pos="5486400" algn="r"/>
                        </a:tabLst>
                      </a:pPr>
                      <a:r>
                        <a:rPr lang="zh-TW" sz="1700" dirty="0">
                          <a:effectLst/>
                          <a:latin typeface="+mj-ea"/>
                          <a:ea typeface="+mj-ea"/>
                        </a:rPr>
                        <a:t>我一定會執行資源回收的工作</a:t>
                      </a:r>
                      <a:endParaRPr lang="zh-TW" sz="1700" dirty="0">
                        <a:effectLst/>
                        <a:latin typeface="+mj-ea"/>
                        <a:ea typeface="+mj-ea"/>
                        <a:cs typeface="標楷體" panose="03000509000000000000" pitchFamily="65" charset="-120"/>
                      </a:endParaRPr>
                    </a:p>
                  </a:txBody>
                  <a:tcPr marL="10598" marR="10598" marT="0" marB="0" anchor="ctr"/>
                </a:tc>
                <a:tc>
                  <a:txBody>
                    <a:bodyPr/>
                    <a:lstStyle/>
                    <a:p>
                      <a:pPr algn="ctr">
                        <a:spcAft>
                          <a:spcPts val="0"/>
                        </a:spcAft>
                        <a:tabLst>
                          <a:tab pos="5486400" algn="r"/>
                        </a:tabLst>
                      </a:pPr>
                      <a:r>
                        <a:rPr lang="en-US" sz="1600" dirty="0">
                          <a:effectLst/>
                          <a:latin typeface="+mj-ea"/>
                          <a:ea typeface="+mj-ea"/>
                        </a:rPr>
                        <a:t>0.205 </a:t>
                      </a:r>
                      <a:endParaRPr lang="zh-TW" sz="1600" dirty="0">
                        <a:effectLst/>
                        <a:latin typeface="+mj-ea"/>
                        <a:ea typeface="+mj-ea"/>
                        <a:cs typeface="標楷體" panose="03000509000000000000" pitchFamily="65" charset="-120"/>
                      </a:endParaRPr>
                    </a:p>
                  </a:txBody>
                  <a:tcPr marL="10598" marR="10598" marT="0" marB="0" anchor="ctr"/>
                </a:tc>
                <a:tc>
                  <a:txBody>
                    <a:bodyPr/>
                    <a:lstStyle/>
                    <a:p>
                      <a:pPr algn="ctr">
                        <a:spcAft>
                          <a:spcPts val="0"/>
                        </a:spcAft>
                        <a:tabLst>
                          <a:tab pos="5486400" algn="r"/>
                        </a:tabLst>
                      </a:pPr>
                      <a:r>
                        <a:rPr lang="en-US" sz="1600" dirty="0">
                          <a:effectLst/>
                          <a:latin typeface="+mj-ea"/>
                          <a:ea typeface="+mj-ea"/>
                        </a:rPr>
                        <a:t>0.558 </a:t>
                      </a:r>
                      <a:endParaRPr lang="zh-TW" sz="1600" dirty="0">
                        <a:effectLst/>
                        <a:latin typeface="+mj-ea"/>
                        <a:ea typeface="+mj-ea"/>
                        <a:cs typeface="標楷體" panose="03000509000000000000" pitchFamily="65" charset="-120"/>
                      </a:endParaRPr>
                    </a:p>
                  </a:txBody>
                  <a:tcPr marL="10598" marR="10598" marT="0" marB="0" anchor="ctr"/>
                </a:tc>
                <a:tc>
                  <a:txBody>
                    <a:bodyPr/>
                    <a:lstStyle/>
                    <a:p>
                      <a:pPr algn="ctr">
                        <a:spcAft>
                          <a:spcPts val="0"/>
                        </a:spcAft>
                        <a:tabLst>
                          <a:tab pos="5486400" algn="r"/>
                        </a:tabLst>
                      </a:pPr>
                      <a:r>
                        <a:rPr lang="en-US" sz="1600" dirty="0">
                          <a:solidFill>
                            <a:srgbClr val="FFFF00"/>
                          </a:solidFill>
                          <a:effectLst/>
                          <a:latin typeface="+mj-ea"/>
                          <a:ea typeface="+mj-ea"/>
                        </a:rPr>
                        <a:t>0.653 </a:t>
                      </a:r>
                      <a:endParaRPr lang="zh-TW" sz="1600" dirty="0">
                        <a:solidFill>
                          <a:srgbClr val="FFFF00"/>
                        </a:solidFill>
                        <a:effectLst/>
                        <a:latin typeface="+mj-ea"/>
                        <a:ea typeface="+mj-ea"/>
                        <a:cs typeface="標楷體" panose="03000509000000000000" pitchFamily="65" charset="-120"/>
                      </a:endParaRPr>
                    </a:p>
                  </a:txBody>
                  <a:tcPr marL="10598" marR="10598" marT="0" marB="0" anchor="ctr">
                    <a:solidFill>
                      <a:schemeClr val="accent3">
                        <a:lumMod val="75000"/>
                      </a:schemeClr>
                    </a:solidFill>
                  </a:tcPr>
                </a:tc>
                <a:extLst>
                  <a:ext uri="{0D108BD9-81ED-4DB2-BD59-A6C34878D82A}">
                    <a16:rowId xmlns:a16="http://schemas.microsoft.com/office/drawing/2014/main" xmlns="" val="10015"/>
                  </a:ext>
                </a:extLst>
              </a:tr>
              <a:tr h="256724">
                <a:tc>
                  <a:txBody>
                    <a:bodyPr/>
                    <a:lstStyle/>
                    <a:p>
                      <a:pPr>
                        <a:spcAft>
                          <a:spcPts val="0"/>
                        </a:spcAft>
                        <a:tabLst>
                          <a:tab pos="5486400" algn="r"/>
                        </a:tabLst>
                      </a:pPr>
                      <a:r>
                        <a:rPr lang="zh-TW" sz="1700" dirty="0">
                          <a:effectLst/>
                          <a:latin typeface="+mj-ea"/>
                          <a:ea typeface="+mj-ea"/>
                        </a:rPr>
                        <a:t>我會購買對環境友善的產品</a:t>
                      </a:r>
                      <a:endParaRPr lang="zh-TW" sz="1700" dirty="0">
                        <a:effectLst/>
                        <a:latin typeface="+mj-ea"/>
                        <a:ea typeface="+mj-ea"/>
                        <a:cs typeface="標楷體" panose="03000509000000000000" pitchFamily="65" charset="-120"/>
                      </a:endParaRPr>
                    </a:p>
                  </a:txBody>
                  <a:tcPr marL="10598" marR="10598" marT="0" marB="0" anchor="ctr"/>
                </a:tc>
                <a:tc>
                  <a:txBody>
                    <a:bodyPr/>
                    <a:lstStyle/>
                    <a:p>
                      <a:pPr algn="ctr">
                        <a:spcAft>
                          <a:spcPts val="0"/>
                        </a:spcAft>
                        <a:tabLst>
                          <a:tab pos="5486400" algn="r"/>
                        </a:tabLst>
                      </a:pPr>
                      <a:r>
                        <a:rPr lang="en-US" sz="1600">
                          <a:effectLst/>
                          <a:latin typeface="+mj-ea"/>
                          <a:ea typeface="+mj-ea"/>
                        </a:rPr>
                        <a:t>0.420 </a:t>
                      </a:r>
                      <a:endParaRPr lang="zh-TW" sz="1600">
                        <a:effectLst/>
                        <a:latin typeface="+mj-ea"/>
                        <a:ea typeface="+mj-ea"/>
                        <a:cs typeface="標楷體" panose="03000509000000000000" pitchFamily="65" charset="-120"/>
                      </a:endParaRPr>
                    </a:p>
                  </a:txBody>
                  <a:tcPr marL="10598" marR="10598" marT="0" marB="0" anchor="ctr"/>
                </a:tc>
                <a:tc>
                  <a:txBody>
                    <a:bodyPr/>
                    <a:lstStyle/>
                    <a:p>
                      <a:pPr algn="ctr">
                        <a:spcAft>
                          <a:spcPts val="0"/>
                        </a:spcAft>
                        <a:tabLst>
                          <a:tab pos="5486400" algn="r"/>
                        </a:tabLst>
                      </a:pPr>
                      <a:r>
                        <a:rPr lang="en-US" sz="1600" dirty="0">
                          <a:effectLst/>
                          <a:latin typeface="+mj-ea"/>
                          <a:ea typeface="+mj-ea"/>
                        </a:rPr>
                        <a:t>0.183 </a:t>
                      </a:r>
                      <a:endParaRPr lang="zh-TW" sz="1600" dirty="0">
                        <a:effectLst/>
                        <a:latin typeface="+mj-ea"/>
                        <a:ea typeface="+mj-ea"/>
                        <a:cs typeface="標楷體" panose="03000509000000000000" pitchFamily="65" charset="-120"/>
                      </a:endParaRPr>
                    </a:p>
                  </a:txBody>
                  <a:tcPr marL="10598" marR="10598" marT="0" marB="0" anchor="ctr"/>
                </a:tc>
                <a:tc>
                  <a:txBody>
                    <a:bodyPr/>
                    <a:lstStyle/>
                    <a:p>
                      <a:pPr algn="ctr">
                        <a:spcAft>
                          <a:spcPts val="0"/>
                        </a:spcAft>
                        <a:tabLst>
                          <a:tab pos="5486400" algn="r"/>
                        </a:tabLst>
                      </a:pPr>
                      <a:r>
                        <a:rPr lang="en-US" sz="1600" dirty="0">
                          <a:solidFill>
                            <a:srgbClr val="FFFF00"/>
                          </a:solidFill>
                          <a:effectLst/>
                          <a:latin typeface="+mj-ea"/>
                          <a:ea typeface="+mj-ea"/>
                        </a:rPr>
                        <a:t>0.646 </a:t>
                      </a:r>
                      <a:endParaRPr lang="zh-TW" sz="1600" dirty="0">
                        <a:solidFill>
                          <a:srgbClr val="FFFF00"/>
                        </a:solidFill>
                        <a:effectLst/>
                        <a:latin typeface="+mj-ea"/>
                        <a:ea typeface="+mj-ea"/>
                        <a:cs typeface="標楷體" panose="03000509000000000000" pitchFamily="65" charset="-120"/>
                      </a:endParaRPr>
                    </a:p>
                  </a:txBody>
                  <a:tcPr marL="10598" marR="10598" marT="0" marB="0" anchor="ctr">
                    <a:solidFill>
                      <a:schemeClr val="accent3">
                        <a:lumMod val="75000"/>
                      </a:schemeClr>
                    </a:solidFill>
                  </a:tcPr>
                </a:tc>
                <a:extLst>
                  <a:ext uri="{0D108BD9-81ED-4DB2-BD59-A6C34878D82A}">
                    <a16:rowId xmlns:a16="http://schemas.microsoft.com/office/drawing/2014/main" xmlns="" val="10016"/>
                  </a:ext>
                </a:extLst>
              </a:tr>
              <a:tr h="256724">
                <a:tc>
                  <a:txBody>
                    <a:bodyPr/>
                    <a:lstStyle/>
                    <a:p>
                      <a:pPr>
                        <a:spcAft>
                          <a:spcPts val="0"/>
                        </a:spcAft>
                        <a:tabLst>
                          <a:tab pos="5486400" algn="r"/>
                        </a:tabLst>
                      </a:pPr>
                      <a:r>
                        <a:rPr lang="en-US" sz="1700" dirty="0" err="1">
                          <a:effectLst/>
                          <a:latin typeface="+mj-ea"/>
                          <a:ea typeface="+mj-ea"/>
                        </a:rPr>
                        <a:t>我會節約使用能源</a:t>
                      </a:r>
                      <a:endParaRPr lang="zh-TW" sz="1700" dirty="0">
                        <a:effectLst/>
                        <a:latin typeface="+mj-ea"/>
                        <a:ea typeface="+mj-ea"/>
                        <a:cs typeface="標楷體" panose="03000509000000000000" pitchFamily="65" charset="-120"/>
                      </a:endParaRPr>
                    </a:p>
                  </a:txBody>
                  <a:tcPr marL="10598" marR="10598" marT="0" marB="0" anchor="ctr"/>
                </a:tc>
                <a:tc>
                  <a:txBody>
                    <a:bodyPr/>
                    <a:lstStyle/>
                    <a:p>
                      <a:pPr algn="ctr">
                        <a:spcAft>
                          <a:spcPts val="0"/>
                        </a:spcAft>
                        <a:tabLst>
                          <a:tab pos="5486400" algn="r"/>
                        </a:tabLst>
                      </a:pPr>
                      <a:r>
                        <a:rPr lang="en-US" sz="1600">
                          <a:effectLst/>
                          <a:latin typeface="+mj-ea"/>
                          <a:ea typeface="+mj-ea"/>
                        </a:rPr>
                        <a:t>0.270 </a:t>
                      </a:r>
                      <a:endParaRPr lang="zh-TW" sz="1600">
                        <a:effectLst/>
                        <a:latin typeface="+mj-ea"/>
                        <a:ea typeface="+mj-ea"/>
                        <a:cs typeface="標楷體" panose="03000509000000000000" pitchFamily="65" charset="-120"/>
                      </a:endParaRPr>
                    </a:p>
                  </a:txBody>
                  <a:tcPr marL="10598" marR="10598" marT="0" marB="0" anchor="ctr"/>
                </a:tc>
                <a:tc>
                  <a:txBody>
                    <a:bodyPr/>
                    <a:lstStyle/>
                    <a:p>
                      <a:pPr algn="ctr">
                        <a:spcAft>
                          <a:spcPts val="0"/>
                        </a:spcAft>
                        <a:tabLst>
                          <a:tab pos="5486400" algn="r"/>
                        </a:tabLst>
                      </a:pPr>
                      <a:r>
                        <a:rPr lang="en-US" sz="1600" dirty="0">
                          <a:effectLst/>
                          <a:latin typeface="+mj-ea"/>
                          <a:ea typeface="+mj-ea"/>
                        </a:rPr>
                        <a:t>0.502 </a:t>
                      </a:r>
                      <a:endParaRPr lang="zh-TW" sz="1600" dirty="0">
                        <a:effectLst/>
                        <a:latin typeface="+mj-ea"/>
                        <a:ea typeface="+mj-ea"/>
                        <a:cs typeface="標楷體" panose="03000509000000000000" pitchFamily="65" charset="-120"/>
                      </a:endParaRPr>
                    </a:p>
                  </a:txBody>
                  <a:tcPr marL="10598" marR="10598" marT="0" marB="0" anchor="ctr"/>
                </a:tc>
                <a:tc>
                  <a:txBody>
                    <a:bodyPr/>
                    <a:lstStyle/>
                    <a:p>
                      <a:pPr algn="ctr">
                        <a:spcAft>
                          <a:spcPts val="0"/>
                        </a:spcAft>
                        <a:tabLst>
                          <a:tab pos="5486400" algn="r"/>
                        </a:tabLst>
                      </a:pPr>
                      <a:r>
                        <a:rPr lang="en-US" sz="1600" dirty="0">
                          <a:solidFill>
                            <a:srgbClr val="FFFF00"/>
                          </a:solidFill>
                          <a:effectLst/>
                          <a:latin typeface="+mj-ea"/>
                          <a:ea typeface="+mj-ea"/>
                        </a:rPr>
                        <a:t>0.618 </a:t>
                      </a:r>
                      <a:endParaRPr lang="zh-TW" sz="1600" dirty="0">
                        <a:solidFill>
                          <a:srgbClr val="FFFF00"/>
                        </a:solidFill>
                        <a:effectLst/>
                        <a:latin typeface="+mj-ea"/>
                        <a:ea typeface="+mj-ea"/>
                        <a:cs typeface="標楷體" panose="03000509000000000000" pitchFamily="65" charset="-120"/>
                      </a:endParaRPr>
                    </a:p>
                  </a:txBody>
                  <a:tcPr marL="10598" marR="10598" marT="0" marB="0" anchor="ctr">
                    <a:solidFill>
                      <a:schemeClr val="accent3">
                        <a:lumMod val="75000"/>
                      </a:schemeClr>
                    </a:solidFill>
                  </a:tcPr>
                </a:tc>
                <a:extLst>
                  <a:ext uri="{0D108BD9-81ED-4DB2-BD59-A6C34878D82A}">
                    <a16:rowId xmlns:a16="http://schemas.microsoft.com/office/drawing/2014/main" xmlns="" val="10017"/>
                  </a:ext>
                </a:extLst>
              </a:tr>
              <a:tr h="256724">
                <a:tc>
                  <a:txBody>
                    <a:bodyPr/>
                    <a:lstStyle/>
                    <a:p>
                      <a:pPr>
                        <a:spcAft>
                          <a:spcPts val="0"/>
                        </a:spcAft>
                        <a:tabLst>
                          <a:tab pos="5486400" algn="r"/>
                        </a:tabLst>
                      </a:pPr>
                      <a:r>
                        <a:rPr lang="zh-TW" sz="1700" dirty="0">
                          <a:effectLst/>
                          <a:latin typeface="+mj-ea"/>
                          <a:ea typeface="+mj-ea"/>
                        </a:rPr>
                        <a:t>我會鼓勵親友做好資源回收及節約能源</a:t>
                      </a:r>
                      <a:endParaRPr lang="zh-TW" sz="1700" dirty="0">
                        <a:effectLst/>
                        <a:latin typeface="+mj-ea"/>
                        <a:ea typeface="+mj-ea"/>
                        <a:cs typeface="標楷體" panose="03000509000000000000" pitchFamily="65" charset="-120"/>
                      </a:endParaRPr>
                    </a:p>
                  </a:txBody>
                  <a:tcPr marL="10598" marR="10598" marT="0" marB="0" anchor="ctr"/>
                </a:tc>
                <a:tc>
                  <a:txBody>
                    <a:bodyPr/>
                    <a:lstStyle/>
                    <a:p>
                      <a:pPr algn="ctr">
                        <a:spcAft>
                          <a:spcPts val="0"/>
                        </a:spcAft>
                        <a:tabLst>
                          <a:tab pos="5486400" algn="r"/>
                        </a:tabLst>
                      </a:pPr>
                      <a:r>
                        <a:rPr lang="en-US" sz="1600">
                          <a:effectLst/>
                          <a:latin typeface="+mj-ea"/>
                          <a:ea typeface="+mj-ea"/>
                        </a:rPr>
                        <a:t>0.525 </a:t>
                      </a:r>
                      <a:endParaRPr lang="zh-TW" sz="1600">
                        <a:effectLst/>
                        <a:latin typeface="+mj-ea"/>
                        <a:ea typeface="+mj-ea"/>
                        <a:cs typeface="標楷體" panose="03000509000000000000" pitchFamily="65" charset="-120"/>
                      </a:endParaRPr>
                    </a:p>
                  </a:txBody>
                  <a:tcPr marL="10598" marR="10598" marT="0" marB="0" anchor="ctr"/>
                </a:tc>
                <a:tc>
                  <a:txBody>
                    <a:bodyPr/>
                    <a:lstStyle/>
                    <a:p>
                      <a:pPr algn="ctr">
                        <a:spcAft>
                          <a:spcPts val="0"/>
                        </a:spcAft>
                        <a:tabLst>
                          <a:tab pos="5486400" algn="r"/>
                        </a:tabLst>
                      </a:pPr>
                      <a:r>
                        <a:rPr lang="en-US" sz="1600" dirty="0">
                          <a:effectLst/>
                          <a:latin typeface="+mj-ea"/>
                          <a:ea typeface="+mj-ea"/>
                        </a:rPr>
                        <a:t>0.244 </a:t>
                      </a:r>
                      <a:endParaRPr lang="zh-TW" sz="1600" dirty="0">
                        <a:effectLst/>
                        <a:latin typeface="+mj-ea"/>
                        <a:ea typeface="+mj-ea"/>
                        <a:cs typeface="標楷體" panose="03000509000000000000" pitchFamily="65" charset="-120"/>
                      </a:endParaRPr>
                    </a:p>
                  </a:txBody>
                  <a:tcPr marL="10598" marR="10598" marT="0" marB="0" anchor="ctr"/>
                </a:tc>
                <a:tc>
                  <a:txBody>
                    <a:bodyPr/>
                    <a:lstStyle/>
                    <a:p>
                      <a:pPr algn="ctr">
                        <a:spcAft>
                          <a:spcPts val="0"/>
                        </a:spcAft>
                        <a:tabLst>
                          <a:tab pos="5486400" algn="r"/>
                        </a:tabLst>
                      </a:pPr>
                      <a:r>
                        <a:rPr lang="en-US" sz="1600" dirty="0">
                          <a:solidFill>
                            <a:srgbClr val="FFFF00"/>
                          </a:solidFill>
                          <a:effectLst/>
                          <a:latin typeface="+mj-ea"/>
                          <a:ea typeface="+mj-ea"/>
                        </a:rPr>
                        <a:t>0.614 </a:t>
                      </a:r>
                      <a:endParaRPr lang="zh-TW" sz="1600" dirty="0">
                        <a:solidFill>
                          <a:srgbClr val="FFFF00"/>
                        </a:solidFill>
                        <a:effectLst/>
                        <a:latin typeface="+mj-ea"/>
                        <a:ea typeface="+mj-ea"/>
                        <a:cs typeface="標楷體" panose="03000509000000000000" pitchFamily="65" charset="-120"/>
                      </a:endParaRPr>
                    </a:p>
                  </a:txBody>
                  <a:tcPr marL="10598" marR="10598" marT="0" marB="0" anchor="ctr">
                    <a:solidFill>
                      <a:schemeClr val="accent3">
                        <a:lumMod val="75000"/>
                      </a:schemeClr>
                    </a:solidFill>
                  </a:tcPr>
                </a:tc>
                <a:extLst>
                  <a:ext uri="{0D108BD9-81ED-4DB2-BD59-A6C34878D82A}">
                    <a16:rowId xmlns:a16="http://schemas.microsoft.com/office/drawing/2014/main" xmlns="" val="10018"/>
                  </a:ext>
                </a:extLst>
              </a:tr>
              <a:tr h="256724">
                <a:tc>
                  <a:txBody>
                    <a:bodyPr/>
                    <a:lstStyle/>
                    <a:p>
                      <a:pPr>
                        <a:spcAft>
                          <a:spcPts val="0"/>
                        </a:spcAft>
                        <a:tabLst>
                          <a:tab pos="5486400" algn="r"/>
                        </a:tabLst>
                      </a:pPr>
                      <a:r>
                        <a:rPr lang="zh-TW" sz="1700" dirty="0">
                          <a:effectLst/>
                          <a:latin typeface="+mj-ea"/>
                          <a:ea typeface="+mj-ea"/>
                        </a:rPr>
                        <a:t>我願意多付費來購買環保產品</a:t>
                      </a:r>
                      <a:endParaRPr lang="zh-TW" sz="1700" dirty="0">
                        <a:effectLst/>
                        <a:latin typeface="+mj-ea"/>
                        <a:ea typeface="+mj-ea"/>
                        <a:cs typeface="標楷體" panose="03000509000000000000" pitchFamily="65" charset="-120"/>
                      </a:endParaRPr>
                    </a:p>
                  </a:txBody>
                  <a:tcPr marL="10598" marR="10598" marT="0" marB="0" anchor="ctr"/>
                </a:tc>
                <a:tc>
                  <a:txBody>
                    <a:bodyPr/>
                    <a:lstStyle/>
                    <a:p>
                      <a:pPr algn="ctr">
                        <a:spcAft>
                          <a:spcPts val="0"/>
                        </a:spcAft>
                        <a:tabLst>
                          <a:tab pos="5486400" algn="r"/>
                        </a:tabLst>
                      </a:pPr>
                      <a:r>
                        <a:rPr lang="en-US" sz="1600">
                          <a:effectLst/>
                          <a:latin typeface="+mj-ea"/>
                          <a:ea typeface="+mj-ea"/>
                        </a:rPr>
                        <a:t>0.378 </a:t>
                      </a:r>
                      <a:endParaRPr lang="zh-TW" sz="1600">
                        <a:effectLst/>
                        <a:latin typeface="+mj-ea"/>
                        <a:ea typeface="+mj-ea"/>
                        <a:cs typeface="標楷體" panose="03000509000000000000" pitchFamily="65" charset="-120"/>
                      </a:endParaRPr>
                    </a:p>
                  </a:txBody>
                  <a:tcPr marL="10598" marR="10598" marT="0" marB="0" anchor="ctr"/>
                </a:tc>
                <a:tc>
                  <a:txBody>
                    <a:bodyPr/>
                    <a:lstStyle/>
                    <a:p>
                      <a:pPr algn="ctr">
                        <a:spcAft>
                          <a:spcPts val="0"/>
                        </a:spcAft>
                        <a:tabLst>
                          <a:tab pos="5486400" algn="r"/>
                        </a:tabLst>
                      </a:pPr>
                      <a:r>
                        <a:rPr lang="en-US" sz="1600" dirty="0">
                          <a:effectLst/>
                          <a:latin typeface="+mj-ea"/>
                          <a:ea typeface="+mj-ea"/>
                        </a:rPr>
                        <a:t>0.459 </a:t>
                      </a:r>
                      <a:endParaRPr lang="zh-TW" sz="1600" dirty="0">
                        <a:effectLst/>
                        <a:latin typeface="+mj-ea"/>
                        <a:ea typeface="+mj-ea"/>
                        <a:cs typeface="標楷體" panose="03000509000000000000" pitchFamily="65" charset="-120"/>
                      </a:endParaRPr>
                    </a:p>
                  </a:txBody>
                  <a:tcPr marL="10598" marR="10598" marT="0" marB="0" anchor="ctr"/>
                </a:tc>
                <a:tc>
                  <a:txBody>
                    <a:bodyPr/>
                    <a:lstStyle/>
                    <a:p>
                      <a:pPr algn="ctr">
                        <a:spcAft>
                          <a:spcPts val="0"/>
                        </a:spcAft>
                        <a:tabLst>
                          <a:tab pos="5486400" algn="r"/>
                        </a:tabLst>
                      </a:pPr>
                      <a:r>
                        <a:rPr lang="en-US" sz="1600" dirty="0">
                          <a:solidFill>
                            <a:srgbClr val="FFFF00"/>
                          </a:solidFill>
                          <a:effectLst/>
                          <a:latin typeface="+mj-ea"/>
                          <a:ea typeface="+mj-ea"/>
                        </a:rPr>
                        <a:t>0.563 </a:t>
                      </a:r>
                      <a:endParaRPr lang="zh-TW" sz="1600" dirty="0">
                        <a:solidFill>
                          <a:srgbClr val="FFFF00"/>
                        </a:solidFill>
                        <a:effectLst/>
                        <a:latin typeface="+mj-ea"/>
                        <a:ea typeface="+mj-ea"/>
                        <a:cs typeface="標楷體" panose="03000509000000000000" pitchFamily="65" charset="-120"/>
                      </a:endParaRPr>
                    </a:p>
                  </a:txBody>
                  <a:tcPr marL="10598" marR="10598" marT="0" marB="0" anchor="ctr">
                    <a:solidFill>
                      <a:schemeClr val="accent3">
                        <a:lumMod val="75000"/>
                      </a:schemeClr>
                    </a:solidFill>
                  </a:tcPr>
                </a:tc>
                <a:extLst>
                  <a:ext uri="{0D108BD9-81ED-4DB2-BD59-A6C34878D82A}">
                    <a16:rowId xmlns:a16="http://schemas.microsoft.com/office/drawing/2014/main" xmlns="" val="10019"/>
                  </a:ext>
                </a:extLst>
              </a:tr>
              <a:tr h="256724">
                <a:tc>
                  <a:txBody>
                    <a:bodyPr/>
                    <a:lstStyle/>
                    <a:p>
                      <a:pPr>
                        <a:spcAft>
                          <a:spcPts val="0"/>
                        </a:spcAft>
                        <a:tabLst>
                          <a:tab pos="5486400" algn="r"/>
                        </a:tabLst>
                      </a:pPr>
                      <a:r>
                        <a:rPr lang="en-US" sz="1700" dirty="0" err="1">
                          <a:effectLst/>
                          <a:latin typeface="+mj-ea"/>
                          <a:ea typeface="+mj-ea"/>
                        </a:rPr>
                        <a:t>特徵值</a:t>
                      </a:r>
                      <a:endParaRPr lang="zh-TW" sz="1700" dirty="0">
                        <a:effectLst/>
                        <a:latin typeface="+mj-ea"/>
                        <a:ea typeface="+mj-ea"/>
                        <a:cs typeface="標楷體" panose="03000509000000000000" pitchFamily="65" charset="-120"/>
                      </a:endParaRPr>
                    </a:p>
                  </a:txBody>
                  <a:tcPr marL="10598" marR="10598" marT="0" marB="0"/>
                </a:tc>
                <a:tc>
                  <a:txBody>
                    <a:bodyPr/>
                    <a:lstStyle/>
                    <a:p>
                      <a:pPr algn="ctr">
                        <a:spcAft>
                          <a:spcPts val="0"/>
                        </a:spcAft>
                        <a:tabLst>
                          <a:tab pos="5486400" algn="r"/>
                        </a:tabLst>
                      </a:pPr>
                      <a:r>
                        <a:rPr lang="en-US" sz="1600">
                          <a:effectLst/>
                          <a:latin typeface="+mj-ea"/>
                          <a:ea typeface="+mj-ea"/>
                        </a:rPr>
                        <a:t>4.578</a:t>
                      </a:r>
                      <a:endParaRPr lang="zh-TW" sz="1600">
                        <a:effectLst/>
                        <a:latin typeface="+mj-ea"/>
                        <a:ea typeface="+mj-ea"/>
                        <a:cs typeface="標楷體" panose="03000509000000000000" pitchFamily="65" charset="-120"/>
                      </a:endParaRPr>
                    </a:p>
                  </a:txBody>
                  <a:tcPr marL="10598" marR="10598" marT="0" marB="0" anchor="ctr"/>
                </a:tc>
                <a:tc>
                  <a:txBody>
                    <a:bodyPr/>
                    <a:lstStyle/>
                    <a:p>
                      <a:pPr algn="ctr">
                        <a:spcAft>
                          <a:spcPts val="0"/>
                        </a:spcAft>
                        <a:tabLst>
                          <a:tab pos="5486400" algn="r"/>
                        </a:tabLst>
                      </a:pPr>
                      <a:r>
                        <a:rPr lang="en-US" sz="1600" dirty="0">
                          <a:effectLst/>
                          <a:latin typeface="+mj-ea"/>
                          <a:ea typeface="+mj-ea"/>
                        </a:rPr>
                        <a:t>4.210</a:t>
                      </a:r>
                      <a:endParaRPr lang="zh-TW" sz="1600" dirty="0">
                        <a:effectLst/>
                        <a:latin typeface="+mj-ea"/>
                        <a:ea typeface="+mj-ea"/>
                        <a:cs typeface="標楷體" panose="03000509000000000000" pitchFamily="65" charset="-120"/>
                      </a:endParaRPr>
                    </a:p>
                  </a:txBody>
                  <a:tcPr marL="10598" marR="10598" marT="0" marB="0" anchor="ctr"/>
                </a:tc>
                <a:tc>
                  <a:txBody>
                    <a:bodyPr/>
                    <a:lstStyle/>
                    <a:p>
                      <a:pPr algn="ctr">
                        <a:spcAft>
                          <a:spcPts val="0"/>
                        </a:spcAft>
                        <a:tabLst>
                          <a:tab pos="5486400" algn="r"/>
                        </a:tabLst>
                      </a:pPr>
                      <a:r>
                        <a:rPr lang="en-US" sz="1600" dirty="0">
                          <a:effectLst/>
                          <a:latin typeface="+mj-ea"/>
                          <a:ea typeface="+mj-ea"/>
                        </a:rPr>
                        <a:t>3.588</a:t>
                      </a:r>
                      <a:endParaRPr lang="zh-TW" sz="1600" dirty="0">
                        <a:effectLst/>
                        <a:latin typeface="+mj-ea"/>
                        <a:ea typeface="+mj-ea"/>
                        <a:cs typeface="標楷體" panose="03000509000000000000" pitchFamily="65" charset="-120"/>
                      </a:endParaRPr>
                    </a:p>
                  </a:txBody>
                  <a:tcPr marL="10598" marR="10598" marT="0" marB="0" anchor="ctr"/>
                </a:tc>
                <a:extLst>
                  <a:ext uri="{0D108BD9-81ED-4DB2-BD59-A6C34878D82A}">
                    <a16:rowId xmlns:a16="http://schemas.microsoft.com/office/drawing/2014/main" xmlns="" val="10020"/>
                  </a:ext>
                </a:extLst>
              </a:tr>
              <a:tr h="256724">
                <a:tc>
                  <a:txBody>
                    <a:bodyPr/>
                    <a:lstStyle/>
                    <a:p>
                      <a:pPr>
                        <a:spcAft>
                          <a:spcPts val="0"/>
                        </a:spcAft>
                        <a:tabLst>
                          <a:tab pos="5486400" algn="r"/>
                        </a:tabLst>
                      </a:pPr>
                      <a:r>
                        <a:rPr lang="en-US" sz="1700" dirty="0" err="1">
                          <a:effectLst/>
                          <a:latin typeface="+mj-ea"/>
                          <a:ea typeface="+mj-ea"/>
                        </a:rPr>
                        <a:t>佔總變異量</a:t>
                      </a:r>
                      <a:r>
                        <a:rPr lang="en-US" sz="1700" dirty="0">
                          <a:effectLst/>
                          <a:latin typeface="+mj-ea"/>
                          <a:ea typeface="+mj-ea"/>
                        </a:rPr>
                        <a:t>%</a:t>
                      </a:r>
                      <a:endParaRPr lang="zh-TW" sz="1700" dirty="0">
                        <a:effectLst/>
                        <a:latin typeface="+mj-ea"/>
                        <a:ea typeface="+mj-ea"/>
                        <a:cs typeface="標楷體" panose="03000509000000000000" pitchFamily="65" charset="-120"/>
                      </a:endParaRPr>
                    </a:p>
                  </a:txBody>
                  <a:tcPr marL="10598" marR="10598" marT="0" marB="0"/>
                </a:tc>
                <a:tc>
                  <a:txBody>
                    <a:bodyPr/>
                    <a:lstStyle/>
                    <a:p>
                      <a:pPr algn="ctr">
                        <a:spcAft>
                          <a:spcPts val="0"/>
                        </a:spcAft>
                        <a:tabLst>
                          <a:tab pos="5486400" algn="r"/>
                        </a:tabLst>
                      </a:pPr>
                      <a:r>
                        <a:rPr lang="en-US" sz="1600">
                          <a:effectLst/>
                          <a:latin typeface="+mj-ea"/>
                          <a:ea typeface="+mj-ea"/>
                        </a:rPr>
                        <a:t>25.4</a:t>
                      </a:r>
                      <a:endParaRPr lang="zh-TW" sz="1600">
                        <a:effectLst/>
                        <a:latin typeface="+mj-ea"/>
                        <a:ea typeface="+mj-ea"/>
                        <a:cs typeface="標楷體" panose="03000509000000000000" pitchFamily="65" charset="-120"/>
                      </a:endParaRPr>
                    </a:p>
                  </a:txBody>
                  <a:tcPr marL="10598" marR="10598" marT="0" marB="0" anchor="ctr"/>
                </a:tc>
                <a:tc>
                  <a:txBody>
                    <a:bodyPr/>
                    <a:lstStyle/>
                    <a:p>
                      <a:pPr algn="ctr">
                        <a:spcAft>
                          <a:spcPts val="0"/>
                        </a:spcAft>
                        <a:tabLst>
                          <a:tab pos="5486400" algn="r"/>
                        </a:tabLst>
                      </a:pPr>
                      <a:r>
                        <a:rPr lang="en-US" sz="1600" dirty="0">
                          <a:effectLst/>
                          <a:latin typeface="+mj-ea"/>
                          <a:ea typeface="+mj-ea"/>
                        </a:rPr>
                        <a:t>23.4</a:t>
                      </a:r>
                      <a:endParaRPr lang="zh-TW" sz="1600" dirty="0">
                        <a:effectLst/>
                        <a:latin typeface="+mj-ea"/>
                        <a:ea typeface="+mj-ea"/>
                        <a:cs typeface="標楷體" panose="03000509000000000000" pitchFamily="65" charset="-120"/>
                      </a:endParaRPr>
                    </a:p>
                  </a:txBody>
                  <a:tcPr marL="10598" marR="10598" marT="0" marB="0" anchor="ctr"/>
                </a:tc>
                <a:tc>
                  <a:txBody>
                    <a:bodyPr/>
                    <a:lstStyle/>
                    <a:p>
                      <a:pPr algn="ctr">
                        <a:spcAft>
                          <a:spcPts val="0"/>
                        </a:spcAft>
                        <a:tabLst>
                          <a:tab pos="5486400" algn="r"/>
                        </a:tabLst>
                      </a:pPr>
                      <a:r>
                        <a:rPr lang="en-US" sz="1600" dirty="0">
                          <a:effectLst/>
                          <a:latin typeface="+mj-ea"/>
                          <a:ea typeface="+mj-ea"/>
                        </a:rPr>
                        <a:t>19.9</a:t>
                      </a:r>
                      <a:endParaRPr lang="zh-TW" sz="1600" dirty="0">
                        <a:effectLst/>
                        <a:latin typeface="+mj-ea"/>
                        <a:ea typeface="+mj-ea"/>
                        <a:cs typeface="標楷體" panose="03000509000000000000" pitchFamily="65" charset="-120"/>
                      </a:endParaRPr>
                    </a:p>
                  </a:txBody>
                  <a:tcPr marL="10598" marR="10598" marT="0" marB="0" anchor="ctr"/>
                </a:tc>
                <a:extLst>
                  <a:ext uri="{0D108BD9-81ED-4DB2-BD59-A6C34878D82A}">
                    <a16:rowId xmlns:a16="http://schemas.microsoft.com/office/drawing/2014/main" xmlns="" val="10021"/>
                  </a:ext>
                </a:extLst>
              </a:tr>
              <a:tr h="256724">
                <a:tc>
                  <a:txBody>
                    <a:bodyPr/>
                    <a:lstStyle/>
                    <a:p>
                      <a:pPr>
                        <a:spcAft>
                          <a:spcPts val="0"/>
                        </a:spcAft>
                        <a:tabLst>
                          <a:tab pos="5486400" algn="r"/>
                        </a:tabLst>
                      </a:pPr>
                      <a:r>
                        <a:rPr lang="en-US" sz="1700" dirty="0">
                          <a:effectLst/>
                          <a:latin typeface="+mj-ea"/>
                          <a:ea typeface="+mj-ea"/>
                        </a:rPr>
                        <a:t>Cronbach’s α</a:t>
                      </a:r>
                      <a:endParaRPr lang="zh-TW" sz="1700" dirty="0">
                        <a:effectLst/>
                        <a:latin typeface="+mj-ea"/>
                        <a:ea typeface="+mj-ea"/>
                        <a:cs typeface="標楷體" panose="03000509000000000000" pitchFamily="65" charset="-120"/>
                      </a:endParaRPr>
                    </a:p>
                  </a:txBody>
                  <a:tcPr marL="10598" marR="10598" marT="0" marB="0"/>
                </a:tc>
                <a:tc>
                  <a:txBody>
                    <a:bodyPr/>
                    <a:lstStyle/>
                    <a:p>
                      <a:pPr algn="ctr">
                        <a:spcAft>
                          <a:spcPts val="0"/>
                        </a:spcAft>
                        <a:tabLst>
                          <a:tab pos="5486400" algn="r"/>
                        </a:tabLst>
                      </a:pPr>
                      <a:r>
                        <a:rPr lang="en-US" sz="1600">
                          <a:effectLst/>
                          <a:latin typeface="+mj-ea"/>
                          <a:ea typeface="+mj-ea"/>
                        </a:rPr>
                        <a:t>0.903</a:t>
                      </a:r>
                      <a:endParaRPr lang="zh-TW" sz="1600">
                        <a:effectLst/>
                        <a:latin typeface="+mj-ea"/>
                        <a:ea typeface="+mj-ea"/>
                        <a:cs typeface="標楷體" panose="03000509000000000000" pitchFamily="65" charset="-120"/>
                      </a:endParaRPr>
                    </a:p>
                  </a:txBody>
                  <a:tcPr marL="10598" marR="10598" marT="0" marB="0" anchor="ctr"/>
                </a:tc>
                <a:tc>
                  <a:txBody>
                    <a:bodyPr/>
                    <a:lstStyle/>
                    <a:p>
                      <a:pPr algn="ctr">
                        <a:spcAft>
                          <a:spcPts val="0"/>
                        </a:spcAft>
                        <a:tabLst>
                          <a:tab pos="5486400" algn="r"/>
                        </a:tabLst>
                      </a:pPr>
                      <a:r>
                        <a:rPr lang="en-US" sz="1600">
                          <a:effectLst/>
                          <a:latin typeface="+mj-ea"/>
                          <a:ea typeface="+mj-ea"/>
                        </a:rPr>
                        <a:t>0.879</a:t>
                      </a:r>
                      <a:endParaRPr lang="zh-TW" sz="1600">
                        <a:effectLst/>
                        <a:latin typeface="+mj-ea"/>
                        <a:ea typeface="+mj-ea"/>
                        <a:cs typeface="標楷體" panose="03000509000000000000" pitchFamily="65" charset="-120"/>
                      </a:endParaRPr>
                    </a:p>
                  </a:txBody>
                  <a:tcPr marL="10598" marR="10598" marT="0" marB="0" anchor="ctr"/>
                </a:tc>
                <a:tc>
                  <a:txBody>
                    <a:bodyPr/>
                    <a:lstStyle/>
                    <a:p>
                      <a:pPr algn="ctr">
                        <a:spcAft>
                          <a:spcPts val="0"/>
                        </a:spcAft>
                        <a:tabLst>
                          <a:tab pos="5486400" algn="r"/>
                        </a:tabLst>
                      </a:pPr>
                      <a:r>
                        <a:rPr lang="en-US" sz="1600" dirty="0">
                          <a:effectLst/>
                          <a:latin typeface="+mj-ea"/>
                          <a:ea typeface="+mj-ea"/>
                        </a:rPr>
                        <a:t>0.885</a:t>
                      </a:r>
                      <a:endParaRPr lang="zh-TW" sz="1600" dirty="0">
                        <a:effectLst/>
                        <a:latin typeface="+mj-ea"/>
                        <a:ea typeface="+mj-ea"/>
                        <a:cs typeface="標楷體" panose="03000509000000000000" pitchFamily="65" charset="-120"/>
                      </a:endParaRPr>
                    </a:p>
                  </a:txBody>
                  <a:tcPr marL="10598" marR="10598" marT="0" marB="0" anchor="ctr"/>
                </a:tc>
                <a:extLst>
                  <a:ext uri="{0D108BD9-81ED-4DB2-BD59-A6C34878D82A}">
                    <a16:rowId xmlns:a16="http://schemas.microsoft.com/office/drawing/2014/main" xmlns="" val="10022"/>
                  </a:ext>
                </a:extLst>
              </a:tr>
            </a:tbl>
          </a:graphicData>
        </a:graphic>
      </p:graphicFrame>
      <p:sp>
        <p:nvSpPr>
          <p:cNvPr id="7" name="標題 7"/>
          <p:cNvSpPr txBox="1">
            <a:spLocks/>
          </p:cNvSpPr>
          <p:nvPr/>
        </p:nvSpPr>
        <p:spPr>
          <a:xfrm>
            <a:off x="107504" y="116632"/>
            <a:ext cx="8064896" cy="792088"/>
          </a:xfrm>
          <a:prstGeom prst="rect">
            <a:avLst/>
          </a:prstGeom>
        </p:spPr>
        <p:txBody>
          <a:bodyPr vert="horz" lIns="91440" tIns="45720" rIns="91440" bIns="45720" rtlCol="0" anchor="t">
            <a:noAutofit/>
          </a:bodyPr>
          <a:lstStyle>
            <a:lvl1pPr algn="ctr" defTabSz="457200" rtl="0" eaLnBrk="1" latinLnBrk="0" hangingPunct="1">
              <a:spcBef>
                <a:spcPct val="0"/>
              </a:spcBef>
              <a:buNone/>
              <a:defRPr sz="4800" kern="1200">
                <a:solidFill>
                  <a:schemeClr val="accent1">
                    <a:lumMod val="75000"/>
                  </a:schemeClr>
                </a:solidFill>
                <a:latin typeface="Microsoft JhengHei" charset="-120"/>
                <a:ea typeface="Microsoft JhengHei" charset="-120"/>
                <a:cs typeface="Microsoft JhengHei" charset="-12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zh-TW" altLang="en-US" sz="3600" dirty="0" smtClean="0">
                <a:solidFill>
                  <a:srgbClr val="C00000"/>
                </a:solidFill>
                <a:latin typeface="+mj-ea"/>
                <a:ea typeface="+mj-ea"/>
              </a:rPr>
              <a:t>問券分析 </a:t>
            </a:r>
            <a:r>
              <a:rPr lang="en-US" altLang="zh-TW" sz="3600" dirty="0" smtClean="0">
                <a:solidFill>
                  <a:srgbClr val="7030A0"/>
                </a:solidFill>
                <a:latin typeface="+mj-ea"/>
                <a:ea typeface="+mj-ea"/>
              </a:rPr>
              <a:t>4.</a:t>
            </a:r>
            <a:r>
              <a:rPr lang="zh-TW" altLang="en-US" sz="3600" dirty="0" smtClean="0">
                <a:solidFill>
                  <a:srgbClr val="7030A0"/>
                </a:solidFill>
                <a:latin typeface="+mj-ea"/>
                <a:ea typeface="+mj-ea"/>
              </a:rPr>
              <a:t>遊客對環境行為的因素分析 </a:t>
            </a:r>
            <a:endParaRPr lang="zh-TW" altLang="en-US" sz="3600" dirty="0">
              <a:solidFill>
                <a:srgbClr val="7030A0"/>
              </a:solidFill>
              <a:latin typeface="+mj-ea"/>
              <a:ea typeface="+mj-ea"/>
            </a:endParaRPr>
          </a:p>
        </p:txBody>
      </p:sp>
    </p:spTree>
    <p:extLst>
      <p:ext uri="{BB962C8B-B14F-4D97-AF65-F5344CB8AC3E}">
        <p14:creationId xmlns:p14="http://schemas.microsoft.com/office/powerpoint/2010/main" val="416886778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467544" y="2160590"/>
            <a:ext cx="7992888" cy="3880773"/>
          </a:xfrm>
        </p:spPr>
        <p:txBody>
          <a:bodyPr>
            <a:noAutofit/>
          </a:bodyPr>
          <a:lstStyle/>
          <a:p>
            <a:r>
              <a:rPr lang="zh-TW" altLang="zh-TW" sz="2400" dirty="0">
                <a:latin typeface="+mj-ea"/>
                <a:ea typeface="+mj-ea"/>
              </a:rPr>
              <a:t>採取</a:t>
            </a:r>
            <a:r>
              <a:rPr lang="zh-TW" altLang="zh-TW" sz="2400" u="sng" dirty="0">
                <a:latin typeface="+mj-ea"/>
                <a:ea typeface="+mj-ea"/>
              </a:rPr>
              <a:t>主成分分析法</a:t>
            </a:r>
            <a:r>
              <a:rPr lang="zh-TW" altLang="zh-TW" sz="2400" dirty="0">
                <a:latin typeface="+mj-ea"/>
                <a:ea typeface="+mj-ea"/>
              </a:rPr>
              <a:t>來抽取因素，並利用</a:t>
            </a:r>
            <a:r>
              <a:rPr lang="zh-TW" altLang="zh-TW" sz="2400" u="sng" dirty="0">
                <a:latin typeface="+mj-ea"/>
                <a:ea typeface="+mj-ea"/>
              </a:rPr>
              <a:t>最大變異數法</a:t>
            </a:r>
            <a:r>
              <a:rPr lang="zh-TW" altLang="zh-TW" sz="2400" dirty="0">
                <a:latin typeface="+mj-ea"/>
                <a:ea typeface="+mj-ea"/>
              </a:rPr>
              <a:t>進行因素轉軸旋轉得到遊客對環境</a:t>
            </a:r>
            <a:r>
              <a:rPr lang="zh-TW" altLang="zh-TW" sz="2400" dirty="0" smtClean="0">
                <a:latin typeface="+mj-ea"/>
                <a:ea typeface="+mj-ea"/>
              </a:rPr>
              <a:t>的</a:t>
            </a:r>
            <a:r>
              <a:rPr lang="zh-TW" altLang="en-US" sz="2400" dirty="0">
                <a:latin typeface="+mj-ea"/>
                <a:ea typeface="+mj-ea"/>
              </a:rPr>
              <a:t>態度</a:t>
            </a:r>
            <a:r>
              <a:rPr lang="zh-TW" altLang="zh-TW" sz="2400" dirty="0" smtClean="0">
                <a:latin typeface="+mj-ea"/>
                <a:ea typeface="+mj-ea"/>
              </a:rPr>
              <a:t>變</a:t>
            </a:r>
            <a:r>
              <a:rPr lang="zh-TW" altLang="zh-TW" sz="2400" dirty="0">
                <a:latin typeface="+mj-ea"/>
                <a:ea typeface="+mj-ea"/>
              </a:rPr>
              <a:t>項共簡化</a:t>
            </a:r>
            <a:r>
              <a:rPr lang="zh-TW" altLang="zh-TW" sz="2400" dirty="0" smtClean="0">
                <a:latin typeface="+mj-ea"/>
                <a:ea typeface="+mj-ea"/>
              </a:rPr>
              <a:t>成</a:t>
            </a:r>
            <a:r>
              <a:rPr lang="en-US" altLang="zh-TW" sz="2400" dirty="0" smtClean="0">
                <a:latin typeface="+mj-ea"/>
                <a:ea typeface="+mj-ea"/>
              </a:rPr>
              <a:t>4</a:t>
            </a:r>
            <a:r>
              <a:rPr lang="zh-TW" altLang="zh-TW" sz="2400" dirty="0" smtClean="0">
                <a:latin typeface="+mj-ea"/>
                <a:ea typeface="+mj-ea"/>
              </a:rPr>
              <a:t>個</a:t>
            </a:r>
            <a:r>
              <a:rPr lang="zh-TW" altLang="zh-TW" sz="2400" dirty="0">
                <a:latin typeface="+mj-ea"/>
                <a:ea typeface="+mj-ea"/>
              </a:rPr>
              <a:t>因素，</a:t>
            </a:r>
            <a:r>
              <a:rPr lang="zh-TW" altLang="en-US" sz="2400" dirty="0">
                <a:latin typeface="+mj-ea"/>
                <a:ea typeface="+mj-ea"/>
              </a:rPr>
              <a:t>分別</a:t>
            </a:r>
            <a:r>
              <a:rPr lang="zh-TW" altLang="zh-TW" sz="2400" dirty="0">
                <a:latin typeface="+mj-ea"/>
                <a:ea typeface="+mj-ea"/>
              </a:rPr>
              <a:t>序為</a:t>
            </a:r>
            <a:r>
              <a:rPr lang="en-US" altLang="zh-TW" sz="2400" dirty="0">
                <a:latin typeface="+mj-ea"/>
                <a:ea typeface="+mj-ea"/>
              </a:rPr>
              <a:t>:</a:t>
            </a:r>
            <a:br>
              <a:rPr lang="en-US" altLang="zh-TW" sz="2400" dirty="0">
                <a:latin typeface="+mj-ea"/>
                <a:ea typeface="+mj-ea"/>
              </a:rPr>
            </a:br>
            <a:r>
              <a:rPr lang="en-US" altLang="zh-TW" sz="2400" dirty="0" smtClean="0">
                <a:latin typeface="+mj-ea"/>
                <a:ea typeface="+mj-ea"/>
              </a:rPr>
              <a:t/>
            </a:r>
            <a:br>
              <a:rPr lang="en-US" altLang="zh-TW" sz="2400" dirty="0" smtClean="0">
                <a:latin typeface="+mj-ea"/>
                <a:ea typeface="+mj-ea"/>
              </a:rPr>
            </a:br>
            <a:r>
              <a:rPr lang="en-US" altLang="zh-TW" sz="2400" dirty="0">
                <a:latin typeface="+mj-ea"/>
                <a:ea typeface="+mj-ea"/>
              </a:rPr>
              <a:t>→</a:t>
            </a:r>
            <a:r>
              <a:rPr lang="zh-TW" altLang="zh-TW" sz="2400" dirty="0" smtClean="0">
                <a:latin typeface="+mj-ea"/>
                <a:ea typeface="+mj-ea"/>
              </a:rPr>
              <a:t>環境保護</a:t>
            </a:r>
            <a:r>
              <a:rPr lang="en-US" altLang="zh-TW" sz="2400" dirty="0" smtClean="0">
                <a:latin typeface="+mj-ea"/>
                <a:ea typeface="+mj-ea"/>
              </a:rPr>
              <a:t>:</a:t>
            </a:r>
            <a:r>
              <a:rPr lang="zh-TW" altLang="zh-TW" sz="2400" dirty="0">
                <a:latin typeface="+mj-ea"/>
                <a:ea typeface="+mj-ea"/>
              </a:rPr>
              <a:t>遊客對於環境保護的態度</a:t>
            </a:r>
            <a:r>
              <a:rPr lang="en-US" altLang="zh-TW" sz="2400" dirty="0" smtClean="0">
                <a:latin typeface="+mj-ea"/>
                <a:ea typeface="+mj-ea"/>
              </a:rPr>
              <a:t/>
            </a:r>
            <a:br>
              <a:rPr lang="en-US" altLang="zh-TW" sz="2400" dirty="0" smtClean="0">
                <a:latin typeface="+mj-ea"/>
                <a:ea typeface="+mj-ea"/>
              </a:rPr>
            </a:br>
            <a:r>
              <a:rPr lang="en-US" altLang="zh-TW" sz="2400" dirty="0" smtClean="0">
                <a:latin typeface="+mj-ea"/>
                <a:ea typeface="+mj-ea"/>
              </a:rPr>
              <a:t/>
            </a:r>
            <a:br>
              <a:rPr lang="en-US" altLang="zh-TW" sz="2400" dirty="0" smtClean="0">
                <a:latin typeface="+mj-ea"/>
                <a:ea typeface="+mj-ea"/>
              </a:rPr>
            </a:br>
            <a:r>
              <a:rPr lang="en-US" altLang="zh-TW" sz="2400" dirty="0">
                <a:latin typeface="+mj-ea"/>
                <a:ea typeface="+mj-ea"/>
              </a:rPr>
              <a:t>→</a:t>
            </a:r>
            <a:r>
              <a:rPr lang="zh-TW" altLang="zh-TW" sz="2400" dirty="0" smtClean="0">
                <a:latin typeface="+mj-ea"/>
                <a:ea typeface="+mj-ea"/>
              </a:rPr>
              <a:t>自然資源</a:t>
            </a:r>
            <a:r>
              <a:rPr lang="en-US" altLang="zh-TW" sz="2400" dirty="0" smtClean="0">
                <a:latin typeface="+mj-ea"/>
                <a:ea typeface="+mj-ea"/>
              </a:rPr>
              <a:t>:</a:t>
            </a:r>
            <a:r>
              <a:rPr lang="zh-TW" altLang="zh-TW" sz="2400" dirty="0">
                <a:latin typeface="+mj-ea"/>
                <a:ea typeface="+mj-ea"/>
              </a:rPr>
              <a:t>環境生態的</a:t>
            </a:r>
            <a:r>
              <a:rPr lang="zh-TW" altLang="zh-TW" sz="2400" dirty="0" smtClean="0">
                <a:latin typeface="+mj-ea"/>
                <a:ea typeface="+mj-ea"/>
              </a:rPr>
              <a:t>維持</a:t>
            </a:r>
            <a:r>
              <a:rPr lang="en-US" altLang="zh-TW" sz="2400" dirty="0" smtClean="0">
                <a:latin typeface="+mj-ea"/>
                <a:ea typeface="+mj-ea"/>
              </a:rPr>
              <a:t/>
            </a:r>
            <a:br>
              <a:rPr lang="en-US" altLang="zh-TW" sz="2400" dirty="0" smtClean="0">
                <a:latin typeface="+mj-ea"/>
                <a:ea typeface="+mj-ea"/>
              </a:rPr>
            </a:br>
            <a:r>
              <a:rPr lang="en-US" altLang="zh-TW" sz="2400" dirty="0" smtClean="0">
                <a:latin typeface="+mj-ea"/>
                <a:ea typeface="+mj-ea"/>
              </a:rPr>
              <a:t/>
            </a:r>
            <a:br>
              <a:rPr lang="en-US" altLang="zh-TW" sz="2400" dirty="0" smtClean="0">
                <a:latin typeface="+mj-ea"/>
                <a:ea typeface="+mj-ea"/>
              </a:rPr>
            </a:br>
            <a:r>
              <a:rPr lang="en-US" altLang="zh-TW" sz="2400" dirty="0">
                <a:latin typeface="+mj-ea"/>
                <a:ea typeface="+mj-ea"/>
              </a:rPr>
              <a:t>→</a:t>
            </a:r>
            <a:r>
              <a:rPr lang="zh-TW" altLang="zh-TW" sz="2400" dirty="0" smtClean="0">
                <a:latin typeface="+mj-ea"/>
                <a:ea typeface="+mj-ea"/>
              </a:rPr>
              <a:t>環境忽視</a:t>
            </a:r>
            <a:r>
              <a:rPr lang="en-US" altLang="zh-TW" sz="2400" dirty="0" smtClean="0">
                <a:latin typeface="+mj-ea"/>
                <a:ea typeface="+mj-ea"/>
              </a:rPr>
              <a:t>:</a:t>
            </a:r>
            <a:r>
              <a:rPr lang="zh-TW" altLang="zh-TW" sz="2400" dirty="0">
                <a:latin typeface="+mj-ea"/>
                <a:ea typeface="+mj-ea"/>
              </a:rPr>
              <a:t>遊客對於環境資源消耗</a:t>
            </a:r>
            <a:r>
              <a:rPr lang="zh-TW" altLang="zh-TW" sz="2400" dirty="0" smtClean="0">
                <a:latin typeface="+mj-ea"/>
                <a:ea typeface="+mj-ea"/>
              </a:rPr>
              <a:t>的</a:t>
            </a:r>
            <a:r>
              <a:rPr lang="zh-TW" altLang="en-US" sz="2400" dirty="0" smtClean="0">
                <a:latin typeface="+mj-ea"/>
                <a:ea typeface="+mj-ea"/>
              </a:rPr>
              <a:t>態度</a:t>
            </a:r>
            <a:r>
              <a:rPr lang="en-US" altLang="zh-TW" sz="2400" dirty="0" smtClean="0">
                <a:latin typeface="+mj-ea"/>
                <a:ea typeface="+mj-ea"/>
              </a:rPr>
              <a:t/>
            </a:r>
            <a:br>
              <a:rPr lang="en-US" altLang="zh-TW" sz="2400" dirty="0" smtClean="0">
                <a:latin typeface="+mj-ea"/>
                <a:ea typeface="+mj-ea"/>
              </a:rPr>
            </a:br>
            <a:r>
              <a:rPr lang="en-US" altLang="zh-TW" sz="2400" dirty="0" smtClean="0">
                <a:latin typeface="+mj-ea"/>
                <a:ea typeface="+mj-ea"/>
              </a:rPr>
              <a:t/>
            </a:r>
            <a:br>
              <a:rPr lang="en-US" altLang="zh-TW" sz="2400" dirty="0" smtClean="0">
                <a:latin typeface="+mj-ea"/>
                <a:ea typeface="+mj-ea"/>
              </a:rPr>
            </a:br>
            <a:r>
              <a:rPr lang="en-US" altLang="zh-TW" sz="2400" dirty="0">
                <a:latin typeface="+mj-ea"/>
                <a:ea typeface="+mj-ea"/>
              </a:rPr>
              <a:t>→</a:t>
            </a:r>
            <a:r>
              <a:rPr lang="zh-TW" altLang="zh-TW" sz="2400" dirty="0" smtClean="0">
                <a:latin typeface="+mj-ea"/>
                <a:ea typeface="+mj-ea"/>
              </a:rPr>
              <a:t>生態危機</a:t>
            </a:r>
            <a:r>
              <a:rPr lang="en-US" altLang="zh-TW" sz="2400" dirty="0" smtClean="0">
                <a:latin typeface="+mj-ea"/>
                <a:ea typeface="+mj-ea"/>
              </a:rPr>
              <a:t>:</a:t>
            </a:r>
            <a:r>
              <a:rPr lang="zh-TW" altLang="zh-TW" sz="2400" dirty="0">
                <a:latin typeface="+mj-ea"/>
                <a:ea typeface="+mj-ea"/>
              </a:rPr>
              <a:t>遊客</a:t>
            </a:r>
            <a:r>
              <a:rPr lang="zh-TW" altLang="zh-TW" sz="2400" dirty="0" smtClean="0">
                <a:latin typeface="+mj-ea"/>
                <a:ea typeface="+mj-ea"/>
              </a:rPr>
              <a:t>對於</a:t>
            </a:r>
            <a:r>
              <a:rPr lang="zh-TW" altLang="en-US" sz="2400" dirty="0" smtClean="0">
                <a:latin typeface="+mj-ea"/>
                <a:ea typeface="+mj-ea"/>
              </a:rPr>
              <a:t>不</a:t>
            </a:r>
            <a:r>
              <a:rPr lang="zh-TW" altLang="zh-TW" sz="2400" dirty="0" smtClean="0">
                <a:latin typeface="+mj-ea"/>
                <a:ea typeface="+mj-ea"/>
              </a:rPr>
              <a:t>珍惜</a:t>
            </a:r>
            <a:r>
              <a:rPr lang="zh-TW" altLang="zh-TW" sz="2400" dirty="0">
                <a:latin typeface="+mj-ea"/>
                <a:ea typeface="+mj-ea"/>
              </a:rPr>
              <a:t>地球資源的</a:t>
            </a:r>
            <a:r>
              <a:rPr lang="zh-TW" altLang="zh-TW" sz="2400" dirty="0" smtClean="0">
                <a:latin typeface="+mj-ea"/>
                <a:ea typeface="+mj-ea"/>
              </a:rPr>
              <a:t>態度</a:t>
            </a:r>
            <a:endParaRPr lang="zh-TW" altLang="zh-TW" sz="2400" dirty="0">
              <a:latin typeface="+mj-ea"/>
              <a:ea typeface="+mj-ea"/>
            </a:endParaRPr>
          </a:p>
          <a:p>
            <a:endParaRPr lang="en-US" altLang="zh-TW" sz="2400" dirty="0" smtClean="0">
              <a:latin typeface="+mj-ea"/>
              <a:ea typeface="+mj-ea"/>
            </a:endParaRPr>
          </a:p>
        </p:txBody>
      </p:sp>
      <p:sp>
        <p:nvSpPr>
          <p:cNvPr id="3" name="投影片編號版面配置區 2"/>
          <p:cNvSpPr>
            <a:spLocks noGrp="1"/>
          </p:cNvSpPr>
          <p:nvPr>
            <p:ph type="sldNum" sz="quarter" idx="12"/>
          </p:nvPr>
        </p:nvSpPr>
        <p:spPr>
          <a:xfrm>
            <a:off x="7452320" y="6492875"/>
            <a:ext cx="512638" cy="365125"/>
          </a:xfrm>
        </p:spPr>
        <p:txBody>
          <a:bodyPr/>
          <a:lstStyle/>
          <a:p>
            <a:fld id="{6215B1F7-9B10-4EA8-9E72-A02D15876458}" type="slidenum">
              <a:rPr lang="zh-TW" altLang="en-US" smtClean="0"/>
              <a:pPr/>
              <a:t>19</a:t>
            </a:fld>
            <a:endParaRPr lang="zh-TW" altLang="en-US" dirty="0"/>
          </a:p>
        </p:txBody>
      </p:sp>
      <p:sp>
        <p:nvSpPr>
          <p:cNvPr id="7" name="標題 7"/>
          <p:cNvSpPr txBox="1">
            <a:spLocks/>
          </p:cNvSpPr>
          <p:nvPr/>
        </p:nvSpPr>
        <p:spPr>
          <a:xfrm>
            <a:off x="609599" y="609600"/>
            <a:ext cx="6347713" cy="1320800"/>
          </a:xfrm>
          <a:prstGeom prst="rect">
            <a:avLst/>
          </a:prstGeom>
        </p:spPr>
        <p:txBody>
          <a:bodyPr vert="horz" lIns="91440" tIns="45720" rIns="91440" bIns="45720" rtlCol="0" anchor="t">
            <a:noAutofit/>
          </a:bodyPr>
          <a:lstStyle>
            <a:lvl1pPr algn="ctr" defTabSz="457200" rtl="0" eaLnBrk="1" latinLnBrk="0" hangingPunct="1">
              <a:spcBef>
                <a:spcPct val="0"/>
              </a:spcBef>
              <a:buNone/>
              <a:defRPr sz="4800" kern="1200">
                <a:solidFill>
                  <a:schemeClr val="accent1">
                    <a:lumMod val="75000"/>
                  </a:schemeClr>
                </a:solidFill>
                <a:latin typeface="Microsoft JhengHei" charset="-120"/>
                <a:ea typeface="Microsoft JhengHei" charset="-120"/>
                <a:cs typeface="Microsoft JhengHei" charset="-12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zh-TW" altLang="en-US" sz="3600" dirty="0" smtClean="0">
                <a:solidFill>
                  <a:srgbClr val="C00000"/>
                </a:solidFill>
                <a:latin typeface="+mj-ea"/>
                <a:ea typeface="+mj-ea"/>
              </a:rPr>
              <a:t>問券分析</a:t>
            </a:r>
            <a:endParaRPr lang="en-US" altLang="zh-TW" sz="3600" dirty="0" smtClean="0">
              <a:solidFill>
                <a:srgbClr val="C00000"/>
              </a:solidFill>
              <a:latin typeface="+mj-ea"/>
              <a:ea typeface="+mj-ea"/>
            </a:endParaRPr>
          </a:p>
          <a:p>
            <a:r>
              <a:rPr lang="en-US" altLang="zh-TW" sz="3600" dirty="0" smtClean="0">
                <a:solidFill>
                  <a:srgbClr val="7030A0"/>
                </a:solidFill>
                <a:latin typeface="+mj-ea"/>
                <a:ea typeface="+mj-ea"/>
              </a:rPr>
              <a:t>5.</a:t>
            </a:r>
            <a:r>
              <a:rPr lang="zh-TW" altLang="en-US" sz="3600" dirty="0" smtClean="0">
                <a:solidFill>
                  <a:srgbClr val="7030A0"/>
                </a:solidFill>
                <a:latin typeface="+mj-ea"/>
                <a:ea typeface="+mj-ea"/>
              </a:rPr>
              <a:t>遊客對環境態度的因素分析</a:t>
            </a:r>
            <a:endParaRPr lang="zh-TW" altLang="en-US" sz="3600" dirty="0">
              <a:solidFill>
                <a:srgbClr val="7030A0"/>
              </a:solidFill>
              <a:latin typeface="+mj-ea"/>
              <a:ea typeface="+mj-ea"/>
            </a:endParaRPr>
          </a:p>
        </p:txBody>
      </p:sp>
    </p:spTree>
    <p:extLst>
      <p:ext uri="{BB962C8B-B14F-4D97-AF65-F5344CB8AC3E}">
        <p14:creationId xmlns:p14="http://schemas.microsoft.com/office/powerpoint/2010/main" val="29748231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4400" dirty="0" smtClean="0">
                <a:solidFill>
                  <a:srgbClr val="C00000"/>
                </a:solidFill>
                <a:latin typeface="+mj-ea"/>
              </a:rPr>
              <a:t>簡報大綱</a:t>
            </a:r>
            <a:endParaRPr lang="zh-TW" altLang="en-US" sz="4400" dirty="0">
              <a:solidFill>
                <a:srgbClr val="C00000"/>
              </a:solidFill>
              <a:latin typeface="+mj-ea"/>
            </a:endParaRPr>
          </a:p>
        </p:txBody>
      </p:sp>
      <p:sp>
        <p:nvSpPr>
          <p:cNvPr id="5" name="投影片編號版面配置區 4"/>
          <p:cNvSpPr>
            <a:spLocks noGrp="1"/>
          </p:cNvSpPr>
          <p:nvPr>
            <p:ph type="sldNum" sz="quarter" idx="12"/>
          </p:nvPr>
        </p:nvSpPr>
        <p:spPr/>
        <p:txBody>
          <a:bodyPr/>
          <a:lstStyle/>
          <a:p>
            <a:fld id="{8177FD80-6B7D-4560-9C98-202FD5E551AB}" type="slidenum">
              <a:rPr lang="zh-TW" altLang="en-US" smtClean="0"/>
              <a:pPr/>
              <a:t>2</a:t>
            </a:fld>
            <a:endParaRPr lang="zh-TW" altLang="en-US"/>
          </a:p>
        </p:txBody>
      </p:sp>
      <p:graphicFrame>
        <p:nvGraphicFramePr>
          <p:cNvPr id="8" name="資料庫圖表 7"/>
          <p:cNvGraphicFramePr/>
          <p:nvPr>
            <p:extLst>
              <p:ext uri="{D42A27DB-BD31-4B8C-83A1-F6EECF244321}">
                <p14:modId xmlns:p14="http://schemas.microsoft.com/office/powerpoint/2010/main" val="4185929721"/>
              </p:ext>
            </p:extLst>
          </p:nvPr>
        </p:nvGraphicFramePr>
        <p:xfrm>
          <a:off x="313078" y="1412776"/>
          <a:ext cx="7859322" cy="44644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4701328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標題 7"/>
          <p:cNvSpPr txBox="1">
            <a:spLocks/>
          </p:cNvSpPr>
          <p:nvPr/>
        </p:nvSpPr>
        <p:spPr>
          <a:xfrm>
            <a:off x="107504" y="116632"/>
            <a:ext cx="8064896" cy="792088"/>
          </a:xfrm>
          <a:prstGeom prst="rect">
            <a:avLst/>
          </a:prstGeom>
        </p:spPr>
        <p:txBody>
          <a:bodyPr vert="horz" lIns="91440" tIns="45720" rIns="91440" bIns="45720" rtlCol="0" anchor="t">
            <a:noAutofit/>
          </a:bodyPr>
          <a:lstStyle>
            <a:lvl1pPr algn="ctr" defTabSz="457200" rtl="0" eaLnBrk="1" latinLnBrk="0" hangingPunct="1">
              <a:spcBef>
                <a:spcPct val="0"/>
              </a:spcBef>
              <a:buNone/>
              <a:defRPr sz="4800" kern="1200">
                <a:solidFill>
                  <a:schemeClr val="accent1">
                    <a:lumMod val="75000"/>
                  </a:schemeClr>
                </a:solidFill>
                <a:latin typeface="Microsoft JhengHei" charset="-120"/>
                <a:ea typeface="Microsoft JhengHei" charset="-120"/>
                <a:cs typeface="Microsoft JhengHei" charset="-12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zh-TW" altLang="en-US" sz="3600" dirty="0" smtClean="0">
                <a:solidFill>
                  <a:srgbClr val="C00000"/>
                </a:solidFill>
                <a:latin typeface="+mj-ea"/>
                <a:ea typeface="+mj-ea"/>
              </a:rPr>
              <a:t>問券分析 </a:t>
            </a:r>
            <a:r>
              <a:rPr lang="en-US" altLang="zh-TW" sz="3600" dirty="0" smtClean="0">
                <a:solidFill>
                  <a:srgbClr val="7030A0"/>
                </a:solidFill>
                <a:latin typeface="+mj-ea"/>
                <a:ea typeface="+mj-ea"/>
              </a:rPr>
              <a:t>4.</a:t>
            </a:r>
            <a:r>
              <a:rPr lang="zh-TW" altLang="en-US" sz="3600" dirty="0" smtClean="0">
                <a:solidFill>
                  <a:srgbClr val="7030A0"/>
                </a:solidFill>
                <a:latin typeface="+mj-ea"/>
                <a:ea typeface="+mj-ea"/>
              </a:rPr>
              <a:t>遊客對環境態度的因素分析 </a:t>
            </a:r>
            <a:endParaRPr lang="zh-TW" altLang="en-US" sz="3600" dirty="0">
              <a:solidFill>
                <a:srgbClr val="7030A0"/>
              </a:solidFill>
              <a:latin typeface="+mj-ea"/>
              <a:ea typeface="+mj-ea"/>
            </a:endParaRPr>
          </a:p>
        </p:txBody>
      </p:sp>
      <p:graphicFrame>
        <p:nvGraphicFramePr>
          <p:cNvPr id="3" name="表格 2"/>
          <p:cNvGraphicFramePr>
            <a:graphicFrameLocks noGrp="1"/>
          </p:cNvGraphicFramePr>
          <p:nvPr>
            <p:extLst>
              <p:ext uri="{D42A27DB-BD31-4B8C-83A1-F6EECF244321}">
                <p14:modId xmlns:p14="http://schemas.microsoft.com/office/powerpoint/2010/main" val="237290892"/>
              </p:ext>
            </p:extLst>
          </p:nvPr>
        </p:nvGraphicFramePr>
        <p:xfrm>
          <a:off x="110960" y="892736"/>
          <a:ext cx="8565496" cy="5848634"/>
        </p:xfrm>
        <a:graphic>
          <a:graphicData uri="http://schemas.openxmlformats.org/drawingml/2006/table">
            <a:tbl>
              <a:tblPr firstRow="1" firstCol="1" bandRow="1">
                <a:tableStyleId>{5C22544A-7EE6-4342-B048-85BDC9FD1C3A}</a:tableStyleId>
              </a:tblPr>
              <a:tblGrid>
                <a:gridCol w="4849596">
                  <a:extLst>
                    <a:ext uri="{9D8B030D-6E8A-4147-A177-3AD203B41FA5}">
                      <a16:colId xmlns:a16="http://schemas.microsoft.com/office/drawing/2014/main" xmlns="" val="20000"/>
                    </a:ext>
                  </a:extLst>
                </a:gridCol>
                <a:gridCol w="928975">
                  <a:extLst>
                    <a:ext uri="{9D8B030D-6E8A-4147-A177-3AD203B41FA5}">
                      <a16:colId xmlns:a16="http://schemas.microsoft.com/office/drawing/2014/main" xmlns="" val="20001"/>
                    </a:ext>
                  </a:extLst>
                </a:gridCol>
                <a:gridCol w="928975">
                  <a:extLst>
                    <a:ext uri="{9D8B030D-6E8A-4147-A177-3AD203B41FA5}">
                      <a16:colId xmlns:a16="http://schemas.microsoft.com/office/drawing/2014/main" xmlns="" val="20002"/>
                    </a:ext>
                  </a:extLst>
                </a:gridCol>
                <a:gridCol w="928975">
                  <a:extLst>
                    <a:ext uri="{9D8B030D-6E8A-4147-A177-3AD203B41FA5}">
                      <a16:colId xmlns:a16="http://schemas.microsoft.com/office/drawing/2014/main" xmlns="" val="20003"/>
                    </a:ext>
                  </a:extLst>
                </a:gridCol>
                <a:gridCol w="928975">
                  <a:extLst>
                    <a:ext uri="{9D8B030D-6E8A-4147-A177-3AD203B41FA5}">
                      <a16:colId xmlns:a16="http://schemas.microsoft.com/office/drawing/2014/main" xmlns="" val="20004"/>
                    </a:ext>
                  </a:extLst>
                </a:gridCol>
              </a:tblGrid>
              <a:tr h="265847">
                <a:tc rowSpan="2">
                  <a:txBody>
                    <a:bodyPr/>
                    <a:lstStyle/>
                    <a:p>
                      <a:pPr algn="ctr">
                        <a:spcAft>
                          <a:spcPts val="0"/>
                        </a:spcAft>
                        <a:tabLst>
                          <a:tab pos="5486400" algn="r"/>
                        </a:tabLst>
                      </a:pPr>
                      <a:r>
                        <a:rPr lang="en-US" sz="1600" dirty="0" err="1">
                          <a:effectLst/>
                        </a:rPr>
                        <a:t>項目</a:t>
                      </a:r>
                      <a:endParaRPr lang="zh-TW" sz="1600" dirty="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gridSpan="4">
                  <a:txBody>
                    <a:bodyPr/>
                    <a:lstStyle/>
                    <a:p>
                      <a:pPr algn="ctr">
                        <a:spcAft>
                          <a:spcPts val="0"/>
                        </a:spcAft>
                        <a:tabLst>
                          <a:tab pos="5486400" algn="r"/>
                        </a:tabLst>
                      </a:pPr>
                      <a:r>
                        <a:rPr lang="en-US" sz="1600">
                          <a:effectLst/>
                        </a:rPr>
                        <a:t>因素負荷量</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xmlns="" val="10000"/>
                  </a:ext>
                </a:extLst>
              </a:tr>
              <a:tr h="265847">
                <a:tc vMerge="1">
                  <a:txBody>
                    <a:bodyPr/>
                    <a:lstStyle/>
                    <a:p>
                      <a:endParaRPr lang="zh-TW" altLang="en-US"/>
                    </a:p>
                  </a:txBody>
                  <a:tcPr/>
                </a:tc>
                <a:tc>
                  <a:txBody>
                    <a:bodyPr/>
                    <a:lstStyle/>
                    <a:p>
                      <a:pPr algn="ctr">
                        <a:spcAft>
                          <a:spcPts val="0"/>
                        </a:spcAft>
                        <a:tabLst>
                          <a:tab pos="5486400" algn="r"/>
                        </a:tabLst>
                      </a:pPr>
                      <a:r>
                        <a:rPr lang="en-US" sz="1600">
                          <a:effectLst/>
                        </a:rPr>
                        <a:t>環境保護</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a:effectLst/>
                        </a:rPr>
                        <a:t>自然資源</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a:effectLst/>
                        </a:rPr>
                        <a:t>環境忽視</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a:effectLst/>
                        </a:rPr>
                        <a:t>生態危機</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extLst>
                  <a:ext uri="{0D108BD9-81ED-4DB2-BD59-A6C34878D82A}">
                    <a16:rowId xmlns:a16="http://schemas.microsoft.com/office/drawing/2014/main" xmlns="" val="10001"/>
                  </a:ext>
                </a:extLst>
              </a:tr>
              <a:tr h="265847">
                <a:tc>
                  <a:txBody>
                    <a:bodyPr/>
                    <a:lstStyle/>
                    <a:p>
                      <a:pPr>
                        <a:spcAft>
                          <a:spcPts val="0"/>
                        </a:spcAft>
                        <a:tabLst>
                          <a:tab pos="5486400" algn="r"/>
                        </a:tabLst>
                      </a:pPr>
                      <a:r>
                        <a:rPr lang="zh-TW" sz="1600">
                          <a:effectLst/>
                        </a:rPr>
                        <a:t>我會影響我的親友一起做好環境保護工作</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dirty="0">
                          <a:solidFill>
                            <a:srgbClr val="FFFF00"/>
                          </a:solidFill>
                          <a:effectLst/>
                        </a:rPr>
                        <a:t>0.906 </a:t>
                      </a:r>
                      <a:endParaRPr lang="zh-TW" sz="1600" dirty="0">
                        <a:solidFill>
                          <a:srgbClr val="FFFF00"/>
                        </a:solidFill>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solidFill>
                      <a:schemeClr val="accent3">
                        <a:lumMod val="75000"/>
                      </a:schemeClr>
                    </a:solidFill>
                  </a:tcPr>
                </a:tc>
                <a:tc>
                  <a:txBody>
                    <a:bodyPr/>
                    <a:lstStyle/>
                    <a:p>
                      <a:pPr algn="ctr">
                        <a:spcAft>
                          <a:spcPts val="0"/>
                        </a:spcAft>
                        <a:tabLst>
                          <a:tab pos="5486400" algn="r"/>
                        </a:tabLst>
                      </a:pPr>
                      <a:r>
                        <a:rPr lang="en-US" sz="1600">
                          <a:effectLst/>
                        </a:rPr>
                        <a:t>0.058 </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a:effectLst/>
                        </a:rPr>
                        <a:t>0.034 </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a:effectLst/>
                        </a:rPr>
                        <a:t>0.067 </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extLst>
                  <a:ext uri="{0D108BD9-81ED-4DB2-BD59-A6C34878D82A}">
                    <a16:rowId xmlns:a16="http://schemas.microsoft.com/office/drawing/2014/main" xmlns="" val="10002"/>
                  </a:ext>
                </a:extLst>
              </a:tr>
              <a:tr h="265847">
                <a:tc>
                  <a:txBody>
                    <a:bodyPr/>
                    <a:lstStyle/>
                    <a:p>
                      <a:pPr>
                        <a:spcAft>
                          <a:spcPts val="0"/>
                        </a:spcAft>
                        <a:tabLst>
                          <a:tab pos="5486400" algn="r"/>
                        </a:tabLst>
                      </a:pPr>
                      <a:r>
                        <a:rPr lang="zh-TW" sz="1600">
                          <a:effectLst/>
                        </a:rPr>
                        <a:t>我會用行動支持環境保護的工作</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dirty="0">
                          <a:solidFill>
                            <a:srgbClr val="FFFF00"/>
                          </a:solidFill>
                          <a:effectLst/>
                        </a:rPr>
                        <a:t>0.746 </a:t>
                      </a:r>
                      <a:endParaRPr lang="zh-TW" sz="1600" dirty="0">
                        <a:solidFill>
                          <a:srgbClr val="FFFF00"/>
                        </a:solidFill>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solidFill>
                      <a:schemeClr val="accent3">
                        <a:lumMod val="75000"/>
                      </a:schemeClr>
                    </a:solidFill>
                  </a:tcPr>
                </a:tc>
                <a:tc>
                  <a:txBody>
                    <a:bodyPr/>
                    <a:lstStyle/>
                    <a:p>
                      <a:pPr algn="ctr">
                        <a:spcAft>
                          <a:spcPts val="0"/>
                        </a:spcAft>
                        <a:tabLst>
                          <a:tab pos="5486400" algn="r"/>
                        </a:tabLst>
                      </a:pPr>
                      <a:r>
                        <a:rPr lang="en-US" sz="1600">
                          <a:effectLst/>
                        </a:rPr>
                        <a:t>0.131 </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a:effectLst/>
                        </a:rPr>
                        <a:t>0.257 </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a:effectLst/>
                        </a:rPr>
                        <a:t>0.279 </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extLst>
                  <a:ext uri="{0D108BD9-81ED-4DB2-BD59-A6C34878D82A}">
                    <a16:rowId xmlns:a16="http://schemas.microsoft.com/office/drawing/2014/main" xmlns="" val="10003"/>
                  </a:ext>
                </a:extLst>
              </a:tr>
              <a:tr h="265847">
                <a:tc>
                  <a:txBody>
                    <a:bodyPr/>
                    <a:lstStyle/>
                    <a:p>
                      <a:pPr>
                        <a:spcAft>
                          <a:spcPts val="0"/>
                        </a:spcAft>
                        <a:tabLst>
                          <a:tab pos="5486400" algn="r"/>
                        </a:tabLst>
                      </a:pPr>
                      <a:r>
                        <a:rPr lang="zh-TW" sz="1600" dirty="0">
                          <a:effectLst/>
                        </a:rPr>
                        <a:t>我會主動與環境保護團體一起行動</a:t>
                      </a:r>
                      <a:endParaRPr lang="zh-TW" sz="1600" dirty="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dirty="0">
                          <a:solidFill>
                            <a:srgbClr val="FFFF00"/>
                          </a:solidFill>
                          <a:effectLst/>
                        </a:rPr>
                        <a:t>0.726 </a:t>
                      </a:r>
                      <a:endParaRPr lang="zh-TW" sz="1600" dirty="0">
                        <a:solidFill>
                          <a:srgbClr val="FFFF00"/>
                        </a:solidFill>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solidFill>
                      <a:schemeClr val="accent3">
                        <a:lumMod val="75000"/>
                      </a:schemeClr>
                    </a:solidFill>
                  </a:tcPr>
                </a:tc>
                <a:tc>
                  <a:txBody>
                    <a:bodyPr/>
                    <a:lstStyle/>
                    <a:p>
                      <a:pPr algn="ctr">
                        <a:spcAft>
                          <a:spcPts val="0"/>
                        </a:spcAft>
                        <a:tabLst>
                          <a:tab pos="5486400" algn="r"/>
                        </a:tabLst>
                      </a:pPr>
                      <a:r>
                        <a:rPr lang="en-US" sz="1600">
                          <a:effectLst/>
                        </a:rPr>
                        <a:t>-0.132 </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a:effectLst/>
                        </a:rPr>
                        <a:t>0.462 </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a:effectLst/>
                        </a:rPr>
                        <a:t>-0.100 </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extLst>
                  <a:ext uri="{0D108BD9-81ED-4DB2-BD59-A6C34878D82A}">
                    <a16:rowId xmlns:a16="http://schemas.microsoft.com/office/drawing/2014/main" xmlns="" val="10004"/>
                  </a:ext>
                </a:extLst>
              </a:tr>
              <a:tr h="265847">
                <a:tc>
                  <a:txBody>
                    <a:bodyPr/>
                    <a:lstStyle/>
                    <a:p>
                      <a:pPr>
                        <a:spcAft>
                          <a:spcPts val="0"/>
                        </a:spcAft>
                        <a:tabLst>
                          <a:tab pos="5486400" algn="r"/>
                        </a:tabLst>
                      </a:pPr>
                      <a:r>
                        <a:rPr lang="zh-TW" sz="1600">
                          <a:effectLst/>
                        </a:rPr>
                        <a:t>人類將可以掌控自然資源</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dirty="0">
                          <a:solidFill>
                            <a:srgbClr val="FFFF00"/>
                          </a:solidFill>
                          <a:effectLst/>
                        </a:rPr>
                        <a:t>0.646 </a:t>
                      </a:r>
                      <a:endParaRPr lang="zh-TW" sz="1600" dirty="0">
                        <a:solidFill>
                          <a:srgbClr val="FFFF00"/>
                        </a:solidFill>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solidFill>
                      <a:schemeClr val="accent3">
                        <a:lumMod val="75000"/>
                      </a:schemeClr>
                    </a:solidFill>
                  </a:tcPr>
                </a:tc>
                <a:tc>
                  <a:txBody>
                    <a:bodyPr/>
                    <a:lstStyle/>
                    <a:p>
                      <a:pPr algn="ctr">
                        <a:spcAft>
                          <a:spcPts val="0"/>
                        </a:spcAft>
                        <a:tabLst>
                          <a:tab pos="5486400" algn="r"/>
                        </a:tabLst>
                      </a:pPr>
                      <a:r>
                        <a:rPr lang="en-US" sz="1600">
                          <a:effectLst/>
                        </a:rPr>
                        <a:t>0.159 </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a:effectLst/>
                        </a:rPr>
                        <a:t>-0.025 </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a:effectLst/>
                        </a:rPr>
                        <a:t>-0.075 </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extLst>
                  <a:ext uri="{0D108BD9-81ED-4DB2-BD59-A6C34878D82A}">
                    <a16:rowId xmlns:a16="http://schemas.microsoft.com/office/drawing/2014/main" xmlns="" val="10005"/>
                  </a:ext>
                </a:extLst>
              </a:tr>
              <a:tr h="265847">
                <a:tc>
                  <a:txBody>
                    <a:bodyPr/>
                    <a:lstStyle/>
                    <a:p>
                      <a:pPr>
                        <a:spcAft>
                          <a:spcPts val="0"/>
                        </a:spcAft>
                        <a:tabLst>
                          <a:tab pos="5486400" algn="r"/>
                        </a:tabLst>
                      </a:pPr>
                      <a:r>
                        <a:rPr lang="zh-TW" sz="1600" dirty="0">
                          <a:effectLst/>
                        </a:rPr>
                        <a:t>我對環境所做的一切都會影響後代</a:t>
                      </a:r>
                      <a:endParaRPr lang="zh-TW" sz="1600" dirty="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dirty="0">
                          <a:solidFill>
                            <a:srgbClr val="FFFF00"/>
                          </a:solidFill>
                          <a:effectLst/>
                        </a:rPr>
                        <a:t>0.631 </a:t>
                      </a:r>
                      <a:endParaRPr lang="zh-TW" sz="1600" dirty="0">
                        <a:solidFill>
                          <a:srgbClr val="FFFF00"/>
                        </a:solidFill>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solidFill>
                      <a:schemeClr val="accent3">
                        <a:lumMod val="75000"/>
                      </a:schemeClr>
                    </a:solidFill>
                  </a:tcPr>
                </a:tc>
                <a:tc>
                  <a:txBody>
                    <a:bodyPr/>
                    <a:lstStyle/>
                    <a:p>
                      <a:pPr algn="ctr">
                        <a:spcAft>
                          <a:spcPts val="0"/>
                        </a:spcAft>
                        <a:tabLst>
                          <a:tab pos="5486400" algn="r"/>
                        </a:tabLst>
                      </a:pPr>
                      <a:r>
                        <a:rPr lang="en-US" sz="1600" dirty="0">
                          <a:effectLst/>
                        </a:rPr>
                        <a:t>0.204 </a:t>
                      </a:r>
                      <a:endParaRPr lang="zh-TW" sz="1600" dirty="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a:effectLst/>
                        </a:rPr>
                        <a:t>0.087 </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a:effectLst/>
                        </a:rPr>
                        <a:t>0.386 </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extLst>
                  <a:ext uri="{0D108BD9-81ED-4DB2-BD59-A6C34878D82A}">
                    <a16:rowId xmlns:a16="http://schemas.microsoft.com/office/drawing/2014/main" xmlns="" val="10006"/>
                  </a:ext>
                </a:extLst>
              </a:tr>
              <a:tr h="265847">
                <a:tc>
                  <a:txBody>
                    <a:bodyPr/>
                    <a:lstStyle/>
                    <a:p>
                      <a:pPr>
                        <a:spcAft>
                          <a:spcPts val="0"/>
                        </a:spcAft>
                        <a:tabLst>
                          <a:tab pos="5486400" algn="r"/>
                        </a:tabLst>
                      </a:pPr>
                      <a:r>
                        <a:rPr lang="zh-TW" sz="1600" dirty="0">
                          <a:effectLst/>
                        </a:rPr>
                        <a:t>綠色消費是只購買必需且不破壞環境的產品</a:t>
                      </a:r>
                      <a:endParaRPr lang="zh-TW" sz="1600" dirty="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dirty="0">
                          <a:solidFill>
                            <a:srgbClr val="FFFF00"/>
                          </a:solidFill>
                          <a:effectLst/>
                        </a:rPr>
                        <a:t>0.553 </a:t>
                      </a:r>
                      <a:endParaRPr lang="zh-TW" sz="1600" dirty="0">
                        <a:solidFill>
                          <a:srgbClr val="FFFF00"/>
                        </a:solidFill>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solidFill>
                      <a:schemeClr val="accent3">
                        <a:lumMod val="75000"/>
                      </a:schemeClr>
                    </a:solidFill>
                  </a:tcPr>
                </a:tc>
                <a:tc>
                  <a:txBody>
                    <a:bodyPr/>
                    <a:lstStyle/>
                    <a:p>
                      <a:pPr algn="ctr">
                        <a:spcAft>
                          <a:spcPts val="0"/>
                        </a:spcAft>
                        <a:tabLst>
                          <a:tab pos="5486400" algn="r"/>
                        </a:tabLst>
                      </a:pPr>
                      <a:r>
                        <a:rPr lang="en-US" sz="1600" dirty="0">
                          <a:effectLst/>
                        </a:rPr>
                        <a:t>0.201 </a:t>
                      </a:r>
                      <a:endParaRPr lang="zh-TW" sz="1600" dirty="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a:effectLst/>
                        </a:rPr>
                        <a:t>0.426 </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a:effectLst/>
                        </a:rPr>
                        <a:t>0.217 </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extLst>
                  <a:ext uri="{0D108BD9-81ED-4DB2-BD59-A6C34878D82A}">
                    <a16:rowId xmlns:a16="http://schemas.microsoft.com/office/drawing/2014/main" xmlns="" val="10007"/>
                  </a:ext>
                </a:extLst>
              </a:tr>
              <a:tr h="265847">
                <a:tc>
                  <a:txBody>
                    <a:bodyPr/>
                    <a:lstStyle/>
                    <a:p>
                      <a:pPr>
                        <a:spcAft>
                          <a:spcPts val="0"/>
                        </a:spcAft>
                        <a:tabLst>
                          <a:tab pos="5486400" algn="r"/>
                        </a:tabLst>
                      </a:pPr>
                      <a:r>
                        <a:rPr lang="zh-TW" sz="1600">
                          <a:effectLst/>
                        </a:rPr>
                        <a:t>塑膠吸管用過即丟雖然方便，但會造成環境問題</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dirty="0">
                          <a:solidFill>
                            <a:srgbClr val="FFFF00"/>
                          </a:solidFill>
                          <a:effectLst/>
                        </a:rPr>
                        <a:t>0.516 </a:t>
                      </a:r>
                      <a:endParaRPr lang="zh-TW" sz="1600" dirty="0">
                        <a:solidFill>
                          <a:srgbClr val="FFFF00"/>
                        </a:solidFill>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solidFill>
                      <a:schemeClr val="accent3">
                        <a:lumMod val="75000"/>
                      </a:schemeClr>
                    </a:solidFill>
                  </a:tcPr>
                </a:tc>
                <a:tc>
                  <a:txBody>
                    <a:bodyPr/>
                    <a:lstStyle/>
                    <a:p>
                      <a:pPr algn="ctr">
                        <a:spcAft>
                          <a:spcPts val="0"/>
                        </a:spcAft>
                        <a:tabLst>
                          <a:tab pos="5486400" algn="r"/>
                        </a:tabLst>
                      </a:pPr>
                      <a:r>
                        <a:rPr lang="en-US" sz="1600">
                          <a:effectLst/>
                        </a:rPr>
                        <a:t>0.211 </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a:effectLst/>
                        </a:rPr>
                        <a:t>0.503 </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a:effectLst/>
                        </a:rPr>
                        <a:t>0.290 </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extLst>
                  <a:ext uri="{0D108BD9-81ED-4DB2-BD59-A6C34878D82A}">
                    <a16:rowId xmlns:a16="http://schemas.microsoft.com/office/drawing/2014/main" xmlns="" val="10008"/>
                  </a:ext>
                </a:extLst>
              </a:tr>
              <a:tr h="265847">
                <a:tc>
                  <a:txBody>
                    <a:bodyPr/>
                    <a:lstStyle/>
                    <a:p>
                      <a:pPr>
                        <a:spcAft>
                          <a:spcPts val="0"/>
                        </a:spcAft>
                        <a:tabLst>
                          <a:tab pos="5486400" algn="r"/>
                        </a:tabLst>
                      </a:pPr>
                      <a:r>
                        <a:rPr lang="zh-TW" sz="1600">
                          <a:effectLst/>
                        </a:rPr>
                        <a:t>過度消耗環境時，可能會導致大災難</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dirty="0">
                          <a:effectLst/>
                        </a:rPr>
                        <a:t>0.000 </a:t>
                      </a:r>
                      <a:endParaRPr lang="zh-TW" sz="1600" dirty="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dirty="0">
                          <a:solidFill>
                            <a:srgbClr val="FFFF00"/>
                          </a:solidFill>
                          <a:effectLst/>
                        </a:rPr>
                        <a:t>0.822 </a:t>
                      </a:r>
                      <a:endParaRPr lang="zh-TW" sz="1600" dirty="0">
                        <a:solidFill>
                          <a:srgbClr val="FFFF00"/>
                        </a:solidFill>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solidFill>
                      <a:schemeClr val="accent3">
                        <a:lumMod val="75000"/>
                      </a:schemeClr>
                    </a:solidFill>
                  </a:tcPr>
                </a:tc>
                <a:tc>
                  <a:txBody>
                    <a:bodyPr/>
                    <a:lstStyle/>
                    <a:p>
                      <a:pPr algn="ctr">
                        <a:spcAft>
                          <a:spcPts val="0"/>
                        </a:spcAft>
                        <a:tabLst>
                          <a:tab pos="5486400" algn="r"/>
                        </a:tabLst>
                      </a:pPr>
                      <a:r>
                        <a:rPr lang="en-US" sz="1600">
                          <a:effectLst/>
                        </a:rPr>
                        <a:t>0.108 </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a:effectLst/>
                        </a:rPr>
                        <a:t>0.281 </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extLst>
                  <a:ext uri="{0D108BD9-81ED-4DB2-BD59-A6C34878D82A}">
                    <a16:rowId xmlns:a16="http://schemas.microsoft.com/office/drawing/2014/main" xmlns="" val="10009"/>
                  </a:ext>
                </a:extLst>
              </a:tr>
              <a:tr h="265847">
                <a:tc>
                  <a:txBody>
                    <a:bodyPr/>
                    <a:lstStyle/>
                    <a:p>
                      <a:pPr>
                        <a:spcAft>
                          <a:spcPts val="0"/>
                        </a:spcAft>
                        <a:tabLst>
                          <a:tab pos="5486400" algn="r"/>
                        </a:tabLst>
                      </a:pPr>
                      <a:r>
                        <a:rPr lang="zh-TW" sz="1600">
                          <a:effectLst/>
                        </a:rPr>
                        <a:t>環境保護需要大家共同努力</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a:effectLst/>
                        </a:rPr>
                        <a:t>0.270 </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dirty="0">
                          <a:solidFill>
                            <a:srgbClr val="FFFF00"/>
                          </a:solidFill>
                          <a:effectLst/>
                        </a:rPr>
                        <a:t>0.777 </a:t>
                      </a:r>
                      <a:endParaRPr lang="zh-TW" sz="1600" dirty="0">
                        <a:solidFill>
                          <a:srgbClr val="FFFF00"/>
                        </a:solidFill>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solidFill>
                      <a:schemeClr val="accent3">
                        <a:lumMod val="75000"/>
                      </a:schemeClr>
                    </a:solidFill>
                  </a:tcPr>
                </a:tc>
                <a:tc>
                  <a:txBody>
                    <a:bodyPr/>
                    <a:lstStyle/>
                    <a:p>
                      <a:pPr algn="ctr">
                        <a:spcAft>
                          <a:spcPts val="0"/>
                        </a:spcAft>
                        <a:tabLst>
                          <a:tab pos="5486400" algn="r"/>
                        </a:tabLst>
                      </a:pPr>
                      <a:r>
                        <a:rPr lang="en-US" sz="1600">
                          <a:effectLst/>
                        </a:rPr>
                        <a:t>0.006 </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a:effectLst/>
                        </a:rPr>
                        <a:t>0.150 </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extLst>
                  <a:ext uri="{0D108BD9-81ED-4DB2-BD59-A6C34878D82A}">
                    <a16:rowId xmlns:a16="http://schemas.microsoft.com/office/drawing/2014/main" xmlns="" val="10010"/>
                  </a:ext>
                </a:extLst>
              </a:tr>
              <a:tr h="265847">
                <a:tc>
                  <a:txBody>
                    <a:bodyPr/>
                    <a:lstStyle/>
                    <a:p>
                      <a:pPr>
                        <a:spcAft>
                          <a:spcPts val="0"/>
                        </a:spcAft>
                        <a:tabLst>
                          <a:tab pos="5486400" algn="r"/>
                        </a:tabLst>
                      </a:pPr>
                      <a:r>
                        <a:rPr lang="zh-TW" sz="1600">
                          <a:effectLst/>
                        </a:rPr>
                        <a:t>開發應該要注重生態平衡</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a:effectLst/>
                        </a:rPr>
                        <a:t>0.022 </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dirty="0">
                          <a:solidFill>
                            <a:srgbClr val="FFFF00"/>
                          </a:solidFill>
                          <a:effectLst/>
                        </a:rPr>
                        <a:t>0.665 </a:t>
                      </a:r>
                      <a:endParaRPr lang="zh-TW" sz="1600" dirty="0">
                        <a:solidFill>
                          <a:srgbClr val="FFFF00"/>
                        </a:solidFill>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solidFill>
                      <a:schemeClr val="accent3">
                        <a:lumMod val="75000"/>
                      </a:schemeClr>
                    </a:solidFill>
                  </a:tcPr>
                </a:tc>
                <a:tc>
                  <a:txBody>
                    <a:bodyPr/>
                    <a:lstStyle/>
                    <a:p>
                      <a:pPr algn="ctr">
                        <a:spcAft>
                          <a:spcPts val="0"/>
                        </a:spcAft>
                        <a:tabLst>
                          <a:tab pos="5486400" algn="r"/>
                        </a:tabLst>
                      </a:pPr>
                      <a:r>
                        <a:rPr lang="en-US" sz="1600">
                          <a:effectLst/>
                        </a:rPr>
                        <a:t>0.130 </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a:effectLst/>
                        </a:rPr>
                        <a:t>0.280 </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extLst>
                  <a:ext uri="{0D108BD9-81ED-4DB2-BD59-A6C34878D82A}">
                    <a16:rowId xmlns:a16="http://schemas.microsoft.com/office/drawing/2014/main" xmlns="" val="10011"/>
                  </a:ext>
                </a:extLst>
              </a:tr>
              <a:tr h="265847">
                <a:tc>
                  <a:txBody>
                    <a:bodyPr/>
                    <a:lstStyle/>
                    <a:p>
                      <a:pPr>
                        <a:spcAft>
                          <a:spcPts val="0"/>
                        </a:spcAft>
                        <a:tabLst>
                          <a:tab pos="5486400" algn="r"/>
                        </a:tabLst>
                      </a:pPr>
                      <a:r>
                        <a:rPr lang="zh-TW" sz="1600">
                          <a:effectLst/>
                        </a:rPr>
                        <a:t>使用具有環保標章的產品，將可降低環境污染</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a:effectLst/>
                        </a:rPr>
                        <a:t>0.449 </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dirty="0">
                          <a:solidFill>
                            <a:srgbClr val="FFFF00"/>
                          </a:solidFill>
                          <a:effectLst/>
                        </a:rPr>
                        <a:t>0.538 </a:t>
                      </a:r>
                      <a:endParaRPr lang="zh-TW" sz="1600" dirty="0">
                        <a:solidFill>
                          <a:srgbClr val="FFFF00"/>
                        </a:solidFill>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solidFill>
                      <a:schemeClr val="accent3">
                        <a:lumMod val="75000"/>
                      </a:schemeClr>
                    </a:solidFill>
                  </a:tcPr>
                </a:tc>
                <a:tc>
                  <a:txBody>
                    <a:bodyPr/>
                    <a:lstStyle/>
                    <a:p>
                      <a:pPr algn="ctr">
                        <a:spcAft>
                          <a:spcPts val="0"/>
                        </a:spcAft>
                        <a:tabLst>
                          <a:tab pos="5486400" algn="r"/>
                        </a:tabLst>
                      </a:pPr>
                      <a:r>
                        <a:rPr lang="en-US" sz="1600">
                          <a:effectLst/>
                        </a:rPr>
                        <a:t>0.200 </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a:effectLst/>
                        </a:rPr>
                        <a:t>-0.257 </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extLst>
                  <a:ext uri="{0D108BD9-81ED-4DB2-BD59-A6C34878D82A}">
                    <a16:rowId xmlns:a16="http://schemas.microsoft.com/office/drawing/2014/main" xmlns="" val="10012"/>
                  </a:ext>
                </a:extLst>
              </a:tr>
              <a:tr h="265847">
                <a:tc>
                  <a:txBody>
                    <a:bodyPr/>
                    <a:lstStyle/>
                    <a:p>
                      <a:pPr>
                        <a:spcAft>
                          <a:spcPts val="0"/>
                        </a:spcAft>
                        <a:tabLst>
                          <a:tab pos="5486400" algn="r"/>
                        </a:tabLst>
                      </a:pPr>
                      <a:r>
                        <a:rPr lang="zh-TW" sz="1600">
                          <a:effectLst/>
                        </a:rPr>
                        <a:t>注重環保問題是未來的趨勢</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a:effectLst/>
                        </a:rPr>
                        <a:t>0.121 </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dirty="0">
                          <a:solidFill>
                            <a:srgbClr val="FFFF00"/>
                          </a:solidFill>
                          <a:effectLst/>
                        </a:rPr>
                        <a:t>0.536 </a:t>
                      </a:r>
                      <a:endParaRPr lang="zh-TW" sz="1600" dirty="0">
                        <a:solidFill>
                          <a:srgbClr val="FFFF00"/>
                        </a:solidFill>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solidFill>
                      <a:schemeClr val="accent3">
                        <a:lumMod val="75000"/>
                      </a:schemeClr>
                    </a:solidFill>
                  </a:tcPr>
                </a:tc>
                <a:tc>
                  <a:txBody>
                    <a:bodyPr/>
                    <a:lstStyle/>
                    <a:p>
                      <a:pPr algn="ctr">
                        <a:spcAft>
                          <a:spcPts val="0"/>
                        </a:spcAft>
                        <a:tabLst>
                          <a:tab pos="5486400" algn="r"/>
                        </a:tabLst>
                      </a:pPr>
                      <a:r>
                        <a:rPr lang="en-US" sz="1600" dirty="0">
                          <a:effectLst/>
                        </a:rPr>
                        <a:t>0.525 </a:t>
                      </a:r>
                      <a:endParaRPr lang="zh-TW" sz="1600" dirty="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a:effectLst/>
                        </a:rPr>
                        <a:t>0.237 </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extLst>
                  <a:ext uri="{0D108BD9-81ED-4DB2-BD59-A6C34878D82A}">
                    <a16:rowId xmlns:a16="http://schemas.microsoft.com/office/drawing/2014/main" xmlns="" val="10013"/>
                  </a:ext>
                </a:extLst>
              </a:tr>
              <a:tr h="265847">
                <a:tc>
                  <a:txBody>
                    <a:bodyPr/>
                    <a:lstStyle/>
                    <a:p>
                      <a:pPr>
                        <a:spcAft>
                          <a:spcPts val="0"/>
                        </a:spcAft>
                        <a:tabLst>
                          <a:tab pos="5486400" algn="r"/>
                        </a:tabLst>
                      </a:pPr>
                      <a:r>
                        <a:rPr lang="en-US" sz="1600">
                          <a:effectLst/>
                        </a:rPr>
                        <a:t>大自然是很脆弱的</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a:effectLst/>
                        </a:rPr>
                        <a:t>0.119 </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dirty="0">
                          <a:effectLst/>
                        </a:rPr>
                        <a:t>0.010 </a:t>
                      </a:r>
                      <a:endParaRPr lang="zh-TW" sz="1600" dirty="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dirty="0">
                          <a:solidFill>
                            <a:srgbClr val="FFFF00"/>
                          </a:solidFill>
                          <a:effectLst/>
                        </a:rPr>
                        <a:t>0.765 </a:t>
                      </a:r>
                      <a:endParaRPr lang="zh-TW" sz="1600" dirty="0">
                        <a:solidFill>
                          <a:srgbClr val="FFFF00"/>
                        </a:solidFill>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solidFill>
                      <a:schemeClr val="accent3">
                        <a:lumMod val="75000"/>
                      </a:schemeClr>
                    </a:solidFill>
                  </a:tcPr>
                </a:tc>
                <a:tc>
                  <a:txBody>
                    <a:bodyPr/>
                    <a:lstStyle/>
                    <a:p>
                      <a:pPr algn="ctr">
                        <a:spcAft>
                          <a:spcPts val="0"/>
                        </a:spcAft>
                        <a:tabLst>
                          <a:tab pos="5486400" algn="r"/>
                        </a:tabLst>
                      </a:pPr>
                      <a:r>
                        <a:rPr lang="en-US" sz="1600">
                          <a:effectLst/>
                        </a:rPr>
                        <a:t>0.310 </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extLst>
                  <a:ext uri="{0D108BD9-81ED-4DB2-BD59-A6C34878D82A}">
                    <a16:rowId xmlns:a16="http://schemas.microsoft.com/office/drawing/2014/main" xmlns="" val="10014"/>
                  </a:ext>
                </a:extLst>
              </a:tr>
              <a:tr h="265847">
                <a:tc>
                  <a:txBody>
                    <a:bodyPr/>
                    <a:lstStyle/>
                    <a:p>
                      <a:pPr>
                        <a:spcAft>
                          <a:spcPts val="0"/>
                        </a:spcAft>
                        <a:tabLst>
                          <a:tab pos="5486400" algn="r"/>
                        </a:tabLst>
                      </a:pPr>
                      <a:r>
                        <a:rPr lang="zh-TW" sz="1600">
                          <a:effectLst/>
                        </a:rPr>
                        <a:t>企業應重視環境保護勝過於獲利</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a:effectLst/>
                        </a:rPr>
                        <a:t>0.342 </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a:effectLst/>
                        </a:rPr>
                        <a:t>0.520 </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dirty="0">
                          <a:solidFill>
                            <a:srgbClr val="FFFF00"/>
                          </a:solidFill>
                          <a:effectLst/>
                        </a:rPr>
                        <a:t>0.558 </a:t>
                      </a:r>
                      <a:endParaRPr lang="zh-TW" sz="1600" dirty="0">
                        <a:solidFill>
                          <a:srgbClr val="FFFF00"/>
                        </a:solidFill>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solidFill>
                      <a:schemeClr val="accent3">
                        <a:lumMod val="75000"/>
                      </a:schemeClr>
                    </a:solidFill>
                  </a:tcPr>
                </a:tc>
                <a:tc>
                  <a:txBody>
                    <a:bodyPr/>
                    <a:lstStyle/>
                    <a:p>
                      <a:pPr algn="ctr">
                        <a:spcAft>
                          <a:spcPts val="0"/>
                        </a:spcAft>
                        <a:tabLst>
                          <a:tab pos="5486400" algn="r"/>
                        </a:tabLst>
                      </a:pPr>
                      <a:r>
                        <a:rPr lang="en-US" sz="1600">
                          <a:effectLst/>
                        </a:rPr>
                        <a:t>-0.277 </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extLst>
                  <a:ext uri="{0D108BD9-81ED-4DB2-BD59-A6C34878D82A}">
                    <a16:rowId xmlns:a16="http://schemas.microsoft.com/office/drawing/2014/main" xmlns="" val="10015"/>
                  </a:ext>
                </a:extLst>
              </a:tr>
              <a:tr h="265847">
                <a:tc>
                  <a:txBody>
                    <a:bodyPr/>
                    <a:lstStyle/>
                    <a:p>
                      <a:pPr>
                        <a:spcAft>
                          <a:spcPts val="0"/>
                        </a:spcAft>
                        <a:tabLst>
                          <a:tab pos="5486400" algn="r"/>
                        </a:tabLst>
                      </a:pPr>
                      <a:r>
                        <a:rPr lang="en-US" sz="1600">
                          <a:effectLst/>
                        </a:rPr>
                        <a:t>人類濫用環境資源</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a:effectLst/>
                        </a:rPr>
                        <a:t>0.093 </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a:effectLst/>
                        </a:rPr>
                        <a:t>0.473 </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dirty="0">
                          <a:solidFill>
                            <a:srgbClr val="FFFF00"/>
                          </a:solidFill>
                          <a:effectLst/>
                        </a:rPr>
                        <a:t>0.530 </a:t>
                      </a:r>
                      <a:endParaRPr lang="zh-TW" sz="1600" dirty="0">
                        <a:solidFill>
                          <a:srgbClr val="FFFF00"/>
                        </a:solidFill>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solidFill>
                      <a:schemeClr val="accent3">
                        <a:lumMod val="75000"/>
                      </a:schemeClr>
                    </a:solidFill>
                  </a:tcPr>
                </a:tc>
                <a:tc>
                  <a:txBody>
                    <a:bodyPr/>
                    <a:lstStyle/>
                    <a:p>
                      <a:pPr algn="ctr">
                        <a:spcAft>
                          <a:spcPts val="0"/>
                        </a:spcAft>
                        <a:tabLst>
                          <a:tab pos="5486400" algn="r"/>
                        </a:tabLst>
                      </a:pPr>
                      <a:r>
                        <a:rPr lang="en-US" sz="1600">
                          <a:effectLst/>
                        </a:rPr>
                        <a:t>0.092 </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extLst>
                  <a:ext uri="{0D108BD9-81ED-4DB2-BD59-A6C34878D82A}">
                    <a16:rowId xmlns:a16="http://schemas.microsoft.com/office/drawing/2014/main" xmlns="" val="10016"/>
                  </a:ext>
                </a:extLst>
              </a:tr>
              <a:tr h="265847">
                <a:tc>
                  <a:txBody>
                    <a:bodyPr/>
                    <a:lstStyle/>
                    <a:p>
                      <a:pPr>
                        <a:spcAft>
                          <a:spcPts val="0"/>
                        </a:spcAft>
                        <a:tabLst>
                          <a:tab pos="5486400" algn="r"/>
                        </a:tabLst>
                      </a:pPr>
                      <a:r>
                        <a:rPr lang="zh-TW" sz="1600">
                          <a:effectLst/>
                        </a:rPr>
                        <a:t>地球資源有限，應該要好好利用</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a:effectLst/>
                        </a:rPr>
                        <a:t>0.050 </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a:effectLst/>
                        </a:rPr>
                        <a:t>0.189 </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dirty="0">
                          <a:effectLst/>
                        </a:rPr>
                        <a:t>0.290 </a:t>
                      </a:r>
                      <a:endParaRPr lang="zh-TW" sz="1600" dirty="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dirty="0">
                          <a:solidFill>
                            <a:srgbClr val="FFFF00"/>
                          </a:solidFill>
                          <a:effectLst/>
                        </a:rPr>
                        <a:t>0.706 </a:t>
                      </a:r>
                      <a:endParaRPr lang="zh-TW" sz="1600" dirty="0">
                        <a:solidFill>
                          <a:srgbClr val="FFFF00"/>
                        </a:solidFill>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solidFill>
                      <a:schemeClr val="accent3">
                        <a:lumMod val="75000"/>
                      </a:schemeClr>
                    </a:solidFill>
                  </a:tcPr>
                </a:tc>
                <a:extLst>
                  <a:ext uri="{0D108BD9-81ED-4DB2-BD59-A6C34878D82A}">
                    <a16:rowId xmlns:a16="http://schemas.microsoft.com/office/drawing/2014/main" xmlns="" val="10017"/>
                  </a:ext>
                </a:extLst>
              </a:tr>
              <a:tr h="265847">
                <a:tc>
                  <a:txBody>
                    <a:bodyPr/>
                    <a:lstStyle/>
                    <a:p>
                      <a:pPr>
                        <a:spcAft>
                          <a:spcPts val="0"/>
                        </a:spcAft>
                        <a:tabLst>
                          <a:tab pos="5486400" algn="r"/>
                        </a:tabLst>
                      </a:pPr>
                      <a:r>
                        <a:rPr lang="zh-TW" sz="1600">
                          <a:effectLst/>
                        </a:rPr>
                        <a:t>每個人都可以做出降低環境污染的貢獻</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a:effectLst/>
                        </a:rPr>
                        <a:t>0.206 </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a:effectLst/>
                        </a:rPr>
                        <a:t>0.375 </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dirty="0">
                          <a:effectLst/>
                        </a:rPr>
                        <a:t>0.105 </a:t>
                      </a:r>
                      <a:endParaRPr lang="zh-TW" sz="1600" dirty="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dirty="0">
                          <a:solidFill>
                            <a:srgbClr val="FFFF00"/>
                          </a:solidFill>
                          <a:effectLst/>
                        </a:rPr>
                        <a:t>0.680 </a:t>
                      </a:r>
                      <a:endParaRPr lang="zh-TW" sz="1600" dirty="0">
                        <a:solidFill>
                          <a:srgbClr val="FFFF00"/>
                        </a:solidFill>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solidFill>
                      <a:schemeClr val="accent3">
                        <a:lumMod val="75000"/>
                      </a:schemeClr>
                    </a:solidFill>
                  </a:tcPr>
                </a:tc>
                <a:extLst>
                  <a:ext uri="{0D108BD9-81ED-4DB2-BD59-A6C34878D82A}">
                    <a16:rowId xmlns:a16="http://schemas.microsoft.com/office/drawing/2014/main" xmlns="" val="10018"/>
                  </a:ext>
                </a:extLst>
              </a:tr>
              <a:tr h="265847">
                <a:tc>
                  <a:txBody>
                    <a:bodyPr/>
                    <a:lstStyle/>
                    <a:p>
                      <a:pPr>
                        <a:spcAft>
                          <a:spcPts val="0"/>
                        </a:spcAft>
                        <a:tabLst>
                          <a:tab pos="5486400" algn="r"/>
                        </a:tabLst>
                      </a:pPr>
                      <a:r>
                        <a:rPr lang="en-US" sz="1600">
                          <a:effectLst/>
                        </a:rPr>
                        <a:t>特徵值</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tc>
                <a:tc>
                  <a:txBody>
                    <a:bodyPr/>
                    <a:lstStyle/>
                    <a:p>
                      <a:pPr algn="ctr">
                        <a:spcAft>
                          <a:spcPts val="0"/>
                        </a:spcAft>
                        <a:tabLst>
                          <a:tab pos="5486400" algn="r"/>
                        </a:tabLst>
                      </a:pPr>
                      <a:r>
                        <a:rPr lang="en-US" sz="1600">
                          <a:effectLst/>
                        </a:rPr>
                        <a:t>3.768</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a:effectLst/>
                        </a:rPr>
                        <a:t>3.160</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dirty="0">
                          <a:effectLst/>
                        </a:rPr>
                        <a:t>2.340</a:t>
                      </a:r>
                      <a:endParaRPr lang="zh-TW" sz="1600" dirty="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dirty="0">
                          <a:effectLst/>
                        </a:rPr>
                        <a:t>1.822</a:t>
                      </a:r>
                      <a:endParaRPr lang="zh-TW" sz="1600" dirty="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extLst>
                  <a:ext uri="{0D108BD9-81ED-4DB2-BD59-A6C34878D82A}">
                    <a16:rowId xmlns:a16="http://schemas.microsoft.com/office/drawing/2014/main" xmlns="" val="10019"/>
                  </a:ext>
                </a:extLst>
              </a:tr>
              <a:tr h="265847">
                <a:tc>
                  <a:txBody>
                    <a:bodyPr/>
                    <a:lstStyle/>
                    <a:p>
                      <a:pPr>
                        <a:spcAft>
                          <a:spcPts val="0"/>
                        </a:spcAft>
                        <a:tabLst>
                          <a:tab pos="5486400" algn="r"/>
                        </a:tabLst>
                      </a:pPr>
                      <a:r>
                        <a:rPr lang="en-US" sz="1600">
                          <a:effectLst/>
                        </a:rPr>
                        <a:t>佔總變異量%</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tc>
                <a:tc>
                  <a:txBody>
                    <a:bodyPr/>
                    <a:lstStyle/>
                    <a:p>
                      <a:pPr algn="ctr">
                        <a:spcAft>
                          <a:spcPts val="0"/>
                        </a:spcAft>
                        <a:tabLst>
                          <a:tab pos="5486400" algn="r"/>
                        </a:tabLst>
                      </a:pPr>
                      <a:r>
                        <a:rPr lang="en-US" sz="1600">
                          <a:effectLst/>
                        </a:rPr>
                        <a:t>22.2</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a:effectLst/>
                        </a:rPr>
                        <a:t>18.6</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a:effectLst/>
                        </a:rPr>
                        <a:t>13.8</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dirty="0">
                          <a:effectLst/>
                        </a:rPr>
                        <a:t>10.7</a:t>
                      </a:r>
                      <a:endParaRPr lang="zh-TW" sz="1600" dirty="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extLst>
                  <a:ext uri="{0D108BD9-81ED-4DB2-BD59-A6C34878D82A}">
                    <a16:rowId xmlns:a16="http://schemas.microsoft.com/office/drawing/2014/main" xmlns="" val="10020"/>
                  </a:ext>
                </a:extLst>
              </a:tr>
              <a:tr h="265847">
                <a:tc>
                  <a:txBody>
                    <a:bodyPr/>
                    <a:lstStyle/>
                    <a:p>
                      <a:pPr>
                        <a:spcAft>
                          <a:spcPts val="0"/>
                        </a:spcAft>
                        <a:tabLst>
                          <a:tab pos="5486400" algn="r"/>
                        </a:tabLst>
                      </a:pPr>
                      <a:r>
                        <a:rPr lang="en-US" sz="1600">
                          <a:effectLst/>
                        </a:rPr>
                        <a:t>Cronbach’s α</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tc>
                <a:tc>
                  <a:txBody>
                    <a:bodyPr/>
                    <a:lstStyle/>
                    <a:p>
                      <a:pPr algn="ctr">
                        <a:spcAft>
                          <a:spcPts val="0"/>
                        </a:spcAft>
                        <a:tabLst>
                          <a:tab pos="5486400" algn="r"/>
                        </a:tabLst>
                      </a:pPr>
                      <a:r>
                        <a:rPr lang="en-US" sz="1600">
                          <a:effectLst/>
                        </a:rPr>
                        <a:t>0.838</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a:effectLst/>
                        </a:rPr>
                        <a:t>0.789</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a:effectLst/>
                        </a:rPr>
                        <a:t>0.635</a:t>
                      </a:r>
                      <a:endParaRPr lang="zh-TW" sz="160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tc>
                  <a:txBody>
                    <a:bodyPr/>
                    <a:lstStyle/>
                    <a:p>
                      <a:pPr algn="ctr">
                        <a:spcAft>
                          <a:spcPts val="0"/>
                        </a:spcAft>
                        <a:tabLst>
                          <a:tab pos="5486400" algn="r"/>
                        </a:tabLst>
                      </a:pPr>
                      <a:r>
                        <a:rPr lang="en-US" sz="1600" dirty="0">
                          <a:effectLst/>
                        </a:rPr>
                        <a:t>0.626</a:t>
                      </a:r>
                      <a:endParaRPr lang="zh-TW" sz="1600" dirty="0">
                        <a:effectLst/>
                        <a:latin typeface="標楷體" panose="03000509000000000000" pitchFamily="65" charset="-120"/>
                        <a:ea typeface="標楷體" panose="03000509000000000000" pitchFamily="65" charset="-120"/>
                        <a:cs typeface="標楷體" panose="03000509000000000000" pitchFamily="65" charset="-120"/>
                      </a:endParaRPr>
                    </a:p>
                  </a:txBody>
                  <a:tcPr marL="8322" marR="8322" marT="8322" marB="8322" anchor="ctr"/>
                </a:tc>
                <a:extLst>
                  <a:ext uri="{0D108BD9-81ED-4DB2-BD59-A6C34878D82A}">
                    <a16:rowId xmlns:a16="http://schemas.microsoft.com/office/drawing/2014/main" xmlns="" val="10021"/>
                  </a:ext>
                </a:extLst>
              </a:tr>
            </a:tbl>
          </a:graphicData>
        </a:graphic>
      </p:graphicFrame>
    </p:spTree>
    <p:extLst>
      <p:ext uri="{BB962C8B-B14F-4D97-AF65-F5344CB8AC3E}">
        <p14:creationId xmlns:p14="http://schemas.microsoft.com/office/powerpoint/2010/main" val="291403222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179512" y="2060848"/>
            <a:ext cx="8136904" cy="3880773"/>
          </a:xfrm>
        </p:spPr>
        <p:txBody>
          <a:bodyPr>
            <a:normAutofit/>
          </a:bodyPr>
          <a:lstStyle/>
          <a:p>
            <a:endParaRPr lang="en-US" altLang="zh-TW" dirty="0">
              <a:latin typeface="+mj-ea"/>
              <a:ea typeface="+mj-ea"/>
            </a:endParaRPr>
          </a:p>
          <a:p>
            <a:r>
              <a:rPr lang="zh-TW" altLang="zh-TW" sz="2400" dirty="0">
                <a:latin typeface="+mj-ea"/>
                <a:ea typeface="+mj-ea"/>
              </a:rPr>
              <a:t>採取</a:t>
            </a:r>
            <a:r>
              <a:rPr lang="zh-TW" altLang="zh-TW" sz="2400" u="sng" dirty="0">
                <a:latin typeface="+mj-ea"/>
                <a:ea typeface="+mj-ea"/>
              </a:rPr>
              <a:t>主成分分析法</a:t>
            </a:r>
            <a:r>
              <a:rPr lang="zh-TW" altLang="zh-TW" sz="2400" dirty="0">
                <a:latin typeface="+mj-ea"/>
                <a:ea typeface="+mj-ea"/>
              </a:rPr>
              <a:t>來抽取因素，並利用</a:t>
            </a:r>
            <a:r>
              <a:rPr lang="zh-TW" altLang="zh-TW" sz="2400" u="sng" dirty="0">
                <a:latin typeface="+mj-ea"/>
                <a:ea typeface="+mj-ea"/>
              </a:rPr>
              <a:t>最大變異數法</a:t>
            </a:r>
            <a:r>
              <a:rPr lang="zh-TW" altLang="zh-TW" sz="2400" dirty="0">
                <a:latin typeface="+mj-ea"/>
                <a:ea typeface="+mj-ea"/>
              </a:rPr>
              <a:t>進行因素轉軸旋轉得到遊客</a:t>
            </a:r>
            <a:r>
              <a:rPr lang="zh-TW" altLang="zh-TW" sz="2400" dirty="0" smtClean="0">
                <a:latin typeface="+mj-ea"/>
                <a:ea typeface="+mj-ea"/>
              </a:rPr>
              <a:t>對</a:t>
            </a:r>
            <a:r>
              <a:rPr lang="zh-TW" altLang="en-US" sz="2400" dirty="0" smtClean="0">
                <a:latin typeface="+mj-ea"/>
                <a:ea typeface="+mj-ea"/>
              </a:rPr>
              <a:t>生活</a:t>
            </a:r>
            <a:r>
              <a:rPr lang="zh-TW" altLang="en-US" sz="2400" dirty="0">
                <a:latin typeface="+mj-ea"/>
                <a:ea typeface="+mj-ea"/>
              </a:rPr>
              <a:t>型態</a:t>
            </a:r>
            <a:r>
              <a:rPr lang="zh-TW" altLang="zh-TW" sz="2400" dirty="0" smtClean="0">
                <a:latin typeface="+mj-ea"/>
                <a:ea typeface="+mj-ea"/>
              </a:rPr>
              <a:t>變</a:t>
            </a:r>
            <a:r>
              <a:rPr lang="zh-TW" altLang="zh-TW" sz="2400" dirty="0">
                <a:latin typeface="+mj-ea"/>
                <a:ea typeface="+mj-ea"/>
              </a:rPr>
              <a:t>項共簡化</a:t>
            </a:r>
            <a:r>
              <a:rPr lang="zh-TW" altLang="zh-TW" sz="2400" dirty="0" smtClean="0">
                <a:latin typeface="+mj-ea"/>
                <a:ea typeface="+mj-ea"/>
              </a:rPr>
              <a:t>成</a:t>
            </a:r>
            <a:r>
              <a:rPr lang="en-US" altLang="zh-TW" sz="2400" dirty="0">
                <a:latin typeface="+mj-ea"/>
                <a:ea typeface="+mj-ea"/>
              </a:rPr>
              <a:t>3</a:t>
            </a:r>
            <a:r>
              <a:rPr lang="zh-TW" altLang="zh-TW" sz="2400" dirty="0" smtClean="0">
                <a:latin typeface="+mj-ea"/>
                <a:ea typeface="+mj-ea"/>
              </a:rPr>
              <a:t>個</a:t>
            </a:r>
            <a:r>
              <a:rPr lang="zh-TW" altLang="zh-TW" sz="2400" dirty="0">
                <a:latin typeface="+mj-ea"/>
                <a:ea typeface="+mj-ea"/>
              </a:rPr>
              <a:t>因素，</a:t>
            </a:r>
            <a:r>
              <a:rPr lang="zh-TW" altLang="en-US" sz="2400" dirty="0">
                <a:latin typeface="+mj-ea"/>
                <a:ea typeface="+mj-ea"/>
              </a:rPr>
              <a:t>分別</a:t>
            </a:r>
            <a:r>
              <a:rPr lang="zh-TW" altLang="zh-TW" sz="2400" dirty="0">
                <a:latin typeface="+mj-ea"/>
                <a:ea typeface="+mj-ea"/>
              </a:rPr>
              <a:t>序為</a:t>
            </a:r>
            <a:r>
              <a:rPr lang="en-US" altLang="zh-TW" sz="2400" dirty="0" smtClean="0">
                <a:latin typeface="+mj-ea"/>
                <a:ea typeface="+mj-ea"/>
              </a:rPr>
              <a:t>:</a:t>
            </a:r>
            <a:br>
              <a:rPr lang="en-US" altLang="zh-TW" sz="2400" dirty="0" smtClean="0">
                <a:latin typeface="+mj-ea"/>
                <a:ea typeface="+mj-ea"/>
              </a:rPr>
            </a:br>
            <a:r>
              <a:rPr lang="en-US" altLang="zh-TW" sz="2400" dirty="0">
                <a:latin typeface="+mj-ea"/>
                <a:ea typeface="+mj-ea"/>
              </a:rPr>
              <a:t/>
            </a:r>
            <a:br>
              <a:rPr lang="en-US" altLang="zh-TW" sz="2400" dirty="0">
                <a:latin typeface="+mj-ea"/>
                <a:ea typeface="+mj-ea"/>
              </a:rPr>
            </a:br>
            <a:r>
              <a:rPr lang="en-US" altLang="zh-TW" sz="2400" dirty="0" smtClean="0">
                <a:latin typeface="+mj-ea"/>
                <a:ea typeface="+mj-ea"/>
              </a:rPr>
              <a:t>→</a:t>
            </a:r>
            <a:r>
              <a:rPr lang="zh-TW" altLang="zh-TW" sz="2400" dirty="0" smtClean="0">
                <a:latin typeface="+mj-ea"/>
                <a:ea typeface="+mj-ea"/>
              </a:rPr>
              <a:t>生活品質</a:t>
            </a:r>
            <a:r>
              <a:rPr lang="en-US" altLang="zh-TW" sz="2400" dirty="0" smtClean="0">
                <a:latin typeface="+mj-ea"/>
                <a:ea typeface="+mj-ea"/>
              </a:rPr>
              <a:t>:</a:t>
            </a:r>
            <a:r>
              <a:rPr lang="zh-TW" altLang="zh-TW" sz="2400" dirty="0">
                <a:latin typeface="+mj-ea"/>
                <a:ea typeface="+mj-ea"/>
              </a:rPr>
              <a:t>關於遊客對於綠建築飯店的生理及心理</a:t>
            </a:r>
            <a:r>
              <a:rPr lang="zh-TW" altLang="zh-TW" sz="2400" dirty="0" smtClean="0">
                <a:latin typeface="+mj-ea"/>
                <a:ea typeface="+mj-ea"/>
              </a:rPr>
              <a:t>影響</a:t>
            </a:r>
            <a:r>
              <a:rPr lang="en-US" altLang="zh-TW" sz="2400" dirty="0" smtClean="0">
                <a:latin typeface="+mj-ea"/>
                <a:ea typeface="+mj-ea"/>
              </a:rPr>
              <a:t/>
            </a:r>
            <a:br>
              <a:rPr lang="en-US" altLang="zh-TW" sz="2400" dirty="0" smtClean="0">
                <a:latin typeface="+mj-ea"/>
                <a:ea typeface="+mj-ea"/>
              </a:rPr>
            </a:br>
            <a:r>
              <a:rPr lang="en-US" altLang="zh-TW" sz="2400" dirty="0" smtClean="0">
                <a:latin typeface="+mj-ea"/>
                <a:ea typeface="+mj-ea"/>
              </a:rPr>
              <a:t/>
            </a:r>
            <a:br>
              <a:rPr lang="en-US" altLang="zh-TW" sz="2400" dirty="0" smtClean="0">
                <a:latin typeface="+mj-ea"/>
                <a:ea typeface="+mj-ea"/>
              </a:rPr>
            </a:br>
            <a:r>
              <a:rPr lang="en-US" altLang="zh-TW" sz="2400" dirty="0">
                <a:latin typeface="+mj-ea"/>
                <a:ea typeface="+mj-ea"/>
              </a:rPr>
              <a:t>→</a:t>
            </a:r>
            <a:r>
              <a:rPr lang="zh-TW" altLang="zh-TW" sz="2400" dirty="0" smtClean="0">
                <a:latin typeface="+mj-ea"/>
                <a:ea typeface="+mj-ea"/>
              </a:rPr>
              <a:t>綠色生活</a:t>
            </a:r>
            <a:r>
              <a:rPr lang="en-US" altLang="zh-TW" sz="2400" dirty="0" smtClean="0">
                <a:latin typeface="+mj-ea"/>
                <a:ea typeface="+mj-ea"/>
              </a:rPr>
              <a:t>:</a:t>
            </a:r>
            <a:r>
              <a:rPr lang="zh-TW" altLang="zh-TW" sz="2400" dirty="0">
                <a:latin typeface="+mj-ea"/>
                <a:ea typeface="+mj-ea"/>
              </a:rPr>
              <a:t>關於降低碳排放減少對環境所造成的</a:t>
            </a:r>
            <a:r>
              <a:rPr lang="zh-TW" altLang="zh-TW" sz="2400" dirty="0" smtClean="0">
                <a:latin typeface="+mj-ea"/>
                <a:ea typeface="+mj-ea"/>
              </a:rPr>
              <a:t>破壞</a:t>
            </a:r>
            <a:r>
              <a:rPr lang="en-US" altLang="zh-TW" sz="2400" dirty="0" smtClean="0">
                <a:latin typeface="+mj-ea"/>
                <a:ea typeface="+mj-ea"/>
              </a:rPr>
              <a:t/>
            </a:r>
            <a:br>
              <a:rPr lang="en-US" altLang="zh-TW" sz="2400" dirty="0" smtClean="0">
                <a:latin typeface="+mj-ea"/>
                <a:ea typeface="+mj-ea"/>
              </a:rPr>
            </a:br>
            <a:r>
              <a:rPr lang="en-US" altLang="zh-TW" sz="2400" dirty="0" smtClean="0">
                <a:latin typeface="+mj-ea"/>
                <a:ea typeface="+mj-ea"/>
              </a:rPr>
              <a:t/>
            </a:r>
            <a:br>
              <a:rPr lang="en-US" altLang="zh-TW" sz="2400" dirty="0" smtClean="0">
                <a:latin typeface="+mj-ea"/>
                <a:ea typeface="+mj-ea"/>
              </a:rPr>
            </a:br>
            <a:r>
              <a:rPr lang="en-US" altLang="zh-TW" sz="2400" dirty="0">
                <a:latin typeface="+mj-ea"/>
                <a:ea typeface="+mj-ea"/>
              </a:rPr>
              <a:t>→</a:t>
            </a:r>
            <a:r>
              <a:rPr lang="zh-TW" altLang="zh-TW" sz="2400" dirty="0" smtClean="0">
                <a:latin typeface="+mj-ea"/>
                <a:ea typeface="+mj-ea"/>
              </a:rPr>
              <a:t>物</a:t>
            </a:r>
            <a:r>
              <a:rPr lang="zh-TW" altLang="zh-TW" sz="2400" dirty="0">
                <a:latin typeface="+mj-ea"/>
                <a:ea typeface="+mj-ea"/>
              </a:rPr>
              <a:t>有所</a:t>
            </a:r>
            <a:r>
              <a:rPr lang="zh-TW" altLang="zh-TW" sz="2400" dirty="0" smtClean="0">
                <a:latin typeface="+mj-ea"/>
                <a:ea typeface="+mj-ea"/>
              </a:rPr>
              <a:t>值</a:t>
            </a:r>
            <a:r>
              <a:rPr lang="en-US" altLang="zh-TW" sz="2400" dirty="0" smtClean="0">
                <a:latin typeface="+mj-ea"/>
                <a:ea typeface="+mj-ea"/>
              </a:rPr>
              <a:t>:</a:t>
            </a:r>
            <a:r>
              <a:rPr lang="zh-TW" altLang="zh-TW" sz="2400" dirty="0">
                <a:latin typeface="+mj-ea"/>
                <a:ea typeface="+mj-ea"/>
              </a:rPr>
              <a:t>遊客對於綠色產品的關注程度</a:t>
            </a:r>
            <a:endParaRPr lang="zh-TW" altLang="zh-TW" sz="2400" dirty="0" smtClean="0">
              <a:latin typeface="+mj-ea"/>
              <a:ea typeface="+mj-ea"/>
            </a:endParaRPr>
          </a:p>
          <a:p>
            <a:endParaRPr lang="zh-TW" altLang="zh-TW" dirty="0">
              <a:latin typeface="+mj-ea"/>
              <a:ea typeface="+mj-ea"/>
            </a:endParaRPr>
          </a:p>
          <a:p>
            <a:endParaRPr lang="en-US" altLang="zh-TW" dirty="0" smtClean="0">
              <a:latin typeface="+mj-ea"/>
              <a:ea typeface="+mj-ea"/>
            </a:endParaRPr>
          </a:p>
        </p:txBody>
      </p:sp>
      <p:sp>
        <p:nvSpPr>
          <p:cNvPr id="3" name="投影片編號版面配置區 2"/>
          <p:cNvSpPr>
            <a:spLocks noGrp="1"/>
          </p:cNvSpPr>
          <p:nvPr>
            <p:ph type="sldNum" sz="quarter" idx="12"/>
          </p:nvPr>
        </p:nvSpPr>
        <p:spPr/>
        <p:txBody>
          <a:bodyPr/>
          <a:lstStyle/>
          <a:p>
            <a:fld id="{6215B1F7-9B10-4EA8-9E72-A02D15876458}" type="slidenum">
              <a:rPr lang="zh-TW" altLang="en-US" smtClean="0"/>
              <a:pPr/>
              <a:t>21</a:t>
            </a:fld>
            <a:endParaRPr lang="zh-TW" altLang="en-US"/>
          </a:p>
        </p:txBody>
      </p:sp>
      <p:sp>
        <p:nvSpPr>
          <p:cNvPr id="7" name="標題 7"/>
          <p:cNvSpPr txBox="1">
            <a:spLocks/>
          </p:cNvSpPr>
          <p:nvPr/>
        </p:nvSpPr>
        <p:spPr>
          <a:xfrm>
            <a:off x="609599" y="609600"/>
            <a:ext cx="6347713" cy="1320800"/>
          </a:xfrm>
          <a:prstGeom prst="rect">
            <a:avLst/>
          </a:prstGeom>
        </p:spPr>
        <p:txBody>
          <a:bodyPr vert="horz" lIns="91440" tIns="45720" rIns="91440" bIns="45720" rtlCol="0" anchor="t">
            <a:noAutofit/>
          </a:bodyPr>
          <a:lstStyle>
            <a:lvl1pPr algn="ctr" defTabSz="457200" rtl="0" eaLnBrk="1" latinLnBrk="0" hangingPunct="1">
              <a:spcBef>
                <a:spcPct val="0"/>
              </a:spcBef>
              <a:buNone/>
              <a:defRPr sz="4800" kern="1200">
                <a:solidFill>
                  <a:schemeClr val="accent1">
                    <a:lumMod val="75000"/>
                  </a:schemeClr>
                </a:solidFill>
                <a:latin typeface="Microsoft JhengHei" charset="-120"/>
                <a:ea typeface="Microsoft JhengHei" charset="-120"/>
                <a:cs typeface="Microsoft JhengHei" charset="-12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zh-TW" altLang="en-US" sz="3600" dirty="0" smtClean="0">
                <a:solidFill>
                  <a:srgbClr val="C00000"/>
                </a:solidFill>
                <a:latin typeface="+mj-ea"/>
                <a:ea typeface="+mj-ea"/>
              </a:rPr>
              <a:t>問券分析</a:t>
            </a:r>
            <a:endParaRPr lang="en-US" altLang="zh-TW" sz="3600" dirty="0" smtClean="0">
              <a:solidFill>
                <a:srgbClr val="C00000"/>
              </a:solidFill>
              <a:latin typeface="+mj-ea"/>
              <a:ea typeface="+mj-ea"/>
            </a:endParaRPr>
          </a:p>
          <a:p>
            <a:r>
              <a:rPr lang="en-US" altLang="zh-TW" sz="3600" dirty="0" smtClean="0">
                <a:solidFill>
                  <a:srgbClr val="7030A0"/>
                </a:solidFill>
                <a:latin typeface="+mj-ea"/>
                <a:ea typeface="+mj-ea"/>
              </a:rPr>
              <a:t>6.</a:t>
            </a:r>
            <a:r>
              <a:rPr lang="zh-TW" altLang="en-US" sz="3600" dirty="0" smtClean="0">
                <a:solidFill>
                  <a:srgbClr val="7030A0"/>
                </a:solidFill>
                <a:latin typeface="+mj-ea"/>
                <a:ea typeface="+mj-ea"/>
              </a:rPr>
              <a:t>遊客對生活型態的因素分析</a:t>
            </a:r>
            <a:endParaRPr lang="zh-TW" altLang="en-US" sz="3600" dirty="0">
              <a:solidFill>
                <a:srgbClr val="7030A0"/>
              </a:solidFill>
              <a:latin typeface="+mj-ea"/>
              <a:ea typeface="+mj-ea"/>
            </a:endParaRPr>
          </a:p>
        </p:txBody>
      </p:sp>
    </p:spTree>
    <p:extLst>
      <p:ext uri="{BB962C8B-B14F-4D97-AF65-F5344CB8AC3E}">
        <p14:creationId xmlns:p14="http://schemas.microsoft.com/office/powerpoint/2010/main" val="220735143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標題 7"/>
          <p:cNvSpPr txBox="1">
            <a:spLocks/>
          </p:cNvSpPr>
          <p:nvPr/>
        </p:nvSpPr>
        <p:spPr>
          <a:xfrm>
            <a:off x="107504" y="116632"/>
            <a:ext cx="8064896" cy="792088"/>
          </a:xfrm>
          <a:prstGeom prst="rect">
            <a:avLst/>
          </a:prstGeom>
        </p:spPr>
        <p:txBody>
          <a:bodyPr vert="horz" lIns="91440" tIns="45720" rIns="91440" bIns="45720" rtlCol="0" anchor="t">
            <a:noAutofit/>
          </a:bodyPr>
          <a:lstStyle>
            <a:lvl1pPr algn="ctr" defTabSz="457200" rtl="0" eaLnBrk="1" latinLnBrk="0" hangingPunct="1">
              <a:spcBef>
                <a:spcPct val="0"/>
              </a:spcBef>
              <a:buNone/>
              <a:defRPr sz="4800" kern="1200">
                <a:solidFill>
                  <a:schemeClr val="accent1">
                    <a:lumMod val="75000"/>
                  </a:schemeClr>
                </a:solidFill>
                <a:latin typeface="Microsoft JhengHei" charset="-120"/>
                <a:ea typeface="Microsoft JhengHei" charset="-120"/>
                <a:cs typeface="Microsoft JhengHei" charset="-12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zh-TW" altLang="en-US" sz="3600" dirty="0" smtClean="0">
                <a:solidFill>
                  <a:srgbClr val="C00000"/>
                </a:solidFill>
                <a:latin typeface="+mj-ea"/>
                <a:ea typeface="+mj-ea"/>
              </a:rPr>
              <a:t>問券分析 </a:t>
            </a:r>
            <a:r>
              <a:rPr lang="en-US" altLang="zh-TW" sz="3600" dirty="0" smtClean="0">
                <a:solidFill>
                  <a:srgbClr val="7030A0"/>
                </a:solidFill>
                <a:latin typeface="+mj-ea"/>
                <a:ea typeface="+mj-ea"/>
              </a:rPr>
              <a:t>4.</a:t>
            </a:r>
            <a:r>
              <a:rPr lang="zh-TW" altLang="en-US" sz="3600" dirty="0" smtClean="0">
                <a:solidFill>
                  <a:srgbClr val="7030A0"/>
                </a:solidFill>
                <a:latin typeface="+mj-ea"/>
                <a:ea typeface="+mj-ea"/>
              </a:rPr>
              <a:t>遊客對生活型態的因素分析 </a:t>
            </a:r>
            <a:endParaRPr lang="zh-TW" altLang="en-US" sz="3600" dirty="0">
              <a:solidFill>
                <a:srgbClr val="7030A0"/>
              </a:solidFill>
              <a:latin typeface="+mj-ea"/>
              <a:ea typeface="+mj-ea"/>
            </a:endParaRPr>
          </a:p>
        </p:txBody>
      </p:sp>
      <p:graphicFrame>
        <p:nvGraphicFramePr>
          <p:cNvPr id="3" name="表格 2"/>
          <p:cNvGraphicFramePr>
            <a:graphicFrameLocks noGrp="1"/>
          </p:cNvGraphicFramePr>
          <p:nvPr>
            <p:extLst>
              <p:ext uri="{D42A27DB-BD31-4B8C-83A1-F6EECF244321}">
                <p14:modId xmlns:p14="http://schemas.microsoft.com/office/powerpoint/2010/main" val="1091411144"/>
              </p:ext>
            </p:extLst>
          </p:nvPr>
        </p:nvGraphicFramePr>
        <p:xfrm>
          <a:off x="107504" y="764704"/>
          <a:ext cx="8280919" cy="5976669"/>
        </p:xfrm>
        <a:graphic>
          <a:graphicData uri="http://schemas.openxmlformats.org/drawingml/2006/table">
            <a:tbl>
              <a:tblPr firstRow="1" firstCol="1" bandRow="1">
                <a:tableStyleId>{5C22544A-7EE6-4342-B048-85BDC9FD1C3A}</a:tableStyleId>
              </a:tblPr>
              <a:tblGrid>
                <a:gridCol w="5152981">
                  <a:extLst>
                    <a:ext uri="{9D8B030D-6E8A-4147-A177-3AD203B41FA5}">
                      <a16:colId xmlns:a16="http://schemas.microsoft.com/office/drawing/2014/main" xmlns="" val="20000"/>
                    </a:ext>
                  </a:extLst>
                </a:gridCol>
                <a:gridCol w="1042646">
                  <a:extLst>
                    <a:ext uri="{9D8B030D-6E8A-4147-A177-3AD203B41FA5}">
                      <a16:colId xmlns:a16="http://schemas.microsoft.com/office/drawing/2014/main" xmlns="" val="20001"/>
                    </a:ext>
                  </a:extLst>
                </a:gridCol>
                <a:gridCol w="1042646">
                  <a:extLst>
                    <a:ext uri="{9D8B030D-6E8A-4147-A177-3AD203B41FA5}">
                      <a16:colId xmlns:a16="http://schemas.microsoft.com/office/drawing/2014/main" xmlns="" val="20002"/>
                    </a:ext>
                  </a:extLst>
                </a:gridCol>
                <a:gridCol w="1042646">
                  <a:extLst>
                    <a:ext uri="{9D8B030D-6E8A-4147-A177-3AD203B41FA5}">
                      <a16:colId xmlns:a16="http://schemas.microsoft.com/office/drawing/2014/main" xmlns="" val="20003"/>
                    </a:ext>
                  </a:extLst>
                </a:gridCol>
              </a:tblGrid>
              <a:tr h="303145">
                <a:tc rowSpan="2">
                  <a:txBody>
                    <a:bodyPr/>
                    <a:lstStyle/>
                    <a:p>
                      <a:pPr algn="ctr">
                        <a:spcAft>
                          <a:spcPts val="0"/>
                        </a:spcAft>
                        <a:tabLst>
                          <a:tab pos="5486400" algn="r"/>
                        </a:tabLst>
                      </a:pPr>
                      <a:r>
                        <a:rPr lang="en-US" sz="1600" dirty="0" err="1">
                          <a:effectLst/>
                          <a:latin typeface="+mj-ea"/>
                          <a:ea typeface="+mj-ea"/>
                        </a:rPr>
                        <a:t>項目</a:t>
                      </a:r>
                      <a:endParaRPr lang="zh-TW" sz="1600" dirty="0">
                        <a:effectLst/>
                        <a:latin typeface="+mj-ea"/>
                        <a:ea typeface="+mj-ea"/>
                        <a:cs typeface="標楷體" panose="03000509000000000000" pitchFamily="65" charset="-120"/>
                      </a:endParaRPr>
                    </a:p>
                  </a:txBody>
                  <a:tcPr marL="16158" marR="16158" marT="0" marB="0" anchor="ctr"/>
                </a:tc>
                <a:tc gridSpan="3">
                  <a:txBody>
                    <a:bodyPr/>
                    <a:lstStyle/>
                    <a:p>
                      <a:pPr algn="ctr">
                        <a:spcAft>
                          <a:spcPts val="0"/>
                        </a:spcAft>
                        <a:tabLst>
                          <a:tab pos="5486400" algn="r"/>
                        </a:tabLst>
                      </a:pPr>
                      <a:r>
                        <a:rPr lang="en-US" sz="1100">
                          <a:effectLst/>
                        </a:rPr>
                        <a:t>因素負荷量</a:t>
                      </a:r>
                      <a:endParaRPr lang="zh-TW" sz="1100">
                        <a:effectLst/>
                        <a:latin typeface="標楷體" panose="03000509000000000000" pitchFamily="65" charset="-120"/>
                        <a:ea typeface="標楷體" panose="03000509000000000000" pitchFamily="65" charset="-120"/>
                        <a:cs typeface="標楷體" panose="03000509000000000000" pitchFamily="65" charset="-120"/>
                      </a:endParaRPr>
                    </a:p>
                  </a:txBody>
                  <a:tcPr marL="16158" marR="16158" marT="0" marB="0" anchor="ct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xmlns="" val="10000"/>
                  </a:ext>
                </a:extLst>
              </a:tr>
              <a:tr h="493349">
                <a:tc vMerge="1">
                  <a:txBody>
                    <a:bodyPr/>
                    <a:lstStyle/>
                    <a:p>
                      <a:endParaRPr lang="zh-TW" altLang="en-US"/>
                    </a:p>
                  </a:txBody>
                  <a:tcPr/>
                </a:tc>
                <a:tc>
                  <a:txBody>
                    <a:bodyPr/>
                    <a:lstStyle/>
                    <a:p>
                      <a:pPr algn="ctr">
                        <a:spcAft>
                          <a:spcPts val="0"/>
                        </a:spcAft>
                        <a:tabLst>
                          <a:tab pos="5486400" algn="r"/>
                        </a:tabLst>
                      </a:pPr>
                      <a:r>
                        <a:rPr lang="en-US" sz="1600">
                          <a:effectLst/>
                          <a:latin typeface="+mj-ea"/>
                          <a:ea typeface="+mj-ea"/>
                        </a:rPr>
                        <a:t>生活品質</a:t>
                      </a:r>
                      <a:endParaRPr lang="zh-TW" sz="1600">
                        <a:effectLst/>
                        <a:latin typeface="+mj-ea"/>
                        <a:ea typeface="+mj-ea"/>
                        <a:cs typeface="標楷體" panose="03000509000000000000" pitchFamily="65" charset="-120"/>
                      </a:endParaRPr>
                    </a:p>
                  </a:txBody>
                  <a:tcPr marL="16158" marR="16158" marT="0" marB="0" anchor="ctr"/>
                </a:tc>
                <a:tc>
                  <a:txBody>
                    <a:bodyPr/>
                    <a:lstStyle/>
                    <a:p>
                      <a:pPr algn="ctr">
                        <a:spcAft>
                          <a:spcPts val="0"/>
                        </a:spcAft>
                        <a:tabLst>
                          <a:tab pos="5486400" algn="r"/>
                        </a:tabLst>
                      </a:pPr>
                      <a:r>
                        <a:rPr lang="en-US" sz="1600">
                          <a:effectLst/>
                          <a:latin typeface="+mj-ea"/>
                          <a:ea typeface="+mj-ea"/>
                        </a:rPr>
                        <a:t>綠色生活</a:t>
                      </a:r>
                      <a:endParaRPr lang="zh-TW" sz="1600">
                        <a:effectLst/>
                        <a:latin typeface="+mj-ea"/>
                        <a:ea typeface="+mj-ea"/>
                        <a:cs typeface="標楷體" panose="03000509000000000000" pitchFamily="65" charset="-120"/>
                      </a:endParaRPr>
                    </a:p>
                  </a:txBody>
                  <a:tcPr marL="16158" marR="16158" marT="0" marB="0" anchor="ctr"/>
                </a:tc>
                <a:tc>
                  <a:txBody>
                    <a:bodyPr/>
                    <a:lstStyle/>
                    <a:p>
                      <a:pPr algn="ctr">
                        <a:spcAft>
                          <a:spcPts val="0"/>
                        </a:spcAft>
                        <a:tabLst>
                          <a:tab pos="5486400" algn="r"/>
                        </a:tabLst>
                      </a:pPr>
                      <a:r>
                        <a:rPr lang="en-US" sz="1600">
                          <a:effectLst/>
                          <a:latin typeface="+mj-ea"/>
                          <a:ea typeface="+mj-ea"/>
                        </a:rPr>
                        <a:t>物有所值</a:t>
                      </a:r>
                      <a:endParaRPr lang="zh-TW" sz="1600">
                        <a:effectLst/>
                        <a:latin typeface="+mj-ea"/>
                        <a:ea typeface="+mj-ea"/>
                        <a:cs typeface="標楷體" panose="03000509000000000000" pitchFamily="65" charset="-120"/>
                      </a:endParaRPr>
                    </a:p>
                  </a:txBody>
                  <a:tcPr marL="16158" marR="16158" marT="0" marB="0" anchor="ctr"/>
                </a:tc>
                <a:extLst>
                  <a:ext uri="{0D108BD9-81ED-4DB2-BD59-A6C34878D82A}">
                    <a16:rowId xmlns:a16="http://schemas.microsoft.com/office/drawing/2014/main" xmlns="" val="10001"/>
                  </a:ext>
                </a:extLst>
              </a:tr>
              <a:tr h="246675">
                <a:tc>
                  <a:txBody>
                    <a:bodyPr/>
                    <a:lstStyle/>
                    <a:p>
                      <a:pPr>
                        <a:spcAft>
                          <a:spcPts val="0"/>
                        </a:spcAft>
                        <a:tabLst>
                          <a:tab pos="5486400" algn="r"/>
                        </a:tabLst>
                      </a:pPr>
                      <a:r>
                        <a:rPr lang="zh-TW" sz="1600">
                          <a:effectLst/>
                          <a:latin typeface="+mj-ea"/>
                          <a:ea typeface="+mj-ea"/>
                        </a:rPr>
                        <a:t>我時常在固定的時間運動</a:t>
                      </a:r>
                      <a:endParaRPr lang="zh-TW" sz="1600">
                        <a:effectLst/>
                        <a:latin typeface="+mj-ea"/>
                        <a:ea typeface="+mj-ea"/>
                        <a:cs typeface="標楷體" panose="03000509000000000000" pitchFamily="65" charset="-120"/>
                      </a:endParaRPr>
                    </a:p>
                  </a:txBody>
                  <a:tcPr marL="16158" marR="16158" marT="0" marB="0" anchor="ctr"/>
                </a:tc>
                <a:tc>
                  <a:txBody>
                    <a:bodyPr/>
                    <a:lstStyle/>
                    <a:p>
                      <a:pPr algn="ctr">
                        <a:spcAft>
                          <a:spcPts val="0"/>
                        </a:spcAft>
                        <a:tabLst>
                          <a:tab pos="5486400" algn="r"/>
                        </a:tabLst>
                      </a:pPr>
                      <a:r>
                        <a:rPr lang="en-US" sz="1600" dirty="0">
                          <a:solidFill>
                            <a:srgbClr val="FFFF00"/>
                          </a:solidFill>
                          <a:effectLst/>
                          <a:latin typeface="+mj-ea"/>
                          <a:ea typeface="+mj-ea"/>
                        </a:rPr>
                        <a:t>0.781 </a:t>
                      </a:r>
                      <a:endParaRPr lang="zh-TW" sz="1600" dirty="0">
                        <a:solidFill>
                          <a:srgbClr val="FFFF00"/>
                        </a:solidFill>
                        <a:effectLst/>
                        <a:latin typeface="+mj-ea"/>
                        <a:ea typeface="+mj-ea"/>
                        <a:cs typeface="標楷體" panose="03000509000000000000" pitchFamily="65" charset="-120"/>
                      </a:endParaRPr>
                    </a:p>
                  </a:txBody>
                  <a:tcPr marL="16158" marR="16158" marT="0" marB="0" anchor="ctr">
                    <a:solidFill>
                      <a:schemeClr val="accent3">
                        <a:lumMod val="75000"/>
                      </a:schemeClr>
                    </a:solidFill>
                  </a:tcPr>
                </a:tc>
                <a:tc>
                  <a:txBody>
                    <a:bodyPr/>
                    <a:lstStyle/>
                    <a:p>
                      <a:pPr algn="ctr">
                        <a:spcAft>
                          <a:spcPts val="0"/>
                        </a:spcAft>
                        <a:tabLst>
                          <a:tab pos="5486400" algn="r"/>
                        </a:tabLst>
                      </a:pPr>
                      <a:r>
                        <a:rPr lang="en-US" sz="1600">
                          <a:effectLst/>
                          <a:latin typeface="+mj-ea"/>
                          <a:ea typeface="+mj-ea"/>
                        </a:rPr>
                        <a:t>0.281 </a:t>
                      </a:r>
                      <a:endParaRPr lang="zh-TW" sz="1600">
                        <a:effectLst/>
                        <a:latin typeface="+mj-ea"/>
                        <a:ea typeface="+mj-ea"/>
                        <a:cs typeface="標楷體" panose="03000509000000000000" pitchFamily="65" charset="-120"/>
                      </a:endParaRPr>
                    </a:p>
                  </a:txBody>
                  <a:tcPr marL="16158" marR="16158" marT="0" marB="0" anchor="ctr"/>
                </a:tc>
                <a:tc>
                  <a:txBody>
                    <a:bodyPr/>
                    <a:lstStyle/>
                    <a:p>
                      <a:pPr algn="ctr">
                        <a:spcAft>
                          <a:spcPts val="0"/>
                        </a:spcAft>
                        <a:tabLst>
                          <a:tab pos="5486400" algn="r"/>
                        </a:tabLst>
                      </a:pPr>
                      <a:r>
                        <a:rPr lang="en-US" sz="1600">
                          <a:effectLst/>
                          <a:latin typeface="+mj-ea"/>
                          <a:ea typeface="+mj-ea"/>
                        </a:rPr>
                        <a:t>0.084 </a:t>
                      </a:r>
                      <a:endParaRPr lang="zh-TW" sz="1600">
                        <a:effectLst/>
                        <a:latin typeface="+mj-ea"/>
                        <a:ea typeface="+mj-ea"/>
                        <a:cs typeface="標楷體" panose="03000509000000000000" pitchFamily="65" charset="-120"/>
                      </a:endParaRPr>
                    </a:p>
                  </a:txBody>
                  <a:tcPr marL="16158" marR="16158" marT="0" marB="0" anchor="ctr"/>
                </a:tc>
                <a:extLst>
                  <a:ext uri="{0D108BD9-81ED-4DB2-BD59-A6C34878D82A}">
                    <a16:rowId xmlns:a16="http://schemas.microsoft.com/office/drawing/2014/main" xmlns="" val="10002"/>
                  </a:ext>
                </a:extLst>
              </a:tr>
              <a:tr h="246675">
                <a:tc>
                  <a:txBody>
                    <a:bodyPr/>
                    <a:lstStyle/>
                    <a:p>
                      <a:pPr>
                        <a:spcAft>
                          <a:spcPts val="0"/>
                        </a:spcAft>
                        <a:tabLst>
                          <a:tab pos="5486400" algn="r"/>
                        </a:tabLst>
                      </a:pPr>
                      <a:r>
                        <a:rPr lang="en-US" sz="1600">
                          <a:effectLst/>
                          <a:latin typeface="+mj-ea"/>
                          <a:ea typeface="+mj-ea"/>
                        </a:rPr>
                        <a:t>我可以在生活及工作上取得平衡</a:t>
                      </a:r>
                      <a:endParaRPr lang="zh-TW" sz="1600">
                        <a:effectLst/>
                        <a:latin typeface="+mj-ea"/>
                        <a:ea typeface="+mj-ea"/>
                        <a:cs typeface="標楷體" panose="03000509000000000000" pitchFamily="65" charset="-120"/>
                      </a:endParaRPr>
                    </a:p>
                  </a:txBody>
                  <a:tcPr marL="16158" marR="16158" marT="0" marB="0" anchor="ctr"/>
                </a:tc>
                <a:tc>
                  <a:txBody>
                    <a:bodyPr/>
                    <a:lstStyle/>
                    <a:p>
                      <a:pPr algn="ctr">
                        <a:spcAft>
                          <a:spcPts val="0"/>
                        </a:spcAft>
                        <a:tabLst>
                          <a:tab pos="5486400" algn="r"/>
                        </a:tabLst>
                      </a:pPr>
                      <a:r>
                        <a:rPr lang="en-US" sz="1600" dirty="0">
                          <a:solidFill>
                            <a:srgbClr val="FFFF00"/>
                          </a:solidFill>
                          <a:effectLst/>
                          <a:latin typeface="+mj-ea"/>
                          <a:ea typeface="+mj-ea"/>
                        </a:rPr>
                        <a:t>0.771 </a:t>
                      </a:r>
                      <a:endParaRPr lang="zh-TW" sz="1600" dirty="0">
                        <a:solidFill>
                          <a:srgbClr val="FFFF00"/>
                        </a:solidFill>
                        <a:effectLst/>
                        <a:latin typeface="+mj-ea"/>
                        <a:ea typeface="+mj-ea"/>
                        <a:cs typeface="標楷體" panose="03000509000000000000" pitchFamily="65" charset="-120"/>
                      </a:endParaRPr>
                    </a:p>
                  </a:txBody>
                  <a:tcPr marL="16158" marR="16158" marT="0" marB="0" anchor="ctr">
                    <a:solidFill>
                      <a:schemeClr val="accent3">
                        <a:lumMod val="75000"/>
                      </a:schemeClr>
                    </a:solidFill>
                  </a:tcPr>
                </a:tc>
                <a:tc>
                  <a:txBody>
                    <a:bodyPr/>
                    <a:lstStyle/>
                    <a:p>
                      <a:pPr algn="ctr">
                        <a:spcAft>
                          <a:spcPts val="0"/>
                        </a:spcAft>
                        <a:tabLst>
                          <a:tab pos="5486400" algn="r"/>
                        </a:tabLst>
                      </a:pPr>
                      <a:r>
                        <a:rPr lang="en-US" sz="1600">
                          <a:effectLst/>
                          <a:latin typeface="+mj-ea"/>
                          <a:ea typeface="+mj-ea"/>
                        </a:rPr>
                        <a:t>0.242 </a:t>
                      </a:r>
                      <a:endParaRPr lang="zh-TW" sz="1600">
                        <a:effectLst/>
                        <a:latin typeface="+mj-ea"/>
                        <a:ea typeface="+mj-ea"/>
                        <a:cs typeface="標楷體" panose="03000509000000000000" pitchFamily="65" charset="-120"/>
                      </a:endParaRPr>
                    </a:p>
                  </a:txBody>
                  <a:tcPr marL="16158" marR="16158" marT="0" marB="0" anchor="ctr"/>
                </a:tc>
                <a:tc>
                  <a:txBody>
                    <a:bodyPr/>
                    <a:lstStyle/>
                    <a:p>
                      <a:pPr algn="ctr">
                        <a:spcAft>
                          <a:spcPts val="0"/>
                        </a:spcAft>
                        <a:tabLst>
                          <a:tab pos="5486400" algn="r"/>
                        </a:tabLst>
                      </a:pPr>
                      <a:r>
                        <a:rPr lang="en-US" sz="1600">
                          <a:effectLst/>
                          <a:latin typeface="+mj-ea"/>
                          <a:ea typeface="+mj-ea"/>
                        </a:rPr>
                        <a:t>0.213 </a:t>
                      </a:r>
                      <a:endParaRPr lang="zh-TW" sz="1600">
                        <a:effectLst/>
                        <a:latin typeface="+mj-ea"/>
                        <a:ea typeface="+mj-ea"/>
                        <a:cs typeface="標楷體" panose="03000509000000000000" pitchFamily="65" charset="-120"/>
                      </a:endParaRPr>
                    </a:p>
                  </a:txBody>
                  <a:tcPr marL="16158" marR="16158" marT="0" marB="0" anchor="ctr"/>
                </a:tc>
                <a:extLst>
                  <a:ext uri="{0D108BD9-81ED-4DB2-BD59-A6C34878D82A}">
                    <a16:rowId xmlns:a16="http://schemas.microsoft.com/office/drawing/2014/main" xmlns="" val="10003"/>
                  </a:ext>
                </a:extLst>
              </a:tr>
              <a:tr h="246675">
                <a:tc>
                  <a:txBody>
                    <a:bodyPr/>
                    <a:lstStyle/>
                    <a:p>
                      <a:pPr>
                        <a:spcAft>
                          <a:spcPts val="0"/>
                        </a:spcAft>
                        <a:tabLst>
                          <a:tab pos="5486400" algn="r"/>
                        </a:tabLst>
                      </a:pPr>
                      <a:r>
                        <a:rPr lang="zh-TW" sz="1600" dirty="0">
                          <a:effectLst/>
                          <a:latin typeface="+mj-ea"/>
                          <a:ea typeface="+mj-ea"/>
                        </a:rPr>
                        <a:t>我會在固定的時間做健康檢查</a:t>
                      </a:r>
                      <a:endParaRPr lang="zh-TW" sz="1600" dirty="0">
                        <a:effectLst/>
                        <a:latin typeface="+mj-ea"/>
                        <a:ea typeface="+mj-ea"/>
                        <a:cs typeface="標楷體" panose="03000509000000000000" pitchFamily="65" charset="-120"/>
                      </a:endParaRPr>
                    </a:p>
                  </a:txBody>
                  <a:tcPr marL="16158" marR="16158" marT="0" marB="0" anchor="ctr"/>
                </a:tc>
                <a:tc>
                  <a:txBody>
                    <a:bodyPr/>
                    <a:lstStyle/>
                    <a:p>
                      <a:pPr algn="ctr">
                        <a:spcAft>
                          <a:spcPts val="0"/>
                        </a:spcAft>
                        <a:tabLst>
                          <a:tab pos="5486400" algn="r"/>
                        </a:tabLst>
                      </a:pPr>
                      <a:r>
                        <a:rPr lang="en-US" sz="1600" dirty="0">
                          <a:solidFill>
                            <a:srgbClr val="FFFF00"/>
                          </a:solidFill>
                          <a:effectLst/>
                          <a:latin typeface="+mj-ea"/>
                          <a:ea typeface="+mj-ea"/>
                        </a:rPr>
                        <a:t>0.770 </a:t>
                      </a:r>
                      <a:endParaRPr lang="zh-TW" sz="1600" dirty="0">
                        <a:solidFill>
                          <a:srgbClr val="FFFF00"/>
                        </a:solidFill>
                        <a:effectLst/>
                        <a:latin typeface="+mj-ea"/>
                        <a:ea typeface="+mj-ea"/>
                        <a:cs typeface="標楷體" panose="03000509000000000000" pitchFamily="65" charset="-120"/>
                      </a:endParaRPr>
                    </a:p>
                  </a:txBody>
                  <a:tcPr marL="16158" marR="16158" marT="0" marB="0" anchor="ctr">
                    <a:solidFill>
                      <a:schemeClr val="accent3">
                        <a:lumMod val="75000"/>
                      </a:schemeClr>
                    </a:solidFill>
                  </a:tcPr>
                </a:tc>
                <a:tc>
                  <a:txBody>
                    <a:bodyPr/>
                    <a:lstStyle/>
                    <a:p>
                      <a:pPr algn="ctr">
                        <a:spcAft>
                          <a:spcPts val="0"/>
                        </a:spcAft>
                        <a:tabLst>
                          <a:tab pos="5486400" algn="r"/>
                        </a:tabLst>
                      </a:pPr>
                      <a:r>
                        <a:rPr lang="en-US" sz="1600">
                          <a:effectLst/>
                          <a:latin typeface="+mj-ea"/>
                          <a:ea typeface="+mj-ea"/>
                        </a:rPr>
                        <a:t>0.302 </a:t>
                      </a:r>
                      <a:endParaRPr lang="zh-TW" sz="1600">
                        <a:effectLst/>
                        <a:latin typeface="+mj-ea"/>
                        <a:ea typeface="+mj-ea"/>
                        <a:cs typeface="標楷體" panose="03000509000000000000" pitchFamily="65" charset="-120"/>
                      </a:endParaRPr>
                    </a:p>
                  </a:txBody>
                  <a:tcPr marL="16158" marR="16158" marT="0" marB="0" anchor="ctr"/>
                </a:tc>
                <a:tc>
                  <a:txBody>
                    <a:bodyPr/>
                    <a:lstStyle/>
                    <a:p>
                      <a:pPr algn="ctr">
                        <a:spcAft>
                          <a:spcPts val="0"/>
                        </a:spcAft>
                        <a:tabLst>
                          <a:tab pos="5486400" algn="r"/>
                        </a:tabLst>
                      </a:pPr>
                      <a:r>
                        <a:rPr lang="en-US" sz="1600">
                          <a:effectLst/>
                          <a:latin typeface="+mj-ea"/>
                          <a:ea typeface="+mj-ea"/>
                        </a:rPr>
                        <a:t>0.036 </a:t>
                      </a:r>
                      <a:endParaRPr lang="zh-TW" sz="1600">
                        <a:effectLst/>
                        <a:latin typeface="+mj-ea"/>
                        <a:ea typeface="+mj-ea"/>
                        <a:cs typeface="標楷體" panose="03000509000000000000" pitchFamily="65" charset="-120"/>
                      </a:endParaRPr>
                    </a:p>
                  </a:txBody>
                  <a:tcPr marL="16158" marR="16158" marT="0" marB="0" anchor="ctr"/>
                </a:tc>
                <a:extLst>
                  <a:ext uri="{0D108BD9-81ED-4DB2-BD59-A6C34878D82A}">
                    <a16:rowId xmlns:a16="http://schemas.microsoft.com/office/drawing/2014/main" xmlns="" val="10004"/>
                  </a:ext>
                </a:extLst>
              </a:tr>
              <a:tr h="246675">
                <a:tc>
                  <a:txBody>
                    <a:bodyPr/>
                    <a:lstStyle/>
                    <a:p>
                      <a:pPr>
                        <a:spcAft>
                          <a:spcPts val="0"/>
                        </a:spcAft>
                        <a:tabLst>
                          <a:tab pos="5486400" algn="r"/>
                        </a:tabLst>
                      </a:pPr>
                      <a:r>
                        <a:rPr lang="zh-TW" sz="1600" dirty="0">
                          <a:effectLst/>
                          <a:latin typeface="+mj-ea"/>
                          <a:ea typeface="+mj-ea"/>
                        </a:rPr>
                        <a:t>綠色產品價格高，但我還是會買</a:t>
                      </a:r>
                      <a:endParaRPr lang="zh-TW" sz="1600" dirty="0">
                        <a:effectLst/>
                        <a:latin typeface="+mj-ea"/>
                        <a:ea typeface="+mj-ea"/>
                        <a:cs typeface="標楷體" panose="03000509000000000000" pitchFamily="65" charset="-120"/>
                      </a:endParaRPr>
                    </a:p>
                  </a:txBody>
                  <a:tcPr marL="16158" marR="16158" marT="0" marB="0" anchor="ctr"/>
                </a:tc>
                <a:tc>
                  <a:txBody>
                    <a:bodyPr/>
                    <a:lstStyle/>
                    <a:p>
                      <a:pPr algn="ctr">
                        <a:spcAft>
                          <a:spcPts val="0"/>
                        </a:spcAft>
                        <a:tabLst>
                          <a:tab pos="5486400" algn="r"/>
                        </a:tabLst>
                      </a:pPr>
                      <a:r>
                        <a:rPr lang="en-US" sz="1600" dirty="0">
                          <a:solidFill>
                            <a:srgbClr val="FFFF00"/>
                          </a:solidFill>
                          <a:effectLst/>
                          <a:latin typeface="+mj-ea"/>
                          <a:ea typeface="+mj-ea"/>
                        </a:rPr>
                        <a:t>0.707 </a:t>
                      </a:r>
                      <a:endParaRPr lang="zh-TW" sz="1600" dirty="0">
                        <a:solidFill>
                          <a:srgbClr val="FFFF00"/>
                        </a:solidFill>
                        <a:effectLst/>
                        <a:latin typeface="+mj-ea"/>
                        <a:ea typeface="+mj-ea"/>
                        <a:cs typeface="標楷體" panose="03000509000000000000" pitchFamily="65" charset="-120"/>
                      </a:endParaRPr>
                    </a:p>
                  </a:txBody>
                  <a:tcPr marL="16158" marR="16158" marT="0" marB="0" anchor="ctr">
                    <a:solidFill>
                      <a:schemeClr val="accent3">
                        <a:lumMod val="75000"/>
                      </a:schemeClr>
                    </a:solidFill>
                  </a:tcPr>
                </a:tc>
                <a:tc>
                  <a:txBody>
                    <a:bodyPr/>
                    <a:lstStyle/>
                    <a:p>
                      <a:pPr algn="ctr">
                        <a:spcAft>
                          <a:spcPts val="0"/>
                        </a:spcAft>
                        <a:tabLst>
                          <a:tab pos="5486400" algn="r"/>
                        </a:tabLst>
                      </a:pPr>
                      <a:r>
                        <a:rPr lang="en-US" sz="1600">
                          <a:effectLst/>
                          <a:latin typeface="+mj-ea"/>
                          <a:ea typeface="+mj-ea"/>
                        </a:rPr>
                        <a:t>0.219 </a:t>
                      </a:r>
                      <a:endParaRPr lang="zh-TW" sz="1600">
                        <a:effectLst/>
                        <a:latin typeface="+mj-ea"/>
                        <a:ea typeface="+mj-ea"/>
                        <a:cs typeface="標楷體" panose="03000509000000000000" pitchFamily="65" charset="-120"/>
                      </a:endParaRPr>
                    </a:p>
                  </a:txBody>
                  <a:tcPr marL="16158" marR="16158" marT="0" marB="0" anchor="ctr"/>
                </a:tc>
                <a:tc>
                  <a:txBody>
                    <a:bodyPr/>
                    <a:lstStyle/>
                    <a:p>
                      <a:pPr algn="ctr">
                        <a:spcAft>
                          <a:spcPts val="0"/>
                        </a:spcAft>
                        <a:tabLst>
                          <a:tab pos="5486400" algn="r"/>
                        </a:tabLst>
                      </a:pPr>
                      <a:r>
                        <a:rPr lang="en-US" sz="1600">
                          <a:effectLst/>
                          <a:latin typeface="+mj-ea"/>
                          <a:ea typeface="+mj-ea"/>
                        </a:rPr>
                        <a:t>0.332 </a:t>
                      </a:r>
                      <a:endParaRPr lang="zh-TW" sz="1600">
                        <a:effectLst/>
                        <a:latin typeface="+mj-ea"/>
                        <a:ea typeface="+mj-ea"/>
                        <a:cs typeface="標楷體" panose="03000509000000000000" pitchFamily="65" charset="-120"/>
                      </a:endParaRPr>
                    </a:p>
                  </a:txBody>
                  <a:tcPr marL="16158" marR="16158" marT="0" marB="0" anchor="ctr"/>
                </a:tc>
                <a:extLst>
                  <a:ext uri="{0D108BD9-81ED-4DB2-BD59-A6C34878D82A}">
                    <a16:rowId xmlns:a16="http://schemas.microsoft.com/office/drawing/2014/main" xmlns="" val="10005"/>
                  </a:ext>
                </a:extLst>
              </a:tr>
              <a:tr h="246675">
                <a:tc>
                  <a:txBody>
                    <a:bodyPr/>
                    <a:lstStyle/>
                    <a:p>
                      <a:pPr>
                        <a:spcAft>
                          <a:spcPts val="0"/>
                        </a:spcAft>
                        <a:tabLst>
                          <a:tab pos="5486400" algn="r"/>
                        </a:tabLst>
                      </a:pPr>
                      <a:r>
                        <a:rPr lang="zh-TW" sz="1600" dirty="0">
                          <a:effectLst/>
                          <a:latin typeface="+mj-ea"/>
                          <a:ea typeface="+mj-ea"/>
                        </a:rPr>
                        <a:t>我會時常舒緩釋放自己的壓力</a:t>
                      </a:r>
                      <a:endParaRPr lang="zh-TW" sz="1600" dirty="0">
                        <a:effectLst/>
                        <a:latin typeface="+mj-ea"/>
                        <a:ea typeface="+mj-ea"/>
                        <a:cs typeface="標楷體" panose="03000509000000000000" pitchFamily="65" charset="-120"/>
                      </a:endParaRPr>
                    </a:p>
                  </a:txBody>
                  <a:tcPr marL="16158" marR="16158" marT="0" marB="0" anchor="ctr"/>
                </a:tc>
                <a:tc>
                  <a:txBody>
                    <a:bodyPr/>
                    <a:lstStyle/>
                    <a:p>
                      <a:pPr algn="ctr">
                        <a:spcAft>
                          <a:spcPts val="0"/>
                        </a:spcAft>
                        <a:tabLst>
                          <a:tab pos="5486400" algn="r"/>
                        </a:tabLst>
                      </a:pPr>
                      <a:r>
                        <a:rPr lang="en-US" sz="1600" dirty="0">
                          <a:solidFill>
                            <a:srgbClr val="FFFF00"/>
                          </a:solidFill>
                          <a:effectLst/>
                          <a:latin typeface="+mj-ea"/>
                          <a:ea typeface="+mj-ea"/>
                        </a:rPr>
                        <a:t>0.661 </a:t>
                      </a:r>
                      <a:endParaRPr lang="zh-TW" sz="1600" dirty="0">
                        <a:solidFill>
                          <a:srgbClr val="FFFF00"/>
                        </a:solidFill>
                        <a:effectLst/>
                        <a:latin typeface="+mj-ea"/>
                        <a:ea typeface="+mj-ea"/>
                        <a:cs typeface="標楷體" panose="03000509000000000000" pitchFamily="65" charset="-120"/>
                      </a:endParaRPr>
                    </a:p>
                  </a:txBody>
                  <a:tcPr marL="16158" marR="16158" marT="0" marB="0" anchor="ctr">
                    <a:solidFill>
                      <a:schemeClr val="accent3">
                        <a:lumMod val="75000"/>
                      </a:schemeClr>
                    </a:solidFill>
                  </a:tcPr>
                </a:tc>
                <a:tc>
                  <a:txBody>
                    <a:bodyPr/>
                    <a:lstStyle/>
                    <a:p>
                      <a:pPr algn="ctr">
                        <a:spcAft>
                          <a:spcPts val="0"/>
                        </a:spcAft>
                        <a:tabLst>
                          <a:tab pos="5486400" algn="r"/>
                        </a:tabLst>
                      </a:pPr>
                      <a:r>
                        <a:rPr lang="en-US" sz="1600">
                          <a:effectLst/>
                          <a:latin typeface="+mj-ea"/>
                          <a:ea typeface="+mj-ea"/>
                        </a:rPr>
                        <a:t>0.345 </a:t>
                      </a:r>
                      <a:endParaRPr lang="zh-TW" sz="1600">
                        <a:effectLst/>
                        <a:latin typeface="+mj-ea"/>
                        <a:ea typeface="+mj-ea"/>
                        <a:cs typeface="標楷體" panose="03000509000000000000" pitchFamily="65" charset="-120"/>
                      </a:endParaRPr>
                    </a:p>
                  </a:txBody>
                  <a:tcPr marL="16158" marR="16158" marT="0" marB="0" anchor="ctr"/>
                </a:tc>
                <a:tc>
                  <a:txBody>
                    <a:bodyPr/>
                    <a:lstStyle/>
                    <a:p>
                      <a:pPr algn="ctr">
                        <a:spcAft>
                          <a:spcPts val="0"/>
                        </a:spcAft>
                        <a:tabLst>
                          <a:tab pos="5486400" algn="r"/>
                        </a:tabLst>
                      </a:pPr>
                      <a:r>
                        <a:rPr lang="en-US" sz="1600">
                          <a:effectLst/>
                          <a:latin typeface="+mj-ea"/>
                          <a:ea typeface="+mj-ea"/>
                        </a:rPr>
                        <a:t>0.302 </a:t>
                      </a:r>
                      <a:endParaRPr lang="zh-TW" sz="1600">
                        <a:effectLst/>
                        <a:latin typeface="+mj-ea"/>
                        <a:ea typeface="+mj-ea"/>
                        <a:cs typeface="標楷體" panose="03000509000000000000" pitchFamily="65" charset="-120"/>
                      </a:endParaRPr>
                    </a:p>
                  </a:txBody>
                  <a:tcPr marL="16158" marR="16158" marT="0" marB="0" anchor="ctr"/>
                </a:tc>
                <a:extLst>
                  <a:ext uri="{0D108BD9-81ED-4DB2-BD59-A6C34878D82A}">
                    <a16:rowId xmlns:a16="http://schemas.microsoft.com/office/drawing/2014/main" xmlns="" val="10006"/>
                  </a:ext>
                </a:extLst>
              </a:tr>
              <a:tr h="246675">
                <a:tc>
                  <a:txBody>
                    <a:bodyPr/>
                    <a:lstStyle/>
                    <a:p>
                      <a:pPr>
                        <a:spcAft>
                          <a:spcPts val="0"/>
                        </a:spcAft>
                        <a:tabLst>
                          <a:tab pos="5486400" algn="r"/>
                        </a:tabLst>
                      </a:pPr>
                      <a:r>
                        <a:rPr lang="zh-TW" sz="1600" dirty="0">
                          <a:effectLst/>
                          <a:latin typeface="+mj-ea"/>
                          <a:ea typeface="+mj-ea"/>
                        </a:rPr>
                        <a:t>我發現新事物都會想要嘗試</a:t>
                      </a:r>
                      <a:endParaRPr lang="zh-TW" sz="1600" dirty="0">
                        <a:effectLst/>
                        <a:latin typeface="+mj-ea"/>
                        <a:ea typeface="+mj-ea"/>
                        <a:cs typeface="標楷體" panose="03000509000000000000" pitchFamily="65" charset="-120"/>
                      </a:endParaRPr>
                    </a:p>
                  </a:txBody>
                  <a:tcPr marL="16158" marR="16158" marT="0" marB="0" anchor="ctr"/>
                </a:tc>
                <a:tc>
                  <a:txBody>
                    <a:bodyPr/>
                    <a:lstStyle/>
                    <a:p>
                      <a:pPr algn="ctr">
                        <a:spcAft>
                          <a:spcPts val="0"/>
                        </a:spcAft>
                        <a:tabLst>
                          <a:tab pos="5486400" algn="r"/>
                        </a:tabLst>
                      </a:pPr>
                      <a:r>
                        <a:rPr lang="en-US" sz="1600" dirty="0">
                          <a:solidFill>
                            <a:srgbClr val="FFFF00"/>
                          </a:solidFill>
                          <a:effectLst/>
                          <a:latin typeface="+mj-ea"/>
                          <a:ea typeface="+mj-ea"/>
                        </a:rPr>
                        <a:t>0.642 </a:t>
                      </a:r>
                      <a:endParaRPr lang="zh-TW" sz="1600" dirty="0">
                        <a:solidFill>
                          <a:srgbClr val="FFFF00"/>
                        </a:solidFill>
                        <a:effectLst/>
                        <a:latin typeface="+mj-ea"/>
                        <a:ea typeface="+mj-ea"/>
                        <a:cs typeface="標楷體" panose="03000509000000000000" pitchFamily="65" charset="-120"/>
                      </a:endParaRPr>
                    </a:p>
                  </a:txBody>
                  <a:tcPr marL="16158" marR="16158" marT="0" marB="0" anchor="ctr">
                    <a:solidFill>
                      <a:schemeClr val="accent3">
                        <a:lumMod val="75000"/>
                      </a:schemeClr>
                    </a:solidFill>
                  </a:tcPr>
                </a:tc>
                <a:tc>
                  <a:txBody>
                    <a:bodyPr/>
                    <a:lstStyle/>
                    <a:p>
                      <a:pPr algn="ctr">
                        <a:spcAft>
                          <a:spcPts val="0"/>
                        </a:spcAft>
                        <a:tabLst>
                          <a:tab pos="5486400" algn="r"/>
                        </a:tabLst>
                      </a:pPr>
                      <a:r>
                        <a:rPr lang="en-US" sz="1600">
                          <a:effectLst/>
                          <a:latin typeface="+mj-ea"/>
                          <a:ea typeface="+mj-ea"/>
                        </a:rPr>
                        <a:t>0.164 </a:t>
                      </a:r>
                      <a:endParaRPr lang="zh-TW" sz="1600">
                        <a:effectLst/>
                        <a:latin typeface="+mj-ea"/>
                        <a:ea typeface="+mj-ea"/>
                        <a:cs typeface="標楷體" panose="03000509000000000000" pitchFamily="65" charset="-120"/>
                      </a:endParaRPr>
                    </a:p>
                  </a:txBody>
                  <a:tcPr marL="16158" marR="16158" marT="0" marB="0" anchor="ctr"/>
                </a:tc>
                <a:tc>
                  <a:txBody>
                    <a:bodyPr/>
                    <a:lstStyle/>
                    <a:p>
                      <a:pPr algn="ctr">
                        <a:spcAft>
                          <a:spcPts val="0"/>
                        </a:spcAft>
                        <a:tabLst>
                          <a:tab pos="5486400" algn="r"/>
                        </a:tabLst>
                      </a:pPr>
                      <a:r>
                        <a:rPr lang="en-US" sz="1600">
                          <a:effectLst/>
                          <a:latin typeface="+mj-ea"/>
                          <a:ea typeface="+mj-ea"/>
                        </a:rPr>
                        <a:t>0.246 </a:t>
                      </a:r>
                      <a:endParaRPr lang="zh-TW" sz="1600">
                        <a:effectLst/>
                        <a:latin typeface="+mj-ea"/>
                        <a:ea typeface="+mj-ea"/>
                        <a:cs typeface="標楷體" panose="03000509000000000000" pitchFamily="65" charset="-120"/>
                      </a:endParaRPr>
                    </a:p>
                  </a:txBody>
                  <a:tcPr marL="16158" marR="16158" marT="0" marB="0" anchor="ctr"/>
                </a:tc>
                <a:extLst>
                  <a:ext uri="{0D108BD9-81ED-4DB2-BD59-A6C34878D82A}">
                    <a16:rowId xmlns:a16="http://schemas.microsoft.com/office/drawing/2014/main" xmlns="" val="10007"/>
                  </a:ext>
                </a:extLst>
              </a:tr>
              <a:tr h="246675">
                <a:tc>
                  <a:txBody>
                    <a:bodyPr/>
                    <a:lstStyle/>
                    <a:p>
                      <a:pPr>
                        <a:spcAft>
                          <a:spcPts val="0"/>
                        </a:spcAft>
                        <a:tabLst>
                          <a:tab pos="5486400" algn="r"/>
                        </a:tabLst>
                      </a:pPr>
                      <a:r>
                        <a:rPr lang="en-US" sz="1600">
                          <a:effectLst/>
                          <a:latin typeface="+mj-ea"/>
                          <a:ea typeface="+mj-ea"/>
                        </a:rPr>
                        <a:t>我盡量不吃加工食品</a:t>
                      </a:r>
                      <a:endParaRPr lang="zh-TW" sz="1600">
                        <a:effectLst/>
                        <a:latin typeface="+mj-ea"/>
                        <a:ea typeface="+mj-ea"/>
                        <a:cs typeface="標楷體" panose="03000509000000000000" pitchFamily="65" charset="-120"/>
                      </a:endParaRPr>
                    </a:p>
                  </a:txBody>
                  <a:tcPr marL="16158" marR="16158" marT="0" marB="0" anchor="ctr"/>
                </a:tc>
                <a:tc>
                  <a:txBody>
                    <a:bodyPr/>
                    <a:lstStyle/>
                    <a:p>
                      <a:pPr algn="ctr">
                        <a:spcAft>
                          <a:spcPts val="0"/>
                        </a:spcAft>
                        <a:tabLst>
                          <a:tab pos="5486400" algn="r"/>
                        </a:tabLst>
                      </a:pPr>
                      <a:r>
                        <a:rPr lang="en-US" sz="1600">
                          <a:effectLst/>
                          <a:latin typeface="+mj-ea"/>
                          <a:ea typeface="+mj-ea"/>
                        </a:rPr>
                        <a:t>0.267 </a:t>
                      </a:r>
                      <a:endParaRPr lang="zh-TW" sz="1600">
                        <a:effectLst/>
                        <a:latin typeface="+mj-ea"/>
                        <a:ea typeface="+mj-ea"/>
                        <a:cs typeface="標楷體" panose="03000509000000000000" pitchFamily="65" charset="-120"/>
                      </a:endParaRPr>
                    </a:p>
                  </a:txBody>
                  <a:tcPr marL="16158" marR="16158" marT="0" marB="0" anchor="ctr"/>
                </a:tc>
                <a:tc>
                  <a:txBody>
                    <a:bodyPr/>
                    <a:lstStyle/>
                    <a:p>
                      <a:pPr algn="ctr">
                        <a:spcAft>
                          <a:spcPts val="0"/>
                        </a:spcAft>
                        <a:tabLst>
                          <a:tab pos="5486400" algn="r"/>
                        </a:tabLst>
                      </a:pPr>
                      <a:r>
                        <a:rPr lang="en-US" sz="1600" dirty="0">
                          <a:solidFill>
                            <a:srgbClr val="FFFF00"/>
                          </a:solidFill>
                          <a:effectLst/>
                          <a:latin typeface="+mj-ea"/>
                          <a:ea typeface="+mj-ea"/>
                        </a:rPr>
                        <a:t>0.872 </a:t>
                      </a:r>
                      <a:endParaRPr lang="zh-TW" sz="1600" dirty="0">
                        <a:solidFill>
                          <a:srgbClr val="FFFF00"/>
                        </a:solidFill>
                        <a:effectLst/>
                        <a:latin typeface="+mj-ea"/>
                        <a:ea typeface="+mj-ea"/>
                        <a:cs typeface="標楷體" panose="03000509000000000000" pitchFamily="65" charset="-120"/>
                      </a:endParaRPr>
                    </a:p>
                  </a:txBody>
                  <a:tcPr marL="16158" marR="16158" marT="0" marB="0" anchor="ctr">
                    <a:solidFill>
                      <a:schemeClr val="accent3">
                        <a:lumMod val="75000"/>
                      </a:schemeClr>
                    </a:solidFill>
                  </a:tcPr>
                </a:tc>
                <a:tc>
                  <a:txBody>
                    <a:bodyPr/>
                    <a:lstStyle/>
                    <a:p>
                      <a:pPr algn="ctr">
                        <a:spcAft>
                          <a:spcPts val="0"/>
                        </a:spcAft>
                        <a:tabLst>
                          <a:tab pos="5486400" algn="r"/>
                        </a:tabLst>
                      </a:pPr>
                      <a:r>
                        <a:rPr lang="en-US" sz="1600">
                          <a:effectLst/>
                          <a:latin typeface="+mj-ea"/>
                          <a:ea typeface="+mj-ea"/>
                        </a:rPr>
                        <a:t>0.044 </a:t>
                      </a:r>
                      <a:endParaRPr lang="zh-TW" sz="1600">
                        <a:effectLst/>
                        <a:latin typeface="+mj-ea"/>
                        <a:ea typeface="+mj-ea"/>
                        <a:cs typeface="標楷體" panose="03000509000000000000" pitchFamily="65" charset="-120"/>
                      </a:endParaRPr>
                    </a:p>
                  </a:txBody>
                  <a:tcPr marL="16158" marR="16158" marT="0" marB="0" anchor="ctr"/>
                </a:tc>
                <a:extLst>
                  <a:ext uri="{0D108BD9-81ED-4DB2-BD59-A6C34878D82A}">
                    <a16:rowId xmlns:a16="http://schemas.microsoft.com/office/drawing/2014/main" xmlns="" val="10008"/>
                  </a:ext>
                </a:extLst>
              </a:tr>
              <a:tr h="246675">
                <a:tc>
                  <a:txBody>
                    <a:bodyPr/>
                    <a:lstStyle/>
                    <a:p>
                      <a:pPr>
                        <a:spcAft>
                          <a:spcPts val="0"/>
                        </a:spcAft>
                        <a:tabLst>
                          <a:tab pos="5486400" algn="r"/>
                        </a:tabLst>
                      </a:pPr>
                      <a:r>
                        <a:rPr lang="zh-TW" sz="1600" dirty="0">
                          <a:effectLst/>
                          <a:latin typeface="+mj-ea"/>
                          <a:ea typeface="+mj-ea"/>
                        </a:rPr>
                        <a:t>我喜歡買原味不添加的天然的食品</a:t>
                      </a:r>
                      <a:endParaRPr lang="zh-TW" sz="1600" dirty="0">
                        <a:effectLst/>
                        <a:latin typeface="+mj-ea"/>
                        <a:ea typeface="+mj-ea"/>
                        <a:cs typeface="標楷體" panose="03000509000000000000" pitchFamily="65" charset="-120"/>
                      </a:endParaRPr>
                    </a:p>
                  </a:txBody>
                  <a:tcPr marL="16158" marR="16158" marT="0" marB="0" anchor="ctr"/>
                </a:tc>
                <a:tc>
                  <a:txBody>
                    <a:bodyPr/>
                    <a:lstStyle/>
                    <a:p>
                      <a:pPr algn="ctr">
                        <a:spcAft>
                          <a:spcPts val="0"/>
                        </a:spcAft>
                        <a:tabLst>
                          <a:tab pos="5486400" algn="r"/>
                        </a:tabLst>
                      </a:pPr>
                      <a:r>
                        <a:rPr lang="en-US" sz="1600" dirty="0">
                          <a:effectLst/>
                          <a:latin typeface="+mj-ea"/>
                          <a:ea typeface="+mj-ea"/>
                        </a:rPr>
                        <a:t>0.224 </a:t>
                      </a:r>
                      <a:endParaRPr lang="zh-TW" sz="1600" dirty="0">
                        <a:effectLst/>
                        <a:latin typeface="+mj-ea"/>
                        <a:ea typeface="+mj-ea"/>
                        <a:cs typeface="標楷體" panose="03000509000000000000" pitchFamily="65" charset="-120"/>
                      </a:endParaRPr>
                    </a:p>
                  </a:txBody>
                  <a:tcPr marL="16158" marR="16158" marT="0" marB="0" anchor="ctr"/>
                </a:tc>
                <a:tc>
                  <a:txBody>
                    <a:bodyPr/>
                    <a:lstStyle/>
                    <a:p>
                      <a:pPr algn="ctr">
                        <a:spcAft>
                          <a:spcPts val="0"/>
                        </a:spcAft>
                        <a:tabLst>
                          <a:tab pos="5486400" algn="r"/>
                        </a:tabLst>
                      </a:pPr>
                      <a:r>
                        <a:rPr lang="en-US" sz="1600" dirty="0">
                          <a:solidFill>
                            <a:srgbClr val="FFFF00"/>
                          </a:solidFill>
                          <a:effectLst/>
                          <a:latin typeface="+mj-ea"/>
                          <a:ea typeface="+mj-ea"/>
                        </a:rPr>
                        <a:t>0.857 </a:t>
                      </a:r>
                      <a:endParaRPr lang="zh-TW" sz="1600" dirty="0">
                        <a:solidFill>
                          <a:srgbClr val="FFFF00"/>
                        </a:solidFill>
                        <a:effectLst/>
                        <a:latin typeface="+mj-ea"/>
                        <a:ea typeface="+mj-ea"/>
                        <a:cs typeface="標楷體" panose="03000509000000000000" pitchFamily="65" charset="-120"/>
                      </a:endParaRPr>
                    </a:p>
                  </a:txBody>
                  <a:tcPr marL="16158" marR="16158" marT="0" marB="0" anchor="ctr">
                    <a:solidFill>
                      <a:schemeClr val="accent3">
                        <a:lumMod val="75000"/>
                      </a:schemeClr>
                    </a:solidFill>
                  </a:tcPr>
                </a:tc>
                <a:tc>
                  <a:txBody>
                    <a:bodyPr/>
                    <a:lstStyle/>
                    <a:p>
                      <a:pPr algn="ctr">
                        <a:spcAft>
                          <a:spcPts val="0"/>
                        </a:spcAft>
                        <a:tabLst>
                          <a:tab pos="5486400" algn="r"/>
                        </a:tabLst>
                      </a:pPr>
                      <a:r>
                        <a:rPr lang="en-US" sz="1600">
                          <a:effectLst/>
                          <a:latin typeface="+mj-ea"/>
                          <a:ea typeface="+mj-ea"/>
                        </a:rPr>
                        <a:t>0.247 </a:t>
                      </a:r>
                      <a:endParaRPr lang="zh-TW" sz="1600">
                        <a:effectLst/>
                        <a:latin typeface="+mj-ea"/>
                        <a:ea typeface="+mj-ea"/>
                        <a:cs typeface="標楷體" panose="03000509000000000000" pitchFamily="65" charset="-120"/>
                      </a:endParaRPr>
                    </a:p>
                  </a:txBody>
                  <a:tcPr marL="16158" marR="16158" marT="0" marB="0" anchor="ctr"/>
                </a:tc>
                <a:extLst>
                  <a:ext uri="{0D108BD9-81ED-4DB2-BD59-A6C34878D82A}">
                    <a16:rowId xmlns:a16="http://schemas.microsoft.com/office/drawing/2014/main" xmlns="" val="10009"/>
                  </a:ext>
                </a:extLst>
              </a:tr>
              <a:tr h="246675">
                <a:tc>
                  <a:txBody>
                    <a:bodyPr/>
                    <a:lstStyle/>
                    <a:p>
                      <a:pPr>
                        <a:spcAft>
                          <a:spcPts val="0"/>
                        </a:spcAft>
                        <a:tabLst>
                          <a:tab pos="5486400" algn="r"/>
                        </a:tabLst>
                      </a:pPr>
                      <a:r>
                        <a:rPr lang="en-US" sz="1600">
                          <a:effectLst/>
                          <a:latin typeface="+mj-ea"/>
                          <a:ea typeface="+mj-ea"/>
                        </a:rPr>
                        <a:t>我會選擇低鈉的飲食</a:t>
                      </a:r>
                      <a:endParaRPr lang="zh-TW" sz="1600">
                        <a:effectLst/>
                        <a:latin typeface="+mj-ea"/>
                        <a:ea typeface="+mj-ea"/>
                        <a:cs typeface="標楷體" panose="03000509000000000000" pitchFamily="65" charset="-120"/>
                      </a:endParaRPr>
                    </a:p>
                  </a:txBody>
                  <a:tcPr marL="16158" marR="16158" marT="0" marB="0" anchor="ctr"/>
                </a:tc>
                <a:tc>
                  <a:txBody>
                    <a:bodyPr/>
                    <a:lstStyle/>
                    <a:p>
                      <a:pPr algn="ctr">
                        <a:spcAft>
                          <a:spcPts val="0"/>
                        </a:spcAft>
                        <a:tabLst>
                          <a:tab pos="5486400" algn="r"/>
                        </a:tabLst>
                      </a:pPr>
                      <a:r>
                        <a:rPr lang="en-US" sz="1600" dirty="0">
                          <a:effectLst/>
                          <a:latin typeface="+mj-ea"/>
                          <a:ea typeface="+mj-ea"/>
                        </a:rPr>
                        <a:t>0.288 </a:t>
                      </a:r>
                      <a:endParaRPr lang="zh-TW" sz="1600" dirty="0">
                        <a:effectLst/>
                        <a:latin typeface="+mj-ea"/>
                        <a:ea typeface="+mj-ea"/>
                        <a:cs typeface="標楷體" panose="03000509000000000000" pitchFamily="65" charset="-120"/>
                      </a:endParaRPr>
                    </a:p>
                  </a:txBody>
                  <a:tcPr marL="16158" marR="16158" marT="0" marB="0" anchor="ctr"/>
                </a:tc>
                <a:tc>
                  <a:txBody>
                    <a:bodyPr/>
                    <a:lstStyle/>
                    <a:p>
                      <a:pPr algn="ctr">
                        <a:spcAft>
                          <a:spcPts val="0"/>
                        </a:spcAft>
                        <a:tabLst>
                          <a:tab pos="5486400" algn="r"/>
                        </a:tabLst>
                      </a:pPr>
                      <a:r>
                        <a:rPr lang="en-US" sz="1600" dirty="0">
                          <a:solidFill>
                            <a:srgbClr val="FFFF00"/>
                          </a:solidFill>
                          <a:effectLst/>
                          <a:latin typeface="+mj-ea"/>
                          <a:ea typeface="+mj-ea"/>
                        </a:rPr>
                        <a:t>0.785 </a:t>
                      </a:r>
                      <a:endParaRPr lang="zh-TW" sz="1600" dirty="0">
                        <a:solidFill>
                          <a:srgbClr val="FFFF00"/>
                        </a:solidFill>
                        <a:effectLst/>
                        <a:latin typeface="+mj-ea"/>
                        <a:ea typeface="+mj-ea"/>
                        <a:cs typeface="標楷體" panose="03000509000000000000" pitchFamily="65" charset="-120"/>
                      </a:endParaRPr>
                    </a:p>
                  </a:txBody>
                  <a:tcPr marL="16158" marR="16158" marT="0" marB="0" anchor="ctr">
                    <a:solidFill>
                      <a:schemeClr val="accent3">
                        <a:lumMod val="75000"/>
                      </a:schemeClr>
                    </a:solidFill>
                  </a:tcPr>
                </a:tc>
                <a:tc>
                  <a:txBody>
                    <a:bodyPr/>
                    <a:lstStyle/>
                    <a:p>
                      <a:pPr algn="ctr">
                        <a:spcAft>
                          <a:spcPts val="0"/>
                        </a:spcAft>
                        <a:tabLst>
                          <a:tab pos="5486400" algn="r"/>
                        </a:tabLst>
                      </a:pPr>
                      <a:r>
                        <a:rPr lang="en-US" sz="1600">
                          <a:effectLst/>
                          <a:latin typeface="+mj-ea"/>
                          <a:ea typeface="+mj-ea"/>
                        </a:rPr>
                        <a:t>0.087 </a:t>
                      </a:r>
                      <a:endParaRPr lang="zh-TW" sz="1600">
                        <a:effectLst/>
                        <a:latin typeface="+mj-ea"/>
                        <a:ea typeface="+mj-ea"/>
                        <a:cs typeface="標楷體" panose="03000509000000000000" pitchFamily="65" charset="-120"/>
                      </a:endParaRPr>
                    </a:p>
                  </a:txBody>
                  <a:tcPr marL="16158" marR="16158" marT="0" marB="0" anchor="ctr"/>
                </a:tc>
                <a:extLst>
                  <a:ext uri="{0D108BD9-81ED-4DB2-BD59-A6C34878D82A}">
                    <a16:rowId xmlns:a16="http://schemas.microsoft.com/office/drawing/2014/main" xmlns="" val="10010"/>
                  </a:ext>
                </a:extLst>
              </a:tr>
              <a:tr h="246675">
                <a:tc>
                  <a:txBody>
                    <a:bodyPr/>
                    <a:lstStyle/>
                    <a:p>
                      <a:pPr>
                        <a:spcAft>
                          <a:spcPts val="0"/>
                        </a:spcAft>
                        <a:tabLst>
                          <a:tab pos="5486400" algn="r"/>
                        </a:tabLst>
                      </a:pPr>
                      <a:r>
                        <a:rPr lang="zh-TW" sz="1600">
                          <a:effectLst/>
                          <a:latin typeface="+mj-ea"/>
                          <a:ea typeface="+mj-ea"/>
                        </a:rPr>
                        <a:t>選擇食物時我會優先考慮營養大於味道</a:t>
                      </a:r>
                      <a:endParaRPr lang="zh-TW" sz="1600">
                        <a:effectLst/>
                        <a:latin typeface="+mj-ea"/>
                        <a:ea typeface="+mj-ea"/>
                        <a:cs typeface="標楷體" panose="03000509000000000000" pitchFamily="65" charset="-120"/>
                      </a:endParaRPr>
                    </a:p>
                  </a:txBody>
                  <a:tcPr marL="16158" marR="16158" marT="0" marB="0" anchor="ctr"/>
                </a:tc>
                <a:tc>
                  <a:txBody>
                    <a:bodyPr/>
                    <a:lstStyle/>
                    <a:p>
                      <a:pPr algn="ctr">
                        <a:spcAft>
                          <a:spcPts val="0"/>
                        </a:spcAft>
                        <a:tabLst>
                          <a:tab pos="5486400" algn="r"/>
                        </a:tabLst>
                      </a:pPr>
                      <a:r>
                        <a:rPr lang="en-US" sz="1600" dirty="0">
                          <a:effectLst/>
                          <a:latin typeface="+mj-ea"/>
                          <a:ea typeface="+mj-ea"/>
                        </a:rPr>
                        <a:t>0.259 </a:t>
                      </a:r>
                      <a:endParaRPr lang="zh-TW" sz="1600" dirty="0">
                        <a:effectLst/>
                        <a:latin typeface="+mj-ea"/>
                        <a:ea typeface="+mj-ea"/>
                        <a:cs typeface="標楷體" panose="03000509000000000000" pitchFamily="65" charset="-120"/>
                      </a:endParaRPr>
                    </a:p>
                  </a:txBody>
                  <a:tcPr marL="16158" marR="16158" marT="0" marB="0" anchor="ctr"/>
                </a:tc>
                <a:tc>
                  <a:txBody>
                    <a:bodyPr/>
                    <a:lstStyle/>
                    <a:p>
                      <a:pPr algn="ctr">
                        <a:spcAft>
                          <a:spcPts val="0"/>
                        </a:spcAft>
                        <a:tabLst>
                          <a:tab pos="5486400" algn="r"/>
                        </a:tabLst>
                      </a:pPr>
                      <a:r>
                        <a:rPr lang="en-US" sz="1600" dirty="0">
                          <a:solidFill>
                            <a:srgbClr val="FFFF00"/>
                          </a:solidFill>
                          <a:effectLst/>
                          <a:latin typeface="+mj-ea"/>
                          <a:ea typeface="+mj-ea"/>
                        </a:rPr>
                        <a:t>0.755 </a:t>
                      </a:r>
                      <a:endParaRPr lang="zh-TW" sz="1600" dirty="0">
                        <a:solidFill>
                          <a:srgbClr val="FFFF00"/>
                        </a:solidFill>
                        <a:effectLst/>
                        <a:latin typeface="+mj-ea"/>
                        <a:ea typeface="+mj-ea"/>
                        <a:cs typeface="標楷體" panose="03000509000000000000" pitchFamily="65" charset="-120"/>
                      </a:endParaRPr>
                    </a:p>
                  </a:txBody>
                  <a:tcPr marL="16158" marR="16158" marT="0" marB="0" anchor="ctr">
                    <a:solidFill>
                      <a:schemeClr val="accent3">
                        <a:lumMod val="75000"/>
                      </a:schemeClr>
                    </a:solidFill>
                  </a:tcPr>
                </a:tc>
                <a:tc>
                  <a:txBody>
                    <a:bodyPr/>
                    <a:lstStyle/>
                    <a:p>
                      <a:pPr algn="ctr">
                        <a:spcAft>
                          <a:spcPts val="0"/>
                        </a:spcAft>
                        <a:tabLst>
                          <a:tab pos="5486400" algn="r"/>
                        </a:tabLst>
                      </a:pPr>
                      <a:r>
                        <a:rPr lang="en-US" sz="1600">
                          <a:effectLst/>
                          <a:latin typeface="+mj-ea"/>
                          <a:ea typeface="+mj-ea"/>
                        </a:rPr>
                        <a:t>0.315 </a:t>
                      </a:r>
                      <a:endParaRPr lang="zh-TW" sz="1600">
                        <a:effectLst/>
                        <a:latin typeface="+mj-ea"/>
                        <a:ea typeface="+mj-ea"/>
                        <a:cs typeface="標楷體" panose="03000509000000000000" pitchFamily="65" charset="-120"/>
                      </a:endParaRPr>
                    </a:p>
                  </a:txBody>
                  <a:tcPr marL="16158" marR="16158" marT="0" marB="0" anchor="ctr"/>
                </a:tc>
                <a:extLst>
                  <a:ext uri="{0D108BD9-81ED-4DB2-BD59-A6C34878D82A}">
                    <a16:rowId xmlns:a16="http://schemas.microsoft.com/office/drawing/2014/main" xmlns="" val="10011"/>
                  </a:ext>
                </a:extLst>
              </a:tr>
              <a:tr h="246675">
                <a:tc>
                  <a:txBody>
                    <a:bodyPr/>
                    <a:lstStyle/>
                    <a:p>
                      <a:pPr>
                        <a:spcAft>
                          <a:spcPts val="0"/>
                        </a:spcAft>
                        <a:tabLst>
                          <a:tab pos="5486400" algn="r"/>
                        </a:tabLst>
                      </a:pPr>
                      <a:r>
                        <a:rPr lang="zh-TW" sz="1600">
                          <a:effectLst/>
                          <a:latin typeface="+mj-ea"/>
                          <a:ea typeface="+mj-ea"/>
                        </a:rPr>
                        <a:t>我會關心綠色產品的趨勢及發展</a:t>
                      </a:r>
                      <a:endParaRPr lang="zh-TW" sz="1600">
                        <a:effectLst/>
                        <a:latin typeface="+mj-ea"/>
                        <a:ea typeface="+mj-ea"/>
                        <a:cs typeface="標楷體" panose="03000509000000000000" pitchFamily="65" charset="-120"/>
                      </a:endParaRPr>
                    </a:p>
                  </a:txBody>
                  <a:tcPr marL="16158" marR="16158" marT="0" marB="0" anchor="ctr"/>
                </a:tc>
                <a:tc>
                  <a:txBody>
                    <a:bodyPr/>
                    <a:lstStyle/>
                    <a:p>
                      <a:pPr algn="ctr">
                        <a:spcAft>
                          <a:spcPts val="0"/>
                        </a:spcAft>
                        <a:tabLst>
                          <a:tab pos="5486400" algn="r"/>
                        </a:tabLst>
                      </a:pPr>
                      <a:r>
                        <a:rPr lang="en-US" sz="1600" dirty="0">
                          <a:effectLst/>
                          <a:latin typeface="+mj-ea"/>
                          <a:ea typeface="+mj-ea"/>
                        </a:rPr>
                        <a:t>0.422 </a:t>
                      </a:r>
                      <a:endParaRPr lang="zh-TW" sz="1600" dirty="0">
                        <a:effectLst/>
                        <a:latin typeface="+mj-ea"/>
                        <a:ea typeface="+mj-ea"/>
                        <a:cs typeface="標楷體" panose="03000509000000000000" pitchFamily="65" charset="-120"/>
                      </a:endParaRPr>
                    </a:p>
                  </a:txBody>
                  <a:tcPr marL="16158" marR="16158" marT="0" marB="0" anchor="ctr"/>
                </a:tc>
                <a:tc>
                  <a:txBody>
                    <a:bodyPr/>
                    <a:lstStyle/>
                    <a:p>
                      <a:pPr algn="ctr">
                        <a:spcAft>
                          <a:spcPts val="0"/>
                        </a:spcAft>
                        <a:tabLst>
                          <a:tab pos="5486400" algn="r"/>
                        </a:tabLst>
                      </a:pPr>
                      <a:r>
                        <a:rPr lang="en-US" sz="1600" dirty="0">
                          <a:solidFill>
                            <a:srgbClr val="FFFF00"/>
                          </a:solidFill>
                          <a:effectLst/>
                          <a:latin typeface="+mj-ea"/>
                          <a:ea typeface="+mj-ea"/>
                        </a:rPr>
                        <a:t>0.591 </a:t>
                      </a:r>
                      <a:endParaRPr lang="zh-TW" sz="1600" dirty="0">
                        <a:solidFill>
                          <a:srgbClr val="FFFF00"/>
                        </a:solidFill>
                        <a:effectLst/>
                        <a:latin typeface="+mj-ea"/>
                        <a:ea typeface="+mj-ea"/>
                        <a:cs typeface="標楷體" panose="03000509000000000000" pitchFamily="65" charset="-120"/>
                      </a:endParaRPr>
                    </a:p>
                  </a:txBody>
                  <a:tcPr marL="16158" marR="16158" marT="0" marB="0" anchor="ctr">
                    <a:solidFill>
                      <a:schemeClr val="accent3">
                        <a:lumMod val="75000"/>
                      </a:schemeClr>
                    </a:solidFill>
                  </a:tcPr>
                </a:tc>
                <a:tc>
                  <a:txBody>
                    <a:bodyPr/>
                    <a:lstStyle/>
                    <a:p>
                      <a:pPr algn="ctr">
                        <a:spcAft>
                          <a:spcPts val="0"/>
                        </a:spcAft>
                        <a:tabLst>
                          <a:tab pos="5486400" algn="r"/>
                        </a:tabLst>
                      </a:pPr>
                      <a:r>
                        <a:rPr lang="en-US" sz="1600">
                          <a:effectLst/>
                          <a:latin typeface="+mj-ea"/>
                          <a:ea typeface="+mj-ea"/>
                        </a:rPr>
                        <a:t>0.373 </a:t>
                      </a:r>
                      <a:endParaRPr lang="zh-TW" sz="1600">
                        <a:effectLst/>
                        <a:latin typeface="+mj-ea"/>
                        <a:ea typeface="+mj-ea"/>
                        <a:cs typeface="標楷體" panose="03000509000000000000" pitchFamily="65" charset="-120"/>
                      </a:endParaRPr>
                    </a:p>
                  </a:txBody>
                  <a:tcPr marL="16158" marR="16158" marT="0" marB="0" anchor="ctr"/>
                </a:tc>
                <a:extLst>
                  <a:ext uri="{0D108BD9-81ED-4DB2-BD59-A6C34878D82A}">
                    <a16:rowId xmlns:a16="http://schemas.microsoft.com/office/drawing/2014/main" xmlns="" val="10012"/>
                  </a:ext>
                </a:extLst>
              </a:tr>
              <a:tr h="246675">
                <a:tc>
                  <a:txBody>
                    <a:bodyPr/>
                    <a:lstStyle/>
                    <a:p>
                      <a:pPr>
                        <a:spcAft>
                          <a:spcPts val="0"/>
                        </a:spcAft>
                        <a:tabLst>
                          <a:tab pos="5486400" algn="r"/>
                        </a:tabLst>
                      </a:pPr>
                      <a:r>
                        <a:rPr lang="zh-TW" sz="1600">
                          <a:effectLst/>
                          <a:latin typeface="+mj-ea"/>
                          <a:ea typeface="+mj-ea"/>
                        </a:rPr>
                        <a:t>綠色消費是我每天必須做的事</a:t>
                      </a:r>
                      <a:endParaRPr lang="zh-TW" sz="1600">
                        <a:effectLst/>
                        <a:latin typeface="+mj-ea"/>
                        <a:ea typeface="+mj-ea"/>
                        <a:cs typeface="標楷體" panose="03000509000000000000" pitchFamily="65" charset="-120"/>
                      </a:endParaRPr>
                    </a:p>
                  </a:txBody>
                  <a:tcPr marL="16158" marR="16158" marT="0" marB="0" anchor="ctr"/>
                </a:tc>
                <a:tc>
                  <a:txBody>
                    <a:bodyPr/>
                    <a:lstStyle/>
                    <a:p>
                      <a:pPr algn="ctr">
                        <a:spcAft>
                          <a:spcPts val="0"/>
                        </a:spcAft>
                        <a:tabLst>
                          <a:tab pos="5486400" algn="r"/>
                        </a:tabLst>
                      </a:pPr>
                      <a:r>
                        <a:rPr lang="en-US" sz="1600" dirty="0">
                          <a:effectLst/>
                          <a:latin typeface="+mj-ea"/>
                          <a:ea typeface="+mj-ea"/>
                        </a:rPr>
                        <a:t>0.509 </a:t>
                      </a:r>
                      <a:endParaRPr lang="zh-TW" sz="1600" dirty="0">
                        <a:effectLst/>
                        <a:latin typeface="+mj-ea"/>
                        <a:ea typeface="+mj-ea"/>
                        <a:cs typeface="標楷體" panose="03000509000000000000" pitchFamily="65" charset="-120"/>
                      </a:endParaRPr>
                    </a:p>
                  </a:txBody>
                  <a:tcPr marL="16158" marR="16158" marT="0" marB="0" anchor="ctr"/>
                </a:tc>
                <a:tc>
                  <a:txBody>
                    <a:bodyPr/>
                    <a:lstStyle/>
                    <a:p>
                      <a:pPr algn="ctr">
                        <a:spcAft>
                          <a:spcPts val="0"/>
                        </a:spcAft>
                        <a:tabLst>
                          <a:tab pos="5486400" algn="r"/>
                        </a:tabLst>
                      </a:pPr>
                      <a:r>
                        <a:rPr lang="en-US" sz="1600" dirty="0">
                          <a:solidFill>
                            <a:srgbClr val="FFFF00"/>
                          </a:solidFill>
                          <a:effectLst/>
                          <a:latin typeface="+mj-ea"/>
                          <a:ea typeface="+mj-ea"/>
                        </a:rPr>
                        <a:t>0.546 </a:t>
                      </a:r>
                      <a:endParaRPr lang="zh-TW" sz="1600" dirty="0">
                        <a:solidFill>
                          <a:srgbClr val="FFFF00"/>
                        </a:solidFill>
                        <a:effectLst/>
                        <a:latin typeface="+mj-ea"/>
                        <a:ea typeface="+mj-ea"/>
                        <a:cs typeface="標楷體" panose="03000509000000000000" pitchFamily="65" charset="-120"/>
                      </a:endParaRPr>
                    </a:p>
                  </a:txBody>
                  <a:tcPr marL="16158" marR="16158" marT="0" marB="0" anchor="ctr">
                    <a:solidFill>
                      <a:schemeClr val="accent3">
                        <a:lumMod val="75000"/>
                      </a:schemeClr>
                    </a:solidFill>
                  </a:tcPr>
                </a:tc>
                <a:tc>
                  <a:txBody>
                    <a:bodyPr/>
                    <a:lstStyle/>
                    <a:p>
                      <a:pPr algn="ctr">
                        <a:spcAft>
                          <a:spcPts val="0"/>
                        </a:spcAft>
                        <a:tabLst>
                          <a:tab pos="5486400" algn="r"/>
                        </a:tabLst>
                      </a:pPr>
                      <a:r>
                        <a:rPr lang="en-US" sz="1600">
                          <a:effectLst/>
                          <a:latin typeface="+mj-ea"/>
                          <a:ea typeface="+mj-ea"/>
                        </a:rPr>
                        <a:t>0.386 </a:t>
                      </a:r>
                      <a:endParaRPr lang="zh-TW" sz="1600">
                        <a:effectLst/>
                        <a:latin typeface="+mj-ea"/>
                        <a:ea typeface="+mj-ea"/>
                        <a:cs typeface="標楷體" panose="03000509000000000000" pitchFamily="65" charset="-120"/>
                      </a:endParaRPr>
                    </a:p>
                  </a:txBody>
                  <a:tcPr marL="16158" marR="16158" marT="0" marB="0" anchor="ctr"/>
                </a:tc>
                <a:extLst>
                  <a:ext uri="{0D108BD9-81ED-4DB2-BD59-A6C34878D82A}">
                    <a16:rowId xmlns:a16="http://schemas.microsoft.com/office/drawing/2014/main" xmlns="" val="10013"/>
                  </a:ext>
                </a:extLst>
              </a:tr>
              <a:tr h="246675">
                <a:tc>
                  <a:txBody>
                    <a:bodyPr/>
                    <a:lstStyle/>
                    <a:p>
                      <a:pPr>
                        <a:spcAft>
                          <a:spcPts val="0"/>
                        </a:spcAft>
                        <a:tabLst>
                          <a:tab pos="5486400" algn="r"/>
                        </a:tabLst>
                      </a:pPr>
                      <a:r>
                        <a:rPr lang="zh-TW" sz="1600">
                          <a:effectLst/>
                          <a:latin typeface="+mj-ea"/>
                          <a:ea typeface="+mj-ea"/>
                        </a:rPr>
                        <a:t>我會關注周遭的綠色消費活動</a:t>
                      </a:r>
                      <a:endParaRPr lang="zh-TW" sz="1600">
                        <a:effectLst/>
                        <a:latin typeface="+mj-ea"/>
                        <a:ea typeface="+mj-ea"/>
                        <a:cs typeface="標楷體" panose="03000509000000000000" pitchFamily="65" charset="-120"/>
                      </a:endParaRPr>
                    </a:p>
                  </a:txBody>
                  <a:tcPr marL="16158" marR="16158" marT="0" marB="0" anchor="ctr"/>
                </a:tc>
                <a:tc>
                  <a:txBody>
                    <a:bodyPr/>
                    <a:lstStyle/>
                    <a:p>
                      <a:pPr algn="ctr">
                        <a:spcAft>
                          <a:spcPts val="0"/>
                        </a:spcAft>
                        <a:tabLst>
                          <a:tab pos="5486400" algn="r"/>
                        </a:tabLst>
                      </a:pPr>
                      <a:r>
                        <a:rPr lang="en-US" sz="1600" dirty="0">
                          <a:effectLst/>
                          <a:latin typeface="+mj-ea"/>
                          <a:ea typeface="+mj-ea"/>
                        </a:rPr>
                        <a:t>0.455 </a:t>
                      </a:r>
                      <a:endParaRPr lang="zh-TW" sz="1600" dirty="0">
                        <a:effectLst/>
                        <a:latin typeface="+mj-ea"/>
                        <a:ea typeface="+mj-ea"/>
                        <a:cs typeface="標楷體" panose="03000509000000000000" pitchFamily="65" charset="-120"/>
                      </a:endParaRPr>
                    </a:p>
                  </a:txBody>
                  <a:tcPr marL="16158" marR="16158" marT="0" marB="0" anchor="ctr"/>
                </a:tc>
                <a:tc>
                  <a:txBody>
                    <a:bodyPr/>
                    <a:lstStyle/>
                    <a:p>
                      <a:pPr algn="ctr">
                        <a:spcAft>
                          <a:spcPts val="0"/>
                        </a:spcAft>
                        <a:tabLst>
                          <a:tab pos="5486400" algn="r"/>
                        </a:tabLst>
                      </a:pPr>
                      <a:r>
                        <a:rPr lang="en-US" sz="1600" dirty="0">
                          <a:solidFill>
                            <a:srgbClr val="FFFF00"/>
                          </a:solidFill>
                          <a:effectLst/>
                          <a:latin typeface="+mj-ea"/>
                          <a:ea typeface="+mj-ea"/>
                        </a:rPr>
                        <a:t>0.519 </a:t>
                      </a:r>
                      <a:endParaRPr lang="zh-TW" sz="1600" dirty="0">
                        <a:solidFill>
                          <a:srgbClr val="FFFF00"/>
                        </a:solidFill>
                        <a:effectLst/>
                        <a:latin typeface="+mj-ea"/>
                        <a:ea typeface="+mj-ea"/>
                        <a:cs typeface="標楷體" panose="03000509000000000000" pitchFamily="65" charset="-120"/>
                      </a:endParaRPr>
                    </a:p>
                  </a:txBody>
                  <a:tcPr marL="16158" marR="16158" marT="0" marB="0" anchor="ctr">
                    <a:solidFill>
                      <a:schemeClr val="accent3">
                        <a:lumMod val="75000"/>
                      </a:schemeClr>
                    </a:solidFill>
                  </a:tcPr>
                </a:tc>
                <a:tc>
                  <a:txBody>
                    <a:bodyPr/>
                    <a:lstStyle/>
                    <a:p>
                      <a:pPr algn="ctr">
                        <a:spcAft>
                          <a:spcPts val="0"/>
                        </a:spcAft>
                        <a:tabLst>
                          <a:tab pos="5486400" algn="r"/>
                        </a:tabLst>
                      </a:pPr>
                      <a:r>
                        <a:rPr lang="en-US" sz="1600">
                          <a:effectLst/>
                          <a:latin typeface="+mj-ea"/>
                          <a:ea typeface="+mj-ea"/>
                        </a:rPr>
                        <a:t>0.438 </a:t>
                      </a:r>
                      <a:endParaRPr lang="zh-TW" sz="1600">
                        <a:effectLst/>
                        <a:latin typeface="+mj-ea"/>
                        <a:ea typeface="+mj-ea"/>
                        <a:cs typeface="標楷體" panose="03000509000000000000" pitchFamily="65" charset="-120"/>
                      </a:endParaRPr>
                    </a:p>
                  </a:txBody>
                  <a:tcPr marL="16158" marR="16158" marT="0" marB="0" anchor="ctr"/>
                </a:tc>
                <a:extLst>
                  <a:ext uri="{0D108BD9-81ED-4DB2-BD59-A6C34878D82A}">
                    <a16:rowId xmlns:a16="http://schemas.microsoft.com/office/drawing/2014/main" xmlns="" val="10014"/>
                  </a:ext>
                </a:extLst>
              </a:tr>
              <a:tr h="246675">
                <a:tc>
                  <a:txBody>
                    <a:bodyPr/>
                    <a:lstStyle/>
                    <a:p>
                      <a:pPr>
                        <a:spcAft>
                          <a:spcPts val="0"/>
                        </a:spcAft>
                        <a:tabLst>
                          <a:tab pos="5486400" algn="r"/>
                        </a:tabLst>
                      </a:pPr>
                      <a:r>
                        <a:rPr lang="zh-TW" sz="1600">
                          <a:effectLst/>
                          <a:latin typeface="+mj-ea"/>
                          <a:ea typeface="+mj-ea"/>
                        </a:rPr>
                        <a:t>我會趁店家打折時候，才去消費</a:t>
                      </a:r>
                      <a:endParaRPr lang="zh-TW" sz="1600">
                        <a:effectLst/>
                        <a:latin typeface="+mj-ea"/>
                        <a:ea typeface="+mj-ea"/>
                        <a:cs typeface="標楷體" panose="03000509000000000000" pitchFamily="65" charset="-120"/>
                      </a:endParaRPr>
                    </a:p>
                  </a:txBody>
                  <a:tcPr marL="16158" marR="16158" marT="0" marB="0" anchor="ctr"/>
                </a:tc>
                <a:tc>
                  <a:txBody>
                    <a:bodyPr/>
                    <a:lstStyle/>
                    <a:p>
                      <a:pPr algn="ctr">
                        <a:spcAft>
                          <a:spcPts val="0"/>
                        </a:spcAft>
                        <a:tabLst>
                          <a:tab pos="5486400" algn="r"/>
                        </a:tabLst>
                      </a:pPr>
                      <a:r>
                        <a:rPr lang="en-US" sz="1600">
                          <a:effectLst/>
                          <a:latin typeface="+mj-ea"/>
                          <a:ea typeface="+mj-ea"/>
                        </a:rPr>
                        <a:t>0.018 </a:t>
                      </a:r>
                      <a:endParaRPr lang="zh-TW" sz="1600">
                        <a:effectLst/>
                        <a:latin typeface="+mj-ea"/>
                        <a:ea typeface="+mj-ea"/>
                        <a:cs typeface="標楷體" panose="03000509000000000000" pitchFamily="65" charset="-120"/>
                      </a:endParaRPr>
                    </a:p>
                  </a:txBody>
                  <a:tcPr marL="16158" marR="16158" marT="0" marB="0" anchor="ctr"/>
                </a:tc>
                <a:tc>
                  <a:txBody>
                    <a:bodyPr/>
                    <a:lstStyle/>
                    <a:p>
                      <a:pPr algn="ctr">
                        <a:spcAft>
                          <a:spcPts val="0"/>
                        </a:spcAft>
                        <a:tabLst>
                          <a:tab pos="5486400" algn="r"/>
                        </a:tabLst>
                      </a:pPr>
                      <a:r>
                        <a:rPr lang="en-US" sz="1600" dirty="0">
                          <a:effectLst/>
                          <a:latin typeface="+mj-ea"/>
                          <a:ea typeface="+mj-ea"/>
                        </a:rPr>
                        <a:t>0.182 </a:t>
                      </a:r>
                      <a:endParaRPr lang="zh-TW" sz="1600" dirty="0">
                        <a:effectLst/>
                        <a:latin typeface="+mj-ea"/>
                        <a:ea typeface="+mj-ea"/>
                        <a:cs typeface="標楷體" panose="03000509000000000000" pitchFamily="65" charset="-120"/>
                      </a:endParaRPr>
                    </a:p>
                  </a:txBody>
                  <a:tcPr marL="16158" marR="16158" marT="0" marB="0" anchor="ctr"/>
                </a:tc>
                <a:tc>
                  <a:txBody>
                    <a:bodyPr/>
                    <a:lstStyle/>
                    <a:p>
                      <a:pPr algn="ctr">
                        <a:spcAft>
                          <a:spcPts val="0"/>
                        </a:spcAft>
                        <a:tabLst>
                          <a:tab pos="5486400" algn="r"/>
                        </a:tabLst>
                      </a:pPr>
                      <a:r>
                        <a:rPr lang="en-US" sz="1600" dirty="0">
                          <a:solidFill>
                            <a:srgbClr val="FFFF00"/>
                          </a:solidFill>
                          <a:effectLst/>
                          <a:latin typeface="+mj-ea"/>
                          <a:ea typeface="+mj-ea"/>
                        </a:rPr>
                        <a:t>0.787 </a:t>
                      </a:r>
                      <a:endParaRPr lang="zh-TW" sz="1600" dirty="0">
                        <a:solidFill>
                          <a:srgbClr val="FFFF00"/>
                        </a:solidFill>
                        <a:effectLst/>
                        <a:latin typeface="+mj-ea"/>
                        <a:ea typeface="+mj-ea"/>
                        <a:cs typeface="標楷體" panose="03000509000000000000" pitchFamily="65" charset="-120"/>
                      </a:endParaRPr>
                    </a:p>
                  </a:txBody>
                  <a:tcPr marL="16158" marR="16158" marT="0" marB="0" anchor="ctr">
                    <a:solidFill>
                      <a:schemeClr val="accent3">
                        <a:lumMod val="75000"/>
                      </a:schemeClr>
                    </a:solidFill>
                  </a:tcPr>
                </a:tc>
                <a:extLst>
                  <a:ext uri="{0D108BD9-81ED-4DB2-BD59-A6C34878D82A}">
                    <a16:rowId xmlns:a16="http://schemas.microsoft.com/office/drawing/2014/main" xmlns="" val="10015"/>
                  </a:ext>
                </a:extLst>
              </a:tr>
              <a:tr h="246675">
                <a:tc>
                  <a:txBody>
                    <a:bodyPr/>
                    <a:lstStyle/>
                    <a:p>
                      <a:pPr>
                        <a:spcAft>
                          <a:spcPts val="0"/>
                        </a:spcAft>
                        <a:tabLst>
                          <a:tab pos="5486400" algn="r"/>
                        </a:tabLst>
                      </a:pPr>
                      <a:r>
                        <a:rPr lang="zh-TW" sz="1600">
                          <a:effectLst/>
                          <a:latin typeface="+mj-ea"/>
                          <a:ea typeface="+mj-ea"/>
                        </a:rPr>
                        <a:t>我會關心有關於產品和銷售的廣告</a:t>
                      </a:r>
                      <a:endParaRPr lang="zh-TW" sz="1600">
                        <a:effectLst/>
                        <a:latin typeface="+mj-ea"/>
                        <a:ea typeface="+mj-ea"/>
                        <a:cs typeface="標楷體" panose="03000509000000000000" pitchFamily="65" charset="-120"/>
                      </a:endParaRPr>
                    </a:p>
                  </a:txBody>
                  <a:tcPr marL="16158" marR="16158" marT="0" marB="0" anchor="ctr"/>
                </a:tc>
                <a:tc>
                  <a:txBody>
                    <a:bodyPr/>
                    <a:lstStyle/>
                    <a:p>
                      <a:pPr algn="ctr">
                        <a:spcAft>
                          <a:spcPts val="0"/>
                        </a:spcAft>
                        <a:tabLst>
                          <a:tab pos="5486400" algn="r"/>
                        </a:tabLst>
                      </a:pPr>
                      <a:r>
                        <a:rPr lang="en-US" sz="1600">
                          <a:effectLst/>
                          <a:latin typeface="+mj-ea"/>
                          <a:ea typeface="+mj-ea"/>
                        </a:rPr>
                        <a:t>0.218 </a:t>
                      </a:r>
                      <a:endParaRPr lang="zh-TW" sz="1600">
                        <a:effectLst/>
                        <a:latin typeface="+mj-ea"/>
                        <a:ea typeface="+mj-ea"/>
                        <a:cs typeface="標楷體" panose="03000509000000000000" pitchFamily="65" charset="-120"/>
                      </a:endParaRPr>
                    </a:p>
                  </a:txBody>
                  <a:tcPr marL="16158" marR="16158" marT="0" marB="0" anchor="ctr"/>
                </a:tc>
                <a:tc>
                  <a:txBody>
                    <a:bodyPr/>
                    <a:lstStyle/>
                    <a:p>
                      <a:pPr algn="ctr">
                        <a:spcAft>
                          <a:spcPts val="0"/>
                        </a:spcAft>
                        <a:tabLst>
                          <a:tab pos="5486400" algn="r"/>
                        </a:tabLst>
                      </a:pPr>
                      <a:r>
                        <a:rPr lang="en-US" sz="1600" dirty="0">
                          <a:effectLst/>
                          <a:latin typeface="+mj-ea"/>
                          <a:ea typeface="+mj-ea"/>
                        </a:rPr>
                        <a:t>0.064 </a:t>
                      </a:r>
                      <a:endParaRPr lang="zh-TW" sz="1600" dirty="0">
                        <a:effectLst/>
                        <a:latin typeface="+mj-ea"/>
                        <a:ea typeface="+mj-ea"/>
                        <a:cs typeface="標楷體" panose="03000509000000000000" pitchFamily="65" charset="-120"/>
                      </a:endParaRPr>
                    </a:p>
                  </a:txBody>
                  <a:tcPr marL="16158" marR="16158" marT="0" marB="0" anchor="ctr"/>
                </a:tc>
                <a:tc>
                  <a:txBody>
                    <a:bodyPr/>
                    <a:lstStyle/>
                    <a:p>
                      <a:pPr algn="ctr">
                        <a:spcAft>
                          <a:spcPts val="0"/>
                        </a:spcAft>
                        <a:tabLst>
                          <a:tab pos="5486400" algn="r"/>
                        </a:tabLst>
                      </a:pPr>
                      <a:r>
                        <a:rPr lang="en-US" sz="1600" dirty="0">
                          <a:solidFill>
                            <a:srgbClr val="FFFF00"/>
                          </a:solidFill>
                          <a:effectLst/>
                          <a:latin typeface="+mj-ea"/>
                          <a:ea typeface="+mj-ea"/>
                        </a:rPr>
                        <a:t>0.753 </a:t>
                      </a:r>
                      <a:endParaRPr lang="zh-TW" sz="1600" dirty="0">
                        <a:solidFill>
                          <a:srgbClr val="FFFF00"/>
                        </a:solidFill>
                        <a:effectLst/>
                        <a:latin typeface="+mj-ea"/>
                        <a:ea typeface="+mj-ea"/>
                        <a:cs typeface="標楷體" panose="03000509000000000000" pitchFamily="65" charset="-120"/>
                      </a:endParaRPr>
                    </a:p>
                  </a:txBody>
                  <a:tcPr marL="16158" marR="16158" marT="0" marB="0" anchor="ctr">
                    <a:solidFill>
                      <a:schemeClr val="accent3">
                        <a:lumMod val="75000"/>
                      </a:schemeClr>
                    </a:solidFill>
                  </a:tcPr>
                </a:tc>
                <a:extLst>
                  <a:ext uri="{0D108BD9-81ED-4DB2-BD59-A6C34878D82A}">
                    <a16:rowId xmlns:a16="http://schemas.microsoft.com/office/drawing/2014/main" xmlns="" val="10016"/>
                  </a:ext>
                </a:extLst>
              </a:tr>
              <a:tr h="246675">
                <a:tc>
                  <a:txBody>
                    <a:bodyPr/>
                    <a:lstStyle/>
                    <a:p>
                      <a:pPr>
                        <a:spcAft>
                          <a:spcPts val="0"/>
                        </a:spcAft>
                        <a:tabLst>
                          <a:tab pos="5486400" algn="r"/>
                        </a:tabLst>
                      </a:pPr>
                      <a:r>
                        <a:rPr lang="zh-TW" sz="1600">
                          <a:effectLst/>
                          <a:latin typeface="+mj-ea"/>
                          <a:ea typeface="+mj-ea"/>
                        </a:rPr>
                        <a:t>我覺得綠色產品的品質比價格重要</a:t>
                      </a:r>
                      <a:endParaRPr lang="zh-TW" sz="1600">
                        <a:effectLst/>
                        <a:latin typeface="+mj-ea"/>
                        <a:ea typeface="+mj-ea"/>
                        <a:cs typeface="標楷體" panose="03000509000000000000" pitchFamily="65" charset="-120"/>
                      </a:endParaRPr>
                    </a:p>
                  </a:txBody>
                  <a:tcPr marL="16158" marR="16158" marT="0" marB="0" anchor="ctr"/>
                </a:tc>
                <a:tc>
                  <a:txBody>
                    <a:bodyPr/>
                    <a:lstStyle/>
                    <a:p>
                      <a:pPr algn="ctr">
                        <a:spcAft>
                          <a:spcPts val="0"/>
                        </a:spcAft>
                        <a:tabLst>
                          <a:tab pos="5486400" algn="r"/>
                        </a:tabLst>
                      </a:pPr>
                      <a:r>
                        <a:rPr lang="en-US" sz="1600">
                          <a:effectLst/>
                          <a:latin typeface="+mj-ea"/>
                          <a:ea typeface="+mj-ea"/>
                        </a:rPr>
                        <a:t>0.245 </a:t>
                      </a:r>
                      <a:endParaRPr lang="zh-TW" sz="1600">
                        <a:effectLst/>
                        <a:latin typeface="+mj-ea"/>
                        <a:ea typeface="+mj-ea"/>
                        <a:cs typeface="標楷體" panose="03000509000000000000" pitchFamily="65" charset="-120"/>
                      </a:endParaRPr>
                    </a:p>
                  </a:txBody>
                  <a:tcPr marL="16158" marR="16158" marT="0" marB="0" anchor="ctr"/>
                </a:tc>
                <a:tc>
                  <a:txBody>
                    <a:bodyPr/>
                    <a:lstStyle/>
                    <a:p>
                      <a:pPr algn="ctr">
                        <a:spcAft>
                          <a:spcPts val="0"/>
                        </a:spcAft>
                        <a:tabLst>
                          <a:tab pos="5486400" algn="r"/>
                        </a:tabLst>
                      </a:pPr>
                      <a:r>
                        <a:rPr lang="en-US" sz="1600" dirty="0">
                          <a:effectLst/>
                          <a:latin typeface="+mj-ea"/>
                          <a:ea typeface="+mj-ea"/>
                        </a:rPr>
                        <a:t>0.158 </a:t>
                      </a:r>
                      <a:endParaRPr lang="zh-TW" sz="1600" dirty="0">
                        <a:effectLst/>
                        <a:latin typeface="+mj-ea"/>
                        <a:ea typeface="+mj-ea"/>
                        <a:cs typeface="標楷體" panose="03000509000000000000" pitchFamily="65" charset="-120"/>
                      </a:endParaRPr>
                    </a:p>
                  </a:txBody>
                  <a:tcPr marL="16158" marR="16158" marT="0" marB="0" anchor="ctr"/>
                </a:tc>
                <a:tc>
                  <a:txBody>
                    <a:bodyPr/>
                    <a:lstStyle/>
                    <a:p>
                      <a:pPr algn="ctr">
                        <a:spcAft>
                          <a:spcPts val="0"/>
                        </a:spcAft>
                        <a:tabLst>
                          <a:tab pos="5486400" algn="r"/>
                        </a:tabLst>
                      </a:pPr>
                      <a:r>
                        <a:rPr lang="en-US" sz="1600" dirty="0">
                          <a:solidFill>
                            <a:srgbClr val="FFFF00"/>
                          </a:solidFill>
                          <a:effectLst/>
                          <a:latin typeface="+mj-ea"/>
                          <a:ea typeface="+mj-ea"/>
                        </a:rPr>
                        <a:t>0.672 </a:t>
                      </a:r>
                      <a:endParaRPr lang="zh-TW" sz="1600" dirty="0">
                        <a:solidFill>
                          <a:srgbClr val="FFFF00"/>
                        </a:solidFill>
                        <a:effectLst/>
                        <a:latin typeface="+mj-ea"/>
                        <a:ea typeface="+mj-ea"/>
                        <a:cs typeface="標楷體" panose="03000509000000000000" pitchFamily="65" charset="-120"/>
                      </a:endParaRPr>
                    </a:p>
                  </a:txBody>
                  <a:tcPr marL="16158" marR="16158" marT="0" marB="0" anchor="ctr">
                    <a:solidFill>
                      <a:schemeClr val="accent3">
                        <a:lumMod val="75000"/>
                      </a:schemeClr>
                    </a:solidFill>
                  </a:tcPr>
                </a:tc>
                <a:extLst>
                  <a:ext uri="{0D108BD9-81ED-4DB2-BD59-A6C34878D82A}">
                    <a16:rowId xmlns:a16="http://schemas.microsoft.com/office/drawing/2014/main" xmlns="" val="10017"/>
                  </a:ext>
                </a:extLst>
              </a:tr>
              <a:tr h="246675">
                <a:tc>
                  <a:txBody>
                    <a:bodyPr/>
                    <a:lstStyle/>
                    <a:p>
                      <a:pPr>
                        <a:spcAft>
                          <a:spcPts val="0"/>
                        </a:spcAft>
                        <a:tabLst>
                          <a:tab pos="5486400" algn="r"/>
                        </a:tabLst>
                      </a:pPr>
                      <a:r>
                        <a:rPr lang="zh-TW" sz="1600">
                          <a:effectLst/>
                          <a:latin typeface="+mj-ea"/>
                          <a:ea typeface="+mj-ea"/>
                        </a:rPr>
                        <a:t>購買綠色產品是趨勢，我會支持</a:t>
                      </a:r>
                      <a:endParaRPr lang="zh-TW" sz="1600">
                        <a:effectLst/>
                        <a:latin typeface="+mj-ea"/>
                        <a:ea typeface="+mj-ea"/>
                        <a:cs typeface="標楷體" panose="03000509000000000000" pitchFamily="65" charset="-120"/>
                      </a:endParaRPr>
                    </a:p>
                  </a:txBody>
                  <a:tcPr marL="16158" marR="16158" marT="0" marB="0" anchor="ctr"/>
                </a:tc>
                <a:tc>
                  <a:txBody>
                    <a:bodyPr/>
                    <a:lstStyle/>
                    <a:p>
                      <a:pPr algn="ctr">
                        <a:spcAft>
                          <a:spcPts val="0"/>
                        </a:spcAft>
                        <a:tabLst>
                          <a:tab pos="5486400" algn="r"/>
                        </a:tabLst>
                      </a:pPr>
                      <a:r>
                        <a:rPr lang="en-US" sz="1600">
                          <a:effectLst/>
                          <a:latin typeface="+mj-ea"/>
                          <a:ea typeface="+mj-ea"/>
                        </a:rPr>
                        <a:t>0.428 </a:t>
                      </a:r>
                      <a:endParaRPr lang="zh-TW" sz="1600">
                        <a:effectLst/>
                        <a:latin typeface="+mj-ea"/>
                        <a:ea typeface="+mj-ea"/>
                        <a:cs typeface="標楷體" panose="03000509000000000000" pitchFamily="65" charset="-120"/>
                      </a:endParaRPr>
                    </a:p>
                  </a:txBody>
                  <a:tcPr marL="16158" marR="16158" marT="0" marB="0" anchor="ctr"/>
                </a:tc>
                <a:tc>
                  <a:txBody>
                    <a:bodyPr/>
                    <a:lstStyle/>
                    <a:p>
                      <a:pPr algn="ctr">
                        <a:spcAft>
                          <a:spcPts val="0"/>
                        </a:spcAft>
                        <a:tabLst>
                          <a:tab pos="5486400" algn="r"/>
                        </a:tabLst>
                      </a:pPr>
                      <a:r>
                        <a:rPr lang="en-US" sz="1600" dirty="0">
                          <a:effectLst/>
                          <a:latin typeface="+mj-ea"/>
                          <a:ea typeface="+mj-ea"/>
                        </a:rPr>
                        <a:t>0.421 </a:t>
                      </a:r>
                      <a:endParaRPr lang="zh-TW" sz="1600" dirty="0">
                        <a:effectLst/>
                        <a:latin typeface="+mj-ea"/>
                        <a:ea typeface="+mj-ea"/>
                        <a:cs typeface="標楷體" panose="03000509000000000000" pitchFamily="65" charset="-120"/>
                      </a:endParaRPr>
                    </a:p>
                  </a:txBody>
                  <a:tcPr marL="16158" marR="16158" marT="0" marB="0" anchor="ctr"/>
                </a:tc>
                <a:tc>
                  <a:txBody>
                    <a:bodyPr/>
                    <a:lstStyle/>
                    <a:p>
                      <a:pPr algn="ctr">
                        <a:spcAft>
                          <a:spcPts val="0"/>
                        </a:spcAft>
                        <a:tabLst>
                          <a:tab pos="5486400" algn="r"/>
                        </a:tabLst>
                      </a:pPr>
                      <a:r>
                        <a:rPr lang="en-US" sz="1600" dirty="0">
                          <a:solidFill>
                            <a:srgbClr val="FFFF00"/>
                          </a:solidFill>
                          <a:effectLst/>
                          <a:latin typeface="+mj-ea"/>
                          <a:ea typeface="+mj-ea"/>
                        </a:rPr>
                        <a:t>0.531 </a:t>
                      </a:r>
                      <a:endParaRPr lang="zh-TW" sz="1600" dirty="0">
                        <a:solidFill>
                          <a:srgbClr val="FFFF00"/>
                        </a:solidFill>
                        <a:effectLst/>
                        <a:latin typeface="+mj-ea"/>
                        <a:ea typeface="+mj-ea"/>
                        <a:cs typeface="標楷體" panose="03000509000000000000" pitchFamily="65" charset="-120"/>
                      </a:endParaRPr>
                    </a:p>
                  </a:txBody>
                  <a:tcPr marL="16158" marR="16158" marT="0" marB="0" anchor="ctr">
                    <a:solidFill>
                      <a:schemeClr val="accent3">
                        <a:lumMod val="75000"/>
                      </a:schemeClr>
                    </a:solidFill>
                  </a:tcPr>
                </a:tc>
                <a:extLst>
                  <a:ext uri="{0D108BD9-81ED-4DB2-BD59-A6C34878D82A}">
                    <a16:rowId xmlns:a16="http://schemas.microsoft.com/office/drawing/2014/main" xmlns="" val="10018"/>
                  </a:ext>
                </a:extLst>
              </a:tr>
              <a:tr h="246675">
                <a:tc>
                  <a:txBody>
                    <a:bodyPr/>
                    <a:lstStyle/>
                    <a:p>
                      <a:pPr>
                        <a:spcAft>
                          <a:spcPts val="0"/>
                        </a:spcAft>
                        <a:tabLst>
                          <a:tab pos="5486400" algn="r"/>
                        </a:tabLst>
                      </a:pPr>
                      <a:r>
                        <a:rPr lang="zh-TW" sz="1600">
                          <a:effectLst/>
                          <a:latin typeface="+mj-ea"/>
                          <a:ea typeface="+mj-ea"/>
                        </a:rPr>
                        <a:t>我的生活方式很有規律</a:t>
                      </a:r>
                      <a:endParaRPr lang="zh-TW" sz="1600">
                        <a:effectLst/>
                        <a:latin typeface="+mj-ea"/>
                        <a:ea typeface="+mj-ea"/>
                        <a:cs typeface="標楷體" panose="03000509000000000000" pitchFamily="65" charset="-120"/>
                      </a:endParaRPr>
                    </a:p>
                  </a:txBody>
                  <a:tcPr marL="16158" marR="16158" marT="0" marB="0" anchor="ctr"/>
                </a:tc>
                <a:tc>
                  <a:txBody>
                    <a:bodyPr/>
                    <a:lstStyle/>
                    <a:p>
                      <a:pPr algn="ctr">
                        <a:spcAft>
                          <a:spcPts val="0"/>
                        </a:spcAft>
                        <a:tabLst>
                          <a:tab pos="5486400" algn="r"/>
                        </a:tabLst>
                      </a:pPr>
                      <a:r>
                        <a:rPr lang="en-US" sz="1600">
                          <a:effectLst/>
                          <a:latin typeface="+mj-ea"/>
                          <a:ea typeface="+mj-ea"/>
                        </a:rPr>
                        <a:t>0.350 </a:t>
                      </a:r>
                      <a:endParaRPr lang="zh-TW" sz="1600">
                        <a:effectLst/>
                        <a:latin typeface="+mj-ea"/>
                        <a:ea typeface="+mj-ea"/>
                        <a:cs typeface="標楷體" panose="03000509000000000000" pitchFamily="65" charset="-120"/>
                      </a:endParaRPr>
                    </a:p>
                  </a:txBody>
                  <a:tcPr marL="16158" marR="16158" marT="0" marB="0" anchor="ctr"/>
                </a:tc>
                <a:tc>
                  <a:txBody>
                    <a:bodyPr/>
                    <a:lstStyle/>
                    <a:p>
                      <a:pPr algn="ctr">
                        <a:spcAft>
                          <a:spcPts val="0"/>
                        </a:spcAft>
                        <a:tabLst>
                          <a:tab pos="5486400" algn="r"/>
                        </a:tabLst>
                      </a:pPr>
                      <a:r>
                        <a:rPr lang="en-US" sz="1600" dirty="0">
                          <a:effectLst/>
                          <a:latin typeface="+mj-ea"/>
                          <a:ea typeface="+mj-ea"/>
                        </a:rPr>
                        <a:t>0.453 </a:t>
                      </a:r>
                      <a:endParaRPr lang="zh-TW" sz="1600" dirty="0">
                        <a:effectLst/>
                        <a:latin typeface="+mj-ea"/>
                        <a:ea typeface="+mj-ea"/>
                        <a:cs typeface="標楷體" panose="03000509000000000000" pitchFamily="65" charset="-120"/>
                      </a:endParaRPr>
                    </a:p>
                  </a:txBody>
                  <a:tcPr marL="16158" marR="16158" marT="0" marB="0" anchor="ctr"/>
                </a:tc>
                <a:tc>
                  <a:txBody>
                    <a:bodyPr/>
                    <a:lstStyle/>
                    <a:p>
                      <a:pPr algn="ctr">
                        <a:spcAft>
                          <a:spcPts val="0"/>
                        </a:spcAft>
                        <a:tabLst>
                          <a:tab pos="5486400" algn="r"/>
                        </a:tabLst>
                      </a:pPr>
                      <a:r>
                        <a:rPr lang="en-US" sz="1600" dirty="0">
                          <a:solidFill>
                            <a:srgbClr val="FFFF00"/>
                          </a:solidFill>
                          <a:effectLst/>
                          <a:latin typeface="+mj-ea"/>
                          <a:ea typeface="+mj-ea"/>
                        </a:rPr>
                        <a:t>0.523 </a:t>
                      </a:r>
                      <a:endParaRPr lang="zh-TW" sz="1600" dirty="0">
                        <a:solidFill>
                          <a:srgbClr val="FFFF00"/>
                        </a:solidFill>
                        <a:effectLst/>
                        <a:latin typeface="+mj-ea"/>
                        <a:ea typeface="+mj-ea"/>
                        <a:cs typeface="標楷體" panose="03000509000000000000" pitchFamily="65" charset="-120"/>
                      </a:endParaRPr>
                    </a:p>
                  </a:txBody>
                  <a:tcPr marL="16158" marR="16158" marT="0" marB="0" anchor="ctr">
                    <a:solidFill>
                      <a:schemeClr val="accent3">
                        <a:lumMod val="75000"/>
                      </a:schemeClr>
                    </a:solidFill>
                  </a:tcPr>
                </a:tc>
                <a:extLst>
                  <a:ext uri="{0D108BD9-81ED-4DB2-BD59-A6C34878D82A}">
                    <a16:rowId xmlns:a16="http://schemas.microsoft.com/office/drawing/2014/main" xmlns="" val="10019"/>
                  </a:ext>
                </a:extLst>
              </a:tr>
              <a:tr h="246675">
                <a:tc>
                  <a:txBody>
                    <a:bodyPr/>
                    <a:lstStyle/>
                    <a:p>
                      <a:pPr>
                        <a:spcAft>
                          <a:spcPts val="0"/>
                        </a:spcAft>
                        <a:tabLst>
                          <a:tab pos="5486400" algn="r"/>
                        </a:tabLst>
                      </a:pPr>
                      <a:r>
                        <a:rPr lang="en-US" sz="1600">
                          <a:effectLst/>
                          <a:latin typeface="+mj-ea"/>
                          <a:ea typeface="+mj-ea"/>
                        </a:rPr>
                        <a:t>特徵值</a:t>
                      </a:r>
                      <a:endParaRPr lang="zh-TW" sz="1600">
                        <a:effectLst/>
                        <a:latin typeface="+mj-ea"/>
                        <a:ea typeface="+mj-ea"/>
                        <a:cs typeface="標楷體" panose="03000509000000000000" pitchFamily="65" charset="-120"/>
                      </a:endParaRPr>
                    </a:p>
                  </a:txBody>
                  <a:tcPr marL="16158" marR="16158" marT="0" marB="0"/>
                </a:tc>
                <a:tc>
                  <a:txBody>
                    <a:bodyPr/>
                    <a:lstStyle/>
                    <a:p>
                      <a:pPr algn="ctr">
                        <a:spcAft>
                          <a:spcPts val="0"/>
                        </a:spcAft>
                        <a:tabLst>
                          <a:tab pos="5486400" algn="r"/>
                        </a:tabLst>
                      </a:pPr>
                      <a:r>
                        <a:rPr lang="en-US" sz="1600">
                          <a:effectLst/>
                          <a:latin typeface="+mj-ea"/>
                          <a:ea typeface="+mj-ea"/>
                        </a:rPr>
                        <a:t>4.476</a:t>
                      </a:r>
                      <a:endParaRPr lang="zh-TW" sz="1600">
                        <a:effectLst/>
                        <a:latin typeface="+mj-ea"/>
                        <a:ea typeface="+mj-ea"/>
                        <a:cs typeface="標楷體" panose="03000509000000000000" pitchFamily="65" charset="-120"/>
                      </a:endParaRPr>
                    </a:p>
                  </a:txBody>
                  <a:tcPr marL="16158" marR="16158" marT="0" marB="0" anchor="ctr"/>
                </a:tc>
                <a:tc>
                  <a:txBody>
                    <a:bodyPr/>
                    <a:lstStyle/>
                    <a:p>
                      <a:pPr algn="ctr">
                        <a:spcAft>
                          <a:spcPts val="0"/>
                        </a:spcAft>
                        <a:tabLst>
                          <a:tab pos="5486400" algn="r"/>
                        </a:tabLst>
                      </a:pPr>
                      <a:r>
                        <a:rPr lang="en-US" sz="1600">
                          <a:effectLst/>
                          <a:latin typeface="+mj-ea"/>
                          <a:ea typeface="+mj-ea"/>
                        </a:rPr>
                        <a:t>4.465</a:t>
                      </a:r>
                      <a:endParaRPr lang="zh-TW" sz="1600">
                        <a:effectLst/>
                        <a:latin typeface="+mj-ea"/>
                        <a:ea typeface="+mj-ea"/>
                        <a:cs typeface="標楷體" panose="03000509000000000000" pitchFamily="65" charset="-120"/>
                      </a:endParaRPr>
                    </a:p>
                  </a:txBody>
                  <a:tcPr marL="16158" marR="16158" marT="0" marB="0" anchor="ctr"/>
                </a:tc>
                <a:tc>
                  <a:txBody>
                    <a:bodyPr/>
                    <a:lstStyle/>
                    <a:p>
                      <a:pPr algn="ctr">
                        <a:spcAft>
                          <a:spcPts val="0"/>
                        </a:spcAft>
                        <a:tabLst>
                          <a:tab pos="5486400" algn="r"/>
                        </a:tabLst>
                      </a:pPr>
                      <a:r>
                        <a:rPr lang="en-US" sz="1600" dirty="0">
                          <a:effectLst/>
                          <a:latin typeface="+mj-ea"/>
                          <a:ea typeface="+mj-ea"/>
                        </a:rPr>
                        <a:t>3.158</a:t>
                      </a:r>
                      <a:endParaRPr lang="zh-TW" sz="1600" dirty="0">
                        <a:effectLst/>
                        <a:latin typeface="+mj-ea"/>
                        <a:ea typeface="+mj-ea"/>
                        <a:cs typeface="標楷體" panose="03000509000000000000" pitchFamily="65" charset="-120"/>
                      </a:endParaRPr>
                    </a:p>
                  </a:txBody>
                  <a:tcPr marL="16158" marR="16158" marT="0" marB="0" anchor="ctr"/>
                </a:tc>
                <a:extLst>
                  <a:ext uri="{0D108BD9-81ED-4DB2-BD59-A6C34878D82A}">
                    <a16:rowId xmlns:a16="http://schemas.microsoft.com/office/drawing/2014/main" xmlns="" val="10020"/>
                  </a:ext>
                </a:extLst>
              </a:tr>
              <a:tr h="246675">
                <a:tc>
                  <a:txBody>
                    <a:bodyPr/>
                    <a:lstStyle/>
                    <a:p>
                      <a:pPr>
                        <a:spcAft>
                          <a:spcPts val="0"/>
                        </a:spcAft>
                        <a:tabLst>
                          <a:tab pos="5486400" algn="r"/>
                        </a:tabLst>
                      </a:pPr>
                      <a:r>
                        <a:rPr lang="en-US" sz="1600">
                          <a:effectLst/>
                          <a:latin typeface="+mj-ea"/>
                          <a:ea typeface="+mj-ea"/>
                        </a:rPr>
                        <a:t>佔總變異量%</a:t>
                      </a:r>
                      <a:endParaRPr lang="zh-TW" sz="1600">
                        <a:effectLst/>
                        <a:latin typeface="+mj-ea"/>
                        <a:ea typeface="+mj-ea"/>
                        <a:cs typeface="標楷體" panose="03000509000000000000" pitchFamily="65" charset="-120"/>
                      </a:endParaRPr>
                    </a:p>
                  </a:txBody>
                  <a:tcPr marL="16158" marR="16158" marT="0" marB="0"/>
                </a:tc>
                <a:tc>
                  <a:txBody>
                    <a:bodyPr/>
                    <a:lstStyle/>
                    <a:p>
                      <a:pPr algn="ctr">
                        <a:spcAft>
                          <a:spcPts val="0"/>
                        </a:spcAft>
                        <a:tabLst>
                          <a:tab pos="5486400" algn="r"/>
                        </a:tabLst>
                      </a:pPr>
                      <a:r>
                        <a:rPr lang="en-US" sz="1600">
                          <a:effectLst/>
                          <a:latin typeface="+mj-ea"/>
                          <a:ea typeface="+mj-ea"/>
                        </a:rPr>
                        <a:t>24.9</a:t>
                      </a:r>
                      <a:endParaRPr lang="zh-TW" sz="1600">
                        <a:effectLst/>
                        <a:latin typeface="+mj-ea"/>
                        <a:ea typeface="+mj-ea"/>
                        <a:cs typeface="標楷體" panose="03000509000000000000" pitchFamily="65" charset="-120"/>
                      </a:endParaRPr>
                    </a:p>
                  </a:txBody>
                  <a:tcPr marL="16158" marR="16158" marT="0" marB="0" anchor="ctr"/>
                </a:tc>
                <a:tc>
                  <a:txBody>
                    <a:bodyPr/>
                    <a:lstStyle/>
                    <a:p>
                      <a:pPr algn="ctr">
                        <a:spcAft>
                          <a:spcPts val="0"/>
                        </a:spcAft>
                        <a:tabLst>
                          <a:tab pos="5486400" algn="r"/>
                        </a:tabLst>
                      </a:pPr>
                      <a:r>
                        <a:rPr lang="en-US" sz="1600">
                          <a:effectLst/>
                          <a:latin typeface="+mj-ea"/>
                          <a:ea typeface="+mj-ea"/>
                        </a:rPr>
                        <a:t>24.8</a:t>
                      </a:r>
                      <a:endParaRPr lang="zh-TW" sz="1600">
                        <a:effectLst/>
                        <a:latin typeface="+mj-ea"/>
                        <a:ea typeface="+mj-ea"/>
                        <a:cs typeface="標楷體" panose="03000509000000000000" pitchFamily="65" charset="-120"/>
                      </a:endParaRPr>
                    </a:p>
                  </a:txBody>
                  <a:tcPr marL="16158" marR="16158" marT="0" marB="0" anchor="ctr"/>
                </a:tc>
                <a:tc>
                  <a:txBody>
                    <a:bodyPr/>
                    <a:lstStyle/>
                    <a:p>
                      <a:pPr algn="ctr">
                        <a:spcAft>
                          <a:spcPts val="0"/>
                        </a:spcAft>
                        <a:tabLst>
                          <a:tab pos="5486400" algn="r"/>
                        </a:tabLst>
                      </a:pPr>
                      <a:r>
                        <a:rPr lang="en-US" sz="1600" dirty="0">
                          <a:effectLst/>
                          <a:latin typeface="+mj-ea"/>
                          <a:ea typeface="+mj-ea"/>
                        </a:rPr>
                        <a:t>17.5</a:t>
                      </a:r>
                      <a:endParaRPr lang="zh-TW" sz="1600" dirty="0">
                        <a:effectLst/>
                        <a:latin typeface="+mj-ea"/>
                        <a:ea typeface="+mj-ea"/>
                        <a:cs typeface="標楷體" panose="03000509000000000000" pitchFamily="65" charset="-120"/>
                      </a:endParaRPr>
                    </a:p>
                  </a:txBody>
                  <a:tcPr marL="16158" marR="16158" marT="0" marB="0" anchor="ctr"/>
                </a:tc>
                <a:extLst>
                  <a:ext uri="{0D108BD9-81ED-4DB2-BD59-A6C34878D82A}">
                    <a16:rowId xmlns:a16="http://schemas.microsoft.com/office/drawing/2014/main" xmlns="" val="10021"/>
                  </a:ext>
                </a:extLst>
              </a:tr>
              <a:tr h="246675">
                <a:tc>
                  <a:txBody>
                    <a:bodyPr/>
                    <a:lstStyle/>
                    <a:p>
                      <a:pPr>
                        <a:spcAft>
                          <a:spcPts val="0"/>
                        </a:spcAft>
                        <a:tabLst>
                          <a:tab pos="5486400" algn="r"/>
                        </a:tabLst>
                      </a:pPr>
                      <a:r>
                        <a:rPr lang="en-US" sz="1600">
                          <a:effectLst/>
                          <a:latin typeface="+mj-ea"/>
                          <a:ea typeface="+mj-ea"/>
                        </a:rPr>
                        <a:t>Cronbach’s α</a:t>
                      </a:r>
                      <a:endParaRPr lang="zh-TW" sz="1600">
                        <a:effectLst/>
                        <a:latin typeface="+mj-ea"/>
                        <a:ea typeface="+mj-ea"/>
                        <a:cs typeface="標楷體" panose="03000509000000000000" pitchFamily="65" charset="-120"/>
                      </a:endParaRPr>
                    </a:p>
                  </a:txBody>
                  <a:tcPr marL="16158" marR="16158" marT="0" marB="0"/>
                </a:tc>
                <a:tc>
                  <a:txBody>
                    <a:bodyPr/>
                    <a:lstStyle/>
                    <a:p>
                      <a:pPr algn="ctr">
                        <a:spcAft>
                          <a:spcPts val="0"/>
                        </a:spcAft>
                        <a:tabLst>
                          <a:tab pos="5486400" algn="r"/>
                        </a:tabLst>
                      </a:pPr>
                      <a:r>
                        <a:rPr lang="en-US" sz="1600">
                          <a:effectLst/>
                          <a:latin typeface="+mj-ea"/>
                          <a:ea typeface="+mj-ea"/>
                        </a:rPr>
                        <a:t>0.884</a:t>
                      </a:r>
                      <a:endParaRPr lang="zh-TW" sz="1600">
                        <a:effectLst/>
                        <a:latin typeface="+mj-ea"/>
                        <a:ea typeface="+mj-ea"/>
                        <a:cs typeface="標楷體" panose="03000509000000000000" pitchFamily="65" charset="-120"/>
                      </a:endParaRPr>
                    </a:p>
                  </a:txBody>
                  <a:tcPr marL="16158" marR="16158" marT="0" marB="0" anchor="ctr"/>
                </a:tc>
                <a:tc>
                  <a:txBody>
                    <a:bodyPr/>
                    <a:lstStyle/>
                    <a:p>
                      <a:pPr algn="ctr">
                        <a:spcAft>
                          <a:spcPts val="0"/>
                        </a:spcAft>
                        <a:tabLst>
                          <a:tab pos="5486400" algn="r"/>
                        </a:tabLst>
                      </a:pPr>
                      <a:r>
                        <a:rPr lang="en-US" sz="1600">
                          <a:effectLst/>
                          <a:latin typeface="+mj-ea"/>
                          <a:ea typeface="+mj-ea"/>
                        </a:rPr>
                        <a:t>0.928</a:t>
                      </a:r>
                      <a:endParaRPr lang="zh-TW" sz="1600">
                        <a:effectLst/>
                        <a:latin typeface="+mj-ea"/>
                        <a:ea typeface="+mj-ea"/>
                        <a:cs typeface="標楷體" panose="03000509000000000000" pitchFamily="65" charset="-120"/>
                      </a:endParaRPr>
                    </a:p>
                  </a:txBody>
                  <a:tcPr marL="16158" marR="16158" marT="0" marB="0" anchor="ctr"/>
                </a:tc>
                <a:tc>
                  <a:txBody>
                    <a:bodyPr/>
                    <a:lstStyle/>
                    <a:p>
                      <a:pPr algn="ctr">
                        <a:spcAft>
                          <a:spcPts val="0"/>
                        </a:spcAft>
                        <a:tabLst>
                          <a:tab pos="5486400" algn="r"/>
                        </a:tabLst>
                      </a:pPr>
                      <a:r>
                        <a:rPr lang="en-US" sz="1600" dirty="0">
                          <a:effectLst/>
                          <a:latin typeface="+mj-ea"/>
                          <a:ea typeface="+mj-ea"/>
                        </a:rPr>
                        <a:t>0.814</a:t>
                      </a:r>
                      <a:endParaRPr lang="zh-TW" sz="1600" dirty="0">
                        <a:effectLst/>
                        <a:latin typeface="+mj-ea"/>
                        <a:ea typeface="+mj-ea"/>
                        <a:cs typeface="標楷體" panose="03000509000000000000" pitchFamily="65" charset="-120"/>
                      </a:endParaRPr>
                    </a:p>
                  </a:txBody>
                  <a:tcPr marL="16158" marR="16158" marT="0" marB="0" anchor="ctr"/>
                </a:tc>
                <a:extLst>
                  <a:ext uri="{0D108BD9-81ED-4DB2-BD59-A6C34878D82A}">
                    <a16:rowId xmlns:a16="http://schemas.microsoft.com/office/drawing/2014/main" xmlns="" val="10022"/>
                  </a:ext>
                </a:extLst>
              </a:tr>
            </a:tbl>
          </a:graphicData>
        </a:graphic>
      </p:graphicFrame>
    </p:spTree>
    <p:extLst>
      <p:ext uri="{BB962C8B-B14F-4D97-AF65-F5344CB8AC3E}">
        <p14:creationId xmlns:p14="http://schemas.microsoft.com/office/powerpoint/2010/main" val="81289231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108520" y="696525"/>
            <a:ext cx="8568952" cy="3880773"/>
          </a:xfrm>
        </p:spPr>
        <p:txBody>
          <a:bodyPr>
            <a:normAutofit/>
          </a:bodyPr>
          <a:lstStyle/>
          <a:p>
            <a:r>
              <a:rPr lang="zh-TW" altLang="zh-TW" sz="2400" dirty="0" smtClean="0">
                <a:latin typeface="+mj-ea"/>
                <a:ea typeface="+mj-ea"/>
              </a:rPr>
              <a:t>採用</a:t>
            </a:r>
            <a:r>
              <a:rPr lang="zh-TW" altLang="zh-TW" sz="2400" dirty="0">
                <a:latin typeface="+mj-ea"/>
                <a:ea typeface="+mj-ea"/>
              </a:rPr>
              <a:t>集群分析</a:t>
            </a:r>
            <a:r>
              <a:rPr lang="en-US" altLang="zh-TW" sz="2400" dirty="0">
                <a:latin typeface="+mj-ea"/>
                <a:ea typeface="+mj-ea"/>
              </a:rPr>
              <a:t>K-mean</a:t>
            </a:r>
            <a:r>
              <a:rPr lang="zh-TW" altLang="zh-TW" sz="2400" dirty="0">
                <a:latin typeface="+mj-ea"/>
                <a:ea typeface="+mj-ea"/>
              </a:rPr>
              <a:t>的統計方法來區別消費者</a:t>
            </a:r>
            <a:r>
              <a:rPr lang="zh-TW" altLang="zh-TW" sz="2400" dirty="0" smtClean="0">
                <a:latin typeface="+mj-ea"/>
                <a:ea typeface="+mj-ea"/>
              </a:rPr>
              <a:t>，</a:t>
            </a:r>
            <a:r>
              <a:rPr lang="zh-TW" altLang="en-US" sz="2400" dirty="0" smtClean="0">
                <a:latin typeface="+mj-ea"/>
                <a:ea typeface="+mj-ea"/>
              </a:rPr>
              <a:t>並分群分析後</a:t>
            </a:r>
            <a:r>
              <a:rPr lang="zh-TW" altLang="zh-TW" sz="2400" dirty="0" smtClean="0">
                <a:latin typeface="+mj-ea"/>
                <a:ea typeface="+mj-ea"/>
              </a:rPr>
              <a:t>進行</a:t>
            </a:r>
            <a:r>
              <a:rPr lang="zh-TW" altLang="zh-TW" sz="2400" dirty="0">
                <a:latin typeface="+mj-ea"/>
                <a:ea typeface="+mj-ea"/>
              </a:rPr>
              <a:t>卡方分析</a:t>
            </a:r>
            <a:r>
              <a:rPr lang="zh-TW" altLang="zh-TW" sz="2400" dirty="0" smtClean="0">
                <a:latin typeface="+mj-ea"/>
                <a:ea typeface="+mj-ea"/>
              </a:rPr>
              <a:t>，</a:t>
            </a:r>
            <a:r>
              <a:rPr lang="zh-TW" altLang="en-US" sz="2400" dirty="0" smtClean="0">
                <a:latin typeface="+mj-ea"/>
                <a:ea typeface="+mj-ea"/>
              </a:rPr>
              <a:t>再</a:t>
            </a:r>
            <a:r>
              <a:rPr lang="zh-TW" altLang="zh-TW" sz="2400" dirty="0" smtClean="0">
                <a:latin typeface="+mj-ea"/>
                <a:ea typeface="+mj-ea"/>
              </a:rPr>
              <a:t>和</a:t>
            </a:r>
            <a:r>
              <a:rPr lang="zh-TW" altLang="zh-TW" sz="2400" dirty="0">
                <a:latin typeface="+mj-ea"/>
                <a:ea typeface="+mj-ea"/>
              </a:rPr>
              <a:t>消費者對生活型態因素、環保行為因素和環境態度因素進行單因子變異數分析，依序將分析獲得的消費者集群分別命名為</a:t>
            </a:r>
            <a:r>
              <a:rPr lang="zh-TW" altLang="zh-TW" sz="2400" dirty="0" smtClean="0">
                <a:latin typeface="+mj-ea"/>
                <a:ea typeface="+mj-ea"/>
              </a:rPr>
              <a:t>：</a:t>
            </a:r>
            <a:endParaRPr lang="en-US" altLang="zh-TW" sz="2400" dirty="0" smtClean="0">
              <a:latin typeface="+mj-ea"/>
              <a:ea typeface="+mj-ea"/>
            </a:endParaRPr>
          </a:p>
        </p:txBody>
      </p:sp>
      <p:sp>
        <p:nvSpPr>
          <p:cNvPr id="7" name="標題 7"/>
          <p:cNvSpPr txBox="1">
            <a:spLocks/>
          </p:cNvSpPr>
          <p:nvPr/>
        </p:nvSpPr>
        <p:spPr>
          <a:xfrm>
            <a:off x="106523" y="65093"/>
            <a:ext cx="8138865" cy="1320800"/>
          </a:xfrm>
          <a:prstGeom prst="rect">
            <a:avLst/>
          </a:prstGeom>
        </p:spPr>
        <p:txBody>
          <a:bodyPr vert="horz" lIns="91440" tIns="45720" rIns="91440" bIns="45720" rtlCol="0" anchor="t">
            <a:noAutofit/>
          </a:bodyPr>
          <a:lstStyle>
            <a:lvl1pPr algn="ctr" defTabSz="457200" rtl="0" eaLnBrk="1" latinLnBrk="0" hangingPunct="1">
              <a:spcBef>
                <a:spcPct val="0"/>
              </a:spcBef>
              <a:buNone/>
              <a:defRPr sz="4800" kern="1200">
                <a:solidFill>
                  <a:schemeClr val="accent1">
                    <a:lumMod val="75000"/>
                  </a:schemeClr>
                </a:solidFill>
                <a:latin typeface="Microsoft JhengHei" charset="-120"/>
                <a:ea typeface="Microsoft JhengHei" charset="-120"/>
                <a:cs typeface="Microsoft JhengHei" charset="-12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zh-TW" altLang="en-US" sz="3600" dirty="0" smtClean="0">
                <a:solidFill>
                  <a:srgbClr val="C00000"/>
                </a:solidFill>
                <a:latin typeface="+mj-ea"/>
                <a:ea typeface="+mj-ea"/>
              </a:rPr>
              <a:t>問券分析    </a:t>
            </a:r>
            <a:r>
              <a:rPr lang="en-US" altLang="zh-TW" sz="3600" dirty="0" smtClean="0">
                <a:solidFill>
                  <a:srgbClr val="7030A0"/>
                </a:solidFill>
                <a:latin typeface="+mj-ea"/>
                <a:ea typeface="+mj-ea"/>
              </a:rPr>
              <a:t>7</a:t>
            </a:r>
            <a:r>
              <a:rPr lang="en-US" altLang="zh-TW" sz="3600" dirty="0" smtClean="0">
                <a:solidFill>
                  <a:srgbClr val="7030A0"/>
                </a:solidFill>
                <a:latin typeface="+mj-ea"/>
                <a:ea typeface="+mj-ea"/>
              </a:rPr>
              <a:t>.</a:t>
            </a:r>
            <a:r>
              <a:rPr lang="zh-TW" altLang="en-US" sz="3600" dirty="0" smtClean="0">
                <a:solidFill>
                  <a:srgbClr val="7030A0"/>
                </a:solidFill>
                <a:latin typeface="+mj-ea"/>
                <a:ea typeface="+mj-ea"/>
              </a:rPr>
              <a:t>生活型</a:t>
            </a:r>
            <a:r>
              <a:rPr lang="zh-TW" altLang="en-US" sz="3600" dirty="0">
                <a:solidFill>
                  <a:srgbClr val="7030A0"/>
                </a:solidFill>
                <a:latin typeface="+mj-ea"/>
                <a:ea typeface="+mj-ea"/>
              </a:rPr>
              <a:t>態</a:t>
            </a:r>
            <a:r>
              <a:rPr lang="zh-TW" altLang="en-US" sz="3600" dirty="0" smtClean="0">
                <a:solidFill>
                  <a:srgbClr val="7030A0"/>
                </a:solidFill>
                <a:latin typeface="+mj-ea"/>
                <a:ea typeface="+mj-ea"/>
              </a:rPr>
              <a:t>的</a:t>
            </a:r>
            <a:r>
              <a:rPr lang="zh-TW" altLang="en-US" sz="3600" dirty="0" smtClean="0">
                <a:solidFill>
                  <a:srgbClr val="7030A0"/>
                </a:solidFill>
                <a:latin typeface="+mj-ea"/>
                <a:ea typeface="+mj-ea"/>
              </a:rPr>
              <a:t>市場區隔分析</a:t>
            </a:r>
            <a:endParaRPr lang="zh-TW" altLang="en-US" sz="3600" dirty="0">
              <a:solidFill>
                <a:srgbClr val="7030A0"/>
              </a:solidFill>
              <a:latin typeface="+mj-ea"/>
              <a:ea typeface="+mj-ea"/>
            </a:endParaRPr>
          </a:p>
        </p:txBody>
      </p:sp>
      <p:graphicFrame>
        <p:nvGraphicFramePr>
          <p:cNvPr id="5" name="資料庫圖表 4"/>
          <p:cNvGraphicFramePr/>
          <p:nvPr>
            <p:extLst>
              <p:ext uri="{D42A27DB-BD31-4B8C-83A1-F6EECF244321}">
                <p14:modId xmlns:p14="http://schemas.microsoft.com/office/powerpoint/2010/main" val="610761907"/>
              </p:ext>
            </p:extLst>
          </p:nvPr>
        </p:nvGraphicFramePr>
        <p:xfrm>
          <a:off x="596896" y="2132856"/>
          <a:ext cx="7863536" cy="46085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8637465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標題 7"/>
          <p:cNvSpPr txBox="1">
            <a:spLocks/>
          </p:cNvSpPr>
          <p:nvPr/>
        </p:nvSpPr>
        <p:spPr>
          <a:xfrm>
            <a:off x="106523" y="65093"/>
            <a:ext cx="8138865" cy="1320800"/>
          </a:xfrm>
          <a:prstGeom prst="rect">
            <a:avLst/>
          </a:prstGeom>
        </p:spPr>
        <p:txBody>
          <a:bodyPr vert="horz" lIns="91440" tIns="45720" rIns="91440" bIns="45720" rtlCol="0" anchor="t">
            <a:noAutofit/>
          </a:bodyPr>
          <a:lstStyle>
            <a:lvl1pPr algn="ctr" defTabSz="457200" rtl="0" eaLnBrk="1" latinLnBrk="0" hangingPunct="1">
              <a:spcBef>
                <a:spcPct val="0"/>
              </a:spcBef>
              <a:buNone/>
              <a:defRPr sz="4800" kern="1200">
                <a:solidFill>
                  <a:schemeClr val="accent1">
                    <a:lumMod val="75000"/>
                  </a:schemeClr>
                </a:solidFill>
                <a:latin typeface="Microsoft JhengHei" charset="-120"/>
                <a:ea typeface="Microsoft JhengHei" charset="-120"/>
                <a:cs typeface="Microsoft JhengHei" charset="-12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zh-TW" altLang="en-US" sz="3600" dirty="0" smtClean="0">
                <a:solidFill>
                  <a:srgbClr val="C00000"/>
                </a:solidFill>
                <a:latin typeface="+mj-ea"/>
                <a:ea typeface="+mj-ea"/>
              </a:rPr>
              <a:t>問券分析    </a:t>
            </a:r>
            <a:r>
              <a:rPr lang="en-US" altLang="zh-TW" sz="3600" dirty="0" smtClean="0">
                <a:solidFill>
                  <a:srgbClr val="7030A0"/>
                </a:solidFill>
                <a:latin typeface="+mj-ea"/>
                <a:ea typeface="+mj-ea"/>
              </a:rPr>
              <a:t>7</a:t>
            </a:r>
            <a:r>
              <a:rPr lang="en-US" altLang="zh-TW" sz="3600" dirty="0" smtClean="0">
                <a:solidFill>
                  <a:srgbClr val="7030A0"/>
                </a:solidFill>
                <a:latin typeface="+mj-ea"/>
                <a:ea typeface="+mj-ea"/>
              </a:rPr>
              <a:t>.</a:t>
            </a:r>
            <a:r>
              <a:rPr lang="zh-TW" altLang="en-US" sz="3600" dirty="0">
                <a:solidFill>
                  <a:srgbClr val="7030A0"/>
                </a:solidFill>
                <a:latin typeface="+mj-ea"/>
              </a:rPr>
              <a:t>生活型態的</a:t>
            </a:r>
            <a:r>
              <a:rPr lang="zh-TW" altLang="en-US" sz="3600" dirty="0" smtClean="0">
                <a:solidFill>
                  <a:srgbClr val="7030A0"/>
                </a:solidFill>
                <a:latin typeface="+mj-ea"/>
                <a:ea typeface="+mj-ea"/>
              </a:rPr>
              <a:t>市場</a:t>
            </a:r>
            <a:r>
              <a:rPr lang="zh-TW" altLang="en-US" sz="3600" dirty="0" smtClean="0">
                <a:solidFill>
                  <a:srgbClr val="7030A0"/>
                </a:solidFill>
                <a:latin typeface="+mj-ea"/>
                <a:ea typeface="+mj-ea"/>
              </a:rPr>
              <a:t>區隔分析</a:t>
            </a:r>
            <a:endParaRPr lang="zh-TW" altLang="en-US" sz="3600" dirty="0">
              <a:solidFill>
                <a:srgbClr val="7030A0"/>
              </a:solidFill>
              <a:latin typeface="+mj-ea"/>
              <a:ea typeface="+mj-ea"/>
            </a:endParaRPr>
          </a:p>
        </p:txBody>
      </p:sp>
      <p:graphicFrame>
        <p:nvGraphicFramePr>
          <p:cNvPr id="4" name="表格 3"/>
          <p:cNvGraphicFramePr>
            <a:graphicFrameLocks noGrp="1"/>
          </p:cNvGraphicFramePr>
          <p:nvPr>
            <p:extLst>
              <p:ext uri="{D42A27DB-BD31-4B8C-83A1-F6EECF244321}">
                <p14:modId xmlns:p14="http://schemas.microsoft.com/office/powerpoint/2010/main" val="2670416460"/>
              </p:ext>
            </p:extLst>
          </p:nvPr>
        </p:nvGraphicFramePr>
        <p:xfrm>
          <a:off x="214282" y="1000108"/>
          <a:ext cx="8358246" cy="4714914"/>
        </p:xfrm>
        <a:graphic>
          <a:graphicData uri="http://schemas.openxmlformats.org/drawingml/2006/table">
            <a:tbl>
              <a:tblPr firstRow="1" firstCol="1" bandRow="1">
                <a:tableStyleId>{5C22544A-7EE6-4342-B048-85BDC9FD1C3A}</a:tableStyleId>
              </a:tblPr>
              <a:tblGrid>
                <a:gridCol w="2696801">
                  <a:extLst>
                    <a:ext uri="{9D8B030D-6E8A-4147-A177-3AD203B41FA5}">
                      <a16:colId xmlns:a16="http://schemas.microsoft.com/office/drawing/2014/main" xmlns="" val="20000"/>
                    </a:ext>
                  </a:extLst>
                </a:gridCol>
                <a:gridCol w="2127378">
                  <a:extLst>
                    <a:ext uri="{9D8B030D-6E8A-4147-A177-3AD203B41FA5}">
                      <a16:colId xmlns:a16="http://schemas.microsoft.com/office/drawing/2014/main" xmlns="" val="20001"/>
                    </a:ext>
                  </a:extLst>
                </a:gridCol>
                <a:gridCol w="1248051">
                  <a:extLst>
                    <a:ext uri="{9D8B030D-6E8A-4147-A177-3AD203B41FA5}">
                      <a16:colId xmlns:a16="http://schemas.microsoft.com/office/drawing/2014/main" xmlns="" val="20002"/>
                    </a:ext>
                  </a:extLst>
                </a:gridCol>
                <a:gridCol w="1214446">
                  <a:extLst>
                    <a:ext uri="{9D8B030D-6E8A-4147-A177-3AD203B41FA5}">
                      <a16:colId xmlns:a16="http://schemas.microsoft.com/office/drawing/2014/main" xmlns="" val="20003"/>
                    </a:ext>
                  </a:extLst>
                </a:gridCol>
                <a:gridCol w="1071570">
                  <a:extLst>
                    <a:ext uri="{9D8B030D-6E8A-4147-A177-3AD203B41FA5}">
                      <a16:colId xmlns:a16="http://schemas.microsoft.com/office/drawing/2014/main" xmlns="" val="20004"/>
                    </a:ext>
                  </a:extLst>
                </a:gridCol>
              </a:tblGrid>
              <a:tr h="554694">
                <a:tc>
                  <a:txBody>
                    <a:bodyPr/>
                    <a:lstStyle/>
                    <a:p>
                      <a:endParaRPr lang="zh-TW" sz="1600" dirty="0">
                        <a:effectLst/>
                        <a:latin typeface="+mj-ea"/>
                        <a:ea typeface="+mj-ea"/>
                      </a:endParaRPr>
                    </a:p>
                  </a:txBody>
                  <a:tcPr marL="13976" marR="13976" marT="0" marB="0" anchor="ctr"/>
                </a:tc>
                <a:tc>
                  <a:txBody>
                    <a:bodyPr/>
                    <a:lstStyle/>
                    <a:p>
                      <a:pPr algn="ctr">
                        <a:spcAft>
                          <a:spcPts val="0"/>
                        </a:spcAft>
                        <a:tabLst>
                          <a:tab pos="5486400" algn="r"/>
                        </a:tabLst>
                      </a:pPr>
                      <a:r>
                        <a:rPr lang="en-US" sz="1600" dirty="0" err="1">
                          <a:effectLst/>
                          <a:latin typeface="+mj-ea"/>
                          <a:ea typeface="+mj-ea"/>
                        </a:rPr>
                        <a:t>項目</a:t>
                      </a:r>
                      <a:endParaRPr lang="zh-TW" sz="1600" dirty="0">
                        <a:effectLst/>
                        <a:latin typeface="+mj-ea"/>
                        <a:ea typeface="+mj-ea"/>
                        <a:cs typeface="標楷體" panose="03000509000000000000" pitchFamily="65" charset="-120"/>
                      </a:endParaRPr>
                    </a:p>
                  </a:txBody>
                  <a:tcPr marL="13976" marR="13976" marT="0" marB="0" anchor="ctr"/>
                </a:tc>
                <a:tc>
                  <a:txBody>
                    <a:bodyPr/>
                    <a:lstStyle/>
                    <a:p>
                      <a:pPr algn="ctr">
                        <a:spcAft>
                          <a:spcPts val="0"/>
                        </a:spcAft>
                        <a:tabLst>
                          <a:tab pos="5486400" algn="r"/>
                        </a:tabLst>
                      </a:pPr>
                      <a:r>
                        <a:rPr lang="en-US" sz="1600">
                          <a:effectLst/>
                          <a:latin typeface="+mj-ea"/>
                          <a:ea typeface="+mj-ea"/>
                        </a:rPr>
                        <a:t>環保消極 (46.0 %)</a:t>
                      </a:r>
                      <a:endParaRPr lang="zh-TW" sz="1600">
                        <a:effectLst/>
                        <a:latin typeface="+mj-ea"/>
                        <a:ea typeface="+mj-ea"/>
                        <a:cs typeface="標楷體" panose="03000509000000000000" pitchFamily="65" charset="-120"/>
                      </a:endParaRPr>
                    </a:p>
                  </a:txBody>
                  <a:tcPr marL="13976" marR="13976" marT="0" marB="0" anchor="ctr"/>
                </a:tc>
                <a:tc>
                  <a:txBody>
                    <a:bodyPr/>
                    <a:lstStyle/>
                    <a:p>
                      <a:pPr algn="ctr">
                        <a:spcAft>
                          <a:spcPts val="0"/>
                        </a:spcAft>
                        <a:tabLst>
                          <a:tab pos="5486400" algn="r"/>
                        </a:tabLst>
                      </a:pPr>
                      <a:r>
                        <a:rPr lang="en-US" sz="1600">
                          <a:effectLst/>
                          <a:latin typeface="+mj-ea"/>
                          <a:ea typeface="+mj-ea"/>
                        </a:rPr>
                        <a:t>綠色支持</a:t>
                      </a:r>
                      <a:endParaRPr lang="zh-TW" sz="1600">
                        <a:effectLst/>
                        <a:latin typeface="+mj-ea"/>
                        <a:ea typeface="+mj-ea"/>
                      </a:endParaRPr>
                    </a:p>
                    <a:p>
                      <a:pPr algn="ctr">
                        <a:spcAft>
                          <a:spcPts val="0"/>
                        </a:spcAft>
                        <a:tabLst>
                          <a:tab pos="5486400" algn="r"/>
                        </a:tabLst>
                      </a:pPr>
                      <a:r>
                        <a:rPr lang="en-US" sz="1600">
                          <a:effectLst/>
                          <a:latin typeface="+mj-ea"/>
                          <a:ea typeface="+mj-ea"/>
                        </a:rPr>
                        <a:t>(27.9 %)</a:t>
                      </a:r>
                      <a:endParaRPr lang="zh-TW" sz="1600">
                        <a:effectLst/>
                        <a:latin typeface="+mj-ea"/>
                        <a:ea typeface="+mj-ea"/>
                        <a:cs typeface="標楷體" panose="03000509000000000000" pitchFamily="65" charset="-120"/>
                      </a:endParaRPr>
                    </a:p>
                  </a:txBody>
                  <a:tcPr marL="13976" marR="13976" marT="0" marB="0" anchor="ctr"/>
                </a:tc>
                <a:tc>
                  <a:txBody>
                    <a:bodyPr/>
                    <a:lstStyle/>
                    <a:p>
                      <a:pPr algn="ctr">
                        <a:spcAft>
                          <a:spcPts val="0"/>
                        </a:spcAft>
                        <a:tabLst>
                          <a:tab pos="5486400" algn="r"/>
                        </a:tabLst>
                      </a:pPr>
                      <a:r>
                        <a:rPr lang="en-US" sz="1600">
                          <a:effectLst/>
                          <a:latin typeface="+mj-ea"/>
                          <a:ea typeface="+mj-ea"/>
                        </a:rPr>
                        <a:t>獨善其身</a:t>
                      </a:r>
                      <a:endParaRPr lang="zh-TW" sz="1600">
                        <a:effectLst/>
                        <a:latin typeface="+mj-ea"/>
                        <a:ea typeface="+mj-ea"/>
                      </a:endParaRPr>
                    </a:p>
                    <a:p>
                      <a:pPr algn="ctr">
                        <a:spcAft>
                          <a:spcPts val="0"/>
                        </a:spcAft>
                        <a:tabLst>
                          <a:tab pos="5486400" algn="r"/>
                        </a:tabLst>
                      </a:pPr>
                      <a:r>
                        <a:rPr lang="en-US" sz="1600">
                          <a:effectLst/>
                          <a:latin typeface="+mj-ea"/>
                          <a:ea typeface="+mj-ea"/>
                        </a:rPr>
                        <a:t>(26.1 %)</a:t>
                      </a:r>
                      <a:endParaRPr lang="zh-TW" sz="1600">
                        <a:effectLst/>
                        <a:latin typeface="+mj-ea"/>
                        <a:ea typeface="+mj-ea"/>
                        <a:cs typeface="標楷體" panose="03000509000000000000" pitchFamily="65" charset="-120"/>
                      </a:endParaRPr>
                    </a:p>
                  </a:txBody>
                  <a:tcPr marL="13976" marR="13976" marT="0" marB="0" anchor="ctr"/>
                </a:tc>
                <a:extLst>
                  <a:ext uri="{0D108BD9-81ED-4DB2-BD59-A6C34878D82A}">
                    <a16:rowId xmlns:a16="http://schemas.microsoft.com/office/drawing/2014/main" xmlns="" val="10000"/>
                  </a:ext>
                </a:extLst>
              </a:tr>
              <a:tr h="277348">
                <a:tc rowSpan="2">
                  <a:txBody>
                    <a:bodyPr/>
                    <a:lstStyle/>
                    <a:p>
                      <a:pPr>
                        <a:spcAft>
                          <a:spcPts val="0"/>
                        </a:spcAft>
                        <a:tabLst>
                          <a:tab pos="5486400" algn="r"/>
                        </a:tabLst>
                      </a:pPr>
                      <a:r>
                        <a:rPr lang="en-US" sz="1800" dirty="0" err="1">
                          <a:effectLst/>
                          <a:latin typeface="+mj-ea"/>
                          <a:ea typeface="+mj-ea"/>
                        </a:rPr>
                        <a:t>性別</a:t>
                      </a:r>
                      <a:r>
                        <a:rPr lang="en-US" sz="1800" baseline="30000" dirty="0">
                          <a:effectLst/>
                          <a:latin typeface="+mj-ea"/>
                          <a:ea typeface="+mj-ea"/>
                        </a:rPr>
                        <a:t>*</a:t>
                      </a:r>
                      <a:endParaRPr lang="zh-TW" sz="1800" dirty="0">
                        <a:effectLst/>
                        <a:latin typeface="+mj-ea"/>
                        <a:ea typeface="+mj-ea"/>
                        <a:cs typeface="標楷體" panose="03000509000000000000" pitchFamily="65" charset="-120"/>
                      </a:endParaRPr>
                    </a:p>
                  </a:txBody>
                  <a:tcPr marL="13976" marR="13976" marT="0" marB="0" anchor="ctr"/>
                </a:tc>
                <a:tc>
                  <a:txBody>
                    <a:bodyPr/>
                    <a:lstStyle/>
                    <a:p>
                      <a:pPr>
                        <a:spcAft>
                          <a:spcPts val="0"/>
                        </a:spcAft>
                        <a:tabLst>
                          <a:tab pos="5486400" algn="r"/>
                        </a:tabLst>
                      </a:pPr>
                      <a:r>
                        <a:rPr lang="en-US" sz="1800" dirty="0">
                          <a:effectLst/>
                          <a:latin typeface="+mj-ea"/>
                          <a:ea typeface="+mj-ea"/>
                        </a:rPr>
                        <a:t>女</a:t>
                      </a:r>
                      <a:endParaRPr lang="zh-TW" sz="1800" dirty="0">
                        <a:effectLst/>
                        <a:latin typeface="+mj-ea"/>
                        <a:ea typeface="+mj-ea"/>
                        <a:cs typeface="標楷體" panose="03000509000000000000" pitchFamily="65" charset="-120"/>
                      </a:endParaRPr>
                    </a:p>
                  </a:txBody>
                  <a:tcPr marL="13976" marR="13976" marT="0" marB="0" anchor="ctr"/>
                </a:tc>
                <a:tc>
                  <a:txBody>
                    <a:bodyPr/>
                    <a:lstStyle/>
                    <a:p>
                      <a:pPr algn="ctr">
                        <a:spcAft>
                          <a:spcPts val="0"/>
                        </a:spcAft>
                        <a:tabLst>
                          <a:tab pos="5486400" algn="r"/>
                          <a:tab pos="243840" algn="dec"/>
                          <a:tab pos="5486400" algn="r"/>
                        </a:tabLst>
                      </a:pPr>
                      <a:r>
                        <a:rPr lang="en-US" sz="1800" dirty="0">
                          <a:effectLst/>
                          <a:latin typeface="+mj-ea"/>
                          <a:ea typeface="+mj-ea"/>
                        </a:rPr>
                        <a:t>87.0 %</a:t>
                      </a:r>
                      <a:endParaRPr lang="zh-TW" sz="1800" dirty="0">
                        <a:effectLst/>
                        <a:latin typeface="+mj-ea"/>
                        <a:ea typeface="+mj-ea"/>
                        <a:cs typeface="標楷體" panose="03000509000000000000" pitchFamily="65" charset="-120"/>
                      </a:endParaRPr>
                    </a:p>
                  </a:txBody>
                  <a:tcPr marL="13976" marR="13976" marT="0" marB="0" anchor="ctr"/>
                </a:tc>
                <a:tc>
                  <a:txBody>
                    <a:bodyPr/>
                    <a:lstStyle/>
                    <a:p>
                      <a:pPr algn="ctr">
                        <a:spcAft>
                          <a:spcPts val="0"/>
                        </a:spcAft>
                        <a:tabLst>
                          <a:tab pos="5486400" algn="r"/>
                          <a:tab pos="243840" algn="dec"/>
                          <a:tab pos="5486400" algn="r"/>
                        </a:tabLst>
                      </a:pPr>
                      <a:r>
                        <a:rPr lang="en-US" sz="1800">
                          <a:effectLst/>
                          <a:latin typeface="+mj-ea"/>
                          <a:ea typeface="+mj-ea"/>
                        </a:rPr>
                        <a:t>36.0%</a:t>
                      </a:r>
                      <a:endParaRPr lang="zh-TW" sz="1800">
                        <a:effectLst/>
                        <a:latin typeface="+mj-ea"/>
                        <a:ea typeface="+mj-ea"/>
                        <a:cs typeface="標楷體" panose="03000509000000000000" pitchFamily="65" charset="-120"/>
                      </a:endParaRPr>
                    </a:p>
                  </a:txBody>
                  <a:tcPr marL="13976" marR="13976" marT="0" marB="0" anchor="ctr"/>
                </a:tc>
                <a:tc>
                  <a:txBody>
                    <a:bodyPr/>
                    <a:lstStyle/>
                    <a:p>
                      <a:pPr algn="ctr">
                        <a:spcAft>
                          <a:spcPts val="0"/>
                        </a:spcAft>
                        <a:tabLst>
                          <a:tab pos="5486400" algn="r"/>
                          <a:tab pos="243840" algn="dec"/>
                          <a:tab pos="5486400" algn="r"/>
                        </a:tabLst>
                      </a:pPr>
                      <a:r>
                        <a:rPr lang="en-US" sz="1800">
                          <a:effectLst/>
                          <a:latin typeface="+mj-ea"/>
                          <a:ea typeface="+mj-ea"/>
                        </a:rPr>
                        <a:t>66.0%</a:t>
                      </a:r>
                      <a:endParaRPr lang="zh-TW" sz="1800">
                        <a:effectLst/>
                        <a:latin typeface="+mj-ea"/>
                        <a:ea typeface="+mj-ea"/>
                        <a:cs typeface="標楷體" panose="03000509000000000000" pitchFamily="65" charset="-120"/>
                      </a:endParaRPr>
                    </a:p>
                  </a:txBody>
                  <a:tcPr marL="13976" marR="13976" marT="0" marB="0" anchor="ctr"/>
                </a:tc>
                <a:extLst>
                  <a:ext uri="{0D108BD9-81ED-4DB2-BD59-A6C34878D82A}">
                    <a16:rowId xmlns:a16="http://schemas.microsoft.com/office/drawing/2014/main" xmlns="" val="10001"/>
                  </a:ext>
                </a:extLst>
              </a:tr>
              <a:tr h="277348">
                <a:tc vMerge="1">
                  <a:txBody>
                    <a:bodyPr/>
                    <a:lstStyle/>
                    <a:p>
                      <a:endParaRPr lang="zh-TW" altLang="en-US"/>
                    </a:p>
                  </a:txBody>
                  <a:tcPr/>
                </a:tc>
                <a:tc>
                  <a:txBody>
                    <a:bodyPr/>
                    <a:lstStyle/>
                    <a:p>
                      <a:pPr>
                        <a:spcAft>
                          <a:spcPts val="0"/>
                        </a:spcAft>
                        <a:tabLst>
                          <a:tab pos="5486400" algn="r"/>
                        </a:tabLst>
                      </a:pPr>
                      <a:r>
                        <a:rPr lang="en-US" sz="1800" dirty="0">
                          <a:effectLst/>
                          <a:latin typeface="+mj-ea"/>
                          <a:ea typeface="+mj-ea"/>
                        </a:rPr>
                        <a:t>男</a:t>
                      </a:r>
                      <a:endParaRPr lang="zh-TW" sz="1800" dirty="0">
                        <a:effectLst/>
                        <a:latin typeface="+mj-ea"/>
                        <a:ea typeface="+mj-ea"/>
                        <a:cs typeface="標楷體" panose="03000509000000000000" pitchFamily="65" charset="-120"/>
                      </a:endParaRPr>
                    </a:p>
                  </a:txBody>
                  <a:tcPr marL="13976" marR="13976" marT="0" marB="0" anchor="ctr"/>
                </a:tc>
                <a:tc>
                  <a:txBody>
                    <a:bodyPr/>
                    <a:lstStyle/>
                    <a:p>
                      <a:pPr algn="ctr">
                        <a:spcAft>
                          <a:spcPts val="0"/>
                        </a:spcAft>
                        <a:tabLst>
                          <a:tab pos="5486400" algn="r"/>
                          <a:tab pos="243840" algn="dec"/>
                          <a:tab pos="5486400" algn="r"/>
                        </a:tabLst>
                      </a:pPr>
                      <a:r>
                        <a:rPr lang="en-US" sz="1800" dirty="0">
                          <a:effectLst/>
                          <a:latin typeface="+mj-ea"/>
                          <a:ea typeface="+mj-ea"/>
                        </a:rPr>
                        <a:t>73.0 %</a:t>
                      </a:r>
                      <a:endParaRPr lang="zh-TW" sz="1800" dirty="0">
                        <a:effectLst/>
                        <a:latin typeface="+mj-ea"/>
                        <a:ea typeface="+mj-ea"/>
                        <a:cs typeface="標楷體" panose="03000509000000000000" pitchFamily="65" charset="-120"/>
                      </a:endParaRPr>
                    </a:p>
                  </a:txBody>
                  <a:tcPr marL="13976" marR="13976" marT="0" marB="0" anchor="ctr"/>
                </a:tc>
                <a:tc>
                  <a:txBody>
                    <a:bodyPr/>
                    <a:lstStyle/>
                    <a:p>
                      <a:pPr algn="ctr">
                        <a:spcAft>
                          <a:spcPts val="0"/>
                        </a:spcAft>
                        <a:tabLst>
                          <a:tab pos="5486400" algn="r"/>
                          <a:tab pos="243840" algn="dec"/>
                          <a:tab pos="5486400" algn="r"/>
                        </a:tabLst>
                      </a:pPr>
                      <a:r>
                        <a:rPr lang="en-US" sz="1800">
                          <a:effectLst/>
                          <a:latin typeface="+mj-ea"/>
                          <a:ea typeface="+mj-ea"/>
                        </a:rPr>
                        <a:t>61.0%</a:t>
                      </a:r>
                      <a:endParaRPr lang="zh-TW" sz="1800">
                        <a:effectLst/>
                        <a:latin typeface="+mj-ea"/>
                        <a:ea typeface="+mj-ea"/>
                        <a:cs typeface="標楷體" panose="03000509000000000000" pitchFamily="65" charset="-120"/>
                      </a:endParaRPr>
                    </a:p>
                  </a:txBody>
                  <a:tcPr marL="13976" marR="13976" marT="0" marB="0" anchor="ctr"/>
                </a:tc>
                <a:tc>
                  <a:txBody>
                    <a:bodyPr/>
                    <a:lstStyle/>
                    <a:p>
                      <a:pPr algn="ctr">
                        <a:spcAft>
                          <a:spcPts val="0"/>
                        </a:spcAft>
                        <a:tabLst>
                          <a:tab pos="5486400" algn="r"/>
                          <a:tab pos="243840" algn="dec"/>
                          <a:tab pos="5486400" algn="r"/>
                        </a:tabLst>
                      </a:pPr>
                      <a:r>
                        <a:rPr lang="en-US" sz="1800">
                          <a:effectLst/>
                          <a:latin typeface="+mj-ea"/>
                          <a:ea typeface="+mj-ea"/>
                        </a:rPr>
                        <a:t>25.0%</a:t>
                      </a:r>
                      <a:endParaRPr lang="zh-TW" sz="1800">
                        <a:effectLst/>
                        <a:latin typeface="+mj-ea"/>
                        <a:ea typeface="+mj-ea"/>
                        <a:cs typeface="標楷體" panose="03000509000000000000" pitchFamily="65" charset="-120"/>
                      </a:endParaRPr>
                    </a:p>
                  </a:txBody>
                  <a:tcPr marL="13976" marR="13976" marT="0" marB="0" anchor="ctr"/>
                </a:tc>
                <a:extLst>
                  <a:ext uri="{0D108BD9-81ED-4DB2-BD59-A6C34878D82A}">
                    <a16:rowId xmlns:a16="http://schemas.microsoft.com/office/drawing/2014/main" xmlns="" val="10002"/>
                  </a:ext>
                </a:extLst>
              </a:tr>
              <a:tr h="277348">
                <a:tc rowSpan="5">
                  <a:txBody>
                    <a:bodyPr/>
                    <a:lstStyle/>
                    <a:p>
                      <a:pPr>
                        <a:spcAft>
                          <a:spcPts val="0"/>
                        </a:spcAft>
                        <a:tabLst>
                          <a:tab pos="5486400" algn="r"/>
                        </a:tabLst>
                      </a:pPr>
                      <a:r>
                        <a:rPr lang="en-US" sz="1800" dirty="0" err="1">
                          <a:effectLst/>
                          <a:latin typeface="+mj-ea"/>
                          <a:ea typeface="+mj-ea"/>
                        </a:rPr>
                        <a:t>年齡</a:t>
                      </a:r>
                      <a:r>
                        <a:rPr lang="en-US" sz="1800" baseline="30000" dirty="0">
                          <a:effectLst/>
                          <a:latin typeface="+mj-ea"/>
                          <a:ea typeface="+mj-ea"/>
                        </a:rPr>
                        <a:t>*</a:t>
                      </a:r>
                      <a:endParaRPr lang="zh-TW" sz="1800" dirty="0">
                        <a:effectLst/>
                        <a:latin typeface="+mj-ea"/>
                        <a:ea typeface="+mj-ea"/>
                        <a:cs typeface="標楷體" panose="03000509000000000000" pitchFamily="65" charset="-120"/>
                      </a:endParaRPr>
                    </a:p>
                  </a:txBody>
                  <a:tcPr marL="13976" marR="13976" marT="0" marB="0" anchor="ctr"/>
                </a:tc>
                <a:tc>
                  <a:txBody>
                    <a:bodyPr/>
                    <a:lstStyle/>
                    <a:p>
                      <a:pPr>
                        <a:spcAft>
                          <a:spcPts val="0"/>
                        </a:spcAft>
                        <a:tabLst>
                          <a:tab pos="5486400" algn="r"/>
                        </a:tabLst>
                      </a:pPr>
                      <a:r>
                        <a:rPr lang="en-US" sz="1800" dirty="0">
                          <a:effectLst/>
                          <a:latin typeface="+mj-ea"/>
                          <a:ea typeface="+mj-ea"/>
                        </a:rPr>
                        <a:t>20以下</a:t>
                      </a:r>
                      <a:endParaRPr lang="zh-TW" sz="1800" dirty="0">
                        <a:effectLst/>
                        <a:latin typeface="+mj-ea"/>
                        <a:ea typeface="+mj-ea"/>
                        <a:cs typeface="標楷體" panose="03000509000000000000" pitchFamily="65" charset="-120"/>
                      </a:endParaRPr>
                    </a:p>
                  </a:txBody>
                  <a:tcPr marL="13976" marR="13976" marT="0" marB="0" anchor="ctr"/>
                </a:tc>
                <a:tc>
                  <a:txBody>
                    <a:bodyPr/>
                    <a:lstStyle/>
                    <a:p>
                      <a:pPr algn="ctr">
                        <a:spcAft>
                          <a:spcPts val="0"/>
                        </a:spcAft>
                        <a:tabLst>
                          <a:tab pos="5486400" algn="r"/>
                          <a:tab pos="243840" algn="dec"/>
                          <a:tab pos="5486400" algn="r"/>
                        </a:tabLst>
                      </a:pPr>
                      <a:r>
                        <a:rPr lang="en-US" sz="1800" dirty="0">
                          <a:effectLst/>
                          <a:latin typeface="+mj-ea"/>
                          <a:ea typeface="+mj-ea"/>
                        </a:rPr>
                        <a:t>4.4 %</a:t>
                      </a:r>
                      <a:endParaRPr lang="zh-TW" sz="1800" dirty="0">
                        <a:effectLst/>
                        <a:latin typeface="+mj-ea"/>
                        <a:ea typeface="+mj-ea"/>
                        <a:cs typeface="標楷體" panose="03000509000000000000" pitchFamily="65" charset="-120"/>
                      </a:endParaRPr>
                    </a:p>
                  </a:txBody>
                  <a:tcPr marL="13976" marR="13976" marT="0" marB="0" anchor="ctr"/>
                </a:tc>
                <a:tc>
                  <a:txBody>
                    <a:bodyPr/>
                    <a:lstStyle/>
                    <a:p>
                      <a:pPr algn="ctr">
                        <a:spcAft>
                          <a:spcPts val="0"/>
                        </a:spcAft>
                        <a:tabLst>
                          <a:tab pos="5486400" algn="r"/>
                          <a:tab pos="243840" algn="dec"/>
                          <a:tab pos="5486400" algn="r"/>
                        </a:tabLst>
                      </a:pPr>
                      <a:r>
                        <a:rPr lang="en-US" sz="1800">
                          <a:effectLst/>
                          <a:latin typeface="+mj-ea"/>
                          <a:ea typeface="+mj-ea"/>
                        </a:rPr>
                        <a:t>6.2%</a:t>
                      </a:r>
                      <a:endParaRPr lang="zh-TW" sz="1800">
                        <a:effectLst/>
                        <a:latin typeface="+mj-ea"/>
                        <a:ea typeface="+mj-ea"/>
                        <a:cs typeface="標楷體" panose="03000509000000000000" pitchFamily="65" charset="-120"/>
                      </a:endParaRPr>
                    </a:p>
                  </a:txBody>
                  <a:tcPr marL="13976" marR="13976" marT="0" marB="0" anchor="ctr"/>
                </a:tc>
                <a:tc>
                  <a:txBody>
                    <a:bodyPr/>
                    <a:lstStyle/>
                    <a:p>
                      <a:pPr algn="ctr">
                        <a:spcAft>
                          <a:spcPts val="0"/>
                        </a:spcAft>
                        <a:tabLst>
                          <a:tab pos="5486400" algn="r"/>
                          <a:tab pos="243840" algn="dec"/>
                          <a:tab pos="5486400" algn="r"/>
                        </a:tabLst>
                      </a:pPr>
                      <a:r>
                        <a:rPr lang="en-US" sz="1800">
                          <a:effectLst/>
                          <a:latin typeface="+mj-ea"/>
                          <a:ea typeface="+mj-ea"/>
                        </a:rPr>
                        <a:t>4.4%</a:t>
                      </a:r>
                      <a:endParaRPr lang="zh-TW" sz="1800">
                        <a:effectLst/>
                        <a:latin typeface="+mj-ea"/>
                        <a:ea typeface="+mj-ea"/>
                        <a:cs typeface="標楷體" panose="03000509000000000000" pitchFamily="65" charset="-120"/>
                      </a:endParaRPr>
                    </a:p>
                  </a:txBody>
                  <a:tcPr marL="13976" marR="13976" marT="0" marB="0" anchor="ctr"/>
                </a:tc>
                <a:extLst>
                  <a:ext uri="{0D108BD9-81ED-4DB2-BD59-A6C34878D82A}">
                    <a16:rowId xmlns:a16="http://schemas.microsoft.com/office/drawing/2014/main" xmlns="" val="10003"/>
                  </a:ext>
                </a:extLst>
              </a:tr>
              <a:tr h="277348">
                <a:tc vMerge="1">
                  <a:txBody>
                    <a:bodyPr/>
                    <a:lstStyle/>
                    <a:p>
                      <a:endParaRPr lang="zh-TW" altLang="en-US"/>
                    </a:p>
                  </a:txBody>
                  <a:tcPr/>
                </a:tc>
                <a:tc>
                  <a:txBody>
                    <a:bodyPr/>
                    <a:lstStyle/>
                    <a:p>
                      <a:pPr>
                        <a:spcAft>
                          <a:spcPts val="0"/>
                        </a:spcAft>
                        <a:tabLst>
                          <a:tab pos="5486400" algn="r"/>
                        </a:tabLst>
                      </a:pPr>
                      <a:r>
                        <a:rPr lang="en-US" sz="1800" dirty="0">
                          <a:effectLst/>
                          <a:latin typeface="+mj-ea"/>
                          <a:ea typeface="+mj-ea"/>
                        </a:rPr>
                        <a:t>21-30</a:t>
                      </a:r>
                      <a:endParaRPr lang="zh-TW" sz="1800" dirty="0">
                        <a:effectLst/>
                        <a:latin typeface="+mj-ea"/>
                        <a:ea typeface="+mj-ea"/>
                        <a:cs typeface="標楷體" panose="03000509000000000000" pitchFamily="65" charset="-120"/>
                      </a:endParaRPr>
                    </a:p>
                  </a:txBody>
                  <a:tcPr marL="13976" marR="13976" marT="0" marB="0" anchor="ctr"/>
                </a:tc>
                <a:tc>
                  <a:txBody>
                    <a:bodyPr/>
                    <a:lstStyle/>
                    <a:p>
                      <a:pPr algn="ctr">
                        <a:spcAft>
                          <a:spcPts val="0"/>
                        </a:spcAft>
                        <a:tabLst>
                          <a:tab pos="5486400" algn="r"/>
                          <a:tab pos="243840" algn="dec"/>
                          <a:tab pos="5486400" algn="r"/>
                        </a:tabLst>
                      </a:pPr>
                      <a:r>
                        <a:rPr lang="en-US" sz="1800">
                          <a:effectLst/>
                          <a:latin typeface="+mj-ea"/>
                          <a:ea typeface="+mj-ea"/>
                        </a:rPr>
                        <a:t>23.8 %</a:t>
                      </a:r>
                      <a:endParaRPr lang="zh-TW" sz="1800">
                        <a:effectLst/>
                        <a:latin typeface="+mj-ea"/>
                        <a:ea typeface="+mj-ea"/>
                        <a:cs typeface="標楷體" panose="03000509000000000000" pitchFamily="65" charset="-120"/>
                      </a:endParaRPr>
                    </a:p>
                  </a:txBody>
                  <a:tcPr marL="13976" marR="13976" marT="0" marB="0" anchor="ctr"/>
                </a:tc>
                <a:tc>
                  <a:txBody>
                    <a:bodyPr/>
                    <a:lstStyle/>
                    <a:p>
                      <a:pPr algn="ctr">
                        <a:spcAft>
                          <a:spcPts val="0"/>
                        </a:spcAft>
                        <a:tabLst>
                          <a:tab pos="5486400" algn="r"/>
                          <a:tab pos="243840" algn="dec"/>
                          <a:tab pos="5486400" algn="r"/>
                        </a:tabLst>
                      </a:pPr>
                      <a:r>
                        <a:rPr lang="en-US" sz="1800">
                          <a:effectLst/>
                          <a:latin typeface="+mj-ea"/>
                          <a:ea typeface="+mj-ea"/>
                        </a:rPr>
                        <a:t>10.3%</a:t>
                      </a:r>
                      <a:endParaRPr lang="zh-TW" sz="1800">
                        <a:effectLst/>
                        <a:latin typeface="+mj-ea"/>
                        <a:ea typeface="+mj-ea"/>
                        <a:cs typeface="標楷體" panose="03000509000000000000" pitchFamily="65" charset="-120"/>
                      </a:endParaRPr>
                    </a:p>
                  </a:txBody>
                  <a:tcPr marL="13976" marR="13976" marT="0" marB="0" anchor="ctr"/>
                </a:tc>
                <a:tc>
                  <a:txBody>
                    <a:bodyPr/>
                    <a:lstStyle/>
                    <a:p>
                      <a:pPr algn="ctr">
                        <a:spcAft>
                          <a:spcPts val="0"/>
                        </a:spcAft>
                        <a:tabLst>
                          <a:tab pos="5486400" algn="r"/>
                          <a:tab pos="243840" algn="dec"/>
                          <a:tab pos="5486400" algn="r"/>
                        </a:tabLst>
                      </a:pPr>
                      <a:r>
                        <a:rPr lang="en-US" sz="1800">
                          <a:effectLst/>
                          <a:latin typeface="+mj-ea"/>
                          <a:ea typeface="+mj-ea"/>
                        </a:rPr>
                        <a:t>56.0%</a:t>
                      </a:r>
                      <a:endParaRPr lang="zh-TW" sz="1800">
                        <a:effectLst/>
                        <a:latin typeface="+mj-ea"/>
                        <a:ea typeface="+mj-ea"/>
                        <a:cs typeface="標楷體" panose="03000509000000000000" pitchFamily="65" charset="-120"/>
                      </a:endParaRPr>
                    </a:p>
                  </a:txBody>
                  <a:tcPr marL="13976" marR="13976" marT="0" marB="0" anchor="ctr"/>
                </a:tc>
                <a:extLst>
                  <a:ext uri="{0D108BD9-81ED-4DB2-BD59-A6C34878D82A}">
                    <a16:rowId xmlns:a16="http://schemas.microsoft.com/office/drawing/2014/main" xmlns="" val="10004"/>
                  </a:ext>
                </a:extLst>
              </a:tr>
              <a:tr h="277348">
                <a:tc vMerge="1">
                  <a:txBody>
                    <a:bodyPr/>
                    <a:lstStyle/>
                    <a:p>
                      <a:endParaRPr lang="zh-TW" altLang="en-US"/>
                    </a:p>
                  </a:txBody>
                  <a:tcPr/>
                </a:tc>
                <a:tc>
                  <a:txBody>
                    <a:bodyPr/>
                    <a:lstStyle/>
                    <a:p>
                      <a:pPr>
                        <a:spcAft>
                          <a:spcPts val="0"/>
                        </a:spcAft>
                        <a:tabLst>
                          <a:tab pos="5486400" algn="r"/>
                        </a:tabLst>
                      </a:pPr>
                      <a:r>
                        <a:rPr lang="en-US" sz="1800" dirty="0">
                          <a:effectLst/>
                          <a:latin typeface="+mj-ea"/>
                          <a:ea typeface="+mj-ea"/>
                        </a:rPr>
                        <a:t>31-40</a:t>
                      </a:r>
                      <a:endParaRPr lang="zh-TW" sz="1800" dirty="0">
                        <a:effectLst/>
                        <a:latin typeface="+mj-ea"/>
                        <a:ea typeface="+mj-ea"/>
                        <a:cs typeface="標楷體" panose="03000509000000000000" pitchFamily="65" charset="-120"/>
                      </a:endParaRPr>
                    </a:p>
                  </a:txBody>
                  <a:tcPr marL="13976" marR="13976" marT="0" marB="0" anchor="ctr"/>
                </a:tc>
                <a:tc>
                  <a:txBody>
                    <a:bodyPr/>
                    <a:lstStyle/>
                    <a:p>
                      <a:pPr algn="ctr">
                        <a:spcAft>
                          <a:spcPts val="0"/>
                        </a:spcAft>
                        <a:tabLst>
                          <a:tab pos="5486400" algn="r"/>
                          <a:tab pos="243840" algn="dec"/>
                          <a:tab pos="5486400" algn="r"/>
                        </a:tabLst>
                      </a:pPr>
                      <a:r>
                        <a:rPr lang="en-US" sz="1800" dirty="0">
                          <a:effectLst/>
                          <a:latin typeface="+mj-ea"/>
                          <a:ea typeface="+mj-ea"/>
                        </a:rPr>
                        <a:t>46.9 %</a:t>
                      </a:r>
                      <a:endParaRPr lang="zh-TW" sz="1800" dirty="0">
                        <a:effectLst/>
                        <a:latin typeface="+mj-ea"/>
                        <a:ea typeface="+mj-ea"/>
                        <a:cs typeface="標楷體" panose="03000509000000000000" pitchFamily="65" charset="-120"/>
                      </a:endParaRPr>
                    </a:p>
                  </a:txBody>
                  <a:tcPr marL="13976" marR="13976" marT="0" marB="0" anchor="ctr"/>
                </a:tc>
                <a:tc>
                  <a:txBody>
                    <a:bodyPr/>
                    <a:lstStyle/>
                    <a:p>
                      <a:pPr algn="ctr">
                        <a:spcAft>
                          <a:spcPts val="0"/>
                        </a:spcAft>
                        <a:tabLst>
                          <a:tab pos="5486400" algn="r"/>
                          <a:tab pos="243840" algn="dec"/>
                          <a:tab pos="5486400" algn="r"/>
                        </a:tabLst>
                      </a:pPr>
                      <a:r>
                        <a:rPr lang="en-US" sz="1800" dirty="0">
                          <a:effectLst/>
                          <a:latin typeface="+mj-ea"/>
                          <a:ea typeface="+mj-ea"/>
                        </a:rPr>
                        <a:t>42.3%</a:t>
                      </a:r>
                      <a:endParaRPr lang="zh-TW" sz="1800" dirty="0">
                        <a:effectLst/>
                        <a:latin typeface="+mj-ea"/>
                        <a:ea typeface="+mj-ea"/>
                        <a:cs typeface="標楷體" panose="03000509000000000000" pitchFamily="65" charset="-120"/>
                      </a:endParaRPr>
                    </a:p>
                  </a:txBody>
                  <a:tcPr marL="13976" marR="13976" marT="0" marB="0" anchor="ctr"/>
                </a:tc>
                <a:tc>
                  <a:txBody>
                    <a:bodyPr/>
                    <a:lstStyle/>
                    <a:p>
                      <a:pPr algn="ctr">
                        <a:spcAft>
                          <a:spcPts val="0"/>
                        </a:spcAft>
                        <a:tabLst>
                          <a:tab pos="5486400" algn="r"/>
                          <a:tab pos="243840" algn="dec"/>
                          <a:tab pos="5486400" algn="r"/>
                        </a:tabLst>
                      </a:pPr>
                      <a:r>
                        <a:rPr lang="en-US" sz="1800">
                          <a:effectLst/>
                          <a:latin typeface="+mj-ea"/>
                          <a:ea typeface="+mj-ea"/>
                        </a:rPr>
                        <a:t>25.3%</a:t>
                      </a:r>
                      <a:endParaRPr lang="zh-TW" sz="1800">
                        <a:effectLst/>
                        <a:latin typeface="+mj-ea"/>
                        <a:ea typeface="+mj-ea"/>
                        <a:cs typeface="標楷體" panose="03000509000000000000" pitchFamily="65" charset="-120"/>
                      </a:endParaRPr>
                    </a:p>
                  </a:txBody>
                  <a:tcPr marL="13976" marR="13976" marT="0" marB="0" anchor="ctr"/>
                </a:tc>
                <a:extLst>
                  <a:ext uri="{0D108BD9-81ED-4DB2-BD59-A6C34878D82A}">
                    <a16:rowId xmlns:a16="http://schemas.microsoft.com/office/drawing/2014/main" xmlns="" val="10005"/>
                  </a:ext>
                </a:extLst>
              </a:tr>
              <a:tr h="277348">
                <a:tc vMerge="1">
                  <a:txBody>
                    <a:bodyPr/>
                    <a:lstStyle/>
                    <a:p>
                      <a:endParaRPr lang="zh-TW" altLang="en-US"/>
                    </a:p>
                  </a:txBody>
                  <a:tcPr/>
                </a:tc>
                <a:tc>
                  <a:txBody>
                    <a:bodyPr/>
                    <a:lstStyle/>
                    <a:p>
                      <a:pPr>
                        <a:spcAft>
                          <a:spcPts val="0"/>
                        </a:spcAft>
                        <a:tabLst>
                          <a:tab pos="5486400" algn="r"/>
                        </a:tabLst>
                      </a:pPr>
                      <a:r>
                        <a:rPr lang="en-US" sz="1800" dirty="0">
                          <a:effectLst/>
                          <a:latin typeface="+mj-ea"/>
                          <a:ea typeface="+mj-ea"/>
                        </a:rPr>
                        <a:t>41-50</a:t>
                      </a:r>
                      <a:endParaRPr lang="zh-TW" sz="1800" dirty="0">
                        <a:effectLst/>
                        <a:latin typeface="+mj-ea"/>
                        <a:ea typeface="+mj-ea"/>
                        <a:cs typeface="標楷體" panose="03000509000000000000" pitchFamily="65" charset="-120"/>
                      </a:endParaRPr>
                    </a:p>
                  </a:txBody>
                  <a:tcPr marL="13976" marR="13976" marT="0" marB="0" anchor="ctr"/>
                </a:tc>
                <a:tc>
                  <a:txBody>
                    <a:bodyPr/>
                    <a:lstStyle/>
                    <a:p>
                      <a:pPr algn="ctr">
                        <a:spcAft>
                          <a:spcPts val="0"/>
                        </a:spcAft>
                        <a:tabLst>
                          <a:tab pos="5486400" algn="r"/>
                          <a:tab pos="243840" algn="dec"/>
                          <a:tab pos="5486400" algn="r"/>
                        </a:tabLst>
                      </a:pPr>
                      <a:r>
                        <a:rPr lang="en-US" sz="1800" dirty="0">
                          <a:effectLst/>
                          <a:latin typeface="+mj-ea"/>
                          <a:ea typeface="+mj-ea"/>
                        </a:rPr>
                        <a:t>12.5%</a:t>
                      </a:r>
                      <a:endParaRPr lang="zh-TW" sz="1800" dirty="0">
                        <a:effectLst/>
                        <a:latin typeface="+mj-ea"/>
                        <a:ea typeface="+mj-ea"/>
                        <a:cs typeface="標楷體" panose="03000509000000000000" pitchFamily="65" charset="-120"/>
                      </a:endParaRPr>
                    </a:p>
                  </a:txBody>
                  <a:tcPr marL="13976" marR="13976" marT="0" marB="0" anchor="ctr"/>
                </a:tc>
                <a:tc>
                  <a:txBody>
                    <a:bodyPr/>
                    <a:lstStyle/>
                    <a:p>
                      <a:pPr algn="ctr">
                        <a:spcAft>
                          <a:spcPts val="0"/>
                        </a:spcAft>
                        <a:tabLst>
                          <a:tab pos="5486400" algn="r"/>
                          <a:tab pos="243840" algn="dec"/>
                          <a:tab pos="5486400" algn="r"/>
                        </a:tabLst>
                      </a:pPr>
                      <a:r>
                        <a:rPr lang="en-US" sz="1800" dirty="0">
                          <a:effectLst/>
                          <a:latin typeface="+mj-ea"/>
                          <a:ea typeface="+mj-ea"/>
                        </a:rPr>
                        <a:t>41.2%</a:t>
                      </a:r>
                      <a:endParaRPr lang="zh-TW" sz="1800" dirty="0">
                        <a:effectLst/>
                        <a:latin typeface="+mj-ea"/>
                        <a:ea typeface="+mj-ea"/>
                        <a:cs typeface="標楷體" panose="03000509000000000000" pitchFamily="65" charset="-120"/>
                      </a:endParaRPr>
                    </a:p>
                  </a:txBody>
                  <a:tcPr marL="13976" marR="13976" marT="0" marB="0" anchor="ctr"/>
                </a:tc>
                <a:tc>
                  <a:txBody>
                    <a:bodyPr/>
                    <a:lstStyle/>
                    <a:p>
                      <a:pPr algn="ctr">
                        <a:spcAft>
                          <a:spcPts val="0"/>
                        </a:spcAft>
                        <a:tabLst>
                          <a:tab pos="5486400" algn="r"/>
                          <a:tab pos="243840" algn="dec"/>
                          <a:tab pos="5486400" algn="r"/>
                        </a:tabLst>
                      </a:pPr>
                      <a:r>
                        <a:rPr lang="en-US" sz="1800">
                          <a:effectLst/>
                          <a:latin typeface="+mj-ea"/>
                          <a:ea typeface="+mj-ea"/>
                        </a:rPr>
                        <a:t>14.3%</a:t>
                      </a:r>
                      <a:endParaRPr lang="zh-TW" sz="1800">
                        <a:effectLst/>
                        <a:latin typeface="+mj-ea"/>
                        <a:ea typeface="+mj-ea"/>
                        <a:cs typeface="標楷體" panose="03000509000000000000" pitchFamily="65" charset="-120"/>
                      </a:endParaRPr>
                    </a:p>
                  </a:txBody>
                  <a:tcPr marL="13976" marR="13976" marT="0" marB="0" anchor="ctr"/>
                </a:tc>
                <a:extLst>
                  <a:ext uri="{0D108BD9-81ED-4DB2-BD59-A6C34878D82A}">
                    <a16:rowId xmlns:a16="http://schemas.microsoft.com/office/drawing/2014/main" xmlns="" val="10006"/>
                  </a:ext>
                </a:extLst>
              </a:tr>
              <a:tr h="277348">
                <a:tc vMerge="1">
                  <a:txBody>
                    <a:bodyPr/>
                    <a:lstStyle/>
                    <a:p>
                      <a:endParaRPr lang="zh-TW" altLang="en-US"/>
                    </a:p>
                  </a:txBody>
                  <a:tcPr/>
                </a:tc>
                <a:tc>
                  <a:txBody>
                    <a:bodyPr/>
                    <a:lstStyle/>
                    <a:p>
                      <a:pPr>
                        <a:spcAft>
                          <a:spcPts val="0"/>
                        </a:spcAft>
                        <a:tabLst>
                          <a:tab pos="5486400" algn="r"/>
                        </a:tabLst>
                      </a:pPr>
                      <a:r>
                        <a:rPr lang="en-US" sz="1800" dirty="0">
                          <a:effectLst/>
                          <a:latin typeface="+mj-ea"/>
                          <a:ea typeface="+mj-ea"/>
                        </a:rPr>
                        <a:t>51以上</a:t>
                      </a:r>
                      <a:endParaRPr lang="zh-TW" sz="1800" dirty="0">
                        <a:effectLst/>
                        <a:latin typeface="+mj-ea"/>
                        <a:ea typeface="+mj-ea"/>
                        <a:cs typeface="標楷體" panose="03000509000000000000" pitchFamily="65" charset="-120"/>
                      </a:endParaRPr>
                    </a:p>
                  </a:txBody>
                  <a:tcPr marL="13976" marR="13976" marT="0" marB="0" anchor="ctr"/>
                </a:tc>
                <a:tc>
                  <a:txBody>
                    <a:bodyPr/>
                    <a:lstStyle/>
                    <a:p>
                      <a:pPr algn="ctr">
                        <a:spcAft>
                          <a:spcPts val="0"/>
                        </a:spcAft>
                        <a:tabLst>
                          <a:tab pos="5486400" algn="r"/>
                          <a:tab pos="243840" algn="dec"/>
                          <a:tab pos="5486400" algn="r"/>
                        </a:tabLst>
                      </a:pPr>
                      <a:r>
                        <a:rPr lang="en-US" sz="1800" dirty="0">
                          <a:effectLst/>
                          <a:latin typeface="+mj-ea"/>
                          <a:ea typeface="+mj-ea"/>
                        </a:rPr>
                        <a:t>12.5%</a:t>
                      </a:r>
                      <a:endParaRPr lang="zh-TW" sz="1800" dirty="0">
                        <a:effectLst/>
                        <a:latin typeface="+mj-ea"/>
                        <a:ea typeface="+mj-ea"/>
                        <a:cs typeface="標楷體" panose="03000509000000000000" pitchFamily="65" charset="-120"/>
                      </a:endParaRPr>
                    </a:p>
                  </a:txBody>
                  <a:tcPr marL="13976" marR="13976" marT="0" marB="0" anchor="ctr"/>
                </a:tc>
                <a:tc>
                  <a:txBody>
                    <a:bodyPr/>
                    <a:lstStyle/>
                    <a:p>
                      <a:pPr algn="ctr">
                        <a:spcAft>
                          <a:spcPts val="0"/>
                        </a:spcAft>
                        <a:tabLst>
                          <a:tab pos="5486400" algn="r"/>
                          <a:tab pos="243840" algn="dec"/>
                          <a:tab pos="5486400" algn="r"/>
                        </a:tabLst>
                      </a:pPr>
                      <a:r>
                        <a:rPr lang="en-US" sz="1800" dirty="0">
                          <a:effectLst/>
                          <a:latin typeface="+mj-ea"/>
                          <a:ea typeface="+mj-ea"/>
                        </a:rPr>
                        <a:t>0.0%</a:t>
                      </a:r>
                      <a:endParaRPr lang="zh-TW" sz="1800" dirty="0">
                        <a:effectLst/>
                        <a:latin typeface="+mj-ea"/>
                        <a:ea typeface="+mj-ea"/>
                        <a:cs typeface="標楷體" panose="03000509000000000000" pitchFamily="65" charset="-120"/>
                      </a:endParaRPr>
                    </a:p>
                  </a:txBody>
                  <a:tcPr marL="13976" marR="13976" marT="0" marB="0" anchor="ctr"/>
                </a:tc>
                <a:tc>
                  <a:txBody>
                    <a:bodyPr/>
                    <a:lstStyle/>
                    <a:p>
                      <a:pPr algn="ctr">
                        <a:spcAft>
                          <a:spcPts val="0"/>
                        </a:spcAft>
                        <a:tabLst>
                          <a:tab pos="5486400" algn="r"/>
                          <a:tab pos="243840" algn="dec"/>
                          <a:tab pos="5486400" algn="r"/>
                        </a:tabLst>
                      </a:pPr>
                      <a:r>
                        <a:rPr lang="en-US" sz="1800">
                          <a:effectLst/>
                          <a:latin typeface="+mj-ea"/>
                          <a:ea typeface="+mj-ea"/>
                        </a:rPr>
                        <a:t>0.0%</a:t>
                      </a:r>
                      <a:endParaRPr lang="zh-TW" sz="1800">
                        <a:effectLst/>
                        <a:latin typeface="+mj-ea"/>
                        <a:ea typeface="+mj-ea"/>
                        <a:cs typeface="標楷體" panose="03000509000000000000" pitchFamily="65" charset="-120"/>
                      </a:endParaRPr>
                    </a:p>
                  </a:txBody>
                  <a:tcPr marL="13976" marR="13976" marT="0" marB="0" anchor="ctr"/>
                </a:tc>
                <a:extLst>
                  <a:ext uri="{0D108BD9-81ED-4DB2-BD59-A6C34878D82A}">
                    <a16:rowId xmlns:a16="http://schemas.microsoft.com/office/drawing/2014/main" xmlns="" val="10007"/>
                  </a:ext>
                </a:extLst>
              </a:tr>
              <a:tr h="277348">
                <a:tc rowSpan="8">
                  <a:txBody>
                    <a:bodyPr/>
                    <a:lstStyle/>
                    <a:p>
                      <a:pPr>
                        <a:spcAft>
                          <a:spcPts val="0"/>
                        </a:spcAft>
                        <a:tabLst>
                          <a:tab pos="5486400" algn="r"/>
                        </a:tabLst>
                      </a:pPr>
                      <a:r>
                        <a:rPr lang="zh-TW" sz="1800" dirty="0">
                          <a:effectLst/>
                          <a:latin typeface="+mj-ea"/>
                          <a:ea typeface="+mj-ea"/>
                        </a:rPr>
                        <a:t>個人平均月</a:t>
                      </a:r>
                      <a:r>
                        <a:rPr lang="zh-TW" sz="1800" dirty="0" smtClean="0">
                          <a:effectLst/>
                          <a:latin typeface="+mj-ea"/>
                          <a:ea typeface="+mj-ea"/>
                        </a:rPr>
                        <a:t>收入</a:t>
                      </a:r>
                      <a:r>
                        <a:rPr lang="en-US" altLang="zh-TW" sz="1800" dirty="0" smtClean="0">
                          <a:effectLst/>
                          <a:latin typeface="+mj-ea"/>
                          <a:ea typeface="+mj-ea"/>
                        </a:rPr>
                        <a:t/>
                      </a:r>
                      <a:br>
                        <a:rPr lang="en-US" altLang="zh-TW" sz="1800" dirty="0" smtClean="0">
                          <a:effectLst/>
                          <a:latin typeface="+mj-ea"/>
                          <a:ea typeface="+mj-ea"/>
                        </a:rPr>
                      </a:br>
                      <a:r>
                        <a:rPr lang="en-US" sz="1800" dirty="0" smtClean="0">
                          <a:effectLst/>
                          <a:latin typeface="+mj-ea"/>
                          <a:ea typeface="+mj-ea"/>
                        </a:rPr>
                        <a:t>(</a:t>
                      </a:r>
                      <a:r>
                        <a:rPr lang="zh-TW" sz="1800" dirty="0">
                          <a:effectLst/>
                          <a:latin typeface="+mj-ea"/>
                          <a:ea typeface="+mj-ea"/>
                        </a:rPr>
                        <a:t>元</a:t>
                      </a:r>
                      <a:r>
                        <a:rPr lang="en-US" sz="1800" dirty="0">
                          <a:effectLst/>
                          <a:latin typeface="+mj-ea"/>
                          <a:ea typeface="+mj-ea"/>
                        </a:rPr>
                        <a:t>/</a:t>
                      </a:r>
                      <a:r>
                        <a:rPr lang="zh-TW" sz="1800" dirty="0">
                          <a:effectLst/>
                          <a:latin typeface="+mj-ea"/>
                          <a:ea typeface="+mj-ea"/>
                        </a:rPr>
                        <a:t>新台幣</a:t>
                      </a:r>
                      <a:r>
                        <a:rPr lang="en-US" sz="1800" dirty="0">
                          <a:effectLst/>
                          <a:latin typeface="+mj-ea"/>
                          <a:ea typeface="+mj-ea"/>
                        </a:rPr>
                        <a:t>)</a:t>
                      </a:r>
                      <a:r>
                        <a:rPr lang="en-US" sz="1800" baseline="30000" dirty="0">
                          <a:effectLst/>
                          <a:latin typeface="+mj-ea"/>
                          <a:ea typeface="+mj-ea"/>
                        </a:rPr>
                        <a:t>*</a:t>
                      </a:r>
                      <a:endParaRPr lang="zh-TW" sz="1800" dirty="0">
                        <a:effectLst/>
                        <a:latin typeface="+mj-ea"/>
                        <a:ea typeface="+mj-ea"/>
                        <a:cs typeface="標楷體" panose="03000509000000000000" pitchFamily="65" charset="-120"/>
                      </a:endParaRPr>
                    </a:p>
                  </a:txBody>
                  <a:tcPr marL="13976" marR="13976" marT="0" marB="0" anchor="ctr"/>
                </a:tc>
                <a:tc>
                  <a:txBody>
                    <a:bodyPr/>
                    <a:lstStyle/>
                    <a:p>
                      <a:pPr>
                        <a:spcAft>
                          <a:spcPts val="0"/>
                        </a:spcAft>
                        <a:tabLst>
                          <a:tab pos="5486400" algn="r"/>
                        </a:tabLst>
                      </a:pPr>
                      <a:r>
                        <a:rPr lang="en-US" sz="1800" dirty="0">
                          <a:effectLst/>
                          <a:latin typeface="+mj-ea"/>
                          <a:ea typeface="+mj-ea"/>
                        </a:rPr>
                        <a:t>20,000以下</a:t>
                      </a:r>
                      <a:endParaRPr lang="zh-TW" sz="1800" dirty="0">
                        <a:effectLst/>
                        <a:latin typeface="+mj-ea"/>
                        <a:ea typeface="+mj-ea"/>
                        <a:cs typeface="標楷體" panose="03000509000000000000" pitchFamily="65" charset="-120"/>
                      </a:endParaRPr>
                    </a:p>
                  </a:txBody>
                  <a:tcPr marL="13976" marR="13976" marT="0" marB="0" anchor="ctr"/>
                </a:tc>
                <a:tc>
                  <a:txBody>
                    <a:bodyPr/>
                    <a:lstStyle/>
                    <a:p>
                      <a:pPr algn="ctr">
                        <a:spcAft>
                          <a:spcPts val="0"/>
                        </a:spcAft>
                        <a:tabLst>
                          <a:tab pos="5486400" algn="r"/>
                          <a:tab pos="243840" algn="dec"/>
                          <a:tab pos="5486400" algn="r"/>
                        </a:tabLst>
                      </a:pPr>
                      <a:r>
                        <a:rPr lang="en-US" sz="1800" dirty="0">
                          <a:effectLst/>
                          <a:latin typeface="+mj-ea"/>
                          <a:ea typeface="+mj-ea"/>
                        </a:rPr>
                        <a:t>5.6%</a:t>
                      </a:r>
                      <a:endParaRPr lang="zh-TW" sz="1800" dirty="0">
                        <a:effectLst/>
                        <a:latin typeface="+mj-ea"/>
                        <a:ea typeface="+mj-ea"/>
                        <a:cs typeface="標楷體" panose="03000509000000000000" pitchFamily="65" charset="-120"/>
                      </a:endParaRPr>
                    </a:p>
                  </a:txBody>
                  <a:tcPr marL="13976" marR="13976" marT="0" marB="0" anchor="ctr"/>
                </a:tc>
                <a:tc>
                  <a:txBody>
                    <a:bodyPr/>
                    <a:lstStyle/>
                    <a:p>
                      <a:pPr algn="ctr">
                        <a:spcAft>
                          <a:spcPts val="0"/>
                        </a:spcAft>
                        <a:tabLst>
                          <a:tab pos="5486400" algn="r"/>
                          <a:tab pos="243840" algn="dec"/>
                          <a:tab pos="5486400" algn="r"/>
                        </a:tabLst>
                      </a:pPr>
                      <a:r>
                        <a:rPr lang="en-US" sz="1800" dirty="0">
                          <a:effectLst/>
                          <a:latin typeface="+mj-ea"/>
                          <a:ea typeface="+mj-ea"/>
                        </a:rPr>
                        <a:t>12.4%</a:t>
                      </a:r>
                      <a:endParaRPr lang="zh-TW" sz="1800" dirty="0">
                        <a:effectLst/>
                        <a:latin typeface="+mj-ea"/>
                        <a:ea typeface="+mj-ea"/>
                        <a:cs typeface="標楷體" panose="03000509000000000000" pitchFamily="65" charset="-120"/>
                      </a:endParaRPr>
                    </a:p>
                  </a:txBody>
                  <a:tcPr marL="13976" marR="13976" marT="0" marB="0" anchor="ctr"/>
                </a:tc>
                <a:tc>
                  <a:txBody>
                    <a:bodyPr/>
                    <a:lstStyle/>
                    <a:p>
                      <a:pPr algn="ctr">
                        <a:spcAft>
                          <a:spcPts val="0"/>
                        </a:spcAft>
                        <a:tabLst>
                          <a:tab pos="5486400" algn="r"/>
                          <a:tab pos="243840" algn="dec"/>
                          <a:tab pos="5486400" algn="r"/>
                        </a:tabLst>
                      </a:pPr>
                      <a:r>
                        <a:rPr lang="en-US" sz="1800">
                          <a:effectLst/>
                          <a:latin typeface="+mj-ea"/>
                          <a:ea typeface="+mj-ea"/>
                        </a:rPr>
                        <a:t>7.7%</a:t>
                      </a:r>
                      <a:endParaRPr lang="zh-TW" sz="1800">
                        <a:effectLst/>
                        <a:latin typeface="+mj-ea"/>
                        <a:ea typeface="+mj-ea"/>
                        <a:cs typeface="標楷體" panose="03000509000000000000" pitchFamily="65" charset="-120"/>
                      </a:endParaRPr>
                    </a:p>
                  </a:txBody>
                  <a:tcPr marL="13976" marR="13976" marT="0" marB="0" anchor="ctr"/>
                </a:tc>
                <a:extLst>
                  <a:ext uri="{0D108BD9-81ED-4DB2-BD59-A6C34878D82A}">
                    <a16:rowId xmlns:a16="http://schemas.microsoft.com/office/drawing/2014/main" xmlns="" val="10008"/>
                  </a:ext>
                </a:extLst>
              </a:tr>
              <a:tr h="277348">
                <a:tc vMerge="1">
                  <a:txBody>
                    <a:bodyPr/>
                    <a:lstStyle/>
                    <a:p>
                      <a:endParaRPr lang="zh-TW" altLang="en-US"/>
                    </a:p>
                  </a:txBody>
                  <a:tcPr/>
                </a:tc>
                <a:tc>
                  <a:txBody>
                    <a:bodyPr/>
                    <a:lstStyle/>
                    <a:p>
                      <a:pPr>
                        <a:spcAft>
                          <a:spcPts val="0"/>
                        </a:spcAft>
                        <a:tabLst>
                          <a:tab pos="5486400" algn="r"/>
                        </a:tabLst>
                      </a:pPr>
                      <a:r>
                        <a:rPr lang="en-US" sz="1800" dirty="0">
                          <a:effectLst/>
                          <a:latin typeface="+mj-ea"/>
                          <a:ea typeface="+mj-ea"/>
                        </a:rPr>
                        <a:t>20,001~25,000</a:t>
                      </a:r>
                      <a:endParaRPr lang="zh-TW" sz="1800" dirty="0">
                        <a:effectLst/>
                        <a:latin typeface="+mj-ea"/>
                        <a:ea typeface="+mj-ea"/>
                        <a:cs typeface="標楷體" panose="03000509000000000000" pitchFamily="65" charset="-120"/>
                      </a:endParaRPr>
                    </a:p>
                  </a:txBody>
                  <a:tcPr marL="13976" marR="13976" marT="0" marB="0" anchor="ctr"/>
                </a:tc>
                <a:tc>
                  <a:txBody>
                    <a:bodyPr/>
                    <a:lstStyle/>
                    <a:p>
                      <a:pPr algn="ctr">
                        <a:spcAft>
                          <a:spcPts val="0"/>
                        </a:spcAft>
                        <a:tabLst>
                          <a:tab pos="5486400" algn="r"/>
                          <a:tab pos="243840" algn="dec"/>
                          <a:tab pos="5486400" algn="r"/>
                        </a:tabLst>
                      </a:pPr>
                      <a:r>
                        <a:rPr lang="en-US" sz="1800" dirty="0">
                          <a:effectLst/>
                          <a:latin typeface="+mj-ea"/>
                          <a:ea typeface="+mj-ea"/>
                        </a:rPr>
                        <a:t>13.1%</a:t>
                      </a:r>
                      <a:endParaRPr lang="zh-TW" sz="1800" dirty="0">
                        <a:effectLst/>
                        <a:latin typeface="+mj-ea"/>
                        <a:ea typeface="+mj-ea"/>
                        <a:cs typeface="標楷體" panose="03000509000000000000" pitchFamily="65" charset="-120"/>
                      </a:endParaRPr>
                    </a:p>
                  </a:txBody>
                  <a:tcPr marL="13976" marR="13976" marT="0" marB="0" anchor="ctr"/>
                </a:tc>
                <a:tc>
                  <a:txBody>
                    <a:bodyPr/>
                    <a:lstStyle/>
                    <a:p>
                      <a:pPr algn="ctr">
                        <a:spcAft>
                          <a:spcPts val="0"/>
                        </a:spcAft>
                        <a:tabLst>
                          <a:tab pos="5486400" algn="r"/>
                          <a:tab pos="243840" algn="dec"/>
                          <a:tab pos="5486400" algn="r"/>
                        </a:tabLst>
                      </a:pPr>
                      <a:r>
                        <a:rPr lang="en-US" sz="1800" dirty="0">
                          <a:effectLst/>
                          <a:latin typeface="+mj-ea"/>
                          <a:ea typeface="+mj-ea"/>
                        </a:rPr>
                        <a:t>3.1%</a:t>
                      </a:r>
                      <a:endParaRPr lang="zh-TW" sz="1800" dirty="0">
                        <a:effectLst/>
                        <a:latin typeface="+mj-ea"/>
                        <a:ea typeface="+mj-ea"/>
                        <a:cs typeface="標楷體" panose="03000509000000000000" pitchFamily="65" charset="-120"/>
                      </a:endParaRPr>
                    </a:p>
                  </a:txBody>
                  <a:tcPr marL="13976" marR="13976" marT="0" marB="0" anchor="ctr"/>
                </a:tc>
                <a:tc>
                  <a:txBody>
                    <a:bodyPr/>
                    <a:lstStyle/>
                    <a:p>
                      <a:pPr algn="ctr">
                        <a:spcAft>
                          <a:spcPts val="0"/>
                        </a:spcAft>
                        <a:tabLst>
                          <a:tab pos="5486400" algn="r"/>
                          <a:tab pos="243840" algn="dec"/>
                          <a:tab pos="5486400" algn="r"/>
                        </a:tabLst>
                      </a:pPr>
                      <a:r>
                        <a:rPr lang="en-US" sz="1800" dirty="0">
                          <a:effectLst/>
                          <a:latin typeface="+mj-ea"/>
                          <a:ea typeface="+mj-ea"/>
                        </a:rPr>
                        <a:t>20.9%</a:t>
                      </a:r>
                      <a:endParaRPr lang="zh-TW" sz="1800" dirty="0">
                        <a:effectLst/>
                        <a:latin typeface="+mj-ea"/>
                        <a:ea typeface="+mj-ea"/>
                        <a:cs typeface="標楷體" panose="03000509000000000000" pitchFamily="65" charset="-120"/>
                      </a:endParaRPr>
                    </a:p>
                  </a:txBody>
                  <a:tcPr marL="13976" marR="13976" marT="0" marB="0" anchor="ctr"/>
                </a:tc>
                <a:extLst>
                  <a:ext uri="{0D108BD9-81ED-4DB2-BD59-A6C34878D82A}">
                    <a16:rowId xmlns:a16="http://schemas.microsoft.com/office/drawing/2014/main" xmlns="" val="10009"/>
                  </a:ext>
                </a:extLst>
              </a:tr>
              <a:tr h="277348">
                <a:tc vMerge="1">
                  <a:txBody>
                    <a:bodyPr/>
                    <a:lstStyle/>
                    <a:p>
                      <a:endParaRPr lang="zh-TW" altLang="en-US"/>
                    </a:p>
                  </a:txBody>
                  <a:tcPr/>
                </a:tc>
                <a:tc>
                  <a:txBody>
                    <a:bodyPr/>
                    <a:lstStyle/>
                    <a:p>
                      <a:pPr>
                        <a:spcAft>
                          <a:spcPts val="0"/>
                        </a:spcAft>
                        <a:tabLst>
                          <a:tab pos="5486400" algn="r"/>
                        </a:tabLst>
                      </a:pPr>
                      <a:r>
                        <a:rPr lang="en-US" sz="1800">
                          <a:effectLst/>
                          <a:latin typeface="+mj-ea"/>
                          <a:ea typeface="+mj-ea"/>
                        </a:rPr>
                        <a:t>25,001~30,000</a:t>
                      </a:r>
                      <a:endParaRPr lang="zh-TW" sz="1800">
                        <a:effectLst/>
                        <a:latin typeface="+mj-ea"/>
                        <a:ea typeface="+mj-ea"/>
                        <a:cs typeface="標楷體" panose="03000509000000000000" pitchFamily="65" charset="-120"/>
                      </a:endParaRPr>
                    </a:p>
                  </a:txBody>
                  <a:tcPr marL="13976" marR="13976" marT="0" marB="0" anchor="ctr"/>
                </a:tc>
                <a:tc>
                  <a:txBody>
                    <a:bodyPr/>
                    <a:lstStyle/>
                    <a:p>
                      <a:pPr algn="ctr">
                        <a:spcAft>
                          <a:spcPts val="0"/>
                        </a:spcAft>
                        <a:tabLst>
                          <a:tab pos="5486400" algn="r"/>
                          <a:tab pos="243840" algn="dec"/>
                          <a:tab pos="5486400" algn="r"/>
                        </a:tabLst>
                      </a:pPr>
                      <a:r>
                        <a:rPr lang="en-US" sz="1800" dirty="0">
                          <a:effectLst/>
                          <a:latin typeface="+mj-ea"/>
                          <a:ea typeface="+mj-ea"/>
                        </a:rPr>
                        <a:t>12.5%</a:t>
                      </a:r>
                      <a:endParaRPr lang="zh-TW" sz="1800" dirty="0">
                        <a:effectLst/>
                        <a:latin typeface="+mj-ea"/>
                        <a:ea typeface="+mj-ea"/>
                        <a:cs typeface="標楷體" panose="03000509000000000000" pitchFamily="65" charset="-120"/>
                      </a:endParaRPr>
                    </a:p>
                  </a:txBody>
                  <a:tcPr marL="13976" marR="13976" marT="0" marB="0" anchor="ctr"/>
                </a:tc>
                <a:tc>
                  <a:txBody>
                    <a:bodyPr/>
                    <a:lstStyle/>
                    <a:p>
                      <a:pPr algn="ctr">
                        <a:spcAft>
                          <a:spcPts val="0"/>
                        </a:spcAft>
                        <a:tabLst>
                          <a:tab pos="5486400" algn="r"/>
                          <a:tab pos="243840" algn="dec"/>
                          <a:tab pos="5486400" algn="r"/>
                        </a:tabLst>
                      </a:pPr>
                      <a:r>
                        <a:rPr lang="en-US" sz="1800">
                          <a:effectLst/>
                          <a:latin typeface="+mj-ea"/>
                          <a:ea typeface="+mj-ea"/>
                        </a:rPr>
                        <a:t>4.1%</a:t>
                      </a:r>
                      <a:endParaRPr lang="zh-TW" sz="1800">
                        <a:effectLst/>
                        <a:latin typeface="+mj-ea"/>
                        <a:ea typeface="+mj-ea"/>
                        <a:cs typeface="標楷體" panose="03000509000000000000" pitchFamily="65" charset="-120"/>
                      </a:endParaRPr>
                    </a:p>
                  </a:txBody>
                  <a:tcPr marL="13976" marR="13976" marT="0" marB="0" anchor="ctr"/>
                </a:tc>
                <a:tc>
                  <a:txBody>
                    <a:bodyPr/>
                    <a:lstStyle/>
                    <a:p>
                      <a:pPr algn="ctr">
                        <a:spcAft>
                          <a:spcPts val="0"/>
                        </a:spcAft>
                        <a:tabLst>
                          <a:tab pos="5486400" algn="r"/>
                          <a:tab pos="243840" algn="dec"/>
                          <a:tab pos="5486400" algn="r"/>
                        </a:tabLst>
                      </a:pPr>
                      <a:r>
                        <a:rPr lang="en-US" sz="1800" dirty="0">
                          <a:effectLst/>
                          <a:latin typeface="+mj-ea"/>
                          <a:ea typeface="+mj-ea"/>
                        </a:rPr>
                        <a:t>11.0%</a:t>
                      </a:r>
                      <a:endParaRPr lang="zh-TW" sz="1800" dirty="0">
                        <a:effectLst/>
                        <a:latin typeface="+mj-ea"/>
                        <a:ea typeface="+mj-ea"/>
                        <a:cs typeface="標楷體" panose="03000509000000000000" pitchFamily="65" charset="-120"/>
                      </a:endParaRPr>
                    </a:p>
                  </a:txBody>
                  <a:tcPr marL="13976" marR="13976" marT="0" marB="0" anchor="ctr"/>
                </a:tc>
                <a:extLst>
                  <a:ext uri="{0D108BD9-81ED-4DB2-BD59-A6C34878D82A}">
                    <a16:rowId xmlns:a16="http://schemas.microsoft.com/office/drawing/2014/main" xmlns="" val="10010"/>
                  </a:ext>
                </a:extLst>
              </a:tr>
              <a:tr h="277348">
                <a:tc vMerge="1">
                  <a:txBody>
                    <a:bodyPr/>
                    <a:lstStyle/>
                    <a:p>
                      <a:endParaRPr lang="zh-TW" altLang="en-US"/>
                    </a:p>
                  </a:txBody>
                  <a:tcPr/>
                </a:tc>
                <a:tc>
                  <a:txBody>
                    <a:bodyPr/>
                    <a:lstStyle/>
                    <a:p>
                      <a:pPr>
                        <a:spcAft>
                          <a:spcPts val="0"/>
                        </a:spcAft>
                        <a:tabLst>
                          <a:tab pos="5486400" algn="r"/>
                        </a:tabLst>
                      </a:pPr>
                      <a:r>
                        <a:rPr lang="en-US" sz="1800" dirty="0">
                          <a:effectLst/>
                          <a:latin typeface="+mj-ea"/>
                          <a:ea typeface="+mj-ea"/>
                        </a:rPr>
                        <a:t>30,001~35,000</a:t>
                      </a:r>
                      <a:endParaRPr lang="zh-TW" sz="1800" dirty="0">
                        <a:effectLst/>
                        <a:latin typeface="+mj-ea"/>
                        <a:ea typeface="+mj-ea"/>
                        <a:cs typeface="標楷體" panose="03000509000000000000" pitchFamily="65" charset="-120"/>
                      </a:endParaRPr>
                    </a:p>
                  </a:txBody>
                  <a:tcPr marL="13976" marR="13976" marT="0" marB="0" anchor="ctr"/>
                </a:tc>
                <a:tc>
                  <a:txBody>
                    <a:bodyPr/>
                    <a:lstStyle/>
                    <a:p>
                      <a:pPr algn="ctr">
                        <a:spcAft>
                          <a:spcPts val="0"/>
                        </a:spcAft>
                        <a:tabLst>
                          <a:tab pos="5486400" algn="r"/>
                          <a:tab pos="243840" algn="dec"/>
                          <a:tab pos="5486400" algn="r"/>
                        </a:tabLst>
                      </a:pPr>
                      <a:r>
                        <a:rPr lang="en-US" sz="1800" dirty="0">
                          <a:effectLst/>
                          <a:latin typeface="+mj-ea"/>
                          <a:ea typeface="+mj-ea"/>
                        </a:rPr>
                        <a:t>20.6%</a:t>
                      </a:r>
                      <a:endParaRPr lang="zh-TW" sz="1800" dirty="0">
                        <a:effectLst/>
                        <a:latin typeface="+mj-ea"/>
                        <a:ea typeface="+mj-ea"/>
                        <a:cs typeface="標楷體" panose="03000509000000000000" pitchFamily="65" charset="-120"/>
                      </a:endParaRPr>
                    </a:p>
                  </a:txBody>
                  <a:tcPr marL="13976" marR="13976" marT="0" marB="0" anchor="ctr"/>
                </a:tc>
                <a:tc>
                  <a:txBody>
                    <a:bodyPr/>
                    <a:lstStyle/>
                    <a:p>
                      <a:pPr algn="ctr">
                        <a:spcAft>
                          <a:spcPts val="0"/>
                        </a:spcAft>
                        <a:tabLst>
                          <a:tab pos="5486400" algn="r"/>
                          <a:tab pos="243840" algn="dec"/>
                          <a:tab pos="5486400" algn="r"/>
                        </a:tabLst>
                      </a:pPr>
                      <a:r>
                        <a:rPr lang="en-US" sz="1800">
                          <a:effectLst/>
                          <a:latin typeface="+mj-ea"/>
                          <a:ea typeface="+mj-ea"/>
                        </a:rPr>
                        <a:t>6.2%</a:t>
                      </a:r>
                      <a:endParaRPr lang="zh-TW" sz="1800">
                        <a:effectLst/>
                        <a:latin typeface="+mj-ea"/>
                        <a:ea typeface="+mj-ea"/>
                        <a:cs typeface="標楷體" panose="03000509000000000000" pitchFamily="65" charset="-120"/>
                      </a:endParaRPr>
                    </a:p>
                  </a:txBody>
                  <a:tcPr marL="13976" marR="13976" marT="0" marB="0" anchor="ctr"/>
                </a:tc>
                <a:tc>
                  <a:txBody>
                    <a:bodyPr/>
                    <a:lstStyle/>
                    <a:p>
                      <a:pPr algn="ctr">
                        <a:spcAft>
                          <a:spcPts val="0"/>
                        </a:spcAft>
                        <a:tabLst>
                          <a:tab pos="5486400" algn="r"/>
                          <a:tab pos="243840" algn="dec"/>
                          <a:tab pos="5486400" algn="r"/>
                        </a:tabLst>
                      </a:pPr>
                      <a:r>
                        <a:rPr lang="en-US" sz="1800" dirty="0">
                          <a:effectLst/>
                          <a:latin typeface="+mj-ea"/>
                          <a:ea typeface="+mj-ea"/>
                        </a:rPr>
                        <a:t>0.0%</a:t>
                      </a:r>
                      <a:endParaRPr lang="zh-TW" sz="1800" dirty="0">
                        <a:effectLst/>
                        <a:latin typeface="+mj-ea"/>
                        <a:ea typeface="+mj-ea"/>
                        <a:cs typeface="標楷體" panose="03000509000000000000" pitchFamily="65" charset="-120"/>
                      </a:endParaRPr>
                    </a:p>
                  </a:txBody>
                  <a:tcPr marL="13976" marR="13976" marT="0" marB="0" anchor="ctr"/>
                </a:tc>
                <a:extLst>
                  <a:ext uri="{0D108BD9-81ED-4DB2-BD59-A6C34878D82A}">
                    <a16:rowId xmlns:a16="http://schemas.microsoft.com/office/drawing/2014/main" xmlns="" val="10011"/>
                  </a:ext>
                </a:extLst>
              </a:tr>
              <a:tr h="277348">
                <a:tc vMerge="1">
                  <a:txBody>
                    <a:bodyPr/>
                    <a:lstStyle/>
                    <a:p>
                      <a:endParaRPr lang="zh-TW" altLang="en-US"/>
                    </a:p>
                  </a:txBody>
                  <a:tcPr/>
                </a:tc>
                <a:tc>
                  <a:txBody>
                    <a:bodyPr/>
                    <a:lstStyle/>
                    <a:p>
                      <a:pPr>
                        <a:spcAft>
                          <a:spcPts val="0"/>
                        </a:spcAft>
                        <a:tabLst>
                          <a:tab pos="5486400" algn="r"/>
                        </a:tabLst>
                      </a:pPr>
                      <a:r>
                        <a:rPr lang="en-US" sz="1800" dirty="0">
                          <a:effectLst/>
                          <a:latin typeface="+mj-ea"/>
                          <a:ea typeface="+mj-ea"/>
                        </a:rPr>
                        <a:t>35,001~40,000</a:t>
                      </a:r>
                      <a:endParaRPr lang="zh-TW" sz="1800" dirty="0">
                        <a:effectLst/>
                        <a:latin typeface="+mj-ea"/>
                        <a:ea typeface="+mj-ea"/>
                        <a:cs typeface="標楷體" panose="03000509000000000000" pitchFamily="65" charset="-120"/>
                      </a:endParaRPr>
                    </a:p>
                  </a:txBody>
                  <a:tcPr marL="13976" marR="13976" marT="0" marB="0" anchor="ctr"/>
                </a:tc>
                <a:tc>
                  <a:txBody>
                    <a:bodyPr/>
                    <a:lstStyle/>
                    <a:p>
                      <a:pPr algn="ctr">
                        <a:spcAft>
                          <a:spcPts val="0"/>
                        </a:spcAft>
                        <a:tabLst>
                          <a:tab pos="5486400" algn="r"/>
                          <a:tab pos="243840" algn="dec"/>
                          <a:tab pos="5486400" algn="r"/>
                        </a:tabLst>
                      </a:pPr>
                      <a:r>
                        <a:rPr lang="en-US" sz="1800" dirty="0">
                          <a:effectLst/>
                          <a:latin typeface="+mj-ea"/>
                          <a:ea typeface="+mj-ea"/>
                        </a:rPr>
                        <a:t>11.3%</a:t>
                      </a:r>
                      <a:endParaRPr lang="zh-TW" sz="1800" dirty="0">
                        <a:effectLst/>
                        <a:latin typeface="+mj-ea"/>
                        <a:ea typeface="+mj-ea"/>
                        <a:cs typeface="標楷體" panose="03000509000000000000" pitchFamily="65" charset="-120"/>
                      </a:endParaRPr>
                    </a:p>
                  </a:txBody>
                  <a:tcPr marL="13976" marR="13976" marT="0" marB="0" anchor="ctr"/>
                </a:tc>
                <a:tc>
                  <a:txBody>
                    <a:bodyPr/>
                    <a:lstStyle/>
                    <a:p>
                      <a:pPr algn="ctr">
                        <a:spcAft>
                          <a:spcPts val="0"/>
                        </a:spcAft>
                        <a:tabLst>
                          <a:tab pos="5486400" algn="r"/>
                          <a:tab pos="243840" algn="dec"/>
                          <a:tab pos="5486400" algn="r"/>
                        </a:tabLst>
                      </a:pPr>
                      <a:r>
                        <a:rPr lang="en-US" sz="1800" dirty="0">
                          <a:effectLst/>
                          <a:latin typeface="+mj-ea"/>
                          <a:ea typeface="+mj-ea"/>
                        </a:rPr>
                        <a:t>12.4%</a:t>
                      </a:r>
                      <a:endParaRPr lang="zh-TW" sz="1800" dirty="0">
                        <a:effectLst/>
                        <a:latin typeface="+mj-ea"/>
                        <a:ea typeface="+mj-ea"/>
                        <a:cs typeface="標楷體" panose="03000509000000000000" pitchFamily="65" charset="-120"/>
                      </a:endParaRPr>
                    </a:p>
                  </a:txBody>
                  <a:tcPr marL="13976" marR="13976" marT="0" marB="0" anchor="ctr"/>
                </a:tc>
                <a:tc>
                  <a:txBody>
                    <a:bodyPr/>
                    <a:lstStyle/>
                    <a:p>
                      <a:pPr algn="ctr">
                        <a:spcAft>
                          <a:spcPts val="0"/>
                        </a:spcAft>
                        <a:tabLst>
                          <a:tab pos="5486400" algn="r"/>
                          <a:tab pos="243840" algn="dec"/>
                          <a:tab pos="5486400" algn="r"/>
                        </a:tabLst>
                      </a:pPr>
                      <a:r>
                        <a:rPr lang="en-US" sz="1800" dirty="0">
                          <a:effectLst/>
                          <a:latin typeface="+mj-ea"/>
                          <a:ea typeface="+mj-ea"/>
                        </a:rPr>
                        <a:t>13.2%</a:t>
                      </a:r>
                      <a:endParaRPr lang="zh-TW" sz="1800" dirty="0">
                        <a:effectLst/>
                        <a:latin typeface="+mj-ea"/>
                        <a:ea typeface="+mj-ea"/>
                        <a:cs typeface="標楷體" panose="03000509000000000000" pitchFamily="65" charset="-120"/>
                      </a:endParaRPr>
                    </a:p>
                  </a:txBody>
                  <a:tcPr marL="13976" marR="13976" marT="0" marB="0" anchor="ctr"/>
                </a:tc>
                <a:extLst>
                  <a:ext uri="{0D108BD9-81ED-4DB2-BD59-A6C34878D82A}">
                    <a16:rowId xmlns:a16="http://schemas.microsoft.com/office/drawing/2014/main" xmlns="" val="10012"/>
                  </a:ext>
                </a:extLst>
              </a:tr>
              <a:tr h="277348">
                <a:tc vMerge="1">
                  <a:txBody>
                    <a:bodyPr/>
                    <a:lstStyle/>
                    <a:p>
                      <a:endParaRPr lang="zh-TW" altLang="en-US"/>
                    </a:p>
                  </a:txBody>
                  <a:tcPr/>
                </a:tc>
                <a:tc>
                  <a:txBody>
                    <a:bodyPr/>
                    <a:lstStyle/>
                    <a:p>
                      <a:pPr>
                        <a:spcAft>
                          <a:spcPts val="0"/>
                        </a:spcAft>
                        <a:tabLst>
                          <a:tab pos="5486400" algn="r"/>
                        </a:tabLst>
                      </a:pPr>
                      <a:r>
                        <a:rPr lang="en-US" sz="1800" dirty="0">
                          <a:effectLst/>
                          <a:latin typeface="+mj-ea"/>
                          <a:ea typeface="+mj-ea"/>
                        </a:rPr>
                        <a:t>40,001~50,000</a:t>
                      </a:r>
                      <a:endParaRPr lang="zh-TW" sz="1800" dirty="0">
                        <a:effectLst/>
                        <a:latin typeface="+mj-ea"/>
                        <a:ea typeface="+mj-ea"/>
                        <a:cs typeface="標楷體" panose="03000509000000000000" pitchFamily="65" charset="-120"/>
                      </a:endParaRPr>
                    </a:p>
                  </a:txBody>
                  <a:tcPr marL="13976" marR="13976" marT="0" marB="0" anchor="ctr"/>
                </a:tc>
                <a:tc>
                  <a:txBody>
                    <a:bodyPr/>
                    <a:lstStyle/>
                    <a:p>
                      <a:pPr algn="ctr">
                        <a:spcAft>
                          <a:spcPts val="0"/>
                        </a:spcAft>
                        <a:tabLst>
                          <a:tab pos="5486400" algn="r"/>
                          <a:tab pos="243840" algn="dec"/>
                          <a:tab pos="5486400" algn="r"/>
                        </a:tabLst>
                      </a:pPr>
                      <a:r>
                        <a:rPr lang="en-US" sz="1800">
                          <a:effectLst/>
                          <a:latin typeface="+mj-ea"/>
                          <a:ea typeface="+mj-ea"/>
                        </a:rPr>
                        <a:t>5.6%</a:t>
                      </a:r>
                      <a:endParaRPr lang="zh-TW" sz="1800">
                        <a:effectLst/>
                        <a:latin typeface="+mj-ea"/>
                        <a:ea typeface="+mj-ea"/>
                        <a:cs typeface="標楷體" panose="03000509000000000000" pitchFamily="65" charset="-120"/>
                      </a:endParaRPr>
                    </a:p>
                  </a:txBody>
                  <a:tcPr marL="13976" marR="13976" marT="0" marB="0" anchor="ctr"/>
                </a:tc>
                <a:tc>
                  <a:txBody>
                    <a:bodyPr/>
                    <a:lstStyle/>
                    <a:p>
                      <a:pPr algn="ctr">
                        <a:spcAft>
                          <a:spcPts val="0"/>
                        </a:spcAft>
                        <a:tabLst>
                          <a:tab pos="5486400" algn="r"/>
                          <a:tab pos="243840" algn="dec"/>
                          <a:tab pos="5486400" algn="r"/>
                        </a:tabLst>
                      </a:pPr>
                      <a:r>
                        <a:rPr lang="en-US" sz="1800" dirty="0">
                          <a:effectLst/>
                          <a:latin typeface="+mj-ea"/>
                          <a:ea typeface="+mj-ea"/>
                        </a:rPr>
                        <a:t>29.9%</a:t>
                      </a:r>
                      <a:endParaRPr lang="zh-TW" sz="1800" dirty="0">
                        <a:effectLst/>
                        <a:latin typeface="+mj-ea"/>
                        <a:ea typeface="+mj-ea"/>
                        <a:cs typeface="標楷體" panose="03000509000000000000" pitchFamily="65" charset="-120"/>
                      </a:endParaRPr>
                    </a:p>
                  </a:txBody>
                  <a:tcPr marL="13976" marR="13976" marT="0" marB="0" anchor="ctr"/>
                </a:tc>
                <a:tc>
                  <a:txBody>
                    <a:bodyPr/>
                    <a:lstStyle/>
                    <a:p>
                      <a:pPr algn="ctr">
                        <a:spcAft>
                          <a:spcPts val="0"/>
                        </a:spcAft>
                        <a:tabLst>
                          <a:tab pos="5486400" algn="r"/>
                          <a:tab pos="243840" algn="dec"/>
                          <a:tab pos="5486400" algn="r"/>
                        </a:tabLst>
                      </a:pPr>
                      <a:r>
                        <a:rPr lang="en-US" sz="1800" dirty="0">
                          <a:effectLst/>
                          <a:latin typeface="+mj-ea"/>
                          <a:ea typeface="+mj-ea"/>
                        </a:rPr>
                        <a:t>7.7%</a:t>
                      </a:r>
                      <a:endParaRPr lang="zh-TW" sz="1800" dirty="0">
                        <a:effectLst/>
                        <a:latin typeface="+mj-ea"/>
                        <a:ea typeface="+mj-ea"/>
                        <a:cs typeface="標楷體" panose="03000509000000000000" pitchFamily="65" charset="-120"/>
                      </a:endParaRPr>
                    </a:p>
                  </a:txBody>
                  <a:tcPr marL="13976" marR="13976" marT="0" marB="0" anchor="ctr"/>
                </a:tc>
                <a:extLst>
                  <a:ext uri="{0D108BD9-81ED-4DB2-BD59-A6C34878D82A}">
                    <a16:rowId xmlns:a16="http://schemas.microsoft.com/office/drawing/2014/main" xmlns="" val="10013"/>
                  </a:ext>
                </a:extLst>
              </a:tr>
              <a:tr h="277348">
                <a:tc vMerge="1">
                  <a:txBody>
                    <a:bodyPr/>
                    <a:lstStyle/>
                    <a:p>
                      <a:endParaRPr lang="zh-TW" altLang="en-US"/>
                    </a:p>
                  </a:txBody>
                  <a:tcPr/>
                </a:tc>
                <a:tc>
                  <a:txBody>
                    <a:bodyPr/>
                    <a:lstStyle/>
                    <a:p>
                      <a:pPr>
                        <a:spcAft>
                          <a:spcPts val="0"/>
                        </a:spcAft>
                        <a:tabLst>
                          <a:tab pos="5486400" algn="r"/>
                        </a:tabLst>
                      </a:pPr>
                      <a:r>
                        <a:rPr lang="en-US" sz="1800">
                          <a:effectLst/>
                          <a:latin typeface="+mj-ea"/>
                          <a:ea typeface="+mj-ea"/>
                        </a:rPr>
                        <a:t>50,001以上</a:t>
                      </a:r>
                      <a:endParaRPr lang="zh-TW" sz="1800">
                        <a:effectLst/>
                        <a:latin typeface="+mj-ea"/>
                        <a:ea typeface="+mj-ea"/>
                        <a:cs typeface="標楷體" panose="03000509000000000000" pitchFamily="65" charset="-120"/>
                      </a:endParaRPr>
                    </a:p>
                  </a:txBody>
                  <a:tcPr marL="13976" marR="13976" marT="0" marB="0" anchor="ctr"/>
                </a:tc>
                <a:tc>
                  <a:txBody>
                    <a:bodyPr/>
                    <a:lstStyle/>
                    <a:p>
                      <a:pPr algn="ctr">
                        <a:spcAft>
                          <a:spcPts val="0"/>
                        </a:spcAft>
                        <a:tabLst>
                          <a:tab pos="5486400" algn="r"/>
                          <a:tab pos="243840" algn="dec"/>
                          <a:tab pos="5486400" algn="r"/>
                        </a:tabLst>
                      </a:pPr>
                      <a:r>
                        <a:rPr lang="en-US" sz="1800">
                          <a:effectLst/>
                          <a:latin typeface="+mj-ea"/>
                          <a:ea typeface="+mj-ea"/>
                        </a:rPr>
                        <a:t>20.0%</a:t>
                      </a:r>
                      <a:endParaRPr lang="zh-TW" sz="1800">
                        <a:effectLst/>
                        <a:latin typeface="+mj-ea"/>
                        <a:ea typeface="+mj-ea"/>
                        <a:cs typeface="標楷體" panose="03000509000000000000" pitchFamily="65" charset="-120"/>
                      </a:endParaRPr>
                    </a:p>
                  </a:txBody>
                  <a:tcPr marL="13976" marR="13976" marT="0" marB="0" anchor="ctr"/>
                </a:tc>
                <a:tc>
                  <a:txBody>
                    <a:bodyPr/>
                    <a:lstStyle/>
                    <a:p>
                      <a:pPr algn="ctr">
                        <a:spcAft>
                          <a:spcPts val="0"/>
                        </a:spcAft>
                        <a:tabLst>
                          <a:tab pos="5486400" algn="r"/>
                          <a:tab pos="243840" algn="dec"/>
                          <a:tab pos="5486400" algn="r"/>
                        </a:tabLst>
                      </a:pPr>
                      <a:r>
                        <a:rPr lang="en-US" sz="1800" dirty="0">
                          <a:effectLst/>
                          <a:latin typeface="+mj-ea"/>
                          <a:ea typeface="+mj-ea"/>
                        </a:rPr>
                        <a:t>19.6%</a:t>
                      </a:r>
                      <a:endParaRPr lang="zh-TW" sz="1800" dirty="0">
                        <a:effectLst/>
                        <a:latin typeface="+mj-ea"/>
                        <a:ea typeface="+mj-ea"/>
                        <a:cs typeface="標楷體" panose="03000509000000000000" pitchFamily="65" charset="-120"/>
                      </a:endParaRPr>
                    </a:p>
                  </a:txBody>
                  <a:tcPr marL="13976" marR="13976" marT="0" marB="0" anchor="ctr"/>
                </a:tc>
                <a:tc>
                  <a:txBody>
                    <a:bodyPr/>
                    <a:lstStyle/>
                    <a:p>
                      <a:pPr algn="ctr">
                        <a:spcAft>
                          <a:spcPts val="0"/>
                        </a:spcAft>
                        <a:tabLst>
                          <a:tab pos="5486400" algn="r"/>
                          <a:tab pos="243840" algn="dec"/>
                          <a:tab pos="5486400" algn="r"/>
                        </a:tabLst>
                      </a:pPr>
                      <a:r>
                        <a:rPr lang="en-US" sz="1800" dirty="0">
                          <a:effectLst/>
                          <a:latin typeface="+mj-ea"/>
                          <a:ea typeface="+mj-ea"/>
                        </a:rPr>
                        <a:t>15.4%</a:t>
                      </a:r>
                      <a:endParaRPr lang="zh-TW" sz="1800" dirty="0">
                        <a:effectLst/>
                        <a:latin typeface="+mj-ea"/>
                        <a:ea typeface="+mj-ea"/>
                        <a:cs typeface="標楷體" panose="03000509000000000000" pitchFamily="65" charset="-120"/>
                      </a:endParaRPr>
                    </a:p>
                  </a:txBody>
                  <a:tcPr marL="13976" marR="13976" marT="0" marB="0" anchor="ctr"/>
                </a:tc>
                <a:extLst>
                  <a:ext uri="{0D108BD9-81ED-4DB2-BD59-A6C34878D82A}">
                    <a16:rowId xmlns:a16="http://schemas.microsoft.com/office/drawing/2014/main" xmlns="" val="10014"/>
                  </a:ext>
                </a:extLst>
              </a:tr>
              <a:tr h="277348">
                <a:tc vMerge="1">
                  <a:txBody>
                    <a:bodyPr/>
                    <a:lstStyle/>
                    <a:p>
                      <a:endParaRPr lang="zh-TW" altLang="en-US"/>
                    </a:p>
                  </a:txBody>
                  <a:tcPr/>
                </a:tc>
                <a:tc>
                  <a:txBody>
                    <a:bodyPr/>
                    <a:lstStyle/>
                    <a:p>
                      <a:pPr>
                        <a:spcAft>
                          <a:spcPts val="0"/>
                        </a:spcAft>
                        <a:tabLst>
                          <a:tab pos="5486400" algn="r"/>
                        </a:tabLst>
                      </a:pPr>
                      <a:r>
                        <a:rPr lang="en-US" sz="1800">
                          <a:effectLst/>
                          <a:latin typeface="+mj-ea"/>
                          <a:ea typeface="+mj-ea"/>
                        </a:rPr>
                        <a:t>無收入</a:t>
                      </a:r>
                      <a:endParaRPr lang="zh-TW" sz="1800">
                        <a:effectLst/>
                        <a:latin typeface="+mj-ea"/>
                        <a:ea typeface="+mj-ea"/>
                        <a:cs typeface="標楷體" panose="03000509000000000000" pitchFamily="65" charset="-120"/>
                      </a:endParaRPr>
                    </a:p>
                  </a:txBody>
                  <a:tcPr marL="13976" marR="13976" marT="0" marB="0" anchor="ctr"/>
                </a:tc>
                <a:tc>
                  <a:txBody>
                    <a:bodyPr/>
                    <a:lstStyle/>
                    <a:p>
                      <a:pPr algn="ctr">
                        <a:spcAft>
                          <a:spcPts val="0"/>
                        </a:spcAft>
                        <a:tabLst>
                          <a:tab pos="5486400" algn="r"/>
                          <a:tab pos="243840" algn="dec"/>
                          <a:tab pos="5486400" algn="r"/>
                        </a:tabLst>
                      </a:pPr>
                      <a:r>
                        <a:rPr lang="en-US" sz="1800">
                          <a:effectLst/>
                          <a:latin typeface="+mj-ea"/>
                          <a:ea typeface="+mj-ea"/>
                        </a:rPr>
                        <a:t>11.3%</a:t>
                      </a:r>
                      <a:endParaRPr lang="zh-TW" sz="1800">
                        <a:effectLst/>
                        <a:latin typeface="+mj-ea"/>
                        <a:ea typeface="+mj-ea"/>
                        <a:cs typeface="標楷體" panose="03000509000000000000" pitchFamily="65" charset="-120"/>
                      </a:endParaRPr>
                    </a:p>
                  </a:txBody>
                  <a:tcPr marL="13976" marR="13976" marT="0" marB="0" anchor="ctr"/>
                </a:tc>
                <a:tc>
                  <a:txBody>
                    <a:bodyPr/>
                    <a:lstStyle/>
                    <a:p>
                      <a:pPr algn="ctr">
                        <a:spcAft>
                          <a:spcPts val="0"/>
                        </a:spcAft>
                        <a:tabLst>
                          <a:tab pos="5486400" algn="r"/>
                          <a:tab pos="243840" algn="dec"/>
                          <a:tab pos="5486400" algn="r"/>
                        </a:tabLst>
                      </a:pPr>
                      <a:r>
                        <a:rPr lang="en-US" sz="1800" dirty="0">
                          <a:effectLst/>
                          <a:latin typeface="+mj-ea"/>
                          <a:ea typeface="+mj-ea"/>
                        </a:rPr>
                        <a:t>12.4%</a:t>
                      </a:r>
                      <a:endParaRPr lang="zh-TW" sz="1800" dirty="0">
                        <a:effectLst/>
                        <a:latin typeface="+mj-ea"/>
                        <a:ea typeface="+mj-ea"/>
                        <a:cs typeface="標楷體" panose="03000509000000000000" pitchFamily="65" charset="-120"/>
                      </a:endParaRPr>
                    </a:p>
                  </a:txBody>
                  <a:tcPr marL="13976" marR="13976" marT="0" marB="0" anchor="ctr"/>
                </a:tc>
                <a:tc>
                  <a:txBody>
                    <a:bodyPr/>
                    <a:lstStyle/>
                    <a:p>
                      <a:pPr algn="ctr">
                        <a:spcAft>
                          <a:spcPts val="0"/>
                        </a:spcAft>
                        <a:tabLst>
                          <a:tab pos="5486400" algn="r"/>
                          <a:tab pos="243840" algn="dec"/>
                          <a:tab pos="5486400" algn="r"/>
                        </a:tabLst>
                      </a:pPr>
                      <a:r>
                        <a:rPr lang="en-US" sz="1800" dirty="0">
                          <a:effectLst/>
                          <a:latin typeface="+mj-ea"/>
                          <a:ea typeface="+mj-ea"/>
                        </a:rPr>
                        <a:t>24.2%</a:t>
                      </a:r>
                      <a:endParaRPr lang="zh-TW" sz="1800" dirty="0">
                        <a:effectLst/>
                        <a:latin typeface="+mj-ea"/>
                        <a:ea typeface="+mj-ea"/>
                        <a:cs typeface="標楷體" panose="03000509000000000000" pitchFamily="65" charset="-120"/>
                      </a:endParaRPr>
                    </a:p>
                  </a:txBody>
                  <a:tcPr marL="13976" marR="13976" marT="0" marB="0" anchor="ctr"/>
                </a:tc>
                <a:extLst>
                  <a:ext uri="{0D108BD9-81ED-4DB2-BD59-A6C34878D82A}">
                    <a16:rowId xmlns:a16="http://schemas.microsoft.com/office/drawing/2014/main" xmlns="" val="10015"/>
                  </a:ext>
                </a:extLst>
              </a:tr>
            </a:tbl>
          </a:graphicData>
        </a:graphic>
      </p:graphicFrame>
      <p:sp>
        <p:nvSpPr>
          <p:cNvPr id="6" name="矩形 5"/>
          <p:cNvSpPr/>
          <p:nvPr/>
        </p:nvSpPr>
        <p:spPr>
          <a:xfrm>
            <a:off x="217216" y="5707204"/>
            <a:ext cx="5959388" cy="369332"/>
          </a:xfrm>
          <a:prstGeom prst="rect">
            <a:avLst/>
          </a:prstGeom>
        </p:spPr>
        <p:txBody>
          <a:bodyPr wrap="square">
            <a:spAutoFit/>
          </a:bodyPr>
          <a:lstStyle/>
          <a:p>
            <a:pPr>
              <a:spcAft>
                <a:spcPts val="0"/>
              </a:spcAft>
              <a:tabLst>
                <a:tab pos="5486400" algn="r"/>
              </a:tabLst>
            </a:pPr>
            <a:r>
              <a:rPr lang="en-US" altLang="zh-TW" dirty="0">
                <a:latin typeface="Times New Roman" panose="02020603050405020304" pitchFamily="18" charset="0"/>
                <a:ea typeface="標楷體" panose="03000509000000000000" pitchFamily="65" charset="-120"/>
                <a:cs typeface="標楷體" panose="03000509000000000000" pitchFamily="65" charset="-120"/>
              </a:rPr>
              <a:t>*</a:t>
            </a:r>
            <a:r>
              <a:rPr lang="zh-TW" altLang="zh-TW" dirty="0">
                <a:latin typeface="Times New Roman" panose="02020603050405020304" pitchFamily="18" charset="0"/>
                <a:ea typeface="標楷體" panose="03000509000000000000" pitchFamily="65" charset="-120"/>
                <a:cs typeface="Times New Roman" panose="02020603050405020304" pitchFamily="18" charset="0"/>
              </a:rPr>
              <a:t>代表不同集群之間達到顯著性差異水準</a:t>
            </a:r>
            <a:r>
              <a:rPr lang="en-US" altLang="zh-TW" dirty="0">
                <a:latin typeface="Times New Roman" panose="02020603050405020304" pitchFamily="18" charset="0"/>
                <a:ea typeface="標楷體" panose="03000509000000000000" pitchFamily="65" charset="-120"/>
                <a:cs typeface="標楷體" panose="03000509000000000000" pitchFamily="65" charset="-120"/>
              </a:rPr>
              <a:t>(</a:t>
            </a:r>
            <a:r>
              <a:rPr lang="en-US" altLang="zh-TW" i="1" dirty="0">
                <a:latin typeface="Times New Roman" panose="02020603050405020304" pitchFamily="18" charset="0"/>
                <a:ea typeface="標楷體" panose="03000509000000000000" pitchFamily="65" charset="-120"/>
                <a:cs typeface="標楷體" panose="03000509000000000000" pitchFamily="65" charset="-120"/>
              </a:rPr>
              <a:t>p</a:t>
            </a:r>
            <a:r>
              <a:rPr lang="en-US" altLang="zh-TW" dirty="0">
                <a:latin typeface="Times New Roman" panose="02020603050405020304" pitchFamily="18" charset="0"/>
                <a:ea typeface="標楷體" panose="03000509000000000000" pitchFamily="65" charset="-120"/>
                <a:cs typeface="標楷體" panose="03000509000000000000" pitchFamily="65" charset="-120"/>
              </a:rPr>
              <a:t> &lt; 0.05) </a:t>
            </a:r>
            <a:endParaRPr lang="zh-TW" altLang="zh-TW" sz="2800" dirty="0">
              <a:effectLst/>
              <a:latin typeface="標楷體" panose="03000509000000000000" pitchFamily="65" charset="-120"/>
              <a:ea typeface="標楷體" panose="03000509000000000000" pitchFamily="65" charset="-120"/>
              <a:cs typeface="標楷體" panose="03000509000000000000" pitchFamily="65" charset="-120"/>
            </a:endParaRPr>
          </a:p>
        </p:txBody>
      </p:sp>
    </p:spTree>
    <p:extLst>
      <p:ext uri="{BB962C8B-B14F-4D97-AF65-F5344CB8AC3E}">
        <p14:creationId xmlns:p14="http://schemas.microsoft.com/office/powerpoint/2010/main" val="417094083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標題 7"/>
          <p:cNvSpPr txBox="1">
            <a:spLocks/>
          </p:cNvSpPr>
          <p:nvPr/>
        </p:nvSpPr>
        <p:spPr>
          <a:xfrm>
            <a:off x="106523" y="65093"/>
            <a:ext cx="8138865" cy="1320800"/>
          </a:xfrm>
          <a:prstGeom prst="rect">
            <a:avLst/>
          </a:prstGeom>
        </p:spPr>
        <p:txBody>
          <a:bodyPr vert="horz" lIns="91440" tIns="45720" rIns="91440" bIns="45720" rtlCol="0" anchor="t">
            <a:noAutofit/>
          </a:bodyPr>
          <a:lstStyle>
            <a:lvl1pPr algn="ctr" defTabSz="457200" rtl="0" eaLnBrk="1" latinLnBrk="0" hangingPunct="1">
              <a:spcBef>
                <a:spcPct val="0"/>
              </a:spcBef>
              <a:buNone/>
              <a:defRPr sz="4800" kern="1200">
                <a:solidFill>
                  <a:schemeClr val="accent1">
                    <a:lumMod val="75000"/>
                  </a:schemeClr>
                </a:solidFill>
                <a:latin typeface="Microsoft JhengHei" charset="-120"/>
                <a:ea typeface="Microsoft JhengHei" charset="-120"/>
                <a:cs typeface="Microsoft JhengHei" charset="-12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zh-TW" altLang="en-US" sz="3600" dirty="0" smtClean="0">
                <a:solidFill>
                  <a:srgbClr val="C00000"/>
                </a:solidFill>
                <a:latin typeface="+mj-ea"/>
                <a:ea typeface="+mj-ea"/>
              </a:rPr>
              <a:t>問券分析    </a:t>
            </a:r>
            <a:r>
              <a:rPr lang="en-US" altLang="zh-TW" sz="3600" dirty="0" smtClean="0">
                <a:solidFill>
                  <a:srgbClr val="7030A0"/>
                </a:solidFill>
                <a:latin typeface="+mj-ea"/>
                <a:ea typeface="+mj-ea"/>
              </a:rPr>
              <a:t>7</a:t>
            </a:r>
            <a:r>
              <a:rPr lang="en-US" altLang="zh-TW" sz="3600" dirty="0" smtClean="0">
                <a:solidFill>
                  <a:srgbClr val="7030A0"/>
                </a:solidFill>
                <a:latin typeface="+mj-ea"/>
                <a:ea typeface="+mj-ea"/>
              </a:rPr>
              <a:t>.</a:t>
            </a:r>
            <a:r>
              <a:rPr lang="zh-TW" altLang="en-US" sz="3600" dirty="0">
                <a:solidFill>
                  <a:srgbClr val="7030A0"/>
                </a:solidFill>
                <a:latin typeface="+mj-ea"/>
              </a:rPr>
              <a:t>生活型態的</a:t>
            </a:r>
            <a:r>
              <a:rPr lang="zh-TW" altLang="en-US" sz="3600" dirty="0" smtClean="0">
                <a:solidFill>
                  <a:srgbClr val="7030A0"/>
                </a:solidFill>
                <a:latin typeface="+mj-ea"/>
                <a:ea typeface="+mj-ea"/>
              </a:rPr>
              <a:t>市場</a:t>
            </a:r>
            <a:r>
              <a:rPr lang="zh-TW" altLang="en-US" sz="3600" dirty="0" smtClean="0">
                <a:solidFill>
                  <a:srgbClr val="7030A0"/>
                </a:solidFill>
                <a:latin typeface="+mj-ea"/>
                <a:ea typeface="+mj-ea"/>
              </a:rPr>
              <a:t>區隔分析</a:t>
            </a:r>
            <a:endParaRPr lang="zh-TW" altLang="en-US" sz="3600" dirty="0">
              <a:solidFill>
                <a:srgbClr val="7030A0"/>
              </a:solidFill>
              <a:latin typeface="+mj-ea"/>
              <a:ea typeface="+mj-ea"/>
            </a:endParaRPr>
          </a:p>
        </p:txBody>
      </p:sp>
      <p:graphicFrame>
        <p:nvGraphicFramePr>
          <p:cNvPr id="2" name="表格 1"/>
          <p:cNvGraphicFramePr>
            <a:graphicFrameLocks noGrp="1"/>
          </p:cNvGraphicFramePr>
          <p:nvPr>
            <p:extLst>
              <p:ext uri="{D42A27DB-BD31-4B8C-83A1-F6EECF244321}">
                <p14:modId xmlns:p14="http://schemas.microsoft.com/office/powerpoint/2010/main" val="3405260818"/>
              </p:ext>
            </p:extLst>
          </p:nvPr>
        </p:nvGraphicFramePr>
        <p:xfrm>
          <a:off x="179512" y="725493"/>
          <a:ext cx="8353909" cy="6092218"/>
        </p:xfrm>
        <a:graphic>
          <a:graphicData uri="http://schemas.openxmlformats.org/drawingml/2006/table">
            <a:tbl>
              <a:tblPr firstRow="1" firstCol="1" bandRow="1">
                <a:tableStyleId>{5C22544A-7EE6-4342-B048-85BDC9FD1C3A}</a:tableStyleId>
              </a:tblPr>
              <a:tblGrid>
                <a:gridCol w="1945198">
                  <a:extLst>
                    <a:ext uri="{9D8B030D-6E8A-4147-A177-3AD203B41FA5}">
                      <a16:colId xmlns:a16="http://schemas.microsoft.com/office/drawing/2014/main" xmlns="" val="20000"/>
                    </a:ext>
                  </a:extLst>
                </a:gridCol>
                <a:gridCol w="3445608">
                  <a:extLst>
                    <a:ext uri="{9D8B030D-6E8A-4147-A177-3AD203B41FA5}">
                      <a16:colId xmlns:a16="http://schemas.microsoft.com/office/drawing/2014/main" xmlns="" val="20001"/>
                    </a:ext>
                  </a:extLst>
                </a:gridCol>
                <a:gridCol w="987143">
                  <a:extLst>
                    <a:ext uri="{9D8B030D-6E8A-4147-A177-3AD203B41FA5}">
                      <a16:colId xmlns:a16="http://schemas.microsoft.com/office/drawing/2014/main" xmlns="" val="20002"/>
                    </a:ext>
                  </a:extLst>
                </a:gridCol>
                <a:gridCol w="987980">
                  <a:extLst>
                    <a:ext uri="{9D8B030D-6E8A-4147-A177-3AD203B41FA5}">
                      <a16:colId xmlns:a16="http://schemas.microsoft.com/office/drawing/2014/main" xmlns="" val="20003"/>
                    </a:ext>
                  </a:extLst>
                </a:gridCol>
                <a:gridCol w="987980">
                  <a:extLst>
                    <a:ext uri="{9D8B030D-6E8A-4147-A177-3AD203B41FA5}">
                      <a16:colId xmlns:a16="http://schemas.microsoft.com/office/drawing/2014/main" xmlns="" val="20004"/>
                    </a:ext>
                  </a:extLst>
                </a:gridCol>
              </a:tblGrid>
              <a:tr h="488388">
                <a:tc>
                  <a:txBody>
                    <a:bodyPr/>
                    <a:lstStyle/>
                    <a:p>
                      <a:endParaRPr lang="zh-TW" sz="1400" dirty="0">
                        <a:effectLst/>
                        <a:latin typeface="+mj-ea"/>
                        <a:ea typeface="+mj-ea"/>
                      </a:endParaRPr>
                    </a:p>
                  </a:txBody>
                  <a:tcPr marL="17780" marR="17780" marT="0" marB="0" anchor="ctr"/>
                </a:tc>
                <a:tc>
                  <a:txBody>
                    <a:bodyPr/>
                    <a:lstStyle/>
                    <a:p>
                      <a:pPr algn="ctr">
                        <a:spcAft>
                          <a:spcPts val="0"/>
                        </a:spcAft>
                        <a:tabLst>
                          <a:tab pos="5486400" algn="r"/>
                        </a:tabLst>
                      </a:pPr>
                      <a:r>
                        <a:rPr lang="en-US" sz="1400">
                          <a:effectLst/>
                          <a:latin typeface="+mj-ea"/>
                          <a:ea typeface="+mj-ea"/>
                          <a:cs typeface="Times New Roman" panose="02020603050405020304" pitchFamily="18" charset="0"/>
                        </a:rPr>
                        <a:t>項目</a:t>
                      </a:r>
                      <a:endParaRPr lang="zh-TW" sz="1400">
                        <a:effectLst/>
                        <a:latin typeface="+mj-ea"/>
                        <a:ea typeface="+mj-ea"/>
                        <a:cs typeface="標楷體" panose="03000509000000000000" pitchFamily="65" charset="-120"/>
                      </a:endParaRPr>
                    </a:p>
                  </a:txBody>
                  <a:tcPr marL="17780" marR="17780" marT="0" marB="0" anchor="ctr"/>
                </a:tc>
                <a:tc>
                  <a:txBody>
                    <a:bodyPr/>
                    <a:lstStyle/>
                    <a:p>
                      <a:pPr algn="ctr">
                        <a:spcAft>
                          <a:spcPts val="0"/>
                        </a:spcAft>
                        <a:tabLst>
                          <a:tab pos="5486400" algn="r"/>
                        </a:tabLst>
                      </a:pPr>
                      <a:r>
                        <a:rPr lang="en-US" sz="1400">
                          <a:effectLst/>
                          <a:latin typeface="+mj-ea"/>
                          <a:ea typeface="+mj-ea"/>
                          <a:cs typeface="Times New Roman" panose="02020603050405020304" pitchFamily="18" charset="0"/>
                        </a:rPr>
                        <a:t>環保消極</a:t>
                      </a:r>
                      <a:r>
                        <a:rPr lang="en-US" sz="1400">
                          <a:effectLst/>
                          <a:latin typeface="+mj-ea"/>
                          <a:ea typeface="+mj-ea"/>
                          <a:cs typeface="標楷體" panose="03000509000000000000" pitchFamily="65" charset="-120"/>
                        </a:rPr>
                        <a:t> (46.0 %)</a:t>
                      </a:r>
                      <a:endParaRPr lang="zh-TW" sz="1400">
                        <a:effectLst/>
                        <a:latin typeface="+mj-ea"/>
                        <a:ea typeface="+mj-ea"/>
                        <a:cs typeface="標楷體" panose="03000509000000000000" pitchFamily="65" charset="-120"/>
                      </a:endParaRPr>
                    </a:p>
                  </a:txBody>
                  <a:tcPr marL="17780" marR="17780" marT="0" marB="0" anchor="ctr"/>
                </a:tc>
                <a:tc>
                  <a:txBody>
                    <a:bodyPr/>
                    <a:lstStyle/>
                    <a:p>
                      <a:pPr algn="ctr">
                        <a:spcAft>
                          <a:spcPts val="0"/>
                        </a:spcAft>
                        <a:tabLst>
                          <a:tab pos="5486400" algn="r"/>
                        </a:tabLst>
                      </a:pPr>
                      <a:r>
                        <a:rPr lang="en-US" sz="1400">
                          <a:effectLst/>
                          <a:latin typeface="+mj-ea"/>
                          <a:ea typeface="+mj-ea"/>
                          <a:cs typeface="Times New Roman" panose="02020603050405020304" pitchFamily="18" charset="0"/>
                        </a:rPr>
                        <a:t>綠色支持</a:t>
                      </a:r>
                      <a:endParaRPr lang="zh-TW" sz="1400">
                        <a:effectLst/>
                        <a:latin typeface="+mj-ea"/>
                        <a:ea typeface="+mj-ea"/>
                        <a:cs typeface="標楷體" panose="03000509000000000000" pitchFamily="65" charset="-120"/>
                      </a:endParaRPr>
                    </a:p>
                    <a:p>
                      <a:pPr algn="ctr">
                        <a:spcAft>
                          <a:spcPts val="0"/>
                        </a:spcAft>
                        <a:tabLst>
                          <a:tab pos="5486400" algn="r"/>
                        </a:tabLst>
                      </a:pPr>
                      <a:r>
                        <a:rPr lang="en-US" sz="1400">
                          <a:effectLst/>
                          <a:latin typeface="+mj-ea"/>
                          <a:ea typeface="+mj-ea"/>
                          <a:cs typeface="標楷體" panose="03000509000000000000" pitchFamily="65" charset="-120"/>
                        </a:rPr>
                        <a:t>(27.9 %)</a:t>
                      </a:r>
                      <a:endParaRPr lang="zh-TW" sz="1400">
                        <a:effectLst/>
                        <a:latin typeface="+mj-ea"/>
                        <a:ea typeface="+mj-ea"/>
                        <a:cs typeface="標楷體" panose="03000509000000000000" pitchFamily="65" charset="-120"/>
                      </a:endParaRPr>
                    </a:p>
                  </a:txBody>
                  <a:tcPr marL="17780" marR="17780" marT="0" marB="0" anchor="ctr"/>
                </a:tc>
                <a:tc>
                  <a:txBody>
                    <a:bodyPr/>
                    <a:lstStyle/>
                    <a:p>
                      <a:pPr algn="ctr">
                        <a:spcAft>
                          <a:spcPts val="0"/>
                        </a:spcAft>
                        <a:tabLst>
                          <a:tab pos="5486400" algn="r"/>
                        </a:tabLst>
                      </a:pPr>
                      <a:r>
                        <a:rPr lang="en-US" sz="1400" dirty="0" err="1">
                          <a:effectLst/>
                          <a:latin typeface="+mj-ea"/>
                          <a:ea typeface="+mj-ea"/>
                          <a:cs typeface="Times New Roman" panose="02020603050405020304" pitchFamily="18" charset="0"/>
                        </a:rPr>
                        <a:t>獨善其身</a:t>
                      </a:r>
                      <a:endParaRPr lang="zh-TW" sz="1400" dirty="0">
                        <a:effectLst/>
                        <a:latin typeface="+mj-ea"/>
                        <a:ea typeface="+mj-ea"/>
                        <a:cs typeface="標楷體" panose="03000509000000000000" pitchFamily="65" charset="-120"/>
                      </a:endParaRPr>
                    </a:p>
                    <a:p>
                      <a:pPr algn="ctr">
                        <a:spcAft>
                          <a:spcPts val="0"/>
                        </a:spcAft>
                        <a:tabLst>
                          <a:tab pos="5486400" algn="r"/>
                        </a:tabLst>
                      </a:pPr>
                      <a:r>
                        <a:rPr lang="en-US" sz="1400" dirty="0">
                          <a:effectLst/>
                          <a:latin typeface="+mj-ea"/>
                          <a:ea typeface="+mj-ea"/>
                          <a:cs typeface="標楷體" panose="03000509000000000000" pitchFamily="65" charset="-120"/>
                        </a:rPr>
                        <a:t>(26.1 %)</a:t>
                      </a:r>
                      <a:endParaRPr lang="zh-TW" sz="1400" dirty="0">
                        <a:effectLst/>
                        <a:latin typeface="+mj-ea"/>
                        <a:ea typeface="+mj-ea"/>
                        <a:cs typeface="標楷體" panose="03000509000000000000" pitchFamily="65" charset="-120"/>
                      </a:endParaRPr>
                    </a:p>
                  </a:txBody>
                  <a:tcPr marL="17780" marR="17780" marT="0" marB="0" anchor="ctr"/>
                </a:tc>
                <a:extLst>
                  <a:ext uri="{0D108BD9-81ED-4DB2-BD59-A6C34878D82A}">
                    <a16:rowId xmlns:a16="http://schemas.microsoft.com/office/drawing/2014/main" xmlns="" val="10000"/>
                  </a:ext>
                </a:extLst>
              </a:tr>
              <a:tr h="223845">
                <a:tc rowSpan="10">
                  <a:txBody>
                    <a:bodyPr/>
                    <a:lstStyle/>
                    <a:p>
                      <a:pPr>
                        <a:spcAft>
                          <a:spcPts val="0"/>
                        </a:spcAft>
                        <a:tabLst>
                          <a:tab pos="5486400" algn="r"/>
                        </a:tabLst>
                      </a:pPr>
                      <a:r>
                        <a:rPr lang="en-US" sz="1550" dirty="0" err="1">
                          <a:effectLst/>
                          <a:latin typeface="+mj-ea"/>
                          <a:ea typeface="+mj-ea"/>
                        </a:rPr>
                        <a:t>您的職業類別</a:t>
                      </a:r>
                      <a:r>
                        <a:rPr lang="en-US" sz="1550" baseline="30000" dirty="0">
                          <a:effectLst/>
                          <a:latin typeface="+mj-ea"/>
                          <a:ea typeface="+mj-ea"/>
                        </a:rPr>
                        <a:t>*</a:t>
                      </a:r>
                      <a:endParaRPr lang="zh-TW" sz="1550" dirty="0">
                        <a:effectLst/>
                        <a:latin typeface="+mj-ea"/>
                        <a:ea typeface="+mj-ea"/>
                        <a:cs typeface="標楷體" panose="03000509000000000000" pitchFamily="65" charset="-120"/>
                      </a:endParaRPr>
                    </a:p>
                  </a:txBody>
                  <a:tcPr marL="15945" marR="15945" marT="0" marB="0" anchor="ctr"/>
                </a:tc>
                <a:tc>
                  <a:txBody>
                    <a:bodyPr/>
                    <a:lstStyle/>
                    <a:p>
                      <a:pPr>
                        <a:spcAft>
                          <a:spcPts val="0"/>
                        </a:spcAft>
                        <a:tabLst>
                          <a:tab pos="5486400" algn="r"/>
                        </a:tabLst>
                      </a:pPr>
                      <a:r>
                        <a:rPr lang="en-US" sz="1550">
                          <a:effectLst/>
                          <a:latin typeface="+mj-ea"/>
                          <a:ea typeface="+mj-ea"/>
                        </a:rPr>
                        <a:t>自由業</a:t>
                      </a:r>
                      <a:endParaRPr lang="zh-TW" sz="155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dirty="0">
                          <a:effectLst/>
                          <a:latin typeface="+mj-ea"/>
                          <a:ea typeface="+mj-ea"/>
                        </a:rPr>
                        <a:t>5.6%</a:t>
                      </a:r>
                      <a:endParaRPr lang="zh-TW" sz="1400" dirty="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a:effectLst/>
                          <a:latin typeface="+mj-ea"/>
                          <a:ea typeface="+mj-ea"/>
                        </a:rPr>
                        <a:t>4.1%</a:t>
                      </a:r>
                      <a:endParaRPr lang="zh-TW" sz="140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dirty="0">
                          <a:effectLst/>
                          <a:latin typeface="+mj-ea"/>
                          <a:ea typeface="+mj-ea"/>
                        </a:rPr>
                        <a:t>12.1%</a:t>
                      </a:r>
                      <a:endParaRPr lang="zh-TW" sz="1400" dirty="0">
                        <a:effectLst/>
                        <a:latin typeface="+mj-ea"/>
                        <a:ea typeface="+mj-ea"/>
                        <a:cs typeface="標楷體" panose="03000509000000000000" pitchFamily="65" charset="-120"/>
                      </a:endParaRPr>
                    </a:p>
                  </a:txBody>
                  <a:tcPr marL="15945" marR="15945" marT="0" marB="0" anchor="ctr"/>
                </a:tc>
                <a:extLst>
                  <a:ext uri="{0D108BD9-81ED-4DB2-BD59-A6C34878D82A}">
                    <a16:rowId xmlns:a16="http://schemas.microsoft.com/office/drawing/2014/main" xmlns="" val="10001"/>
                  </a:ext>
                </a:extLst>
              </a:tr>
              <a:tr h="223845">
                <a:tc vMerge="1">
                  <a:txBody>
                    <a:bodyPr/>
                    <a:lstStyle/>
                    <a:p>
                      <a:endParaRPr lang="zh-TW" altLang="en-US"/>
                    </a:p>
                  </a:txBody>
                  <a:tcPr/>
                </a:tc>
                <a:tc>
                  <a:txBody>
                    <a:bodyPr/>
                    <a:lstStyle/>
                    <a:p>
                      <a:pPr>
                        <a:spcAft>
                          <a:spcPts val="0"/>
                        </a:spcAft>
                        <a:tabLst>
                          <a:tab pos="5486400" algn="r"/>
                        </a:tabLst>
                      </a:pPr>
                      <a:r>
                        <a:rPr lang="en-US" sz="1550" dirty="0" err="1">
                          <a:effectLst/>
                          <a:latin typeface="+mj-ea"/>
                          <a:ea typeface="+mj-ea"/>
                        </a:rPr>
                        <a:t>其他</a:t>
                      </a:r>
                      <a:endParaRPr lang="zh-TW" sz="1550" dirty="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a:effectLst/>
                          <a:latin typeface="+mj-ea"/>
                          <a:ea typeface="+mj-ea"/>
                        </a:rPr>
                        <a:t>19.4%</a:t>
                      </a:r>
                      <a:endParaRPr lang="zh-TW" sz="140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a:effectLst/>
                          <a:latin typeface="+mj-ea"/>
                          <a:ea typeface="+mj-ea"/>
                        </a:rPr>
                        <a:t>9.3%</a:t>
                      </a:r>
                      <a:endParaRPr lang="zh-TW" sz="140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dirty="0">
                          <a:effectLst/>
                          <a:latin typeface="+mj-ea"/>
                          <a:ea typeface="+mj-ea"/>
                        </a:rPr>
                        <a:t>24.2%</a:t>
                      </a:r>
                      <a:endParaRPr lang="zh-TW" sz="1400" dirty="0">
                        <a:effectLst/>
                        <a:latin typeface="+mj-ea"/>
                        <a:ea typeface="+mj-ea"/>
                        <a:cs typeface="標楷體" panose="03000509000000000000" pitchFamily="65" charset="-120"/>
                      </a:endParaRPr>
                    </a:p>
                  </a:txBody>
                  <a:tcPr marL="15945" marR="15945" marT="0" marB="0" anchor="ctr"/>
                </a:tc>
                <a:extLst>
                  <a:ext uri="{0D108BD9-81ED-4DB2-BD59-A6C34878D82A}">
                    <a16:rowId xmlns:a16="http://schemas.microsoft.com/office/drawing/2014/main" xmlns="" val="10002"/>
                  </a:ext>
                </a:extLst>
              </a:tr>
              <a:tr h="223845">
                <a:tc vMerge="1">
                  <a:txBody>
                    <a:bodyPr/>
                    <a:lstStyle/>
                    <a:p>
                      <a:endParaRPr lang="zh-TW" altLang="en-US"/>
                    </a:p>
                  </a:txBody>
                  <a:tcPr/>
                </a:tc>
                <a:tc>
                  <a:txBody>
                    <a:bodyPr/>
                    <a:lstStyle/>
                    <a:p>
                      <a:pPr>
                        <a:spcAft>
                          <a:spcPts val="0"/>
                        </a:spcAft>
                        <a:tabLst>
                          <a:tab pos="5486400" algn="r"/>
                        </a:tabLst>
                      </a:pPr>
                      <a:r>
                        <a:rPr lang="en-US" sz="1550" dirty="0" err="1">
                          <a:effectLst/>
                          <a:latin typeface="+mj-ea"/>
                          <a:ea typeface="+mj-ea"/>
                        </a:rPr>
                        <a:t>金融業</a:t>
                      </a:r>
                      <a:endParaRPr lang="zh-TW" sz="1550" dirty="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dirty="0">
                          <a:effectLst/>
                          <a:latin typeface="+mj-ea"/>
                          <a:ea typeface="+mj-ea"/>
                        </a:rPr>
                        <a:t>8.8%</a:t>
                      </a:r>
                      <a:endParaRPr lang="zh-TW" sz="1400" dirty="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a:effectLst/>
                          <a:latin typeface="+mj-ea"/>
                          <a:ea typeface="+mj-ea"/>
                        </a:rPr>
                        <a:t>6.2%</a:t>
                      </a:r>
                      <a:endParaRPr lang="zh-TW" sz="140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a:effectLst/>
                          <a:latin typeface="+mj-ea"/>
                          <a:ea typeface="+mj-ea"/>
                        </a:rPr>
                        <a:t>0.0%</a:t>
                      </a:r>
                      <a:endParaRPr lang="zh-TW" sz="1400">
                        <a:effectLst/>
                        <a:latin typeface="+mj-ea"/>
                        <a:ea typeface="+mj-ea"/>
                        <a:cs typeface="標楷體" panose="03000509000000000000" pitchFamily="65" charset="-120"/>
                      </a:endParaRPr>
                    </a:p>
                  </a:txBody>
                  <a:tcPr marL="15945" marR="15945" marT="0" marB="0" anchor="ctr"/>
                </a:tc>
                <a:extLst>
                  <a:ext uri="{0D108BD9-81ED-4DB2-BD59-A6C34878D82A}">
                    <a16:rowId xmlns:a16="http://schemas.microsoft.com/office/drawing/2014/main" xmlns="" val="10003"/>
                  </a:ext>
                </a:extLst>
              </a:tr>
              <a:tr h="223845">
                <a:tc vMerge="1">
                  <a:txBody>
                    <a:bodyPr/>
                    <a:lstStyle/>
                    <a:p>
                      <a:endParaRPr lang="zh-TW" altLang="en-US"/>
                    </a:p>
                  </a:txBody>
                  <a:tcPr/>
                </a:tc>
                <a:tc>
                  <a:txBody>
                    <a:bodyPr/>
                    <a:lstStyle/>
                    <a:p>
                      <a:pPr>
                        <a:spcAft>
                          <a:spcPts val="0"/>
                        </a:spcAft>
                        <a:tabLst>
                          <a:tab pos="5486400" algn="r"/>
                        </a:tabLst>
                      </a:pPr>
                      <a:r>
                        <a:rPr lang="en-US" sz="1550" dirty="0" err="1">
                          <a:effectLst/>
                          <a:latin typeface="+mj-ea"/>
                          <a:ea typeface="+mj-ea"/>
                        </a:rPr>
                        <a:t>軍公教職人員</a:t>
                      </a:r>
                      <a:endParaRPr lang="zh-TW" sz="1550" dirty="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a:effectLst/>
                          <a:latin typeface="+mj-ea"/>
                          <a:ea typeface="+mj-ea"/>
                        </a:rPr>
                        <a:t>18.1%</a:t>
                      </a:r>
                      <a:endParaRPr lang="zh-TW" sz="140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a:effectLst/>
                          <a:latin typeface="+mj-ea"/>
                          <a:ea typeface="+mj-ea"/>
                        </a:rPr>
                        <a:t>34.0%</a:t>
                      </a:r>
                      <a:endParaRPr lang="zh-TW" sz="140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a:effectLst/>
                          <a:latin typeface="+mj-ea"/>
                          <a:ea typeface="+mj-ea"/>
                        </a:rPr>
                        <a:t>13.2%</a:t>
                      </a:r>
                      <a:endParaRPr lang="zh-TW" sz="1400">
                        <a:effectLst/>
                        <a:latin typeface="+mj-ea"/>
                        <a:ea typeface="+mj-ea"/>
                        <a:cs typeface="標楷體" panose="03000509000000000000" pitchFamily="65" charset="-120"/>
                      </a:endParaRPr>
                    </a:p>
                  </a:txBody>
                  <a:tcPr marL="15945" marR="15945" marT="0" marB="0" anchor="ctr"/>
                </a:tc>
                <a:extLst>
                  <a:ext uri="{0D108BD9-81ED-4DB2-BD59-A6C34878D82A}">
                    <a16:rowId xmlns:a16="http://schemas.microsoft.com/office/drawing/2014/main" xmlns="" val="10004"/>
                  </a:ext>
                </a:extLst>
              </a:tr>
              <a:tr h="223845">
                <a:tc vMerge="1">
                  <a:txBody>
                    <a:bodyPr/>
                    <a:lstStyle/>
                    <a:p>
                      <a:endParaRPr lang="zh-TW" altLang="en-US"/>
                    </a:p>
                  </a:txBody>
                  <a:tcPr/>
                </a:tc>
                <a:tc>
                  <a:txBody>
                    <a:bodyPr/>
                    <a:lstStyle/>
                    <a:p>
                      <a:pPr>
                        <a:spcAft>
                          <a:spcPts val="0"/>
                        </a:spcAft>
                        <a:tabLst>
                          <a:tab pos="5486400" algn="r"/>
                        </a:tabLst>
                      </a:pPr>
                      <a:r>
                        <a:rPr lang="en-US" sz="1550" dirty="0" err="1">
                          <a:effectLst/>
                          <a:latin typeface="+mj-ea"/>
                          <a:ea typeface="+mj-ea"/>
                        </a:rPr>
                        <a:t>家管</a:t>
                      </a:r>
                      <a:r>
                        <a:rPr lang="en-US" sz="1550" dirty="0">
                          <a:effectLst/>
                          <a:latin typeface="+mj-ea"/>
                          <a:ea typeface="+mj-ea"/>
                        </a:rPr>
                        <a:t>/</a:t>
                      </a:r>
                      <a:r>
                        <a:rPr lang="en-US" sz="1550" dirty="0" err="1">
                          <a:effectLst/>
                          <a:latin typeface="+mj-ea"/>
                          <a:ea typeface="+mj-ea"/>
                        </a:rPr>
                        <a:t>退休人員</a:t>
                      </a:r>
                      <a:endParaRPr lang="zh-TW" sz="1550" dirty="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a:effectLst/>
                          <a:latin typeface="+mj-ea"/>
                          <a:ea typeface="+mj-ea"/>
                        </a:rPr>
                        <a:t>10.0%</a:t>
                      </a:r>
                      <a:endParaRPr lang="zh-TW" sz="140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a:effectLst/>
                          <a:latin typeface="+mj-ea"/>
                          <a:ea typeface="+mj-ea"/>
                        </a:rPr>
                        <a:t>3.1%</a:t>
                      </a:r>
                      <a:endParaRPr lang="zh-TW" sz="140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a:effectLst/>
                          <a:latin typeface="+mj-ea"/>
                          <a:ea typeface="+mj-ea"/>
                        </a:rPr>
                        <a:t>0.0%</a:t>
                      </a:r>
                      <a:endParaRPr lang="zh-TW" sz="1400">
                        <a:effectLst/>
                        <a:latin typeface="+mj-ea"/>
                        <a:ea typeface="+mj-ea"/>
                        <a:cs typeface="標楷體" panose="03000509000000000000" pitchFamily="65" charset="-120"/>
                      </a:endParaRPr>
                    </a:p>
                  </a:txBody>
                  <a:tcPr marL="15945" marR="15945" marT="0" marB="0" anchor="ctr"/>
                </a:tc>
                <a:extLst>
                  <a:ext uri="{0D108BD9-81ED-4DB2-BD59-A6C34878D82A}">
                    <a16:rowId xmlns:a16="http://schemas.microsoft.com/office/drawing/2014/main" xmlns="" val="10005"/>
                  </a:ext>
                </a:extLst>
              </a:tr>
              <a:tr h="223845">
                <a:tc vMerge="1">
                  <a:txBody>
                    <a:bodyPr/>
                    <a:lstStyle/>
                    <a:p>
                      <a:endParaRPr lang="zh-TW" altLang="en-US"/>
                    </a:p>
                  </a:txBody>
                  <a:tcPr/>
                </a:tc>
                <a:tc>
                  <a:txBody>
                    <a:bodyPr/>
                    <a:lstStyle/>
                    <a:p>
                      <a:pPr>
                        <a:spcAft>
                          <a:spcPts val="0"/>
                        </a:spcAft>
                        <a:tabLst>
                          <a:tab pos="5486400" algn="r"/>
                        </a:tabLst>
                      </a:pPr>
                      <a:r>
                        <a:rPr lang="en-US" sz="1550" dirty="0" err="1">
                          <a:effectLst/>
                          <a:latin typeface="+mj-ea"/>
                          <a:ea typeface="+mj-ea"/>
                        </a:rPr>
                        <a:t>資訊</a:t>
                      </a:r>
                      <a:r>
                        <a:rPr lang="en-US" sz="1550" dirty="0">
                          <a:effectLst/>
                          <a:latin typeface="+mj-ea"/>
                          <a:ea typeface="+mj-ea"/>
                        </a:rPr>
                        <a:t>/</a:t>
                      </a:r>
                      <a:r>
                        <a:rPr lang="en-US" sz="1550" dirty="0" err="1">
                          <a:effectLst/>
                          <a:latin typeface="+mj-ea"/>
                          <a:ea typeface="+mj-ea"/>
                        </a:rPr>
                        <a:t>科技業</a:t>
                      </a:r>
                      <a:endParaRPr lang="zh-TW" sz="1550" dirty="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a:effectLst/>
                          <a:latin typeface="+mj-ea"/>
                          <a:ea typeface="+mj-ea"/>
                        </a:rPr>
                        <a:t>4.4%</a:t>
                      </a:r>
                      <a:endParaRPr lang="zh-TW" sz="140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dirty="0">
                          <a:effectLst/>
                          <a:latin typeface="+mj-ea"/>
                          <a:ea typeface="+mj-ea"/>
                        </a:rPr>
                        <a:t>9.3%</a:t>
                      </a:r>
                      <a:endParaRPr lang="zh-TW" sz="1400" dirty="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a:effectLst/>
                          <a:latin typeface="+mj-ea"/>
                          <a:ea typeface="+mj-ea"/>
                        </a:rPr>
                        <a:t>0.0%</a:t>
                      </a:r>
                      <a:endParaRPr lang="zh-TW" sz="1400">
                        <a:effectLst/>
                        <a:latin typeface="+mj-ea"/>
                        <a:ea typeface="+mj-ea"/>
                        <a:cs typeface="標楷體" panose="03000509000000000000" pitchFamily="65" charset="-120"/>
                      </a:endParaRPr>
                    </a:p>
                  </a:txBody>
                  <a:tcPr marL="15945" marR="15945" marT="0" marB="0" anchor="ctr"/>
                </a:tc>
                <a:extLst>
                  <a:ext uri="{0D108BD9-81ED-4DB2-BD59-A6C34878D82A}">
                    <a16:rowId xmlns:a16="http://schemas.microsoft.com/office/drawing/2014/main" xmlns="" val="10006"/>
                  </a:ext>
                </a:extLst>
              </a:tr>
              <a:tr h="223845">
                <a:tc vMerge="1">
                  <a:txBody>
                    <a:bodyPr/>
                    <a:lstStyle/>
                    <a:p>
                      <a:endParaRPr lang="zh-TW" altLang="en-US"/>
                    </a:p>
                  </a:txBody>
                  <a:tcPr/>
                </a:tc>
                <a:tc>
                  <a:txBody>
                    <a:bodyPr/>
                    <a:lstStyle/>
                    <a:p>
                      <a:pPr>
                        <a:spcAft>
                          <a:spcPts val="0"/>
                        </a:spcAft>
                        <a:tabLst>
                          <a:tab pos="5486400" algn="r"/>
                        </a:tabLst>
                      </a:pPr>
                      <a:r>
                        <a:rPr lang="en-US" sz="1550" dirty="0" err="1">
                          <a:effectLst/>
                          <a:latin typeface="+mj-ea"/>
                          <a:ea typeface="+mj-ea"/>
                        </a:rPr>
                        <a:t>製造業</a:t>
                      </a:r>
                      <a:endParaRPr lang="zh-TW" sz="1550" dirty="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a:effectLst/>
                          <a:latin typeface="+mj-ea"/>
                          <a:ea typeface="+mj-ea"/>
                        </a:rPr>
                        <a:t>8.8%</a:t>
                      </a:r>
                      <a:endParaRPr lang="zh-TW" sz="140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dirty="0">
                          <a:effectLst/>
                          <a:latin typeface="+mj-ea"/>
                          <a:ea typeface="+mj-ea"/>
                        </a:rPr>
                        <a:t>12.4%</a:t>
                      </a:r>
                      <a:endParaRPr lang="zh-TW" sz="1400" dirty="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a:effectLst/>
                          <a:latin typeface="+mj-ea"/>
                          <a:ea typeface="+mj-ea"/>
                        </a:rPr>
                        <a:t>0.0%</a:t>
                      </a:r>
                      <a:endParaRPr lang="zh-TW" sz="1400">
                        <a:effectLst/>
                        <a:latin typeface="+mj-ea"/>
                        <a:ea typeface="+mj-ea"/>
                        <a:cs typeface="標楷體" panose="03000509000000000000" pitchFamily="65" charset="-120"/>
                      </a:endParaRPr>
                    </a:p>
                  </a:txBody>
                  <a:tcPr marL="15945" marR="15945" marT="0" marB="0" anchor="ctr"/>
                </a:tc>
                <a:extLst>
                  <a:ext uri="{0D108BD9-81ED-4DB2-BD59-A6C34878D82A}">
                    <a16:rowId xmlns:a16="http://schemas.microsoft.com/office/drawing/2014/main" xmlns="" val="10007"/>
                  </a:ext>
                </a:extLst>
              </a:tr>
              <a:tr h="223845">
                <a:tc vMerge="1">
                  <a:txBody>
                    <a:bodyPr/>
                    <a:lstStyle/>
                    <a:p>
                      <a:endParaRPr lang="zh-TW" altLang="en-US"/>
                    </a:p>
                  </a:txBody>
                  <a:tcPr/>
                </a:tc>
                <a:tc>
                  <a:txBody>
                    <a:bodyPr/>
                    <a:lstStyle/>
                    <a:p>
                      <a:pPr>
                        <a:spcAft>
                          <a:spcPts val="0"/>
                        </a:spcAft>
                        <a:tabLst>
                          <a:tab pos="5486400" algn="r"/>
                        </a:tabLst>
                      </a:pPr>
                      <a:r>
                        <a:rPr lang="en-US" sz="1550" dirty="0" err="1">
                          <a:effectLst/>
                          <a:latin typeface="+mj-ea"/>
                          <a:ea typeface="+mj-ea"/>
                        </a:rPr>
                        <a:t>學生</a:t>
                      </a:r>
                      <a:endParaRPr lang="zh-TW" sz="1550" dirty="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a:effectLst/>
                          <a:latin typeface="+mj-ea"/>
                          <a:ea typeface="+mj-ea"/>
                        </a:rPr>
                        <a:t>14.4%</a:t>
                      </a:r>
                      <a:endParaRPr lang="zh-TW" sz="140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dirty="0">
                          <a:effectLst/>
                          <a:latin typeface="+mj-ea"/>
                          <a:ea typeface="+mj-ea"/>
                        </a:rPr>
                        <a:t>12.4%</a:t>
                      </a:r>
                      <a:endParaRPr lang="zh-TW" sz="1400" dirty="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a:effectLst/>
                          <a:latin typeface="+mj-ea"/>
                          <a:ea typeface="+mj-ea"/>
                        </a:rPr>
                        <a:t>24.2%</a:t>
                      </a:r>
                      <a:endParaRPr lang="zh-TW" sz="1400">
                        <a:effectLst/>
                        <a:latin typeface="+mj-ea"/>
                        <a:ea typeface="+mj-ea"/>
                        <a:cs typeface="標楷體" panose="03000509000000000000" pitchFamily="65" charset="-120"/>
                      </a:endParaRPr>
                    </a:p>
                  </a:txBody>
                  <a:tcPr marL="15945" marR="15945" marT="0" marB="0" anchor="ctr"/>
                </a:tc>
                <a:extLst>
                  <a:ext uri="{0D108BD9-81ED-4DB2-BD59-A6C34878D82A}">
                    <a16:rowId xmlns:a16="http://schemas.microsoft.com/office/drawing/2014/main" xmlns="" val="10008"/>
                  </a:ext>
                </a:extLst>
              </a:tr>
              <a:tr h="223845">
                <a:tc vMerge="1">
                  <a:txBody>
                    <a:bodyPr/>
                    <a:lstStyle/>
                    <a:p>
                      <a:endParaRPr lang="zh-TW" altLang="en-US"/>
                    </a:p>
                  </a:txBody>
                  <a:tcPr/>
                </a:tc>
                <a:tc>
                  <a:txBody>
                    <a:bodyPr/>
                    <a:lstStyle/>
                    <a:p>
                      <a:pPr>
                        <a:spcAft>
                          <a:spcPts val="0"/>
                        </a:spcAft>
                        <a:tabLst>
                          <a:tab pos="5486400" algn="r"/>
                        </a:tabLst>
                      </a:pPr>
                      <a:r>
                        <a:rPr lang="en-US" sz="1550" dirty="0" err="1">
                          <a:effectLst/>
                          <a:latin typeface="+mj-ea"/>
                          <a:ea typeface="+mj-ea"/>
                        </a:rPr>
                        <a:t>餐飲服務業</a:t>
                      </a:r>
                      <a:endParaRPr lang="zh-TW" sz="1550" dirty="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a:effectLst/>
                          <a:latin typeface="+mj-ea"/>
                          <a:ea typeface="+mj-ea"/>
                        </a:rPr>
                        <a:t>8.1%</a:t>
                      </a:r>
                      <a:endParaRPr lang="zh-TW" sz="140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dirty="0">
                          <a:effectLst/>
                          <a:latin typeface="+mj-ea"/>
                          <a:ea typeface="+mj-ea"/>
                        </a:rPr>
                        <a:t>9.3%</a:t>
                      </a:r>
                      <a:endParaRPr lang="zh-TW" sz="1400" dirty="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Lst>
                      </a:pPr>
                      <a:r>
                        <a:rPr lang="en-US" sz="1400">
                          <a:effectLst/>
                          <a:latin typeface="+mj-ea"/>
                          <a:ea typeface="+mj-ea"/>
                        </a:rPr>
                        <a:t>26.4%</a:t>
                      </a:r>
                      <a:endParaRPr lang="zh-TW" sz="1400">
                        <a:effectLst/>
                        <a:latin typeface="+mj-ea"/>
                        <a:ea typeface="+mj-ea"/>
                        <a:cs typeface="標楷體" panose="03000509000000000000" pitchFamily="65" charset="-120"/>
                      </a:endParaRPr>
                    </a:p>
                  </a:txBody>
                  <a:tcPr marL="15945" marR="15945" marT="0" marB="0" anchor="ctr"/>
                </a:tc>
                <a:extLst>
                  <a:ext uri="{0D108BD9-81ED-4DB2-BD59-A6C34878D82A}">
                    <a16:rowId xmlns:a16="http://schemas.microsoft.com/office/drawing/2014/main" xmlns="" val="10009"/>
                  </a:ext>
                </a:extLst>
              </a:tr>
              <a:tr h="223845">
                <a:tc vMerge="1">
                  <a:txBody>
                    <a:bodyPr/>
                    <a:lstStyle/>
                    <a:p>
                      <a:endParaRPr lang="zh-TW" altLang="en-US"/>
                    </a:p>
                  </a:txBody>
                  <a:tcPr/>
                </a:tc>
                <a:tc>
                  <a:txBody>
                    <a:bodyPr/>
                    <a:lstStyle/>
                    <a:p>
                      <a:pPr>
                        <a:spcAft>
                          <a:spcPts val="0"/>
                        </a:spcAft>
                        <a:tabLst>
                          <a:tab pos="5486400" algn="r"/>
                        </a:tabLst>
                      </a:pPr>
                      <a:r>
                        <a:rPr lang="en-US" sz="1550" dirty="0" err="1">
                          <a:effectLst/>
                          <a:latin typeface="+mj-ea"/>
                          <a:ea typeface="+mj-ea"/>
                        </a:rPr>
                        <a:t>醫療人員</a:t>
                      </a:r>
                      <a:endParaRPr lang="zh-TW" sz="1550" dirty="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dirty="0">
                          <a:effectLst/>
                          <a:latin typeface="+mj-ea"/>
                          <a:ea typeface="+mj-ea"/>
                        </a:rPr>
                        <a:t>2.5%</a:t>
                      </a:r>
                      <a:endParaRPr lang="zh-TW" sz="1400" dirty="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a:effectLst/>
                          <a:latin typeface="+mj-ea"/>
                          <a:ea typeface="+mj-ea"/>
                        </a:rPr>
                        <a:t>0.0%</a:t>
                      </a:r>
                      <a:endParaRPr lang="zh-TW" sz="140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a:effectLst/>
                          <a:latin typeface="+mj-ea"/>
                          <a:ea typeface="+mj-ea"/>
                        </a:rPr>
                        <a:t>0.0%</a:t>
                      </a:r>
                      <a:endParaRPr lang="zh-TW" sz="1400">
                        <a:effectLst/>
                        <a:latin typeface="+mj-ea"/>
                        <a:ea typeface="+mj-ea"/>
                        <a:cs typeface="標楷體" panose="03000509000000000000" pitchFamily="65" charset="-120"/>
                      </a:endParaRPr>
                    </a:p>
                  </a:txBody>
                  <a:tcPr marL="15945" marR="15945" marT="0" marB="0" anchor="ctr"/>
                </a:tc>
                <a:extLst>
                  <a:ext uri="{0D108BD9-81ED-4DB2-BD59-A6C34878D82A}">
                    <a16:rowId xmlns:a16="http://schemas.microsoft.com/office/drawing/2014/main" xmlns="" val="10010"/>
                  </a:ext>
                </a:extLst>
              </a:tr>
              <a:tr h="223845">
                <a:tc rowSpan="6">
                  <a:txBody>
                    <a:bodyPr/>
                    <a:lstStyle/>
                    <a:p>
                      <a:pPr>
                        <a:spcAft>
                          <a:spcPts val="0"/>
                        </a:spcAft>
                        <a:tabLst>
                          <a:tab pos="5486400" algn="r"/>
                        </a:tabLst>
                      </a:pPr>
                      <a:r>
                        <a:rPr lang="en-US" sz="1550">
                          <a:effectLst/>
                          <a:latin typeface="+mj-ea"/>
                          <a:ea typeface="+mj-ea"/>
                        </a:rPr>
                        <a:t>本次旅遊同行人數</a:t>
                      </a:r>
                      <a:r>
                        <a:rPr lang="en-US" sz="1550" baseline="30000">
                          <a:effectLst/>
                          <a:latin typeface="+mj-ea"/>
                          <a:ea typeface="+mj-ea"/>
                        </a:rPr>
                        <a:t>*</a:t>
                      </a:r>
                      <a:endParaRPr lang="zh-TW" sz="1550">
                        <a:effectLst/>
                        <a:latin typeface="+mj-ea"/>
                        <a:ea typeface="+mj-ea"/>
                        <a:cs typeface="標楷體" panose="03000509000000000000" pitchFamily="65" charset="-120"/>
                      </a:endParaRPr>
                    </a:p>
                  </a:txBody>
                  <a:tcPr marL="15945" marR="15945" marT="0" marB="0" anchor="ctr"/>
                </a:tc>
                <a:tc>
                  <a:txBody>
                    <a:bodyPr/>
                    <a:lstStyle/>
                    <a:p>
                      <a:pPr>
                        <a:spcAft>
                          <a:spcPts val="0"/>
                        </a:spcAft>
                        <a:tabLst>
                          <a:tab pos="5486400" algn="r"/>
                        </a:tabLst>
                      </a:pPr>
                      <a:r>
                        <a:rPr lang="en-US" sz="1550">
                          <a:effectLst/>
                          <a:latin typeface="+mj-ea"/>
                          <a:ea typeface="+mj-ea"/>
                        </a:rPr>
                        <a:t>11~15</a:t>
                      </a:r>
                      <a:endParaRPr lang="zh-TW" sz="155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dirty="0">
                          <a:effectLst/>
                          <a:latin typeface="+mj-ea"/>
                          <a:ea typeface="+mj-ea"/>
                        </a:rPr>
                        <a:t>0.0%</a:t>
                      </a:r>
                      <a:endParaRPr lang="zh-TW" sz="1400" dirty="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dirty="0">
                          <a:effectLst/>
                          <a:latin typeface="+mj-ea"/>
                          <a:ea typeface="+mj-ea"/>
                        </a:rPr>
                        <a:t>3.1%</a:t>
                      </a:r>
                      <a:endParaRPr lang="zh-TW" sz="1400" dirty="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a:effectLst/>
                          <a:latin typeface="+mj-ea"/>
                          <a:ea typeface="+mj-ea"/>
                        </a:rPr>
                        <a:t>0.0%</a:t>
                      </a:r>
                      <a:endParaRPr lang="zh-TW" sz="1400">
                        <a:effectLst/>
                        <a:latin typeface="+mj-ea"/>
                        <a:ea typeface="+mj-ea"/>
                        <a:cs typeface="標楷體" panose="03000509000000000000" pitchFamily="65" charset="-120"/>
                      </a:endParaRPr>
                    </a:p>
                  </a:txBody>
                  <a:tcPr marL="15945" marR="15945" marT="0" marB="0" anchor="ctr"/>
                </a:tc>
                <a:extLst>
                  <a:ext uri="{0D108BD9-81ED-4DB2-BD59-A6C34878D82A}">
                    <a16:rowId xmlns:a16="http://schemas.microsoft.com/office/drawing/2014/main" xmlns="" val="10011"/>
                  </a:ext>
                </a:extLst>
              </a:tr>
              <a:tr h="223845">
                <a:tc vMerge="1">
                  <a:txBody>
                    <a:bodyPr/>
                    <a:lstStyle/>
                    <a:p>
                      <a:endParaRPr lang="zh-TW" altLang="en-US"/>
                    </a:p>
                  </a:txBody>
                  <a:tcPr/>
                </a:tc>
                <a:tc>
                  <a:txBody>
                    <a:bodyPr/>
                    <a:lstStyle/>
                    <a:p>
                      <a:pPr>
                        <a:spcAft>
                          <a:spcPts val="0"/>
                        </a:spcAft>
                        <a:tabLst>
                          <a:tab pos="5486400" algn="r"/>
                        </a:tabLst>
                      </a:pPr>
                      <a:r>
                        <a:rPr lang="en-US" sz="1550" dirty="0">
                          <a:effectLst/>
                          <a:latin typeface="+mj-ea"/>
                          <a:ea typeface="+mj-ea"/>
                        </a:rPr>
                        <a:t>16~20</a:t>
                      </a:r>
                      <a:endParaRPr lang="zh-TW" sz="1550" dirty="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dirty="0">
                          <a:effectLst/>
                          <a:latin typeface="+mj-ea"/>
                          <a:ea typeface="+mj-ea"/>
                        </a:rPr>
                        <a:t>0.0%</a:t>
                      </a:r>
                      <a:endParaRPr lang="zh-TW" sz="1400" dirty="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a:effectLst/>
                          <a:latin typeface="+mj-ea"/>
                          <a:ea typeface="+mj-ea"/>
                        </a:rPr>
                        <a:t>0.0%</a:t>
                      </a:r>
                      <a:endParaRPr lang="zh-TW" sz="140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dirty="0">
                          <a:effectLst/>
                          <a:latin typeface="+mj-ea"/>
                          <a:ea typeface="+mj-ea"/>
                        </a:rPr>
                        <a:t>5.5%</a:t>
                      </a:r>
                      <a:endParaRPr lang="zh-TW" sz="1400" dirty="0">
                        <a:effectLst/>
                        <a:latin typeface="+mj-ea"/>
                        <a:ea typeface="+mj-ea"/>
                        <a:cs typeface="標楷體" panose="03000509000000000000" pitchFamily="65" charset="-120"/>
                      </a:endParaRPr>
                    </a:p>
                  </a:txBody>
                  <a:tcPr marL="15945" marR="15945" marT="0" marB="0" anchor="ctr"/>
                </a:tc>
                <a:extLst>
                  <a:ext uri="{0D108BD9-81ED-4DB2-BD59-A6C34878D82A}">
                    <a16:rowId xmlns:a16="http://schemas.microsoft.com/office/drawing/2014/main" xmlns="" val="10012"/>
                  </a:ext>
                </a:extLst>
              </a:tr>
              <a:tr h="223845">
                <a:tc vMerge="1">
                  <a:txBody>
                    <a:bodyPr/>
                    <a:lstStyle/>
                    <a:p>
                      <a:endParaRPr lang="zh-TW" altLang="en-US"/>
                    </a:p>
                  </a:txBody>
                  <a:tcPr/>
                </a:tc>
                <a:tc>
                  <a:txBody>
                    <a:bodyPr/>
                    <a:lstStyle/>
                    <a:p>
                      <a:pPr>
                        <a:spcAft>
                          <a:spcPts val="0"/>
                        </a:spcAft>
                        <a:tabLst>
                          <a:tab pos="5486400" algn="r"/>
                        </a:tabLst>
                      </a:pPr>
                      <a:r>
                        <a:rPr lang="en-US" sz="1550" dirty="0">
                          <a:effectLst/>
                          <a:latin typeface="+mj-ea"/>
                          <a:ea typeface="+mj-ea"/>
                        </a:rPr>
                        <a:t>2~5</a:t>
                      </a:r>
                      <a:endParaRPr lang="zh-TW" sz="1550" dirty="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dirty="0">
                          <a:effectLst/>
                          <a:latin typeface="+mj-ea"/>
                          <a:ea typeface="+mj-ea"/>
                        </a:rPr>
                        <a:t>60.0%</a:t>
                      </a:r>
                      <a:endParaRPr lang="zh-TW" sz="1400" dirty="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a:effectLst/>
                          <a:latin typeface="+mj-ea"/>
                          <a:ea typeface="+mj-ea"/>
                        </a:rPr>
                        <a:t>80.4%</a:t>
                      </a:r>
                      <a:endParaRPr lang="zh-TW" sz="140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dirty="0">
                          <a:effectLst/>
                          <a:latin typeface="+mj-ea"/>
                          <a:ea typeface="+mj-ea"/>
                        </a:rPr>
                        <a:t>72.5%</a:t>
                      </a:r>
                      <a:endParaRPr lang="zh-TW" sz="1400" dirty="0">
                        <a:effectLst/>
                        <a:latin typeface="+mj-ea"/>
                        <a:ea typeface="+mj-ea"/>
                        <a:cs typeface="標楷體" panose="03000509000000000000" pitchFamily="65" charset="-120"/>
                      </a:endParaRPr>
                    </a:p>
                  </a:txBody>
                  <a:tcPr marL="15945" marR="15945" marT="0" marB="0" anchor="ctr"/>
                </a:tc>
                <a:extLst>
                  <a:ext uri="{0D108BD9-81ED-4DB2-BD59-A6C34878D82A}">
                    <a16:rowId xmlns:a16="http://schemas.microsoft.com/office/drawing/2014/main" xmlns="" val="10013"/>
                  </a:ext>
                </a:extLst>
              </a:tr>
              <a:tr h="223845">
                <a:tc vMerge="1">
                  <a:txBody>
                    <a:bodyPr/>
                    <a:lstStyle/>
                    <a:p>
                      <a:endParaRPr lang="zh-TW" altLang="en-US"/>
                    </a:p>
                  </a:txBody>
                  <a:tcPr/>
                </a:tc>
                <a:tc>
                  <a:txBody>
                    <a:bodyPr/>
                    <a:lstStyle/>
                    <a:p>
                      <a:pPr>
                        <a:spcAft>
                          <a:spcPts val="0"/>
                        </a:spcAft>
                        <a:tabLst>
                          <a:tab pos="5486400" algn="r"/>
                        </a:tabLst>
                      </a:pPr>
                      <a:r>
                        <a:rPr lang="en-US" sz="1550" dirty="0">
                          <a:effectLst/>
                          <a:latin typeface="+mj-ea"/>
                          <a:ea typeface="+mj-ea"/>
                        </a:rPr>
                        <a:t>21位以上</a:t>
                      </a:r>
                      <a:endParaRPr lang="zh-TW" sz="1550" dirty="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a:effectLst/>
                          <a:latin typeface="+mj-ea"/>
                          <a:ea typeface="+mj-ea"/>
                        </a:rPr>
                        <a:t>10.6%</a:t>
                      </a:r>
                      <a:endParaRPr lang="zh-TW" sz="140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dirty="0">
                          <a:effectLst/>
                          <a:latin typeface="+mj-ea"/>
                          <a:ea typeface="+mj-ea"/>
                        </a:rPr>
                        <a:t>0.0%</a:t>
                      </a:r>
                      <a:endParaRPr lang="zh-TW" sz="1400" dirty="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dirty="0">
                          <a:effectLst/>
                          <a:latin typeface="+mj-ea"/>
                          <a:ea typeface="+mj-ea"/>
                        </a:rPr>
                        <a:t>0.0%</a:t>
                      </a:r>
                      <a:endParaRPr lang="zh-TW" sz="1400" dirty="0">
                        <a:effectLst/>
                        <a:latin typeface="+mj-ea"/>
                        <a:ea typeface="+mj-ea"/>
                        <a:cs typeface="標楷體" panose="03000509000000000000" pitchFamily="65" charset="-120"/>
                      </a:endParaRPr>
                    </a:p>
                  </a:txBody>
                  <a:tcPr marL="15945" marR="15945" marT="0" marB="0" anchor="ctr"/>
                </a:tc>
                <a:extLst>
                  <a:ext uri="{0D108BD9-81ED-4DB2-BD59-A6C34878D82A}">
                    <a16:rowId xmlns:a16="http://schemas.microsoft.com/office/drawing/2014/main" xmlns="" val="10014"/>
                  </a:ext>
                </a:extLst>
              </a:tr>
              <a:tr h="223845">
                <a:tc vMerge="1">
                  <a:txBody>
                    <a:bodyPr/>
                    <a:lstStyle/>
                    <a:p>
                      <a:endParaRPr lang="zh-TW" altLang="en-US"/>
                    </a:p>
                  </a:txBody>
                  <a:tcPr/>
                </a:tc>
                <a:tc>
                  <a:txBody>
                    <a:bodyPr/>
                    <a:lstStyle/>
                    <a:p>
                      <a:pPr>
                        <a:spcAft>
                          <a:spcPts val="0"/>
                        </a:spcAft>
                        <a:tabLst>
                          <a:tab pos="5486400" algn="r"/>
                        </a:tabLst>
                      </a:pPr>
                      <a:r>
                        <a:rPr lang="en-US" sz="1550" dirty="0">
                          <a:effectLst/>
                          <a:latin typeface="+mj-ea"/>
                          <a:ea typeface="+mj-ea"/>
                        </a:rPr>
                        <a:t>6~10</a:t>
                      </a:r>
                      <a:endParaRPr lang="zh-TW" sz="1550" dirty="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a:effectLst/>
                          <a:latin typeface="+mj-ea"/>
                          <a:ea typeface="+mj-ea"/>
                        </a:rPr>
                        <a:t>11.3%</a:t>
                      </a:r>
                      <a:endParaRPr lang="zh-TW" sz="140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dirty="0">
                          <a:effectLst/>
                          <a:latin typeface="+mj-ea"/>
                          <a:ea typeface="+mj-ea"/>
                        </a:rPr>
                        <a:t>16.5%</a:t>
                      </a:r>
                      <a:endParaRPr lang="zh-TW" sz="1400" dirty="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dirty="0">
                          <a:effectLst/>
                          <a:latin typeface="+mj-ea"/>
                          <a:ea typeface="+mj-ea"/>
                        </a:rPr>
                        <a:t>0.0%</a:t>
                      </a:r>
                      <a:endParaRPr lang="zh-TW" sz="1400" dirty="0">
                        <a:effectLst/>
                        <a:latin typeface="+mj-ea"/>
                        <a:ea typeface="+mj-ea"/>
                        <a:cs typeface="標楷體" panose="03000509000000000000" pitchFamily="65" charset="-120"/>
                      </a:endParaRPr>
                    </a:p>
                  </a:txBody>
                  <a:tcPr marL="15945" marR="15945" marT="0" marB="0" anchor="ctr"/>
                </a:tc>
                <a:extLst>
                  <a:ext uri="{0D108BD9-81ED-4DB2-BD59-A6C34878D82A}">
                    <a16:rowId xmlns:a16="http://schemas.microsoft.com/office/drawing/2014/main" xmlns="" val="10015"/>
                  </a:ext>
                </a:extLst>
              </a:tr>
              <a:tr h="223845">
                <a:tc vMerge="1">
                  <a:txBody>
                    <a:bodyPr/>
                    <a:lstStyle/>
                    <a:p>
                      <a:endParaRPr lang="zh-TW" altLang="en-US"/>
                    </a:p>
                  </a:txBody>
                  <a:tcPr/>
                </a:tc>
                <a:tc>
                  <a:txBody>
                    <a:bodyPr/>
                    <a:lstStyle/>
                    <a:p>
                      <a:pPr>
                        <a:spcAft>
                          <a:spcPts val="0"/>
                        </a:spcAft>
                        <a:tabLst>
                          <a:tab pos="5486400" algn="r"/>
                        </a:tabLst>
                      </a:pPr>
                      <a:r>
                        <a:rPr lang="en-US" sz="1550" dirty="0" err="1">
                          <a:effectLst/>
                          <a:latin typeface="+mj-ea"/>
                          <a:ea typeface="+mj-ea"/>
                        </a:rPr>
                        <a:t>個人旅遊</a:t>
                      </a:r>
                      <a:endParaRPr lang="zh-TW" sz="1550" dirty="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a:effectLst/>
                          <a:latin typeface="+mj-ea"/>
                          <a:ea typeface="+mj-ea"/>
                        </a:rPr>
                        <a:t>18.1%</a:t>
                      </a:r>
                      <a:endParaRPr lang="zh-TW" sz="140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dirty="0">
                          <a:effectLst/>
                          <a:latin typeface="+mj-ea"/>
                          <a:ea typeface="+mj-ea"/>
                        </a:rPr>
                        <a:t>0.0%</a:t>
                      </a:r>
                      <a:endParaRPr lang="zh-TW" sz="1400" dirty="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dirty="0">
                          <a:effectLst/>
                          <a:latin typeface="+mj-ea"/>
                          <a:ea typeface="+mj-ea"/>
                        </a:rPr>
                        <a:t>22.0%</a:t>
                      </a:r>
                      <a:endParaRPr lang="zh-TW" sz="1400" dirty="0">
                        <a:effectLst/>
                        <a:latin typeface="+mj-ea"/>
                        <a:ea typeface="+mj-ea"/>
                        <a:cs typeface="標楷體" panose="03000509000000000000" pitchFamily="65" charset="-120"/>
                      </a:endParaRPr>
                    </a:p>
                  </a:txBody>
                  <a:tcPr marL="15945" marR="15945" marT="0" marB="0" anchor="ctr"/>
                </a:tc>
                <a:extLst>
                  <a:ext uri="{0D108BD9-81ED-4DB2-BD59-A6C34878D82A}">
                    <a16:rowId xmlns:a16="http://schemas.microsoft.com/office/drawing/2014/main" xmlns="" val="10016"/>
                  </a:ext>
                </a:extLst>
              </a:tr>
              <a:tr h="223845">
                <a:tc rowSpan="6">
                  <a:txBody>
                    <a:bodyPr/>
                    <a:lstStyle/>
                    <a:p>
                      <a:pPr>
                        <a:spcAft>
                          <a:spcPts val="0"/>
                        </a:spcAft>
                        <a:tabLst>
                          <a:tab pos="5486400" algn="r"/>
                        </a:tabLst>
                      </a:pPr>
                      <a:r>
                        <a:rPr lang="en-US" sz="1550">
                          <a:effectLst/>
                          <a:latin typeface="+mj-ea"/>
                          <a:ea typeface="+mj-ea"/>
                        </a:rPr>
                        <a:t>居住地點</a:t>
                      </a:r>
                      <a:r>
                        <a:rPr lang="en-US" sz="1550" baseline="30000">
                          <a:effectLst/>
                          <a:latin typeface="+mj-ea"/>
                          <a:ea typeface="+mj-ea"/>
                        </a:rPr>
                        <a:t>*</a:t>
                      </a:r>
                      <a:endParaRPr lang="zh-TW" sz="1550">
                        <a:effectLst/>
                        <a:latin typeface="+mj-ea"/>
                        <a:ea typeface="+mj-ea"/>
                        <a:cs typeface="標楷體" panose="03000509000000000000" pitchFamily="65" charset="-120"/>
                      </a:endParaRPr>
                    </a:p>
                  </a:txBody>
                  <a:tcPr marL="15945" marR="15945" marT="0" marB="0" anchor="ctr"/>
                </a:tc>
                <a:tc>
                  <a:txBody>
                    <a:bodyPr/>
                    <a:lstStyle/>
                    <a:p>
                      <a:pPr marL="304800" indent="-304800">
                        <a:spcAft>
                          <a:spcPts val="0"/>
                        </a:spcAft>
                        <a:tabLst>
                          <a:tab pos="5486400" algn="r"/>
                        </a:tabLst>
                      </a:pPr>
                      <a:r>
                        <a:rPr lang="en-US" sz="1550" dirty="0" err="1">
                          <a:effectLst/>
                          <a:latin typeface="+mj-ea"/>
                          <a:ea typeface="+mj-ea"/>
                        </a:rPr>
                        <a:t>大陸地區</a:t>
                      </a:r>
                      <a:endParaRPr lang="zh-TW" sz="1550" dirty="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a:effectLst/>
                          <a:latin typeface="+mj-ea"/>
                          <a:ea typeface="+mj-ea"/>
                        </a:rPr>
                        <a:t>3.8%</a:t>
                      </a:r>
                      <a:endParaRPr lang="zh-TW" sz="140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dirty="0">
                          <a:effectLst/>
                          <a:latin typeface="+mj-ea"/>
                          <a:ea typeface="+mj-ea"/>
                        </a:rPr>
                        <a:t>0.0%</a:t>
                      </a:r>
                      <a:endParaRPr lang="zh-TW" sz="1400" dirty="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dirty="0">
                          <a:effectLst/>
                          <a:latin typeface="+mj-ea"/>
                          <a:ea typeface="+mj-ea"/>
                        </a:rPr>
                        <a:t>0.0%</a:t>
                      </a:r>
                      <a:endParaRPr lang="zh-TW" sz="1400" dirty="0">
                        <a:effectLst/>
                        <a:latin typeface="+mj-ea"/>
                        <a:ea typeface="+mj-ea"/>
                        <a:cs typeface="標楷體" panose="03000509000000000000" pitchFamily="65" charset="-120"/>
                      </a:endParaRPr>
                    </a:p>
                  </a:txBody>
                  <a:tcPr marL="15945" marR="15945" marT="0" marB="0" anchor="ctr"/>
                </a:tc>
                <a:extLst>
                  <a:ext uri="{0D108BD9-81ED-4DB2-BD59-A6C34878D82A}">
                    <a16:rowId xmlns:a16="http://schemas.microsoft.com/office/drawing/2014/main" xmlns="" val="10017"/>
                  </a:ext>
                </a:extLst>
              </a:tr>
              <a:tr h="406990">
                <a:tc vMerge="1">
                  <a:txBody>
                    <a:bodyPr/>
                    <a:lstStyle/>
                    <a:p>
                      <a:endParaRPr lang="zh-TW" altLang="en-US"/>
                    </a:p>
                  </a:txBody>
                  <a:tcPr/>
                </a:tc>
                <a:tc>
                  <a:txBody>
                    <a:bodyPr/>
                    <a:lstStyle/>
                    <a:p>
                      <a:pPr marL="304800" indent="-304800">
                        <a:spcAft>
                          <a:spcPts val="0"/>
                        </a:spcAft>
                        <a:tabLst>
                          <a:tab pos="5486400" algn="r"/>
                        </a:tabLst>
                      </a:pPr>
                      <a:r>
                        <a:rPr lang="zh-TW" sz="1550" dirty="0">
                          <a:effectLst/>
                          <a:latin typeface="+mj-ea"/>
                          <a:ea typeface="+mj-ea"/>
                        </a:rPr>
                        <a:t>中部</a:t>
                      </a:r>
                      <a:r>
                        <a:rPr lang="en-US" sz="1550" dirty="0">
                          <a:effectLst/>
                          <a:latin typeface="+mj-ea"/>
                          <a:ea typeface="+mj-ea"/>
                        </a:rPr>
                        <a:t>(</a:t>
                      </a:r>
                      <a:r>
                        <a:rPr lang="zh-TW" sz="1550" dirty="0">
                          <a:effectLst/>
                          <a:latin typeface="+mj-ea"/>
                          <a:ea typeface="+mj-ea"/>
                        </a:rPr>
                        <a:t>苗栗、台中、彰化、雲林、嘉義、南投</a:t>
                      </a:r>
                      <a:r>
                        <a:rPr lang="en-US" sz="1550" dirty="0">
                          <a:effectLst/>
                          <a:latin typeface="+mj-ea"/>
                          <a:ea typeface="+mj-ea"/>
                        </a:rPr>
                        <a:t>)</a:t>
                      </a:r>
                      <a:endParaRPr lang="zh-TW" sz="1550" dirty="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a:effectLst/>
                          <a:latin typeface="+mj-ea"/>
                          <a:ea typeface="+mj-ea"/>
                        </a:rPr>
                        <a:t>8.8%</a:t>
                      </a:r>
                      <a:endParaRPr lang="zh-TW" sz="140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dirty="0">
                          <a:effectLst/>
                          <a:latin typeface="+mj-ea"/>
                          <a:ea typeface="+mj-ea"/>
                        </a:rPr>
                        <a:t>15.5%</a:t>
                      </a:r>
                      <a:endParaRPr lang="zh-TW" sz="1400" dirty="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dirty="0">
                          <a:effectLst/>
                          <a:latin typeface="+mj-ea"/>
                          <a:ea typeface="+mj-ea"/>
                        </a:rPr>
                        <a:t>4.4%</a:t>
                      </a:r>
                      <a:endParaRPr lang="zh-TW" sz="1400" dirty="0">
                        <a:effectLst/>
                        <a:latin typeface="+mj-ea"/>
                        <a:ea typeface="+mj-ea"/>
                        <a:cs typeface="標楷體" panose="03000509000000000000" pitchFamily="65" charset="-120"/>
                      </a:endParaRPr>
                    </a:p>
                  </a:txBody>
                  <a:tcPr marL="15945" marR="15945" marT="0" marB="0" anchor="ctr"/>
                </a:tc>
                <a:extLst>
                  <a:ext uri="{0D108BD9-81ED-4DB2-BD59-A6C34878D82A}">
                    <a16:rowId xmlns:a16="http://schemas.microsoft.com/office/drawing/2014/main" xmlns="" val="10018"/>
                  </a:ext>
                </a:extLst>
              </a:tr>
              <a:tr h="406990">
                <a:tc vMerge="1">
                  <a:txBody>
                    <a:bodyPr/>
                    <a:lstStyle/>
                    <a:p>
                      <a:endParaRPr lang="zh-TW" altLang="en-US"/>
                    </a:p>
                  </a:txBody>
                  <a:tcPr/>
                </a:tc>
                <a:tc>
                  <a:txBody>
                    <a:bodyPr/>
                    <a:lstStyle/>
                    <a:p>
                      <a:pPr marL="304800" indent="-304800">
                        <a:spcAft>
                          <a:spcPts val="0"/>
                        </a:spcAft>
                        <a:tabLst>
                          <a:tab pos="5486400" algn="r"/>
                        </a:tabLst>
                      </a:pPr>
                      <a:r>
                        <a:rPr lang="zh-TW" sz="1550" dirty="0">
                          <a:effectLst/>
                          <a:latin typeface="+mj-ea"/>
                          <a:ea typeface="+mj-ea"/>
                        </a:rPr>
                        <a:t>北部</a:t>
                      </a:r>
                      <a:r>
                        <a:rPr lang="en-US" sz="1550" dirty="0">
                          <a:effectLst/>
                          <a:latin typeface="+mj-ea"/>
                          <a:ea typeface="+mj-ea"/>
                        </a:rPr>
                        <a:t>(</a:t>
                      </a:r>
                      <a:r>
                        <a:rPr lang="zh-TW" sz="1550" dirty="0">
                          <a:effectLst/>
                          <a:latin typeface="+mj-ea"/>
                          <a:ea typeface="+mj-ea"/>
                        </a:rPr>
                        <a:t>台北、新北、桃園、新竹、基隆</a:t>
                      </a:r>
                      <a:r>
                        <a:rPr lang="en-US" sz="1550" dirty="0">
                          <a:effectLst/>
                          <a:latin typeface="+mj-ea"/>
                          <a:ea typeface="+mj-ea"/>
                        </a:rPr>
                        <a:t>)</a:t>
                      </a:r>
                      <a:endParaRPr lang="zh-TW" sz="1550" dirty="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dirty="0">
                          <a:effectLst/>
                          <a:latin typeface="+mj-ea"/>
                          <a:ea typeface="+mj-ea"/>
                        </a:rPr>
                        <a:t>24.4%</a:t>
                      </a:r>
                      <a:endParaRPr lang="zh-TW" sz="1400" dirty="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a:effectLst/>
                          <a:latin typeface="+mj-ea"/>
                          <a:ea typeface="+mj-ea"/>
                        </a:rPr>
                        <a:t>42.3%</a:t>
                      </a:r>
                      <a:endParaRPr lang="zh-TW" sz="140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dirty="0">
                          <a:effectLst/>
                          <a:latin typeface="+mj-ea"/>
                          <a:ea typeface="+mj-ea"/>
                        </a:rPr>
                        <a:t>19.8%</a:t>
                      </a:r>
                      <a:endParaRPr lang="zh-TW" sz="1400" dirty="0">
                        <a:effectLst/>
                        <a:latin typeface="+mj-ea"/>
                        <a:ea typeface="+mj-ea"/>
                        <a:cs typeface="標楷體" panose="03000509000000000000" pitchFamily="65" charset="-120"/>
                      </a:endParaRPr>
                    </a:p>
                  </a:txBody>
                  <a:tcPr marL="15945" marR="15945" marT="0" marB="0" anchor="ctr"/>
                </a:tc>
                <a:extLst>
                  <a:ext uri="{0D108BD9-81ED-4DB2-BD59-A6C34878D82A}">
                    <a16:rowId xmlns:a16="http://schemas.microsoft.com/office/drawing/2014/main" xmlns="" val="10019"/>
                  </a:ext>
                </a:extLst>
              </a:tr>
              <a:tr h="223845">
                <a:tc vMerge="1">
                  <a:txBody>
                    <a:bodyPr/>
                    <a:lstStyle/>
                    <a:p>
                      <a:endParaRPr lang="zh-TW" altLang="en-US"/>
                    </a:p>
                  </a:txBody>
                  <a:tcPr/>
                </a:tc>
                <a:tc>
                  <a:txBody>
                    <a:bodyPr/>
                    <a:lstStyle/>
                    <a:p>
                      <a:pPr marL="304800" indent="-304800">
                        <a:spcAft>
                          <a:spcPts val="0"/>
                        </a:spcAft>
                        <a:tabLst>
                          <a:tab pos="5486400" algn="r"/>
                        </a:tabLst>
                      </a:pPr>
                      <a:r>
                        <a:rPr lang="en-US" sz="1550" dirty="0" err="1">
                          <a:effectLst/>
                          <a:latin typeface="+mj-ea"/>
                          <a:ea typeface="+mj-ea"/>
                        </a:rPr>
                        <a:t>其他</a:t>
                      </a:r>
                      <a:endParaRPr lang="zh-TW" sz="1550" dirty="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a:effectLst/>
                          <a:latin typeface="+mj-ea"/>
                          <a:ea typeface="+mj-ea"/>
                        </a:rPr>
                        <a:t>2.5%</a:t>
                      </a:r>
                      <a:endParaRPr lang="zh-TW" sz="140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a:effectLst/>
                          <a:latin typeface="+mj-ea"/>
                          <a:ea typeface="+mj-ea"/>
                        </a:rPr>
                        <a:t>0.0%</a:t>
                      </a:r>
                      <a:endParaRPr lang="zh-TW" sz="140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dirty="0">
                          <a:effectLst/>
                          <a:latin typeface="+mj-ea"/>
                          <a:ea typeface="+mj-ea"/>
                        </a:rPr>
                        <a:t>8.8%</a:t>
                      </a:r>
                      <a:endParaRPr lang="zh-TW" sz="1400" dirty="0">
                        <a:effectLst/>
                        <a:latin typeface="+mj-ea"/>
                        <a:ea typeface="+mj-ea"/>
                        <a:cs typeface="標楷體" panose="03000509000000000000" pitchFamily="65" charset="-120"/>
                      </a:endParaRPr>
                    </a:p>
                  </a:txBody>
                  <a:tcPr marL="15945" marR="15945" marT="0" marB="0" anchor="ctr"/>
                </a:tc>
                <a:extLst>
                  <a:ext uri="{0D108BD9-81ED-4DB2-BD59-A6C34878D82A}">
                    <a16:rowId xmlns:a16="http://schemas.microsoft.com/office/drawing/2014/main" xmlns="" val="10020"/>
                  </a:ext>
                </a:extLst>
              </a:tr>
              <a:tr h="223845">
                <a:tc vMerge="1">
                  <a:txBody>
                    <a:bodyPr/>
                    <a:lstStyle/>
                    <a:p>
                      <a:endParaRPr lang="zh-TW" altLang="en-US"/>
                    </a:p>
                  </a:txBody>
                  <a:tcPr/>
                </a:tc>
                <a:tc>
                  <a:txBody>
                    <a:bodyPr/>
                    <a:lstStyle/>
                    <a:p>
                      <a:pPr marL="304800" indent="-304800">
                        <a:spcAft>
                          <a:spcPts val="0"/>
                        </a:spcAft>
                        <a:tabLst>
                          <a:tab pos="5486400" algn="r"/>
                        </a:tabLst>
                      </a:pPr>
                      <a:r>
                        <a:rPr lang="zh-TW" sz="1550" dirty="0">
                          <a:effectLst/>
                          <a:latin typeface="+mj-ea"/>
                          <a:ea typeface="+mj-ea"/>
                        </a:rPr>
                        <a:t>東部</a:t>
                      </a:r>
                      <a:r>
                        <a:rPr lang="en-US" sz="1550" dirty="0">
                          <a:effectLst/>
                          <a:latin typeface="+mj-ea"/>
                          <a:ea typeface="+mj-ea"/>
                        </a:rPr>
                        <a:t>(</a:t>
                      </a:r>
                      <a:r>
                        <a:rPr lang="zh-TW" sz="1550" dirty="0">
                          <a:effectLst/>
                          <a:latin typeface="+mj-ea"/>
                          <a:ea typeface="+mj-ea"/>
                        </a:rPr>
                        <a:t>台東、花蓮、宜蘭</a:t>
                      </a:r>
                      <a:r>
                        <a:rPr lang="en-US" sz="1550" dirty="0">
                          <a:effectLst/>
                          <a:latin typeface="+mj-ea"/>
                          <a:ea typeface="+mj-ea"/>
                        </a:rPr>
                        <a:t>)</a:t>
                      </a:r>
                      <a:endParaRPr lang="zh-TW" sz="1550" dirty="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a:effectLst/>
                          <a:latin typeface="+mj-ea"/>
                          <a:ea typeface="+mj-ea"/>
                        </a:rPr>
                        <a:t>18.8%</a:t>
                      </a:r>
                      <a:endParaRPr lang="zh-TW" sz="140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a:effectLst/>
                          <a:latin typeface="+mj-ea"/>
                          <a:ea typeface="+mj-ea"/>
                        </a:rPr>
                        <a:t>8.2%</a:t>
                      </a:r>
                      <a:endParaRPr lang="zh-TW" sz="140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dirty="0">
                          <a:effectLst/>
                          <a:latin typeface="+mj-ea"/>
                          <a:ea typeface="+mj-ea"/>
                        </a:rPr>
                        <a:t>33.0%</a:t>
                      </a:r>
                      <a:endParaRPr lang="zh-TW" sz="1400" dirty="0">
                        <a:effectLst/>
                        <a:latin typeface="+mj-ea"/>
                        <a:ea typeface="+mj-ea"/>
                        <a:cs typeface="標楷體" panose="03000509000000000000" pitchFamily="65" charset="-120"/>
                      </a:endParaRPr>
                    </a:p>
                  </a:txBody>
                  <a:tcPr marL="15945" marR="15945" marT="0" marB="0" anchor="ctr"/>
                </a:tc>
                <a:extLst>
                  <a:ext uri="{0D108BD9-81ED-4DB2-BD59-A6C34878D82A}">
                    <a16:rowId xmlns:a16="http://schemas.microsoft.com/office/drawing/2014/main" xmlns="" val="10021"/>
                  </a:ext>
                </a:extLst>
              </a:tr>
              <a:tr h="223845">
                <a:tc vMerge="1">
                  <a:txBody>
                    <a:bodyPr/>
                    <a:lstStyle/>
                    <a:p>
                      <a:endParaRPr lang="zh-TW" altLang="en-US"/>
                    </a:p>
                  </a:txBody>
                  <a:tcPr/>
                </a:tc>
                <a:tc>
                  <a:txBody>
                    <a:bodyPr/>
                    <a:lstStyle/>
                    <a:p>
                      <a:pPr marL="304800" indent="-304800">
                        <a:spcAft>
                          <a:spcPts val="0"/>
                        </a:spcAft>
                        <a:tabLst>
                          <a:tab pos="5486400" algn="r"/>
                        </a:tabLst>
                      </a:pPr>
                      <a:r>
                        <a:rPr lang="zh-TW" sz="1550" dirty="0">
                          <a:effectLst/>
                          <a:latin typeface="+mj-ea"/>
                          <a:ea typeface="+mj-ea"/>
                        </a:rPr>
                        <a:t>南部</a:t>
                      </a:r>
                      <a:r>
                        <a:rPr lang="en-US" sz="1550" dirty="0">
                          <a:effectLst/>
                          <a:latin typeface="+mj-ea"/>
                          <a:ea typeface="+mj-ea"/>
                        </a:rPr>
                        <a:t>(</a:t>
                      </a:r>
                      <a:r>
                        <a:rPr lang="zh-TW" sz="1550" dirty="0">
                          <a:effectLst/>
                          <a:latin typeface="+mj-ea"/>
                          <a:ea typeface="+mj-ea"/>
                        </a:rPr>
                        <a:t>台南、高雄、屏東</a:t>
                      </a:r>
                      <a:r>
                        <a:rPr lang="en-US" sz="1550" dirty="0">
                          <a:effectLst/>
                          <a:latin typeface="+mj-ea"/>
                          <a:ea typeface="+mj-ea"/>
                        </a:rPr>
                        <a:t>)</a:t>
                      </a:r>
                      <a:endParaRPr lang="zh-TW" sz="1550" dirty="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a:effectLst/>
                          <a:latin typeface="+mj-ea"/>
                          <a:ea typeface="+mj-ea"/>
                        </a:rPr>
                        <a:t>41.9%</a:t>
                      </a:r>
                      <a:endParaRPr lang="zh-TW" sz="140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a:effectLst/>
                          <a:latin typeface="+mj-ea"/>
                          <a:ea typeface="+mj-ea"/>
                        </a:rPr>
                        <a:t>34.0%</a:t>
                      </a:r>
                      <a:endParaRPr lang="zh-TW" sz="1400">
                        <a:effectLst/>
                        <a:latin typeface="+mj-ea"/>
                        <a:ea typeface="+mj-ea"/>
                        <a:cs typeface="標楷體" panose="03000509000000000000" pitchFamily="65" charset="-120"/>
                      </a:endParaRPr>
                    </a:p>
                  </a:txBody>
                  <a:tcPr marL="15945" marR="15945" marT="0" marB="0" anchor="ctr"/>
                </a:tc>
                <a:tc>
                  <a:txBody>
                    <a:bodyPr/>
                    <a:lstStyle/>
                    <a:p>
                      <a:pPr algn="ctr">
                        <a:spcAft>
                          <a:spcPts val="0"/>
                        </a:spcAft>
                        <a:tabLst>
                          <a:tab pos="5486400" algn="r"/>
                          <a:tab pos="243840" algn="dec"/>
                          <a:tab pos="5486400" algn="r"/>
                        </a:tabLst>
                      </a:pPr>
                      <a:r>
                        <a:rPr lang="en-US" sz="1400" dirty="0">
                          <a:effectLst/>
                          <a:latin typeface="+mj-ea"/>
                          <a:ea typeface="+mj-ea"/>
                        </a:rPr>
                        <a:t>34.1%</a:t>
                      </a:r>
                      <a:endParaRPr lang="zh-TW" sz="1400" dirty="0">
                        <a:effectLst/>
                        <a:latin typeface="+mj-ea"/>
                        <a:ea typeface="+mj-ea"/>
                        <a:cs typeface="標楷體" panose="03000509000000000000" pitchFamily="65" charset="-120"/>
                      </a:endParaRPr>
                    </a:p>
                  </a:txBody>
                  <a:tcPr marL="15945" marR="15945" marT="0" marB="0" anchor="ctr"/>
                </a:tc>
                <a:extLst>
                  <a:ext uri="{0D108BD9-81ED-4DB2-BD59-A6C34878D82A}">
                    <a16:rowId xmlns:a16="http://schemas.microsoft.com/office/drawing/2014/main" xmlns="" val="10022"/>
                  </a:ext>
                </a:extLst>
              </a:tr>
            </a:tbl>
          </a:graphicData>
        </a:graphic>
      </p:graphicFrame>
      <p:sp>
        <p:nvSpPr>
          <p:cNvPr id="5" name="矩形 4"/>
          <p:cNvSpPr/>
          <p:nvPr/>
        </p:nvSpPr>
        <p:spPr>
          <a:xfrm>
            <a:off x="107504" y="919753"/>
            <a:ext cx="5959388" cy="276999"/>
          </a:xfrm>
          <a:prstGeom prst="rect">
            <a:avLst/>
          </a:prstGeom>
        </p:spPr>
        <p:txBody>
          <a:bodyPr wrap="square">
            <a:spAutoFit/>
          </a:bodyPr>
          <a:lstStyle/>
          <a:p>
            <a:pPr>
              <a:spcAft>
                <a:spcPts val="0"/>
              </a:spcAft>
              <a:tabLst>
                <a:tab pos="5486400" algn="r"/>
              </a:tabLst>
            </a:pPr>
            <a:r>
              <a:rPr lang="en-US" altLang="zh-TW" sz="1200" dirty="0">
                <a:latin typeface="Times New Roman" panose="02020603050405020304" pitchFamily="18" charset="0"/>
                <a:ea typeface="標楷體" panose="03000509000000000000" pitchFamily="65" charset="-120"/>
                <a:cs typeface="標楷體" panose="03000509000000000000" pitchFamily="65" charset="-120"/>
              </a:rPr>
              <a:t>*</a:t>
            </a:r>
            <a:r>
              <a:rPr lang="zh-TW" altLang="zh-TW" sz="1200" dirty="0">
                <a:latin typeface="Times New Roman" panose="02020603050405020304" pitchFamily="18" charset="0"/>
                <a:ea typeface="標楷體" panose="03000509000000000000" pitchFamily="65" charset="-120"/>
                <a:cs typeface="Times New Roman" panose="02020603050405020304" pitchFamily="18" charset="0"/>
              </a:rPr>
              <a:t>代表不同集群之間達到顯著性差異水準</a:t>
            </a:r>
            <a:r>
              <a:rPr lang="en-US" altLang="zh-TW" sz="1200" dirty="0">
                <a:latin typeface="Times New Roman" panose="02020603050405020304" pitchFamily="18" charset="0"/>
                <a:ea typeface="標楷體" panose="03000509000000000000" pitchFamily="65" charset="-120"/>
                <a:cs typeface="標楷體" panose="03000509000000000000" pitchFamily="65" charset="-120"/>
              </a:rPr>
              <a:t>(</a:t>
            </a:r>
            <a:r>
              <a:rPr lang="en-US" altLang="zh-TW" sz="1200" i="1" dirty="0">
                <a:latin typeface="Times New Roman" panose="02020603050405020304" pitchFamily="18" charset="0"/>
                <a:ea typeface="標楷體" panose="03000509000000000000" pitchFamily="65" charset="-120"/>
                <a:cs typeface="標楷體" panose="03000509000000000000" pitchFamily="65" charset="-120"/>
              </a:rPr>
              <a:t>p</a:t>
            </a:r>
            <a:r>
              <a:rPr lang="en-US" altLang="zh-TW" sz="1200" dirty="0">
                <a:latin typeface="Times New Roman" panose="02020603050405020304" pitchFamily="18" charset="0"/>
                <a:ea typeface="標楷體" panose="03000509000000000000" pitchFamily="65" charset="-120"/>
                <a:cs typeface="標楷體" panose="03000509000000000000" pitchFamily="65" charset="-120"/>
              </a:rPr>
              <a:t> &lt; 0.05) </a:t>
            </a:r>
            <a:endParaRPr lang="zh-TW" altLang="zh-TW" sz="1200" dirty="0">
              <a:effectLst/>
              <a:latin typeface="標楷體" panose="03000509000000000000" pitchFamily="65" charset="-120"/>
              <a:ea typeface="標楷體" panose="03000509000000000000" pitchFamily="65" charset="-120"/>
              <a:cs typeface="標楷體" panose="03000509000000000000" pitchFamily="65" charset="-120"/>
            </a:endParaRPr>
          </a:p>
        </p:txBody>
      </p:sp>
    </p:spTree>
    <p:extLst>
      <p:ext uri="{BB962C8B-B14F-4D97-AF65-F5344CB8AC3E}">
        <p14:creationId xmlns:p14="http://schemas.microsoft.com/office/powerpoint/2010/main" val="415606088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標題 7"/>
          <p:cNvSpPr txBox="1">
            <a:spLocks/>
          </p:cNvSpPr>
          <p:nvPr/>
        </p:nvSpPr>
        <p:spPr>
          <a:xfrm>
            <a:off x="106523" y="380008"/>
            <a:ext cx="8138865" cy="1320800"/>
          </a:xfrm>
          <a:prstGeom prst="rect">
            <a:avLst/>
          </a:prstGeom>
        </p:spPr>
        <p:txBody>
          <a:bodyPr vert="horz" lIns="91440" tIns="45720" rIns="91440" bIns="45720" rtlCol="0" anchor="t">
            <a:noAutofit/>
          </a:bodyPr>
          <a:lstStyle>
            <a:lvl1pPr algn="ctr" defTabSz="457200" rtl="0" eaLnBrk="1" latinLnBrk="0" hangingPunct="1">
              <a:spcBef>
                <a:spcPct val="0"/>
              </a:spcBef>
              <a:buNone/>
              <a:defRPr sz="4800" kern="1200">
                <a:solidFill>
                  <a:schemeClr val="accent1">
                    <a:lumMod val="75000"/>
                  </a:schemeClr>
                </a:solidFill>
                <a:latin typeface="Microsoft JhengHei" charset="-120"/>
                <a:ea typeface="Microsoft JhengHei" charset="-120"/>
                <a:cs typeface="Microsoft JhengHei" charset="-12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zh-TW" altLang="en-US" sz="3600" dirty="0" smtClean="0">
                <a:solidFill>
                  <a:srgbClr val="C00000"/>
                </a:solidFill>
                <a:latin typeface="+mj-ea"/>
                <a:ea typeface="+mj-ea"/>
              </a:rPr>
              <a:t>問券分析    </a:t>
            </a:r>
            <a:r>
              <a:rPr lang="en-US" altLang="zh-TW" sz="3600" dirty="0" smtClean="0">
                <a:solidFill>
                  <a:srgbClr val="7030A0"/>
                </a:solidFill>
                <a:latin typeface="+mj-ea"/>
                <a:ea typeface="+mj-ea"/>
              </a:rPr>
              <a:t>7</a:t>
            </a:r>
            <a:r>
              <a:rPr lang="en-US" altLang="zh-TW" sz="3600" dirty="0" smtClean="0">
                <a:solidFill>
                  <a:srgbClr val="7030A0"/>
                </a:solidFill>
                <a:latin typeface="+mj-ea"/>
                <a:ea typeface="+mj-ea"/>
              </a:rPr>
              <a:t>.</a:t>
            </a:r>
            <a:r>
              <a:rPr lang="zh-TW" altLang="en-US" sz="3600" dirty="0">
                <a:solidFill>
                  <a:srgbClr val="7030A0"/>
                </a:solidFill>
                <a:latin typeface="+mj-ea"/>
              </a:rPr>
              <a:t>生活型態的</a:t>
            </a:r>
            <a:r>
              <a:rPr lang="zh-TW" altLang="en-US" sz="3600" dirty="0" smtClean="0">
                <a:solidFill>
                  <a:srgbClr val="7030A0"/>
                </a:solidFill>
                <a:latin typeface="+mj-ea"/>
                <a:ea typeface="+mj-ea"/>
              </a:rPr>
              <a:t>市場</a:t>
            </a:r>
            <a:r>
              <a:rPr lang="zh-TW" altLang="en-US" sz="3600" dirty="0" smtClean="0">
                <a:solidFill>
                  <a:srgbClr val="7030A0"/>
                </a:solidFill>
                <a:latin typeface="+mj-ea"/>
                <a:ea typeface="+mj-ea"/>
              </a:rPr>
              <a:t>區隔分析</a:t>
            </a:r>
            <a:endParaRPr lang="zh-TW" altLang="en-US" sz="3600" dirty="0">
              <a:solidFill>
                <a:srgbClr val="7030A0"/>
              </a:solidFill>
              <a:latin typeface="+mj-ea"/>
              <a:ea typeface="+mj-ea"/>
            </a:endParaRPr>
          </a:p>
        </p:txBody>
      </p:sp>
      <p:graphicFrame>
        <p:nvGraphicFramePr>
          <p:cNvPr id="3" name="表格 2"/>
          <p:cNvGraphicFramePr>
            <a:graphicFrameLocks noGrp="1"/>
          </p:cNvGraphicFramePr>
          <p:nvPr>
            <p:extLst>
              <p:ext uri="{D42A27DB-BD31-4B8C-83A1-F6EECF244321}">
                <p14:modId xmlns:p14="http://schemas.microsoft.com/office/powerpoint/2010/main" val="3865555106"/>
              </p:ext>
            </p:extLst>
          </p:nvPr>
        </p:nvGraphicFramePr>
        <p:xfrm>
          <a:off x="251520" y="1340768"/>
          <a:ext cx="8136902" cy="3875091"/>
        </p:xfrm>
        <a:graphic>
          <a:graphicData uri="http://schemas.openxmlformats.org/drawingml/2006/table">
            <a:tbl>
              <a:tblPr firstRow="1" firstCol="1" bandRow="1">
                <a:tableStyleId>{5C22544A-7EE6-4342-B048-85BDC9FD1C3A}</a:tableStyleId>
              </a:tblPr>
              <a:tblGrid>
                <a:gridCol w="2625386">
                  <a:extLst>
                    <a:ext uri="{9D8B030D-6E8A-4147-A177-3AD203B41FA5}">
                      <a16:colId xmlns:a16="http://schemas.microsoft.com/office/drawing/2014/main" xmlns="" val="20000"/>
                    </a:ext>
                  </a:extLst>
                </a:gridCol>
                <a:gridCol w="2625386">
                  <a:extLst>
                    <a:ext uri="{9D8B030D-6E8A-4147-A177-3AD203B41FA5}">
                      <a16:colId xmlns:a16="http://schemas.microsoft.com/office/drawing/2014/main" xmlns="" val="20001"/>
                    </a:ext>
                  </a:extLst>
                </a:gridCol>
                <a:gridCol w="961500">
                  <a:extLst>
                    <a:ext uri="{9D8B030D-6E8A-4147-A177-3AD203B41FA5}">
                      <a16:colId xmlns:a16="http://schemas.microsoft.com/office/drawing/2014/main" xmlns="" val="20002"/>
                    </a:ext>
                  </a:extLst>
                </a:gridCol>
                <a:gridCol w="962315">
                  <a:extLst>
                    <a:ext uri="{9D8B030D-6E8A-4147-A177-3AD203B41FA5}">
                      <a16:colId xmlns:a16="http://schemas.microsoft.com/office/drawing/2014/main" xmlns="" val="20003"/>
                    </a:ext>
                  </a:extLst>
                </a:gridCol>
                <a:gridCol w="962315">
                  <a:extLst>
                    <a:ext uri="{9D8B030D-6E8A-4147-A177-3AD203B41FA5}">
                      <a16:colId xmlns:a16="http://schemas.microsoft.com/office/drawing/2014/main" xmlns="" val="20004"/>
                    </a:ext>
                  </a:extLst>
                </a:gridCol>
              </a:tblGrid>
              <a:tr h="57921">
                <a:tc>
                  <a:txBody>
                    <a:bodyPr/>
                    <a:lstStyle/>
                    <a:p>
                      <a:endParaRPr lang="zh-TW" sz="1800" dirty="0">
                        <a:effectLst/>
                        <a:latin typeface="Times New Roman" panose="02020603050405020304" pitchFamily="18" charset="0"/>
                      </a:endParaRPr>
                    </a:p>
                  </a:txBody>
                  <a:tcPr marL="7304" marR="7304" marT="0" marB="0" anchor="ctr"/>
                </a:tc>
                <a:tc>
                  <a:txBody>
                    <a:bodyPr/>
                    <a:lstStyle/>
                    <a:p>
                      <a:pPr algn="ctr">
                        <a:spcAft>
                          <a:spcPts val="0"/>
                        </a:spcAft>
                        <a:tabLst>
                          <a:tab pos="5486400" algn="r"/>
                        </a:tabLst>
                      </a:pPr>
                      <a:r>
                        <a:rPr lang="en-US" sz="1800" dirty="0" err="1">
                          <a:effectLst/>
                        </a:rPr>
                        <a:t>項目</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7304" marR="7304" marT="0" marB="0" anchor="ctr"/>
                </a:tc>
                <a:tc>
                  <a:txBody>
                    <a:bodyPr/>
                    <a:lstStyle/>
                    <a:p>
                      <a:pPr algn="ctr">
                        <a:spcAft>
                          <a:spcPts val="0"/>
                        </a:spcAft>
                        <a:tabLst>
                          <a:tab pos="5486400" algn="r"/>
                        </a:tabLst>
                      </a:pPr>
                      <a:r>
                        <a:rPr lang="en-US" sz="1800">
                          <a:effectLst/>
                        </a:rPr>
                        <a:t>環保消極 (46.0 %)</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7304" marR="7304" marT="0" marB="0" anchor="ctr"/>
                </a:tc>
                <a:tc>
                  <a:txBody>
                    <a:bodyPr/>
                    <a:lstStyle/>
                    <a:p>
                      <a:pPr algn="ctr">
                        <a:spcAft>
                          <a:spcPts val="0"/>
                        </a:spcAft>
                        <a:tabLst>
                          <a:tab pos="5486400" algn="r"/>
                        </a:tabLst>
                      </a:pPr>
                      <a:r>
                        <a:rPr lang="en-US" sz="1800">
                          <a:effectLst/>
                        </a:rPr>
                        <a:t>綠色支持</a:t>
                      </a:r>
                      <a:endParaRPr lang="zh-TW" sz="1800">
                        <a:effectLst/>
                      </a:endParaRPr>
                    </a:p>
                    <a:p>
                      <a:pPr algn="ctr">
                        <a:spcAft>
                          <a:spcPts val="0"/>
                        </a:spcAft>
                        <a:tabLst>
                          <a:tab pos="5486400" algn="r"/>
                        </a:tabLst>
                      </a:pPr>
                      <a:r>
                        <a:rPr lang="en-US" sz="1800">
                          <a:effectLst/>
                        </a:rPr>
                        <a:t>(27.9 %)</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7304" marR="7304" marT="0" marB="0" anchor="ctr"/>
                </a:tc>
                <a:tc>
                  <a:txBody>
                    <a:bodyPr/>
                    <a:lstStyle/>
                    <a:p>
                      <a:pPr algn="ctr">
                        <a:spcAft>
                          <a:spcPts val="0"/>
                        </a:spcAft>
                        <a:tabLst>
                          <a:tab pos="5486400" algn="r"/>
                        </a:tabLst>
                      </a:pPr>
                      <a:r>
                        <a:rPr lang="en-US" sz="1800">
                          <a:effectLst/>
                        </a:rPr>
                        <a:t>獨善其身</a:t>
                      </a:r>
                      <a:endParaRPr lang="zh-TW" sz="1800">
                        <a:effectLst/>
                      </a:endParaRPr>
                    </a:p>
                    <a:p>
                      <a:pPr algn="ctr">
                        <a:spcAft>
                          <a:spcPts val="0"/>
                        </a:spcAft>
                        <a:tabLst>
                          <a:tab pos="5486400" algn="r"/>
                        </a:tabLst>
                      </a:pPr>
                      <a:r>
                        <a:rPr lang="en-US" sz="1800">
                          <a:effectLst/>
                        </a:rPr>
                        <a:t>(26.1 %)</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7304" marR="7304" marT="0" marB="0" anchor="ctr"/>
                </a:tc>
                <a:extLst>
                  <a:ext uri="{0D108BD9-81ED-4DB2-BD59-A6C34878D82A}">
                    <a16:rowId xmlns:a16="http://schemas.microsoft.com/office/drawing/2014/main" xmlns="" val="10000"/>
                  </a:ext>
                </a:extLst>
              </a:tr>
              <a:tr h="516691">
                <a:tc gridSpan="2">
                  <a:txBody>
                    <a:bodyPr/>
                    <a:lstStyle/>
                    <a:p>
                      <a:pPr>
                        <a:spcAft>
                          <a:spcPts val="0"/>
                        </a:spcAft>
                        <a:tabLst>
                          <a:tab pos="5486400" algn="r"/>
                        </a:tabLst>
                      </a:pPr>
                      <a:r>
                        <a:rPr lang="zh-TW" sz="1800" dirty="0">
                          <a:effectLst/>
                        </a:rPr>
                        <a:t>您對綠建築飯店的住宿意願？</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7304" marR="7304" marT="0" marB="0" anchor="ctr"/>
                </a:tc>
                <a:tc hMerge="1">
                  <a:txBody>
                    <a:bodyPr/>
                    <a:lstStyle/>
                    <a:p>
                      <a:endParaRPr lang="zh-TW" altLang="en-US"/>
                    </a:p>
                  </a:txBody>
                  <a:tcPr/>
                </a:tc>
                <a:tc>
                  <a:txBody>
                    <a:bodyPr/>
                    <a:lstStyle/>
                    <a:p>
                      <a:pPr algn="ctr">
                        <a:spcAft>
                          <a:spcPts val="0"/>
                        </a:spcAft>
                        <a:tabLst>
                          <a:tab pos="5486400" algn="r"/>
                          <a:tab pos="243840" algn="dec"/>
                          <a:tab pos="5486400" algn="r"/>
                        </a:tabLst>
                      </a:pPr>
                      <a:r>
                        <a:rPr lang="en-US" sz="1800" dirty="0">
                          <a:effectLst/>
                        </a:rPr>
                        <a:t>3.83</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7304" marR="7304" marT="0" marB="0" anchor="ctr"/>
                </a:tc>
                <a:tc>
                  <a:txBody>
                    <a:bodyPr/>
                    <a:lstStyle/>
                    <a:p>
                      <a:pPr algn="ctr">
                        <a:spcAft>
                          <a:spcPts val="0"/>
                        </a:spcAft>
                        <a:tabLst>
                          <a:tab pos="5486400" algn="r"/>
                          <a:tab pos="243840" algn="dec"/>
                          <a:tab pos="5486400" algn="r"/>
                        </a:tabLst>
                      </a:pPr>
                      <a:r>
                        <a:rPr lang="en-US" sz="1800" dirty="0">
                          <a:effectLst/>
                        </a:rPr>
                        <a:t>4.81</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7304" marR="7304" marT="0" marB="0" anchor="ctr"/>
                </a:tc>
                <a:tc>
                  <a:txBody>
                    <a:bodyPr/>
                    <a:lstStyle/>
                    <a:p>
                      <a:pPr algn="ctr">
                        <a:spcAft>
                          <a:spcPts val="0"/>
                        </a:spcAft>
                        <a:tabLst>
                          <a:tab pos="5486400" algn="r"/>
                          <a:tab pos="243840" algn="dec"/>
                          <a:tab pos="5486400" algn="r"/>
                        </a:tabLst>
                      </a:pPr>
                      <a:r>
                        <a:rPr lang="en-US" sz="1800" dirty="0">
                          <a:effectLst/>
                        </a:rPr>
                        <a:t>3.91</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7304" marR="7304" marT="0" marB="0" anchor="ctr"/>
                </a:tc>
                <a:extLst>
                  <a:ext uri="{0D108BD9-81ED-4DB2-BD59-A6C34878D82A}">
                    <a16:rowId xmlns:a16="http://schemas.microsoft.com/office/drawing/2014/main" xmlns="" val="10001"/>
                  </a:ext>
                </a:extLst>
              </a:tr>
              <a:tr h="280976">
                <a:tc rowSpan="3">
                  <a:txBody>
                    <a:bodyPr/>
                    <a:lstStyle/>
                    <a:p>
                      <a:pPr>
                        <a:spcAft>
                          <a:spcPts val="0"/>
                        </a:spcAft>
                        <a:tabLst>
                          <a:tab pos="5486400" algn="r"/>
                        </a:tabLst>
                      </a:pPr>
                      <a:r>
                        <a:rPr lang="en-US" sz="1800">
                          <a:effectLst/>
                        </a:rPr>
                        <a:t>環境行為</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7304" marR="7304" marT="0" marB="0" anchor="ctr"/>
                </a:tc>
                <a:tc>
                  <a:txBody>
                    <a:bodyPr/>
                    <a:lstStyle/>
                    <a:p>
                      <a:pPr>
                        <a:spcAft>
                          <a:spcPts val="0"/>
                        </a:spcAft>
                        <a:tabLst>
                          <a:tab pos="5486400" algn="r"/>
                        </a:tabLst>
                      </a:pPr>
                      <a:r>
                        <a:rPr lang="en-US" sz="1800">
                          <a:effectLst/>
                        </a:rPr>
                        <a:t>支持環保</a:t>
                      </a:r>
                      <a:r>
                        <a:rPr lang="en-US" sz="1800" baseline="30000">
                          <a:effectLst/>
                        </a:rPr>
                        <a:t>*</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7304" marR="7304" marT="0" marB="0" anchor="ctr"/>
                </a:tc>
                <a:tc>
                  <a:txBody>
                    <a:bodyPr/>
                    <a:lstStyle/>
                    <a:p>
                      <a:pPr algn="ctr">
                        <a:spcAft>
                          <a:spcPts val="0"/>
                        </a:spcAft>
                        <a:tabLst>
                          <a:tab pos="5486400" algn="r"/>
                          <a:tab pos="243840" algn="dec"/>
                          <a:tab pos="5486400" algn="r"/>
                        </a:tabLst>
                      </a:pPr>
                      <a:r>
                        <a:rPr lang="en-US" sz="1800" dirty="0">
                          <a:effectLst/>
                        </a:rPr>
                        <a:t>-0.055 </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7304" marR="7304" marT="0" marB="0" anchor="ctr"/>
                </a:tc>
                <a:tc>
                  <a:txBody>
                    <a:bodyPr/>
                    <a:lstStyle/>
                    <a:p>
                      <a:pPr algn="ctr">
                        <a:spcAft>
                          <a:spcPts val="0"/>
                        </a:spcAft>
                        <a:tabLst>
                          <a:tab pos="5486400" algn="r"/>
                          <a:tab pos="243840" algn="dec"/>
                          <a:tab pos="5486400" algn="r"/>
                        </a:tabLst>
                      </a:pPr>
                      <a:r>
                        <a:rPr lang="en-US" sz="1800">
                          <a:effectLst/>
                        </a:rPr>
                        <a:t>0.772 </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7304" marR="7304" marT="0" marB="0" anchor="ctr"/>
                </a:tc>
                <a:tc>
                  <a:txBody>
                    <a:bodyPr/>
                    <a:lstStyle/>
                    <a:p>
                      <a:pPr algn="ctr">
                        <a:spcAft>
                          <a:spcPts val="0"/>
                        </a:spcAft>
                        <a:tabLst>
                          <a:tab pos="5486400" algn="r"/>
                          <a:tab pos="243840" algn="dec"/>
                          <a:tab pos="5486400" algn="r"/>
                        </a:tabLst>
                      </a:pPr>
                      <a:r>
                        <a:rPr lang="en-US" sz="1800">
                          <a:effectLst/>
                        </a:rPr>
                        <a:t>-0.727 </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7304" marR="7304" marT="0" marB="0" anchor="ctr"/>
                </a:tc>
                <a:extLst>
                  <a:ext uri="{0D108BD9-81ED-4DB2-BD59-A6C34878D82A}">
                    <a16:rowId xmlns:a16="http://schemas.microsoft.com/office/drawing/2014/main" xmlns="" val="10002"/>
                  </a:ext>
                </a:extLst>
              </a:tr>
              <a:tr h="280976">
                <a:tc vMerge="1">
                  <a:txBody>
                    <a:bodyPr/>
                    <a:lstStyle/>
                    <a:p>
                      <a:endParaRPr lang="zh-TW" altLang="en-US"/>
                    </a:p>
                  </a:txBody>
                  <a:tcPr/>
                </a:tc>
                <a:tc>
                  <a:txBody>
                    <a:bodyPr/>
                    <a:lstStyle/>
                    <a:p>
                      <a:pPr>
                        <a:spcAft>
                          <a:spcPts val="0"/>
                        </a:spcAft>
                        <a:tabLst>
                          <a:tab pos="5486400" algn="r"/>
                        </a:tabLst>
                      </a:pPr>
                      <a:r>
                        <a:rPr lang="en-US" sz="1800" dirty="0" err="1">
                          <a:effectLst/>
                        </a:rPr>
                        <a:t>實際行動</a:t>
                      </a:r>
                      <a:r>
                        <a:rPr lang="en-US" sz="1800" baseline="30000" dirty="0">
                          <a:effectLst/>
                        </a:rPr>
                        <a:t>*</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7304" marR="7304" marT="0" marB="0" anchor="ctr"/>
                </a:tc>
                <a:tc>
                  <a:txBody>
                    <a:bodyPr/>
                    <a:lstStyle/>
                    <a:p>
                      <a:pPr algn="ctr">
                        <a:spcAft>
                          <a:spcPts val="0"/>
                        </a:spcAft>
                        <a:tabLst>
                          <a:tab pos="5486400" algn="r"/>
                          <a:tab pos="243840" algn="dec"/>
                          <a:tab pos="5486400" algn="r"/>
                        </a:tabLst>
                      </a:pPr>
                      <a:r>
                        <a:rPr lang="en-US" sz="1800" dirty="0">
                          <a:effectLst/>
                        </a:rPr>
                        <a:t>-0.130 </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7304" marR="7304" marT="0" marB="0" anchor="ctr"/>
                </a:tc>
                <a:tc>
                  <a:txBody>
                    <a:bodyPr/>
                    <a:lstStyle/>
                    <a:p>
                      <a:pPr algn="ctr">
                        <a:spcAft>
                          <a:spcPts val="0"/>
                        </a:spcAft>
                        <a:tabLst>
                          <a:tab pos="5486400" algn="r"/>
                          <a:tab pos="243840" algn="dec"/>
                          <a:tab pos="5486400" algn="r"/>
                        </a:tabLst>
                      </a:pPr>
                      <a:r>
                        <a:rPr lang="en-US" sz="1800">
                          <a:effectLst/>
                        </a:rPr>
                        <a:t>0.472 </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7304" marR="7304" marT="0" marB="0" anchor="ctr"/>
                </a:tc>
                <a:tc>
                  <a:txBody>
                    <a:bodyPr/>
                    <a:lstStyle/>
                    <a:p>
                      <a:pPr algn="ctr">
                        <a:spcAft>
                          <a:spcPts val="0"/>
                        </a:spcAft>
                        <a:tabLst>
                          <a:tab pos="5486400" algn="r"/>
                          <a:tab pos="243840" algn="dec"/>
                          <a:tab pos="5486400" algn="r"/>
                        </a:tabLst>
                      </a:pPr>
                      <a:r>
                        <a:rPr lang="en-US" sz="1800">
                          <a:effectLst/>
                        </a:rPr>
                        <a:t>-0.275 </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7304" marR="7304" marT="0" marB="0" anchor="ctr"/>
                </a:tc>
                <a:extLst>
                  <a:ext uri="{0D108BD9-81ED-4DB2-BD59-A6C34878D82A}">
                    <a16:rowId xmlns:a16="http://schemas.microsoft.com/office/drawing/2014/main" xmlns="" val="10003"/>
                  </a:ext>
                </a:extLst>
              </a:tr>
              <a:tr h="280976">
                <a:tc vMerge="1">
                  <a:txBody>
                    <a:bodyPr/>
                    <a:lstStyle/>
                    <a:p>
                      <a:endParaRPr lang="zh-TW" altLang="en-US"/>
                    </a:p>
                  </a:txBody>
                  <a:tcPr/>
                </a:tc>
                <a:tc>
                  <a:txBody>
                    <a:bodyPr/>
                    <a:lstStyle/>
                    <a:p>
                      <a:pPr>
                        <a:spcAft>
                          <a:spcPts val="0"/>
                        </a:spcAft>
                        <a:tabLst>
                          <a:tab pos="5486400" algn="r"/>
                        </a:tabLst>
                      </a:pPr>
                      <a:r>
                        <a:rPr lang="en-US" sz="1800" dirty="0" err="1">
                          <a:effectLst/>
                        </a:rPr>
                        <a:t>降低能耗</a:t>
                      </a:r>
                      <a:r>
                        <a:rPr lang="en-US" sz="1800" baseline="30000" dirty="0">
                          <a:effectLst/>
                        </a:rPr>
                        <a:t>*</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7304" marR="7304" marT="0" marB="0" anchor="ctr"/>
                </a:tc>
                <a:tc>
                  <a:txBody>
                    <a:bodyPr/>
                    <a:lstStyle/>
                    <a:p>
                      <a:pPr algn="ctr">
                        <a:spcAft>
                          <a:spcPts val="0"/>
                        </a:spcAft>
                        <a:tabLst>
                          <a:tab pos="5486400" algn="r"/>
                          <a:tab pos="243840" algn="dec"/>
                          <a:tab pos="5486400" algn="r"/>
                        </a:tabLst>
                      </a:pPr>
                      <a:r>
                        <a:rPr lang="en-US" sz="1800">
                          <a:effectLst/>
                        </a:rPr>
                        <a:t>-0.078 </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7304" marR="7304" marT="0" marB="0" anchor="ctr"/>
                </a:tc>
                <a:tc>
                  <a:txBody>
                    <a:bodyPr/>
                    <a:lstStyle/>
                    <a:p>
                      <a:pPr algn="ctr">
                        <a:spcAft>
                          <a:spcPts val="0"/>
                        </a:spcAft>
                        <a:tabLst>
                          <a:tab pos="5486400" algn="r"/>
                          <a:tab pos="243840" algn="dec"/>
                          <a:tab pos="5486400" algn="r"/>
                        </a:tabLst>
                      </a:pPr>
                      <a:r>
                        <a:rPr lang="en-US" sz="1800" dirty="0">
                          <a:effectLst/>
                        </a:rPr>
                        <a:t>0.728 </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7304" marR="7304" marT="0" marB="0" anchor="ctr"/>
                </a:tc>
                <a:tc>
                  <a:txBody>
                    <a:bodyPr/>
                    <a:lstStyle/>
                    <a:p>
                      <a:pPr algn="ctr">
                        <a:spcAft>
                          <a:spcPts val="0"/>
                        </a:spcAft>
                        <a:tabLst>
                          <a:tab pos="5486400" algn="r"/>
                          <a:tab pos="243840" algn="dec"/>
                          <a:tab pos="5486400" algn="r"/>
                        </a:tabLst>
                      </a:pPr>
                      <a:r>
                        <a:rPr lang="en-US" sz="1800">
                          <a:effectLst/>
                        </a:rPr>
                        <a:t>-0.640 </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7304" marR="7304" marT="0" marB="0" anchor="ctr"/>
                </a:tc>
                <a:extLst>
                  <a:ext uri="{0D108BD9-81ED-4DB2-BD59-A6C34878D82A}">
                    <a16:rowId xmlns:a16="http://schemas.microsoft.com/office/drawing/2014/main" xmlns="" val="10004"/>
                  </a:ext>
                </a:extLst>
              </a:tr>
              <a:tr h="280976">
                <a:tc rowSpan="4">
                  <a:txBody>
                    <a:bodyPr/>
                    <a:lstStyle/>
                    <a:p>
                      <a:pPr>
                        <a:spcAft>
                          <a:spcPts val="0"/>
                        </a:spcAft>
                        <a:tabLst>
                          <a:tab pos="5486400" algn="r"/>
                        </a:tabLst>
                      </a:pPr>
                      <a:r>
                        <a:rPr lang="en-US" sz="1800">
                          <a:effectLst/>
                        </a:rPr>
                        <a:t>環境態度</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7304" marR="7304" marT="0" marB="0" anchor="ctr"/>
                </a:tc>
                <a:tc>
                  <a:txBody>
                    <a:bodyPr/>
                    <a:lstStyle/>
                    <a:p>
                      <a:pPr>
                        <a:spcAft>
                          <a:spcPts val="0"/>
                        </a:spcAft>
                        <a:tabLst>
                          <a:tab pos="5486400" algn="r"/>
                        </a:tabLst>
                      </a:pPr>
                      <a:r>
                        <a:rPr lang="en-US" sz="1800" dirty="0" err="1">
                          <a:effectLst/>
                        </a:rPr>
                        <a:t>環境保護</a:t>
                      </a:r>
                      <a:r>
                        <a:rPr lang="en-US" sz="1800" baseline="30000" dirty="0">
                          <a:effectLst/>
                        </a:rPr>
                        <a:t>*</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7304" marR="7304" marT="0" marB="0" anchor="ctr"/>
                </a:tc>
                <a:tc>
                  <a:txBody>
                    <a:bodyPr/>
                    <a:lstStyle/>
                    <a:p>
                      <a:pPr algn="ctr">
                        <a:spcAft>
                          <a:spcPts val="0"/>
                        </a:spcAft>
                        <a:tabLst>
                          <a:tab pos="5486400" algn="r"/>
                          <a:tab pos="243840" algn="dec"/>
                          <a:tab pos="5486400" algn="r"/>
                        </a:tabLst>
                      </a:pPr>
                      <a:r>
                        <a:rPr lang="en-US" sz="1800" dirty="0">
                          <a:effectLst/>
                        </a:rPr>
                        <a:t>-0.027 </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7304" marR="7304" marT="0" marB="0" anchor="ctr"/>
                </a:tc>
                <a:tc>
                  <a:txBody>
                    <a:bodyPr/>
                    <a:lstStyle/>
                    <a:p>
                      <a:pPr algn="ctr">
                        <a:spcAft>
                          <a:spcPts val="0"/>
                        </a:spcAft>
                        <a:tabLst>
                          <a:tab pos="5486400" algn="r"/>
                          <a:tab pos="243840" algn="dec"/>
                          <a:tab pos="5486400" algn="r"/>
                        </a:tabLst>
                      </a:pPr>
                      <a:r>
                        <a:rPr lang="en-US" sz="1800" dirty="0">
                          <a:effectLst/>
                        </a:rPr>
                        <a:t>0.983 </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7304" marR="7304" marT="0" marB="0" anchor="ctr"/>
                </a:tc>
                <a:tc>
                  <a:txBody>
                    <a:bodyPr/>
                    <a:lstStyle/>
                    <a:p>
                      <a:pPr algn="ctr">
                        <a:spcAft>
                          <a:spcPts val="0"/>
                        </a:spcAft>
                        <a:tabLst>
                          <a:tab pos="5486400" algn="r"/>
                          <a:tab pos="243840" algn="dec"/>
                          <a:tab pos="5486400" algn="r"/>
                        </a:tabLst>
                      </a:pPr>
                      <a:r>
                        <a:rPr lang="en-US" sz="1800">
                          <a:effectLst/>
                        </a:rPr>
                        <a:t>-1.000 </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7304" marR="7304" marT="0" marB="0" anchor="ctr"/>
                </a:tc>
                <a:extLst>
                  <a:ext uri="{0D108BD9-81ED-4DB2-BD59-A6C34878D82A}">
                    <a16:rowId xmlns:a16="http://schemas.microsoft.com/office/drawing/2014/main" xmlns="" val="10005"/>
                  </a:ext>
                </a:extLst>
              </a:tr>
              <a:tr h="280976">
                <a:tc vMerge="1">
                  <a:txBody>
                    <a:bodyPr/>
                    <a:lstStyle/>
                    <a:p>
                      <a:endParaRPr lang="zh-TW" altLang="en-US"/>
                    </a:p>
                  </a:txBody>
                  <a:tcPr/>
                </a:tc>
                <a:tc>
                  <a:txBody>
                    <a:bodyPr/>
                    <a:lstStyle/>
                    <a:p>
                      <a:pPr>
                        <a:spcAft>
                          <a:spcPts val="0"/>
                        </a:spcAft>
                        <a:tabLst>
                          <a:tab pos="5486400" algn="r"/>
                        </a:tabLst>
                      </a:pPr>
                      <a:r>
                        <a:rPr lang="en-US" sz="1800">
                          <a:effectLst/>
                        </a:rPr>
                        <a:t>自然資源</a:t>
                      </a:r>
                      <a:r>
                        <a:rPr lang="en-US" sz="1800" baseline="30000">
                          <a:effectLst/>
                        </a:rPr>
                        <a:t>*</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7304" marR="7304" marT="0" marB="0" anchor="ctr"/>
                </a:tc>
                <a:tc>
                  <a:txBody>
                    <a:bodyPr/>
                    <a:lstStyle/>
                    <a:p>
                      <a:pPr algn="ctr">
                        <a:spcAft>
                          <a:spcPts val="0"/>
                        </a:spcAft>
                        <a:tabLst>
                          <a:tab pos="5486400" algn="r"/>
                          <a:tab pos="243840" algn="dec"/>
                          <a:tab pos="5486400" algn="r"/>
                        </a:tabLst>
                      </a:pPr>
                      <a:r>
                        <a:rPr lang="en-US" sz="1800" dirty="0">
                          <a:effectLst/>
                        </a:rPr>
                        <a:t>-0.126 </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7304" marR="7304" marT="0" marB="0" anchor="ctr"/>
                </a:tc>
                <a:tc>
                  <a:txBody>
                    <a:bodyPr/>
                    <a:lstStyle/>
                    <a:p>
                      <a:pPr algn="ctr">
                        <a:spcAft>
                          <a:spcPts val="0"/>
                        </a:spcAft>
                        <a:tabLst>
                          <a:tab pos="5486400" algn="r"/>
                          <a:tab pos="243840" algn="dec"/>
                          <a:tab pos="5486400" algn="r"/>
                        </a:tabLst>
                      </a:pPr>
                      <a:r>
                        <a:rPr lang="en-US" sz="1800" dirty="0">
                          <a:effectLst/>
                        </a:rPr>
                        <a:t>0.287 </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7304" marR="7304" marT="0" marB="0" anchor="ctr"/>
                </a:tc>
                <a:tc>
                  <a:txBody>
                    <a:bodyPr/>
                    <a:lstStyle/>
                    <a:p>
                      <a:pPr algn="ctr">
                        <a:spcAft>
                          <a:spcPts val="0"/>
                        </a:spcAft>
                        <a:tabLst>
                          <a:tab pos="5486400" algn="r"/>
                          <a:tab pos="243840" algn="dec"/>
                          <a:tab pos="5486400" algn="r"/>
                        </a:tabLst>
                      </a:pPr>
                      <a:r>
                        <a:rPr lang="en-US" sz="1800">
                          <a:effectLst/>
                        </a:rPr>
                        <a:t>-0.085 </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7304" marR="7304" marT="0" marB="0" anchor="ctr"/>
                </a:tc>
                <a:extLst>
                  <a:ext uri="{0D108BD9-81ED-4DB2-BD59-A6C34878D82A}">
                    <a16:rowId xmlns:a16="http://schemas.microsoft.com/office/drawing/2014/main" xmlns="" val="10006"/>
                  </a:ext>
                </a:extLst>
              </a:tr>
              <a:tr h="280976">
                <a:tc vMerge="1">
                  <a:txBody>
                    <a:bodyPr/>
                    <a:lstStyle/>
                    <a:p>
                      <a:endParaRPr lang="zh-TW" altLang="en-US"/>
                    </a:p>
                  </a:txBody>
                  <a:tcPr/>
                </a:tc>
                <a:tc>
                  <a:txBody>
                    <a:bodyPr/>
                    <a:lstStyle/>
                    <a:p>
                      <a:pPr>
                        <a:spcAft>
                          <a:spcPts val="0"/>
                        </a:spcAft>
                        <a:tabLst>
                          <a:tab pos="5486400" algn="r"/>
                        </a:tabLst>
                      </a:pPr>
                      <a:r>
                        <a:rPr lang="en-US" sz="1800" dirty="0" err="1">
                          <a:effectLst/>
                        </a:rPr>
                        <a:t>環保忽視</a:t>
                      </a:r>
                      <a:r>
                        <a:rPr lang="en-US" sz="1800" baseline="30000" dirty="0">
                          <a:effectLst/>
                        </a:rPr>
                        <a:t>*</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7304" marR="7304" marT="0" marB="0" anchor="ctr"/>
                </a:tc>
                <a:tc>
                  <a:txBody>
                    <a:bodyPr/>
                    <a:lstStyle/>
                    <a:p>
                      <a:pPr algn="ctr">
                        <a:spcAft>
                          <a:spcPts val="0"/>
                        </a:spcAft>
                        <a:tabLst>
                          <a:tab pos="5486400" algn="r"/>
                          <a:tab pos="243840" algn="dec"/>
                          <a:tab pos="5486400" algn="r"/>
                        </a:tabLst>
                      </a:pPr>
                      <a:r>
                        <a:rPr lang="en-US" sz="1800" dirty="0">
                          <a:effectLst/>
                        </a:rPr>
                        <a:t>-0.073 </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7304" marR="7304" marT="0" marB="0" anchor="ctr"/>
                </a:tc>
                <a:tc>
                  <a:txBody>
                    <a:bodyPr/>
                    <a:lstStyle/>
                    <a:p>
                      <a:pPr algn="ctr">
                        <a:spcAft>
                          <a:spcPts val="0"/>
                        </a:spcAft>
                        <a:tabLst>
                          <a:tab pos="5486400" algn="r"/>
                          <a:tab pos="243840" algn="dec"/>
                          <a:tab pos="5486400" algn="r"/>
                        </a:tabLst>
                      </a:pPr>
                      <a:r>
                        <a:rPr lang="en-US" sz="1800" dirty="0">
                          <a:effectLst/>
                        </a:rPr>
                        <a:t>0.258 </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7304" marR="7304" marT="0" marB="0" anchor="ctr"/>
                </a:tc>
                <a:tc>
                  <a:txBody>
                    <a:bodyPr/>
                    <a:lstStyle/>
                    <a:p>
                      <a:pPr algn="ctr">
                        <a:spcAft>
                          <a:spcPts val="0"/>
                        </a:spcAft>
                        <a:tabLst>
                          <a:tab pos="5486400" algn="r"/>
                          <a:tab pos="243840" algn="dec"/>
                          <a:tab pos="5486400" algn="r"/>
                        </a:tabLst>
                      </a:pPr>
                      <a:r>
                        <a:rPr lang="en-US" sz="1800">
                          <a:effectLst/>
                        </a:rPr>
                        <a:t>-0.147 </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7304" marR="7304" marT="0" marB="0" anchor="ctr"/>
                </a:tc>
                <a:extLst>
                  <a:ext uri="{0D108BD9-81ED-4DB2-BD59-A6C34878D82A}">
                    <a16:rowId xmlns:a16="http://schemas.microsoft.com/office/drawing/2014/main" xmlns="" val="10007"/>
                  </a:ext>
                </a:extLst>
              </a:tr>
              <a:tr h="280976">
                <a:tc vMerge="1">
                  <a:txBody>
                    <a:bodyPr/>
                    <a:lstStyle/>
                    <a:p>
                      <a:endParaRPr lang="zh-TW" altLang="en-US"/>
                    </a:p>
                  </a:txBody>
                  <a:tcPr/>
                </a:tc>
                <a:tc>
                  <a:txBody>
                    <a:bodyPr/>
                    <a:lstStyle/>
                    <a:p>
                      <a:pPr>
                        <a:spcAft>
                          <a:spcPts val="0"/>
                        </a:spcAft>
                        <a:tabLst>
                          <a:tab pos="5486400" algn="r"/>
                        </a:tabLst>
                      </a:pPr>
                      <a:r>
                        <a:rPr lang="en-US" sz="1800" dirty="0" err="1">
                          <a:effectLst/>
                        </a:rPr>
                        <a:t>生態危機</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7304" marR="7304" marT="0" marB="0" anchor="ctr"/>
                </a:tc>
                <a:tc>
                  <a:txBody>
                    <a:bodyPr/>
                    <a:lstStyle/>
                    <a:p>
                      <a:pPr algn="ctr">
                        <a:spcAft>
                          <a:spcPts val="0"/>
                        </a:spcAft>
                        <a:tabLst>
                          <a:tab pos="5486400" algn="r"/>
                          <a:tab pos="243840" algn="dec"/>
                          <a:tab pos="5486400" algn="r"/>
                        </a:tabLst>
                      </a:pPr>
                      <a:r>
                        <a:rPr lang="en-US" sz="1800">
                          <a:effectLst/>
                        </a:rPr>
                        <a:t>-0.125 </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7304" marR="7304" marT="0" marB="0" anchor="ctr"/>
                </a:tc>
                <a:tc>
                  <a:txBody>
                    <a:bodyPr/>
                    <a:lstStyle/>
                    <a:p>
                      <a:pPr algn="ctr">
                        <a:spcAft>
                          <a:spcPts val="0"/>
                        </a:spcAft>
                        <a:tabLst>
                          <a:tab pos="5486400" algn="r"/>
                          <a:tab pos="243840" algn="dec"/>
                          <a:tab pos="5486400" algn="r"/>
                        </a:tabLst>
                      </a:pPr>
                      <a:r>
                        <a:rPr lang="en-US" sz="1800" dirty="0">
                          <a:effectLst/>
                        </a:rPr>
                        <a:t>0.042 </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7304" marR="7304" marT="0" marB="0" anchor="ctr"/>
                </a:tc>
                <a:tc>
                  <a:txBody>
                    <a:bodyPr/>
                    <a:lstStyle/>
                    <a:p>
                      <a:pPr algn="ctr">
                        <a:spcAft>
                          <a:spcPts val="0"/>
                        </a:spcAft>
                        <a:tabLst>
                          <a:tab pos="5486400" algn="r"/>
                          <a:tab pos="243840" algn="dec"/>
                          <a:tab pos="5486400" algn="r"/>
                        </a:tabLst>
                      </a:pPr>
                      <a:r>
                        <a:rPr lang="en-US" sz="1800">
                          <a:effectLst/>
                        </a:rPr>
                        <a:t>0.174 </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7304" marR="7304" marT="0" marB="0" anchor="ctr"/>
                </a:tc>
                <a:extLst>
                  <a:ext uri="{0D108BD9-81ED-4DB2-BD59-A6C34878D82A}">
                    <a16:rowId xmlns:a16="http://schemas.microsoft.com/office/drawing/2014/main" xmlns="" val="10008"/>
                  </a:ext>
                </a:extLst>
              </a:tr>
              <a:tr h="280976">
                <a:tc rowSpan="3">
                  <a:txBody>
                    <a:bodyPr/>
                    <a:lstStyle/>
                    <a:p>
                      <a:pPr>
                        <a:spcAft>
                          <a:spcPts val="0"/>
                        </a:spcAft>
                        <a:tabLst>
                          <a:tab pos="5486400" algn="r"/>
                        </a:tabLst>
                      </a:pPr>
                      <a:r>
                        <a:rPr lang="en-US" sz="1800">
                          <a:effectLst/>
                        </a:rPr>
                        <a:t>生活型態</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7304" marR="7304" marT="0" marB="0" anchor="ctr"/>
                </a:tc>
                <a:tc>
                  <a:txBody>
                    <a:bodyPr/>
                    <a:lstStyle/>
                    <a:p>
                      <a:pPr>
                        <a:spcAft>
                          <a:spcPts val="0"/>
                        </a:spcAft>
                        <a:tabLst>
                          <a:tab pos="5486400" algn="r"/>
                        </a:tabLst>
                      </a:pPr>
                      <a:r>
                        <a:rPr lang="en-US" sz="1800" dirty="0" err="1">
                          <a:effectLst/>
                        </a:rPr>
                        <a:t>生活品質</a:t>
                      </a:r>
                      <a:r>
                        <a:rPr lang="en-US" sz="1800" baseline="30000" dirty="0">
                          <a:effectLst/>
                        </a:rPr>
                        <a:t>*</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7304" marR="7304" marT="0" marB="0" anchor="ctr"/>
                </a:tc>
                <a:tc>
                  <a:txBody>
                    <a:bodyPr/>
                    <a:lstStyle/>
                    <a:p>
                      <a:pPr algn="ctr">
                        <a:spcAft>
                          <a:spcPts val="0"/>
                        </a:spcAft>
                        <a:tabLst>
                          <a:tab pos="5486400" algn="r"/>
                          <a:tab pos="243840" algn="dec"/>
                          <a:tab pos="5486400" algn="r"/>
                        </a:tabLst>
                      </a:pPr>
                      <a:r>
                        <a:rPr lang="en-US" sz="1800">
                          <a:effectLst/>
                        </a:rPr>
                        <a:t>-0.071 </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7304" marR="7304" marT="0" marB="0" anchor="ctr"/>
                </a:tc>
                <a:tc>
                  <a:txBody>
                    <a:bodyPr/>
                    <a:lstStyle/>
                    <a:p>
                      <a:pPr algn="ctr">
                        <a:spcAft>
                          <a:spcPts val="0"/>
                        </a:spcAft>
                        <a:tabLst>
                          <a:tab pos="5486400" algn="r"/>
                          <a:tab pos="243840" algn="dec"/>
                          <a:tab pos="5486400" algn="r"/>
                        </a:tabLst>
                      </a:pPr>
                      <a:r>
                        <a:rPr lang="en-US" sz="1800" dirty="0">
                          <a:effectLst/>
                        </a:rPr>
                        <a:t>0.916 </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7304" marR="7304" marT="0" marB="0" anchor="ctr"/>
                </a:tc>
                <a:tc>
                  <a:txBody>
                    <a:bodyPr/>
                    <a:lstStyle/>
                    <a:p>
                      <a:pPr algn="ctr">
                        <a:spcAft>
                          <a:spcPts val="0"/>
                        </a:spcAft>
                        <a:tabLst>
                          <a:tab pos="5486400" algn="r"/>
                          <a:tab pos="243840" algn="dec"/>
                          <a:tab pos="5486400" algn="r"/>
                        </a:tabLst>
                      </a:pPr>
                      <a:r>
                        <a:rPr lang="en-US" sz="1800" dirty="0">
                          <a:effectLst/>
                        </a:rPr>
                        <a:t>-0.852 </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7304" marR="7304" marT="0" marB="0" anchor="ctr"/>
                </a:tc>
                <a:extLst>
                  <a:ext uri="{0D108BD9-81ED-4DB2-BD59-A6C34878D82A}">
                    <a16:rowId xmlns:a16="http://schemas.microsoft.com/office/drawing/2014/main" xmlns="" val="10009"/>
                  </a:ext>
                </a:extLst>
              </a:tr>
              <a:tr h="280976">
                <a:tc vMerge="1">
                  <a:txBody>
                    <a:bodyPr/>
                    <a:lstStyle/>
                    <a:p>
                      <a:endParaRPr lang="zh-TW" altLang="en-US"/>
                    </a:p>
                  </a:txBody>
                  <a:tcPr/>
                </a:tc>
                <a:tc>
                  <a:txBody>
                    <a:bodyPr/>
                    <a:lstStyle/>
                    <a:p>
                      <a:pPr>
                        <a:spcAft>
                          <a:spcPts val="0"/>
                        </a:spcAft>
                        <a:tabLst>
                          <a:tab pos="5486400" algn="r"/>
                        </a:tabLst>
                      </a:pPr>
                      <a:r>
                        <a:rPr lang="en-US" sz="1800" dirty="0" err="1">
                          <a:effectLst/>
                        </a:rPr>
                        <a:t>綠色生活</a:t>
                      </a:r>
                      <a:r>
                        <a:rPr lang="en-US" sz="1800" baseline="30000" dirty="0">
                          <a:effectLst/>
                        </a:rPr>
                        <a:t>*</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7304" marR="7304" marT="0" marB="0" anchor="ctr"/>
                </a:tc>
                <a:tc>
                  <a:txBody>
                    <a:bodyPr/>
                    <a:lstStyle/>
                    <a:p>
                      <a:pPr algn="ctr">
                        <a:spcAft>
                          <a:spcPts val="0"/>
                        </a:spcAft>
                        <a:tabLst>
                          <a:tab pos="5486400" algn="r"/>
                          <a:tab pos="243840" algn="dec"/>
                          <a:tab pos="5486400" algn="r"/>
                        </a:tabLst>
                      </a:pPr>
                      <a:r>
                        <a:rPr lang="en-US" sz="1800">
                          <a:effectLst/>
                        </a:rPr>
                        <a:t>0.038 </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7304" marR="7304" marT="0" marB="0" anchor="ctr"/>
                </a:tc>
                <a:tc>
                  <a:txBody>
                    <a:bodyPr/>
                    <a:lstStyle/>
                    <a:p>
                      <a:pPr algn="ctr">
                        <a:spcAft>
                          <a:spcPts val="0"/>
                        </a:spcAft>
                        <a:tabLst>
                          <a:tab pos="5486400" algn="r"/>
                          <a:tab pos="243840" algn="dec"/>
                          <a:tab pos="5486400" algn="r"/>
                        </a:tabLst>
                      </a:pPr>
                      <a:r>
                        <a:rPr lang="en-US" sz="1800" dirty="0">
                          <a:effectLst/>
                        </a:rPr>
                        <a:t>0.693 </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7304" marR="7304" marT="0" marB="0" anchor="ctr"/>
                </a:tc>
                <a:tc>
                  <a:txBody>
                    <a:bodyPr/>
                    <a:lstStyle/>
                    <a:p>
                      <a:pPr algn="ctr">
                        <a:spcAft>
                          <a:spcPts val="0"/>
                        </a:spcAft>
                        <a:tabLst>
                          <a:tab pos="5486400" algn="r"/>
                          <a:tab pos="243840" algn="dec"/>
                          <a:tab pos="5486400" algn="r"/>
                        </a:tabLst>
                      </a:pPr>
                      <a:r>
                        <a:rPr lang="en-US" sz="1800" dirty="0">
                          <a:effectLst/>
                        </a:rPr>
                        <a:t>-0.807 </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7304" marR="7304" marT="0" marB="0" anchor="ctr"/>
                </a:tc>
                <a:extLst>
                  <a:ext uri="{0D108BD9-81ED-4DB2-BD59-A6C34878D82A}">
                    <a16:rowId xmlns:a16="http://schemas.microsoft.com/office/drawing/2014/main" xmlns="" val="10010"/>
                  </a:ext>
                </a:extLst>
              </a:tr>
              <a:tr h="280976">
                <a:tc vMerge="1">
                  <a:txBody>
                    <a:bodyPr/>
                    <a:lstStyle/>
                    <a:p>
                      <a:endParaRPr lang="zh-TW" altLang="en-US"/>
                    </a:p>
                  </a:txBody>
                  <a:tcPr/>
                </a:tc>
                <a:tc>
                  <a:txBody>
                    <a:bodyPr/>
                    <a:lstStyle/>
                    <a:p>
                      <a:pPr>
                        <a:spcAft>
                          <a:spcPts val="0"/>
                        </a:spcAft>
                        <a:tabLst>
                          <a:tab pos="5486400" algn="r"/>
                        </a:tabLst>
                      </a:pPr>
                      <a:r>
                        <a:rPr lang="en-US" sz="1800">
                          <a:effectLst/>
                        </a:rPr>
                        <a:t>物有所值</a:t>
                      </a:r>
                      <a:endParaRPr lang="zh-TW" sz="1800">
                        <a:effectLst/>
                        <a:latin typeface="標楷體" panose="03000509000000000000" pitchFamily="65" charset="-120"/>
                        <a:ea typeface="標楷體" panose="03000509000000000000" pitchFamily="65" charset="-120"/>
                        <a:cs typeface="標楷體" panose="03000509000000000000" pitchFamily="65" charset="-120"/>
                      </a:endParaRPr>
                    </a:p>
                  </a:txBody>
                  <a:tcPr marL="7304" marR="7304" marT="0" marB="0" anchor="ctr"/>
                </a:tc>
                <a:tc>
                  <a:txBody>
                    <a:bodyPr/>
                    <a:lstStyle/>
                    <a:p>
                      <a:pPr algn="ctr">
                        <a:spcAft>
                          <a:spcPts val="0"/>
                        </a:spcAft>
                        <a:tabLst>
                          <a:tab pos="5486400" algn="r"/>
                          <a:tab pos="243840" algn="dec"/>
                          <a:tab pos="5486400" algn="r"/>
                        </a:tabLst>
                      </a:pPr>
                      <a:r>
                        <a:rPr lang="en-US" sz="1800" dirty="0">
                          <a:effectLst/>
                        </a:rPr>
                        <a:t>-0.480 </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7304" marR="7304" marT="0" marB="0" anchor="ctr"/>
                </a:tc>
                <a:tc>
                  <a:txBody>
                    <a:bodyPr/>
                    <a:lstStyle/>
                    <a:p>
                      <a:pPr algn="ctr">
                        <a:spcAft>
                          <a:spcPts val="0"/>
                        </a:spcAft>
                        <a:tabLst>
                          <a:tab pos="5486400" algn="r"/>
                          <a:tab pos="243840" algn="dec"/>
                          <a:tab pos="5486400" algn="r"/>
                        </a:tabLst>
                      </a:pPr>
                      <a:r>
                        <a:rPr lang="en-US" sz="1800" dirty="0">
                          <a:effectLst/>
                        </a:rPr>
                        <a:t>0.823 </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7304" marR="7304" marT="0" marB="0" anchor="ctr"/>
                </a:tc>
                <a:tc>
                  <a:txBody>
                    <a:bodyPr/>
                    <a:lstStyle/>
                    <a:p>
                      <a:pPr algn="ctr">
                        <a:spcAft>
                          <a:spcPts val="0"/>
                        </a:spcAft>
                        <a:tabLst>
                          <a:tab pos="5486400" algn="r"/>
                          <a:tab pos="243840" algn="dec"/>
                          <a:tab pos="5486400" algn="r"/>
                        </a:tabLst>
                      </a:pPr>
                      <a:r>
                        <a:rPr lang="en-US" sz="1800" dirty="0">
                          <a:effectLst/>
                        </a:rPr>
                        <a:t>-0.034 </a:t>
                      </a:r>
                      <a:endParaRPr lang="zh-TW" sz="1800" dirty="0">
                        <a:effectLst/>
                        <a:latin typeface="標楷體" panose="03000509000000000000" pitchFamily="65" charset="-120"/>
                        <a:ea typeface="標楷體" panose="03000509000000000000" pitchFamily="65" charset="-120"/>
                        <a:cs typeface="標楷體" panose="03000509000000000000" pitchFamily="65" charset="-120"/>
                      </a:endParaRPr>
                    </a:p>
                  </a:txBody>
                  <a:tcPr marL="7304" marR="7304" marT="0" marB="0" anchor="ctr"/>
                </a:tc>
                <a:extLst>
                  <a:ext uri="{0D108BD9-81ED-4DB2-BD59-A6C34878D82A}">
                    <a16:rowId xmlns:a16="http://schemas.microsoft.com/office/drawing/2014/main" xmlns="" val="10011"/>
                  </a:ext>
                </a:extLst>
              </a:tr>
            </a:tbl>
          </a:graphicData>
        </a:graphic>
      </p:graphicFrame>
      <p:sp>
        <p:nvSpPr>
          <p:cNvPr id="5" name="矩形 4"/>
          <p:cNvSpPr/>
          <p:nvPr/>
        </p:nvSpPr>
        <p:spPr>
          <a:xfrm>
            <a:off x="251520" y="5301208"/>
            <a:ext cx="5959388" cy="369332"/>
          </a:xfrm>
          <a:prstGeom prst="rect">
            <a:avLst/>
          </a:prstGeom>
        </p:spPr>
        <p:txBody>
          <a:bodyPr wrap="square">
            <a:spAutoFit/>
          </a:bodyPr>
          <a:lstStyle/>
          <a:p>
            <a:pPr>
              <a:spcAft>
                <a:spcPts val="0"/>
              </a:spcAft>
              <a:tabLst>
                <a:tab pos="5486400" algn="r"/>
              </a:tabLst>
            </a:pPr>
            <a:r>
              <a:rPr lang="en-US" altLang="zh-TW" dirty="0">
                <a:latin typeface="Times New Roman" panose="02020603050405020304" pitchFamily="18" charset="0"/>
                <a:ea typeface="標楷體" panose="03000509000000000000" pitchFamily="65" charset="-120"/>
                <a:cs typeface="標楷體" panose="03000509000000000000" pitchFamily="65" charset="-120"/>
              </a:rPr>
              <a:t>*</a:t>
            </a:r>
            <a:r>
              <a:rPr lang="zh-TW" altLang="zh-TW" dirty="0">
                <a:latin typeface="Times New Roman" panose="02020603050405020304" pitchFamily="18" charset="0"/>
                <a:ea typeface="標楷體" panose="03000509000000000000" pitchFamily="65" charset="-120"/>
                <a:cs typeface="Times New Roman" panose="02020603050405020304" pitchFamily="18" charset="0"/>
              </a:rPr>
              <a:t>代表不同集群之間達到顯著性差異水準</a:t>
            </a:r>
            <a:r>
              <a:rPr lang="en-US" altLang="zh-TW" dirty="0">
                <a:latin typeface="Times New Roman" panose="02020603050405020304" pitchFamily="18" charset="0"/>
                <a:ea typeface="標楷體" panose="03000509000000000000" pitchFamily="65" charset="-120"/>
                <a:cs typeface="標楷體" panose="03000509000000000000" pitchFamily="65" charset="-120"/>
              </a:rPr>
              <a:t>(</a:t>
            </a:r>
            <a:r>
              <a:rPr lang="en-US" altLang="zh-TW" i="1" dirty="0">
                <a:latin typeface="Times New Roman" panose="02020603050405020304" pitchFamily="18" charset="0"/>
                <a:ea typeface="標楷體" panose="03000509000000000000" pitchFamily="65" charset="-120"/>
                <a:cs typeface="標楷體" panose="03000509000000000000" pitchFamily="65" charset="-120"/>
              </a:rPr>
              <a:t>p</a:t>
            </a:r>
            <a:r>
              <a:rPr lang="en-US" altLang="zh-TW" dirty="0">
                <a:latin typeface="Times New Roman" panose="02020603050405020304" pitchFamily="18" charset="0"/>
                <a:ea typeface="標楷體" panose="03000509000000000000" pitchFamily="65" charset="-120"/>
                <a:cs typeface="標楷體" panose="03000509000000000000" pitchFamily="65" charset="-120"/>
              </a:rPr>
              <a:t> &lt; 0.05) </a:t>
            </a:r>
            <a:endParaRPr lang="zh-TW" altLang="zh-TW" sz="2800" dirty="0">
              <a:effectLst/>
              <a:latin typeface="標楷體" panose="03000509000000000000" pitchFamily="65" charset="-120"/>
              <a:ea typeface="標楷體" panose="03000509000000000000" pitchFamily="65" charset="-120"/>
              <a:cs typeface="標楷體" panose="03000509000000000000" pitchFamily="65" charset="-120"/>
            </a:endParaRPr>
          </a:p>
        </p:txBody>
      </p:sp>
      <p:sp>
        <p:nvSpPr>
          <p:cNvPr id="2" name="矩形 1"/>
          <p:cNvSpPr/>
          <p:nvPr/>
        </p:nvSpPr>
        <p:spPr>
          <a:xfrm>
            <a:off x="4405929" y="3244334"/>
            <a:ext cx="332142" cy="369332"/>
          </a:xfrm>
          <a:prstGeom prst="rect">
            <a:avLst/>
          </a:prstGeom>
        </p:spPr>
        <p:txBody>
          <a:bodyPr wrap="none">
            <a:spAutoFit/>
          </a:bodyPr>
          <a:lstStyle/>
          <a:p>
            <a:r>
              <a:rPr lang="en-US" altLang="zh-TW" dirty="0" smtClean="0">
                <a:solidFill>
                  <a:srgbClr val="FF0000"/>
                </a:solidFill>
                <a:latin typeface="Poor Richard" panose="02080502050505020702" pitchFamily="18" charset="0"/>
              </a:rPr>
              <a:t>√</a:t>
            </a:r>
            <a:endParaRPr lang="zh-TW" altLang="en-US" dirty="0"/>
          </a:p>
        </p:txBody>
      </p:sp>
      <p:sp>
        <p:nvSpPr>
          <p:cNvPr id="6" name="橢圓 5"/>
          <p:cNvSpPr/>
          <p:nvPr/>
        </p:nvSpPr>
        <p:spPr>
          <a:xfrm>
            <a:off x="6403445" y="1882040"/>
            <a:ext cx="1120883" cy="466840"/>
          </a:xfrm>
          <a:prstGeom prst="ellipse">
            <a:avLst/>
          </a:prstGeom>
          <a:noFill/>
          <a:ln w="57150">
            <a:solidFill>
              <a:srgbClr val="0067FF"/>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zh-TW" altLang="en-US"/>
          </a:p>
        </p:txBody>
      </p:sp>
    </p:spTree>
    <p:extLst>
      <p:ext uri="{BB962C8B-B14F-4D97-AF65-F5344CB8AC3E}">
        <p14:creationId xmlns:p14="http://schemas.microsoft.com/office/powerpoint/2010/main" val="99388438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投影片編號版面配置區 2"/>
          <p:cNvSpPr>
            <a:spLocks noGrp="1"/>
          </p:cNvSpPr>
          <p:nvPr>
            <p:ph type="sldNum" sz="quarter" idx="12"/>
          </p:nvPr>
        </p:nvSpPr>
        <p:spPr/>
        <p:txBody>
          <a:bodyPr/>
          <a:lstStyle/>
          <a:p>
            <a:fld id="{6215B1F7-9B10-4EA8-9E72-A02D15876458}" type="slidenum">
              <a:rPr lang="zh-TW" altLang="en-US" smtClean="0"/>
              <a:pPr/>
              <a:t>27</a:t>
            </a:fld>
            <a:endParaRPr lang="zh-TW" altLang="en-US"/>
          </a:p>
        </p:txBody>
      </p:sp>
      <p:sp>
        <p:nvSpPr>
          <p:cNvPr id="7" name="標題 7"/>
          <p:cNvSpPr txBox="1">
            <a:spLocks/>
          </p:cNvSpPr>
          <p:nvPr/>
        </p:nvSpPr>
        <p:spPr>
          <a:xfrm>
            <a:off x="609599" y="609600"/>
            <a:ext cx="6626697" cy="1320800"/>
          </a:xfrm>
          <a:prstGeom prst="rect">
            <a:avLst/>
          </a:prstGeom>
        </p:spPr>
        <p:txBody>
          <a:bodyPr vert="horz" lIns="91440" tIns="45720" rIns="91440" bIns="45720" rtlCol="0" anchor="t">
            <a:noAutofit/>
          </a:bodyPr>
          <a:lstStyle>
            <a:lvl1pPr algn="ctr" defTabSz="457200" rtl="0" eaLnBrk="1" latinLnBrk="0" hangingPunct="1">
              <a:spcBef>
                <a:spcPct val="0"/>
              </a:spcBef>
              <a:buNone/>
              <a:defRPr sz="4800" kern="1200">
                <a:solidFill>
                  <a:schemeClr val="accent1">
                    <a:lumMod val="75000"/>
                  </a:schemeClr>
                </a:solidFill>
                <a:latin typeface="Microsoft JhengHei" charset="-120"/>
                <a:ea typeface="Microsoft JhengHei" charset="-120"/>
                <a:cs typeface="Microsoft JhengHei" charset="-12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zh-TW" altLang="en-US" sz="3600" dirty="0" smtClean="0">
                <a:solidFill>
                  <a:srgbClr val="C00000"/>
                </a:solidFill>
                <a:latin typeface="+mj-ea"/>
                <a:ea typeface="+mj-ea"/>
              </a:rPr>
              <a:t>問券分析</a:t>
            </a:r>
            <a:endParaRPr lang="en-US" altLang="zh-TW" sz="3600" dirty="0" smtClean="0">
              <a:solidFill>
                <a:srgbClr val="C00000"/>
              </a:solidFill>
              <a:latin typeface="+mj-ea"/>
              <a:ea typeface="+mj-ea"/>
            </a:endParaRPr>
          </a:p>
          <a:p>
            <a:r>
              <a:rPr lang="en-US" altLang="zh-TW" sz="3200" dirty="0" smtClean="0">
                <a:solidFill>
                  <a:srgbClr val="7030A0"/>
                </a:solidFill>
                <a:latin typeface="+mj-ea"/>
                <a:ea typeface="+mj-ea"/>
              </a:rPr>
              <a:t>7.</a:t>
            </a:r>
            <a:r>
              <a:rPr lang="zh-TW" altLang="en-US" sz="3200" dirty="0" smtClean="0">
                <a:solidFill>
                  <a:srgbClr val="7030A0"/>
                </a:solidFill>
                <a:latin typeface="+mj-ea"/>
                <a:ea typeface="+mj-ea"/>
              </a:rPr>
              <a:t>消費者對於綠建築飯店的願付價格</a:t>
            </a:r>
            <a:endParaRPr lang="zh-TW" altLang="en-US" sz="3200" dirty="0">
              <a:solidFill>
                <a:srgbClr val="7030A0"/>
              </a:solidFill>
              <a:latin typeface="+mj-ea"/>
              <a:ea typeface="+mj-ea"/>
            </a:endParaRPr>
          </a:p>
        </p:txBody>
      </p:sp>
      <mc:AlternateContent xmlns:mc="http://schemas.openxmlformats.org/markup-compatibility/2006" xmlns:a14="http://schemas.microsoft.com/office/drawing/2010/main">
        <mc:Choice Requires="a14">
          <p:sp>
            <p:nvSpPr>
              <p:cNvPr id="8" name="內容版面配置區 2"/>
              <p:cNvSpPr txBox="1">
                <a:spLocks/>
              </p:cNvSpPr>
              <p:nvPr/>
            </p:nvSpPr>
            <p:spPr>
              <a:xfrm>
                <a:off x="539552" y="1772816"/>
                <a:ext cx="6621711" cy="5192785"/>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zh-TW" altLang="en-US" sz="2800" dirty="0" smtClean="0"/>
                  <a:t>願付價格的線性模式：</a:t>
                </a:r>
              </a:p>
              <a:p>
                <a:pPr marL="0" indent="0">
                  <a:buFont typeface="Wingdings 3" charset="2"/>
                  <a:buNone/>
                </a:pPr>
                <a14:m>
                  <m:oMath xmlns:m="http://schemas.openxmlformats.org/officeDocument/2006/math">
                    <m:r>
                      <a:rPr lang="en-US" altLang="zh-TW" sz="2800" i="1">
                        <a:latin typeface="Cambria Math" panose="02040503050406030204" pitchFamily="18" charset="0"/>
                        <a:cs typeface="Times New Roman" panose="02020603050405020304" pitchFamily="18" charset="0"/>
                      </a:rPr>
                      <m:t>𝑙𝑜𝑔</m:t>
                    </m:r>
                    <m:d>
                      <m:dPr>
                        <m:ctrlPr>
                          <a:rPr lang="en-US" altLang="zh-TW" sz="2800" i="1">
                            <a:latin typeface="Cambria Math" panose="02040503050406030204" pitchFamily="18" charset="0"/>
                            <a:cs typeface="Times New Roman" panose="02020603050405020304" pitchFamily="18" charset="0"/>
                          </a:rPr>
                        </m:ctrlPr>
                      </m:dPr>
                      <m:e>
                        <m:f>
                          <m:fPr>
                            <m:ctrlPr>
                              <a:rPr lang="en-US" altLang="zh-TW" sz="2800" i="1">
                                <a:latin typeface="Cambria Math" panose="02040503050406030204" pitchFamily="18" charset="0"/>
                                <a:cs typeface="Times New Roman" panose="02020603050405020304" pitchFamily="18" charset="0"/>
                              </a:rPr>
                            </m:ctrlPr>
                          </m:fPr>
                          <m:num>
                            <m:sSub>
                              <m:sSubPr>
                                <m:ctrlPr>
                                  <a:rPr lang="en-US" altLang="zh-TW" sz="2800" i="1" smtClean="0">
                                    <a:solidFill>
                                      <a:schemeClr val="tx1"/>
                                    </a:solidFill>
                                    <a:latin typeface="Cambria Math" panose="02040503050406030204" pitchFamily="18" charset="0"/>
                                    <a:cs typeface="Times New Roman" panose="02020603050405020304" pitchFamily="18" charset="0"/>
                                  </a:rPr>
                                </m:ctrlPr>
                              </m:sSubPr>
                              <m:e>
                                <m:r>
                                  <a:rPr lang="en-US" altLang="zh-TW" sz="2800" i="1">
                                    <a:solidFill>
                                      <a:schemeClr val="tx1"/>
                                    </a:solidFill>
                                    <a:latin typeface="Cambria Math" panose="02040503050406030204" pitchFamily="18" charset="0"/>
                                    <a:cs typeface="Times New Roman" panose="02020603050405020304" pitchFamily="18" charset="0"/>
                                  </a:rPr>
                                  <m:t>𝑃</m:t>
                                </m:r>
                              </m:e>
                              <m:sub>
                                <m:r>
                                  <a:rPr lang="en-US" altLang="zh-TW" sz="2800" i="1">
                                    <a:solidFill>
                                      <a:schemeClr val="tx1"/>
                                    </a:solidFill>
                                    <a:latin typeface="Cambria Math" panose="02040503050406030204" pitchFamily="18" charset="0"/>
                                    <a:cs typeface="Times New Roman" panose="02020603050405020304" pitchFamily="18" charset="0"/>
                                  </a:rPr>
                                  <m:t>𝑖</m:t>
                                </m:r>
                              </m:sub>
                            </m:sSub>
                          </m:num>
                          <m:den>
                            <m:r>
                              <a:rPr lang="en-US" altLang="zh-TW" sz="2800" i="1">
                                <a:latin typeface="Cambria Math" panose="02040503050406030204" pitchFamily="18" charset="0"/>
                                <a:cs typeface="Times New Roman" panose="02020603050405020304" pitchFamily="18" charset="0"/>
                              </a:rPr>
                              <m:t>1−</m:t>
                            </m:r>
                            <m:sSub>
                              <m:sSubPr>
                                <m:ctrlPr>
                                  <a:rPr lang="en-US" altLang="zh-TW" sz="2800" i="1" smtClean="0">
                                    <a:solidFill>
                                      <a:schemeClr val="tx1"/>
                                    </a:solidFill>
                                    <a:latin typeface="Cambria Math" panose="02040503050406030204" pitchFamily="18" charset="0"/>
                                    <a:cs typeface="Times New Roman" panose="02020603050405020304" pitchFamily="18" charset="0"/>
                                  </a:rPr>
                                </m:ctrlPr>
                              </m:sSubPr>
                              <m:e>
                                <m:r>
                                  <a:rPr lang="en-US" altLang="zh-TW" sz="2800" i="1">
                                    <a:solidFill>
                                      <a:schemeClr val="tx1"/>
                                    </a:solidFill>
                                    <a:latin typeface="Cambria Math" panose="02040503050406030204" pitchFamily="18" charset="0"/>
                                    <a:cs typeface="Times New Roman" panose="02020603050405020304" pitchFamily="18" charset="0"/>
                                  </a:rPr>
                                  <m:t>𝑃</m:t>
                                </m:r>
                              </m:e>
                              <m:sub>
                                <m:r>
                                  <a:rPr lang="en-US" altLang="zh-TW" sz="2800" i="1">
                                    <a:solidFill>
                                      <a:schemeClr val="tx1"/>
                                    </a:solidFill>
                                    <a:latin typeface="Cambria Math" panose="02040503050406030204" pitchFamily="18" charset="0"/>
                                    <a:cs typeface="Times New Roman" panose="02020603050405020304" pitchFamily="18" charset="0"/>
                                  </a:rPr>
                                  <m:t>𝑖</m:t>
                                </m:r>
                              </m:sub>
                            </m:sSub>
                          </m:den>
                        </m:f>
                      </m:e>
                    </m:d>
                    <m:r>
                      <a:rPr lang="en-US" altLang="zh-TW" sz="2800" i="1">
                        <a:latin typeface="Cambria Math" panose="02040503050406030204" pitchFamily="18" charset="0"/>
                        <a:cs typeface="Times New Roman" panose="02020603050405020304" pitchFamily="18" charset="0"/>
                      </a:rPr>
                      <m:t> </m:t>
                    </m:r>
                  </m:oMath>
                </a14:m>
                <a:r>
                  <a:rPr lang="en-US" altLang="zh-TW" sz="2800" dirty="0">
                    <a:latin typeface="Times New Roman" panose="02020603050405020304" pitchFamily="18" charset="0"/>
                    <a:cs typeface="Times New Roman" panose="02020603050405020304" pitchFamily="18" charset="0"/>
                  </a:rPr>
                  <a:t>= </a:t>
                </a:r>
                <a:r>
                  <a:rPr lang="el-GR" altLang="zh-TW" sz="2800" i="1" dirty="0">
                    <a:latin typeface="Times New Roman" panose="02020603050405020304" pitchFamily="18" charset="0"/>
                    <a:cs typeface="Times New Roman" panose="02020603050405020304" pitchFamily="18" charset="0"/>
                  </a:rPr>
                  <a:t>α</a:t>
                </a:r>
                <a:r>
                  <a:rPr lang="en-US" altLang="zh-TW" sz="2800" i="1" dirty="0">
                    <a:latin typeface="Times New Roman" panose="02020603050405020304" pitchFamily="18" charset="0"/>
                    <a:cs typeface="Times New Roman" panose="02020603050405020304" pitchFamily="18" charset="0"/>
                  </a:rPr>
                  <a:t> + </a:t>
                </a:r>
                <a:r>
                  <a:rPr lang="el-GR" altLang="zh-TW" sz="2800" i="1" dirty="0">
                    <a:solidFill>
                      <a:schemeClr val="tx1"/>
                    </a:solidFill>
                    <a:latin typeface="Times New Roman" panose="02020603050405020304" pitchFamily="18" charset="0"/>
                    <a:cs typeface="Times New Roman" panose="02020603050405020304" pitchFamily="18" charset="0"/>
                  </a:rPr>
                  <a:t>β</a:t>
                </a:r>
                <a:r>
                  <a:rPr lang="fr-FR" altLang="zh-TW" sz="2800" i="1" dirty="0">
                    <a:latin typeface="Times New Roman" panose="02020603050405020304" pitchFamily="18" charset="0"/>
                    <a:cs typeface="Times New Roman" panose="02020603050405020304" pitchFamily="18" charset="0"/>
                  </a:rPr>
                  <a:t> </a:t>
                </a:r>
                <a:r>
                  <a:rPr lang="fr-FR" altLang="zh-TW" sz="2800" i="1" dirty="0">
                    <a:solidFill>
                      <a:schemeClr val="tx1"/>
                    </a:solidFill>
                    <a:latin typeface="Times New Roman" panose="02020603050405020304" pitchFamily="18" charset="0"/>
                    <a:cs typeface="Times New Roman" panose="02020603050405020304" pitchFamily="18" charset="0"/>
                  </a:rPr>
                  <a:t>A</a:t>
                </a:r>
                <a:r>
                  <a:rPr lang="fr-FR" altLang="zh-TW" sz="2800" i="1" baseline="-25000" dirty="0">
                    <a:solidFill>
                      <a:schemeClr val="tx1"/>
                    </a:solidFill>
                    <a:latin typeface="Times New Roman" panose="02020603050405020304" pitchFamily="18" charset="0"/>
                    <a:cs typeface="Times New Roman" panose="02020603050405020304" pitchFamily="18" charset="0"/>
                  </a:rPr>
                  <a:t>i</a:t>
                </a:r>
                <a:endParaRPr lang="zh-TW" altLang="en-US" sz="2800" i="1" dirty="0">
                  <a:solidFill>
                    <a:schemeClr val="tx1"/>
                  </a:solidFill>
                  <a:latin typeface="Times New Roman" panose="02020603050405020304" pitchFamily="18" charset="0"/>
                  <a:cs typeface="Times New Roman" panose="02020603050405020304" pitchFamily="18" charset="0"/>
                </a:endParaRPr>
              </a:p>
              <a:p>
                <a:endParaRPr lang="zh-TW" altLang="en-US" dirty="0"/>
              </a:p>
            </p:txBody>
          </p:sp>
        </mc:Choice>
        <mc:Fallback xmlns="">
          <p:sp>
            <p:nvSpPr>
              <p:cNvPr id="8" name="內容版面配置區 2"/>
              <p:cNvSpPr txBox="1">
                <a:spLocks noRot="1" noChangeAspect="1" noMove="1" noResize="1" noEditPoints="1" noAdjustHandles="1" noChangeArrowheads="1" noChangeShapeType="1" noTextEdit="1"/>
              </p:cNvSpPr>
              <p:nvPr/>
            </p:nvSpPr>
            <p:spPr>
              <a:xfrm>
                <a:off x="539552" y="1772816"/>
                <a:ext cx="6621711" cy="5192785"/>
              </a:xfrm>
              <a:prstGeom prst="rect">
                <a:avLst/>
              </a:prstGeom>
              <a:blipFill rotWithShape="0">
                <a:blip r:embed="rId3" cstate="print"/>
                <a:stretch>
                  <a:fillRect l="-1197" t="-1174"/>
                </a:stretch>
              </a:blipFill>
            </p:spPr>
            <p:txBody>
              <a:bodyPr/>
              <a:lstStyle/>
              <a:p>
                <a:r>
                  <a:rPr lang="zh-TW" altLang="en-US">
                    <a:noFill/>
                  </a:rPr>
                  <a:t> </a:t>
                </a:r>
              </a:p>
            </p:txBody>
          </p:sp>
        </mc:Fallback>
      </mc:AlternateContent>
      <p:sp>
        <p:nvSpPr>
          <p:cNvPr id="9" name="投影片編號版面配置區 3"/>
          <p:cNvSpPr txBox="1">
            <a:spLocks/>
          </p:cNvSpPr>
          <p:nvPr/>
        </p:nvSpPr>
        <p:spPr>
          <a:xfrm>
            <a:off x="8631362" y="6686026"/>
            <a:ext cx="512638" cy="171974"/>
          </a:xfrm>
          <a:prstGeom prst="rect">
            <a:avLst/>
          </a:prstGeom>
        </p:spPr>
        <p:txBody>
          <a:bodyPr vert="horz" lIns="91440" tIns="45720" rIns="91440" bIns="45720" rtlCol="0" anchor="ctr"/>
          <a:lstStyle>
            <a:defPPr>
              <a:defRPr lang="zh-TW"/>
            </a:defPPr>
            <a:lvl1pPr marL="0" algn="r" defTabSz="914400" rtl="0" eaLnBrk="1" latinLnBrk="0" hangingPunct="1">
              <a:defRPr sz="900" kern="1200">
                <a:solidFill>
                  <a:schemeClr val="accent1">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0FFAD11-03B0-47D3-99F5-F912CF3FFB68}" type="slidenum">
              <a:rPr lang="zh-TW" altLang="en-US" smtClean="0"/>
              <a:pPr/>
              <a:t>27</a:t>
            </a:fld>
            <a:endParaRPr lang="zh-TW" altLang="en-US"/>
          </a:p>
        </p:txBody>
      </p:sp>
      <p:sp>
        <p:nvSpPr>
          <p:cNvPr id="10" name="矩形 9"/>
          <p:cNvSpPr/>
          <p:nvPr/>
        </p:nvSpPr>
        <p:spPr>
          <a:xfrm>
            <a:off x="0" y="6093296"/>
            <a:ext cx="9144000" cy="307777"/>
          </a:xfrm>
          <a:prstGeom prst="rect">
            <a:avLst/>
          </a:prstGeom>
        </p:spPr>
        <p:txBody>
          <a:bodyPr wrap="square">
            <a:spAutoFit/>
          </a:bodyPr>
          <a:lstStyle/>
          <a:p>
            <a:r>
              <a:rPr lang="en-US" altLang="zh-TW" sz="1400" baseline="30000" dirty="0" smtClean="0"/>
              <a:t>*</a:t>
            </a:r>
            <a:r>
              <a:rPr lang="zh-TW" altLang="zh-TW" sz="1400" dirty="0"/>
              <a:t>代表迴歸獲得的參數顯著性達</a:t>
            </a:r>
            <a:r>
              <a:rPr lang="en-US" altLang="zh-TW" sz="1400" dirty="0"/>
              <a:t>0.01</a:t>
            </a:r>
            <a:r>
              <a:rPr lang="zh-TW" altLang="zh-TW" sz="1400" dirty="0"/>
              <a:t>水準；</a:t>
            </a:r>
            <a:r>
              <a:rPr lang="en-US" altLang="zh-TW" sz="1400" baseline="30000" dirty="0"/>
              <a:t>*</a:t>
            </a:r>
            <a:r>
              <a:rPr lang="zh-TW" altLang="zh-TW" sz="1400" dirty="0"/>
              <a:t>代表迴歸獲得的參數顯著性達</a:t>
            </a:r>
            <a:r>
              <a:rPr lang="en-US" altLang="zh-TW" sz="1400" dirty="0"/>
              <a:t>0.05</a:t>
            </a:r>
            <a:r>
              <a:rPr lang="zh-TW" altLang="zh-TW" sz="1400" dirty="0"/>
              <a:t>水準</a:t>
            </a:r>
          </a:p>
        </p:txBody>
      </p:sp>
      <p:graphicFrame>
        <p:nvGraphicFramePr>
          <p:cNvPr id="16" name="表格 15"/>
          <p:cNvGraphicFramePr>
            <a:graphicFrameLocks noGrp="1"/>
          </p:cNvGraphicFramePr>
          <p:nvPr>
            <p:extLst>
              <p:ext uri="{D42A27DB-BD31-4B8C-83A1-F6EECF244321}">
                <p14:modId xmlns:p14="http://schemas.microsoft.com/office/powerpoint/2010/main" val="2869418382"/>
              </p:ext>
            </p:extLst>
          </p:nvPr>
        </p:nvGraphicFramePr>
        <p:xfrm>
          <a:off x="24016" y="4653136"/>
          <a:ext cx="9119984" cy="1434874"/>
        </p:xfrm>
        <a:graphic>
          <a:graphicData uri="http://schemas.openxmlformats.org/drawingml/2006/table">
            <a:tbl>
              <a:tblPr/>
              <a:tblGrid>
                <a:gridCol w="999538">
                  <a:extLst>
                    <a:ext uri="{9D8B030D-6E8A-4147-A177-3AD203B41FA5}">
                      <a16:colId xmlns:a16="http://schemas.microsoft.com/office/drawing/2014/main" xmlns="" val="20000"/>
                    </a:ext>
                  </a:extLst>
                </a:gridCol>
                <a:gridCol w="935873">
                  <a:extLst>
                    <a:ext uri="{9D8B030D-6E8A-4147-A177-3AD203B41FA5}">
                      <a16:colId xmlns:a16="http://schemas.microsoft.com/office/drawing/2014/main" xmlns="" val="20001"/>
                    </a:ext>
                  </a:extLst>
                </a:gridCol>
                <a:gridCol w="935873">
                  <a:extLst>
                    <a:ext uri="{9D8B030D-6E8A-4147-A177-3AD203B41FA5}">
                      <a16:colId xmlns:a16="http://schemas.microsoft.com/office/drawing/2014/main" xmlns="" val="20002"/>
                    </a:ext>
                  </a:extLst>
                </a:gridCol>
                <a:gridCol w="902980">
                  <a:extLst>
                    <a:ext uri="{9D8B030D-6E8A-4147-A177-3AD203B41FA5}">
                      <a16:colId xmlns:a16="http://schemas.microsoft.com/office/drawing/2014/main" xmlns="" val="20003"/>
                    </a:ext>
                  </a:extLst>
                </a:gridCol>
                <a:gridCol w="902980">
                  <a:extLst>
                    <a:ext uri="{9D8B030D-6E8A-4147-A177-3AD203B41FA5}">
                      <a16:colId xmlns:a16="http://schemas.microsoft.com/office/drawing/2014/main" xmlns="" val="20004"/>
                    </a:ext>
                  </a:extLst>
                </a:gridCol>
                <a:gridCol w="901917">
                  <a:extLst>
                    <a:ext uri="{9D8B030D-6E8A-4147-A177-3AD203B41FA5}">
                      <a16:colId xmlns:a16="http://schemas.microsoft.com/office/drawing/2014/main" xmlns="" val="20005"/>
                    </a:ext>
                  </a:extLst>
                </a:gridCol>
                <a:gridCol w="830825">
                  <a:extLst>
                    <a:ext uri="{9D8B030D-6E8A-4147-A177-3AD203B41FA5}">
                      <a16:colId xmlns:a16="http://schemas.microsoft.com/office/drawing/2014/main" xmlns="" val="20006"/>
                    </a:ext>
                  </a:extLst>
                </a:gridCol>
                <a:gridCol w="917834">
                  <a:extLst>
                    <a:ext uri="{9D8B030D-6E8A-4147-A177-3AD203B41FA5}">
                      <a16:colId xmlns:a16="http://schemas.microsoft.com/office/drawing/2014/main" xmlns="" val="20007"/>
                    </a:ext>
                  </a:extLst>
                </a:gridCol>
                <a:gridCol w="917834">
                  <a:extLst>
                    <a:ext uri="{9D8B030D-6E8A-4147-A177-3AD203B41FA5}">
                      <a16:colId xmlns:a16="http://schemas.microsoft.com/office/drawing/2014/main" xmlns="" val="20008"/>
                    </a:ext>
                  </a:extLst>
                </a:gridCol>
                <a:gridCol w="874330">
                  <a:extLst>
                    <a:ext uri="{9D8B030D-6E8A-4147-A177-3AD203B41FA5}">
                      <a16:colId xmlns:a16="http://schemas.microsoft.com/office/drawing/2014/main" xmlns="" val="20009"/>
                    </a:ext>
                  </a:extLst>
                </a:gridCol>
              </a:tblGrid>
              <a:tr h="636451">
                <a:tc>
                  <a:txBody>
                    <a:bodyPr/>
                    <a:lstStyle/>
                    <a:p>
                      <a:pPr algn="ctr">
                        <a:lnSpc>
                          <a:spcPct val="100000"/>
                        </a:lnSpc>
                        <a:spcAft>
                          <a:spcPts val="0"/>
                        </a:spcAft>
                      </a:pPr>
                      <a:r>
                        <a:rPr lang="zh-TW" sz="2000" kern="100" dirty="0">
                          <a:solidFill>
                            <a:srgbClr val="000000"/>
                          </a:solidFill>
                          <a:effectLst/>
                          <a:latin typeface="+mn-ea"/>
                          <a:ea typeface="+mn-ea"/>
                          <a:cs typeface="Times New Roman" panose="02020603050405020304" pitchFamily="18" charset="0"/>
                        </a:rPr>
                        <a:t>群集之差異性</a:t>
                      </a:r>
                    </a:p>
                  </a:txBody>
                  <a:tcPr marL="17780" marR="177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a:lnSpc>
                          <a:spcPts val="1200"/>
                        </a:lnSpc>
                        <a:spcAft>
                          <a:spcPts val="0"/>
                        </a:spcAft>
                      </a:pPr>
                      <a:r>
                        <a:rPr lang="zh-TW" altLang="en-US" sz="2000" kern="100" dirty="0" smtClean="0">
                          <a:solidFill>
                            <a:srgbClr val="000000"/>
                          </a:solidFill>
                          <a:effectLst/>
                          <a:latin typeface="+mn-ea"/>
                          <a:ea typeface="+mn-ea"/>
                          <a:cs typeface="Times New Roman" panose="02020603050405020304" pitchFamily="18" charset="0"/>
                        </a:rPr>
                        <a:t>綠色主動</a:t>
                      </a:r>
                      <a:endParaRPr lang="zh-TW" sz="2000" kern="100" dirty="0">
                        <a:solidFill>
                          <a:srgbClr val="000000"/>
                        </a:solidFill>
                        <a:effectLst/>
                        <a:latin typeface="+mn-ea"/>
                        <a:ea typeface="+mn-ea"/>
                        <a:cs typeface="Times New Roman" panose="02020603050405020304" pitchFamily="18" charset="0"/>
                      </a:endParaRPr>
                    </a:p>
                  </a:txBody>
                  <a:tcPr marL="17780" marR="177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gridSpan="3">
                  <a:txBody>
                    <a:bodyPr/>
                    <a:lstStyle/>
                    <a:p>
                      <a:pPr algn="ctr">
                        <a:lnSpc>
                          <a:spcPts val="1200"/>
                        </a:lnSpc>
                        <a:spcAft>
                          <a:spcPts val="0"/>
                        </a:spcAft>
                      </a:pPr>
                      <a:r>
                        <a:rPr lang="zh-TW" altLang="en-US" sz="2000" kern="100" dirty="0" smtClean="0">
                          <a:solidFill>
                            <a:srgbClr val="000000"/>
                          </a:solidFill>
                          <a:effectLst/>
                          <a:latin typeface="+mn-ea"/>
                          <a:ea typeface="+mn-ea"/>
                          <a:cs typeface="Times New Roman" panose="02020603050405020304" pitchFamily="18" charset="0"/>
                        </a:rPr>
                        <a:t>綠色支持</a:t>
                      </a:r>
                      <a:endParaRPr lang="zh-TW" sz="2000" kern="100" dirty="0">
                        <a:solidFill>
                          <a:srgbClr val="000000"/>
                        </a:solidFill>
                        <a:effectLst/>
                        <a:latin typeface="+mn-ea"/>
                        <a:ea typeface="+mn-ea"/>
                        <a:cs typeface="Times New Roman" panose="02020603050405020304" pitchFamily="18" charset="0"/>
                      </a:endParaRPr>
                    </a:p>
                  </a:txBody>
                  <a:tcPr marL="17780" marR="177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gridSpan="3">
                  <a:txBody>
                    <a:bodyPr/>
                    <a:lstStyle/>
                    <a:p>
                      <a:pPr algn="ctr">
                        <a:lnSpc>
                          <a:spcPts val="1200"/>
                        </a:lnSpc>
                        <a:spcAft>
                          <a:spcPts val="0"/>
                        </a:spcAft>
                      </a:pPr>
                      <a:r>
                        <a:rPr lang="zh-TW" altLang="en-US" sz="2000" kern="100" dirty="0" smtClean="0">
                          <a:solidFill>
                            <a:srgbClr val="000000"/>
                          </a:solidFill>
                          <a:effectLst/>
                          <a:latin typeface="+mn-ea"/>
                          <a:ea typeface="+mn-ea"/>
                          <a:cs typeface="Times New Roman" panose="02020603050405020304" pitchFamily="18" charset="0"/>
                        </a:rPr>
                        <a:t>獨善其身</a:t>
                      </a:r>
                      <a:endParaRPr lang="zh-TW" sz="2000" kern="100" dirty="0">
                        <a:solidFill>
                          <a:srgbClr val="000000"/>
                        </a:solidFill>
                        <a:effectLst/>
                        <a:latin typeface="+mn-ea"/>
                        <a:ea typeface="+mn-ea"/>
                        <a:cs typeface="Times New Roman" panose="02020603050405020304" pitchFamily="18" charset="0"/>
                      </a:endParaRPr>
                    </a:p>
                  </a:txBody>
                  <a:tcPr marL="17780" marR="177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xmlns="" val="10000"/>
                  </a:ext>
                </a:extLst>
              </a:tr>
              <a:tr h="296174">
                <a:tc rowSpan="2">
                  <a:txBody>
                    <a:bodyPr/>
                    <a:lstStyle/>
                    <a:p>
                      <a:pPr algn="ctr">
                        <a:lnSpc>
                          <a:spcPts val="1200"/>
                        </a:lnSpc>
                        <a:spcAft>
                          <a:spcPts val="0"/>
                        </a:spcAft>
                      </a:pPr>
                      <a:endParaRPr lang="zh-TW" sz="2000" kern="100" dirty="0">
                        <a:solidFill>
                          <a:srgbClr val="000000"/>
                        </a:solidFill>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i="1" kern="100" dirty="0">
                          <a:solidFill>
                            <a:srgbClr val="000000"/>
                          </a:solidFill>
                          <a:effectLst/>
                          <a:latin typeface="Times New Roman" panose="02020603050405020304" pitchFamily="18" charset="0"/>
                          <a:ea typeface="新細明體" panose="02020500000000000000" pitchFamily="18" charset="-120"/>
                          <a:cs typeface="Times New Roman" panose="02020603050405020304" pitchFamily="18" charset="0"/>
                        </a:rPr>
                        <a:t>α</a:t>
                      </a:r>
                      <a:endParaRPr lang="zh-TW" sz="2000" kern="100" dirty="0">
                        <a:solidFill>
                          <a:srgbClr val="000000"/>
                        </a:solidFill>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i="1" kern="100" dirty="0">
                          <a:solidFill>
                            <a:srgbClr val="000000"/>
                          </a:solidFill>
                          <a:effectLst/>
                          <a:latin typeface="Times New Roman" panose="02020603050405020304" pitchFamily="18" charset="0"/>
                          <a:ea typeface="新細明體" panose="02020500000000000000" pitchFamily="18" charset="-120"/>
                          <a:cs typeface="Times New Roman" panose="02020603050405020304" pitchFamily="18" charset="0"/>
                        </a:rPr>
                        <a:t>β</a:t>
                      </a:r>
                      <a:endParaRPr lang="zh-TW" sz="2000" kern="100" dirty="0">
                        <a:solidFill>
                          <a:srgbClr val="000000"/>
                        </a:solidFill>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kern="100">
                          <a:solidFill>
                            <a:srgbClr val="000000"/>
                          </a:solidFill>
                          <a:effectLst/>
                          <a:latin typeface="Times New Roman" panose="02020603050405020304" pitchFamily="18" charset="0"/>
                          <a:ea typeface="新細明體" panose="02020500000000000000" pitchFamily="18" charset="-120"/>
                          <a:cs typeface="Times New Roman" panose="02020603050405020304" pitchFamily="18" charset="0"/>
                        </a:rPr>
                        <a:t>WTP</a:t>
                      </a:r>
                      <a:endParaRPr lang="zh-TW" sz="2000" kern="100">
                        <a:solidFill>
                          <a:srgbClr val="000000"/>
                        </a:solidFill>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i="1" kern="100">
                          <a:solidFill>
                            <a:srgbClr val="000000"/>
                          </a:solidFill>
                          <a:effectLst/>
                          <a:latin typeface="Times New Roman" panose="02020603050405020304" pitchFamily="18" charset="0"/>
                          <a:ea typeface="新細明體" panose="02020500000000000000" pitchFamily="18" charset="-120"/>
                          <a:cs typeface="Times New Roman" panose="02020603050405020304" pitchFamily="18" charset="0"/>
                        </a:rPr>
                        <a:t>α</a:t>
                      </a:r>
                      <a:endParaRPr lang="zh-TW" sz="2000" kern="100">
                        <a:solidFill>
                          <a:srgbClr val="000000"/>
                        </a:solidFill>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i="1" kern="100" dirty="0">
                          <a:solidFill>
                            <a:srgbClr val="000000"/>
                          </a:solidFill>
                          <a:effectLst/>
                          <a:latin typeface="Times New Roman" panose="02020603050405020304" pitchFamily="18" charset="0"/>
                          <a:ea typeface="新細明體" panose="02020500000000000000" pitchFamily="18" charset="-120"/>
                          <a:cs typeface="Times New Roman" panose="02020603050405020304" pitchFamily="18" charset="0"/>
                        </a:rPr>
                        <a:t>β</a:t>
                      </a:r>
                      <a:endParaRPr lang="zh-TW" sz="2000" kern="100" dirty="0">
                        <a:solidFill>
                          <a:srgbClr val="000000"/>
                        </a:solidFill>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kern="100">
                          <a:solidFill>
                            <a:srgbClr val="000000"/>
                          </a:solidFill>
                          <a:effectLst/>
                          <a:latin typeface="Times New Roman" panose="02020603050405020304" pitchFamily="18" charset="0"/>
                          <a:ea typeface="新細明體" panose="02020500000000000000" pitchFamily="18" charset="-120"/>
                          <a:cs typeface="Times New Roman" panose="02020603050405020304" pitchFamily="18" charset="0"/>
                        </a:rPr>
                        <a:t>WTP</a:t>
                      </a:r>
                      <a:endParaRPr lang="zh-TW" sz="2000" kern="100">
                        <a:solidFill>
                          <a:srgbClr val="000000"/>
                        </a:solidFill>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i="1" kern="100">
                          <a:solidFill>
                            <a:srgbClr val="000000"/>
                          </a:solidFill>
                          <a:effectLst/>
                          <a:latin typeface="Times New Roman" panose="02020603050405020304" pitchFamily="18" charset="0"/>
                          <a:ea typeface="新細明體" panose="02020500000000000000" pitchFamily="18" charset="-120"/>
                          <a:cs typeface="Times New Roman" panose="02020603050405020304" pitchFamily="18" charset="0"/>
                        </a:rPr>
                        <a:t>α</a:t>
                      </a:r>
                      <a:endParaRPr lang="zh-TW" sz="2000" kern="100">
                        <a:solidFill>
                          <a:srgbClr val="000000"/>
                        </a:solidFill>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i="1" kern="100">
                          <a:solidFill>
                            <a:srgbClr val="000000"/>
                          </a:solidFill>
                          <a:effectLst/>
                          <a:latin typeface="Times New Roman" panose="02020603050405020304" pitchFamily="18" charset="0"/>
                          <a:ea typeface="新細明體" panose="02020500000000000000" pitchFamily="18" charset="-120"/>
                          <a:cs typeface="Times New Roman" panose="02020603050405020304" pitchFamily="18" charset="0"/>
                        </a:rPr>
                        <a:t>β</a:t>
                      </a:r>
                      <a:endParaRPr lang="zh-TW" sz="2000" kern="100">
                        <a:solidFill>
                          <a:srgbClr val="000000"/>
                        </a:solidFill>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kern="100">
                          <a:solidFill>
                            <a:srgbClr val="000000"/>
                          </a:solidFill>
                          <a:effectLst/>
                          <a:latin typeface="Times New Roman" panose="02020603050405020304" pitchFamily="18" charset="0"/>
                          <a:ea typeface="新細明體" panose="02020500000000000000" pitchFamily="18" charset="-120"/>
                          <a:cs typeface="Times New Roman" panose="02020603050405020304" pitchFamily="18" charset="0"/>
                        </a:rPr>
                        <a:t>WTP</a:t>
                      </a:r>
                      <a:endParaRPr lang="zh-TW" sz="2000" kern="100">
                        <a:solidFill>
                          <a:srgbClr val="000000"/>
                        </a:solidFill>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r h="493623">
                <a:tc vMerge="1">
                  <a:txBody>
                    <a:bodyPr/>
                    <a:lstStyle/>
                    <a:p>
                      <a:endParaRPr lang="zh-TW" altLang="en-US"/>
                    </a:p>
                  </a:txBody>
                  <a:tcPr/>
                </a:tc>
                <a:tc>
                  <a:txBody>
                    <a:bodyPr/>
                    <a:lstStyle/>
                    <a:p>
                      <a:pPr algn="ctr">
                        <a:lnSpc>
                          <a:spcPts val="1200"/>
                        </a:lnSpc>
                        <a:spcAft>
                          <a:spcPts val="0"/>
                        </a:spcAft>
                        <a:tabLst>
                          <a:tab pos="152400" algn="dec"/>
                        </a:tabLst>
                      </a:pPr>
                      <a:r>
                        <a:rPr lang="en-US" altLang="zh-TW" sz="2000" kern="100" baseline="0" dirty="0" smtClean="0">
                          <a:solidFill>
                            <a:srgbClr val="000000"/>
                          </a:solidFill>
                          <a:effectLst/>
                          <a:latin typeface="Times New Roman" panose="02020603050405020304" pitchFamily="18" charset="0"/>
                          <a:ea typeface="新細明體" panose="02020500000000000000" pitchFamily="18" charset="-120"/>
                          <a:cs typeface="Times New Roman" panose="02020603050405020304" pitchFamily="18" charset="0"/>
                        </a:rPr>
                        <a:t>0.855</a:t>
                      </a:r>
                      <a:r>
                        <a:rPr lang="zh-TW" sz="2000" kern="100" baseline="30000" dirty="0" smtClean="0">
                          <a:solidFill>
                            <a:srgbClr val="000000"/>
                          </a:solidFill>
                          <a:effectLst/>
                          <a:latin typeface="Calibri" panose="020F0502020204030204" pitchFamily="34" charset="0"/>
                          <a:ea typeface="新細明體" panose="02020500000000000000" pitchFamily="18" charset="-120"/>
                          <a:cs typeface="Times New Roman" panose="02020603050405020304" pitchFamily="18" charset="0"/>
                        </a:rPr>
                        <a:t>＊</a:t>
                      </a:r>
                      <a:endParaRPr lang="zh-TW" sz="2000" kern="100" baseline="30000" dirty="0">
                        <a:solidFill>
                          <a:srgbClr val="000000"/>
                        </a:solidFill>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spcAft>
                          <a:spcPts val="0"/>
                        </a:spcAft>
                        <a:tabLst>
                          <a:tab pos="152400" algn="dec"/>
                        </a:tabLst>
                      </a:pPr>
                      <a:r>
                        <a:rPr lang="en-US" sz="2000" kern="100" dirty="0" smtClean="0">
                          <a:solidFill>
                            <a:srgbClr val="000000"/>
                          </a:solidFill>
                          <a:effectLst/>
                          <a:latin typeface="Times New Roman" panose="02020603050405020304" pitchFamily="18" charset="0"/>
                          <a:ea typeface="新細明體" panose="02020500000000000000" pitchFamily="18" charset="-120"/>
                          <a:cs typeface="Times New Roman" panose="02020603050405020304" pitchFamily="18" charset="0"/>
                        </a:rPr>
                        <a:t>-4.684</a:t>
                      </a:r>
                      <a:r>
                        <a:rPr lang="zh-TW" sz="2000" kern="100" baseline="30000" dirty="0" smtClean="0">
                          <a:solidFill>
                            <a:srgbClr val="000000"/>
                          </a:solidFill>
                          <a:effectLst/>
                          <a:latin typeface="Calibri" panose="020F0502020204030204" pitchFamily="34" charset="0"/>
                          <a:ea typeface="新細明體" panose="02020500000000000000" pitchFamily="18" charset="-120"/>
                          <a:cs typeface="Times New Roman" panose="02020603050405020304" pitchFamily="18" charset="0"/>
                        </a:rPr>
                        <a:t>＊</a:t>
                      </a:r>
                      <a:endParaRPr lang="zh-TW" sz="2000" kern="100" dirty="0">
                        <a:solidFill>
                          <a:srgbClr val="000000"/>
                        </a:solidFill>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spcAft>
                          <a:spcPts val="0"/>
                        </a:spcAft>
                        <a:tabLst>
                          <a:tab pos="152400" algn="dec"/>
                        </a:tabLst>
                      </a:pPr>
                      <a:r>
                        <a:rPr lang="en-US" sz="2000" kern="100" dirty="0" smtClean="0">
                          <a:solidFill>
                            <a:srgbClr val="000000"/>
                          </a:solidFill>
                          <a:effectLst/>
                          <a:latin typeface="Times New Roman" panose="02020603050405020304" pitchFamily="18" charset="0"/>
                          <a:ea typeface="新細明體" panose="02020500000000000000" pitchFamily="18" charset="-120"/>
                          <a:cs typeface="Times New Roman" panose="02020603050405020304" pitchFamily="18" charset="0"/>
                        </a:rPr>
                        <a:t>16.69 </a:t>
                      </a:r>
                      <a:r>
                        <a:rPr lang="en-US" sz="2000" kern="100" dirty="0">
                          <a:solidFill>
                            <a:srgbClr val="000000"/>
                          </a:solidFill>
                          <a:effectLst/>
                          <a:latin typeface="Times New Roman" panose="02020603050405020304" pitchFamily="18" charset="0"/>
                          <a:ea typeface="新細明體" panose="02020500000000000000" pitchFamily="18" charset="-120"/>
                          <a:cs typeface="Times New Roman" panose="02020603050405020304" pitchFamily="18" charset="0"/>
                        </a:rPr>
                        <a:t>%</a:t>
                      </a:r>
                      <a:endParaRPr lang="zh-TW" sz="2000" kern="100" dirty="0">
                        <a:solidFill>
                          <a:srgbClr val="000000"/>
                        </a:solidFill>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spcAft>
                          <a:spcPts val="0"/>
                        </a:spcAft>
                        <a:tabLst>
                          <a:tab pos="152400" algn="dec"/>
                        </a:tabLst>
                      </a:pPr>
                      <a:r>
                        <a:rPr lang="en-US" sz="2000" kern="100" dirty="0" smtClean="0">
                          <a:solidFill>
                            <a:srgbClr val="000000"/>
                          </a:solidFill>
                          <a:effectLst/>
                          <a:latin typeface="Times New Roman" panose="02020603050405020304" pitchFamily="18" charset="0"/>
                          <a:ea typeface="新細明體" panose="02020500000000000000" pitchFamily="18" charset="-120"/>
                          <a:cs typeface="Times New Roman" panose="02020603050405020304" pitchFamily="18" charset="0"/>
                        </a:rPr>
                        <a:t>0.909</a:t>
                      </a:r>
                      <a:r>
                        <a:rPr lang="zh-TW" sz="2000" kern="100" baseline="30000" dirty="0" smtClean="0">
                          <a:solidFill>
                            <a:srgbClr val="000000"/>
                          </a:solidFill>
                          <a:effectLst/>
                          <a:latin typeface="Calibri" panose="020F0502020204030204" pitchFamily="34" charset="0"/>
                          <a:ea typeface="新細明體" panose="02020500000000000000" pitchFamily="18" charset="-120"/>
                          <a:cs typeface="Times New Roman" panose="02020603050405020304" pitchFamily="18" charset="0"/>
                        </a:rPr>
                        <a:t>＊</a:t>
                      </a:r>
                      <a:endParaRPr lang="zh-TW" sz="2000" kern="100" dirty="0">
                        <a:solidFill>
                          <a:srgbClr val="000000"/>
                        </a:solidFill>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spcAft>
                          <a:spcPts val="0"/>
                        </a:spcAft>
                        <a:tabLst>
                          <a:tab pos="152400" algn="dec"/>
                        </a:tabLst>
                      </a:pPr>
                      <a:r>
                        <a:rPr lang="en-US" sz="2000" kern="100" dirty="0" smtClean="0">
                          <a:solidFill>
                            <a:srgbClr val="000000"/>
                          </a:solidFill>
                          <a:effectLst/>
                          <a:latin typeface="Times New Roman" panose="02020603050405020304" pitchFamily="18" charset="0"/>
                          <a:ea typeface="新細明體" panose="02020500000000000000" pitchFamily="18" charset="-120"/>
                          <a:cs typeface="Times New Roman" panose="02020603050405020304" pitchFamily="18" charset="0"/>
                        </a:rPr>
                        <a:t>-4.146</a:t>
                      </a:r>
                      <a:r>
                        <a:rPr lang="zh-TW" sz="2000" kern="100" baseline="30000" dirty="0" smtClean="0">
                          <a:solidFill>
                            <a:srgbClr val="000000"/>
                          </a:solidFill>
                          <a:effectLst/>
                          <a:latin typeface="Calibri" panose="020F0502020204030204" pitchFamily="34" charset="0"/>
                          <a:ea typeface="新細明體" panose="02020500000000000000" pitchFamily="18" charset="-120"/>
                          <a:cs typeface="Times New Roman" panose="02020603050405020304" pitchFamily="18" charset="0"/>
                        </a:rPr>
                        <a:t>＊</a:t>
                      </a:r>
                      <a:endParaRPr lang="zh-TW" sz="2000" kern="100" dirty="0">
                        <a:solidFill>
                          <a:srgbClr val="000000"/>
                        </a:solidFill>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spcAft>
                          <a:spcPts val="0"/>
                        </a:spcAft>
                        <a:tabLst>
                          <a:tab pos="152400" algn="dec"/>
                        </a:tabLst>
                      </a:pPr>
                      <a:r>
                        <a:rPr lang="en-US" sz="1800" kern="100" dirty="0" smtClean="0">
                          <a:solidFill>
                            <a:srgbClr val="000000"/>
                          </a:solidFill>
                          <a:effectLst/>
                          <a:latin typeface="Times New Roman" panose="02020603050405020304" pitchFamily="18" charset="0"/>
                          <a:ea typeface="新細明體" panose="02020500000000000000" pitchFamily="18" charset="-120"/>
                          <a:cs typeface="Times New Roman" panose="02020603050405020304" pitchFamily="18" charset="0"/>
                        </a:rPr>
                        <a:t>19.54</a:t>
                      </a:r>
                      <a:r>
                        <a:rPr lang="en-US" sz="2000" kern="100" dirty="0" smtClean="0">
                          <a:solidFill>
                            <a:srgbClr val="000000"/>
                          </a:solidFill>
                          <a:effectLst/>
                          <a:latin typeface="Times New Roman" panose="02020603050405020304" pitchFamily="18" charset="0"/>
                          <a:ea typeface="新細明體" panose="02020500000000000000" pitchFamily="18" charset="-120"/>
                          <a:cs typeface="Times New Roman" panose="02020603050405020304" pitchFamily="18" charset="0"/>
                        </a:rPr>
                        <a:t> </a:t>
                      </a:r>
                      <a:r>
                        <a:rPr lang="en-US" sz="1800" kern="100" dirty="0">
                          <a:solidFill>
                            <a:srgbClr val="000000"/>
                          </a:solidFill>
                          <a:effectLst/>
                          <a:latin typeface="Times New Roman" panose="02020603050405020304" pitchFamily="18" charset="0"/>
                          <a:ea typeface="新細明體" panose="02020500000000000000" pitchFamily="18" charset="-120"/>
                          <a:cs typeface="Times New Roman" panose="02020603050405020304" pitchFamily="18" charset="0"/>
                        </a:rPr>
                        <a:t>%</a:t>
                      </a:r>
                      <a:endParaRPr lang="zh-TW" sz="1800" kern="100" dirty="0">
                        <a:solidFill>
                          <a:srgbClr val="000000"/>
                        </a:solidFill>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spcAft>
                          <a:spcPts val="0"/>
                        </a:spcAft>
                        <a:tabLst>
                          <a:tab pos="152400" algn="dec"/>
                        </a:tabLst>
                      </a:pPr>
                      <a:r>
                        <a:rPr lang="en-US" sz="2000" kern="100" dirty="0" smtClean="0">
                          <a:solidFill>
                            <a:srgbClr val="000000"/>
                          </a:solidFill>
                          <a:effectLst/>
                          <a:latin typeface="Times New Roman" panose="02020603050405020304" pitchFamily="18" charset="0"/>
                          <a:ea typeface="新細明體" panose="02020500000000000000" pitchFamily="18" charset="-120"/>
                          <a:cs typeface="Times New Roman" panose="02020603050405020304" pitchFamily="18" charset="0"/>
                        </a:rPr>
                        <a:t>0.849</a:t>
                      </a:r>
                      <a:r>
                        <a:rPr lang="zh-TW" sz="2000" kern="100" baseline="30000" dirty="0" smtClean="0">
                          <a:solidFill>
                            <a:srgbClr val="000000"/>
                          </a:solidFill>
                          <a:effectLst/>
                          <a:latin typeface="Calibri" panose="020F0502020204030204" pitchFamily="34" charset="0"/>
                          <a:ea typeface="新細明體" panose="02020500000000000000" pitchFamily="18" charset="-120"/>
                          <a:cs typeface="Times New Roman" panose="02020603050405020304" pitchFamily="18" charset="0"/>
                        </a:rPr>
                        <a:t>＊</a:t>
                      </a:r>
                      <a:endParaRPr lang="zh-TW" sz="2000" kern="100" dirty="0">
                        <a:solidFill>
                          <a:srgbClr val="000000"/>
                        </a:solidFill>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spcAft>
                          <a:spcPts val="0"/>
                        </a:spcAft>
                        <a:tabLst>
                          <a:tab pos="152400" algn="dec"/>
                        </a:tabLst>
                      </a:pPr>
                      <a:r>
                        <a:rPr lang="en-US" sz="2000" kern="100" dirty="0" smtClean="0">
                          <a:solidFill>
                            <a:srgbClr val="000000"/>
                          </a:solidFill>
                          <a:effectLst/>
                          <a:latin typeface="Times New Roman" panose="02020603050405020304" pitchFamily="18" charset="0"/>
                          <a:ea typeface="新細明體" panose="02020500000000000000" pitchFamily="18" charset="-120"/>
                          <a:cs typeface="Times New Roman" panose="02020603050405020304" pitchFamily="18" charset="0"/>
                        </a:rPr>
                        <a:t>-4.344</a:t>
                      </a:r>
                      <a:r>
                        <a:rPr lang="zh-TW" sz="2000" kern="100" baseline="30000" dirty="0" smtClean="0">
                          <a:solidFill>
                            <a:srgbClr val="000000"/>
                          </a:solidFill>
                          <a:effectLst/>
                          <a:latin typeface="Calibri" panose="020F0502020204030204" pitchFamily="34" charset="0"/>
                          <a:ea typeface="新細明體" panose="02020500000000000000" pitchFamily="18" charset="-120"/>
                          <a:cs typeface="Times New Roman" panose="02020603050405020304" pitchFamily="18" charset="0"/>
                        </a:rPr>
                        <a:t>＊</a:t>
                      </a:r>
                      <a:endParaRPr lang="zh-TW" sz="2000" kern="100" dirty="0">
                        <a:solidFill>
                          <a:srgbClr val="000000"/>
                        </a:solidFill>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spcAft>
                          <a:spcPts val="0"/>
                        </a:spcAft>
                        <a:tabLst>
                          <a:tab pos="152400" algn="dec"/>
                        </a:tabLst>
                      </a:pPr>
                      <a:r>
                        <a:rPr lang="en-US" sz="1800" kern="100" dirty="0" smtClean="0">
                          <a:solidFill>
                            <a:srgbClr val="000000"/>
                          </a:solidFill>
                          <a:effectLst/>
                          <a:latin typeface="Times New Roman" panose="02020603050405020304" pitchFamily="18" charset="0"/>
                          <a:ea typeface="新細明體" panose="02020500000000000000" pitchFamily="18" charset="-120"/>
                          <a:cs typeface="Times New Roman" panose="02020603050405020304" pitchFamily="18" charset="0"/>
                        </a:rPr>
                        <a:t>16.98 </a:t>
                      </a:r>
                      <a:r>
                        <a:rPr lang="en-US" sz="1800" kern="100" dirty="0">
                          <a:solidFill>
                            <a:srgbClr val="000000"/>
                          </a:solidFill>
                          <a:effectLst/>
                          <a:latin typeface="Times New Roman" panose="02020603050405020304" pitchFamily="18" charset="0"/>
                          <a:ea typeface="新細明體" panose="02020500000000000000" pitchFamily="18" charset="-120"/>
                          <a:cs typeface="Times New Roman" panose="02020603050405020304" pitchFamily="18" charset="0"/>
                        </a:rPr>
                        <a:t>%</a:t>
                      </a:r>
                      <a:endParaRPr lang="zh-TW" sz="1800" kern="100" dirty="0">
                        <a:solidFill>
                          <a:srgbClr val="000000"/>
                        </a:solidFill>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bl>
          </a:graphicData>
        </a:graphic>
      </p:graphicFrame>
      <p:sp>
        <p:nvSpPr>
          <p:cNvPr id="6" name="文字方塊 5"/>
          <p:cNvSpPr txBox="1"/>
          <p:nvPr/>
        </p:nvSpPr>
        <p:spPr>
          <a:xfrm>
            <a:off x="107504" y="3442277"/>
            <a:ext cx="8779175" cy="830997"/>
          </a:xfrm>
          <a:prstGeom prst="rect">
            <a:avLst/>
          </a:prstGeom>
          <a:noFill/>
        </p:spPr>
        <p:txBody>
          <a:bodyPr wrap="square" rtlCol="0">
            <a:spAutoFit/>
          </a:bodyPr>
          <a:lstStyle/>
          <a:p>
            <a:r>
              <a:rPr lang="en-US" altLang="zh-TW" sz="1200" i="1" dirty="0"/>
              <a:t>P</a:t>
            </a:r>
            <a:r>
              <a:rPr lang="en-US" altLang="zh-TW" sz="1200" i="1" baseline="-25000" dirty="0"/>
              <a:t>i</a:t>
            </a:r>
            <a:r>
              <a:rPr lang="zh-TW" altLang="zh-TW" sz="1200" dirty="0"/>
              <a:t>：假設消費者願意以高於一般飯店售價一定百分比</a:t>
            </a:r>
            <a:r>
              <a:rPr lang="en-US" altLang="zh-TW" sz="1200" i="1" dirty="0"/>
              <a:t>A</a:t>
            </a:r>
            <a:r>
              <a:rPr lang="en-US" altLang="zh-TW" sz="1200" i="1" baseline="-25000" dirty="0"/>
              <a:t>i</a:t>
            </a:r>
            <a:r>
              <a:rPr lang="zh-TW" altLang="zh-TW" sz="1200" dirty="0"/>
              <a:t>至綠建築飯店入住則給予數值</a:t>
            </a:r>
            <a:r>
              <a:rPr lang="en-US" altLang="zh-TW" sz="1200" dirty="0"/>
              <a:t> 1</a:t>
            </a:r>
            <a:r>
              <a:rPr lang="zh-TW" altLang="zh-TW" sz="1200" dirty="0"/>
              <a:t>，其他給於數值</a:t>
            </a:r>
            <a:r>
              <a:rPr lang="en-US" altLang="zh-TW" sz="1200" dirty="0"/>
              <a:t> 0</a:t>
            </a:r>
            <a:r>
              <a:rPr lang="zh-TW" altLang="zh-TW" sz="1200" dirty="0" smtClean="0"/>
              <a:t>。</a:t>
            </a:r>
            <a:r>
              <a:rPr lang="en-US" altLang="zh-TW" sz="1200" dirty="0" smtClean="0"/>
              <a:t/>
            </a:r>
            <a:br>
              <a:rPr lang="en-US" altLang="zh-TW" sz="1200" dirty="0" smtClean="0"/>
            </a:br>
            <a:r>
              <a:rPr lang="en-US" altLang="zh-TW" sz="1200" i="1" dirty="0" smtClean="0"/>
              <a:t/>
            </a:r>
            <a:br>
              <a:rPr lang="en-US" altLang="zh-TW" sz="1200" i="1" dirty="0" smtClean="0"/>
            </a:br>
            <a:r>
              <a:rPr lang="en-US" altLang="zh-TW" sz="1200" i="1" dirty="0" smtClean="0"/>
              <a:t>A</a:t>
            </a:r>
            <a:r>
              <a:rPr lang="en-US" altLang="zh-TW" sz="1200" i="1" baseline="-25000" dirty="0" smtClean="0"/>
              <a:t>i</a:t>
            </a:r>
            <a:r>
              <a:rPr lang="zh-TW" altLang="zh-TW" sz="1200" dirty="0"/>
              <a:t>：消費者在綠建築飯店消費時願意比一般飯店以較高百分比來</a:t>
            </a:r>
            <a:r>
              <a:rPr lang="zh-TW" altLang="zh-TW" sz="1200" dirty="0" smtClean="0"/>
              <a:t>消費</a:t>
            </a:r>
            <a:r>
              <a:rPr lang="en-US" altLang="zh-TW" sz="1200" dirty="0"/>
              <a:t>(5 %</a:t>
            </a:r>
            <a:r>
              <a:rPr lang="zh-TW" altLang="zh-TW" sz="1200" dirty="0"/>
              <a:t>、</a:t>
            </a:r>
            <a:r>
              <a:rPr lang="en-US" altLang="zh-TW" sz="1200" dirty="0"/>
              <a:t>10 %</a:t>
            </a:r>
            <a:r>
              <a:rPr lang="zh-TW" altLang="zh-TW" sz="1200" dirty="0"/>
              <a:t>、</a:t>
            </a:r>
            <a:r>
              <a:rPr lang="en-US" altLang="zh-TW" sz="1200" dirty="0"/>
              <a:t>15 %</a:t>
            </a:r>
            <a:r>
              <a:rPr lang="zh-TW" altLang="zh-TW" sz="1200" dirty="0"/>
              <a:t>、</a:t>
            </a:r>
            <a:r>
              <a:rPr lang="en-US" altLang="zh-TW" sz="1200" dirty="0"/>
              <a:t>20 %</a:t>
            </a:r>
            <a:r>
              <a:rPr lang="zh-TW" altLang="zh-TW" sz="1200" dirty="0"/>
              <a:t>、</a:t>
            </a:r>
            <a:r>
              <a:rPr lang="en-US" altLang="zh-TW" sz="1200" dirty="0"/>
              <a:t>25 %</a:t>
            </a:r>
            <a:r>
              <a:rPr lang="zh-TW" altLang="zh-TW" sz="1200" dirty="0"/>
              <a:t>、</a:t>
            </a:r>
            <a:r>
              <a:rPr lang="en-US" altLang="zh-TW" sz="1200" dirty="0"/>
              <a:t>30 %</a:t>
            </a:r>
            <a:r>
              <a:rPr lang="zh-TW" altLang="zh-TW" sz="1200" dirty="0"/>
              <a:t>、</a:t>
            </a:r>
            <a:r>
              <a:rPr lang="en-US" altLang="zh-TW" sz="1200" dirty="0"/>
              <a:t>35 %</a:t>
            </a:r>
            <a:r>
              <a:rPr lang="zh-TW" altLang="zh-TW" sz="1200" dirty="0"/>
              <a:t>、</a:t>
            </a:r>
            <a:r>
              <a:rPr lang="en-US" altLang="zh-TW" sz="1200" dirty="0"/>
              <a:t>40 %</a:t>
            </a:r>
            <a:r>
              <a:rPr lang="zh-TW" altLang="zh-TW" sz="1200" dirty="0"/>
              <a:t>以上</a:t>
            </a:r>
            <a:r>
              <a:rPr lang="en-US" altLang="zh-TW" sz="1200" dirty="0"/>
              <a:t>)</a:t>
            </a:r>
            <a:r>
              <a:rPr lang="zh-TW" altLang="zh-TW" sz="1200" dirty="0"/>
              <a:t>。 </a:t>
            </a:r>
          </a:p>
          <a:p>
            <a:endParaRPr lang="zh-TW" altLang="en-US" sz="1200" dirty="0"/>
          </a:p>
        </p:txBody>
      </p:sp>
      <p:sp>
        <p:nvSpPr>
          <p:cNvPr id="11" name="橢圓 10"/>
          <p:cNvSpPr/>
          <p:nvPr/>
        </p:nvSpPr>
        <p:spPr>
          <a:xfrm>
            <a:off x="4067944" y="4509120"/>
            <a:ext cx="2016692" cy="754872"/>
          </a:xfrm>
          <a:prstGeom prst="ellipse">
            <a:avLst/>
          </a:prstGeom>
          <a:noFill/>
          <a:ln w="57150">
            <a:solidFill>
              <a:srgbClr val="0067FF"/>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zh-TW" altLang="en-US"/>
          </a:p>
        </p:txBody>
      </p:sp>
    </p:spTree>
    <p:extLst>
      <p:ext uri="{BB962C8B-B14F-4D97-AF65-F5344CB8AC3E}">
        <p14:creationId xmlns:p14="http://schemas.microsoft.com/office/powerpoint/2010/main" val="132585140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投影片編號版面配置區 2"/>
          <p:cNvSpPr>
            <a:spLocks noGrp="1"/>
          </p:cNvSpPr>
          <p:nvPr>
            <p:ph type="sldNum" sz="quarter" idx="12"/>
          </p:nvPr>
        </p:nvSpPr>
        <p:spPr/>
        <p:txBody>
          <a:bodyPr/>
          <a:lstStyle/>
          <a:p>
            <a:fld id="{6215B1F7-9B10-4EA8-9E72-A02D15876458}" type="slidenum">
              <a:rPr lang="zh-TW" altLang="en-US" smtClean="0"/>
              <a:pPr/>
              <a:t>28</a:t>
            </a:fld>
            <a:endParaRPr lang="zh-TW" altLang="en-US"/>
          </a:p>
        </p:txBody>
      </p:sp>
      <p:sp>
        <p:nvSpPr>
          <p:cNvPr id="7" name="標題 7"/>
          <p:cNvSpPr txBox="1">
            <a:spLocks/>
          </p:cNvSpPr>
          <p:nvPr/>
        </p:nvSpPr>
        <p:spPr>
          <a:xfrm>
            <a:off x="609599" y="609600"/>
            <a:ext cx="6626697" cy="783354"/>
          </a:xfrm>
          <a:prstGeom prst="rect">
            <a:avLst/>
          </a:prstGeom>
        </p:spPr>
        <p:txBody>
          <a:bodyPr vert="horz" lIns="91440" tIns="45720" rIns="91440" bIns="45720" rtlCol="0" anchor="t">
            <a:noAutofit/>
          </a:bodyPr>
          <a:lstStyle>
            <a:lvl1pPr algn="ctr" defTabSz="457200" rtl="0" eaLnBrk="1" latinLnBrk="0" hangingPunct="1">
              <a:spcBef>
                <a:spcPct val="0"/>
              </a:spcBef>
              <a:buNone/>
              <a:defRPr sz="4800" kern="1200">
                <a:solidFill>
                  <a:schemeClr val="accent1">
                    <a:lumMod val="75000"/>
                  </a:schemeClr>
                </a:solidFill>
                <a:latin typeface="Microsoft JhengHei" charset="-120"/>
                <a:ea typeface="Microsoft JhengHei" charset="-120"/>
                <a:cs typeface="Microsoft JhengHei" charset="-12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zh-TW" altLang="en-US" sz="3600" dirty="0" smtClean="0">
                <a:solidFill>
                  <a:srgbClr val="C00000"/>
                </a:solidFill>
                <a:latin typeface="+mj-ea"/>
                <a:ea typeface="+mj-ea"/>
              </a:rPr>
              <a:t>研究假設</a:t>
            </a:r>
            <a:endParaRPr lang="zh-TW" altLang="en-US" sz="3200" dirty="0">
              <a:solidFill>
                <a:srgbClr val="7030A0"/>
              </a:solidFill>
              <a:latin typeface="+mj-ea"/>
              <a:ea typeface="+mj-ea"/>
            </a:endParaRPr>
          </a:p>
        </p:txBody>
      </p:sp>
      <p:sp>
        <p:nvSpPr>
          <p:cNvPr id="9" name="投影片編號版面配置區 3"/>
          <p:cNvSpPr txBox="1">
            <a:spLocks/>
          </p:cNvSpPr>
          <p:nvPr/>
        </p:nvSpPr>
        <p:spPr>
          <a:xfrm>
            <a:off x="8631362" y="6686026"/>
            <a:ext cx="512638" cy="171974"/>
          </a:xfrm>
          <a:prstGeom prst="rect">
            <a:avLst/>
          </a:prstGeom>
        </p:spPr>
        <p:txBody>
          <a:bodyPr vert="horz" lIns="91440" tIns="45720" rIns="91440" bIns="45720" rtlCol="0" anchor="ctr"/>
          <a:lstStyle>
            <a:defPPr>
              <a:defRPr lang="zh-TW"/>
            </a:defPPr>
            <a:lvl1pPr marL="0" algn="r" defTabSz="914400" rtl="0" eaLnBrk="1" latinLnBrk="0" hangingPunct="1">
              <a:defRPr sz="900" kern="1200">
                <a:solidFill>
                  <a:schemeClr val="accent1">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0FFAD11-03B0-47D3-99F5-F912CF3FFB68}" type="slidenum">
              <a:rPr lang="zh-TW" altLang="en-US" smtClean="0"/>
              <a:pPr/>
              <a:t>28</a:t>
            </a:fld>
            <a:endParaRPr lang="zh-TW" altLang="en-US"/>
          </a:p>
        </p:txBody>
      </p:sp>
      <p:sp>
        <p:nvSpPr>
          <p:cNvPr id="2" name="矩形 1"/>
          <p:cNvSpPr/>
          <p:nvPr/>
        </p:nvSpPr>
        <p:spPr>
          <a:xfrm>
            <a:off x="348649" y="1484784"/>
            <a:ext cx="8534401" cy="4247317"/>
          </a:xfrm>
          <a:prstGeom prst="rect">
            <a:avLst/>
          </a:prstGeom>
        </p:spPr>
        <p:txBody>
          <a:bodyPr wrap="square">
            <a:spAutoFit/>
          </a:bodyPr>
          <a:lstStyle/>
          <a:p>
            <a:pPr marL="609600" indent="-304800">
              <a:spcAft>
                <a:spcPts val="0"/>
              </a:spcAft>
              <a:tabLst>
                <a:tab pos="5486400" algn="r"/>
              </a:tabLst>
            </a:pPr>
            <a:r>
              <a:rPr lang="en-US" altLang="zh-TW" dirty="0">
                <a:latin typeface="+mj-ea"/>
                <a:ea typeface="+mj-ea"/>
                <a:cs typeface="標楷體" panose="03000509000000000000" pitchFamily="65" charset="-120"/>
              </a:rPr>
              <a:t>H1</a:t>
            </a:r>
            <a:r>
              <a:rPr lang="zh-TW" altLang="zh-TW" dirty="0">
                <a:latin typeface="+mj-ea"/>
                <a:ea typeface="+mj-ea"/>
                <a:cs typeface="Times New Roman" panose="02020603050405020304" pitchFamily="18" charset="0"/>
              </a:rPr>
              <a:t>：以對於綠色消費的遊客進行市場區別時，在不同的市場區別的遊客對於具綠建築標章的飯店，它的住宿意願有顯著性差異</a:t>
            </a:r>
            <a:r>
              <a:rPr lang="zh-TW" altLang="zh-TW" dirty="0" smtClean="0">
                <a:latin typeface="+mj-ea"/>
                <a:ea typeface="+mj-ea"/>
                <a:cs typeface="Times New Roman" panose="02020603050405020304" pitchFamily="18" charset="0"/>
              </a:rPr>
              <a:t>。</a:t>
            </a:r>
            <a:r>
              <a:rPr lang="en-US" altLang="zh-TW" dirty="0" smtClean="0">
                <a:latin typeface="+mj-ea"/>
                <a:ea typeface="+mj-ea"/>
                <a:cs typeface="Times New Roman" panose="02020603050405020304" pitchFamily="18" charset="0"/>
              </a:rPr>
              <a:t/>
            </a:r>
            <a:br>
              <a:rPr lang="en-US" altLang="zh-TW" dirty="0" smtClean="0">
                <a:latin typeface="+mj-ea"/>
                <a:ea typeface="+mj-ea"/>
                <a:cs typeface="Times New Roman" panose="02020603050405020304" pitchFamily="18" charset="0"/>
              </a:rPr>
            </a:br>
            <a:endParaRPr lang="zh-TW" altLang="zh-TW" dirty="0">
              <a:latin typeface="+mj-ea"/>
              <a:ea typeface="+mj-ea"/>
              <a:cs typeface="標楷體" panose="03000509000000000000" pitchFamily="65" charset="-120"/>
            </a:endParaRPr>
          </a:p>
          <a:p>
            <a:pPr marL="609600" indent="-304800">
              <a:spcAft>
                <a:spcPts val="0"/>
              </a:spcAft>
              <a:tabLst>
                <a:tab pos="5486400" algn="r"/>
              </a:tabLst>
            </a:pPr>
            <a:r>
              <a:rPr lang="en-US" altLang="zh-TW" dirty="0">
                <a:latin typeface="+mj-ea"/>
                <a:ea typeface="+mj-ea"/>
                <a:cs typeface="標楷體" panose="03000509000000000000" pitchFamily="65" charset="-120"/>
              </a:rPr>
              <a:t>H2</a:t>
            </a:r>
            <a:r>
              <a:rPr lang="zh-TW" altLang="zh-TW" dirty="0">
                <a:latin typeface="+mj-ea"/>
                <a:ea typeface="+mj-ea"/>
                <a:cs typeface="Times New Roman" panose="02020603050405020304" pitchFamily="18" charset="0"/>
              </a:rPr>
              <a:t>：以對於綠色消費的遊客進行市場區別時，在不同的市場區別的遊客對於具綠建築標章的飯店，它的願付價格有顯著性差異</a:t>
            </a:r>
            <a:r>
              <a:rPr lang="zh-TW" altLang="zh-TW" dirty="0" smtClean="0">
                <a:latin typeface="+mj-ea"/>
                <a:ea typeface="+mj-ea"/>
                <a:cs typeface="Times New Roman" panose="02020603050405020304" pitchFamily="18" charset="0"/>
              </a:rPr>
              <a:t>。</a:t>
            </a:r>
            <a:r>
              <a:rPr lang="en-US" altLang="zh-TW" dirty="0" smtClean="0">
                <a:latin typeface="+mj-ea"/>
                <a:ea typeface="+mj-ea"/>
                <a:cs typeface="Times New Roman" panose="02020603050405020304" pitchFamily="18" charset="0"/>
              </a:rPr>
              <a:t/>
            </a:r>
            <a:br>
              <a:rPr lang="en-US" altLang="zh-TW" dirty="0" smtClean="0">
                <a:latin typeface="+mj-ea"/>
                <a:ea typeface="+mj-ea"/>
                <a:cs typeface="Times New Roman" panose="02020603050405020304" pitchFamily="18" charset="0"/>
              </a:rPr>
            </a:br>
            <a:endParaRPr lang="zh-TW" altLang="zh-TW" dirty="0">
              <a:latin typeface="+mj-ea"/>
              <a:ea typeface="+mj-ea"/>
              <a:cs typeface="標楷體" panose="03000509000000000000" pitchFamily="65" charset="-120"/>
            </a:endParaRPr>
          </a:p>
          <a:p>
            <a:pPr marL="609600" indent="-304800">
              <a:spcAft>
                <a:spcPts val="0"/>
              </a:spcAft>
              <a:tabLst>
                <a:tab pos="5486400" algn="r"/>
              </a:tabLst>
            </a:pPr>
            <a:r>
              <a:rPr lang="en-US" altLang="zh-TW" dirty="0" smtClean="0">
                <a:latin typeface="+mj-ea"/>
                <a:ea typeface="+mj-ea"/>
                <a:cs typeface="標楷體" panose="03000509000000000000" pitchFamily="65" charset="-120"/>
              </a:rPr>
              <a:t>H3</a:t>
            </a:r>
            <a:r>
              <a:rPr lang="zh-TW" altLang="zh-TW" dirty="0">
                <a:latin typeface="+mj-ea"/>
                <a:ea typeface="+mj-ea"/>
                <a:cs typeface="Times New Roman" panose="02020603050405020304" pitchFamily="18" charset="0"/>
              </a:rPr>
              <a:t>：以對於綠色消費的遊客進行市場區別時，在不同的市場區別的遊客對於具綠建築標章的飯店，它的生活型態有顯著性差異</a:t>
            </a:r>
            <a:r>
              <a:rPr lang="zh-TW" altLang="zh-TW" dirty="0" smtClean="0">
                <a:latin typeface="+mj-ea"/>
                <a:ea typeface="+mj-ea"/>
                <a:cs typeface="Times New Roman" panose="02020603050405020304" pitchFamily="18" charset="0"/>
              </a:rPr>
              <a:t>。</a:t>
            </a:r>
            <a:r>
              <a:rPr lang="en-US" altLang="zh-TW" dirty="0" smtClean="0">
                <a:latin typeface="+mj-ea"/>
                <a:ea typeface="+mj-ea"/>
                <a:cs typeface="Times New Roman" panose="02020603050405020304" pitchFamily="18" charset="0"/>
              </a:rPr>
              <a:t/>
            </a:r>
            <a:br>
              <a:rPr lang="en-US" altLang="zh-TW" dirty="0" smtClean="0">
                <a:latin typeface="+mj-ea"/>
                <a:ea typeface="+mj-ea"/>
                <a:cs typeface="Times New Roman" panose="02020603050405020304" pitchFamily="18" charset="0"/>
              </a:rPr>
            </a:br>
            <a:endParaRPr lang="zh-TW" altLang="zh-TW" dirty="0">
              <a:latin typeface="+mj-ea"/>
              <a:ea typeface="+mj-ea"/>
              <a:cs typeface="標楷體" panose="03000509000000000000" pitchFamily="65" charset="-120"/>
            </a:endParaRPr>
          </a:p>
          <a:p>
            <a:pPr marL="609600" indent="-304800">
              <a:spcAft>
                <a:spcPts val="0"/>
              </a:spcAft>
              <a:tabLst>
                <a:tab pos="5486400" algn="r"/>
              </a:tabLst>
            </a:pPr>
            <a:r>
              <a:rPr lang="en-US" altLang="zh-TW" dirty="0">
                <a:latin typeface="+mj-ea"/>
                <a:ea typeface="+mj-ea"/>
                <a:cs typeface="標楷體" panose="03000509000000000000" pitchFamily="65" charset="-120"/>
              </a:rPr>
              <a:t>H4</a:t>
            </a:r>
            <a:r>
              <a:rPr lang="zh-TW" altLang="zh-TW" dirty="0">
                <a:latin typeface="+mj-ea"/>
                <a:ea typeface="+mj-ea"/>
                <a:cs typeface="Times New Roman" panose="02020603050405020304" pitchFamily="18" charset="0"/>
              </a:rPr>
              <a:t>：以對於綠色消費的遊客進行市場區別時，在不同的市場區別的遊客對於具綠建築標章的飯店，它的環境態度有顯著性差異</a:t>
            </a:r>
            <a:r>
              <a:rPr lang="zh-TW" altLang="zh-TW" dirty="0" smtClean="0">
                <a:latin typeface="+mj-ea"/>
                <a:ea typeface="+mj-ea"/>
                <a:cs typeface="Times New Roman" panose="02020603050405020304" pitchFamily="18" charset="0"/>
              </a:rPr>
              <a:t>。</a:t>
            </a:r>
            <a:r>
              <a:rPr lang="en-US" altLang="zh-TW" dirty="0" smtClean="0">
                <a:latin typeface="+mj-ea"/>
                <a:ea typeface="+mj-ea"/>
                <a:cs typeface="Times New Roman" panose="02020603050405020304" pitchFamily="18" charset="0"/>
              </a:rPr>
              <a:t/>
            </a:r>
            <a:br>
              <a:rPr lang="en-US" altLang="zh-TW" dirty="0" smtClean="0">
                <a:latin typeface="+mj-ea"/>
                <a:ea typeface="+mj-ea"/>
                <a:cs typeface="Times New Roman" panose="02020603050405020304" pitchFamily="18" charset="0"/>
              </a:rPr>
            </a:br>
            <a:endParaRPr lang="zh-TW" altLang="zh-TW" dirty="0">
              <a:latin typeface="+mj-ea"/>
              <a:ea typeface="+mj-ea"/>
              <a:cs typeface="標楷體" panose="03000509000000000000" pitchFamily="65" charset="-120"/>
            </a:endParaRPr>
          </a:p>
          <a:p>
            <a:pPr marL="609600" indent="-304800">
              <a:spcAft>
                <a:spcPts val="0"/>
              </a:spcAft>
              <a:tabLst>
                <a:tab pos="5486400" algn="r"/>
              </a:tabLst>
            </a:pPr>
            <a:r>
              <a:rPr lang="en-US" altLang="zh-TW" dirty="0">
                <a:latin typeface="+mj-ea"/>
                <a:ea typeface="+mj-ea"/>
                <a:cs typeface="標楷體" panose="03000509000000000000" pitchFamily="65" charset="-120"/>
              </a:rPr>
              <a:t>H5</a:t>
            </a:r>
            <a:r>
              <a:rPr lang="zh-TW" altLang="zh-TW" dirty="0">
                <a:latin typeface="+mj-ea"/>
                <a:ea typeface="+mj-ea"/>
                <a:cs typeface="Times New Roman" panose="02020603050405020304" pitchFamily="18" charset="0"/>
              </a:rPr>
              <a:t>：以對於綠色消費的遊客進行市場區別時，在不同的市場區別的遊客對於具綠建築標章的飯店，它的環境行為有顯著性差異</a:t>
            </a:r>
            <a:r>
              <a:rPr lang="zh-TW" altLang="zh-TW" dirty="0" smtClean="0">
                <a:latin typeface="+mj-ea"/>
                <a:ea typeface="+mj-ea"/>
                <a:cs typeface="Times New Roman" panose="02020603050405020304" pitchFamily="18" charset="0"/>
              </a:rPr>
              <a:t>。</a:t>
            </a:r>
            <a:r>
              <a:rPr lang="en-US" altLang="zh-TW" dirty="0" smtClean="0">
                <a:latin typeface="+mj-ea"/>
                <a:ea typeface="+mj-ea"/>
                <a:cs typeface="Times New Roman" panose="02020603050405020304" pitchFamily="18" charset="0"/>
              </a:rPr>
              <a:t/>
            </a:r>
            <a:br>
              <a:rPr lang="en-US" altLang="zh-TW" dirty="0" smtClean="0">
                <a:latin typeface="+mj-ea"/>
                <a:ea typeface="+mj-ea"/>
                <a:cs typeface="Times New Roman" panose="02020603050405020304" pitchFamily="18" charset="0"/>
              </a:rPr>
            </a:br>
            <a:endParaRPr lang="zh-TW" altLang="zh-TW" dirty="0">
              <a:effectLst/>
              <a:latin typeface="+mj-ea"/>
              <a:ea typeface="+mj-ea"/>
              <a:cs typeface="標楷體" panose="03000509000000000000" pitchFamily="65" charset="-120"/>
            </a:endParaRPr>
          </a:p>
        </p:txBody>
      </p:sp>
      <p:sp>
        <p:nvSpPr>
          <p:cNvPr id="5" name="矩形 4"/>
          <p:cNvSpPr/>
          <p:nvPr/>
        </p:nvSpPr>
        <p:spPr>
          <a:xfrm>
            <a:off x="5940152" y="1734587"/>
            <a:ext cx="902811" cy="523220"/>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zh-TW" altLang="en-US" sz="2800" b="1" dirty="0" smtClean="0">
                <a:ln/>
                <a:solidFill>
                  <a:schemeClr val="accent3"/>
                </a:solidFill>
              </a:rPr>
              <a:t>成</a:t>
            </a:r>
            <a:r>
              <a:rPr lang="zh-TW" altLang="en-US" sz="2800" b="1" dirty="0">
                <a:ln/>
                <a:solidFill>
                  <a:schemeClr val="accent3"/>
                </a:solidFill>
              </a:rPr>
              <a:t>立</a:t>
            </a:r>
            <a:endParaRPr lang="zh-TW" altLang="en-US" sz="2800" b="1" cap="none" spc="0" dirty="0">
              <a:ln/>
              <a:solidFill>
                <a:schemeClr val="accent3"/>
              </a:solidFill>
              <a:effectLst/>
            </a:endParaRPr>
          </a:p>
        </p:txBody>
      </p:sp>
      <p:sp>
        <p:nvSpPr>
          <p:cNvPr id="12" name="矩形 11"/>
          <p:cNvSpPr/>
          <p:nvPr/>
        </p:nvSpPr>
        <p:spPr>
          <a:xfrm>
            <a:off x="5940151" y="2567069"/>
            <a:ext cx="902811" cy="523220"/>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zh-TW" altLang="en-US" sz="2800" b="1" dirty="0" smtClean="0">
                <a:ln/>
                <a:solidFill>
                  <a:schemeClr val="accent3"/>
                </a:solidFill>
              </a:rPr>
              <a:t>成</a:t>
            </a:r>
            <a:r>
              <a:rPr lang="zh-TW" altLang="en-US" sz="2800" b="1" dirty="0">
                <a:ln/>
                <a:solidFill>
                  <a:schemeClr val="accent3"/>
                </a:solidFill>
              </a:rPr>
              <a:t>立</a:t>
            </a:r>
            <a:endParaRPr lang="zh-TW" altLang="en-US" sz="2800" b="1" cap="none" spc="0" dirty="0">
              <a:ln/>
              <a:solidFill>
                <a:schemeClr val="accent3"/>
              </a:solidFill>
              <a:effectLst/>
            </a:endParaRPr>
          </a:p>
        </p:txBody>
      </p:sp>
      <p:sp>
        <p:nvSpPr>
          <p:cNvPr id="13" name="矩形 12"/>
          <p:cNvSpPr/>
          <p:nvPr/>
        </p:nvSpPr>
        <p:spPr>
          <a:xfrm>
            <a:off x="5940150" y="5005056"/>
            <a:ext cx="902811" cy="523220"/>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zh-TW" altLang="en-US" sz="2800" b="1" dirty="0" smtClean="0">
                <a:ln/>
                <a:solidFill>
                  <a:schemeClr val="accent3"/>
                </a:solidFill>
              </a:rPr>
              <a:t>成</a:t>
            </a:r>
            <a:r>
              <a:rPr lang="zh-TW" altLang="en-US" sz="2800" b="1" dirty="0">
                <a:ln/>
                <a:solidFill>
                  <a:schemeClr val="accent3"/>
                </a:solidFill>
              </a:rPr>
              <a:t>立</a:t>
            </a:r>
            <a:endParaRPr lang="zh-TW" altLang="en-US" sz="2800" b="1" cap="none" spc="0" dirty="0">
              <a:ln/>
              <a:solidFill>
                <a:schemeClr val="accent3"/>
              </a:solidFill>
              <a:effectLst/>
            </a:endParaRPr>
          </a:p>
        </p:txBody>
      </p:sp>
      <p:sp>
        <p:nvSpPr>
          <p:cNvPr id="14" name="矩形 13"/>
          <p:cNvSpPr/>
          <p:nvPr/>
        </p:nvSpPr>
        <p:spPr>
          <a:xfrm>
            <a:off x="5940150" y="4199662"/>
            <a:ext cx="1620957" cy="523220"/>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zh-TW" altLang="en-US" sz="2800" b="1" dirty="0" smtClean="0">
                <a:ln/>
                <a:solidFill>
                  <a:schemeClr val="accent3"/>
                </a:solidFill>
              </a:rPr>
              <a:t>部分成立</a:t>
            </a:r>
            <a:endParaRPr lang="zh-TW" altLang="en-US" sz="2800" b="1" cap="none" spc="0" dirty="0">
              <a:ln/>
              <a:solidFill>
                <a:schemeClr val="accent3"/>
              </a:solidFill>
              <a:effectLst/>
            </a:endParaRPr>
          </a:p>
        </p:txBody>
      </p:sp>
      <p:sp>
        <p:nvSpPr>
          <p:cNvPr id="15" name="矩形 14"/>
          <p:cNvSpPr/>
          <p:nvPr/>
        </p:nvSpPr>
        <p:spPr>
          <a:xfrm>
            <a:off x="5940150" y="3367180"/>
            <a:ext cx="1620957" cy="523220"/>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zh-TW" altLang="en-US" sz="2800" b="1" dirty="0" smtClean="0">
                <a:ln/>
                <a:solidFill>
                  <a:schemeClr val="accent3"/>
                </a:solidFill>
              </a:rPr>
              <a:t>部分成立</a:t>
            </a:r>
            <a:endParaRPr lang="zh-TW" altLang="en-US" sz="2800" b="1" cap="none" spc="0" dirty="0">
              <a:ln/>
              <a:solidFill>
                <a:schemeClr val="accent3"/>
              </a:solidFill>
              <a:effectLst/>
            </a:endParaRPr>
          </a:p>
        </p:txBody>
      </p:sp>
    </p:spTree>
    <p:extLst>
      <p:ext uri="{BB962C8B-B14F-4D97-AF65-F5344CB8AC3E}">
        <p14:creationId xmlns:p14="http://schemas.microsoft.com/office/powerpoint/2010/main" val="37991527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標題 7"/>
          <p:cNvSpPr txBox="1">
            <a:spLocks/>
          </p:cNvSpPr>
          <p:nvPr/>
        </p:nvSpPr>
        <p:spPr>
          <a:xfrm>
            <a:off x="179512" y="116632"/>
            <a:ext cx="6626697" cy="783354"/>
          </a:xfrm>
          <a:prstGeom prst="rect">
            <a:avLst/>
          </a:prstGeom>
        </p:spPr>
        <p:txBody>
          <a:bodyPr vert="horz" lIns="91440" tIns="45720" rIns="91440" bIns="45720" rtlCol="0" anchor="t">
            <a:noAutofit/>
          </a:bodyPr>
          <a:lstStyle>
            <a:lvl1pPr algn="ctr" defTabSz="457200" rtl="0" eaLnBrk="1" latinLnBrk="0" hangingPunct="1">
              <a:spcBef>
                <a:spcPct val="0"/>
              </a:spcBef>
              <a:buNone/>
              <a:defRPr sz="4800" kern="1200">
                <a:solidFill>
                  <a:schemeClr val="accent1">
                    <a:lumMod val="75000"/>
                  </a:schemeClr>
                </a:solidFill>
                <a:latin typeface="Microsoft JhengHei" charset="-120"/>
                <a:ea typeface="Microsoft JhengHei" charset="-120"/>
                <a:cs typeface="Microsoft JhengHei" charset="-12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zh-TW" altLang="en-US" sz="3600" dirty="0" smtClean="0">
                <a:solidFill>
                  <a:srgbClr val="C00000"/>
                </a:solidFill>
                <a:latin typeface="+mj-ea"/>
                <a:ea typeface="+mj-ea"/>
              </a:rPr>
              <a:t>結論與</a:t>
            </a:r>
            <a:r>
              <a:rPr lang="zh-TW" altLang="en-US" sz="3600" dirty="0">
                <a:solidFill>
                  <a:srgbClr val="C00000"/>
                </a:solidFill>
                <a:latin typeface="+mj-ea"/>
                <a:ea typeface="+mj-ea"/>
              </a:rPr>
              <a:t>建議</a:t>
            </a:r>
            <a:endParaRPr lang="zh-TW" altLang="en-US" sz="3200" dirty="0">
              <a:solidFill>
                <a:srgbClr val="7030A0"/>
              </a:solidFill>
              <a:latin typeface="+mj-ea"/>
              <a:ea typeface="+mj-ea"/>
            </a:endParaRPr>
          </a:p>
        </p:txBody>
      </p:sp>
      <p:sp>
        <p:nvSpPr>
          <p:cNvPr id="9" name="投影片編號版面配置區 3"/>
          <p:cNvSpPr txBox="1">
            <a:spLocks/>
          </p:cNvSpPr>
          <p:nvPr/>
        </p:nvSpPr>
        <p:spPr>
          <a:xfrm>
            <a:off x="8631362" y="6686026"/>
            <a:ext cx="512638" cy="171974"/>
          </a:xfrm>
          <a:prstGeom prst="rect">
            <a:avLst/>
          </a:prstGeom>
        </p:spPr>
        <p:txBody>
          <a:bodyPr vert="horz" lIns="91440" tIns="45720" rIns="91440" bIns="45720" rtlCol="0" anchor="ctr"/>
          <a:lstStyle>
            <a:defPPr>
              <a:defRPr lang="zh-TW"/>
            </a:defPPr>
            <a:lvl1pPr marL="0" algn="r" defTabSz="914400" rtl="0" eaLnBrk="1" latinLnBrk="0" hangingPunct="1">
              <a:defRPr sz="900" kern="1200">
                <a:solidFill>
                  <a:schemeClr val="accent1">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0FFAD11-03B0-47D3-99F5-F912CF3FFB68}" type="slidenum">
              <a:rPr lang="zh-TW" altLang="en-US" smtClean="0"/>
              <a:pPr/>
              <a:t>29</a:t>
            </a:fld>
            <a:endParaRPr lang="zh-TW" altLang="en-US"/>
          </a:p>
        </p:txBody>
      </p:sp>
      <p:sp>
        <p:nvSpPr>
          <p:cNvPr id="10" name="內容版面配置區 9"/>
          <p:cNvSpPr>
            <a:spLocks noGrp="1"/>
          </p:cNvSpPr>
          <p:nvPr>
            <p:ph idx="1"/>
          </p:nvPr>
        </p:nvSpPr>
        <p:spPr>
          <a:xfrm>
            <a:off x="22896" y="764704"/>
            <a:ext cx="8437536" cy="5132390"/>
          </a:xfrm>
        </p:spPr>
        <p:txBody>
          <a:bodyPr>
            <a:noAutofit/>
          </a:bodyPr>
          <a:lstStyle/>
          <a:p>
            <a:r>
              <a:rPr lang="zh-TW" altLang="zh-TW" sz="2400" dirty="0" smtClean="0">
                <a:latin typeface="+mj-ea"/>
                <a:ea typeface="+mj-ea"/>
              </a:rPr>
              <a:t>在</a:t>
            </a:r>
            <a:r>
              <a:rPr lang="zh-TW" altLang="zh-TW" sz="2400" dirty="0">
                <a:latin typeface="+mj-ea"/>
                <a:ea typeface="+mj-ea"/>
              </a:rPr>
              <a:t>現在綠色環保意識抬頭的社會背景中，綠建築飯店的成立並不多，飯店者考慮的大多只是營運上實際面的綠色節約，減少碳排放，而少有人針對飯店的建築成本與營運成本去下手</a:t>
            </a:r>
            <a:r>
              <a:rPr lang="zh-TW" altLang="zh-TW" sz="2400" dirty="0" smtClean="0">
                <a:latin typeface="+mj-ea"/>
                <a:ea typeface="+mj-ea"/>
              </a:rPr>
              <a:t>。</a:t>
            </a:r>
            <a:r>
              <a:rPr lang="en-US" altLang="zh-TW" sz="2400" dirty="0" smtClean="0">
                <a:latin typeface="+mj-ea"/>
                <a:ea typeface="+mj-ea"/>
              </a:rPr>
              <a:t/>
            </a:r>
            <a:br>
              <a:rPr lang="en-US" altLang="zh-TW" sz="2400" dirty="0" smtClean="0">
                <a:latin typeface="+mj-ea"/>
                <a:ea typeface="+mj-ea"/>
              </a:rPr>
            </a:br>
            <a:r>
              <a:rPr lang="zh-TW" altLang="zh-TW" sz="2400" dirty="0" smtClean="0">
                <a:latin typeface="+mj-ea"/>
                <a:ea typeface="+mj-ea"/>
              </a:rPr>
              <a:t>本</a:t>
            </a:r>
            <a:r>
              <a:rPr lang="zh-TW" altLang="zh-TW" sz="2400" dirty="0">
                <a:latin typeface="+mj-ea"/>
                <a:ea typeface="+mj-ea"/>
              </a:rPr>
              <a:t>研究分析出居住在南部的消費者對於綠色生活有較高的關注度，而北部的消費者則是對綠色支持有較高的關注</a:t>
            </a:r>
            <a:r>
              <a:rPr lang="zh-TW" altLang="zh-TW" sz="2400" dirty="0" smtClean="0">
                <a:latin typeface="+mj-ea"/>
                <a:ea typeface="+mj-ea"/>
              </a:rPr>
              <a:t>。</a:t>
            </a:r>
            <a:r>
              <a:rPr lang="en-US" altLang="zh-TW" sz="2400" dirty="0" smtClean="0">
                <a:latin typeface="+mj-ea"/>
                <a:ea typeface="+mj-ea"/>
              </a:rPr>
              <a:t/>
            </a:r>
            <a:br>
              <a:rPr lang="en-US" altLang="zh-TW" sz="2400" dirty="0" smtClean="0">
                <a:latin typeface="+mj-ea"/>
                <a:ea typeface="+mj-ea"/>
              </a:rPr>
            </a:br>
            <a:endParaRPr lang="zh-TW" altLang="zh-TW" sz="2400" dirty="0">
              <a:latin typeface="+mj-ea"/>
              <a:ea typeface="+mj-ea"/>
            </a:endParaRPr>
          </a:p>
          <a:p>
            <a:r>
              <a:rPr lang="zh-TW" altLang="zh-TW" sz="2400" dirty="0">
                <a:latin typeface="+mj-ea"/>
                <a:ea typeface="+mj-ea"/>
              </a:rPr>
              <a:t>綜合本次研究</a:t>
            </a:r>
            <a:r>
              <a:rPr lang="zh-TW" altLang="zh-TW" sz="2400" dirty="0" smtClean="0">
                <a:latin typeface="+mj-ea"/>
                <a:ea typeface="+mj-ea"/>
              </a:rPr>
              <a:t>數據</a:t>
            </a:r>
            <a:r>
              <a:rPr lang="zh-TW" altLang="en-US" sz="2400" dirty="0" smtClean="0">
                <a:latin typeface="+mj-ea"/>
                <a:ea typeface="+mj-ea"/>
              </a:rPr>
              <a:t>之建議</a:t>
            </a:r>
            <a:r>
              <a:rPr lang="zh-TW" altLang="zh-TW" sz="2400" dirty="0" smtClean="0">
                <a:latin typeface="+mj-ea"/>
                <a:ea typeface="+mj-ea"/>
              </a:rPr>
              <a:t>，</a:t>
            </a:r>
            <a:r>
              <a:rPr lang="zh-TW" altLang="zh-TW" sz="2400" dirty="0">
                <a:latin typeface="+mj-ea"/>
                <a:ea typeface="+mj-ea"/>
              </a:rPr>
              <a:t>針對飯店在做綠色消費推廣時，建議可著重在</a:t>
            </a:r>
            <a:r>
              <a:rPr lang="en-US" altLang="zh-TW" sz="2400" dirty="0">
                <a:latin typeface="+mj-ea"/>
                <a:ea typeface="+mj-ea"/>
              </a:rPr>
              <a:t>31-40</a:t>
            </a:r>
            <a:r>
              <a:rPr lang="zh-TW" altLang="zh-TW" sz="2400" dirty="0">
                <a:latin typeface="+mj-ea"/>
                <a:ea typeface="+mj-ea"/>
              </a:rPr>
              <a:t>歲的消費者感受，其平均月收入約在</a:t>
            </a:r>
            <a:r>
              <a:rPr lang="en-US" altLang="zh-TW" sz="2400" dirty="0">
                <a:latin typeface="+mj-ea"/>
                <a:ea typeface="+mj-ea"/>
              </a:rPr>
              <a:t>30,000-40,000</a:t>
            </a:r>
            <a:r>
              <a:rPr lang="zh-TW" altLang="zh-TW" sz="2400" dirty="0">
                <a:latin typeface="+mj-ea"/>
                <a:ea typeface="+mj-ea"/>
              </a:rPr>
              <a:t>元，價格策略應列入考量月收入來做評估，職業為軍公教人員，旅遊套裝可設計</a:t>
            </a:r>
            <a:r>
              <a:rPr lang="en-US" altLang="zh-TW" sz="2400" dirty="0">
                <a:latin typeface="+mj-ea"/>
                <a:ea typeface="+mj-ea"/>
              </a:rPr>
              <a:t>2-5</a:t>
            </a:r>
            <a:r>
              <a:rPr lang="zh-TW" altLang="zh-TW" sz="2400" dirty="0">
                <a:latin typeface="+mj-ea"/>
                <a:ea typeface="+mj-ea"/>
              </a:rPr>
              <a:t>人裝為佳，依此數據去做設計推廣，可以增加消費者的黏著度</a:t>
            </a:r>
            <a:r>
              <a:rPr lang="zh-TW" altLang="zh-TW" sz="2400" dirty="0" smtClean="0">
                <a:latin typeface="+mj-ea"/>
                <a:ea typeface="+mj-ea"/>
              </a:rPr>
              <a:t>。</a:t>
            </a:r>
            <a:r>
              <a:rPr lang="en-US" altLang="zh-TW" sz="2400" dirty="0" smtClean="0">
                <a:latin typeface="+mj-ea"/>
                <a:ea typeface="+mj-ea"/>
              </a:rPr>
              <a:t/>
            </a:r>
            <a:br>
              <a:rPr lang="en-US" altLang="zh-TW" sz="2400" dirty="0" smtClean="0">
                <a:latin typeface="+mj-ea"/>
                <a:ea typeface="+mj-ea"/>
              </a:rPr>
            </a:br>
            <a:r>
              <a:rPr lang="en-US" altLang="zh-TW" sz="2400" dirty="0" smtClean="0">
                <a:latin typeface="+mj-ea"/>
                <a:ea typeface="+mj-ea"/>
              </a:rPr>
              <a:t/>
            </a:r>
            <a:br>
              <a:rPr lang="en-US" altLang="zh-TW" sz="2400" dirty="0" smtClean="0">
                <a:latin typeface="+mj-ea"/>
                <a:ea typeface="+mj-ea"/>
              </a:rPr>
            </a:br>
            <a:r>
              <a:rPr lang="zh-TW" altLang="zh-TW" sz="2400" dirty="0" smtClean="0">
                <a:latin typeface="+mj-ea"/>
                <a:ea typeface="+mj-ea"/>
              </a:rPr>
              <a:t>本</a:t>
            </a:r>
            <a:r>
              <a:rPr lang="zh-TW" altLang="zh-TW" sz="2400" dirty="0">
                <a:latin typeface="+mj-ea"/>
                <a:ea typeface="+mj-ea"/>
              </a:rPr>
              <a:t>研究問卷發放</a:t>
            </a:r>
            <a:r>
              <a:rPr lang="zh-TW" altLang="zh-TW" sz="2400" dirty="0" smtClean="0">
                <a:latin typeface="+mj-ea"/>
                <a:ea typeface="+mj-ea"/>
              </a:rPr>
              <a:t>地點</a:t>
            </a:r>
            <a:r>
              <a:rPr lang="zh-TW" altLang="en-US" sz="2400" dirty="0" smtClean="0">
                <a:latin typeface="+mj-ea"/>
                <a:ea typeface="+mj-ea"/>
              </a:rPr>
              <a:t>應另到</a:t>
            </a:r>
            <a:r>
              <a:rPr lang="zh-TW" altLang="zh-TW" sz="2400" dirty="0" smtClean="0">
                <a:latin typeface="+mj-ea"/>
                <a:ea typeface="+mj-ea"/>
              </a:rPr>
              <a:t>台東</a:t>
            </a:r>
            <a:r>
              <a:rPr lang="zh-TW" altLang="zh-TW" sz="2400" dirty="0">
                <a:latin typeface="+mj-ea"/>
                <a:ea typeface="+mj-ea"/>
              </a:rPr>
              <a:t>機場發放問卷，以瞭解在台灣不同型態之遊客對綠建築飯店之住宿意願與願付價格。</a:t>
            </a:r>
          </a:p>
          <a:p>
            <a:endParaRPr lang="zh-TW" altLang="en-US" sz="2400" dirty="0"/>
          </a:p>
        </p:txBody>
      </p:sp>
    </p:spTree>
    <p:extLst>
      <p:ext uri="{BB962C8B-B14F-4D97-AF65-F5344CB8AC3E}">
        <p14:creationId xmlns:p14="http://schemas.microsoft.com/office/powerpoint/2010/main" val="6418548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4800" dirty="0" smtClean="0">
                <a:solidFill>
                  <a:srgbClr val="C00000"/>
                </a:solidFill>
                <a:latin typeface="+mj-ea"/>
              </a:rPr>
              <a:t>緒論</a:t>
            </a:r>
            <a:endParaRPr lang="zh-TW" altLang="en-US" sz="4800" dirty="0">
              <a:solidFill>
                <a:srgbClr val="C00000"/>
              </a:solidFill>
              <a:latin typeface="+mj-ea"/>
            </a:endParaRPr>
          </a:p>
        </p:txBody>
      </p:sp>
      <p:graphicFrame>
        <p:nvGraphicFramePr>
          <p:cNvPr id="4" name="內容版面配置區 8"/>
          <p:cNvGraphicFramePr>
            <a:graphicFrameLocks noGrp="1"/>
          </p:cNvGraphicFramePr>
          <p:nvPr>
            <p:ph idx="1"/>
            <p:extLst>
              <p:ext uri="{D42A27DB-BD31-4B8C-83A1-F6EECF244321}">
                <p14:modId xmlns:p14="http://schemas.microsoft.com/office/powerpoint/2010/main" val="3998999585"/>
              </p:ext>
            </p:extLst>
          </p:nvPr>
        </p:nvGraphicFramePr>
        <p:xfrm>
          <a:off x="457200" y="1268760"/>
          <a:ext cx="8229600" cy="55892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投影片編號版面配置區 4"/>
          <p:cNvSpPr>
            <a:spLocks noGrp="1"/>
          </p:cNvSpPr>
          <p:nvPr>
            <p:ph type="sldNum" sz="quarter" idx="12"/>
          </p:nvPr>
        </p:nvSpPr>
        <p:spPr/>
        <p:txBody>
          <a:bodyPr/>
          <a:lstStyle/>
          <a:p>
            <a:fld id="{8177FD80-6B7D-4560-9C98-202FD5E551AB}" type="slidenum">
              <a:rPr lang="zh-TW" altLang="en-US" smtClean="0"/>
              <a:pPr/>
              <a:t>3</a:t>
            </a:fld>
            <a:endParaRPr lang="zh-TW" altLang="en-US"/>
          </a:p>
        </p:txBody>
      </p:sp>
    </p:spTree>
    <p:extLst>
      <p:ext uri="{BB962C8B-B14F-4D97-AF65-F5344CB8AC3E}">
        <p14:creationId xmlns:p14="http://schemas.microsoft.com/office/powerpoint/2010/main" val="92741819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投影片編號版面配置區 5"/>
          <p:cNvSpPr>
            <a:spLocks noGrp="1"/>
          </p:cNvSpPr>
          <p:nvPr>
            <p:ph type="sldNum" sz="quarter" idx="12"/>
          </p:nvPr>
        </p:nvSpPr>
        <p:spPr/>
        <p:txBody>
          <a:bodyPr/>
          <a:lstStyle/>
          <a:p>
            <a:fld id="{8177FD80-6B7D-4560-9C98-202FD5E551AB}" type="slidenum">
              <a:rPr lang="zh-TW" altLang="en-US" smtClean="0"/>
              <a:pPr/>
              <a:t>30</a:t>
            </a:fld>
            <a:endParaRPr lang="zh-TW" altLang="en-US"/>
          </a:p>
        </p:txBody>
      </p:sp>
      <p:sp>
        <p:nvSpPr>
          <p:cNvPr id="7" name="Rectangle 3"/>
          <p:cNvSpPr txBox="1">
            <a:spLocks noChangeArrowheads="1"/>
          </p:cNvSpPr>
          <p:nvPr/>
        </p:nvSpPr>
        <p:spPr bwMode="auto">
          <a:xfrm>
            <a:off x="611560" y="2060848"/>
            <a:ext cx="7571184" cy="3744416"/>
          </a:xfrm>
          <a:prstGeom prst="rect">
            <a:avLst/>
          </a:prstGeom>
          <a:noFill/>
          <a:effectLst>
            <a:glow rad="787400">
              <a:schemeClr val="accent4">
                <a:lumMod val="60000"/>
                <a:lumOff val="40000"/>
              </a:schemeClr>
            </a:glo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icrosoft JhengHei" charset="-120"/>
                <a:ea typeface="Microsoft JhengHei" charset="-120"/>
                <a:cs typeface="Microsoft JhengHei" charset="-120"/>
              </a:defRPr>
            </a:lvl1pPr>
            <a:lvl2pPr marL="742950" indent="-285750" algn="l" defTabSz="914400" rtl="0" eaLnBrk="1" latinLnBrk="0" hangingPunct="1">
              <a:spcBef>
                <a:spcPct val="20000"/>
              </a:spcBef>
              <a:buFont typeface="Arial" pitchFamily="34" charset="0"/>
              <a:buChar char="–"/>
              <a:defRPr sz="3200" kern="1200">
                <a:solidFill>
                  <a:schemeClr val="tx1"/>
                </a:solidFill>
                <a:latin typeface="Microsoft JhengHei" charset="-120"/>
                <a:ea typeface="Microsoft JhengHei" charset="-120"/>
                <a:cs typeface="Microsoft JhengHei" charset="-120"/>
              </a:defRPr>
            </a:lvl2pPr>
            <a:lvl3pPr marL="1143000" indent="-228600" algn="l" defTabSz="914400" rtl="0" eaLnBrk="1" latinLnBrk="0" hangingPunct="1">
              <a:spcBef>
                <a:spcPct val="20000"/>
              </a:spcBef>
              <a:buFont typeface="Arial" pitchFamily="34" charset="0"/>
              <a:buChar char="•"/>
              <a:defRPr sz="3200" kern="1200">
                <a:solidFill>
                  <a:schemeClr val="tx1"/>
                </a:solidFill>
                <a:latin typeface="Microsoft JhengHei" charset="-120"/>
                <a:ea typeface="Microsoft JhengHei" charset="-120"/>
                <a:cs typeface="Microsoft JhengHei" charset="-120"/>
              </a:defRPr>
            </a:lvl3pPr>
            <a:lvl4pPr marL="1600200" indent="-228600" algn="l" defTabSz="914400" rtl="0" eaLnBrk="1" latinLnBrk="0" hangingPunct="1">
              <a:spcBef>
                <a:spcPct val="20000"/>
              </a:spcBef>
              <a:buFont typeface="Arial" pitchFamily="34" charset="0"/>
              <a:buChar char="–"/>
              <a:defRPr sz="3200" kern="1200">
                <a:solidFill>
                  <a:schemeClr val="tx1"/>
                </a:solidFill>
                <a:latin typeface="Microsoft JhengHei" charset="-120"/>
                <a:ea typeface="Microsoft JhengHei" charset="-120"/>
                <a:cs typeface="Microsoft JhengHei" charset="-120"/>
              </a:defRPr>
            </a:lvl4pPr>
            <a:lvl5pPr marL="2057400" indent="-228600" algn="l" defTabSz="914400" rtl="0" eaLnBrk="1" latinLnBrk="0" hangingPunct="1">
              <a:spcBef>
                <a:spcPct val="20000"/>
              </a:spcBef>
              <a:buFont typeface="Arial" pitchFamily="34" charset="0"/>
              <a:buChar char="»"/>
              <a:defRPr sz="3200" kern="1200">
                <a:solidFill>
                  <a:schemeClr val="tx1"/>
                </a:solidFill>
                <a:latin typeface="Microsoft JhengHei" charset="-120"/>
                <a:ea typeface="Microsoft JhengHei" charset="-120"/>
                <a:cs typeface="Microsoft JhengHei" charset="-12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buFontTx/>
              <a:buNone/>
            </a:pPr>
            <a:r>
              <a:rPr lang="zh-TW" altLang="en-US" sz="6000" dirty="0" smtClean="0">
                <a:solidFill>
                  <a:schemeClr val="accent6">
                    <a:lumMod val="75000"/>
                  </a:schemeClr>
                </a:solidFill>
                <a:effectLst>
                  <a:glow rad="114300">
                    <a:srgbClr val="FFC000">
                      <a:alpha val="40000"/>
                    </a:srgbClr>
                  </a:glow>
                </a:effectLst>
              </a:rPr>
              <a:t>簡報結束</a:t>
            </a:r>
          </a:p>
          <a:p>
            <a:pPr algn="ctr">
              <a:buFontTx/>
              <a:buNone/>
            </a:pPr>
            <a:r>
              <a:rPr lang="zh-TW" altLang="en-US" sz="6000" dirty="0" smtClean="0">
                <a:solidFill>
                  <a:schemeClr val="accent6">
                    <a:lumMod val="75000"/>
                  </a:schemeClr>
                </a:solidFill>
                <a:effectLst>
                  <a:glow rad="114300">
                    <a:srgbClr val="FFC000">
                      <a:alpha val="40000"/>
                    </a:srgbClr>
                  </a:glow>
                </a:effectLst>
              </a:rPr>
              <a:t>敬請指教</a:t>
            </a:r>
          </a:p>
        </p:txBody>
      </p:sp>
    </p:spTree>
    <p:extLst>
      <p:ext uri="{BB962C8B-B14F-4D97-AF65-F5344CB8AC3E}">
        <p14:creationId xmlns:p14="http://schemas.microsoft.com/office/powerpoint/2010/main" val="16856836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標題 7"/>
          <p:cNvSpPr>
            <a:spLocks noGrp="1"/>
          </p:cNvSpPr>
          <p:nvPr>
            <p:ph type="title"/>
          </p:nvPr>
        </p:nvSpPr>
        <p:spPr/>
        <p:txBody>
          <a:bodyPr/>
          <a:lstStyle/>
          <a:p>
            <a:r>
              <a:rPr lang="zh-TW" altLang="en-US" dirty="0" smtClean="0">
                <a:solidFill>
                  <a:srgbClr val="C00000"/>
                </a:solidFill>
              </a:rPr>
              <a:t>文獻回顧</a:t>
            </a:r>
            <a:r>
              <a:rPr lang="en-US" altLang="zh-TW" dirty="0" smtClean="0">
                <a:solidFill>
                  <a:srgbClr val="C00000"/>
                </a:solidFill>
              </a:rPr>
              <a:t/>
            </a:r>
            <a:br>
              <a:rPr lang="en-US" altLang="zh-TW" dirty="0" smtClean="0">
                <a:solidFill>
                  <a:srgbClr val="C00000"/>
                </a:solidFill>
              </a:rPr>
            </a:br>
            <a:r>
              <a:rPr lang="en-US" altLang="zh-TW" dirty="0" smtClean="0">
                <a:solidFill>
                  <a:srgbClr val="C00000"/>
                </a:solidFill>
              </a:rPr>
              <a:t>               </a:t>
            </a:r>
            <a:r>
              <a:rPr lang="en-US" altLang="zh-TW" dirty="0" smtClean="0">
                <a:solidFill>
                  <a:srgbClr val="7030A0"/>
                </a:solidFill>
              </a:rPr>
              <a:t>1.</a:t>
            </a:r>
            <a:r>
              <a:rPr lang="zh-TW" altLang="en-US" dirty="0" smtClean="0">
                <a:solidFill>
                  <a:srgbClr val="7030A0"/>
                </a:solidFill>
              </a:rPr>
              <a:t>綠建築</a:t>
            </a:r>
            <a:endParaRPr lang="zh-TW" altLang="en-US" dirty="0">
              <a:solidFill>
                <a:srgbClr val="7030A0"/>
              </a:solidFill>
            </a:endParaRPr>
          </a:p>
        </p:txBody>
      </p:sp>
      <p:sp>
        <p:nvSpPr>
          <p:cNvPr id="9" name="內容版面配置區 8"/>
          <p:cNvSpPr>
            <a:spLocks noGrp="1"/>
          </p:cNvSpPr>
          <p:nvPr>
            <p:ph idx="1"/>
          </p:nvPr>
        </p:nvSpPr>
        <p:spPr>
          <a:xfrm>
            <a:off x="395536" y="2160590"/>
            <a:ext cx="6986737" cy="4245898"/>
          </a:xfrm>
        </p:spPr>
        <p:txBody>
          <a:bodyPr>
            <a:normAutofit/>
          </a:bodyPr>
          <a:lstStyle/>
          <a:p>
            <a:r>
              <a:rPr lang="zh-TW" altLang="en-US" sz="2400" dirty="0" smtClean="0">
                <a:latin typeface="+mj-ea"/>
                <a:ea typeface="+mj-ea"/>
              </a:rPr>
              <a:t>財團法人台灣建築中心</a:t>
            </a:r>
            <a:r>
              <a:rPr lang="en-US" altLang="zh-TW" sz="2400" dirty="0" smtClean="0">
                <a:latin typeface="+mj-ea"/>
                <a:ea typeface="+mj-ea"/>
              </a:rPr>
              <a:t/>
            </a:r>
            <a:br>
              <a:rPr lang="en-US" altLang="zh-TW" sz="2400" dirty="0" smtClean="0">
                <a:latin typeface="+mj-ea"/>
                <a:ea typeface="+mj-ea"/>
              </a:rPr>
            </a:br>
            <a:r>
              <a:rPr lang="en-US" altLang="zh-TW" sz="2400" dirty="0" smtClean="0">
                <a:latin typeface="+mj-ea"/>
                <a:ea typeface="+mj-ea"/>
              </a:rPr>
              <a:t>1999</a:t>
            </a:r>
            <a:r>
              <a:rPr lang="zh-TW" altLang="en-US" sz="2400" dirty="0" smtClean="0">
                <a:latin typeface="+mj-ea"/>
                <a:ea typeface="+mj-ea"/>
              </a:rPr>
              <a:t>年</a:t>
            </a:r>
            <a:r>
              <a:rPr lang="en-US" altLang="zh-TW" sz="2400" dirty="0" smtClean="0">
                <a:latin typeface="+mj-ea"/>
                <a:ea typeface="+mj-ea"/>
              </a:rPr>
              <a:t>9</a:t>
            </a:r>
            <a:r>
              <a:rPr lang="zh-TW" altLang="en-US" sz="2400" dirty="0" smtClean="0">
                <a:latin typeface="+mj-ea"/>
                <a:ea typeface="+mj-ea"/>
              </a:rPr>
              <a:t>月啟動評估系統及標章制度，是全球第四個上路的系統，其定義為</a:t>
            </a:r>
            <a:r>
              <a:rPr lang="zh-TW" altLang="zh-TW" sz="2400" dirty="0">
                <a:solidFill>
                  <a:srgbClr val="FF0000"/>
                </a:solidFill>
                <a:latin typeface="+mj-ea"/>
                <a:ea typeface="+mj-ea"/>
              </a:rPr>
              <a:t>「生態、節能、減廢、健康的建築物」，共含有九大指標</a:t>
            </a:r>
            <a:r>
              <a:rPr lang="zh-TW" altLang="zh-TW" sz="2400" dirty="0">
                <a:latin typeface="+mj-ea"/>
                <a:ea typeface="+mj-ea"/>
              </a:rPr>
              <a:t>分別為水資源指標、綠化量指標、二氧化碳減量指標、基地保水指標、日常節能指標、污水垃圾改善指標、廢棄物減量指標、室內環境指標與生物多樣性</a:t>
            </a:r>
            <a:r>
              <a:rPr lang="zh-TW" altLang="zh-TW" sz="2400" dirty="0" smtClean="0">
                <a:latin typeface="+mj-ea"/>
                <a:ea typeface="+mj-ea"/>
              </a:rPr>
              <a:t>指標</a:t>
            </a:r>
            <a:r>
              <a:rPr lang="zh-TW" altLang="en-US" sz="2400" dirty="0" smtClean="0">
                <a:latin typeface="+mj-ea"/>
                <a:ea typeface="+mj-ea"/>
              </a:rPr>
              <a:t>。</a:t>
            </a:r>
            <a:r>
              <a:rPr lang="en-US" altLang="zh-TW" sz="2400" dirty="0" smtClean="0">
                <a:latin typeface="+mj-ea"/>
                <a:ea typeface="+mj-ea"/>
              </a:rPr>
              <a:t/>
            </a:r>
            <a:br>
              <a:rPr lang="en-US" altLang="zh-TW" sz="2400" dirty="0" smtClean="0">
                <a:latin typeface="+mj-ea"/>
                <a:ea typeface="+mj-ea"/>
              </a:rPr>
            </a:br>
            <a:r>
              <a:rPr lang="en-US" altLang="zh-TW" sz="2400" dirty="0" smtClean="0">
                <a:latin typeface="+mj-ea"/>
                <a:ea typeface="+mj-ea"/>
              </a:rPr>
              <a:t/>
            </a:r>
            <a:br>
              <a:rPr lang="en-US" altLang="zh-TW" sz="2400" dirty="0" smtClean="0">
                <a:latin typeface="+mj-ea"/>
                <a:ea typeface="+mj-ea"/>
              </a:rPr>
            </a:br>
            <a:r>
              <a:rPr lang="zh-TW" altLang="zh-TW" sz="2400" dirty="0" smtClean="0">
                <a:latin typeface="+mj-ea"/>
                <a:ea typeface="+mj-ea"/>
              </a:rPr>
              <a:t>截至</a:t>
            </a:r>
            <a:r>
              <a:rPr lang="en-US" altLang="zh-TW" sz="2400" dirty="0">
                <a:latin typeface="+mj-ea"/>
                <a:ea typeface="+mj-ea"/>
              </a:rPr>
              <a:t>2018</a:t>
            </a:r>
            <a:r>
              <a:rPr lang="zh-TW" altLang="zh-TW" sz="2400" dirty="0">
                <a:latin typeface="+mj-ea"/>
                <a:ea typeface="+mj-ea"/>
              </a:rPr>
              <a:t>年</a:t>
            </a:r>
            <a:r>
              <a:rPr lang="en-US" altLang="zh-TW" sz="2400" dirty="0">
                <a:latin typeface="+mj-ea"/>
                <a:ea typeface="+mj-ea"/>
              </a:rPr>
              <a:t>6</a:t>
            </a:r>
            <a:r>
              <a:rPr lang="zh-TW" altLang="zh-TW" sz="2400" dirty="0">
                <a:latin typeface="+mj-ea"/>
                <a:ea typeface="+mj-ea"/>
              </a:rPr>
              <a:t>月份飯店業在財團法人台灣建築中心的綠建築標章核可公告文件中顯示旅館餐飲類建築有</a:t>
            </a:r>
            <a:r>
              <a:rPr lang="en-US" altLang="zh-TW" sz="2400" dirty="0">
                <a:latin typeface="+mj-ea"/>
                <a:ea typeface="+mj-ea"/>
              </a:rPr>
              <a:t>14</a:t>
            </a:r>
            <a:r>
              <a:rPr lang="zh-TW" altLang="zh-TW" sz="2400" dirty="0" smtClean="0">
                <a:latin typeface="+mj-ea"/>
                <a:ea typeface="+mj-ea"/>
              </a:rPr>
              <a:t>件</a:t>
            </a:r>
            <a:r>
              <a:rPr lang="zh-TW" altLang="en-US" sz="2400" dirty="0" smtClean="0">
                <a:latin typeface="+mj-ea"/>
                <a:ea typeface="+mj-ea"/>
              </a:rPr>
              <a:t>。</a:t>
            </a:r>
            <a:endParaRPr lang="en-US" altLang="zh-TW" sz="2400" dirty="0" smtClean="0">
              <a:latin typeface="+mj-ea"/>
              <a:ea typeface="+mj-ea"/>
            </a:endParaRPr>
          </a:p>
        </p:txBody>
      </p:sp>
      <p:sp>
        <p:nvSpPr>
          <p:cNvPr id="5" name="投影片編號版面配置區 4"/>
          <p:cNvSpPr>
            <a:spLocks noGrp="1"/>
          </p:cNvSpPr>
          <p:nvPr>
            <p:ph type="sldNum" sz="quarter" idx="12"/>
          </p:nvPr>
        </p:nvSpPr>
        <p:spPr/>
        <p:txBody>
          <a:bodyPr/>
          <a:lstStyle/>
          <a:p>
            <a:fld id="{73DA0BB7-265A-403C-9275-D587AB510EDC}" type="slidenum">
              <a:rPr lang="en-US" altLang="zh-TW" smtClean="0"/>
              <a:pPr/>
              <a:t>4</a:t>
            </a:fld>
            <a:endParaRPr lang="en-US" dirty="0"/>
          </a:p>
        </p:txBody>
      </p:sp>
    </p:spTree>
    <p:extLst>
      <p:ext uri="{BB962C8B-B14F-4D97-AF65-F5344CB8AC3E}">
        <p14:creationId xmlns:p14="http://schemas.microsoft.com/office/powerpoint/2010/main" val="27293811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標題 7"/>
          <p:cNvSpPr>
            <a:spLocks noGrp="1"/>
          </p:cNvSpPr>
          <p:nvPr>
            <p:ph type="title"/>
          </p:nvPr>
        </p:nvSpPr>
        <p:spPr/>
        <p:txBody>
          <a:bodyPr/>
          <a:lstStyle/>
          <a:p>
            <a:r>
              <a:rPr lang="zh-TW" altLang="en-US" dirty="0" smtClean="0">
                <a:solidFill>
                  <a:srgbClr val="C00000"/>
                </a:solidFill>
              </a:rPr>
              <a:t>文獻回顧</a:t>
            </a:r>
            <a:r>
              <a:rPr lang="en-US" altLang="zh-TW" dirty="0" smtClean="0">
                <a:solidFill>
                  <a:srgbClr val="C00000"/>
                </a:solidFill>
              </a:rPr>
              <a:t/>
            </a:r>
            <a:br>
              <a:rPr lang="en-US" altLang="zh-TW" dirty="0" smtClean="0">
                <a:solidFill>
                  <a:srgbClr val="C00000"/>
                </a:solidFill>
              </a:rPr>
            </a:br>
            <a:r>
              <a:rPr lang="en-US" altLang="zh-TW" dirty="0" smtClean="0">
                <a:solidFill>
                  <a:srgbClr val="C00000"/>
                </a:solidFill>
              </a:rPr>
              <a:t>               </a:t>
            </a:r>
            <a:r>
              <a:rPr lang="en-US" altLang="zh-TW" dirty="0" smtClean="0">
                <a:solidFill>
                  <a:srgbClr val="7030A0"/>
                </a:solidFill>
              </a:rPr>
              <a:t>1.</a:t>
            </a:r>
            <a:r>
              <a:rPr lang="zh-TW" altLang="en-US" dirty="0" smtClean="0">
                <a:solidFill>
                  <a:srgbClr val="7030A0"/>
                </a:solidFill>
              </a:rPr>
              <a:t>綠建築</a:t>
            </a:r>
            <a:endParaRPr lang="zh-TW" altLang="en-US" dirty="0">
              <a:solidFill>
                <a:srgbClr val="7030A0"/>
              </a:solidFill>
            </a:endParaRPr>
          </a:p>
        </p:txBody>
      </p:sp>
      <p:sp>
        <p:nvSpPr>
          <p:cNvPr id="9" name="內容版面配置區 8"/>
          <p:cNvSpPr>
            <a:spLocks noGrp="1"/>
          </p:cNvSpPr>
          <p:nvPr>
            <p:ph idx="1"/>
          </p:nvPr>
        </p:nvSpPr>
        <p:spPr>
          <a:xfrm>
            <a:off x="609598" y="2160590"/>
            <a:ext cx="6986737" cy="4245898"/>
          </a:xfrm>
        </p:spPr>
        <p:txBody>
          <a:bodyPr>
            <a:normAutofit/>
          </a:bodyPr>
          <a:lstStyle/>
          <a:p>
            <a:r>
              <a:rPr lang="zh-TW" altLang="en-US" sz="2400" dirty="0" smtClean="0"/>
              <a:t>日本</a:t>
            </a:r>
            <a:r>
              <a:rPr lang="en-US" altLang="zh-TW" sz="2400" dirty="0" smtClean="0"/>
              <a:t>:</a:t>
            </a:r>
            <a:r>
              <a:rPr lang="zh-TW" altLang="en-US" sz="2400" dirty="0" smtClean="0"/>
              <a:t>環境共生建築</a:t>
            </a:r>
            <a:endParaRPr lang="en-US" altLang="zh-TW" sz="2400" dirty="0" smtClean="0"/>
          </a:p>
          <a:p>
            <a:r>
              <a:rPr lang="zh-TW" altLang="en-US" sz="2400" dirty="0" smtClean="0"/>
              <a:t>歐美國家</a:t>
            </a:r>
            <a:r>
              <a:rPr lang="en-US" altLang="zh-TW" sz="2400" dirty="0" smtClean="0"/>
              <a:t>:</a:t>
            </a:r>
            <a:r>
              <a:rPr lang="zh-TW" altLang="en-US" sz="2400" dirty="0" smtClean="0"/>
              <a:t>生態建築或永續建築</a:t>
            </a:r>
            <a:endParaRPr lang="en-US" altLang="zh-TW" sz="2400" dirty="0" smtClean="0"/>
          </a:p>
          <a:p>
            <a:r>
              <a:rPr lang="zh-TW" altLang="en-US" sz="2400" dirty="0" smtClean="0"/>
              <a:t>美洲、澳洲、東南亞國家或北美國家</a:t>
            </a:r>
            <a:r>
              <a:rPr lang="en-US" altLang="zh-TW" sz="2400" dirty="0" smtClean="0"/>
              <a:t>:</a:t>
            </a:r>
            <a:r>
              <a:rPr lang="zh-TW" altLang="en-US" sz="2400" dirty="0" smtClean="0"/>
              <a:t>綠建築</a:t>
            </a:r>
            <a:r>
              <a:rPr lang="en-US" altLang="zh-TW" sz="2400" dirty="0" smtClean="0"/>
              <a:t/>
            </a:r>
            <a:br>
              <a:rPr lang="en-US" altLang="zh-TW" sz="2400" dirty="0" smtClean="0"/>
            </a:br>
            <a:r>
              <a:rPr lang="zh-TW" altLang="en-US" sz="2400" dirty="0" smtClean="0"/>
              <a:t>               </a:t>
            </a:r>
            <a:r>
              <a:rPr lang="en-US" altLang="zh-TW" dirty="0" smtClean="0"/>
              <a:t>(</a:t>
            </a:r>
            <a:r>
              <a:rPr lang="zh-TW" altLang="zh-TW" dirty="0"/>
              <a:t>內政部建築研究所綠建築研究基本型手冊，</a:t>
            </a:r>
            <a:r>
              <a:rPr lang="en-US" altLang="zh-TW" dirty="0"/>
              <a:t>2015</a:t>
            </a:r>
            <a:r>
              <a:rPr lang="en-US" altLang="zh-TW" dirty="0" smtClean="0"/>
              <a:t>)</a:t>
            </a:r>
          </a:p>
        </p:txBody>
      </p:sp>
      <p:sp>
        <p:nvSpPr>
          <p:cNvPr id="5" name="投影片編號版面配置區 4"/>
          <p:cNvSpPr>
            <a:spLocks noGrp="1"/>
          </p:cNvSpPr>
          <p:nvPr>
            <p:ph type="sldNum" sz="quarter" idx="12"/>
          </p:nvPr>
        </p:nvSpPr>
        <p:spPr/>
        <p:txBody>
          <a:bodyPr/>
          <a:lstStyle/>
          <a:p>
            <a:fld id="{73DA0BB7-265A-403C-9275-D587AB510EDC}" type="slidenum">
              <a:rPr lang="en-US" altLang="zh-TW" smtClean="0"/>
              <a:pPr/>
              <a:t>5</a:t>
            </a:fld>
            <a:endParaRPr lang="en-US" dirty="0"/>
          </a:p>
        </p:txBody>
      </p:sp>
    </p:spTree>
    <p:extLst>
      <p:ext uri="{BB962C8B-B14F-4D97-AF65-F5344CB8AC3E}">
        <p14:creationId xmlns:p14="http://schemas.microsoft.com/office/powerpoint/2010/main" val="4703811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標題 7"/>
          <p:cNvSpPr>
            <a:spLocks noGrp="1"/>
          </p:cNvSpPr>
          <p:nvPr>
            <p:ph type="title"/>
          </p:nvPr>
        </p:nvSpPr>
        <p:spPr/>
        <p:txBody>
          <a:bodyPr/>
          <a:lstStyle/>
          <a:p>
            <a:r>
              <a:rPr lang="zh-TW" altLang="en-US" dirty="0" smtClean="0">
                <a:solidFill>
                  <a:srgbClr val="C00000"/>
                </a:solidFill>
              </a:rPr>
              <a:t>文獻回顧</a:t>
            </a:r>
            <a:r>
              <a:rPr lang="en-US" altLang="zh-TW" dirty="0" smtClean="0">
                <a:solidFill>
                  <a:srgbClr val="C00000"/>
                </a:solidFill>
              </a:rPr>
              <a:t/>
            </a:r>
            <a:br>
              <a:rPr lang="en-US" altLang="zh-TW" dirty="0" smtClean="0">
                <a:solidFill>
                  <a:srgbClr val="C00000"/>
                </a:solidFill>
              </a:rPr>
            </a:br>
            <a:r>
              <a:rPr lang="en-US" altLang="zh-TW" dirty="0" smtClean="0">
                <a:solidFill>
                  <a:srgbClr val="7030A0"/>
                </a:solidFill>
              </a:rPr>
              <a:t>               2.</a:t>
            </a:r>
            <a:r>
              <a:rPr lang="zh-TW" altLang="en-US" dirty="0" smtClean="0">
                <a:solidFill>
                  <a:srgbClr val="7030A0"/>
                </a:solidFill>
              </a:rPr>
              <a:t>環境行為</a:t>
            </a:r>
            <a:endParaRPr lang="zh-TW" altLang="en-US" dirty="0">
              <a:solidFill>
                <a:srgbClr val="7030A0"/>
              </a:solidFill>
            </a:endParaRPr>
          </a:p>
        </p:txBody>
      </p:sp>
      <p:sp>
        <p:nvSpPr>
          <p:cNvPr id="9" name="內容版面配置區 8"/>
          <p:cNvSpPr>
            <a:spLocks noGrp="1"/>
          </p:cNvSpPr>
          <p:nvPr>
            <p:ph idx="1"/>
          </p:nvPr>
        </p:nvSpPr>
        <p:spPr>
          <a:xfrm>
            <a:off x="609598" y="2160590"/>
            <a:ext cx="6986737" cy="4245898"/>
          </a:xfrm>
        </p:spPr>
        <p:txBody>
          <a:bodyPr>
            <a:noAutofit/>
          </a:bodyPr>
          <a:lstStyle/>
          <a:p>
            <a:r>
              <a:rPr lang="zh-TW" altLang="zh-TW" sz="2400" dirty="0">
                <a:latin typeface="+mj-ea"/>
                <a:ea typeface="+mj-ea"/>
              </a:rPr>
              <a:t>凡是有益於改善、促進環境品質的方法或措施，並能在生活中持續的推行與實踐者均屬環境行為</a:t>
            </a:r>
            <a:r>
              <a:rPr lang="en-US" altLang="zh-TW" dirty="0">
                <a:latin typeface="+mj-ea"/>
                <a:ea typeface="+mj-ea"/>
              </a:rPr>
              <a:t>(</a:t>
            </a:r>
            <a:r>
              <a:rPr lang="zh-TW" altLang="zh-TW" dirty="0">
                <a:latin typeface="+mj-ea"/>
                <a:ea typeface="+mj-ea"/>
              </a:rPr>
              <a:t>楊昌翰，</a:t>
            </a:r>
            <a:r>
              <a:rPr lang="en-US" altLang="zh-TW" dirty="0">
                <a:latin typeface="+mj-ea"/>
                <a:ea typeface="+mj-ea"/>
              </a:rPr>
              <a:t>2006)</a:t>
            </a:r>
            <a:r>
              <a:rPr lang="zh-TW" altLang="zh-TW" sz="2400" dirty="0" smtClean="0">
                <a:latin typeface="+mj-ea"/>
                <a:ea typeface="+mj-ea"/>
              </a:rPr>
              <a:t>。</a:t>
            </a:r>
            <a:endParaRPr lang="en-US" altLang="zh-TW" sz="2400" dirty="0" smtClean="0">
              <a:latin typeface="+mj-ea"/>
              <a:ea typeface="+mj-ea"/>
            </a:endParaRPr>
          </a:p>
          <a:p>
            <a:r>
              <a:rPr lang="zh-TW" altLang="zh-TW" sz="2400" dirty="0" smtClean="0">
                <a:latin typeface="+mj-ea"/>
                <a:ea typeface="+mj-ea"/>
              </a:rPr>
              <a:t>當</a:t>
            </a:r>
            <a:r>
              <a:rPr lang="zh-TW" altLang="zh-TW" sz="2400" dirty="0">
                <a:latin typeface="+mj-ea"/>
                <a:ea typeface="+mj-ea"/>
              </a:rPr>
              <a:t>地球環境受到聖嬰現象、臭氧層破壞、溫室效應、資源耗竭等現象的影響，環境破壞情況日益嚴重，為了改善環境品質，人們必須徹底改變其習慣模式，採取有利於環境的行為，例如：資源回收、節約能源、環境保護等</a:t>
            </a:r>
            <a:r>
              <a:rPr lang="en-US" altLang="zh-TW" dirty="0">
                <a:latin typeface="+mj-ea"/>
                <a:ea typeface="+mj-ea"/>
              </a:rPr>
              <a:t>(</a:t>
            </a:r>
            <a:r>
              <a:rPr lang="zh-TW" altLang="zh-TW" dirty="0">
                <a:latin typeface="+mj-ea"/>
                <a:ea typeface="+mj-ea"/>
              </a:rPr>
              <a:t>張怡萱、林喻東、鄧書麟和劉癸君，</a:t>
            </a:r>
            <a:r>
              <a:rPr lang="en-US" altLang="zh-TW" dirty="0">
                <a:latin typeface="+mj-ea"/>
                <a:ea typeface="+mj-ea"/>
              </a:rPr>
              <a:t>2011)</a:t>
            </a:r>
            <a:r>
              <a:rPr lang="zh-TW" altLang="zh-TW" sz="2400" dirty="0" smtClean="0">
                <a:latin typeface="+mj-ea"/>
                <a:ea typeface="+mj-ea"/>
              </a:rPr>
              <a:t>。</a:t>
            </a:r>
            <a:endParaRPr lang="en-US" altLang="zh-TW" sz="2400" dirty="0" smtClean="0">
              <a:solidFill>
                <a:schemeClr val="tx1"/>
              </a:solidFill>
              <a:latin typeface="+mj-ea"/>
              <a:ea typeface="+mj-ea"/>
            </a:endParaRPr>
          </a:p>
        </p:txBody>
      </p:sp>
      <p:sp>
        <p:nvSpPr>
          <p:cNvPr id="5" name="投影片編號版面配置區 4"/>
          <p:cNvSpPr>
            <a:spLocks noGrp="1"/>
          </p:cNvSpPr>
          <p:nvPr>
            <p:ph type="sldNum" sz="quarter" idx="12"/>
          </p:nvPr>
        </p:nvSpPr>
        <p:spPr/>
        <p:txBody>
          <a:bodyPr/>
          <a:lstStyle/>
          <a:p>
            <a:fld id="{73DA0BB7-265A-403C-9275-D587AB510EDC}" type="slidenum">
              <a:rPr lang="en-US" altLang="zh-TW" smtClean="0"/>
              <a:pPr/>
              <a:t>6</a:t>
            </a:fld>
            <a:endParaRPr lang="en-US" dirty="0"/>
          </a:p>
        </p:txBody>
      </p:sp>
    </p:spTree>
    <p:extLst>
      <p:ext uri="{BB962C8B-B14F-4D97-AF65-F5344CB8AC3E}">
        <p14:creationId xmlns:p14="http://schemas.microsoft.com/office/powerpoint/2010/main" val="1193822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標題 7"/>
          <p:cNvSpPr>
            <a:spLocks noGrp="1"/>
          </p:cNvSpPr>
          <p:nvPr>
            <p:ph type="title"/>
          </p:nvPr>
        </p:nvSpPr>
        <p:spPr>
          <a:xfrm>
            <a:off x="609599" y="163984"/>
            <a:ext cx="6347713" cy="1320800"/>
          </a:xfrm>
        </p:spPr>
        <p:txBody>
          <a:bodyPr/>
          <a:lstStyle/>
          <a:p>
            <a:r>
              <a:rPr lang="zh-TW" altLang="en-US" dirty="0" smtClean="0">
                <a:solidFill>
                  <a:srgbClr val="C00000"/>
                </a:solidFill>
              </a:rPr>
              <a:t>文獻回顧</a:t>
            </a:r>
            <a:r>
              <a:rPr lang="en-US" altLang="zh-TW" dirty="0" smtClean="0">
                <a:solidFill>
                  <a:srgbClr val="C00000"/>
                </a:solidFill>
              </a:rPr>
              <a:t/>
            </a:r>
            <a:br>
              <a:rPr lang="en-US" altLang="zh-TW" dirty="0" smtClean="0">
                <a:solidFill>
                  <a:srgbClr val="C00000"/>
                </a:solidFill>
              </a:rPr>
            </a:br>
            <a:r>
              <a:rPr lang="en-US" altLang="zh-TW" dirty="0" smtClean="0">
                <a:solidFill>
                  <a:srgbClr val="7030A0"/>
                </a:solidFill>
              </a:rPr>
              <a:t>               3.</a:t>
            </a:r>
            <a:r>
              <a:rPr lang="zh-TW" altLang="en-US" dirty="0" smtClean="0">
                <a:solidFill>
                  <a:srgbClr val="7030A0"/>
                </a:solidFill>
              </a:rPr>
              <a:t>環境</a:t>
            </a:r>
            <a:r>
              <a:rPr lang="zh-TW" altLang="en-US" dirty="0">
                <a:solidFill>
                  <a:srgbClr val="7030A0"/>
                </a:solidFill>
              </a:rPr>
              <a:t>態度</a:t>
            </a:r>
          </a:p>
        </p:txBody>
      </p:sp>
      <p:sp>
        <p:nvSpPr>
          <p:cNvPr id="9" name="內容版面配置區 8"/>
          <p:cNvSpPr>
            <a:spLocks noGrp="1"/>
          </p:cNvSpPr>
          <p:nvPr>
            <p:ph idx="1"/>
          </p:nvPr>
        </p:nvSpPr>
        <p:spPr>
          <a:xfrm>
            <a:off x="609598" y="1340768"/>
            <a:ext cx="6986737" cy="5256584"/>
          </a:xfrm>
        </p:spPr>
        <p:txBody>
          <a:bodyPr>
            <a:noAutofit/>
          </a:bodyPr>
          <a:lstStyle/>
          <a:p>
            <a:pPr eaLnBrk="0" hangingPunct="0"/>
            <a:r>
              <a:rPr lang="zh-TW" altLang="zh-TW" sz="2400" dirty="0" smtClean="0">
                <a:latin typeface="+mj-ea"/>
                <a:ea typeface="+mj-ea"/>
              </a:rPr>
              <a:t>是</a:t>
            </a:r>
            <a:r>
              <a:rPr lang="zh-TW" altLang="zh-TW" sz="2400" dirty="0">
                <a:latin typeface="+mj-ea"/>
                <a:ea typeface="+mj-ea"/>
              </a:rPr>
              <a:t>人類據過去習得的經驗，或在自然環境中接觸與體驗的經歷，針對環境中特定或特殊情況的人、事、物等對象所產生的表現與心理反應</a:t>
            </a:r>
            <a:r>
              <a:rPr lang="en-US" altLang="zh-TW" dirty="0">
                <a:latin typeface="+mj-ea"/>
                <a:ea typeface="+mj-ea"/>
              </a:rPr>
              <a:t>(</a:t>
            </a:r>
            <a:r>
              <a:rPr lang="zh-TW" altLang="zh-TW" dirty="0">
                <a:latin typeface="+mj-ea"/>
                <a:ea typeface="+mj-ea"/>
              </a:rPr>
              <a:t>李永展，</a:t>
            </a:r>
            <a:r>
              <a:rPr lang="en-US" altLang="zh-TW" dirty="0">
                <a:latin typeface="+mj-ea"/>
                <a:ea typeface="+mj-ea"/>
              </a:rPr>
              <a:t>1991)</a:t>
            </a:r>
            <a:r>
              <a:rPr lang="zh-TW" altLang="zh-TW" sz="2400" dirty="0" smtClean="0">
                <a:latin typeface="+mj-ea"/>
                <a:ea typeface="+mj-ea"/>
              </a:rPr>
              <a:t>。</a:t>
            </a:r>
            <a:endParaRPr lang="en-US" altLang="zh-TW" sz="2400" dirty="0" smtClean="0">
              <a:latin typeface="+mj-ea"/>
              <a:ea typeface="+mj-ea"/>
            </a:endParaRPr>
          </a:p>
          <a:p>
            <a:pPr eaLnBrk="0" hangingPunct="0"/>
            <a:r>
              <a:rPr lang="zh-TW" altLang="zh-TW" sz="2400" dirty="0" smtClean="0">
                <a:latin typeface="+mj-ea"/>
                <a:ea typeface="+mj-ea"/>
              </a:rPr>
              <a:t>屬</a:t>
            </a:r>
            <a:r>
              <a:rPr lang="zh-TW" altLang="zh-TW" sz="2400" dirty="0">
                <a:latin typeface="+mj-ea"/>
                <a:ea typeface="+mj-ea"/>
              </a:rPr>
              <a:t>個人或團體對環境的認知，經由情感及動機等因素參入後，所表現出的行為過程稱為環境態度</a:t>
            </a:r>
            <a:r>
              <a:rPr lang="en-US" altLang="zh-TW" dirty="0">
                <a:latin typeface="+mj-ea"/>
                <a:ea typeface="+mj-ea"/>
              </a:rPr>
              <a:t>(</a:t>
            </a:r>
            <a:r>
              <a:rPr lang="zh-TW" altLang="zh-TW" dirty="0">
                <a:latin typeface="+mj-ea"/>
                <a:ea typeface="+mj-ea"/>
              </a:rPr>
              <a:t>鍾龍治，</a:t>
            </a:r>
            <a:r>
              <a:rPr lang="en-US" altLang="zh-TW" dirty="0">
                <a:latin typeface="+mj-ea"/>
                <a:ea typeface="+mj-ea"/>
              </a:rPr>
              <a:t>2004)</a:t>
            </a:r>
            <a:r>
              <a:rPr lang="zh-TW" altLang="zh-TW" sz="2400" dirty="0" smtClean="0">
                <a:latin typeface="+mj-ea"/>
                <a:ea typeface="+mj-ea"/>
              </a:rPr>
              <a:t>。</a:t>
            </a:r>
            <a:endParaRPr lang="en-US" altLang="zh-TW" sz="2400" dirty="0" smtClean="0">
              <a:latin typeface="+mj-ea"/>
              <a:ea typeface="+mj-ea"/>
            </a:endParaRPr>
          </a:p>
          <a:p>
            <a:pPr eaLnBrk="0" hangingPunct="0"/>
            <a:r>
              <a:rPr lang="zh-TW" altLang="zh-TW" sz="2400" dirty="0" smtClean="0">
                <a:latin typeface="+mj-ea"/>
                <a:ea typeface="+mj-ea"/>
              </a:rPr>
              <a:t>環境</a:t>
            </a:r>
            <a:r>
              <a:rPr lang="zh-TW" altLang="zh-TW" sz="2400" dirty="0">
                <a:latin typeface="+mj-ea"/>
                <a:ea typeface="+mj-ea"/>
              </a:rPr>
              <a:t>態度是個人對於整體環境的價值觀及對人在環境中存在的責任和角色的看法，其所產生對於與環境相關的事物，並有贊同或喜愛、反對或不喜歡的情感</a:t>
            </a:r>
            <a:r>
              <a:rPr lang="zh-TW" altLang="zh-TW" sz="2400" dirty="0" smtClean="0">
                <a:latin typeface="+mj-ea"/>
                <a:ea typeface="+mj-ea"/>
              </a:rPr>
              <a:t>傾向</a:t>
            </a:r>
            <a:r>
              <a:rPr lang="en-US" altLang="zh-TW" dirty="0" smtClean="0">
                <a:latin typeface="+mj-ea"/>
                <a:ea typeface="+mj-ea"/>
              </a:rPr>
              <a:t>(</a:t>
            </a:r>
            <a:r>
              <a:rPr lang="zh-TW" altLang="zh-TW" dirty="0" smtClean="0">
                <a:latin typeface="+mj-ea"/>
                <a:ea typeface="+mj-ea"/>
              </a:rPr>
              <a:t>周少凱</a:t>
            </a:r>
            <a:r>
              <a:rPr lang="zh-TW" altLang="zh-TW" dirty="0">
                <a:latin typeface="+mj-ea"/>
                <a:ea typeface="+mj-ea"/>
              </a:rPr>
              <a:t>和許舒</a:t>
            </a:r>
            <a:r>
              <a:rPr lang="zh-TW" altLang="zh-TW" dirty="0" smtClean="0">
                <a:latin typeface="+mj-ea"/>
                <a:ea typeface="+mj-ea"/>
              </a:rPr>
              <a:t>婷</a:t>
            </a:r>
            <a:r>
              <a:rPr lang="zh-TW" altLang="en-US" dirty="0">
                <a:latin typeface="+mj-ea"/>
                <a:ea typeface="+mj-ea"/>
              </a:rPr>
              <a:t>，</a:t>
            </a:r>
            <a:r>
              <a:rPr lang="en-US" altLang="zh-TW" dirty="0" smtClean="0">
                <a:latin typeface="+mj-ea"/>
                <a:ea typeface="+mj-ea"/>
              </a:rPr>
              <a:t>2010</a:t>
            </a:r>
            <a:r>
              <a:rPr lang="en-US" altLang="zh-TW" dirty="0">
                <a:latin typeface="+mj-ea"/>
                <a:ea typeface="+mj-ea"/>
              </a:rPr>
              <a:t>) </a:t>
            </a:r>
            <a:r>
              <a:rPr lang="zh-TW" altLang="zh-TW" sz="2400" dirty="0" smtClean="0">
                <a:latin typeface="+mj-ea"/>
                <a:ea typeface="+mj-ea"/>
              </a:rPr>
              <a:t>。</a:t>
            </a:r>
            <a:endParaRPr lang="zh-TW" altLang="zh-TW" sz="2400" dirty="0">
              <a:solidFill>
                <a:schemeClr val="tx1"/>
              </a:solidFill>
              <a:latin typeface="+mj-ea"/>
              <a:ea typeface="+mj-ea"/>
            </a:endParaRPr>
          </a:p>
        </p:txBody>
      </p:sp>
      <p:sp>
        <p:nvSpPr>
          <p:cNvPr id="5" name="投影片編號版面配置區 4"/>
          <p:cNvSpPr>
            <a:spLocks noGrp="1"/>
          </p:cNvSpPr>
          <p:nvPr>
            <p:ph type="sldNum" sz="quarter" idx="12"/>
          </p:nvPr>
        </p:nvSpPr>
        <p:spPr/>
        <p:txBody>
          <a:bodyPr/>
          <a:lstStyle/>
          <a:p>
            <a:fld id="{73DA0BB7-265A-403C-9275-D587AB510EDC}" type="slidenum">
              <a:rPr lang="en-US" altLang="zh-TW" smtClean="0"/>
              <a:pPr/>
              <a:t>7</a:t>
            </a:fld>
            <a:endParaRPr lang="en-US" dirty="0"/>
          </a:p>
        </p:txBody>
      </p:sp>
    </p:spTree>
    <p:extLst>
      <p:ext uri="{BB962C8B-B14F-4D97-AF65-F5344CB8AC3E}">
        <p14:creationId xmlns:p14="http://schemas.microsoft.com/office/powerpoint/2010/main" val="35041741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標題 7"/>
          <p:cNvSpPr>
            <a:spLocks noGrp="1"/>
          </p:cNvSpPr>
          <p:nvPr>
            <p:ph type="title"/>
          </p:nvPr>
        </p:nvSpPr>
        <p:spPr>
          <a:xfrm>
            <a:off x="609599" y="188640"/>
            <a:ext cx="6347713" cy="1320800"/>
          </a:xfrm>
        </p:spPr>
        <p:txBody>
          <a:bodyPr/>
          <a:lstStyle/>
          <a:p>
            <a:r>
              <a:rPr lang="zh-TW" altLang="en-US" dirty="0" smtClean="0">
                <a:solidFill>
                  <a:srgbClr val="C00000"/>
                </a:solidFill>
              </a:rPr>
              <a:t>文獻回顧</a:t>
            </a:r>
            <a:r>
              <a:rPr lang="en-US" altLang="zh-TW" dirty="0" smtClean="0">
                <a:solidFill>
                  <a:srgbClr val="C00000"/>
                </a:solidFill>
              </a:rPr>
              <a:t/>
            </a:r>
            <a:br>
              <a:rPr lang="en-US" altLang="zh-TW" dirty="0" smtClean="0">
                <a:solidFill>
                  <a:srgbClr val="C00000"/>
                </a:solidFill>
              </a:rPr>
            </a:br>
            <a:r>
              <a:rPr lang="en-US" altLang="zh-TW" dirty="0" smtClean="0">
                <a:solidFill>
                  <a:srgbClr val="7030A0"/>
                </a:solidFill>
              </a:rPr>
              <a:t>               4.</a:t>
            </a:r>
            <a:r>
              <a:rPr lang="zh-TW" altLang="en-US" dirty="0" smtClean="0">
                <a:solidFill>
                  <a:srgbClr val="7030A0"/>
                </a:solidFill>
              </a:rPr>
              <a:t>生活型態</a:t>
            </a:r>
            <a:endParaRPr lang="zh-TW" altLang="en-US" dirty="0">
              <a:solidFill>
                <a:srgbClr val="7030A0"/>
              </a:solidFill>
            </a:endParaRPr>
          </a:p>
        </p:txBody>
      </p:sp>
      <p:sp>
        <p:nvSpPr>
          <p:cNvPr id="9" name="內容版面配置區 8"/>
          <p:cNvSpPr>
            <a:spLocks noGrp="1"/>
          </p:cNvSpPr>
          <p:nvPr>
            <p:ph idx="1"/>
          </p:nvPr>
        </p:nvSpPr>
        <p:spPr>
          <a:xfrm>
            <a:off x="609598" y="1487358"/>
            <a:ext cx="6986737" cy="4245898"/>
          </a:xfrm>
        </p:spPr>
        <p:txBody>
          <a:bodyPr>
            <a:noAutofit/>
          </a:bodyPr>
          <a:lstStyle/>
          <a:p>
            <a:r>
              <a:rPr lang="zh-TW" altLang="zh-TW" sz="2400" dirty="0" smtClean="0">
                <a:latin typeface="+mj-ea"/>
                <a:ea typeface="+mj-ea"/>
              </a:rPr>
              <a:t>生活</a:t>
            </a:r>
            <a:r>
              <a:rPr lang="zh-TW" altLang="zh-TW" sz="2400" dirty="0">
                <a:latin typeface="+mj-ea"/>
                <a:ea typeface="+mj-ea"/>
              </a:rPr>
              <a:t>型態是個人的生活方式，會影響消費者生活型態的基本因素，其中包含行銷活動、文化及次文化等，而消費者會從產品購買決策來獲取消費生活</a:t>
            </a:r>
            <a:r>
              <a:rPr lang="zh-TW" altLang="zh-TW" sz="2400" dirty="0" smtClean="0">
                <a:latin typeface="+mj-ea"/>
                <a:ea typeface="+mj-ea"/>
              </a:rPr>
              <a:t>經驗</a:t>
            </a:r>
            <a:r>
              <a:rPr lang="en-US" altLang="zh-TW" dirty="0">
                <a:latin typeface="+mj-ea"/>
                <a:ea typeface="+mj-ea"/>
              </a:rPr>
              <a:t>(</a:t>
            </a:r>
            <a:r>
              <a:rPr lang="en-US" altLang="zh-TW" dirty="0" smtClean="0">
                <a:latin typeface="+mj-ea"/>
              </a:rPr>
              <a:t> </a:t>
            </a:r>
            <a:r>
              <a:rPr lang="en-US" altLang="zh-TW" dirty="0">
                <a:latin typeface="+mj-ea"/>
              </a:rPr>
              <a:t>Hawkins</a:t>
            </a:r>
            <a:r>
              <a:rPr lang="zh-TW" altLang="zh-TW" dirty="0">
                <a:latin typeface="+mj-ea"/>
              </a:rPr>
              <a:t>、</a:t>
            </a:r>
            <a:r>
              <a:rPr lang="en-US" altLang="zh-TW" dirty="0">
                <a:latin typeface="+mj-ea"/>
              </a:rPr>
              <a:t>Best</a:t>
            </a:r>
            <a:r>
              <a:rPr lang="zh-TW" altLang="zh-TW" dirty="0">
                <a:latin typeface="+mj-ea"/>
              </a:rPr>
              <a:t>和</a:t>
            </a:r>
            <a:r>
              <a:rPr lang="en-US" altLang="zh-TW" dirty="0" smtClean="0">
                <a:latin typeface="+mj-ea"/>
              </a:rPr>
              <a:t>Coney</a:t>
            </a:r>
            <a:r>
              <a:rPr lang="zh-TW" altLang="en-US" dirty="0" smtClean="0">
                <a:latin typeface="+mj-ea"/>
              </a:rPr>
              <a:t>，</a:t>
            </a:r>
            <a:r>
              <a:rPr lang="en-US" altLang="zh-TW" dirty="0" smtClean="0">
                <a:latin typeface="+mj-ea"/>
              </a:rPr>
              <a:t>1986)</a:t>
            </a:r>
            <a:r>
              <a:rPr lang="zh-TW" altLang="zh-TW" sz="2400" dirty="0" smtClean="0">
                <a:latin typeface="+mj-ea"/>
                <a:ea typeface="+mj-ea"/>
              </a:rPr>
              <a:t>。</a:t>
            </a:r>
            <a:endParaRPr lang="en-US" altLang="zh-TW" sz="2400" dirty="0" smtClean="0">
              <a:latin typeface="+mj-ea"/>
              <a:ea typeface="+mj-ea"/>
            </a:endParaRPr>
          </a:p>
          <a:p>
            <a:r>
              <a:rPr lang="zh-TW" altLang="zh-TW" sz="2400" dirty="0" smtClean="0">
                <a:latin typeface="+mj-ea"/>
                <a:ea typeface="+mj-ea"/>
              </a:rPr>
              <a:t>生活</a:t>
            </a:r>
            <a:r>
              <a:rPr lang="zh-TW" altLang="zh-TW" sz="2400" dirty="0">
                <a:latin typeface="+mj-ea"/>
                <a:ea typeface="+mj-ea"/>
              </a:rPr>
              <a:t>型態是指人生活在這個世上，所表現出在於活動、個人興趣與表達意見上的</a:t>
            </a:r>
            <a:r>
              <a:rPr lang="zh-TW" altLang="zh-TW" sz="2400" dirty="0" smtClean="0">
                <a:latin typeface="+mj-ea"/>
                <a:ea typeface="+mj-ea"/>
              </a:rPr>
              <a:t>生活方式</a:t>
            </a:r>
            <a:r>
              <a:rPr lang="en-US" altLang="zh-TW" dirty="0" smtClean="0">
                <a:latin typeface="+mj-ea"/>
                <a:ea typeface="+mj-ea"/>
              </a:rPr>
              <a:t>(</a:t>
            </a:r>
            <a:r>
              <a:rPr lang="en-US" altLang="zh-TW" dirty="0" smtClean="0">
                <a:latin typeface="+mj-ea"/>
              </a:rPr>
              <a:t>Kotler</a:t>
            </a:r>
            <a:r>
              <a:rPr lang="zh-TW" altLang="en-US" dirty="0" smtClean="0">
                <a:latin typeface="+mj-ea"/>
              </a:rPr>
              <a:t>，</a:t>
            </a:r>
            <a:r>
              <a:rPr lang="en-US" altLang="zh-TW" dirty="0" smtClean="0">
                <a:latin typeface="+mj-ea"/>
              </a:rPr>
              <a:t>1991)</a:t>
            </a:r>
            <a:r>
              <a:rPr lang="zh-TW" altLang="zh-TW" sz="2400" dirty="0" smtClean="0">
                <a:latin typeface="+mj-ea"/>
                <a:ea typeface="+mj-ea"/>
              </a:rPr>
              <a:t>。</a:t>
            </a:r>
            <a:endParaRPr lang="en-US" altLang="zh-TW" sz="2400" dirty="0" smtClean="0">
              <a:latin typeface="+mj-ea"/>
              <a:ea typeface="+mj-ea"/>
            </a:endParaRPr>
          </a:p>
          <a:p>
            <a:r>
              <a:rPr lang="zh-TW" altLang="zh-TW" sz="2400" dirty="0" smtClean="0">
                <a:latin typeface="+mj-ea"/>
                <a:ea typeface="+mj-ea"/>
              </a:rPr>
              <a:t>生活</a:t>
            </a:r>
            <a:r>
              <a:rPr lang="zh-TW" altLang="zh-TW" sz="2400" dirty="0">
                <a:latin typeface="+mj-ea"/>
                <a:ea typeface="+mj-ea"/>
              </a:rPr>
              <a:t>型態理論，是將其為認知結構體系，因為每個人都是特定的認知結構體，所以每個人每一個群集都有它特定的生活</a:t>
            </a:r>
            <a:r>
              <a:rPr lang="zh-TW" altLang="zh-TW" sz="2400" dirty="0" smtClean="0">
                <a:latin typeface="+mj-ea"/>
                <a:ea typeface="+mj-ea"/>
              </a:rPr>
              <a:t>型態</a:t>
            </a:r>
            <a:r>
              <a:rPr lang="en-US" altLang="zh-TW" dirty="0" smtClean="0">
                <a:latin typeface="+mj-ea"/>
                <a:ea typeface="+mj-ea"/>
              </a:rPr>
              <a:t>(</a:t>
            </a:r>
            <a:r>
              <a:rPr lang="en-US" altLang="zh-TW" dirty="0" smtClean="0">
                <a:latin typeface="+mj-ea"/>
              </a:rPr>
              <a:t>Kelly</a:t>
            </a:r>
            <a:r>
              <a:rPr lang="zh-TW" altLang="en-US" dirty="0" smtClean="0">
                <a:latin typeface="+mj-ea"/>
              </a:rPr>
              <a:t>，</a:t>
            </a:r>
            <a:r>
              <a:rPr lang="en-US" altLang="zh-TW" dirty="0" smtClean="0">
                <a:latin typeface="+mj-ea"/>
              </a:rPr>
              <a:t>1995)</a:t>
            </a:r>
            <a:r>
              <a:rPr lang="zh-TW" altLang="zh-TW" sz="2400" dirty="0" smtClean="0">
                <a:latin typeface="+mj-ea"/>
                <a:ea typeface="+mj-ea"/>
              </a:rPr>
              <a:t>。</a:t>
            </a:r>
            <a:endParaRPr lang="zh-TW" altLang="zh-TW" sz="2400" dirty="0">
              <a:solidFill>
                <a:schemeClr val="tx1"/>
              </a:solidFill>
              <a:latin typeface="+mj-ea"/>
              <a:ea typeface="+mj-ea"/>
            </a:endParaRPr>
          </a:p>
        </p:txBody>
      </p:sp>
    </p:spTree>
    <p:extLst>
      <p:ext uri="{BB962C8B-B14F-4D97-AF65-F5344CB8AC3E}">
        <p14:creationId xmlns:p14="http://schemas.microsoft.com/office/powerpoint/2010/main" val="16082160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內容版面配置區 9"/>
          <p:cNvGraphicFramePr>
            <a:graphicFrameLocks noGrp="1"/>
          </p:cNvGraphicFramePr>
          <p:nvPr>
            <p:ph idx="1"/>
            <p:extLst>
              <p:ext uri="{D42A27DB-BD31-4B8C-83A1-F6EECF244321}">
                <p14:modId xmlns:p14="http://schemas.microsoft.com/office/powerpoint/2010/main" val="2359703061"/>
              </p:ext>
            </p:extLst>
          </p:nvPr>
        </p:nvGraphicFramePr>
        <p:xfrm>
          <a:off x="1043608" y="188640"/>
          <a:ext cx="6347714" cy="63367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投影片編號版面配置區 2"/>
          <p:cNvSpPr>
            <a:spLocks noGrp="1"/>
          </p:cNvSpPr>
          <p:nvPr>
            <p:ph type="sldNum" sz="quarter" idx="12"/>
          </p:nvPr>
        </p:nvSpPr>
        <p:spPr/>
        <p:txBody>
          <a:bodyPr/>
          <a:lstStyle/>
          <a:p>
            <a:fld id="{6215B1F7-9B10-4EA8-9E72-A02D15876458}" type="slidenum">
              <a:rPr lang="zh-TW" altLang="en-US" smtClean="0"/>
              <a:pPr/>
              <a:t>9</a:t>
            </a:fld>
            <a:endParaRPr lang="zh-TW" altLang="en-US"/>
          </a:p>
        </p:txBody>
      </p:sp>
      <p:sp>
        <p:nvSpPr>
          <p:cNvPr id="7" name="標題 7"/>
          <p:cNvSpPr txBox="1">
            <a:spLocks/>
          </p:cNvSpPr>
          <p:nvPr/>
        </p:nvSpPr>
        <p:spPr>
          <a:xfrm>
            <a:off x="609599" y="609600"/>
            <a:ext cx="6347713" cy="1320800"/>
          </a:xfrm>
          <a:prstGeom prst="rect">
            <a:avLst/>
          </a:prstGeom>
        </p:spPr>
        <p:txBody>
          <a:bodyPr vert="horz" lIns="91440" tIns="45720" rIns="91440" bIns="45720" rtlCol="0" anchor="t">
            <a:noAutofit/>
          </a:bodyPr>
          <a:lstStyle>
            <a:lvl1pPr algn="ctr" defTabSz="457200" rtl="0" eaLnBrk="1" latinLnBrk="0" hangingPunct="1">
              <a:spcBef>
                <a:spcPct val="0"/>
              </a:spcBef>
              <a:buNone/>
              <a:defRPr sz="4800" kern="1200">
                <a:solidFill>
                  <a:schemeClr val="accent1">
                    <a:lumMod val="75000"/>
                  </a:schemeClr>
                </a:solidFill>
                <a:latin typeface="Microsoft JhengHei" charset="-120"/>
                <a:ea typeface="Microsoft JhengHei" charset="-120"/>
                <a:cs typeface="Microsoft JhengHei" charset="-12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zh-TW" altLang="en-US" sz="3600" dirty="0" smtClean="0">
                <a:solidFill>
                  <a:srgbClr val="C00000"/>
                </a:solidFill>
                <a:latin typeface="+mj-ea"/>
                <a:ea typeface="+mj-ea"/>
              </a:rPr>
              <a:t>研究方法</a:t>
            </a:r>
            <a:endParaRPr lang="zh-TW" altLang="en-US" sz="3600" dirty="0">
              <a:solidFill>
                <a:srgbClr val="7030A0"/>
              </a:solidFill>
              <a:latin typeface="+mj-ea"/>
              <a:ea typeface="+mj-ea"/>
            </a:endParaRPr>
          </a:p>
        </p:txBody>
      </p:sp>
    </p:spTree>
    <p:extLst>
      <p:ext uri="{BB962C8B-B14F-4D97-AF65-F5344CB8AC3E}">
        <p14:creationId xmlns:p14="http://schemas.microsoft.com/office/powerpoint/2010/main" val="86495744"/>
      </p:ext>
    </p:extLst>
  </p:cSld>
  <p:clrMapOvr>
    <a:masterClrMapping/>
  </p:clrMapOvr>
  <p:timing>
    <p:tnLst>
      <p:par>
        <p:cTn id="1" dur="indefinite" restart="never" nodeType="tmRoot"/>
      </p:par>
    </p:tnLst>
  </p:timing>
</p:sld>
</file>

<file path=ppt/theme/theme1.xml><?xml version="1.0" encoding="utf-8"?>
<a:theme xmlns:a="http://schemas.openxmlformats.org/drawingml/2006/main" name="自訂設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多面向">
  <a:themeElements>
    <a:clrScheme name="紅橙色">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多面向">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多面向">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9934</TotalTime>
  <Words>3019</Words>
  <Application>Microsoft Office PowerPoint</Application>
  <PresentationFormat>如螢幕大小 (4:3)</PresentationFormat>
  <Paragraphs>869</Paragraphs>
  <Slides>30</Slides>
  <Notes>25</Notes>
  <HiddenSlides>0</HiddenSlides>
  <MMClips>0</MMClips>
  <ScaleCrop>false</ScaleCrop>
  <HeadingPairs>
    <vt:vector size="8" baseType="variant">
      <vt:variant>
        <vt:lpstr>使用字型</vt:lpstr>
      </vt:variant>
      <vt:variant>
        <vt:i4>12</vt:i4>
      </vt:variant>
      <vt:variant>
        <vt:lpstr>佈景主題</vt:lpstr>
      </vt:variant>
      <vt:variant>
        <vt:i4>2</vt:i4>
      </vt:variant>
      <vt:variant>
        <vt:lpstr>內嵌 OLE 伺服程式</vt:lpstr>
      </vt:variant>
      <vt:variant>
        <vt:i4>1</vt:i4>
      </vt:variant>
      <vt:variant>
        <vt:lpstr>投影片標題</vt:lpstr>
      </vt:variant>
      <vt:variant>
        <vt:i4>30</vt:i4>
      </vt:variant>
    </vt:vector>
  </HeadingPairs>
  <TitlesOfParts>
    <vt:vector size="45" baseType="lpstr">
      <vt:lpstr>微軟正黑體</vt:lpstr>
      <vt:lpstr>微軟正黑體</vt:lpstr>
      <vt:lpstr>新細明體</vt:lpstr>
      <vt:lpstr>標楷體</vt:lpstr>
      <vt:lpstr>Arial</vt:lpstr>
      <vt:lpstr>Calibri</vt:lpstr>
      <vt:lpstr>Calibri Light</vt:lpstr>
      <vt:lpstr>Cambria Math</vt:lpstr>
      <vt:lpstr>Poor Richard</vt:lpstr>
      <vt:lpstr>Times New Roman</vt:lpstr>
      <vt:lpstr>Trebuchet MS</vt:lpstr>
      <vt:lpstr>Wingdings 3</vt:lpstr>
      <vt:lpstr>自訂設計</vt:lpstr>
      <vt:lpstr>多面向</vt:lpstr>
      <vt:lpstr>Visio</vt:lpstr>
      <vt:lpstr>綠建築標章飯店願付價格研究</vt:lpstr>
      <vt:lpstr>簡報大綱</vt:lpstr>
      <vt:lpstr>緒論</vt:lpstr>
      <vt:lpstr>文獻回顧                1.綠建築</vt:lpstr>
      <vt:lpstr>文獻回顧                1.綠建築</vt:lpstr>
      <vt:lpstr>文獻回顧                2.環境行為</vt:lpstr>
      <vt:lpstr>文獻回顧                3.環境態度</vt:lpstr>
      <vt:lpstr>文獻回顧                4.生活型態</vt:lpstr>
      <vt:lpstr>PowerPoint 簡報</vt:lpstr>
      <vt:lpstr>PowerPoint 簡報</vt:lpstr>
      <vt:lpstr>PowerPoint 簡報</vt:lpstr>
      <vt:lpstr>問券分析</vt:lpstr>
      <vt:lpstr>問券分析</vt:lpstr>
      <vt:lpstr>PowerPoint 簡報</vt:lpstr>
      <vt:lpstr>2.於綠建築飯店住宿的意願 </vt:lpstr>
      <vt:lpstr>3.於綠建築飯店住宿願付價格程度 </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ASUS</dc:creator>
  <cp:lastModifiedBy>ASUS</cp:lastModifiedBy>
  <cp:revision>221</cp:revision>
  <dcterms:created xsi:type="dcterms:W3CDTF">2016-10-20T05:51:38Z</dcterms:created>
  <dcterms:modified xsi:type="dcterms:W3CDTF">2018-11-02T15:14:34Z</dcterms:modified>
</cp:coreProperties>
</file>