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omments/comment1.xml" ContentType="application/vnd.openxmlformats-officedocument.presentationml.comment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42"/>
  </p:notesMasterIdLst>
  <p:sldIdLst>
    <p:sldId id="256" r:id="rId2"/>
    <p:sldId id="257" r:id="rId3"/>
    <p:sldId id="308" r:id="rId4"/>
    <p:sldId id="262" r:id="rId5"/>
    <p:sldId id="263" r:id="rId6"/>
    <p:sldId id="264" r:id="rId7"/>
    <p:sldId id="265" r:id="rId8"/>
    <p:sldId id="266" r:id="rId9"/>
    <p:sldId id="267" r:id="rId10"/>
    <p:sldId id="269" r:id="rId11"/>
    <p:sldId id="270" r:id="rId12"/>
    <p:sldId id="272" r:id="rId13"/>
    <p:sldId id="273" r:id="rId14"/>
    <p:sldId id="309" r:id="rId15"/>
    <p:sldId id="275" r:id="rId16"/>
    <p:sldId id="276" r:id="rId17"/>
    <p:sldId id="277" r:id="rId18"/>
    <p:sldId id="287" r:id="rId19"/>
    <p:sldId id="289" r:id="rId20"/>
    <p:sldId id="291" r:id="rId21"/>
    <p:sldId id="290"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281" r:id="rId38"/>
    <p:sldId id="307" r:id="rId39"/>
    <p:sldId id="313" r:id="rId40"/>
    <p:sldId id="284" r:id="rId4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3522" autoAdjust="0"/>
  </p:normalViewPr>
  <p:slideViewPr>
    <p:cSldViewPr snapToGrid="0">
      <p:cViewPr varScale="1">
        <p:scale>
          <a:sx n="61" d="100"/>
          <a:sy n="61" d="100"/>
        </p:scale>
        <p:origin x="2030" y="4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22T03:08:07.920" idx="2">
    <p:pos x="10" y="10"/>
    <p:text>老師 這裡要放哪種分析表格比較適合??</p:text>
    <p:extLst>
      <p:ext uri="{C676402C-5697-4E1C-873F-D02D1690AC5C}">
        <p15:threadingInfo xmlns:p15="http://schemas.microsoft.com/office/powerpoint/2012/main" timeZoneBias="-48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3C0052-5308-4251-9E48-1CA1C17FC6F9}" type="doc">
      <dgm:prSet loTypeId="urn:microsoft.com/office/officeart/2005/8/layout/process1" loCatId="process" qsTypeId="urn:microsoft.com/office/officeart/2005/8/quickstyle/3d3" qsCatId="3D" csTypeId="urn:microsoft.com/office/officeart/2005/8/colors/colorful5" csCatId="colorful" phldr="1"/>
      <dgm:spPr/>
    </dgm:pt>
    <dgm:pt modelId="{7D337DEE-4E35-4709-B580-190649A786EF}">
      <dgm:prSet phldrT="[文字]" custT="1"/>
      <dgm:spPr/>
      <dgm:t>
        <a:bodyPr/>
        <a:lstStyle/>
        <a:p>
          <a:r>
            <a:rPr lang="zh-TW" altLang="en-US" sz="2000" dirty="0" smtClean="0">
              <a:latin typeface="+mn-ea"/>
              <a:ea typeface="+mn-ea"/>
            </a:rPr>
            <a:t>緒論</a:t>
          </a:r>
          <a:endParaRPr lang="zh-TW" altLang="en-US" sz="2000" dirty="0">
            <a:latin typeface="+mn-ea"/>
            <a:ea typeface="+mn-ea"/>
          </a:endParaRPr>
        </a:p>
      </dgm:t>
    </dgm:pt>
    <dgm:pt modelId="{8AD5F4DA-1863-49AF-A037-EA45F18A99B4}" type="parTrans" cxnId="{712B714A-F73F-4765-970F-DCA1C3B24D43}">
      <dgm:prSet/>
      <dgm:spPr/>
      <dgm:t>
        <a:bodyPr/>
        <a:lstStyle/>
        <a:p>
          <a:endParaRPr lang="zh-TW" altLang="en-US" sz="2000">
            <a:latin typeface="+mn-ea"/>
            <a:ea typeface="+mn-ea"/>
          </a:endParaRPr>
        </a:p>
      </dgm:t>
    </dgm:pt>
    <dgm:pt modelId="{CEF9A820-4AAC-4888-8439-5275CBCDD19D}" type="sibTrans" cxnId="{712B714A-F73F-4765-970F-DCA1C3B24D43}">
      <dgm:prSet custT="1"/>
      <dgm:spPr/>
      <dgm:t>
        <a:bodyPr/>
        <a:lstStyle/>
        <a:p>
          <a:endParaRPr lang="zh-TW" altLang="en-US" sz="2000">
            <a:latin typeface="+mn-ea"/>
            <a:ea typeface="+mn-ea"/>
          </a:endParaRPr>
        </a:p>
      </dgm:t>
    </dgm:pt>
    <dgm:pt modelId="{674BCFAC-C360-4816-B65F-F77AC6EA4770}">
      <dgm:prSet phldrT="[文字]" custT="1"/>
      <dgm:spPr/>
      <dgm:t>
        <a:bodyPr/>
        <a:lstStyle/>
        <a:p>
          <a:r>
            <a:rPr lang="zh-TW" altLang="en-US" sz="2000" dirty="0" smtClean="0">
              <a:latin typeface="+mn-ea"/>
              <a:ea typeface="+mn-ea"/>
            </a:rPr>
            <a:t>文獻探討</a:t>
          </a:r>
          <a:endParaRPr lang="zh-TW" altLang="en-US" sz="2000" dirty="0">
            <a:latin typeface="+mn-ea"/>
            <a:ea typeface="+mn-ea"/>
          </a:endParaRPr>
        </a:p>
      </dgm:t>
    </dgm:pt>
    <dgm:pt modelId="{547CA986-A814-433E-B978-249ACEF0E47C}" type="parTrans" cxnId="{968CC22F-1440-4F3A-A758-BC5D5E69B3AE}">
      <dgm:prSet/>
      <dgm:spPr/>
      <dgm:t>
        <a:bodyPr/>
        <a:lstStyle/>
        <a:p>
          <a:endParaRPr lang="zh-TW" altLang="en-US" sz="2000">
            <a:latin typeface="+mn-ea"/>
            <a:ea typeface="+mn-ea"/>
          </a:endParaRPr>
        </a:p>
      </dgm:t>
    </dgm:pt>
    <dgm:pt modelId="{9EFB9A82-F40A-4115-B024-B48C97F043AE}" type="sibTrans" cxnId="{968CC22F-1440-4F3A-A758-BC5D5E69B3AE}">
      <dgm:prSet custT="1"/>
      <dgm:spPr/>
      <dgm:t>
        <a:bodyPr/>
        <a:lstStyle/>
        <a:p>
          <a:endParaRPr lang="zh-TW" altLang="en-US" sz="2000">
            <a:latin typeface="+mn-ea"/>
            <a:ea typeface="+mn-ea"/>
          </a:endParaRPr>
        </a:p>
      </dgm:t>
    </dgm:pt>
    <dgm:pt modelId="{46A48889-56CC-4D17-BF10-9557A62C7DAC}">
      <dgm:prSet phldrT="[文字]" custT="1"/>
      <dgm:spPr/>
      <dgm:t>
        <a:bodyPr/>
        <a:lstStyle/>
        <a:p>
          <a:r>
            <a:rPr lang="zh-TW" altLang="en-US" sz="2000" dirty="0" smtClean="0">
              <a:latin typeface="+mn-ea"/>
              <a:ea typeface="+mn-ea"/>
            </a:rPr>
            <a:t>研究方法</a:t>
          </a:r>
          <a:endParaRPr lang="zh-TW" altLang="en-US" sz="2000" dirty="0">
            <a:latin typeface="+mn-ea"/>
            <a:ea typeface="+mn-ea"/>
          </a:endParaRPr>
        </a:p>
      </dgm:t>
    </dgm:pt>
    <dgm:pt modelId="{D264CE93-4E16-4309-B34B-6F116BA6560F}" type="parTrans" cxnId="{60EDD80C-39E0-4CEE-9D94-E02E442C753D}">
      <dgm:prSet/>
      <dgm:spPr/>
      <dgm:t>
        <a:bodyPr/>
        <a:lstStyle/>
        <a:p>
          <a:endParaRPr lang="zh-TW" altLang="en-US" sz="2000">
            <a:latin typeface="+mn-ea"/>
            <a:ea typeface="+mn-ea"/>
          </a:endParaRPr>
        </a:p>
      </dgm:t>
    </dgm:pt>
    <dgm:pt modelId="{D36D120E-388E-4C0F-9447-441891D5C721}" type="sibTrans" cxnId="{60EDD80C-39E0-4CEE-9D94-E02E442C753D}">
      <dgm:prSet custT="1"/>
      <dgm:spPr/>
      <dgm:t>
        <a:bodyPr/>
        <a:lstStyle/>
        <a:p>
          <a:endParaRPr lang="zh-TW" altLang="en-US" sz="2000">
            <a:latin typeface="+mn-ea"/>
            <a:ea typeface="+mn-ea"/>
          </a:endParaRPr>
        </a:p>
      </dgm:t>
    </dgm:pt>
    <dgm:pt modelId="{344501E4-34E1-41EA-A2E0-978F3D2C2518}">
      <dgm:prSet phldrT="[文字]" custT="1"/>
      <dgm:spPr/>
      <dgm:t>
        <a:bodyPr/>
        <a:lstStyle/>
        <a:p>
          <a:r>
            <a:rPr lang="zh-TW" altLang="en-US" sz="2000" dirty="0" smtClean="0">
              <a:latin typeface="+mn-ea"/>
              <a:ea typeface="+mn-ea"/>
            </a:rPr>
            <a:t>研究結果</a:t>
          </a:r>
          <a:endParaRPr lang="zh-TW" altLang="en-US" sz="2000" dirty="0">
            <a:latin typeface="+mn-ea"/>
            <a:ea typeface="+mn-ea"/>
          </a:endParaRPr>
        </a:p>
      </dgm:t>
    </dgm:pt>
    <dgm:pt modelId="{836172F7-C713-4309-B8DE-60D3B9070BB6}" type="parTrans" cxnId="{FE741F68-FB29-4678-99DE-5FDF1F3DD260}">
      <dgm:prSet/>
      <dgm:spPr/>
      <dgm:t>
        <a:bodyPr/>
        <a:lstStyle/>
        <a:p>
          <a:endParaRPr lang="zh-TW" altLang="en-US" sz="2000">
            <a:latin typeface="+mn-ea"/>
            <a:ea typeface="+mn-ea"/>
          </a:endParaRPr>
        </a:p>
      </dgm:t>
    </dgm:pt>
    <dgm:pt modelId="{B33B6EAF-D79E-4949-B9A1-7EEA2612457E}" type="sibTrans" cxnId="{FE741F68-FB29-4678-99DE-5FDF1F3DD260}">
      <dgm:prSet custT="1"/>
      <dgm:spPr/>
      <dgm:t>
        <a:bodyPr/>
        <a:lstStyle/>
        <a:p>
          <a:endParaRPr lang="zh-TW" altLang="en-US" sz="2000">
            <a:latin typeface="+mn-ea"/>
            <a:ea typeface="+mn-ea"/>
          </a:endParaRPr>
        </a:p>
      </dgm:t>
    </dgm:pt>
    <dgm:pt modelId="{80B82EC8-1029-401E-8E8D-9B0F8219CCB6}">
      <dgm:prSet phldrT="[文字]" custT="1"/>
      <dgm:spPr/>
      <dgm:t>
        <a:bodyPr/>
        <a:lstStyle/>
        <a:p>
          <a:r>
            <a:rPr lang="zh-TW" altLang="en-US" sz="2000" dirty="0" smtClean="0">
              <a:latin typeface="+mn-ea"/>
              <a:ea typeface="+mn-ea"/>
            </a:rPr>
            <a:t>結論與建議</a:t>
          </a:r>
          <a:endParaRPr lang="zh-TW" altLang="en-US" sz="2000" dirty="0">
            <a:latin typeface="+mn-ea"/>
            <a:ea typeface="+mn-ea"/>
          </a:endParaRPr>
        </a:p>
      </dgm:t>
    </dgm:pt>
    <dgm:pt modelId="{71A1CEDF-F435-4453-BD3E-6924BAF50702}" type="parTrans" cxnId="{67067744-D4DD-4946-91AF-7E48A83E1952}">
      <dgm:prSet/>
      <dgm:spPr/>
      <dgm:t>
        <a:bodyPr/>
        <a:lstStyle/>
        <a:p>
          <a:endParaRPr lang="zh-TW" altLang="en-US" sz="2000">
            <a:latin typeface="+mn-ea"/>
            <a:ea typeface="+mn-ea"/>
          </a:endParaRPr>
        </a:p>
      </dgm:t>
    </dgm:pt>
    <dgm:pt modelId="{E924E728-FFF4-42D7-9D2B-AF8C5A63D309}" type="sibTrans" cxnId="{67067744-D4DD-4946-91AF-7E48A83E1952}">
      <dgm:prSet/>
      <dgm:spPr/>
      <dgm:t>
        <a:bodyPr/>
        <a:lstStyle/>
        <a:p>
          <a:endParaRPr lang="zh-TW" altLang="en-US" sz="2000">
            <a:latin typeface="+mn-ea"/>
            <a:ea typeface="+mn-ea"/>
          </a:endParaRPr>
        </a:p>
      </dgm:t>
    </dgm:pt>
    <dgm:pt modelId="{C3CA72FB-FE2F-40FD-B88A-CC8D0B71F13D}" type="pres">
      <dgm:prSet presAssocID="{C13C0052-5308-4251-9E48-1CA1C17FC6F9}" presName="Name0" presStyleCnt="0">
        <dgm:presLayoutVars>
          <dgm:dir/>
          <dgm:resizeHandles val="exact"/>
        </dgm:presLayoutVars>
      </dgm:prSet>
      <dgm:spPr/>
    </dgm:pt>
    <dgm:pt modelId="{55384DB8-811A-4611-A825-25101E03E159}" type="pres">
      <dgm:prSet presAssocID="{7D337DEE-4E35-4709-B580-190649A786EF}" presName="node" presStyleLbl="node1" presStyleIdx="0" presStyleCnt="5">
        <dgm:presLayoutVars>
          <dgm:bulletEnabled val="1"/>
        </dgm:presLayoutVars>
      </dgm:prSet>
      <dgm:spPr/>
      <dgm:t>
        <a:bodyPr/>
        <a:lstStyle/>
        <a:p>
          <a:endParaRPr lang="zh-TW" altLang="en-US"/>
        </a:p>
      </dgm:t>
    </dgm:pt>
    <dgm:pt modelId="{E3138D41-D914-45BB-8A33-A27DCC393676}" type="pres">
      <dgm:prSet presAssocID="{CEF9A820-4AAC-4888-8439-5275CBCDD19D}" presName="sibTrans" presStyleLbl="sibTrans2D1" presStyleIdx="0" presStyleCnt="4"/>
      <dgm:spPr/>
      <dgm:t>
        <a:bodyPr/>
        <a:lstStyle/>
        <a:p>
          <a:endParaRPr lang="zh-TW" altLang="en-US"/>
        </a:p>
      </dgm:t>
    </dgm:pt>
    <dgm:pt modelId="{FA0AEC03-1A90-49D3-A864-1BE3D939667D}" type="pres">
      <dgm:prSet presAssocID="{CEF9A820-4AAC-4888-8439-5275CBCDD19D}" presName="connectorText" presStyleLbl="sibTrans2D1" presStyleIdx="0" presStyleCnt="4"/>
      <dgm:spPr/>
      <dgm:t>
        <a:bodyPr/>
        <a:lstStyle/>
        <a:p>
          <a:endParaRPr lang="zh-TW" altLang="en-US"/>
        </a:p>
      </dgm:t>
    </dgm:pt>
    <dgm:pt modelId="{D5F3A0C6-8CAA-4BE2-BFBA-14CD94A400D7}" type="pres">
      <dgm:prSet presAssocID="{674BCFAC-C360-4816-B65F-F77AC6EA4770}" presName="node" presStyleLbl="node1" presStyleIdx="1" presStyleCnt="5">
        <dgm:presLayoutVars>
          <dgm:bulletEnabled val="1"/>
        </dgm:presLayoutVars>
      </dgm:prSet>
      <dgm:spPr/>
      <dgm:t>
        <a:bodyPr/>
        <a:lstStyle/>
        <a:p>
          <a:endParaRPr lang="zh-TW" altLang="en-US"/>
        </a:p>
      </dgm:t>
    </dgm:pt>
    <dgm:pt modelId="{4FE5C723-1085-4A19-B3F9-70E14877D861}" type="pres">
      <dgm:prSet presAssocID="{9EFB9A82-F40A-4115-B024-B48C97F043AE}" presName="sibTrans" presStyleLbl="sibTrans2D1" presStyleIdx="1" presStyleCnt="4"/>
      <dgm:spPr/>
      <dgm:t>
        <a:bodyPr/>
        <a:lstStyle/>
        <a:p>
          <a:endParaRPr lang="zh-TW" altLang="en-US"/>
        </a:p>
      </dgm:t>
    </dgm:pt>
    <dgm:pt modelId="{4C2B6A6C-A02F-4D86-8783-231F435A98A0}" type="pres">
      <dgm:prSet presAssocID="{9EFB9A82-F40A-4115-B024-B48C97F043AE}" presName="connectorText" presStyleLbl="sibTrans2D1" presStyleIdx="1" presStyleCnt="4"/>
      <dgm:spPr/>
      <dgm:t>
        <a:bodyPr/>
        <a:lstStyle/>
        <a:p>
          <a:endParaRPr lang="zh-TW" altLang="en-US"/>
        </a:p>
      </dgm:t>
    </dgm:pt>
    <dgm:pt modelId="{7CA6A0A0-A8BB-459F-8ECD-10E6C82C7E7A}" type="pres">
      <dgm:prSet presAssocID="{46A48889-56CC-4D17-BF10-9557A62C7DAC}" presName="node" presStyleLbl="node1" presStyleIdx="2" presStyleCnt="5">
        <dgm:presLayoutVars>
          <dgm:bulletEnabled val="1"/>
        </dgm:presLayoutVars>
      </dgm:prSet>
      <dgm:spPr/>
      <dgm:t>
        <a:bodyPr/>
        <a:lstStyle/>
        <a:p>
          <a:endParaRPr lang="zh-TW" altLang="en-US"/>
        </a:p>
      </dgm:t>
    </dgm:pt>
    <dgm:pt modelId="{EDD86369-227C-4437-83BD-8A0ED55BF6FF}" type="pres">
      <dgm:prSet presAssocID="{D36D120E-388E-4C0F-9447-441891D5C721}" presName="sibTrans" presStyleLbl="sibTrans2D1" presStyleIdx="2" presStyleCnt="4"/>
      <dgm:spPr/>
      <dgm:t>
        <a:bodyPr/>
        <a:lstStyle/>
        <a:p>
          <a:endParaRPr lang="zh-TW" altLang="en-US"/>
        </a:p>
      </dgm:t>
    </dgm:pt>
    <dgm:pt modelId="{924CD28B-7023-44AF-8486-FB5435CBA457}" type="pres">
      <dgm:prSet presAssocID="{D36D120E-388E-4C0F-9447-441891D5C721}" presName="connectorText" presStyleLbl="sibTrans2D1" presStyleIdx="2" presStyleCnt="4"/>
      <dgm:spPr/>
      <dgm:t>
        <a:bodyPr/>
        <a:lstStyle/>
        <a:p>
          <a:endParaRPr lang="zh-TW" altLang="en-US"/>
        </a:p>
      </dgm:t>
    </dgm:pt>
    <dgm:pt modelId="{4D78E4D5-6AD7-434C-9D00-4B1DCE055A58}" type="pres">
      <dgm:prSet presAssocID="{344501E4-34E1-41EA-A2E0-978F3D2C2518}" presName="node" presStyleLbl="node1" presStyleIdx="3" presStyleCnt="5">
        <dgm:presLayoutVars>
          <dgm:bulletEnabled val="1"/>
        </dgm:presLayoutVars>
      </dgm:prSet>
      <dgm:spPr/>
      <dgm:t>
        <a:bodyPr/>
        <a:lstStyle/>
        <a:p>
          <a:endParaRPr lang="zh-TW" altLang="en-US"/>
        </a:p>
      </dgm:t>
    </dgm:pt>
    <dgm:pt modelId="{3BCA5CF3-651E-4BC3-98BB-CFC8E2D434DE}" type="pres">
      <dgm:prSet presAssocID="{B33B6EAF-D79E-4949-B9A1-7EEA2612457E}" presName="sibTrans" presStyleLbl="sibTrans2D1" presStyleIdx="3" presStyleCnt="4"/>
      <dgm:spPr/>
      <dgm:t>
        <a:bodyPr/>
        <a:lstStyle/>
        <a:p>
          <a:endParaRPr lang="zh-TW" altLang="en-US"/>
        </a:p>
      </dgm:t>
    </dgm:pt>
    <dgm:pt modelId="{7A2A326F-096D-46B8-92B6-08EFB287DDD3}" type="pres">
      <dgm:prSet presAssocID="{B33B6EAF-D79E-4949-B9A1-7EEA2612457E}" presName="connectorText" presStyleLbl="sibTrans2D1" presStyleIdx="3" presStyleCnt="4"/>
      <dgm:spPr/>
      <dgm:t>
        <a:bodyPr/>
        <a:lstStyle/>
        <a:p>
          <a:endParaRPr lang="zh-TW" altLang="en-US"/>
        </a:p>
      </dgm:t>
    </dgm:pt>
    <dgm:pt modelId="{AD01DBFE-D59A-4C9D-A206-C0CDC5130737}" type="pres">
      <dgm:prSet presAssocID="{80B82EC8-1029-401E-8E8D-9B0F8219CCB6}" presName="node" presStyleLbl="node1" presStyleIdx="4" presStyleCnt="5">
        <dgm:presLayoutVars>
          <dgm:bulletEnabled val="1"/>
        </dgm:presLayoutVars>
      </dgm:prSet>
      <dgm:spPr/>
      <dgm:t>
        <a:bodyPr/>
        <a:lstStyle/>
        <a:p>
          <a:endParaRPr lang="zh-TW" altLang="en-US"/>
        </a:p>
      </dgm:t>
    </dgm:pt>
  </dgm:ptLst>
  <dgm:cxnLst>
    <dgm:cxn modelId="{94E449F7-9A24-4F0C-89B9-C09CC84229BF}" type="presOf" srcId="{CEF9A820-4AAC-4888-8439-5275CBCDD19D}" destId="{E3138D41-D914-45BB-8A33-A27DCC393676}" srcOrd="0" destOrd="0" presId="urn:microsoft.com/office/officeart/2005/8/layout/process1"/>
    <dgm:cxn modelId="{C9FE5B83-FEC8-49EB-8319-F3433014A101}" type="presOf" srcId="{D36D120E-388E-4C0F-9447-441891D5C721}" destId="{EDD86369-227C-4437-83BD-8A0ED55BF6FF}" srcOrd="0" destOrd="0" presId="urn:microsoft.com/office/officeart/2005/8/layout/process1"/>
    <dgm:cxn modelId="{968CC22F-1440-4F3A-A758-BC5D5E69B3AE}" srcId="{C13C0052-5308-4251-9E48-1CA1C17FC6F9}" destId="{674BCFAC-C360-4816-B65F-F77AC6EA4770}" srcOrd="1" destOrd="0" parTransId="{547CA986-A814-433E-B978-249ACEF0E47C}" sibTransId="{9EFB9A82-F40A-4115-B024-B48C97F043AE}"/>
    <dgm:cxn modelId="{94977DC2-4411-4382-9A08-9FEFA24ACCEF}" type="presOf" srcId="{C13C0052-5308-4251-9E48-1CA1C17FC6F9}" destId="{C3CA72FB-FE2F-40FD-B88A-CC8D0B71F13D}" srcOrd="0" destOrd="0" presId="urn:microsoft.com/office/officeart/2005/8/layout/process1"/>
    <dgm:cxn modelId="{8EC7C7EB-D578-499F-B4D3-B3E1959F7AF8}" type="presOf" srcId="{80B82EC8-1029-401E-8E8D-9B0F8219CCB6}" destId="{AD01DBFE-D59A-4C9D-A206-C0CDC5130737}" srcOrd="0" destOrd="0" presId="urn:microsoft.com/office/officeart/2005/8/layout/process1"/>
    <dgm:cxn modelId="{82525F66-0F61-4743-8CBB-5D2EE18BBDEF}" type="presOf" srcId="{344501E4-34E1-41EA-A2E0-978F3D2C2518}" destId="{4D78E4D5-6AD7-434C-9D00-4B1DCE055A58}" srcOrd="0" destOrd="0" presId="urn:microsoft.com/office/officeart/2005/8/layout/process1"/>
    <dgm:cxn modelId="{60EDD80C-39E0-4CEE-9D94-E02E442C753D}" srcId="{C13C0052-5308-4251-9E48-1CA1C17FC6F9}" destId="{46A48889-56CC-4D17-BF10-9557A62C7DAC}" srcOrd="2" destOrd="0" parTransId="{D264CE93-4E16-4309-B34B-6F116BA6560F}" sibTransId="{D36D120E-388E-4C0F-9447-441891D5C721}"/>
    <dgm:cxn modelId="{B96D7C14-6EE7-4A85-AE64-85ED1C06113B}" type="presOf" srcId="{9EFB9A82-F40A-4115-B024-B48C97F043AE}" destId="{4C2B6A6C-A02F-4D86-8783-231F435A98A0}" srcOrd="1" destOrd="0" presId="urn:microsoft.com/office/officeart/2005/8/layout/process1"/>
    <dgm:cxn modelId="{CB8D24F7-3DFC-41F9-BE43-DDACA1C25913}" type="presOf" srcId="{B33B6EAF-D79E-4949-B9A1-7EEA2612457E}" destId="{3BCA5CF3-651E-4BC3-98BB-CFC8E2D434DE}" srcOrd="0" destOrd="0" presId="urn:microsoft.com/office/officeart/2005/8/layout/process1"/>
    <dgm:cxn modelId="{43DC245A-CF61-4A83-A384-972DC26166A8}" type="presOf" srcId="{CEF9A820-4AAC-4888-8439-5275CBCDD19D}" destId="{FA0AEC03-1A90-49D3-A864-1BE3D939667D}" srcOrd="1" destOrd="0" presId="urn:microsoft.com/office/officeart/2005/8/layout/process1"/>
    <dgm:cxn modelId="{67067744-D4DD-4946-91AF-7E48A83E1952}" srcId="{C13C0052-5308-4251-9E48-1CA1C17FC6F9}" destId="{80B82EC8-1029-401E-8E8D-9B0F8219CCB6}" srcOrd="4" destOrd="0" parTransId="{71A1CEDF-F435-4453-BD3E-6924BAF50702}" sibTransId="{E924E728-FFF4-42D7-9D2B-AF8C5A63D309}"/>
    <dgm:cxn modelId="{85CF684C-CCFA-4A4B-A02E-E004C668E928}" type="presOf" srcId="{7D337DEE-4E35-4709-B580-190649A786EF}" destId="{55384DB8-811A-4611-A825-25101E03E159}" srcOrd="0" destOrd="0" presId="urn:microsoft.com/office/officeart/2005/8/layout/process1"/>
    <dgm:cxn modelId="{712B714A-F73F-4765-970F-DCA1C3B24D43}" srcId="{C13C0052-5308-4251-9E48-1CA1C17FC6F9}" destId="{7D337DEE-4E35-4709-B580-190649A786EF}" srcOrd="0" destOrd="0" parTransId="{8AD5F4DA-1863-49AF-A037-EA45F18A99B4}" sibTransId="{CEF9A820-4AAC-4888-8439-5275CBCDD19D}"/>
    <dgm:cxn modelId="{FE741F68-FB29-4678-99DE-5FDF1F3DD260}" srcId="{C13C0052-5308-4251-9E48-1CA1C17FC6F9}" destId="{344501E4-34E1-41EA-A2E0-978F3D2C2518}" srcOrd="3" destOrd="0" parTransId="{836172F7-C713-4309-B8DE-60D3B9070BB6}" sibTransId="{B33B6EAF-D79E-4949-B9A1-7EEA2612457E}"/>
    <dgm:cxn modelId="{F1854738-EB22-4104-B5E6-54B0206A039E}" type="presOf" srcId="{D36D120E-388E-4C0F-9447-441891D5C721}" destId="{924CD28B-7023-44AF-8486-FB5435CBA457}" srcOrd="1" destOrd="0" presId="urn:microsoft.com/office/officeart/2005/8/layout/process1"/>
    <dgm:cxn modelId="{8EA8DB6C-501B-4FE5-9A4D-B2EDC626A4E6}" type="presOf" srcId="{B33B6EAF-D79E-4949-B9A1-7EEA2612457E}" destId="{7A2A326F-096D-46B8-92B6-08EFB287DDD3}" srcOrd="1" destOrd="0" presId="urn:microsoft.com/office/officeart/2005/8/layout/process1"/>
    <dgm:cxn modelId="{C9AB6121-6DF7-488D-874B-A6533E165C9C}" type="presOf" srcId="{674BCFAC-C360-4816-B65F-F77AC6EA4770}" destId="{D5F3A0C6-8CAA-4BE2-BFBA-14CD94A400D7}" srcOrd="0" destOrd="0" presId="urn:microsoft.com/office/officeart/2005/8/layout/process1"/>
    <dgm:cxn modelId="{1FCCA1AE-D76B-4A61-8726-717EDEEAC331}" type="presOf" srcId="{46A48889-56CC-4D17-BF10-9557A62C7DAC}" destId="{7CA6A0A0-A8BB-459F-8ECD-10E6C82C7E7A}" srcOrd="0" destOrd="0" presId="urn:microsoft.com/office/officeart/2005/8/layout/process1"/>
    <dgm:cxn modelId="{B589320A-1142-443F-AAAD-D713E05255A6}" type="presOf" srcId="{9EFB9A82-F40A-4115-B024-B48C97F043AE}" destId="{4FE5C723-1085-4A19-B3F9-70E14877D861}" srcOrd="0" destOrd="0" presId="urn:microsoft.com/office/officeart/2005/8/layout/process1"/>
    <dgm:cxn modelId="{79243BF4-1E2D-4C59-9B06-5325F95BC2FA}" type="presParOf" srcId="{C3CA72FB-FE2F-40FD-B88A-CC8D0B71F13D}" destId="{55384DB8-811A-4611-A825-25101E03E159}" srcOrd="0" destOrd="0" presId="urn:microsoft.com/office/officeart/2005/8/layout/process1"/>
    <dgm:cxn modelId="{C22E0708-F3A4-439F-ABF9-B38C488BCE6E}" type="presParOf" srcId="{C3CA72FB-FE2F-40FD-B88A-CC8D0B71F13D}" destId="{E3138D41-D914-45BB-8A33-A27DCC393676}" srcOrd="1" destOrd="0" presId="urn:microsoft.com/office/officeart/2005/8/layout/process1"/>
    <dgm:cxn modelId="{97948CB8-37A3-43BF-B7DF-CC6C54B0982B}" type="presParOf" srcId="{E3138D41-D914-45BB-8A33-A27DCC393676}" destId="{FA0AEC03-1A90-49D3-A864-1BE3D939667D}" srcOrd="0" destOrd="0" presId="urn:microsoft.com/office/officeart/2005/8/layout/process1"/>
    <dgm:cxn modelId="{433422C3-AFFB-4542-BB9D-B7F46AFD95CF}" type="presParOf" srcId="{C3CA72FB-FE2F-40FD-B88A-CC8D0B71F13D}" destId="{D5F3A0C6-8CAA-4BE2-BFBA-14CD94A400D7}" srcOrd="2" destOrd="0" presId="urn:microsoft.com/office/officeart/2005/8/layout/process1"/>
    <dgm:cxn modelId="{91D6F0B1-F0D8-4F42-97D6-5B3F92FEB26B}" type="presParOf" srcId="{C3CA72FB-FE2F-40FD-B88A-CC8D0B71F13D}" destId="{4FE5C723-1085-4A19-B3F9-70E14877D861}" srcOrd="3" destOrd="0" presId="urn:microsoft.com/office/officeart/2005/8/layout/process1"/>
    <dgm:cxn modelId="{AB684478-B88B-4B96-AD7D-C5DD6F152559}" type="presParOf" srcId="{4FE5C723-1085-4A19-B3F9-70E14877D861}" destId="{4C2B6A6C-A02F-4D86-8783-231F435A98A0}" srcOrd="0" destOrd="0" presId="urn:microsoft.com/office/officeart/2005/8/layout/process1"/>
    <dgm:cxn modelId="{17E2BEDB-E135-47A7-9D06-5E12930F37EC}" type="presParOf" srcId="{C3CA72FB-FE2F-40FD-B88A-CC8D0B71F13D}" destId="{7CA6A0A0-A8BB-459F-8ECD-10E6C82C7E7A}" srcOrd="4" destOrd="0" presId="urn:microsoft.com/office/officeart/2005/8/layout/process1"/>
    <dgm:cxn modelId="{EFF2B711-40E5-49F1-97E5-F84CDD77505F}" type="presParOf" srcId="{C3CA72FB-FE2F-40FD-B88A-CC8D0B71F13D}" destId="{EDD86369-227C-4437-83BD-8A0ED55BF6FF}" srcOrd="5" destOrd="0" presId="urn:microsoft.com/office/officeart/2005/8/layout/process1"/>
    <dgm:cxn modelId="{9B531AB8-1114-44D4-8438-480DC58F3D00}" type="presParOf" srcId="{EDD86369-227C-4437-83BD-8A0ED55BF6FF}" destId="{924CD28B-7023-44AF-8486-FB5435CBA457}" srcOrd="0" destOrd="0" presId="urn:microsoft.com/office/officeart/2005/8/layout/process1"/>
    <dgm:cxn modelId="{E7A0F55E-3997-4FEF-98E2-7E9FD6240521}" type="presParOf" srcId="{C3CA72FB-FE2F-40FD-B88A-CC8D0B71F13D}" destId="{4D78E4D5-6AD7-434C-9D00-4B1DCE055A58}" srcOrd="6" destOrd="0" presId="urn:microsoft.com/office/officeart/2005/8/layout/process1"/>
    <dgm:cxn modelId="{FF3FBABA-5136-49F6-AAEC-2DA021C658D9}" type="presParOf" srcId="{C3CA72FB-FE2F-40FD-B88A-CC8D0B71F13D}" destId="{3BCA5CF3-651E-4BC3-98BB-CFC8E2D434DE}" srcOrd="7" destOrd="0" presId="urn:microsoft.com/office/officeart/2005/8/layout/process1"/>
    <dgm:cxn modelId="{80CC9F5C-7CF5-477F-B773-32637CFC7E80}" type="presParOf" srcId="{3BCA5CF3-651E-4BC3-98BB-CFC8E2D434DE}" destId="{7A2A326F-096D-46B8-92B6-08EFB287DDD3}" srcOrd="0" destOrd="0" presId="urn:microsoft.com/office/officeart/2005/8/layout/process1"/>
    <dgm:cxn modelId="{32E0591F-D813-4C00-A328-56BE3235CB1E}" type="presParOf" srcId="{C3CA72FB-FE2F-40FD-B88A-CC8D0B71F13D}" destId="{AD01DBFE-D59A-4C9D-A206-C0CDC5130737}"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A818CB-BA12-42FC-8B1A-058BBF03114F}" type="doc">
      <dgm:prSet loTypeId="urn:microsoft.com/office/officeart/2005/8/layout/vList5" loCatId="list" qsTypeId="urn:microsoft.com/office/officeart/2005/8/quickstyle/3d3" qsCatId="3D" csTypeId="urn:microsoft.com/office/officeart/2005/8/colors/accent5_2" csCatId="accent5" phldr="1"/>
      <dgm:spPr/>
      <dgm:t>
        <a:bodyPr/>
        <a:lstStyle/>
        <a:p>
          <a:endParaRPr lang="zh-TW" altLang="en-US"/>
        </a:p>
      </dgm:t>
    </dgm:pt>
    <dgm:pt modelId="{FD039C56-3C44-4BF9-9F54-0ED43A66F5F8}">
      <dgm:prSet phldrT="[文字]" custT="1"/>
      <dgm:spPr/>
      <dgm:t>
        <a:bodyPr/>
        <a:lstStyle/>
        <a:p>
          <a:r>
            <a:rPr lang="zh-TW" altLang="en-US" sz="3200" dirty="0" smtClean="0">
              <a:solidFill>
                <a:srgbClr val="002060"/>
              </a:solidFill>
              <a:latin typeface="+mn-ea"/>
              <a:ea typeface="+mn-ea"/>
            </a:rPr>
            <a:t>研究背景</a:t>
          </a:r>
          <a:endParaRPr lang="zh-TW" altLang="en-US" sz="3200" dirty="0">
            <a:latin typeface="+mn-ea"/>
            <a:ea typeface="+mn-ea"/>
          </a:endParaRPr>
        </a:p>
      </dgm:t>
    </dgm:pt>
    <dgm:pt modelId="{05EA6629-D9C6-41D5-972A-4CB0B9AB174C}" type="parTrans" cxnId="{3651651C-8816-4FB2-86A3-125A1BB555C2}">
      <dgm:prSet/>
      <dgm:spPr/>
      <dgm:t>
        <a:bodyPr/>
        <a:lstStyle/>
        <a:p>
          <a:endParaRPr lang="zh-TW" altLang="en-US" sz="2400">
            <a:latin typeface="+mn-ea"/>
            <a:ea typeface="+mn-ea"/>
          </a:endParaRPr>
        </a:p>
      </dgm:t>
    </dgm:pt>
    <dgm:pt modelId="{8A6F4033-25D0-4ECD-A0EF-940FC6D25CDA}" type="sibTrans" cxnId="{3651651C-8816-4FB2-86A3-125A1BB555C2}">
      <dgm:prSet/>
      <dgm:spPr/>
      <dgm:t>
        <a:bodyPr/>
        <a:lstStyle/>
        <a:p>
          <a:endParaRPr lang="zh-TW" altLang="en-US" sz="2400">
            <a:latin typeface="+mn-ea"/>
            <a:ea typeface="+mn-ea"/>
          </a:endParaRPr>
        </a:p>
      </dgm:t>
    </dgm:pt>
    <dgm:pt modelId="{A9AD4E9E-74E1-4D5B-B077-ADEAC51476A9}">
      <dgm:prSet phldrT="[文字]" custT="1"/>
      <dgm:spPr/>
      <dgm:t>
        <a:bodyPr/>
        <a:lstStyle/>
        <a:p>
          <a:pPr marL="0" indent="0">
            <a:lnSpc>
              <a:spcPts val="2500"/>
            </a:lnSpc>
            <a:spcAft>
              <a:spcPts val="0"/>
            </a:spcAft>
          </a:pPr>
          <a:r>
            <a:rPr lang="en-US" altLang="zh-TW" sz="2000" dirty="0" smtClean="0">
              <a:solidFill>
                <a:srgbClr val="002060"/>
              </a:solidFill>
              <a:latin typeface="+mn-ea"/>
              <a:cs typeface="Times New Roman" panose="02020603050405020304" pitchFamily="18" charset="0"/>
            </a:rPr>
            <a:t>2018</a:t>
          </a:r>
          <a:r>
            <a:rPr lang="zh-TW" altLang="zh-TW" sz="2000" dirty="0" smtClean="0">
              <a:solidFill>
                <a:srgbClr val="002060"/>
              </a:solidFill>
              <a:latin typeface="+mn-ea"/>
              <a:cs typeface="Times New Roman" panose="02020603050405020304" pitchFamily="18" charset="0"/>
            </a:rPr>
            <a:t>年</a:t>
          </a:r>
          <a:r>
            <a:rPr lang="en-US" altLang="zh-TW" sz="2000" dirty="0" smtClean="0">
              <a:solidFill>
                <a:srgbClr val="002060"/>
              </a:solidFill>
              <a:latin typeface="+mn-ea"/>
              <a:cs typeface="Times New Roman" panose="02020603050405020304" pitchFamily="18" charset="0"/>
            </a:rPr>
            <a:t>1</a:t>
          </a:r>
          <a:r>
            <a:rPr lang="zh-TW" altLang="zh-TW" sz="2000" dirty="0" smtClean="0">
              <a:solidFill>
                <a:srgbClr val="002060"/>
              </a:solidFill>
              <a:latin typeface="+mn-ea"/>
              <a:cs typeface="Times New Roman" panose="02020603050405020304" pitchFamily="18" charset="0"/>
            </a:rPr>
            <a:t>月底為止，全台觀光旅館共有</a:t>
          </a:r>
          <a:r>
            <a:rPr lang="en-US" altLang="zh-TW" sz="2000" dirty="0" smtClean="0">
              <a:solidFill>
                <a:srgbClr val="002060"/>
              </a:solidFill>
              <a:latin typeface="+mn-ea"/>
              <a:cs typeface="Times New Roman" panose="02020603050405020304" pitchFamily="18" charset="0"/>
            </a:rPr>
            <a:t>127</a:t>
          </a:r>
          <a:r>
            <a:rPr lang="zh-TW" altLang="zh-TW" sz="2000" dirty="0" smtClean="0">
              <a:solidFill>
                <a:srgbClr val="002060"/>
              </a:solidFill>
              <a:latin typeface="+mn-ea"/>
              <a:cs typeface="Times New Roman" panose="02020603050405020304" pitchFamily="18" charset="0"/>
            </a:rPr>
            <a:t>家、</a:t>
          </a:r>
          <a:r>
            <a:rPr lang="en-US" altLang="zh-TW" sz="2000" dirty="0" smtClean="0">
              <a:solidFill>
                <a:srgbClr val="002060"/>
              </a:solidFill>
              <a:latin typeface="+mn-ea"/>
              <a:cs typeface="Times New Roman" panose="02020603050405020304" pitchFamily="18" charset="0"/>
            </a:rPr>
            <a:t>2.95</a:t>
          </a:r>
          <a:r>
            <a:rPr lang="zh-TW" altLang="zh-TW" sz="2000" dirty="0" smtClean="0">
              <a:solidFill>
                <a:srgbClr val="002060"/>
              </a:solidFill>
              <a:latin typeface="+mn-ea"/>
              <a:cs typeface="Times New Roman" panose="02020603050405020304" pitchFamily="18" charset="0"/>
            </a:rPr>
            <a:t>萬房間</a:t>
          </a:r>
          <a:r>
            <a:rPr lang="zh-TW" altLang="en-US" sz="2000" dirty="0" smtClean="0">
              <a:solidFill>
                <a:srgbClr val="002060"/>
              </a:solidFill>
              <a:latin typeface="+mn-ea"/>
              <a:cs typeface="Times New Roman" panose="02020603050405020304" pitchFamily="18" charset="0"/>
            </a:rPr>
            <a:t>數</a:t>
          </a:r>
          <a:endParaRPr lang="zh-TW" altLang="en-US" sz="2000" dirty="0">
            <a:latin typeface="+mn-ea"/>
            <a:ea typeface="+mn-ea"/>
          </a:endParaRPr>
        </a:p>
      </dgm:t>
    </dgm:pt>
    <dgm:pt modelId="{55C3A356-307B-4ABB-BA38-C4FF8BD19C63}" type="parTrans" cxnId="{211B492D-DDD6-4506-A8F2-2001BD8FD7B7}">
      <dgm:prSet/>
      <dgm:spPr/>
      <dgm:t>
        <a:bodyPr/>
        <a:lstStyle/>
        <a:p>
          <a:endParaRPr lang="zh-TW" altLang="en-US" sz="2400">
            <a:latin typeface="+mn-ea"/>
            <a:ea typeface="+mn-ea"/>
          </a:endParaRPr>
        </a:p>
      </dgm:t>
    </dgm:pt>
    <dgm:pt modelId="{E2A17F07-824C-4817-BD7B-6EA02D7E4175}" type="sibTrans" cxnId="{211B492D-DDD6-4506-A8F2-2001BD8FD7B7}">
      <dgm:prSet/>
      <dgm:spPr/>
      <dgm:t>
        <a:bodyPr/>
        <a:lstStyle/>
        <a:p>
          <a:endParaRPr lang="zh-TW" altLang="en-US" sz="2400">
            <a:latin typeface="+mn-ea"/>
            <a:ea typeface="+mn-ea"/>
          </a:endParaRPr>
        </a:p>
      </dgm:t>
    </dgm:pt>
    <dgm:pt modelId="{CD1B22D0-4004-42C6-A4CC-28CC0CB270DB}">
      <dgm:prSet phldrT="[文字]" custT="1"/>
      <dgm:spPr/>
      <dgm:t>
        <a:bodyPr/>
        <a:lstStyle/>
        <a:p>
          <a:r>
            <a:rPr lang="zh-TW" altLang="en-US" sz="3200" dirty="0" smtClean="0">
              <a:solidFill>
                <a:srgbClr val="002060"/>
              </a:solidFill>
              <a:latin typeface="+mn-ea"/>
              <a:ea typeface="+mn-ea"/>
            </a:rPr>
            <a:t>研究動機</a:t>
          </a:r>
          <a:endParaRPr lang="zh-TW" altLang="en-US" sz="3200" dirty="0">
            <a:latin typeface="+mn-ea"/>
            <a:ea typeface="+mn-ea"/>
          </a:endParaRPr>
        </a:p>
      </dgm:t>
    </dgm:pt>
    <dgm:pt modelId="{7279CEA1-EE9A-4F86-958E-5B9AA74290D9}" type="parTrans" cxnId="{4A77306F-AB18-4D64-A132-16935011C51A}">
      <dgm:prSet/>
      <dgm:spPr/>
      <dgm:t>
        <a:bodyPr/>
        <a:lstStyle/>
        <a:p>
          <a:endParaRPr lang="zh-TW" altLang="en-US" sz="2400">
            <a:latin typeface="+mn-ea"/>
            <a:ea typeface="+mn-ea"/>
          </a:endParaRPr>
        </a:p>
      </dgm:t>
    </dgm:pt>
    <dgm:pt modelId="{C3F5D530-8718-4C3D-9DCB-1860D786C114}" type="sibTrans" cxnId="{4A77306F-AB18-4D64-A132-16935011C51A}">
      <dgm:prSet/>
      <dgm:spPr/>
      <dgm:t>
        <a:bodyPr/>
        <a:lstStyle/>
        <a:p>
          <a:endParaRPr lang="zh-TW" altLang="en-US" sz="2400">
            <a:latin typeface="+mn-ea"/>
            <a:ea typeface="+mn-ea"/>
          </a:endParaRPr>
        </a:p>
      </dgm:t>
    </dgm:pt>
    <dgm:pt modelId="{84B80A08-C508-40E2-A91F-351A45AC4E83}">
      <dgm:prSet phldrT="[文字]" custT="1"/>
      <dgm:spPr/>
      <dgm:t>
        <a:bodyPr/>
        <a:lstStyle/>
        <a:p>
          <a:r>
            <a:rPr lang="zh-TW" altLang="en-US" sz="2000" dirty="0" smtClean="0">
              <a:solidFill>
                <a:srgbClr val="002060"/>
              </a:solidFill>
              <a:latin typeface="+mn-ea"/>
              <a:ea typeface="+mn-ea"/>
              <a:cs typeface="Times New Roman" panose="02020603050405020304" pitchFamily="18" charset="0"/>
            </a:rPr>
            <a:t>觀光旅館業應加強</a:t>
          </a:r>
          <a:r>
            <a:rPr lang="zh-TW" altLang="zh-TW" sz="2000" dirty="0" smtClean="0">
              <a:solidFill>
                <a:srgbClr val="002060"/>
              </a:solidFill>
              <a:latin typeface="+mn-ea"/>
              <a:ea typeface="+mn-ea"/>
              <a:cs typeface="Times New Roman" panose="02020603050405020304" pitchFamily="18" charset="0"/>
            </a:rPr>
            <a:t>品牌</a:t>
          </a:r>
          <a:r>
            <a:rPr lang="zh-TW" altLang="en-US" sz="2000" dirty="0" smtClean="0">
              <a:solidFill>
                <a:srgbClr val="002060"/>
              </a:solidFill>
              <a:latin typeface="+mn-ea"/>
              <a:ea typeface="+mn-ea"/>
              <a:cs typeface="Times New Roman" panose="02020603050405020304" pitchFamily="18" charset="0"/>
            </a:rPr>
            <a:t>效益</a:t>
          </a:r>
          <a:r>
            <a:rPr lang="zh-TW" altLang="zh-TW" sz="2000" dirty="0" smtClean="0">
              <a:solidFill>
                <a:srgbClr val="002060"/>
              </a:solidFill>
              <a:latin typeface="+mn-ea"/>
              <a:ea typeface="+mn-ea"/>
              <a:cs typeface="Times New Roman" panose="02020603050405020304" pitchFamily="18" charset="0"/>
            </a:rPr>
            <a:t>、差異化定位、</a:t>
          </a:r>
          <a:r>
            <a:rPr lang="zh-TW" altLang="en-US" sz="2000" dirty="0" smtClean="0">
              <a:solidFill>
                <a:srgbClr val="002060"/>
              </a:solidFill>
              <a:latin typeface="+mn-ea"/>
              <a:ea typeface="+mn-ea"/>
              <a:cs typeface="Times New Roman" panose="02020603050405020304" pitchFamily="18" charset="0"/>
            </a:rPr>
            <a:t>提昇</a:t>
          </a:r>
          <a:r>
            <a:rPr lang="zh-TW" altLang="zh-TW" sz="2000" dirty="0" smtClean="0">
              <a:solidFill>
                <a:srgbClr val="002060"/>
              </a:solidFill>
              <a:latin typeface="+mn-ea"/>
              <a:ea typeface="+mn-ea"/>
              <a:cs typeface="Times New Roman" panose="02020603050405020304" pitchFamily="18" charset="0"/>
            </a:rPr>
            <a:t>服務才能在市場上維持競爭力</a:t>
          </a:r>
          <a:endParaRPr lang="zh-TW" altLang="en-US" sz="2000" dirty="0">
            <a:solidFill>
              <a:srgbClr val="002060"/>
            </a:solidFill>
            <a:latin typeface="+mn-ea"/>
            <a:ea typeface="+mn-ea"/>
          </a:endParaRPr>
        </a:p>
      </dgm:t>
    </dgm:pt>
    <dgm:pt modelId="{CD0EBB1D-7678-49AF-A15E-3FE576944769}" type="parTrans" cxnId="{EC553308-9F99-458B-92F4-4E8DD8AE9D97}">
      <dgm:prSet/>
      <dgm:spPr/>
      <dgm:t>
        <a:bodyPr/>
        <a:lstStyle/>
        <a:p>
          <a:endParaRPr lang="zh-TW" altLang="en-US" sz="2400">
            <a:latin typeface="+mn-ea"/>
            <a:ea typeface="+mn-ea"/>
          </a:endParaRPr>
        </a:p>
      </dgm:t>
    </dgm:pt>
    <dgm:pt modelId="{BA21B94A-1AE8-4449-9BC5-7D362D3B6E9F}" type="sibTrans" cxnId="{EC553308-9F99-458B-92F4-4E8DD8AE9D97}">
      <dgm:prSet/>
      <dgm:spPr/>
      <dgm:t>
        <a:bodyPr/>
        <a:lstStyle/>
        <a:p>
          <a:endParaRPr lang="zh-TW" altLang="en-US" sz="2400">
            <a:latin typeface="+mn-ea"/>
            <a:ea typeface="+mn-ea"/>
          </a:endParaRPr>
        </a:p>
      </dgm:t>
    </dgm:pt>
    <dgm:pt modelId="{EC892EEB-5C3C-4936-B932-3EBE690F5E27}">
      <dgm:prSet phldrT="[文字]" custT="1"/>
      <dgm:spPr/>
      <dgm:t>
        <a:bodyPr/>
        <a:lstStyle/>
        <a:p>
          <a:r>
            <a:rPr lang="zh-TW" altLang="en-US" sz="3200" dirty="0" smtClean="0">
              <a:solidFill>
                <a:srgbClr val="002060"/>
              </a:solidFill>
              <a:latin typeface="+mn-ea"/>
              <a:ea typeface="+mn-ea"/>
            </a:rPr>
            <a:t>研究目的</a:t>
          </a:r>
          <a:endParaRPr lang="zh-TW" altLang="en-US" sz="3200" dirty="0">
            <a:latin typeface="+mn-ea"/>
            <a:ea typeface="+mn-ea"/>
          </a:endParaRPr>
        </a:p>
      </dgm:t>
    </dgm:pt>
    <dgm:pt modelId="{E2396822-F9A8-4259-83A1-B185CBD0E9DE}" type="parTrans" cxnId="{89A32AE7-02BF-4EA3-BA43-8CF0F3BA29CE}">
      <dgm:prSet/>
      <dgm:spPr/>
      <dgm:t>
        <a:bodyPr/>
        <a:lstStyle/>
        <a:p>
          <a:endParaRPr lang="zh-TW" altLang="en-US" sz="2400">
            <a:latin typeface="+mn-ea"/>
            <a:ea typeface="+mn-ea"/>
          </a:endParaRPr>
        </a:p>
      </dgm:t>
    </dgm:pt>
    <dgm:pt modelId="{4E17359A-099A-46B2-9EF0-95DC379A9531}" type="sibTrans" cxnId="{89A32AE7-02BF-4EA3-BA43-8CF0F3BA29CE}">
      <dgm:prSet/>
      <dgm:spPr/>
      <dgm:t>
        <a:bodyPr/>
        <a:lstStyle/>
        <a:p>
          <a:endParaRPr lang="zh-TW" altLang="en-US" sz="2400">
            <a:latin typeface="+mn-ea"/>
            <a:ea typeface="+mn-ea"/>
          </a:endParaRPr>
        </a:p>
      </dgm:t>
    </dgm:pt>
    <dgm:pt modelId="{52DAAAAE-2457-4652-BC67-398FE2601355}">
      <dgm:prSet phldrT="[文字]" custT="1"/>
      <dgm:spPr/>
      <dgm:t>
        <a:bodyPr/>
        <a:lstStyle/>
        <a:p>
          <a:r>
            <a:rPr lang="zh-TW" altLang="en-US" sz="2000" b="0" baseline="0" dirty="0" smtClean="0">
              <a:solidFill>
                <a:srgbClr val="002060"/>
              </a:solidFill>
              <a:ea typeface="微軟正黑體" panose="020B0604030504040204" pitchFamily="34" charset="-120"/>
            </a:rPr>
            <a:t>提供飯店經營者對加入國際連鎖品牌飯店的決策之依據</a:t>
          </a:r>
          <a:endParaRPr lang="zh-TW" altLang="en-US" sz="2000" dirty="0">
            <a:solidFill>
              <a:srgbClr val="002060"/>
            </a:solidFill>
            <a:latin typeface="+mn-ea"/>
            <a:ea typeface="+mn-ea"/>
          </a:endParaRPr>
        </a:p>
      </dgm:t>
    </dgm:pt>
    <dgm:pt modelId="{60C74D07-29E4-4613-B2A2-4BAF217913BC}" type="parTrans" cxnId="{D26772BA-4AE8-4EED-BFEF-329FF79FFC22}">
      <dgm:prSet/>
      <dgm:spPr/>
      <dgm:t>
        <a:bodyPr/>
        <a:lstStyle/>
        <a:p>
          <a:endParaRPr lang="zh-TW" altLang="en-US" sz="2400">
            <a:latin typeface="+mn-ea"/>
            <a:ea typeface="+mn-ea"/>
          </a:endParaRPr>
        </a:p>
      </dgm:t>
    </dgm:pt>
    <dgm:pt modelId="{1E50CC00-EA03-4A6D-8CF4-6EB96B25F773}" type="sibTrans" cxnId="{D26772BA-4AE8-4EED-BFEF-329FF79FFC22}">
      <dgm:prSet/>
      <dgm:spPr/>
      <dgm:t>
        <a:bodyPr/>
        <a:lstStyle/>
        <a:p>
          <a:endParaRPr lang="zh-TW" altLang="en-US" sz="2400">
            <a:latin typeface="+mn-ea"/>
            <a:ea typeface="+mn-ea"/>
          </a:endParaRPr>
        </a:p>
      </dgm:t>
    </dgm:pt>
    <dgm:pt modelId="{9371D0FF-33F1-4836-A3E0-4F16FF817087}">
      <dgm:prSet phldrT="[文字]" custT="1"/>
      <dgm:spPr/>
      <dgm:t>
        <a:bodyPr/>
        <a:lstStyle/>
        <a:p>
          <a:pPr marL="0" indent="0">
            <a:lnSpc>
              <a:spcPts val="2500"/>
            </a:lnSpc>
            <a:spcAft>
              <a:spcPts val="0"/>
            </a:spcAft>
          </a:pPr>
          <a:r>
            <a:rPr lang="en-US" altLang="zh-TW" sz="2000" dirty="0" smtClean="0">
              <a:solidFill>
                <a:srgbClr val="002060"/>
              </a:solidFill>
              <a:latin typeface="+mn-ea"/>
              <a:cs typeface="Times New Roman" panose="02020603050405020304" pitchFamily="18" charset="0"/>
            </a:rPr>
            <a:t>2018~2022</a:t>
          </a:r>
          <a:r>
            <a:rPr lang="zh-TW" altLang="zh-TW" sz="2000" dirty="0" smtClean="0">
              <a:solidFill>
                <a:srgbClr val="002060"/>
              </a:solidFill>
              <a:latin typeface="+mn-ea"/>
              <a:cs typeface="Times New Roman" panose="02020603050405020304" pitchFamily="18" charset="0"/>
            </a:rPr>
            <a:t>年間，全台觀光旅館還有</a:t>
          </a:r>
          <a:r>
            <a:rPr lang="en-US" altLang="zh-TW" sz="2000" dirty="0" smtClean="0">
              <a:solidFill>
                <a:srgbClr val="002060"/>
              </a:solidFill>
              <a:latin typeface="+mn-ea"/>
              <a:cs typeface="Times New Roman" panose="02020603050405020304" pitchFamily="18" charset="0"/>
            </a:rPr>
            <a:t>32</a:t>
          </a:r>
          <a:r>
            <a:rPr lang="zh-TW" altLang="zh-TW" sz="2000" dirty="0" smtClean="0">
              <a:solidFill>
                <a:srgbClr val="002060"/>
              </a:solidFill>
              <a:latin typeface="+mn-ea"/>
              <a:cs typeface="Times New Roman" panose="02020603050405020304" pitchFamily="18" charset="0"/>
            </a:rPr>
            <a:t>家</a:t>
          </a:r>
          <a:r>
            <a:rPr lang="zh-TW" altLang="en-US" sz="2000" dirty="0" smtClean="0">
              <a:solidFill>
                <a:srgbClr val="002060"/>
              </a:solidFill>
              <a:latin typeface="+mn-ea"/>
              <a:cs typeface="Times New Roman" panose="02020603050405020304" pitchFamily="18" charset="0"/>
            </a:rPr>
            <a:t> </a:t>
          </a:r>
          <a:r>
            <a:rPr lang="zh-TW" altLang="zh-TW" sz="2000" dirty="0" smtClean="0">
              <a:solidFill>
                <a:srgbClr val="002060"/>
              </a:solidFill>
              <a:latin typeface="+mn-ea"/>
              <a:cs typeface="Times New Roman" panose="02020603050405020304" pitchFamily="18" charset="0"/>
            </a:rPr>
            <a:t>尚待開出，至少還會再增加</a:t>
          </a:r>
          <a:r>
            <a:rPr lang="en-US" altLang="zh-TW" sz="2000" dirty="0" smtClean="0">
              <a:solidFill>
                <a:srgbClr val="002060"/>
              </a:solidFill>
              <a:latin typeface="+mn-ea"/>
              <a:cs typeface="Times New Roman" panose="02020603050405020304" pitchFamily="18" charset="0"/>
            </a:rPr>
            <a:t>1.15</a:t>
          </a:r>
          <a:r>
            <a:rPr lang="zh-TW" altLang="zh-TW" sz="2000" dirty="0" smtClean="0">
              <a:solidFill>
                <a:srgbClr val="002060"/>
              </a:solidFill>
              <a:latin typeface="+mn-ea"/>
              <a:cs typeface="Times New Roman" panose="02020603050405020304" pitchFamily="18" charset="0"/>
            </a:rPr>
            <a:t>萬房間</a:t>
          </a:r>
          <a:r>
            <a:rPr lang="zh-TW" altLang="en-US" sz="2000" dirty="0" smtClean="0">
              <a:solidFill>
                <a:srgbClr val="002060"/>
              </a:solidFill>
              <a:latin typeface="+mn-ea"/>
              <a:cs typeface="Times New Roman" panose="02020603050405020304" pitchFamily="18" charset="0"/>
            </a:rPr>
            <a:t>數</a:t>
          </a:r>
          <a:endParaRPr lang="zh-TW" altLang="en-US" sz="2000" dirty="0">
            <a:latin typeface="+mn-ea"/>
            <a:ea typeface="+mn-ea"/>
          </a:endParaRPr>
        </a:p>
      </dgm:t>
    </dgm:pt>
    <dgm:pt modelId="{443AD42C-1004-417D-87DE-AFF0B123C1AA}" type="parTrans" cxnId="{0778BE4A-5EF8-424B-A5BC-A3D2C67186F5}">
      <dgm:prSet/>
      <dgm:spPr/>
      <dgm:t>
        <a:bodyPr/>
        <a:lstStyle/>
        <a:p>
          <a:endParaRPr lang="zh-TW" altLang="en-US" sz="2400"/>
        </a:p>
      </dgm:t>
    </dgm:pt>
    <dgm:pt modelId="{0AE99FF0-A69F-4780-B35E-730F2F494EC3}" type="sibTrans" cxnId="{0778BE4A-5EF8-424B-A5BC-A3D2C67186F5}">
      <dgm:prSet/>
      <dgm:spPr/>
      <dgm:t>
        <a:bodyPr/>
        <a:lstStyle/>
        <a:p>
          <a:endParaRPr lang="zh-TW" altLang="en-US" sz="2400"/>
        </a:p>
      </dgm:t>
    </dgm:pt>
    <dgm:pt modelId="{FEB89CA8-837E-490F-B7FD-07C41BAF686F}">
      <dgm:prSet phldrT="[文字]" custT="1"/>
      <dgm:spPr/>
      <dgm:t>
        <a:bodyPr/>
        <a:lstStyle/>
        <a:p>
          <a:r>
            <a:rPr lang="zh-TW" altLang="en-US" sz="2000" dirty="0" smtClean="0">
              <a:solidFill>
                <a:srgbClr val="002060"/>
              </a:solidFill>
              <a:latin typeface="+mn-ea"/>
              <a:ea typeface="+mn-ea"/>
            </a:rPr>
            <a:t>市場供過於求</a:t>
          </a:r>
          <a:endParaRPr lang="zh-TW" altLang="en-US" sz="2000" dirty="0">
            <a:solidFill>
              <a:srgbClr val="002060"/>
            </a:solidFill>
            <a:latin typeface="+mn-ea"/>
            <a:ea typeface="+mn-ea"/>
          </a:endParaRPr>
        </a:p>
      </dgm:t>
    </dgm:pt>
    <dgm:pt modelId="{3490A2B1-1264-448E-A418-C867BE5F6210}" type="parTrans" cxnId="{67337867-AFC4-4AF9-ADE8-A5294A56B11B}">
      <dgm:prSet/>
      <dgm:spPr/>
      <dgm:t>
        <a:bodyPr/>
        <a:lstStyle/>
        <a:p>
          <a:endParaRPr lang="zh-TW" altLang="en-US" sz="2400"/>
        </a:p>
      </dgm:t>
    </dgm:pt>
    <dgm:pt modelId="{8DF23BFD-A1C9-4117-80F3-7FF3F78544F0}" type="sibTrans" cxnId="{67337867-AFC4-4AF9-ADE8-A5294A56B11B}">
      <dgm:prSet/>
      <dgm:spPr/>
      <dgm:t>
        <a:bodyPr/>
        <a:lstStyle/>
        <a:p>
          <a:endParaRPr lang="zh-TW" altLang="en-US" sz="2400"/>
        </a:p>
      </dgm:t>
    </dgm:pt>
    <dgm:pt modelId="{905BE16B-3DB1-49BA-B6A4-141962D87A9D}" type="pres">
      <dgm:prSet presAssocID="{D0A818CB-BA12-42FC-8B1A-058BBF03114F}" presName="Name0" presStyleCnt="0">
        <dgm:presLayoutVars>
          <dgm:dir/>
          <dgm:animLvl val="lvl"/>
          <dgm:resizeHandles val="exact"/>
        </dgm:presLayoutVars>
      </dgm:prSet>
      <dgm:spPr/>
      <dgm:t>
        <a:bodyPr/>
        <a:lstStyle/>
        <a:p>
          <a:endParaRPr lang="zh-TW" altLang="en-US"/>
        </a:p>
      </dgm:t>
    </dgm:pt>
    <dgm:pt modelId="{4F8D96EF-738D-47D6-B557-E6C5E55BDACF}" type="pres">
      <dgm:prSet presAssocID="{FD039C56-3C44-4BF9-9F54-0ED43A66F5F8}" presName="linNode" presStyleCnt="0"/>
      <dgm:spPr/>
    </dgm:pt>
    <dgm:pt modelId="{FE2D8AA7-A441-4AEE-AE31-2FBB805F55C1}" type="pres">
      <dgm:prSet presAssocID="{FD039C56-3C44-4BF9-9F54-0ED43A66F5F8}" presName="parentText" presStyleLbl="node1" presStyleIdx="0" presStyleCnt="3" custScaleX="71323" custScaleY="93140" custLinFactNeighborX="-202" custLinFactNeighborY="-2879">
        <dgm:presLayoutVars>
          <dgm:chMax val="1"/>
          <dgm:bulletEnabled val="1"/>
        </dgm:presLayoutVars>
      </dgm:prSet>
      <dgm:spPr/>
      <dgm:t>
        <a:bodyPr/>
        <a:lstStyle/>
        <a:p>
          <a:endParaRPr lang="zh-TW" altLang="en-US"/>
        </a:p>
      </dgm:t>
    </dgm:pt>
    <dgm:pt modelId="{8EBA0833-2153-443D-9CC8-796D4A98E700}" type="pres">
      <dgm:prSet presAssocID="{FD039C56-3C44-4BF9-9F54-0ED43A66F5F8}" presName="descendantText" presStyleLbl="alignAccFollowNode1" presStyleIdx="0" presStyleCnt="3" custLinFactNeighborX="900">
        <dgm:presLayoutVars>
          <dgm:bulletEnabled val="1"/>
        </dgm:presLayoutVars>
      </dgm:prSet>
      <dgm:spPr/>
      <dgm:t>
        <a:bodyPr/>
        <a:lstStyle/>
        <a:p>
          <a:endParaRPr lang="zh-TW" altLang="en-US"/>
        </a:p>
      </dgm:t>
    </dgm:pt>
    <dgm:pt modelId="{813519D8-4E77-4C9A-8B05-5FDCB19E0ECA}" type="pres">
      <dgm:prSet presAssocID="{8A6F4033-25D0-4ECD-A0EF-940FC6D25CDA}" presName="sp" presStyleCnt="0"/>
      <dgm:spPr/>
    </dgm:pt>
    <dgm:pt modelId="{325F6011-C99C-40CC-ADEB-B51BE8296EBA}" type="pres">
      <dgm:prSet presAssocID="{CD1B22D0-4004-42C6-A4CC-28CC0CB270DB}" presName="linNode" presStyleCnt="0"/>
      <dgm:spPr/>
    </dgm:pt>
    <dgm:pt modelId="{142E383B-5EE3-4D45-9EE9-B9A69FFD3352}" type="pres">
      <dgm:prSet presAssocID="{CD1B22D0-4004-42C6-A4CC-28CC0CB270DB}" presName="parentText" presStyleLbl="node1" presStyleIdx="1" presStyleCnt="3" custScaleX="71323" custScaleY="90071">
        <dgm:presLayoutVars>
          <dgm:chMax val="1"/>
          <dgm:bulletEnabled val="1"/>
        </dgm:presLayoutVars>
      </dgm:prSet>
      <dgm:spPr/>
      <dgm:t>
        <a:bodyPr/>
        <a:lstStyle/>
        <a:p>
          <a:endParaRPr lang="zh-TW" altLang="en-US"/>
        </a:p>
      </dgm:t>
    </dgm:pt>
    <dgm:pt modelId="{E8D59D6F-E1B8-492F-B7EC-6E37CE4E7C35}" type="pres">
      <dgm:prSet presAssocID="{CD1B22D0-4004-42C6-A4CC-28CC0CB270DB}" presName="descendantText" presStyleLbl="alignAccFollowNode1" presStyleIdx="1" presStyleCnt="3">
        <dgm:presLayoutVars>
          <dgm:bulletEnabled val="1"/>
        </dgm:presLayoutVars>
      </dgm:prSet>
      <dgm:spPr/>
      <dgm:t>
        <a:bodyPr/>
        <a:lstStyle/>
        <a:p>
          <a:endParaRPr lang="zh-TW" altLang="en-US"/>
        </a:p>
      </dgm:t>
    </dgm:pt>
    <dgm:pt modelId="{1457C795-3302-436A-8C6B-D6AAFD31E2C6}" type="pres">
      <dgm:prSet presAssocID="{C3F5D530-8718-4C3D-9DCB-1860D786C114}" presName="sp" presStyleCnt="0"/>
      <dgm:spPr/>
    </dgm:pt>
    <dgm:pt modelId="{BE4F237B-B7AC-4658-9593-D83916FD4C98}" type="pres">
      <dgm:prSet presAssocID="{EC892EEB-5C3C-4936-B932-3EBE690F5E27}" presName="linNode" presStyleCnt="0"/>
      <dgm:spPr/>
    </dgm:pt>
    <dgm:pt modelId="{E84F1DF3-48A9-442A-8E0B-7F4AD0821065}" type="pres">
      <dgm:prSet presAssocID="{EC892EEB-5C3C-4936-B932-3EBE690F5E27}" presName="parentText" presStyleLbl="node1" presStyleIdx="2" presStyleCnt="3" custScaleX="71323" custScaleY="85653">
        <dgm:presLayoutVars>
          <dgm:chMax val="1"/>
          <dgm:bulletEnabled val="1"/>
        </dgm:presLayoutVars>
      </dgm:prSet>
      <dgm:spPr/>
      <dgm:t>
        <a:bodyPr/>
        <a:lstStyle/>
        <a:p>
          <a:endParaRPr lang="zh-TW" altLang="en-US"/>
        </a:p>
      </dgm:t>
    </dgm:pt>
    <dgm:pt modelId="{696C419C-EAF4-49A2-9FF6-73A1FAD21280}" type="pres">
      <dgm:prSet presAssocID="{EC892EEB-5C3C-4936-B932-3EBE690F5E27}" presName="descendantText" presStyleLbl="alignAccFollowNode1" presStyleIdx="2" presStyleCnt="3" custLinFactNeighborX="-995" custLinFactNeighborY="3630">
        <dgm:presLayoutVars>
          <dgm:bulletEnabled val="1"/>
        </dgm:presLayoutVars>
      </dgm:prSet>
      <dgm:spPr/>
      <dgm:t>
        <a:bodyPr/>
        <a:lstStyle/>
        <a:p>
          <a:endParaRPr lang="zh-TW" altLang="en-US"/>
        </a:p>
      </dgm:t>
    </dgm:pt>
  </dgm:ptLst>
  <dgm:cxnLst>
    <dgm:cxn modelId="{211B492D-DDD6-4506-A8F2-2001BD8FD7B7}" srcId="{FD039C56-3C44-4BF9-9F54-0ED43A66F5F8}" destId="{A9AD4E9E-74E1-4D5B-B077-ADEAC51476A9}" srcOrd="0" destOrd="0" parTransId="{55C3A356-307B-4ABB-BA38-C4FF8BD19C63}" sibTransId="{E2A17F07-824C-4817-BD7B-6EA02D7E4175}"/>
    <dgm:cxn modelId="{D96B5A9E-7557-4D1A-8521-78DE6EBD8797}" type="presOf" srcId="{9371D0FF-33F1-4836-A3E0-4F16FF817087}" destId="{8EBA0833-2153-443D-9CC8-796D4A98E700}" srcOrd="0" destOrd="1" presId="urn:microsoft.com/office/officeart/2005/8/layout/vList5"/>
    <dgm:cxn modelId="{89A32AE7-02BF-4EA3-BA43-8CF0F3BA29CE}" srcId="{D0A818CB-BA12-42FC-8B1A-058BBF03114F}" destId="{EC892EEB-5C3C-4936-B932-3EBE690F5E27}" srcOrd="2" destOrd="0" parTransId="{E2396822-F9A8-4259-83A1-B185CBD0E9DE}" sibTransId="{4E17359A-099A-46B2-9EF0-95DC379A9531}"/>
    <dgm:cxn modelId="{F75D1C4F-E618-4C6C-8442-E6A13AE5A518}" type="presOf" srcId="{52DAAAAE-2457-4652-BC67-398FE2601355}" destId="{696C419C-EAF4-49A2-9FF6-73A1FAD21280}" srcOrd="0" destOrd="0" presId="urn:microsoft.com/office/officeart/2005/8/layout/vList5"/>
    <dgm:cxn modelId="{E426CD4B-619A-484C-A5A5-7B50EB88823F}" type="presOf" srcId="{FEB89CA8-837E-490F-B7FD-07C41BAF686F}" destId="{E8D59D6F-E1B8-492F-B7EC-6E37CE4E7C35}" srcOrd="0" destOrd="0" presId="urn:microsoft.com/office/officeart/2005/8/layout/vList5"/>
    <dgm:cxn modelId="{67337867-AFC4-4AF9-ADE8-A5294A56B11B}" srcId="{CD1B22D0-4004-42C6-A4CC-28CC0CB270DB}" destId="{FEB89CA8-837E-490F-B7FD-07C41BAF686F}" srcOrd="0" destOrd="0" parTransId="{3490A2B1-1264-448E-A418-C867BE5F6210}" sibTransId="{8DF23BFD-A1C9-4117-80F3-7FF3F78544F0}"/>
    <dgm:cxn modelId="{3651651C-8816-4FB2-86A3-125A1BB555C2}" srcId="{D0A818CB-BA12-42FC-8B1A-058BBF03114F}" destId="{FD039C56-3C44-4BF9-9F54-0ED43A66F5F8}" srcOrd="0" destOrd="0" parTransId="{05EA6629-D9C6-41D5-972A-4CB0B9AB174C}" sibTransId="{8A6F4033-25D0-4ECD-A0EF-940FC6D25CDA}"/>
    <dgm:cxn modelId="{9E6E55F0-B071-4DD2-8567-CD5130845646}" type="presOf" srcId="{FD039C56-3C44-4BF9-9F54-0ED43A66F5F8}" destId="{FE2D8AA7-A441-4AEE-AE31-2FBB805F55C1}" srcOrd="0" destOrd="0" presId="urn:microsoft.com/office/officeart/2005/8/layout/vList5"/>
    <dgm:cxn modelId="{D26772BA-4AE8-4EED-BFEF-329FF79FFC22}" srcId="{EC892EEB-5C3C-4936-B932-3EBE690F5E27}" destId="{52DAAAAE-2457-4652-BC67-398FE2601355}" srcOrd="0" destOrd="0" parTransId="{60C74D07-29E4-4613-B2A2-4BAF217913BC}" sibTransId="{1E50CC00-EA03-4A6D-8CF4-6EB96B25F773}"/>
    <dgm:cxn modelId="{A3CB97AF-596C-442A-A64C-A2160923F934}" type="presOf" srcId="{EC892EEB-5C3C-4936-B932-3EBE690F5E27}" destId="{E84F1DF3-48A9-442A-8E0B-7F4AD0821065}" srcOrd="0" destOrd="0" presId="urn:microsoft.com/office/officeart/2005/8/layout/vList5"/>
    <dgm:cxn modelId="{4A77306F-AB18-4D64-A132-16935011C51A}" srcId="{D0A818CB-BA12-42FC-8B1A-058BBF03114F}" destId="{CD1B22D0-4004-42C6-A4CC-28CC0CB270DB}" srcOrd="1" destOrd="0" parTransId="{7279CEA1-EE9A-4F86-958E-5B9AA74290D9}" sibTransId="{C3F5D530-8718-4C3D-9DCB-1860D786C114}"/>
    <dgm:cxn modelId="{800C530C-8DD4-407F-97EE-1A57D331E572}" type="presOf" srcId="{A9AD4E9E-74E1-4D5B-B077-ADEAC51476A9}" destId="{8EBA0833-2153-443D-9CC8-796D4A98E700}" srcOrd="0" destOrd="0" presId="urn:microsoft.com/office/officeart/2005/8/layout/vList5"/>
    <dgm:cxn modelId="{0778BE4A-5EF8-424B-A5BC-A3D2C67186F5}" srcId="{FD039C56-3C44-4BF9-9F54-0ED43A66F5F8}" destId="{9371D0FF-33F1-4836-A3E0-4F16FF817087}" srcOrd="1" destOrd="0" parTransId="{443AD42C-1004-417D-87DE-AFF0B123C1AA}" sibTransId="{0AE99FF0-A69F-4780-B35E-730F2F494EC3}"/>
    <dgm:cxn modelId="{2EB4DDFB-E4EB-43FF-BE4D-A11C3EE65F1E}" type="presOf" srcId="{D0A818CB-BA12-42FC-8B1A-058BBF03114F}" destId="{905BE16B-3DB1-49BA-B6A4-141962D87A9D}" srcOrd="0" destOrd="0" presId="urn:microsoft.com/office/officeart/2005/8/layout/vList5"/>
    <dgm:cxn modelId="{F3F49AC1-75F9-4B8B-8B0A-85BDC08DC6B6}" type="presOf" srcId="{84B80A08-C508-40E2-A91F-351A45AC4E83}" destId="{E8D59D6F-E1B8-492F-B7EC-6E37CE4E7C35}" srcOrd="0" destOrd="1" presId="urn:microsoft.com/office/officeart/2005/8/layout/vList5"/>
    <dgm:cxn modelId="{EC553308-9F99-458B-92F4-4E8DD8AE9D97}" srcId="{CD1B22D0-4004-42C6-A4CC-28CC0CB270DB}" destId="{84B80A08-C508-40E2-A91F-351A45AC4E83}" srcOrd="1" destOrd="0" parTransId="{CD0EBB1D-7678-49AF-A15E-3FE576944769}" sibTransId="{BA21B94A-1AE8-4449-9BC5-7D362D3B6E9F}"/>
    <dgm:cxn modelId="{E97FD1B2-9D5D-45E8-97BE-22DC4193A3DE}" type="presOf" srcId="{CD1B22D0-4004-42C6-A4CC-28CC0CB270DB}" destId="{142E383B-5EE3-4D45-9EE9-B9A69FFD3352}" srcOrd="0" destOrd="0" presId="urn:microsoft.com/office/officeart/2005/8/layout/vList5"/>
    <dgm:cxn modelId="{4E019AB6-3C2C-48C5-AF28-FC4E908FBFCD}" type="presParOf" srcId="{905BE16B-3DB1-49BA-B6A4-141962D87A9D}" destId="{4F8D96EF-738D-47D6-B557-E6C5E55BDACF}" srcOrd="0" destOrd="0" presId="urn:microsoft.com/office/officeart/2005/8/layout/vList5"/>
    <dgm:cxn modelId="{A511915A-CABA-42F7-9697-507EC2512017}" type="presParOf" srcId="{4F8D96EF-738D-47D6-B557-E6C5E55BDACF}" destId="{FE2D8AA7-A441-4AEE-AE31-2FBB805F55C1}" srcOrd="0" destOrd="0" presId="urn:microsoft.com/office/officeart/2005/8/layout/vList5"/>
    <dgm:cxn modelId="{8DCAB1AE-4757-4F04-A593-7C3222B0FA2A}" type="presParOf" srcId="{4F8D96EF-738D-47D6-B557-E6C5E55BDACF}" destId="{8EBA0833-2153-443D-9CC8-796D4A98E700}" srcOrd="1" destOrd="0" presId="urn:microsoft.com/office/officeart/2005/8/layout/vList5"/>
    <dgm:cxn modelId="{5903AA4A-14EE-4013-B990-618CF1732377}" type="presParOf" srcId="{905BE16B-3DB1-49BA-B6A4-141962D87A9D}" destId="{813519D8-4E77-4C9A-8B05-5FDCB19E0ECA}" srcOrd="1" destOrd="0" presId="urn:microsoft.com/office/officeart/2005/8/layout/vList5"/>
    <dgm:cxn modelId="{0835451A-43E9-489D-B414-15B8963C9948}" type="presParOf" srcId="{905BE16B-3DB1-49BA-B6A4-141962D87A9D}" destId="{325F6011-C99C-40CC-ADEB-B51BE8296EBA}" srcOrd="2" destOrd="0" presId="urn:microsoft.com/office/officeart/2005/8/layout/vList5"/>
    <dgm:cxn modelId="{97A9CE40-46E6-462C-B280-EE1D039CA97F}" type="presParOf" srcId="{325F6011-C99C-40CC-ADEB-B51BE8296EBA}" destId="{142E383B-5EE3-4D45-9EE9-B9A69FFD3352}" srcOrd="0" destOrd="0" presId="urn:microsoft.com/office/officeart/2005/8/layout/vList5"/>
    <dgm:cxn modelId="{4BB2A617-43BD-489A-A393-22C433071153}" type="presParOf" srcId="{325F6011-C99C-40CC-ADEB-B51BE8296EBA}" destId="{E8D59D6F-E1B8-492F-B7EC-6E37CE4E7C35}" srcOrd="1" destOrd="0" presId="urn:microsoft.com/office/officeart/2005/8/layout/vList5"/>
    <dgm:cxn modelId="{D767BFE8-6F23-469F-B4B7-1D31D6A6E409}" type="presParOf" srcId="{905BE16B-3DB1-49BA-B6A4-141962D87A9D}" destId="{1457C795-3302-436A-8C6B-D6AAFD31E2C6}" srcOrd="3" destOrd="0" presId="urn:microsoft.com/office/officeart/2005/8/layout/vList5"/>
    <dgm:cxn modelId="{D0AA4B73-97FB-450C-85E0-B68AE87C2ABB}" type="presParOf" srcId="{905BE16B-3DB1-49BA-B6A4-141962D87A9D}" destId="{BE4F237B-B7AC-4658-9593-D83916FD4C98}" srcOrd="4" destOrd="0" presId="urn:microsoft.com/office/officeart/2005/8/layout/vList5"/>
    <dgm:cxn modelId="{F38A0EE9-EFF0-4EF4-AF16-82504F2BF44B}" type="presParOf" srcId="{BE4F237B-B7AC-4658-9593-D83916FD4C98}" destId="{E84F1DF3-48A9-442A-8E0B-7F4AD0821065}" srcOrd="0" destOrd="0" presId="urn:microsoft.com/office/officeart/2005/8/layout/vList5"/>
    <dgm:cxn modelId="{9242DF96-D651-4B68-A09D-3EDAD4787163}" type="presParOf" srcId="{BE4F237B-B7AC-4658-9593-D83916FD4C98}" destId="{696C419C-EAF4-49A2-9FF6-73A1FAD2128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54EBB3-0EEC-4300-972E-6112FFB11F43}" type="doc">
      <dgm:prSet loTypeId="urn:microsoft.com/office/officeart/2005/8/layout/vProcess5" loCatId="process" qsTypeId="urn:microsoft.com/office/officeart/2005/8/quickstyle/3d3" qsCatId="3D" csTypeId="urn:microsoft.com/office/officeart/2005/8/colors/colorful5" csCatId="colorful" phldr="1"/>
      <dgm:spPr/>
      <dgm:t>
        <a:bodyPr/>
        <a:lstStyle/>
        <a:p>
          <a:endParaRPr lang="zh-TW" altLang="en-US"/>
        </a:p>
      </dgm:t>
    </dgm:pt>
    <dgm:pt modelId="{F03C1FA2-2BD4-4ECD-9FDE-FC2A875927F6}">
      <dgm:prSet phldrT="[文字]" custT="1"/>
      <dgm:spPr/>
      <dgm:t>
        <a:bodyPr/>
        <a:lstStyle/>
        <a:p>
          <a:r>
            <a:rPr lang="en-US"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2.1</a:t>
          </a:r>
          <a:r>
            <a:rPr lang="zh-TW"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國際連鎖飯店品牌發展</a:t>
          </a:r>
          <a:endParaRPr lang="zh-TW" altLang="en-US" sz="3200" dirty="0">
            <a:latin typeface="微軟正黑體" panose="020B0604030504040204" pitchFamily="34" charset="-120"/>
            <a:ea typeface="微軟正黑體" panose="020B0604030504040204" pitchFamily="34" charset="-120"/>
          </a:endParaRPr>
        </a:p>
      </dgm:t>
    </dgm:pt>
    <dgm:pt modelId="{78D47008-6815-4AA9-A917-D5429A5F0F51}" type="parTrans" cxnId="{4838C694-985C-4BCC-B74C-7F794757A5CF}">
      <dgm:prSet/>
      <dgm:spPr/>
      <dgm:t>
        <a:bodyPr/>
        <a:lstStyle/>
        <a:p>
          <a:endParaRPr lang="zh-TW" altLang="en-US"/>
        </a:p>
      </dgm:t>
    </dgm:pt>
    <dgm:pt modelId="{A522437A-B802-4D91-A1A2-EF2C1EB97E7C}" type="sibTrans" cxnId="{4838C694-985C-4BCC-B74C-7F794757A5CF}">
      <dgm:prSet/>
      <dgm:spPr/>
      <dgm:t>
        <a:bodyPr/>
        <a:lstStyle/>
        <a:p>
          <a:endParaRPr lang="zh-TW" altLang="en-US"/>
        </a:p>
      </dgm:t>
    </dgm:pt>
    <dgm:pt modelId="{E5B732E4-62E2-4248-AD37-271C436D858C}">
      <dgm:prSet phldrT="[文字]" custT="1"/>
      <dgm:spPr/>
      <dgm:t>
        <a:bodyPr/>
        <a:lstStyle/>
        <a:p>
          <a:r>
            <a:rPr lang="en-US"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2.4</a:t>
          </a:r>
          <a:r>
            <a:rPr lang="zh-TW"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品牌價值</a:t>
          </a:r>
          <a:endParaRPr lang="zh-TW" altLang="en-US" sz="3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gm:t>
    </dgm:pt>
    <dgm:pt modelId="{16D52A0E-8B78-4FE3-BF45-45C35E4CCB7A}" type="parTrans" cxnId="{5C9D0074-2210-4AB2-A4AA-B0556FEBD5B7}">
      <dgm:prSet/>
      <dgm:spPr/>
      <dgm:t>
        <a:bodyPr/>
        <a:lstStyle/>
        <a:p>
          <a:endParaRPr lang="zh-TW" altLang="en-US"/>
        </a:p>
      </dgm:t>
    </dgm:pt>
    <dgm:pt modelId="{9965DD2E-CE0C-4943-B689-437B96E0766C}" type="sibTrans" cxnId="{5C9D0074-2210-4AB2-A4AA-B0556FEBD5B7}">
      <dgm:prSet/>
      <dgm:spPr/>
      <dgm:t>
        <a:bodyPr/>
        <a:lstStyle/>
        <a:p>
          <a:endParaRPr lang="zh-TW" altLang="en-US"/>
        </a:p>
      </dgm:t>
    </dgm:pt>
    <dgm:pt modelId="{2DCEDD4D-5BE8-46ED-A5D1-35AADA8D4D73}">
      <dgm:prSet phldrT="[文字]" custT="1"/>
      <dgm:spPr/>
      <dgm:t>
        <a:bodyPr/>
        <a:lstStyle/>
        <a:p>
          <a:r>
            <a:rPr lang="en-US"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2.5</a:t>
          </a:r>
          <a:r>
            <a:rPr 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願付價格</a:t>
          </a:r>
          <a:endParaRPr lang="zh-TW" altLang="en-US" sz="3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gm:t>
    </dgm:pt>
    <dgm:pt modelId="{CAE0F4D3-694C-4454-80CB-B3F9B4D90F86}" type="parTrans" cxnId="{625697FA-5B35-445E-8587-8C7AB819FA48}">
      <dgm:prSet/>
      <dgm:spPr/>
      <dgm:t>
        <a:bodyPr/>
        <a:lstStyle/>
        <a:p>
          <a:endParaRPr lang="zh-TW" altLang="en-US"/>
        </a:p>
      </dgm:t>
    </dgm:pt>
    <dgm:pt modelId="{8C26E17C-C1C2-4F64-A020-F9246D62232A}" type="sibTrans" cxnId="{625697FA-5B35-445E-8587-8C7AB819FA48}">
      <dgm:prSet/>
      <dgm:spPr/>
      <dgm:t>
        <a:bodyPr/>
        <a:lstStyle/>
        <a:p>
          <a:endParaRPr lang="zh-TW" altLang="en-US"/>
        </a:p>
      </dgm:t>
    </dgm:pt>
    <dgm:pt modelId="{51495B8D-3807-452D-947A-34351A56838F}">
      <dgm:prSet custT="1"/>
      <dgm:spPr/>
      <dgm:t>
        <a:bodyPr/>
        <a:lstStyle/>
        <a:p>
          <a:r>
            <a:rPr lang="en-US"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2.3</a:t>
          </a:r>
          <a:r>
            <a:rPr lang="zh-TW"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品牌形象</a:t>
          </a:r>
          <a:endParaRPr lang="zh-TW" altLang="en-US" sz="3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gm:t>
    </dgm:pt>
    <dgm:pt modelId="{2D2306F5-55E2-4DCC-8E6F-BBA7DB83C304}" type="parTrans" cxnId="{2A18EBE7-7CA8-4A09-92B6-8390C671DF28}">
      <dgm:prSet/>
      <dgm:spPr/>
      <dgm:t>
        <a:bodyPr/>
        <a:lstStyle/>
        <a:p>
          <a:endParaRPr lang="zh-TW" altLang="en-US"/>
        </a:p>
      </dgm:t>
    </dgm:pt>
    <dgm:pt modelId="{868AFE3B-E802-46C9-9A56-42C7F223042F}" type="sibTrans" cxnId="{2A18EBE7-7CA8-4A09-92B6-8390C671DF28}">
      <dgm:prSet/>
      <dgm:spPr/>
      <dgm:t>
        <a:bodyPr/>
        <a:lstStyle/>
        <a:p>
          <a:endParaRPr lang="zh-TW" altLang="en-US"/>
        </a:p>
      </dgm:t>
    </dgm:pt>
    <dgm:pt modelId="{2A4127B4-045C-4534-83CC-33DE78060E8E}">
      <dgm:prSet custT="1"/>
      <dgm:spPr/>
      <dgm:t>
        <a:bodyPr/>
        <a:lstStyle/>
        <a:p>
          <a:r>
            <a:rPr lang="en-US"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2.2</a:t>
          </a:r>
          <a:r>
            <a:rPr lang="zh-TW" altLang="zh-TW" sz="3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品牌信任</a:t>
          </a:r>
          <a:endParaRPr lang="zh-TW" altLang="en-US" sz="3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gm:t>
    </dgm:pt>
    <dgm:pt modelId="{2DAD3418-FC86-40AA-A2C1-9B0B57D38AEE}" type="parTrans" cxnId="{2251827F-6548-40A0-B9F3-1D6BB3D6966B}">
      <dgm:prSet/>
      <dgm:spPr/>
      <dgm:t>
        <a:bodyPr/>
        <a:lstStyle/>
        <a:p>
          <a:endParaRPr lang="zh-TW" altLang="en-US"/>
        </a:p>
      </dgm:t>
    </dgm:pt>
    <dgm:pt modelId="{E04C3A72-81AA-4032-9181-FAA1617BC776}" type="sibTrans" cxnId="{2251827F-6548-40A0-B9F3-1D6BB3D6966B}">
      <dgm:prSet/>
      <dgm:spPr/>
      <dgm:t>
        <a:bodyPr/>
        <a:lstStyle/>
        <a:p>
          <a:endParaRPr lang="zh-TW" altLang="en-US"/>
        </a:p>
      </dgm:t>
    </dgm:pt>
    <dgm:pt modelId="{AD284037-CCB9-4D1F-BFCA-02BFB45ED958}" type="pres">
      <dgm:prSet presAssocID="{1F54EBB3-0EEC-4300-972E-6112FFB11F43}" presName="outerComposite" presStyleCnt="0">
        <dgm:presLayoutVars>
          <dgm:chMax val="5"/>
          <dgm:dir/>
          <dgm:resizeHandles val="exact"/>
        </dgm:presLayoutVars>
      </dgm:prSet>
      <dgm:spPr/>
      <dgm:t>
        <a:bodyPr/>
        <a:lstStyle/>
        <a:p>
          <a:endParaRPr lang="zh-TW" altLang="en-US"/>
        </a:p>
      </dgm:t>
    </dgm:pt>
    <dgm:pt modelId="{9C767BFD-D803-4401-9B81-31E93F965FDC}" type="pres">
      <dgm:prSet presAssocID="{1F54EBB3-0EEC-4300-972E-6112FFB11F43}" presName="dummyMaxCanvas" presStyleCnt="0">
        <dgm:presLayoutVars/>
      </dgm:prSet>
      <dgm:spPr/>
    </dgm:pt>
    <dgm:pt modelId="{B3ECB143-1FF5-4105-97A4-8EF679E9F9C6}" type="pres">
      <dgm:prSet presAssocID="{1F54EBB3-0EEC-4300-972E-6112FFB11F43}" presName="FiveNodes_1" presStyleLbl="node1" presStyleIdx="0" presStyleCnt="5" custScaleX="102257">
        <dgm:presLayoutVars>
          <dgm:bulletEnabled val="1"/>
        </dgm:presLayoutVars>
      </dgm:prSet>
      <dgm:spPr/>
      <dgm:t>
        <a:bodyPr/>
        <a:lstStyle/>
        <a:p>
          <a:endParaRPr lang="zh-TW" altLang="en-US"/>
        </a:p>
      </dgm:t>
    </dgm:pt>
    <dgm:pt modelId="{9DCB813A-EA22-46B0-AE7F-FD9622839D45}" type="pres">
      <dgm:prSet presAssocID="{1F54EBB3-0EEC-4300-972E-6112FFB11F43}" presName="FiveNodes_2" presStyleLbl="node1" presStyleIdx="1" presStyleCnt="5">
        <dgm:presLayoutVars>
          <dgm:bulletEnabled val="1"/>
        </dgm:presLayoutVars>
      </dgm:prSet>
      <dgm:spPr/>
      <dgm:t>
        <a:bodyPr/>
        <a:lstStyle/>
        <a:p>
          <a:endParaRPr lang="zh-TW" altLang="en-US"/>
        </a:p>
      </dgm:t>
    </dgm:pt>
    <dgm:pt modelId="{D01AC17D-CC8B-44FE-BD98-B6F42A7F96DD}" type="pres">
      <dgm:prSet presAssocID="{1F54EBB3-0EEC-4300-972E-6112FFB11F43}" presName="FiveNodes_3" presStyleLbl="node1" presStyleIdx="2" presStyleCnt="5">
        <dgm:presLayoutVars>
          <dgm:bulletEnabled val="1"/>
        </dgm:presLayoutVars>
      </dgm:prSet>
      <dgm:spPr/>
      <dgm:t>
        <a:bodyPr/>
        <a:lstStyle/>
        <a:p>
          <a:endParaRPr lang="zh-TW" altLang="en-US"/>
        </a:p>
      </dgm:t>
    </dgm:pt>
    <dgm:pt modelId="{3063F163-16D0-4719-9D87-FA264595F76F}" type="pres">
      <dgm:prSet presAssocID="{1F54EBB3-0EEC-4300-972E-6112FFB11F43}" presName="FiveNodes_4" presStyleLbl="node1" presStyleIdx="3" presStyleCnt="5" custLinFactNeighborX="-775" custLinFactNeighborY="-5394">
        <dgm:presLayoutVars>
          <dgm:bulletEnabled val="1"/>
        </dgm:presLayoutVars>
      </dgm:prSet>
      <dgm:spPr/>
      <dgm:t>
        <a:bodyPr/>
        <a:lstStyle/>
        <a:p>
          <a:endParaRPr lang="zh-TW" altLang="en-US"/>
        </a:p>
      </dgm:t>
    </dgm:pt>
    <dgm:pt modelId="{5FC7CA26-66FC-46E9-A938-7217A7EFC79C}" type="pres">
      <dgm:prSet presAssocID="{1F54EBB3-0EEC-4300-972E-6112FFB11F43}" presName="FiveNodes_5" presStyleLbl="node1" presStyleIdx="4" presStyleCnt="5" custLinFactNeighborY="-4315">
        <dgm:presLayoutVars>
          <dgm:bulletEnabled val="1"/>
        </dgm:presLayoutVars>
      </dgm:prSet>
      <dgm:spPr/>
      <dgm:t>
        <a:bodyPr/>
        <a:lstStyle/>
        <a:p>
          <a:endParaRPr lang="zh-TW" altLang="en-US"/>
        </a:p>
      </dgm:t>
    </dgm:pt>
    <dgm:pt modelId="{7A1F34BB-0F2B-46CC-B77A-19CDEE899C69}" type="pres">
      <dgm:prSet presAssocID="{1F54EBB3-0EEC-4300-972E-6112FFB11F43}" presName="FiveConn_1-2" presStyleLbl="fgAccFollowNode1" presStyleIdx="0" presStyleCnt="4">
        <dgm:presLayoutVars>
          <dgm:bulletEnabled val="1"/>
        </dgm:presLayoutVars>
      </dgm:prSet>
      <dgm:spPr/>
      <dgm:t>
        <a:bodyPr/>
        <a:lstStyle/>
        <a:p>
          <a:endParaRPr lang="zh-TW" altLang="en-US"/>
        </a:p>
      </dgm:t>
    </dgm:pt>
    <dgm:pt modelId="{2FE018C9-A58B-402F-A98D-A62B6021E78E}" type="pres">
      <dgm:prSet presAssocID="{1F54EBB3-0EEC-4300-972E-6112FFB11F43}" presName="FiveConn_2-3" presStyleLbl="fgAccFollowNode1" presStyleIdx="1" presStyleCnt="4">
        <dgm:presLayoutVars>
          <dgm:bulletEnabled val="1"/>
        </dgm:presLayoutVars>
      </dgm:prSet>
      <dgm:spPr/>
      <dgm:t>
        <a:bodyPr/>
        <a:lstStyle/>
        <a:p>
          <a:endParaRPr lang="zh-TW" altLang="en-US"/>
        </a:p>
      </dgm:t>
    </dgm:pt>
    <dgm:pt modelId="{C419C936-6E29-48D6-AD94-9BC98FD4347F}" type="pres">
      <dgm:prSet presAssocID="{1F54EBB3-0EEC-4300-972E-6112FFB11F43}" presName="FiveConn_3-4" presStyleLbl="fgAccFollowNode1" presStyleIdx="2" presStyleCnt="4">
        <dgm:presLayoutVars>
          <dgm:bulletEnabled val="1"/>
        </dgm:presLayoutVars>
      </dgm:prSet>
      <dgm:spPr/>
      <dgm:t>
        <a:bodyPr/>
        <a:lstStyle/>
        <a:p>
          <a:endParaRPr lang="zh-TW" altLang="en-US"/>
        </a:p>
      </dgm:t>
    </dgm:pt>
    <dgm:pt modelId="{2891B2C0-490A-45B9-B726-665BDD773058}" type="pres">
      <dgm:prSet presAssocID="{1F54EBB3-0EEC-4300-972E-6112FFB11F43}" presName="FiveConn_4-5" presStyleLbl="fgAccFollowNode1" presStyleIdx="3" presStyleCnt="4">
        <dgm:presLayoutVars>
          <dgm:bulletEnabled val="1"/>
        </dgm:presLayoutVars>
      </dgm:prSet>
      <dgm:spPr/>
      <dgm:t>
        <a:bodyPr/>
        <a:lstStyle/>
        <a:p>
          <a:endParaRPr lang="zh-TW" altLang="en-US"/>
        </a:p>
      </dgm:t>
    </dgm:pt>
    <dgm:pt modelId="{CEFFB91A-2E99-42E7-B5D8-1E9EEA217FAE}" type="pres">
      <dgm:prSet presAssocID="{1F54EBB3-0EEC-4300-972E-6112FFB11F43}" presName="FiveNodes_1_text" presStyleLbl="node1" presStyleIdx="4" presStyleCnt="5">
        <dgm:presLayoutVars>
          <dgm:bulletEnabled val="1"/>
        </dgm:presLayoutVars>
      </dgm:prSet>
      <dgm:spPr/>
      <dgm:t>
        <a:bodyPr/>
        <a:lstStyle/>
        <a:p>
          <a:endParaRPr lang="zh-TW" altLang="en-US"/>
        </a:p>
      </dgm:t>
    </dgm:pt>
    <dgm:pt modelId="{D9A02913-8A1B-46E8-899A-F9061B850762}" type="pres">
      <dgm:prSet presAssocID="{1F54EBB3-0EEC-4300-972E-6112FFB11F43}" presName="FiveNodes_2_text" presStyleLbl="node1" presStyleIdx="4" presStyleCnt="5">
        <dgm:presLayoutVars>
          <dgm:bulletEnabled val="1"/>
        </dgm:presLayoutVars>
      </dgm:prSet>
      <dgm:spPr/>
      <dgm:t>
        <a:bodyPr/>
        <a:lstStyle/>
        <a:p>
          <a:endParaRPr lang="zh-TW" altLang="en-US"/>
        </a:p>
      </dgm:t>
    </dgm:pt>
    <dgm:pt modelId="{767BB48B-1035-42B3-B3F6-83B2E66BA92E}" type="pres">
      <dgm:prSet presAssocID="{1F54EBB3-0EEC-4300-972E-6112FFB11F43}" presName="FiveNodes_3_text" presStyleLbl="node1" presStyleIdx="4" presStyleCnt="5">
        <dgm:presLayoutVars>
          <dgm:bulletEnabled val="1"/>
        </dgm:presLayoutVars>
      </dgm:prSet>
      <dgm:spPr/>
      <dgm:t>
        <a:bodyPr/>
        <a:lstStyle/>
        <a:p>
          <a:endParaRPr lang="zh-TW" altLang="en-US"/>
        </a:p>
      </dgm:t>
    </dgm:pt>
    <dgm:pt modelId="{A8AD6B48-1D56-4593-9692-DD4AD0E2969F}" type="pres">
      <dgm:prSet presAssocID="{1F54EBB3-0EEC-4300-972E-6112FFB11F43}" presName="FiveNodes_4_text" presStyleLbl="node1" presStyleIdx="4" presStyleCnt="5">
        <dgm:presLayoutVars>
          <dgm:bulletEnabled val="1"/>
        </dgm:presLayoutVars>
      </dgm:prSet>
      <dgm:spPr/>
      <dgm:t>
        <a:bodyPr/>
        <a:lstStyle/>
        <a:p>
          <a:endParaRPr lang="zh-TW" altLang="en-US"/>
        </a:p>
      </dgm:t>
    </dgm:pt>
    <dgm:pt modelId="{F1164878-FCC3-4F59-91A9-7A1875A02163}" type="pres">
      <dgm:prSet presAssocID="{1F54EBB3-0EEC-4300-972E-6112FFB11F43}" presName="FiveNodes_5_text" presStyleLbl="node1" presStyleIdx="4" presStyleCnt="5">
        <dgm:presLayoutVars>
          <dgm:bulletEnabled val="1"/>
        </dgm:presLayoutVars>
      </dgm:prSet>
      <dgm:spPr/>
      <dgm:t>
        <a:bodyPr/>
        <a:lstStyle/>
        <a:p>
          <a:endParaRPr lang="zh-TW" altLang="en-US"/>
        </a:p>
      </dgm:t>
    </dgm:pt>
  </dgm:ptLst>
  <dgm:cxnLst>
    <dgm:cxn modelId="{4838C694-985C-4BCC-B74C-7F794757A5CF}" srcId="{1F54EBB3-0EEC-4300-972E-6112FFB11F43}" destId="{F03C1FA2-2BD4-4ECD-9FDE-FC2A875927F6}" srcOrd="0" destOrd="0" parTransId="{78D47008-6815-4AA9-A917-D5429A5F0F51}" sibTransId="{A522437A-B802-4D91-A1A2-EF2C1EB97E7C}"/>
    <dgm:cxn modelId="{5EA9F70F-C769-4AC5-A72D-348F297A8BDC}" type="presOf" srcId="{F03C1FA2-2BD4-4ECD-9FDE-FC2A875927F6}" destId="{CEFFB91A-2E99-42E7-B5D8-1E9EEA217FAE}" srcOrd="1" destOrd="0" presId="urn:microsoft.com/office/officeart/2005/8/layout/vProcess5"/>
    <dgm:cxn modelId="{2251827F-6548-40A0-B9F3-1D6BB3D6966B}" srcId="{1F54EBB3-0EEC-4300-972E-6112FFB11F43}" destId="{2A4127B4-045C-4534-83CC-33DE78060E8E}" srcOrd="1" destOrd="0" parTransId="{2DAD3418-FC86-40AA-A2C1-9B0B57D38AEE}" sibTransId="{E04C3A72-81AA-4032-9181-FAA1617BC776}"/>
    <dgm:cxn modelId="{DCC7C678-47E9-456E-9FB7-A0FF9D83B8D1}" type="presOf" srcId="{51495B8D-3807-452D-947A-34351A56838F}" destId="{D01AC17D-CC8B-44FE-BD98-B6F42A7F96DD}" srcOrd="0" destOrd="0" presId="urn:microsoft.com/office/officeart/2005/8/layout/vProcess5"/>
    <dgm:cxn modelId="{5C9D0074-2210-4AB2-A4AA-B0556FEBD5B7}" srcId="{1F54EBB3-0EEC-4300-972E-6112FFB11F43}" destId="{E5B732E4-62E2-4248-AD37-271C436D858C}" srcOrd="3" destOrd="0" parTransId="{16D52A0E-8B78-4FE3-BF45-45C35E4CCB7A}" sibTransId="{9965DD2E-CE0C-4943-B689-437B96E0766C}"/>
    <dgm:cxn modelId="{E1B2CC2D-6A61-4D83-917F-FA620F569033}" type="presOf" srcId="{9965DD2E-CE0C-4943-B689-437B96E0766C}" destId="{2891B2C0-490A-45B9-B726-665BDD773058}" srcOrd="0" destOrd="0" presId="urn:microsoft.com/office/officeart/2005/8/layout/vProcess5"/>
    <dgm:cxn modelId="{D894AA1D-44A9-404D-A456-A387C16F62DC}" type="presOf" srcId="{A522437A-B802-4D91-A1A2-EF2C1EB97E7C}" destId="{7A1F34BB-0F2B-46CC-B77A-19CDEE899C69}" srcOrd="0" destOrd="0" presId="urn:microsoft.com/office/officeart/2005/8/layout/vProcess5"/>
    <dgm:cxn modelId="{D1969F1F-4521-4C4D-A15D-25969073465D}" type="presOf" srcId="{2A4127B4-045C-4534-83CC-33DE78060E8E}" destId="{D9A02913-8A1B-46E8-899A-F9061B850762}" srcOrd="1" destOrd="0" presId="urn:microsoft.com/office/officeart/2005/8/layout/vProcess5"/>
    <dgm:cxn modelId="{8D76E63D-223A-472C-8B75-EA76D43432A5}" type="presOf" srcId="{1F54EBB3-0EEC-4300-972E-6112FFB11F43}" destId="{AD284037-CCB9-4D1F-BFCA-02BFB45ED958}" srcOrd="0" destOrd="0" presId="urn:microsoft.com/office/officeart/2005/8/layout/vProcess5"/>
    <dgm:cxn modelId="{93E13591-003D-4925-91C8-BAF9DC40023E}" type="presOf" srcId="{51495B8D-3807-452D-947A-34351A56838F}" destId="{767BB48B-1035-42B3-B3F6-83B2E66BA92E}" srcOrd="1" destOrd="0" presId="urn:microsoft.com/office/officeart/2005/8/layout/vProcess5"/>
    <dgm:cxn modelId="{2ECE4F45-B48B-43D0-9C85-C6F9FFCA6213}" type="presOf" srcId="{2DCEDD4D-5BE8-46ED-A5D1-35AADA8D4D73}" destId="{5FC7CA26-66FC-46E9-A938-7217A7EFC79C}" srcOrd="0" destOrd="0" presId="urn:microsoft.com/office/officeart/2005/8/layout/vProcess5"/>
    <dgm:cxn modelId="{C79AEFBC-24C7-401C-8857-782BDBA7A731}" type="presOf" srcId="{2DCEDD4D-5BE8-46ED-A5D1-35AADA8D4D73}" destId="{F1164878-FCC3-4F59-91A9-7A1875A02163}" srcOrd="1" destOrd="0" presId="urn:microsoft.com/office/officeart/2005/8/layout/vProcess5"/>
    <dgm:cxn modelId="{E96A6245-D8FE-423B-B130-107B3327F64C}" type="presOf" srcId="{E04C3A72-81AA-4032-9181-FAA1617BC776}" destId="{2FE018C9-A58B-402F-A98D-A62B6021E78E}" srcOrd="0" destOrd="0" presId="urn:microsoft.com/office/officeart/2005/8/layout/vProcess5"/>
    <dgm:cxn modelId="{625697FA-5B35-445E-8587-8C7AB819FA48}" srcId="{1F54EBB3-0EEC-4300-972E-6112FFB11F43}" destId="{2DCEDD4D-5BE8-46ED-A5D1-35AADA8D4D73}" srcOrd="4" destOrd="0" parTransId="{CAE0F4D3-694C-4454-80CB-B3F9B4D90F86}" sibTransId="{8C26E17C-C1C2-4F64-A020-F9246D62232A}"/>
    <dgm:cxn modelId="{A4FBDF0B-314A-4D22-8BF6-BD423D8C0D38}" type="presOf" srcId="{F03C1FA2-2BD4-4ECD-9FDE-FC2A875927F6}" destId="{B3ECB143-1FF5-4105-97A4-8EF679E9F9C6}" srcOrd="0" destOrd="0" presId="urn:microsoft.com/office/officeart/2005/8/layout/vProcess5"/>
    <dgm:cxn modelId="{2C503682-4845-48E4-A047-9820328ED4FD}" type="presOf" srcId="{2A4127B4-045C-4534-83CC-33DE78060E8E}" destId="{9DCB813A-EA22-46B0-AE7F-FD9622839D45}" srcOrd="0" destOrd="0" presId="urn:microsoft.com/office/officeart/2005/8/layout/vProcess5"/>
    <dgm:cxn modelId="{663E6017-7D29-4D6F-AA33-7E0AD1913FD3}" type="presOf" srcId="{E5B732E4-62E2-4248-AD37-271C436D858C}" destId="{A8AD6B48-1D56-4593-9692-DD4AD0E2969F}" srcOrd="1" destOrd="0" presId="urn:microsoft.com/office/officeart/2005/8/layout/vProcess5"/>
    <dgm:cxn modelId="{2A18EBE7-7CA8-4A09-92B6-8390C671DF28}" srcId="{1F54EBB3-0EEC-4300-972E-6112FFB11F43}" destId="{51495B8D-3807-452D-947A-34351A56838F}" srcOrd="2" destOrd="0" parTransId="{2D2306F5-55E2-4DCC-8E6F-BBA7DB83C304}" sibTransId="{868AFE3B-E802-46C9-9A56-42C7F223042F}"/>
    <dgm:cxn modelId="{09802566-B42A-4F31-9D5E-145F39265EAE}" type="presOf" srcId="{E5B732E4-62E2-4248-AD37-271C436D858C}" destId="{3063F163-16D0-4719-9D87-FA264595F76F}" srcOrd="0" destOrd="0" presId="urn:microsoft.com/office/officeart/2005/8/layout/vProcess5"/>
    <dgm:cxn modelId="{7A1F9B54-32EF-41D9-8765-B02C0F2AE8DB}" type="presOf" srcId="{868AFE3B-E802-46C9-9A56-42C7F223042F}" destId="{C419C936-6E29-48D6-AD94-9BC98FD4347F}" srcOrd="0" destOrd="0" presId="urn:microsoft.com/office/officeart/2005/8/layout/vProcess5"/>
    <dgm:cxn modelId="{B9268EDB-A140-4E35-AC27-1032680BA398}" type="presParOf" srcId="{AD284037-CCB9-4D1F-BFCA-02BFB45ED958}" destId="{9C767BFD-D803-4401-9B81-31E93F965FDC}" srcOrd="0" destOrd="0" presId="urn:microsoft.com/office/officeart/2005/8/layout/vProcess5"/>
    <dgm:cxn modelId="{ADDEE447-364A-4B72-A91E-BDF8B1C26C60}" type="presParOf" srcId="{AD284037-CCB9-4D1F-BFCA-02BFB45ED958}" destId="{B3ECB143-1FF5-4105-97A4-8EF679E9F9C6}" srcOrd="1" destOrd="0" presId="urn:microsoft.com/office/officeart/2005/8/layout/vProcess5"/>
    <dgm:cxn modelId="{B312FC25-3F1F-4AE9-A1DC-17085FA4020B}" type="presParOf" srcId="{AD284037-CCB9-4D1F-BFCA-02BFB45ED958}" destId="{9DCB813A-EA22-46B0-AE7F-FD9622839D45}" srcOrd="2" destOrd="0" presId="urn:microsoft.com/office/officeart/2005/8/layout/vProcess5"/>
    <dgm:cxn modelId="{FCF0DC35-19D0-4DFD-B21F-50D9AC2886CE}" type="presParOf" srcId="{AD284037-CCB9-4D1F-BFCA-02BFB45ED958}" destId="{D01AC17D-CC8B-44FE-BD98-B6F42A7F96DD}" srcOrd="3" destOrd="0" presId="urn:microsoft.com/office/officeart/2005/8/layout/vProcess5"/>
    <dgm:cxn modelId="{3A5E49EE-6808-4EA4-942F-0106D95BCC04}" type="presParOf" srcId="{AD284037-CCB9-4D1F-BFCA-02BFB45ED958}" destId="{3063F163-16D0-4719-9D87-FA264595F76F}" srcOrd="4" destOrd="0" presId="urn:microsoft.com/office/officeart/2005/8/layout/vProcess5"/>
    <dgm:cxn modelId="{B82C8917-C470-4953-BE42-AA77FF5918B5}" type="presParOf" srcId="{AD284037-CCB9-4D1F-BFCA-02BFB45ED958}" destId="{5FC7CA26-66FC-46E9-A938-7217A7EFC79C}" srcOrd="5" destOrd="0" presId="urn:microsoft.com/office/officeart/2005/8/layout/vProcess5"/>
    <dgm:cxn modelId="{A67A5D42-1FBB-49B7-B41E-E20185C512CF}" type="presParOf" srcId="{AD284037-CCB9-4D1F-BFCA-02BFB45ED958}" destId="{7A1F34BB-0F2B-46CC-B77A-19CDEE899C69}" srcOrd="6" destOrd="0" presId="urn:microsoft.com/office/officeart/2005/8/layout/vProcess5"/>
    <dgm:cxn modelId="{035758F9-E76A-4D40-AB69-79AC16E9F139}" type="presParOf" srcId="{AD284037-CCB9-4D1F-BFCA-02BFB45ED958}" destId="{2FE018C9-A58B-402F-A98D-A62B6021E78E}" srcOrd="7" destOrd="0" presId="urn:microsoft.com/office/officeart/2005/8/layout/vProcess5"/>
    <dgm:cxn modelId="{FC1975A2-59C3-4573-BC44-FDA3C9137DA3}" type="presParOf" srcId="{AD284037-CCB9-4D1F-BFCA-02BFB45ED958}" destId="{C419C936-6E29-48D6-AD94-9BC98FD4347F}" srcOrd="8" destOrd="0" presId="urn:microsoft.com/office/officeart/2005/8/layout/vProcess5"/>
    <dgm:cxn modelId="{7CAD9AC0-15A4-45B9-80C5-6B4A6261E3CF}" type="presParOf" srcId="{AD284037-CCB9-4D1F-BFCA-02BFB45ED958}" destId="{2891B2C0-490A-45B9-B726-665BDD773058}" srcOrd="9" destOrd="0" presId="urn:microsoft.com/office/officeart/2005/8/layout/vProcess5"/>
    <dgm:cxn modelId="{7F1B6622-C838-4FDB-90B8-3B97B472FB8D}" type="presParOf" srcId="{AD284037-CCB9-4D1F-BFCA-02BFB45ED958}" destId="{CEFFB91A-2E99-42E7-B5D8-1E9EEA217FAE}" srcOrd="10" destOrd="0" presId="urn:microsoft.com/office/officeart/2005/8/layout/vProcess5"/>
    <dgm:cxn modelId="{58728777-BDB0-4CAA-B68C-32F4BF040DFD}" type="presParOf" srcId="{AD284037-CCB9-4D1F-BFCA-02BFB45ED958}" destId="{D9A02913-8A1B-46E8-899A-F9061B850762}" srcOrd="11" destOrd="0" presId="urn:microsoft.com/office/officeart/2005/8/layout/vProcess5"/>
    <dgm:cxn modelId="{04128694-EEFF-4B40-98A3-E1E33C010555}" type="presParOf" srcId="{AD284037-CCB9-4D1F-BFCA-02BFB45ED958}" destId="{767BB48B-1035-42B3-B3F6-83B2E66BA92E}" srcOrd="12" destOrd="0" presId="urn:microsoft.com/office/officeart/2005/8/layout/vProcess5"/>
    <dgm:cxn modelId="{3FCD94EA-8C1D-4386-AFA7-EE72154913B8}" type="presParOf" srcId="{AD284037-CCB9-4D1F-BFCA-02BFB45ED958}" destId="{A8AD6B48-1D56-4593-9692-DD4AD0E2969F}" srcOrd="13" destOrd="0" presId="urn:microsoft.com/office/officeart/2005/8/layout/vProcess5"/>
    <dgm:cxn modelId="{5146B80A-29D6-4AC8-AEBA-BADA1FFDD0A7}" type="presParOf" srcId="{AD284037-CCB9-4D1F-BFCA-02BFB45ED958}" destId="{F1164878-FCC3-4F59-91A9-7A1875A02163}"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54EBB3-0EEC-4300-972E-6112FFB11F43}" type="doc">
      <dgm:prSet loTypeId="urn:microsoft.com/office/officeart/2005/8/layout/process2" loCatId="process" qsTypeId="urn:microsoft.com/office/officeart/2005/8/quickstyle/3d3" qsCatId="3D" csTypeId="urn:microsoft.com/office/officeart/2005/8/colors/colorful5" csCatId="colorful" phldr="1"/>
      <dgm:spPr/>
      <dgm:t>
        <a:bodyPr/>
        <a:lstStyle/>
        <a:p>
          <a:endParaRPr lang="zh-TW" altLang="en-US"/>
        </a:p>
      </dgm:t>
    </dgm:pt>
    <dgm:pt modelId="{E5B732E4-62E2-4248-AD37-271C436D858C}">
      <dgm:prSet phldrT="[文字]" custT="1"/>
      <dgm:spPr/>
      <dgm:t>
        <a:bodyPr/>
        <a:lstStyle/>
        <a:p>
          <a:r>
            <a:rPr lang="en-US" sz="2800" b="0" i="0" kern="1200" baseline="0" dirty="0" smtClean="0">
              <a:solidFill>
                <a:schemeClr val="tx1"/>
              </a:solidFill>
              <a:latin typeface="微軟正黑體" panose="020B0604030504040204" pitchFamily="34" charset="-120"/>
              <a:ea typeface="微軟正黑體" panose="020B0604030504040204" pitchFamily="34" charset="-120"/>
            </a:rPr>
            <a:t>3.2</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研究架構</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gm:t>
    </dgm:pt>
    <dgm:pt modelId="{16D52A0E-8B78-4FE3-BF45-45C35E4CCB7A}" type="parTrans" cxnId="{5C9D0074-2210-4AB2-A4AA-B0556FEBD5B7}">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9965DD2E-CE0C-4943-B689-437B96E0766C}" type="sibTrans" cxnId="{5C9D0074-2210-4AB2-A4AA-B0556FEBD5B7}">
      <dgm:prSet custT="1"/>
      <dgm:spPr/>
      <dgm:t>
        <a:bodyPr/>
        <a:lstStyle/>
        <a:p>
          <a:endParaRPr lang="zh-TW" altLang="en-US" sz="2400" b="0" i="0" baseline="0">
            <a:solidFill>
              <a:schemeClr val="tx1"/>
            </a:solidFill>
            <a:ea typeface="標楷體" panose="03000509000000000000" pitchFamily="65" charset="-120"/>
          </a:endParaRPr>
        </a:p>
      </dgm:t>
    </dgm:pt>
    <dgm:pt modelId="{2DCEDD4D-5BE8-46ED-A5D1-35AADA8D4D73}">
      <dgm:prSet phldrT="[文字]" custT="1"/>
      <dgm:spPr/>
      <dgm:t>
        <a:bodyPr/>
        <a:lstStyle/>
        <a:p>
          <a:r>
            <a:rPr lang="en-US" sz="2800" b="0" i="0" kern="1200" baseline="0" dirty="0" smtClean="0">
              <a:solidFill>
                <a:schemeClr val="tx1"/>
              </a:solidFill>
              <a:latin typeface="微軟正黑體" panose="020B0604030504040204" pitchFamily="34" charset="-120"/>
              <a:ea typeface="微軟正黑體" panose="020B0604030504040204" pitchFamily="34" charset="-120"/>
            </a:rPr>
            <a:t>3.3</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研究對象</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gm:t>
    </dgm:pt>
    <dgm:pt modelId="{CAE0F4D3-694C-4454-80CB-B3F9B4D90F86}" type="parTrans" cxnId="{625697FA-5B35-445E-8587-8C7AB819FA48}">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8C26E17C-C1C2-4F64-A020-F9246D62232A}" type="sibTrans" cxnId="{625697FA-5B35-445E-8587-8C7AB819FA48}">
      <dgm:prSet custT="1"/>
      <dgm:spPr/>
      <dgm:t>
        <a:bodyPr/>
        <a:lstStyle/>
        <a:p>
          <a:endParaRPr lang="zh-TW" altLang="en-US" sz="2400" b="0" i="0" baseline="0">
            <a:solidFill>
              <a:schemeClr val="tx1"/>
            </a:solidFill>
            <a:ea typeface="標楷體" panose="03000509000000000000" pitchFamily="65" charset="-120"/>
          </a:endParaRPr>
        </a:p>
      </dgm:t>
    </dgm:pt>
    <dgm:pt modelId="{51495B8D-3807-452D-947A-34351A56838F}">
      <dgm:prSet custT="1"/>
      <dgm:spPr/>
      <dgm:t>
        <a:bodyPr/>
        <a:lstStyle/>
        <a:p>
          <a:r>
            <a:rPr lang="en-US" sz="2800" b="0" i="0" kern="1200" baseline="0" dirty="0" smtClean="0">
              <a:solidFill>
                <a:schemeClr val="tx1"/>
              </a:solidFill>
              <a:latin typeface="微軟正黑體" panose="020B0604030504040204" pitchFamily="34" charset="-120"/>
              <a:ea typeface="微軟正黑體" panose="020B0604030504040204" pitchFamily="34" charset="-120"/>
            </a:rPr>
            <a:t>3.1</a:t>
          </a:r>
          <a:r>
            <a:rPr lang="zh-TW" sz="2800" b="0" i="0" kern="1200" baseline="0" dirty="0" smtClean="0">
              <a:solidFill>
                <a:schemeClr val="tx1"/>
              </a:solidFill>
              <a:latin typeface="微軟正黑體" panose="020B0604030504040204" pitchFamily="34" charset="-120"/>
              <a:ea typeface="微軟正黑體" panose="020B0604030504040204" pitchFamily="34" charset="-120"/>
              <a:cs typeface="+mj-cs"/>
            </a:rPr>
            <a:t>研究</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假設</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gm:t>
    </dgm:pt>
    <dgm:pt modelId="{2D2306F5-55E2-4DCC-8E6F-BBA7DB83C304}" type="parTrans" cxnId="{2A18EBE7-7CA8-4A09-92B6-8390C671DF28}">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868AFE3B-E802-46C9-9A56-42C7F223042F}" type="sibTrans" cxnId="{2A18EBE7-7CA8-4A09-92B6-8390C671DF28}">
      <dgm:prSet custT="1"/>
      <dgm:spPr/>
      <dgm:t>
        <a:bodyPr/>
        <a:lstStyle/>
        <a:p>
          <a:endParaRPr lang="zh-TW" altLang="en-US" sz="2400" b="0" i="0" baseline="0">
            <a:solidFill>
              <a:schemeClr val="tx1"/>
            </a:solidFill>
            <a:ea typeface="標楷體" panose="03000509000000000000" pitchFamily="65" charset="-120"/>
          </a:endParaRPr>
        </a:p>
      </dgm:t>
    </dgm:pt>
    <dgm:pt modelId="{105CD3CE-784D-40B7-9AC7-67917CE8C267}">
      <dgm:prSet phldrT="[文字]" custT="1"/>
      <dgm:spPr/>
      <dgm:t>
        <a:bodyPr/>
        <a:lstStyle/>
        <a:p>
          <a:r>
            <a:rPr lang="en-US" sz="2800" b="0" i="0" kern="1200" baseline="0" dirty="0" smtClean="0">
              <a:solidFill>
                <a:schemeClr val="tx1"/>
              </a:solidFill>
              <a:latin typeface="微軟正黑體" panose="020B0604030504040204" pitchFamily="34" charset="-120"/>
              <a:ea typeface="微軟正黑體" panose="020B0604030504040204" pitchFamily="34" charset="-120"/>
            </a:rPr>
            <a:t>3.4</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抽樣方法</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gm:t>
    </dgm:pt>
    <dgm:pt modelId="{2DA52B2F-451D-4228-96A4-EC85BF95FBD1}" type="parTrans" cxnId="{561D7194-3C0E-4676-9588-11015EB14A15}">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D2881A79-EB75-42F1-AD46-EA740F82E384}" type="sibTrans" cxnId="{561D7194-3C0E-4676-9588-11015EB14A15}">
      <dgm:prSet custT="1"/>
      <dgm:spPr/>
      <dgm:t>
        <a:bodyPr/>
        <a:lstStyle/>
        <a:p>
          <a:endParaRPr lang="zh-TW" altLang="en-US" sz="2400" b="0" i="0" baseline="0">
            <a:solidFill>
              <a:schemeClr val="tx1"/>
            </a:solidFill>
            <a:ea typeface="標楷體" panose="03000509000000000000" pitchFamily="65" charset="-120"/>
          </a:endParaRPr>
        </a:p>
      </dgm:t>
    </dgm:pt>
    <dgm:pt modelId="{ACF200BB-042F-43C3-8B1D-9F95269070C0}">
      <dgm:prSet phldrT="[文字]" custT="1"/>
      <dgm:spPr/>
      <dgm:t>
        <a:bodyPr/>
        <a:lstStyle/>
        <a:p>
          <a:r>
            <a:rPr lang="en-US" sz="2800" b="0" i="0" kern="1200" baseline="0" dirty="0" smtClean="0">
              <a:solidFill>
                <a:schemeClr val="tx1"/>
              </a:solidFill>
              <a:latin typeface="微軟正黑體" panose="020B0604030504040204" pitchFamily="34" charset="-120"/>
              <a:ea typeface="微軟正黑體" panose="020B0604030504040204" pitchFamily="34" charset="-120"/>
            </a:rPr>
            <a:t>3.5</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問卷設計</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gm:t>
    </dgm:pt>
    <dgm:pt modelId="{28512F91-E36C-464C-9ED3-EDC4058D5D2A}" type="parTrans" cxnId="{2D6AD339-CF30-4B83-B908-E54B78654469}">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83E3AB84-4E1D-42D9-ABEF-05F2F3CC3BFE}" type="sibTrans" cxnId="{2D6AD339-CF30-4B83-B908-E54B78654469}">
      <dgm:prSet custT="1"/>
      <dgm:spPr/>
      <dgm:t>
        <a:bodyPr/>
        <a:lstStyle/>
        <a:p>
          <a:endParaRPr lang="zh-TW" altLang="en-US" sz="2400" b="0" i="0" baseline="0">
            <a:solidFill>
              <a:schemeClr val="tx1"/>
            </a:solidFill>
            <a:ea typeface="標楷體" panose="03000509000000000000" pitchFamily="65" charset="-120"/>
          </a:endParaRPr>
        </a:p>
      </dgm:t>
    </dgm:pt>
    <dgm:pt modelId="{502970A7-C126-4629-BF8B-51360DDBE903}">
      <dgm:prSet phldrT="[文字]" custT="1"/>
      <dgm:spPr/>
      <dgm:t>
        <a:bodyPr/>
        <a:lstStyle/>
        <a:p>
          <a:pPr algn="ctr"/>
          <a:r>
            <a:rPr lang="en-US" sz="2400" b="0" i="0" kern="1200" baseline="0" dirty="0" smtClean="0">
              <a:solidFill>
                <a:schemeClr val="tx1"/>
              </a:solidFill>
              <a:latin typeface="微軟正黑體" panose="020B0604030504040204" pitchFamily="34" charset="-120"/>
              <a:ea typeface="微軟正黑體" panose="020B0604030504040204" pitchFamily="34" charset="-120"/>
            </a:rPr>
            <a:t>3.6</a:t>
          </a:r>
          <a:r>
            <a:rPr lang="zh-TW" sz="2400" b="0" i="0" kern="1200" baseline="0" dirty="0" smtClean="0">
              <a:solidFill>
                <a:schemeClr val="tx1"/>
              </a:solidFill>
              <a:latin typeface="微軟正黑體" panose="020B0604030504040204" pitchFamily="34" charset="-120"/>
              <a:ea typeface="微軟正黑體" panose="020B0604030504040204" pitchFamily="34" charset="-120"/>
            </a:rPr>
            <a:t>資料分析與統計方法</a:t>
          </a:r>
          <a:endParaRPr lang="zh-TW" altLang="en-US" sz="2400" b="0" i="0" kern="1200" baseline="0" dirty="0">
            <a:solidFill>
              <a:schemeClr val="tx1"/>
            </a:solidFill>
            <a:latin typeface="微軟正黑體" panose="020B0604030504040204" pitchFamily="34" charset="-120"/>
            <a:ea typeface="微軟正黑體" panose="020B0604030504040204" pitchFamily="34" charset="-120"/>
          </a:endParaRPr>
        </a:p>
      </dgm:t>
    </dgm:pt>
    <dgm:pt modelId="{F90EA57E-0BFE-4A34-9023-15B327ECE652}" type="parTrans" cxnId="{CF14CF04-BAD7-4698-903A-7EAE7BE622FB}">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CC3B78CD-C1C9-4B1C-B8B2-8AA70570C785}" type="sibTrans" cxnId="{CF14CF04-BAD7-4698-903A-7EAE7BE622FB}">
      <dgm:prSet/>
      <dgm:spPr/>
      <dgm:t>
        <a:bodyPr/>
        <a:lstStyle/>
        <a:p>
          <a:endParaRPr lang="zh-TW" altLang="en-US" sz="2400" b="0" i="0" baseline="0">
            <a:solidFill>
              <a:schemeClr val="tx1"/>
            </a:solidFill>
            <a:latin typeface="標楷體" panose="03000509000000000000" pitchFamily="65" charset="-120"/>
            <a:ea typeface="標楷體" panose="03000509000000000000" pitchFamily="65" charset="-120"/>
          </a:endParaRPr>
        </a:p>
      </dgm:t>
    </dgm:pt>
    <dgm:pt modelId="{524FB2D5-404E-4DA2-9C47-DD5A79CEF428}" type="pres">
      <dgm:prSet presAssocID="{1F54EBB3-0EEC-4300-972E-6112FFB11F43}" presName="linearFlow" presStyleCnt="0">
        <dgm:presLayoutVars>
          <dgm:resizeHandles val="exact"/>
        </dgm:presLayoutVars>
      </dgm:prSet>
      <dgm:spPr/>
      <dgm:t>
        <a:bodyPr/>
        <a:lstStyle/>
        <a:p>
          <a:endParaRPr lang="zh-TW" altLang="en-US"/>
        </a:p>
      </dgm:t>
    </dgm:pt>
    <dgm:pt modelId="{D8C06A90-18A1-405D-BDB3-8BD46CCB267F}" type="pres">
      <dgm:prSet presAssocID="{51495B8D-3807-452D-947A-34351A56838F}" presName="node" presStyleLbl="node1" presStyleIdx="0" presStyleCnt="6" custLinFactNeighborX="1378" custLinFactNeighborY="-9402">
        <dgm:presLayoutVars>
          <dgm:bulletEnabled val="1"/>
        </dgm:presLayoutVars>
      </dgm:prSet>
      <dgm:spPr/>
      <dgm:t>
        <a:bodyPr/>
        <a:lstStyle/>
        <a:p>
          <a:endParaRPr lang="zh-TW" altLang="en-US"/>
        </a:p>
      </dgm:t>
    </dgm:pt>
    <dgm:pt modelId="{CAABFD71-5865-4108-B4EA-AF06F34FF847}" type="pres">
      <dgm:prSet presAssocID="{868AFE3B-E802-46C9-9A56-42C7F223042F}" presName="sibTrans" presStyleLbl="sibTrans2D1" presStyleIdx="0" presStyleCnt="5"/>
      <dgm:spPr/>
      <dgm:t>
        <a:bodyPr/>
        <a:lstStyle/>
        <a:p>
          <a:endParaRPr lang="zh-TW" altLang="en-US"/>
        </a:p>
      </dgm:t>
    </dgm:pt>
    <dgm:pt modelId="{858E0F41-4B02-4ABF-8795-1209109EEEFB}" type="pres">
      <dgm:prSet presAssocID="{868AFE3B-E802-46C9-9A56-42C7F223042F}" presName="connectorText" presStyleLbl="sibTrans2D1" presStyleIdx="0" presStyleCnt="5"/>
      <dgm:spPr/>
      <dgm:t>
        <a:bodyPr/>
        <a:lstStyle/>
        <a:p>
          <a:endParaRPr lang="zh-TW" altLang="en-US"/>
        </a:p>
      </dgm:t>
    </dgm:pt>
    <dgm:pt modelId="{71895C45-A23F-4031-BC1B-8A50228804CD}" type="pres">
      <dgm:prSet presAssocID="{E5B732E4-62E2-4248-AD37-271C436D858C}" presName="node" presStyleLbl="node1" presStyleIdx="1" presStyleCnt="6">
        <dgm:presLayoutVars>
          <dgm:bulletEnabled val="1"/>
        </dgm:presLayoutVars>
      </dgm:prSet>
      <dgm:spPr/>
      <dgm:t>
        <a:bodyPr/>
        <a:lstStyle/>
        <a:p>
          <a:endParaRPr lang="zh-TW" altLang="en-US"/>
        </a:p>
      </dgm:t>
    </dgm:pt>
    <dgm:pt modelId="{0FD89A40-2DBB-4D92-BB1C-ABE110A5C49F}" type="pres">
      <dgm:prSet presAssocID="{9965DD2E-CE0C-4943-B689-437B96E0766C}" presName="sibTrans" presStyleLbl="sibTrans2D1" presStyleIdx="1" presStyleCnt="5"/>
      <dgm:spPr/>
      <dgm:t>
        <a:bodyPr/>
        <a:lstStyle/>
        <a:p>
          <a:endParaRPr lang="zh-TW" altLang="en-US"/>
        </a:p>
      </dgm:t>
    </dgm:pt>
    <dgm:pt modelId="{27AD3530-E44C-40CC-8881-7BE4D0C4CDE6}" type="pres">
      <dgm:prSet presAssocID="{9965DD2E-CE0C-4943-B689-437B96E0766C}" presName="connectorText" presStyleLbl="sibTrans2D1" presStyleIdx="1" presStyleCnt="5"/>
      <dgm:spPr/>
      <dgm:t>
        <a:bodyPr/>
        <a:lstStyle/>
        <a:p>
          <a:endParaRPr lang="zh-TW" altLang="en-US"/>
        </a:p>
      </dgm:t>
    </dgm:pt>
    <dgm:pt modelId="{95973B5B-D7B2-46BB-B607-17375C23104C}" type="pres">
      <dgm:prSet presAssocID="{2DCEDD4D-5BE8-46ED-A5D1-35AADA8D4D73}" presName="node" presStyleLbl="node1" presStyleIdx="2" presStyleCnt="6" custLinFactNeighborY="4717">
        <dgm:presLayoutVars>
          <dgm:bulletEnabled val="1"/>
        </dgm:presLayoutVars>
      </dgm:prSet>
      <dgm:spPr/>
      <dgm:t>
        <a:bodyPr/>
        <a:lstStyle/>
        <a:p>
          <a:endParaRPr lang="zh-TW" altLang="en-US"/>
        </a:p>
      </dgm:t>
    </dgm:pt>
    <dgm:pt modelId="{60F1A59C-FEA0-4C8A-BCB1-B5313A4A09C4}" type="pres">
      <dgm:prSet presAssocID="{8C26E17C-C1C2-4F64-A020-F9246D62232A}" presName="sibTrans" presStyleLbl="sibTrans2D1" presStyleIdx="2" presStyleCnt="5"/>
      <dgm:spPr/>
      <dgm:t>
        <a:bodyPr/>
        <a:lstStyle/>
        <a:p>
          <a:endParaRPr lang="zh-TW" altLang="en-US"/>
        </a:p>
      </dgm:t>
    </dgm:pt>
    <dgm:pt modelId="{EE2C9C9F-9C96-4E7B-9A7F-8D654A36B366}" type="pres">
      <dgm:prSet presAssocID="{8C26E17C-C1C2-4F64-A020-F9246D62232A}" presName="connectorText" presStyleLbl="sibTrans2D1" presStyleIdx="2" presStyleCnt="5"/>
      <dgm:spPr/>
      <dgm:t>
        <a:bodyPr/>
        <a:lstStyle/>
        <a:p>
          <a:endParaRPr lang="zh-TW" altLang="en-US"/>
        </a:p>
      </dgm:t>
    </dgm:pt>
    <dgm:pt modelId="{7C9223F6-9BA3-4CB0-9E7C-D1BB4D7D5365}" type="pres">
      <dgm:prSet presAssocID="{105CD3CE-784D-40B7-9AC7-67917CE8C267}" presName="node" presStyleLbl="node1" presStyleIdx="3" presStyleCnt="6">
        <dgm:presLayoutVars>
          <dgm:bulletEnabled val="1"/>
        </dgm:presLayoutVars>
      </dgm:prSet>
      <dgm:spPr/>
      <dgm:t>
        <a:bodyPr/>
        <a:lstStyle/>
        <a:p>
          <a:endParaRPr lang="zh-TW" altLang="en-US"/>
        </a:p>
      </dgm:t>
    </dgm:pt>
    <dgm:pt modelId="{BBCA065F-0DA8-449A-A70C-0437D48EBD1D}" type="pres">
      <dgm:prSet presAssocID="{D2881A79-EB75-42F1-AD46-EA740F82E384}" presName="sibTrans" presStyleLbl="sibTrans2D1" presStyleIdx="3" presStyleCnt="5"/>
      <dgm:spPr/>
      <dgm:t>
        <a:bodyPr/>
        <a:lstStyle/>
        <a:p>
          <a:endParaRPr lang="zh-TW" altLang="en-US"/>
        </a:p>
      </dgm:t>
    </dgm:pt>
    <dgm:pt modelId="{7CDC78BB-4B7B-44A6-9BB6-DDD5C041583E}" type="pres">
      <dgm:prSet presAssocID="{D2881A79-EB75-42F1-AD46-EA740F82E384}" presName="connectorText" presStyleLbl="sibTrans2D1" presStyleIdx="3" presStyleCnt="5"/>
      <dgm:spPr/>
      <dgm:t>
        <a:bodyPr/>
        <a:lstStyle/>
        <a:p>
          <a:endParaRPr lang="zh-TW" altLang="en-US"/>
        </a:p>
      </dgm:t>
    </dgm:pt>
    <dgm:pt modelId="{804475E7-9D34-4BAC-8E7E-717068D7BE9F}" type="pres">
      <dgm:prSet presAssocID="{ACF200BB-042F-43C3-8B1D-9F95269070C0}" presName="node" presStyleLbl="node1" presStyleIdx="4" presStyleCnt="6" custLinFactNeighborX="295" custLinFactNeighborY="7076">
        <dgm:presLayoutVars>
          <dgm:bulletEnabled val="1"/>
        </dgm:presLayoutVars>
      </dgm:prSet>
      <dgm:spPr/>
      <dgm:t>
        <a:bodyPr/>
        <a:lstStyle/>
        <a:p>
          <a:endParaRPr lang="zh-TW" altLang="en-US"/>
        </a:p>
      </dgm:t>
    </dgm:pt>
    <dgm:pt modelId="{A99E61B0-6DBB-4170-9B63-E30EB87B04B6}" type="pres">
      <dgm:prSet presAssocID="{83E3AB84-4E1D-42D9-ABEF-05F2F3CC3BFE}" presName="sibTrans" presStyleLbl="sibTrans2D1" presStyleIdx="4" presStyleCnt="5"/>
      <dgm:spPr/>
      <dgm:t>
        <a:bodyPr/>
        <a:lstStyle/>
        <a:p>
          <a:endParaRPr lang="zh-TW" altLang="en-US"/>
        </a:p>
      </dgm:t>
    </dgm:pt>
    <dgm:pt modelId="{32BBE230-7DE2-43F8-9190-56576A2FC286}" type="pres">
      <dgm:prSet presAssocID="{83E3AB84-4E1D-42D9-ABEF-05F2F3CC3BFE}" presName="connectorText" presStyleLbl="sibTrans2D1" presStyleIdx="4" presStyleCnt="5"/>
      <dgm:spPr/>
      <dgm:t>
        <a:bodyPr/>
        <a:lstStyle/>
        <a:p>
          <a:endParaRPr lang="zh-TW" altLang="en-US"/>
        </a:p>
      </dgm:t>
    </dgm:pt>
    <dgm:pt modelId="{F9F53D3E-DDED-4966-A04D-16F9B15A909F}" type="pres">
      <dgm:prSet presAssocID="{502970A7-C126-4629-BF8B-51360DDBE903}" presName="node" presStyleLbl="node1" presStyleIdx="5" presStyleCnt="6" custScaleY="136267">
        <dgm:presLayoutVars>
          <dgm:bulletEnabled val="1"/>
        </dgm:presLayoutVars>
      </dgm:prSet>
      <dgm:spPr/>
      <dgm:t>
        <a:bodyPr/>
        <a:lstStyle/>
        <a:p>
          <a:endParaRPr lang="zh-TW" altLang="en-US"/>
        </a:p>
      </dgm:t>
    </dgm:pt>
  </dgm:ptLst>
  <dgm:cxnLst>
    <dgm:cxn modelId="{2D6AD339-CF30-4B83-B908-E54B78654469}" srcId="{1F54EBB3-0EEC-4300-972E-6112FFB11F43}" destId="{ACF200BB-042F-43C3-8B1D-9F95269070C0}" srcOrd="4" destOrd="0" parTransId="{28512F91-E36C-464C-9ED3-EDC4058D5D2A}" sibTransId="{83E3AB84-4E1D-42D9-ABEF-05F2F3CC3BFE}"/>
    <dgm:cxn modelId="{D70C6EAF-29FD-42EB-922C-2F70330BC793}" type="presOf" srcId="{105CD3CE-784D-40B7-9AC7-67917CE8C267}" destId="{7C9223F6-9BA3-4CB0-9E7C-D1BB4D7D5365}" srcOrd="0" destOrd="0" presId="urn:microsoft.com/office/officeart/2005/8/layout/process2"/>
    <dgm:cxn modelId="{5C9D0074-2210-4AB2-A4AA-B0556FEBD5B7}" srcId="{1F54EBB3-0EEC-4300-972E-6112FFB11F43}" destId="{E5B732E4-62E2-4248-AD37-271C436D858C}" srcOrd="1" destOrd="0" parTransId="{16D52A0E-8B78-4FE3-BF45-45C35E4CCB7A}" sibTransId="{9965DD2E-CE0C-4943-B689-437B96E0766C}"/>
    <dgm:cxn modelId="{94EFE8E7-4ABB-4BCB-9050-FEC07D6B746A}" type="presOf" srcId="{1F54EBB3-0EEC-4300-972E-6112FFB11F43}" destId="{524FB2D5-404E-4DA2-9C47-DD5A79CEF428}" srcOrd="0" destOrd="0" presId="urn:microsoft.com/office/officeart/2005/8/layout/process2"/>
    <dgm:cxn modelId="{7D7F9A7E-3197-4F73-A668-E01E7E7F751B}" type="presOf" srcId="{E5B732E4-62E2-4248-AD37-271C436D858C}" destId="{71895C45-A23F-4031-BC1B-8A50228804CD}" srcOrd="0" destOrd="0" presId="urn:microsoft.com/office/officeart/2005/8/layout/process2"/>
    <dgm:cxn modelId="{31028B1F-AD2F-403F-82C3-129E58EF6ACE}" type="presOf" srcId="{868AFE3B-E802-46C9-9A56-42C7F223042F}" destId="{858E0F41-4B02-4ABF-8795-1209109EEEFB}" srcOrd="1" destOrd="0" presId="urn:microsoft.com/office/officeart/2005/8/layout/process2"/>
    <dgm:cxn modelId="{F09A2D76-9305-48EB-A060-79DBE7678E79}" type="presOf" srcId="{9965DD2E-CE0C-4943-B689-437B96E0766C}" destId="{27AD3530-E44C-40CC-8881-7BE4D0C4CDE6}" srcOrd="1" destOrd="0" presId="urn:microsoft.com/office/officeart/2005/8/layout/process2"/>
    <dgm:cxn modelId="{891BC23D-581F-4F23-A2D2-980AA6A91056}" type="presOf" srcId="{868AFE3B-E802-46C9-9A56-42C7F223042F}" destId="{CAABFD71-5865-4108-B4EA-AF06F34FF847}" srcOrd="0" destOrd="0" presId="urn:microsoft.com/office/officeart/2005/8/layout/process2"/>
    <dgm:cxn modelId="{8EC2A111-B04B-49A9-BEE2-44AA0C22662C}" type="presOf" srcId="{2DCEDD4D-5BE8-46ED-A5D1-35AADA8D4D73}" destId="{95973B5B-D7B2-46BB-B607-17375C23104C}" srcOrd="0" destOrd="0" presId="urn:microsoft.com/office/officeart/2005/8/layout/process2"/>
    <dgm:cxn modelId="{23B3BC5D-5155-422A-9972-4CC639F246FC}" type="presOf" srcId="{502970A7-C126-4629-BF8B-51360DDBE903}" destId="{F9F53D3E-DDED-4966-A04D-16F9B15A909F}" srcOrd="0" destOrd="0" presId="urn:microsoft.com/office/officeart/2005/8/layout/process2"/>
    <dgm:cxn modelId="{625697FA-5B35-445E-8587-8C7AB819FA48}" srcId="{1F54EBB3-0EEC-4300-972E-6112FFB11F43}" destId="{2DCEDD4D-5BE8-46ED-A5D1-35AADA8D4D73}" srcOrd="2" destOrd="0" parTransId="{CAE0F4D3-694C-4454-80CB-B3F9B4D90F86}" sibTransId="{8C26E17C-C1C2-4F64-A020-F9246D62232A}"/>
    <dgm:cxn modelId="{5AFB4157-150A-43F5-B2CD-646D26CF92E5}" type="presOf" srcId="{ACF200BB-042F-43C3-8B1D-9F95269070C0}" destId="{804475E7-9D34-4BAC-8E7E-717068D7BE9F}" srcOrd="0" destOrd="0" presId="urn:microsoft.com/office/officeart/2005/8/layout/process2"/>
    <dgm:cxn modelId="{A08802A7-6BF6-4954-8E7E-A5FC4E50AEF1}" type="presOf" srcId="{D2881A79-EB75-42F1-AD46-EA740F82E384}" destId="{BBCA065F-0DA8-449A-A70C-0437D48EBD1D}" srcOrd="0" destOrd="0" presId="urn:microsoft.com/office/officeart/2005/8/layout/process2"/>
    <dgm:cxn modelId="{5682D874-CC51-455C-A433-F75A17DB4B4B}" type="presOf" srcId="{51495B8D-3807-452D-947A-34351A56838F}" destId="{D8C06A90-18A1-405D-BDB3-8BD46CCB267F}" srcOrd="0" destOrd="0" presId="urn:microsoft.com/office/officeart/2005/8/layout/process2"/>
    <dgm:cxn modelId="{5EFAED82-4CF4-4B03-882C-B24B393F9BCA}" type="presOf" srcId="{83E3AB84-4E1D-42D9-ABEF-05F2F3CC3BFE}" destId="{A99E61B0-6DBB-4170-9B63-E30EB87B04B6}" srcOrd="0" destOrd="0" presId="urn:microsoft.com/office/officeart/2005/8/layout/process2"/>
    <dgm:cxn modelId="{A8071189-5720-41AF-8100-EDBC97A75497}" type="presOf" srcId="{8C26E17C-C1C2-4F64-A020-F9246D62232A}" destId="{EE2C9C9F-9C96-4E7B-9A7F-8D654A36B366}" srcOrd="1" destOrd="0" presId="urn:microsoft.com/office/officeart/2005/8/layout/process2"/>
    <dgm:cxn modelId="{B36B27AA-2362-49F8-B683-CDC47AE3AC45}" type="presOf" srcId="{D2881A79-EB75-42F1-AD46-EA740F82E384}" destId="{7CDC78BB-4B7B-44A6-9BB6-DDD5C041583E}" srcOrd="1" destOrd="0" presId="urn:microsoft.com/office/officeart/2005/8/layout/process2"/>
    <dgm:cxn modelId="{CF14CF04-BAD7-4698-903A-7EAE7BE622FB}" srcId="{1F54EBB3-0EEC-4300-972E-6112FFB11F43}" destId="{502970A7-C126-4629-BF8B-51360DDBE903}" srcOrd="5" destOrd="0" parTransId="{F90EA57E-0BFE-4A34-9023-15B327ECE652}" sibTransId="{CC3B78CD-C1C9-4B1C-B8B2-8AA70570C785}"/>
    <dgm:cxn modelId="{2A18EBE7-7CA8-4A09-92B6-8390C671DF28}" srcId="{1F54EBB3-0EEC-4300-972E-6112FFB11F43}" destId="{51495B8D-3807-452D-947A-34351A56838F}" srcOrd="0" destOrd="0" parTransId="{2D2306F5-55E2-4DCC-8E6F-BBA7DB83C304}" sibTransId="{868AFE3B-E802-46C9-9A56-42C7F223042F}"/>
    <dgm:cxn modelId="{80557F1E-80EE-4A7E-950B-5C4A7D3C571F}" type="presOf" srcId="{8C26E17C-C1C2-4F64-A020-F9246D62232A}" destId="{60F1A59C-FEA0-4C8A-BCB1-B5313A4A09C4}" srcOrd="0" destOrd="0" presId="urn:microsoft.com/office/officeart/2005/8/layout/process2"/>
    <dgm:cxn modelId="{561D7194-3C0E-4676-9588-11015EB14A15}" srcId="{1F54EBB3-0EEC-4300-972E-6112FFB11F43}" destId="{105CD3CE-784D-40B7-9AC7-67917CE8C267}" srcOrd="3" destOrd="0" parTransId="{2DA52B2F-451D-4228-96A4-EC85BF95FBD1}" sibTransId="{D2881A79-EB75-42F1-AD46-EA740F82E384}"/>
    <dgm:cxn modelId="{3FC9FBC9-BEB4-43EB-9DA2-05BE0176A06E}" type="presOf" srcId="{9965DD2E-CE0C-4943-B689-437B96E0766C}" destId="{0FD89A40-2DBB-4D92-BB1C-ABE110A5C49F}" srcOrd="0" destOrd="0" presId="urn:microsoft.com/office/officeart/2005/8/layout/process2"/>
    <dgm:cxn modelId="{B62878F5-3823-4925-9636-7B6AA72548C0}" type="presOf" srcId="{83E3AB84-4E1D-42D9-ABEF-05F2F3CC3BFE}" destId="{32BBE230-7DE2-43F8-9190-56576A2FC286}" srcOrd="1" destOrd="0" presId="urn:microsoft.com/office/officeart/2005/8/layout/process2"/>
    <dgm:cxn modelId="{BBBC7B84-9A79-4E6C-9DCB-692086E22A3A}" type="presParOf" srcId="{524FB2D5-404E-4DA2-9C47-DD5A79CEF428}" destId="{D8C06A90-18A1-405D-BDB3-8BD46CCB267F}" srcOrd="0" destOrd="0" presId="urn:microsoft.com/office/officeart/2005/8/layout/process2"/>
    <dgm:cxn modelId="{37BC5A7A-8286-41BA-A5B2-DAE69C243D4E}" type="presParOf" srcId="{524FB2D5-404E-4DA2-9C47-DD5A79CEF428}" destId="{CAABFD71-5865-4108-B4EA-AF06F34FF847}" srcOrd="1" destOrd="0" presId="urn:microsoft.com/office/officeart/2005/8/layout/process2"/>
    <dgm:cxn modelId="{64B00516-8C33-456C-BEAA-A3D9A34589EC}" type="presParOf" srcId="{CAABFD71-5865-4108-B4EA-AF06F34FF847}" destId="{858E0F41-4B02-4ABF-8795-1209109EEEFB}" srcOrd="0" destOrd="0" presId="urn:microsoft.com/office/officeart/2005/8/layout/process2"/>
    <dgm:cxn modelId="{A52F714F-3A8D-43BA-AE83-6D85A3215913}" type="presParOf" srcId="{524FB2D5-404E-4DA2-9C47-DD5A79CEF428}" destId="{71895C45-A23F-4031-BC1B-8A50228804CD}" srcOrd="2" destOrd="0" presId="urn:microsoft.com/office/officeart/2005/8/layout/process2"/>
    <dgm:cxn modelId="{F04434F4-ABA0-4345-A534-462311378576}" type="presParOf" srcId="{524FB2D5-404E-4DA2-9C47-DD5A79CEF428}" destId="{0FD89A40-2DBB-4D92-BB1C-ABE110A5C49F}" srcOrd="3" destOrd="0" presId="urn:microsoft.com/office/officeart/2005/8/layout/process2"/>
    <dgm:cxn modelId="{0DD805D7-C784-43F1-B16B-D9E0AEEC2B39}" type="presParOf" srcId="{0FD89A40-2DBB-4D92-BB1C-ABE110A5C49F}" destId="{27AD3530-E44C-40CC-8881-7BE4D0C4CDE6}" srcOrd="0" destOrd="0" presId="urn:microsoft.com/office/officeart/2005/8/layout/process2"/>
    <dgm:cxn modelId="{774D1507-A896-4291-BE8D-CE12641DFA13}" type="presParOf" srcId="{524FB2D5-404E-4DA2-9C47-DD5A79CEF428}" destId="{95973B5B-D7B2-46BB-B607-17375C23104C}" srcOrd="4" destOrd="0" presId="urn:microsoft.com/office/officeart/2005/8/layout/process2"/>
    <dgm:cxn modelId="{399A9774-F78C-4949-9116-A8E03EA4D142}" type="presParOf" srcId="{524FB2D5-404E-4DA2-9C47-DD5A79CEF428}" destId="{60F1A59C-FEA0-4C8A-BCB1-B5313A4A09C4}" srcOrd="5" destOrd="0" presId="urn:microsoft.com/office/officeart/2005/8/layout/process2"/>
    <dgm:cxn modelId="{92ED0869-D481-47B1-BF9B-5A369587E42D}" type="presParOf" srcId="{60F1A59C-FEA0-4C8A-BCB1-B5313A4A09C4}" destId="{EE2C9C9F-9C96-4E7B-9A7F-8D654A36B366}" srcOrd="0" destOrd="0" presId="urn:microsoft.com/office/officeart/2005/8/layout/process2"/>
    <dgm:cxn modelId="{95842916-1C95-4493-B554-76E7C566A7A2}" type="presParOf" srcId="{524FB2D5-404E-4DA2-9C47-DD5A79CEF428}" destId="{7C9223F6-9BA3-4CB0-9E7C-D1BB4D7D5365}" srcOrd="6" destOrd="0" presId="urn:microsoft.com/office/officeart/2005/8/layout/process2"/>
    <dgm:cxn modelId="{096D4CAB-7C62-4190-96CC-35F73B98BC5F}" type="presParOf" srcId="{524FB2D5-404E-4DA2-9C47-DD5A79CEF428}" destId="{BBCA065F-0DA8-449A-A70C-0437D48EBD1D}" srcOrd="7" destOrd="0" presId="urn:microsoft.com/office/officeart/2005/8/layout/process2"/>
    <dgm:cxn modelId="{98C95779-9381-415B-9C5E-4A6369D69CFA}" type="presParOf" srcId="{BBCA065F-0DA8-449A-A70C-0437D48EBD1D}" destId="{7CDC78BB-4B7B-44A6-9BB6-DDD5C041583E}" srcOrd="0" destOrd="0" presId="urn:microsoft.com/office/officeart/2005/8/layout/process2"/>
    <dgm:cxn modelId="{FF0332CA-7363-44BC-8A63-959E6D5085C2}" type="presParOf" srcId="{524FB2D5-404E-4DA2-9C47-DD5A79CEF428}" destId="{804475E7-9D34-4BAC-8E7E-717068D7BE9F}" srcOrd="8" destOrd="0" presId="urn:microsoft.com/office/officeart/2005/8/layout/process2"/>
    <dgm:cxn modelId="{3B9BF36F-EA5D-41DB-A9B3-32C37773DE5D}" type="presParOf" srcId="{524FB2D5-404E-4DA2-9C47-DD5A79CEF428}" destId="{A99E61B0-6DBB-4170-9B63-E30EB87B04B6}" srcOrd="9" destOrd="0" presId="urn:microsoft.com/office/officeart/2005/8/layout/process2"/>
    <dgm:cxn modelId="{D8E8C10A-4A6E-452E-8BC1-05A8E271CC30}" type="presParOf" srcId="{A99E61B0-6DBB-4170-9B63-E30EB87B04B6}" destId="{32BBE230-7DE2-43F8-9190-56576A2FC286}" srcOrd="0" destOrd="0" presId="urn:microsoft.com/office/officeart/2005/8/layout/process2"/>
    <dgm:cxn modelId="{B018C6F4-E546-4475-A0AC-31B5C3CD566D}" type="presParOf" srcId="{524FB2D5-404E-4DA2-9C47-DD5A79CEF428}" destId="{F9F53D3E-DDED-4966-A04D-16F9B15A909F}" srcOrd="1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20C375-7EB2-49E0-AC1C-625E9982937D}" type="doc">
      <dgm:prSet loTypeId="urn:microsoft.com/office/officeart/2009/layout/CircleArrowProcess" loCatId="process" qsTypeId="urn:microsoft.com/office/officeart/2005/8/quickstyle/3d2" qsCatId="3D" csTypeId="urn:microsoft.com/office/officeart/2005/8/colors/colorful5" csCatId="colorful" phldr="1"/>
      <dgm:spPr/>
      <dgm:t>
        <a:bodyPr/>
        <a:lstStyle/>
        <a:p>
          <a:endParaRPr lang="zh-TW" altLang="en-US"/>
        </a:p>
      </dgm:t>
    </dgm:pt>
    <dgm:pt modelId="{741FC3AF-EDBD-4584-9BF8-2E51BDF2678E}">
      <dgm:prSet phldrT="[文字]" custT="1"/>
      <dgm:spPr/>
      <dgm:t>
        <a:bodyPr/>
        <a:lstStyle/>
        <a:p>
          <a:r>
            <a:rPr lang="zh-TW" altLang="en-US" sz="2000" dirty="0" smtClean="0">
              <a:latin typeface="+mn-ea"/>
              <a:ea typeface="+mn-ea"/>
            </a:rPr>
            <a:t>便利抽樣法</a:t>
          </a:r>
          <a:endParaRPr lang="zh-TW" altLang="en-US" sz="2000" dirty="0">
            <a:latin typeface="+mn-ea"/>
            <a:ea typeface="+mn-ea"/>
          </a:endParaRPr>
        </a:p>
      </dgm:t>
    </dgm:pt>
    <dgm:pt modelId="{09B58645-05FB-4CDC-A985-6ACE170AAAE3}" type="parTrans" cxnId="{49EF3943-6006-47A4-88F6-9A6919681E56}">
      <dgm:prSet/>
      <dgm:spPr/>
      <dgm:t>
        <a:bodyPr/>
        <a:lstStyle/>
        <a:p>
          <a:endParaRPr lang="zh-TW" altLang="en-US" sz="2000">
            <a:solidFill>
              <a:schemeClr val="tx1"/>
            </a:solidFill>
            <a:latin typeface="+mn-ea"/>
            <a:ea typeface="+mn-ea"/>
          </a:endParaRPr>
        </a:p>
      </dgm:t>
    </dgm:pt>
    <dgm:pt modelId="{25E693E4-90FB-45B9-BF3B-038D249A7D08}" type="sibTrans" cxnId="{49EF3943-6006-47A4-88F6-9A6919681E56}">
      <dgm:prSet/>
      <dgm:spPr/>
      <dgm:t>
        <a:bodyPr/>
        <a:lstStyle/>
        <a:p>
          <a:endParaRPr lang="zh-TW" altLang="en-US" sz="2000">
            <a:solidFill>
              <a:schemeClr val="tx1"/>
            </a:solidFill>
            <a:latin typeface="+mn-ea"/>
            <a:ea typeface="+mn-ea"/>
          </a:endParaRPr>
        </a:p>
      </dgm:t>
    </dgm:pt>
    <dgm:pt modelId="{736ED16C-AE8C-43CB-95BF-4B66FB01E863}">
      <dgm:prSet custT="1"/>
      <dgm:spPr/>
      <dgm:t>
        <a:bodyPr/>
        <a:lstStyle/>
        <a:p>
          <a:pPr rtl="0"/>
          <a:r>
            <a:rPr lang="en-US" altLang="zh-TW" sz="2000" dirty="0" smtClean="0">
              <a:latin typeface="+mn-ea"/>
              <a:ea typeface="+mn-ea"/>
            </a:rPr>
            <a:t>Google</a:t>
          </a:r>
          <a:r>
            <a:rPr lang="zh-TW" altLang="en-US" sz="2000" dirty="0" smtClean="0">
              <a:latin typeface="+mn-ea"/>
              <a:ea typeface="+mn-ea"/>
            </a:rPr>
            <a:t>表單</a:t>
          </a:r>
          <a:r>
            <a:rPr lang="en-US" altLang="zh-TW" sz="2000" dirty="0" smtClean="0">
              <a:latin typeface="+mn-ea"/>
              <a:ea typeface="+mn-ea"/>
            </a:rPr>
            <a:t/>
          </a:r>
          <a:br>
            <a:rPr lang="en-US" altLang="zh-TW" sz="2000" dirty="0" smtClean="0">
              <a:latin typeface="+mn-ea"/>
              <a:ea typeface="+mn-ea"/>
            </a:rPr>
          </a:br>
          <a:r>
            <a:rPr lang="zh-TW" altLang="en-US" sz="2000" dirty="0" smtClean="0">
              <a:latin typeface="+mn-ea"/>
              <a:ea typeface="+mn-ea"/>
            </a:rPr>
            <a:t>製作線上問券</a:t>
          </a:r>
          <a:endParaRPr lang="zh-TW" altLang="en-US" sz="2000" dirty="0">
            <a:latin typeface="+mn-ea"/>
            <a:ea typeface="+mn-ea"/>
          </a:endParaRPr>
        </a:p>
      </dgm:t>
    </dgm:pt>
    <dgm:pt modelId="{77A3A10C-3473-43EB-BB08-0C4506A0785B}" type="parTrans" cxnId="{72AE9C08-22B6-4D53-A3DD-F37BC35FE9CC}">
      <dgm:prSet/>
      <dgm:spPr/>
      <dgm:t>
        <a:bodyPr/>
        <a:lstStyle/>
        <a:p>
          <a:endParaRPr lang="zh-TW" altLang="en-US" sz="2000">
            <a:solidFill>
              <a:schemeClr val="tx1"/>
            </a:solidFill>
            <a:latin typeface="+mn-ea"/>
            <a:ea typeface="+mn-ea"/>
          </a:endParaRPr>
        </a:p>
      </dgm:t>
    </dgm:pt>
    <dgm:pt modelId="{85CBCBE1-4759-4F6A-BBAD-DB11D840F333}" type="sibTrans" cxnId="{72AE9C08-22B6-4D53-A3DD-F37BC35FE9CC}">
      <dgm:prSet/>
      <dgm:spPr/>
      <dgm:t>
        <a:bodyPr/>
        <a:lstStyle/>
        <a:p>
          <a:endParaRPr lang="zh-TW" altLang="en-US" sz="2000">
            <a:solidFill>
              <a:schemeClr val="tx1"/>
            </a:solidFill>
            <a:latin typeface="+mn-ea"/>
            <a:ea typeface="+mn-ea"/>
          </a:endParaRPr>
        </a:p>
      </dgm:t>
    </dgm:pt>
    <dgm:pt modelId="{C1285B1D-F1B3-43A9-A2DC-586601D18F8A}">
      <dgm:prSet custT="1"/>
      <dgm:spPr/>
      <dgm:t>
        <a:bodyPr/>
        <a:lstStyle/>
        <a:p>
          <a:pPr rtl="0"/>
          <a:r>
            <a:rPr lang="zh-TW" altLang="en-US" sz="2000" dirty="0" smtClean="0">
              <a:latin typeface="+mn-ea"/>
              <a:ea typeface="+mn-ea"/>
            </a:rPr>
            <a:t>台東火車站、鐵花村、富岡漁港發放問卷</a:t>
          </a:r>
          <a:endParaRPr lang="zh-TW" altLang="en-US" sz="2000" dirty="0">
            <a:latin typeface="+mn-ea"/>
            <a:ea typeface="+mn-ea"/>
          </a:endParaRPr>
        </a:p>
      </dgm:t>
    </dgm:pt>
    <dgm:pt modelId="{7E99A60C-2A70-48A3-9D21-DA77B1B7EA7F}" type="parTrans" cxnId="{4953E3C9-0174-4CEB-8A49-9A355FCEF5DC}">
      <dgm:prSet/>
      <dgm:spPr/>
      <dgm:t>
        <a:bodyPr/>
        <a:lstStyle/>
        <a:p>
          <a:endParaRPr lang="zh-TW" altLang="en-US" sz="2000">
            <a:solidFill>
              <a:schemeClr val="tx1"/>
            </a:solidFill>
            <a:latin typeface="+mn-ea"/>
            <a:ea typeface="+mn-ea"/>
          </a:endParaRPr>
        </a:p>
      </dgm:t>
    </dgm:pt>
    <dgm:pt modelId="{C8304199-B081-4A22-9657-6F05C8CB244C}" type="sibTrans" cxnId="{4953E3C9-0174-4CEB-8A49-9A355FCEF5DC}">
      <dgm:prSet/>
      <dgm:spPr/>
      <dgm:t>
        <a:bodyPr/>
        <a:lstStyle/>
        <a:p>
          <a:endParaRPr lang="zh-TW" altLang="en-US" sz="2000">
            <a:solidFill>
              <a:schemeClr val="tx1"/>
            </a:solidFill>
            <a:latin typeface="+mn-ea"/>
            <a:ea typeface="+mn-ea"/>
          </a:endParaRPr>
        </a:p>
      </dgm:t>
    </dgm:pt>
    <dgm:pt modelId="{5E6E46E3-4BCB-4A41-9724-4D4AE0EDB9C3}">
      <dgm:prSet custT="1"/>
      <dgm:spPr/>
      <dgm:t>
        <a:bodyPr/>
        <a:lstStyle/>
        <a:p>
          <a:r>
            <a:rPr lang="zh-TW" altLang="en-US" sz="2000" dirty="0" smtClean="0">
              <a:latin typeface="+mn-ea"/>
              <a:ea typeface="+mn-ea"/>
            </a:rPr>
            <a:t>有效問卷</a:t>
          </a:r>
          <a:r>
            <a:rPr lang="en-US" altLang="zh-TW" sz="2000" dirty="0" smtClean="0">
              <a:latin typeface="+mn-ea"/>
              <a:ea typeface="+mn-ea"/>
            </a:rPr>
            <a:t>451</a:t>
          </a:r>
          <a:r>
            <a:rPr lang="zh-TW" altLang="en-US" sz="2000" dirty="0" smtClean="0">
              <a:latin typeface="+mn-ea"/>
              <a:ea typeface="+mn-ea"/>
            </a:rPr>
            <a:t>份，回收率</a:t>
          </a:r>
          <a:r>
            <a:rPr lang="en-US" altLang="zh-TW" sz="2000" dirty="0" smtClean="0">
              <a:latin typeface="+mn-ea"/>
              <a:ea typeface="+mn-ea"/>
            </a:rPr>
            <a:t>99%</a:t>
          </a:r>
          <a:endParaRPr lang="zh-TW" altLang="en-US" sz="2000" dirty="0">
            <a:latin typeface="+mn-ea"/>
            <a:ea typeface="+mn-ea"/>
          </a:endParaRPr>
        </a:p>
      </dgm:t>
    </dgm:pt>
    <dgm:pt modelId="{7C815484-8330-44B0-8C62-39CDD5587A6C}" type="parTrans" cxnId="{95D06BE5-A3AC-4D91-B6C7-44470D38BDF6}">
      <dgm:prSet/>
      <dgm:spPr/>
      <dgm:t>
        <a:bodyPr/>
        <a:lstStyle/>
        <a:p>
          <a:endParaRPr lang="zh-TW" altLang="en-US" sz="2000">
            <a:solidFill>
              <a:schemeClr val="tx1"/>
            </a:solidFill>
            <a:latin typeface="+mn-ea"/>
            <a:ea typeface="+mn-ea"/>
          </a:endParaRPr>
        </a:p>
      </dgm:t>
    </dgm:pt>
    <dgm:pt modelId="{44E3682F-1ABD-46A3-9DD3-7211CDE20EE9}" type="sibTrans" cxnId="{95D06BE5-A3AC-4D91-B6C7-44470D38BDF6}">
      <dgm:prSet/>
      <dgm:spPr/>
      <dgm:t>
        <a:bodyPr/>
        <a:lstStyle/>
        <a:p>
          <a:endParaRPr lang="zh-TW" altLang="en-US" sz="2000">
            <a:solidFill>
              <a:schemeClr val="tx1"/>
            </a:solidFill>
            <a:latin typeface="+mn-ea"/>
            <a:ea typeface="+mn-ea"/>
          </a:endParaRPr>
        </a:p>
      </dgm:t>
    </dgm:pt>
    <dgm:pt modelId="{EA7D5F61-967E-4AB1-B96C-35565159A14F}" type="pres">
      <dgm:prSet presAssocID="{5820C375-7EB2-49E0-AC1C-625E9982937D}" presName="Name0" presStyleCnt="0">
        <dgm:presLayoutVars>
          <dgm:chMax val="7"/>
          <dgm:chPref val="7"/>
          <dgm:dir/>
          <dgm:animLvl val="lvl"/>
        </dgm:presLayoutVars>
      </dgm:prSet>
      <dgm:spPr/>
      <dgm:t>
        <a:bodyPr/>
        <a:lstStyle/>
        <a:p>
          <a:endParaRPr lang="zh-TW" altLang="en-US"/>
        </a:p>
      </dgm:t>
    </dgm:pt>
    <dgm:pt modelId="{A99D361E-0217-46CD-8A5A-13F8C8EA0C79}" type="pres">
      <dgm:prSet presAssocID="{741FC3AF-EDBD-4584-9BF8-2E51BDF2678E}" presName="Accent1" presStyleCnt="0"/>
      <dgm:spPr/>
    </dgm:pt>
    <dgm:pt modelId="{D2A9DBD0-A7B6-41F8-8D05-8A39A6A2D47E}" type="pres">
      <dgm:prSet presAssocID="{741FC3AF-EDBD-4584-9BF8-2E51BDF2678E}" presName="Accent" presStyleLbl="node1" presStyleIdx="0" presStyleCnt="4" custScaleX="147338" custScaleY="73662" custLinFactNeighborX="34"/>
      <dgm:spPr/>
    </dgm:pt>
    <dgm:pt modelId="{DE0461A3-1877-4E3A-8765-7DDE0242BBB7}" type="pres">
      <dgm:prSet presAssocID="{741FC3AF-EDBD-4584-9BF8-2E51BDF2678E}" presName="Parent1" presStyleLbl="revTx" presStyleIdx="0" presStyleCnt="4" custScaleX="128738">
        <dgm:presLayoutVars>
          <dgm:chMax val="1"/>
          <dgm:chPref val="1"/>
          <dgm:bulletEnabled val="1"/>
        </dgm:presLayoutVars>
      </dgm:prSet>
      <dgm:spPr/>
      <dgm:t>
        <a:bodyPr/>
        <a:lstStyle/>
        <a:p>
          <a:endParaRPr lang="zh-TW" altLang="en-US"/>
        </a:p>
      </dgm:t>
    </dgm:pt>
    <dgm:pt modelId="{4E437378-F100-4566-BF2B-45E21A2A5EC5}" type="pres">
      <dgm:prSet presAssocID="{736ED16C-AE8C-43CB-95BF-4B66FB01E863}" presName="Accent2" presStyleCnt="0"/>
      <dgm:spPr/>
    </dgm:pt>
    <dgm:pt modelId="{8A6609A9-C591-45CF-9439-6AF5DE2BDF91}" type="pres">
      <dgm:prSet presAssocID="{736ED16C-AE8C-43CB-95BF-4B66FB01E863}" presName="Accent" presStyleLbl="node1" presStyleIdx="1" presStyleCnt="4" custScaleX="147338" custScaleY="73662" custLinFactNeighborX="-4022" custLinFactNeighborY="1508"/>
      <dgm:spPr/>
    </dgm:pt>
    <dgm:pt modelId="{3F386CB7-3A9F-4D68-8CE9-1CF979FF64A8}" type="pres">
      <dgm:prSet presAssocID="{736ED16C-AE8C-43CB-95BF-4B66FB01E863}" presName="Parent2" presStyleLbl="revTx" presStyleIdx="1" presStyleCnt="4" custScaleX="169061" custLinFactNeighborX="-16736">
        <dgm:presLayoutVars>
          <dgm:chMax val="1"/>
          <dgm:chPref val="1"/>
          <dgm:bulletEnabled val="1"/>
        </dgm:presLayoutVars>
      </dgm:prSet>
      <dgm:spPr/>
      <dgm:t>
        <a:bodyPr/>
        <a:lstStyle/>
        <a:p>
          <a:endParaRPr lang="zh-TW" altLang="en-US"/>
        </a:p>
      </dgm:t>
    </dgm:pt>
    <dgm:pt modelId="{A37BFD7F-85E5-4DF7-9802-912D26E5FC5F}" type="pres">
      <dgm:prSet presAssocID="{C1285B1D-F1B3-43A9-A2DC-586601D18F8A}" presName="Accent3" presStyleCnt="0"/>
      <dgm:spPr/>
    </dgm:pt>
    <dgm:pt modelId="{72AA462D-76BA-438E-89C0-B82FD60A1411}" type="pres">
      <dgm:prSet presAssocID="{C1285B1D-F1B3-43A9-A2DC-586601D18F8A}" presName="Accent" presStyleLbl="node1" presStyleIdx="2" presStyleCnt="4" custScaleX="147338" custScaleY="73662"/>
      <dgm:spPr/>
    </dgm:pt>
    <dgm:pt modelId="{F1EB5144-2919-436E-A6FA-19C8FB15B59F}" type="pres">
      <dgm:prSet presAssocID="{C1285B1D-F1B3-43A9-A2DC-586601D18F8A}" presName="Parent3" presStyleLbl="revTx" presStyleIdx="2" presStyleCnt="4" custScaleX="183564">
        <dgm:presLayoutVars>
          <dgm:chMax val="1"/>
          <dgm:chPref val="1"/>
          <dgm:bulletEnabled val="1"/>
        </dgm:presLayoutVars>
      </dgm:prSet>
      <dgm:spPr/>
      <dgm:t>
        <a:bodyPr/>
        <a:lstStyle/>
        <a:p>
          <a:endParaRPr lang="zh-TW" altLang="en-US"/>
        </a:p>
      </dgm:t>
    </dgm:pt>
    <dgm:pt modelId="{5F02917A-C186-4940-A1C8-5F2D2CEADD55}" type="pres">
      <dgm:prSet presAssocID="{5E6E46E3-4BCB-4A41-9724-4D4AE0EDB9C3}" presName="Accent4" presStyleCnt="0"/>
      <dgm:spPr/>
    </dgm:pt>
    <dgm:pt modelId="{784918C8-381F-4B84-8B4C-CCBFA2C91CCC}" type="pres">
      <dgm:prSet presAssocID="{5E6E46E3-4BCB-4A41-9724-4D4AE0EDB9C3}" presName="Accent" presStyleLbl="node1" presStyleIdx="3" presStyleCnt="4" custScaleX="171498" custScaleY="85707"/>
      <dgm:spPr/>
    </dgm:pt>
    <dgm:pt modelId="{C6F68329-89A6-481A-87F4-19609E71926C}" type="pres">
      <dgm:prSet presAssocID="{5E6E46E3-4BCB-4A41-9724-4D4AE0EDB9C3}" presName="Parent4" presStyleLbl="revTx" presStyleIdx="3" presStyleCnt="4">
        <dgm:presLayoutVars>
          <dgm:chMax val="1"/>
          <dgm:chPref val="1"/>
          <dgm:bulletEnabled val="1"/>
        </dgm:presLayoutVars>
      </dgm:prSet>
      <dgm:spPr/>
      <dgm:t>
        <a:bodyPr/>
        <a:lstStyle/>
        <a:p>
          <a:endParaRPr lang="zh-TW" altLang="en-US"/>
        </a:p>
      </dgm:t>
    </dgm:pt>
  </dgm:ptLst>
  <dgm:cxnLst>
    <dgm:cxn modelId="{4953E3C9-0174-4CEB-8A49-9A355FCEF5DC}" srcId="{5820C375-7EB2-49E0-AC1C-625E9982937D}" destId="{C1285B1D-F1B3-43A9-A2DC-586601D18F8A}" srcOrd="2" destOrd="0" parTransId="{7E99A60C-2A70-48A3-9D21-DA77B1B7EA7F}" sibTransId="{C8304199-B081-4A22-9657-6F05C8CB244C}"/>
    <dgm:cxn modelId="{A848EBA3-32BF-4E46-8C68-30A66D3BEB5F}" type="presOf" srcId="{5E6E46E3-4BCB-4A41-9724-4D4AE0EDB9C3}" destId="{C6F68329-89A6-481A-87F4-19609E71926C}" srcOrd="0" destOrd="0" presId="urn:microsoft.com/office/officeart/2009/layout/CircleArrowProcess"/>
    <dgm:cxn modelId="{DEECF8EB-CADE-4A1A-ADAE-55D914AE3D5F}" type="presOf" srcId="{5820C375-7EB2-49E0-AC1C-625E9982937D}" destId="{EA7D5F61-967E-4AB1-B96C-35565159A14F}" srcOrd="0" destOrd="0" presId="urn:microsoft.com/office/officeart/2009/layout/CircleArrowProcess"/>
    <dgm:cxn modelId="{72AE9C08-22B6-4D53-A3DD-F37BC35FE9CC}" srcId="{5820C375-7EB2-49E0-AC1C-625E9982937D}" destId="{736ED16C-AE8C-43CB-95BF-4B66FB01E863}" srcOrd="1" destOrd="0" parTransId="{77A3A10C-3473-43EB-BB08-0C4506A0785B}" sibTransId="{85CBCBE1-4759-4F6A-BBAD-DB11D840F333}"/>
    <dgm:cxn modelId="{95D06BE5-A3AC-4D91-B6C7-44470D38BDF6}" srcId="{5820C375-7EB2-49E0-AC1C-625E9982937D}" destId="{5E6E46E3-4BCB-4A41-9724-4D4AE0EDB9C3}" srcOrd="3" destOrd="0" parTransId="{7C815484-8330-44B0-8C62-39CDD5587A6C}" sibTransId="{44E3682F-1ABD-46A3-9DD3-7211CDE20EE9}"/>
    <dgm:cxn modelId="{8AF3B467-E03A-4C02-8542-E43A7C9FFE1C}" type="presOf" srcId="{736ED16C-AE8C-43CB-95BF-4B66FB01E863}" destId="{3F386CB7-3A9F-4D68-8CE9-1CF979FF64A8}" srcOrd="0" destOrd="0" presId="urn:microsoft.com/office/officeart/2009/layout/CircleArrowProcess"/>
    <dgm:cxn modelId="{42C688D2-8DA2-47CD-811C-525FF89B52BD}" type="presOf" srcId="{C1285B1D-F1B3-43A9-A2DC-586601D18F8A}" destId="{F1EB5144-2919-436E-A6FA-19C8FB15B59F}" srcOrd="0" destOrd="0" presId="urn:microsoft.com/office/officeart/2009/layout/CircleArrowProcess"/>
    <dgm:cxn modelId="{49EF3943-6006-47A4-88F6-9A6919681E56}" srcId="{5820C375-7EB2-49E0-AC1C-625E9982937D}" destId="{741FC3AF-EDBD-4584-9BF8-2E51BDF2678E}" srcOrd="0" destOrd="0" parTransId="{09B58645-05FB-4CDC-A985-6ACE170AAAE3}" sibTransId="{25E693E4-90FB-45B9-BF3B-038D249A7D08}"/>
    <dgm:cxn modelId="{E99CFD0A-98DB-4029-B4EE-B3083F8B4A20}" type="presOf" srcId="{741FC3AF-EDBD-4584-9BF8-2E51BDF2678E}" destId="{DE0461A3-1877-4E3A-8765-7DDE0242BBB7}" srcOrd="0" destOrd="0" presId="urn:microsoft.com/office/officeart/2009/layout/CircleArrowProcess"/>
    <dgm:cxn modelId="{98166977-98D4-4045-A912-C2D78AD315AB}" type="presParOf" srcId="{EA7D5F61-967E-4AB1-B96C-35565159A14F}" destId="{A99D361E-0217-46CD-8A5A-13F8C8EA0C79}" srcOrd="0" destOrd="0" presId="urn:microsoft.com/office/officeart/2009/layout/CircleArrowProcess"/>
    <dgm:cxn modelId="{9846012A-8D5C-44DA-8251-6E9E8A351B95}" type="presParOf" srcId="{A99D361E-0217-46CD-8A5A-13F8C8EA0C79}" destId="{D2A9DBD0-A7B6-41F8-8D05-8A39A6A2D47E}" srcOrd="0" destOrd="0" presId="urn:microsoft.com/office/officeart/2009/layout/CircleArrowProcess"/>
    <dgm:cxn modelId="{A3CF010A-1064-42CE-97F8-B35C7C4DA8D6}" type="presParOf" srcId="{EA7D5F61-967E-4AB1-B96C-35565159A14F}" destId="{DE0461A3-1877-4E3A-8765-7DDE0242BBB7}" srcOrd="1" destOrd="0" presId="urn:microsoft.com/office/officeart/2009/layout/CircleArrowProcess"/>
    <dgm:cxn modelId="{A5B8CDAE-1EB8-416C-AC83-E5BB58A5B1DE}" type="presParOf" srcId="{EA7D5F61-967E-4AB1-B96C-35565159A14F}" destId="{4E437378-F100-4566-BF2B-45E21A2A5EC5}" srcOrd="2" destOrd="0" presId="urn:microsoft.com/office/officeart/2009/layout/CircleArrowProcess"/>
    <dgm:cxn modelId="{D6D04968-1F98-4A2A-B826-BD1A82037436}" type="presParOf" srcId="{4E437378-F100-4566-BF2B-45E21A2A5EC5}" destId="{8A6609A9-C591-45CF-9439-6AF5DE2BDF91}" srcOrd="0" destOrd="0" presId="urn:microsoft.com/office/officeart/2009/layout/CircleArrowProcess"/>
    <dgm:cxn modelId="{62F20F5F-33E8-4889-8318-62F55A127CCC}" type="presParOf" srcId="{EA7D5F61-967E-4AB1-B96C-35565159A14F}" destId="{3F386CB7-3A9F-4D68-8CE9-1CF979FF64A8}" srcOrd="3" destOrd="0" presId="urn:microsoft.com/office/officeart/2009/layout/CircleArrowProcess"/>
    <dgm:cxn modelId="{5BB4B795-5542-489F-8A5B-6203679E3BE1}" type="presParOf" srcId="{EA7D5F61-967E-4AB1-B96C-35565159A14F}" destId="{A37BFD7F-85E5-4DF7-9802-912D26E5FC5F}" srcOrd="4" destOrd="0" presId="urn:microsoft.com/office/officeart/2009/layout/CircleArrowProcess"/>
    <dgm:cxn modelId="{87045AC7-748D-41DD-A92A-530C3B832F37}" type="presParOf" srcId="{A37BFD7F-85E5-4DF7-9802-912D26E5FC5F}" destId="{72AA462D-76BA-438E-89C0-B82FD60A1411}" srcOrd="0" destOrd="0" presId="urn:microsoft.com/office/officeart/2009/layout/CircleArrowProcess"/>
    <dgm:cxn modelId="{FEBDD8B3-2500-4E9B-9FC5-2B23200CDD35}" type="presParOf" srcId="{EA7D5F61-967E-4AB1-B96C-35565159A14F}" destId="{F1EB5144-2919-436E-A6FA-19C8FB15B59F}" srcOrd="5" destOrd="0" presId="urn:microsoft.com/office/officeart/2009/layout/CircleArrowProcess"/>
    <dgm:cxn modelId="{6346EB44-7ECA-46DF-A859-113A639239D1}" type="presParOf" srcId="{EA7D5F61-967E-4AB1-B96C-35565159A14F}" destId="{5F02917A-C186-4940-A1C8-5F2D2CEADD55}" srcOrd="6" destOrd="0" presId="urn:microsoft.com/office/officeart/2009/layout/CircleArrowProcess"/>
    <dgm:cxn modelId="{CEF7519C-DBBE-4511-A862-F037F72B2591}" type="presParOf" srcId="{5F02917A-C186-4940-A1C8-5F2D2CEADD55}" destId="{784918C8-381F-4B84-8B4C-CCBFA2C91CCC}" srcOrd="0" destOrd="0" presId="urn:microsoft.com/office/officeart/2009/layout/CircleArrowProcess"/>
    <dgm:cxn modelId="{172B4B29-FFBA-4A0D-AAF7-521A0FF7F770}" type="presParOf" srcId="{EA7D5F61-967E-4AB1-B96C-35565159A14F}" destId="{C6F68329-89A6-481A-87F4-19609E71926C}" srcOrd="7"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8FC1D11-3427-488A-B710-9EEF2839E64B}" type="doc">
      <dgm:prSet loTypeId="urn:microsoft.com/office/officeart/2005/8/layout/default" loCatId="list" qsTypeId="urn:microsoft.com/office/officeart/2005/8/quickstyle/3d3" qsCatId="3D" csTypeId="urn:microsoft.com/office/officeart/2005/8/colors/colorful5" csCatId="colorful" phldr="1"/>
      <dgm:spPr/>
      <dgm:t>
        <a:bodyPr/>
        <a:lstStyle/>
        <a:p>
          <a:endParaRPr lang="zh-TW" altLang="en-US"/>
        </a:p>
      </dgm:t>
    </dgm:pt>
    <dgm:pt modelId="{0F6034EC-D20A-4E29-BB4A-7B9F3E3C77F3}">
      <dgm:prSet phldrT="[文字]" custT="1"/>
      <dgm:spPr/>
      <dgm:t>
        <a:bodyPr/>
        <a:lstStyle/>
        <a:p>
          <a:r>
            <a:rPr lang="zh-TW" altLang="en-US" sz="2800" b="0" i="0" baseline="0" dirty="0" smtClean="0">
              <a:latin typeface="+mn-ea"/>
              <a:ea typeface="+mn-ea"/>
            </a:rPr>
            <a:t>敘述</a:t>
          </a:r>
          <a:r>
            <a:rPr lang="zh-TW" altLang="en-US" sz="2800" b="0" dirty="0" smtClean="0">
              <a:latin typeface="+mn-ea"/>
              <a:ea typeface="+mn-ea"/>
            </a:rPr>
            <a:t>性統計</a:t>
          </a:r>
          <a:endParaRPr lang="zh-TW" altLang="en-US" sz="2800" b="0" dirty="0">
            <a:latin typeface="+mn-ea"/>
            <a:ea typeface="+mn-ea"/>
          </a:endParaRPr>
        </a:p>
      </dgm:t>
    </dgm:pt>
    <dgm:pt modelId="{A9116CFD-117D-44C4-9664-1D825061431A}" type="parTrans" cxnId="{D33D05DE-25C6-4E71-A985-EE3A2371866B}">
      <dgm:prSet/>
      <dgm:spPr/>
      <dgm:t>
        <a:bodyPr/>
        <a:lstStyle/>
        <a:p>
          <a:endParaRPr lang="zh-TW" altLang="en-US" sz="2800" b="0">
            <a:latin typeface="+mn-ea"/>
            <a:ea typeface="+mn-ea"/>
          </a:endParaRPr>
        </a:p>
      </dgm:t>
    </dgm:pt>
    <dgm:pt modelId="{E8C86B28-0334-4CC2-BDD1-3F20E9E17D33}" type="sibTrans" cxnId="{D33D05DE-25C6-4E71-A985-EE3A2371866B}">
      <dgm:prSet/>
      <dgm:spPr/>
      <dgm:t>
        <a:bodyPr/>
        <a:lstStyle/>
        <a:p>
          <a:endParaRPr lang="zh-TW" altLang="en-US" sz="2800" b="0">
            <a:latin typeface="+mn-ea"/>
            <a:ea typeface="+mn-ea"/>
          </a:endParaRPr>
        </a:p>
      </dgm:t>
    </dgm:pt>
    <dgm:pt modelId="{F2A0EB11-E000-444B-B479-66CD07D60F57}">
      <dgm:prSet phldrT="[文字]" custT="1"/>
      <dgm:spPr/>
      <dgm:t>
        <a:bodyPr/>
        <a:lstStyle/>
        <a:p>
          <a:r>
            <a:rPr lang="zh-TW" altLang="en-US" sz="2800" b="0" dirty="0" smtClean="0">
              <a:latin typeface="+mn-ea"/>
              <a:ea typeface="+mn-ea"/>
            </a:rPr>
            <a:t>項目分析</a:t>
          </a:r>
          <a:endParaRPr lang="zh-TW" altLang="en-US" sz="2800" b="0" dirty="0">
            <a:latin typeface="+mn-ea"/>
            <a:ea typeface="+mn-ea"/>
          </a:endParaRPr>
        </a:p>
      </dgm:t>
    </dgm:pt>
    <dgm:pt modelId="{0CAEBEF8-1446-4E5D-97ED-8B6A84463FE7}" type="parTrans" cxnId="{B509612A-6F1F-4D24-913B-083BF918943F}">
      <dgm:prSet/>
      <dgm:spPr/>
      <dgm:t>
        <a:bodyPr/>
        <a:lstStyle/>
        <a:p>
          <a:endParaRPr lang="zh-TW" altLang="en-US" sz="2800" b="0">
            <a:latin typeface="+mn-ea"/>
            <a:ea typeface="+mn-ea"/>
          </a:endParaRPr>
        </a:p>
      </dgm:t>
    </dgm:pt>
    <dgm:pt modelId="{149ECEDB-1A5E-4F60-8FF5-EAE85E25E701}" type="sibTrans" cxnId="{B509612A-6F1F-4D24-913B-083BF918943F}">
      <dgm:prSet/>
      <dgm:spPr/>
      <dgm:t>
        <a:bodyPr/>
        <a:lstStyle/>
        <a:p>
          <a:endParaRPr lang="zh-TW" altLang="en-US" sz="2800" b="0">
            <a:latin typeface="+mn-ea"/>
            <a:ea typeface="+mn-ea"/>
          </a:endParaRPr>
        </a:p>
      </dgm:t>
    </dgm:pt>
    <dgm:pt modelId="{427CDA5C-CCC8-4FAC-83CD-068531DADB9A}">
      <dgm:prSet phldrT="[文字]" custT="1"/>
      <dgm:spPr/>
      <dgm:t>
        <a:bodyPr/>
        <a:lstStyle/>
        <a:p>
          <a:r>
            <a:rPr lang="zh-TW" altLang="en-US" sz="2800" b="0" dirty="0" smtClean="0">
              <a:latin typeface="+mn-ea"/>
              <a:ea typeface="+mn-ea"/>
            </a:rPr>
            <a:t>信度分析</a:t>
          </a:r>
          <a:endParaRPr lang="zh-TW" altLang="en-US" sz="2800" b="0" dirty="0">
            <a:latin typeface="+mn-ea"/>
            <a:ea typeface="+mn-ea"/>
          </a:endParaRPr>
        </a:p>
      </dgm:t>
    </dgm:pt>
    <dgm:pt modelId="{F0D5D477-CADB-4B8B-B8C1-4627FFA9AAFA}" type="parTrans" cxnId="{B5FC1CE5-D76A-47BF-90FB-E2092C70E384}">
      <dgm:prSet/>
      <dgm:spPr/>
      <dgm:t>
        <a:bodyPr/>
        <a:lstStyle/>
        <a:p>
          <a:endParaRPr lang="zh-TW" altLang="en-US" sz="2800" b="0">
            <a:latin typeface="+mn-ea"/>
            <a:ea typeface="+mn-ea"/>
          </a:endParaRPr>
        </a:p>
      </dgm:t>
    </dgm:pt>
    <dgm:pt modelId="{62ECE576-BEED-4AD7-B9FA-9C4FC884C996}" type="sibTrans" cxnId="{B5FC1CE5-D76A-47BF-90FB-E2092C70E384}">
      <dgm:prSet/>
      <dgm:spPr/>
      <dgm:t>
        <a:bodyPr/>
        <a:lstStyle/>
        <a:p>
          <a:endParaRPr lang="zh-TW" altLang="en-US" sz="2800" b="0">
            <a:latin typeface="+mn-ea"/>
            <a:ea typeface="+mn-ea"/>
          </a:endParaRPr>
        </a:p>
      </dgm:t>
    </dgm:pt>
    <dgm:pt modelId="{7FDC4446-8C67-46EA-B0AF-A39D632F73FC}">
      <dgm:prSet phldrT="[文字]" custT="1"/>
      <dgm:spPr/>
      <dgm:t>
        <a:bodyPr/>
        <a:lstStyle/>
        <a:p>
          <a:r>
            <a:rPr lang="zh-TW" altLang="en-US" sz="2800" b="0" dirty="0" smtClean="0">
              <a:latin typeface="+mn-ea"/>
              <a:ea typeface="+mn-ea"/>
            </a:rPr>
            <a:t>集群分析</a:t>
          </a:r>
          <a:endParaRPr lang="zh-TW" altLang="en-US" sz="2800" b="0" dirty="0">
            <a:latin typeface="+mn-ea"/>
            <a:ea typeface="+mn-ea"/>
          </a:endParaRPr>
        </a:p>
      </dgm:t>
    </dgm:pt>
    <dgm:pt modelId="{9759F85C-25B3-4DED-9177-A54801919C78}" type="parTrans" cxnId="{58955C36-5977-474F-AA8E-C8B40DB78798}">
      <dgm:prSet/>
      <dgm:spPr/>
      <dgm:t>
        <a:bodyPr/>
        <a:lstStyle/>
        <a:p>
          <a:endParaRPr lang="zh-TW" altLang="en-US" sz="2800" b="0">
            <a:latin typeface="+mn-ea"/>
            <a:ea typeface="+mn-ea"/>
          </a:endParaRPr>
        </a:p>
      </dgm:t>
    </dgm:pt>
    <dgm:pt modelId="{D35ACB41-485A-47C2-88A0-184073BFDB79}" type="sibTrans" cxnId="{58955C36-5977-474F-AA8E-C8B40DB78798}">
      <dgm:prSet/>
      <dgm:spPr/>
      <dgm:t>
        <a:bodyPr/>
        <a:lstStyle/>
        <a:p>
          <a:endParaRPr lang="zh-TW" altLang="en-US" sz="2800" b="0">
            <a:latin typeface="+mn-ea"/>
            <a:ea typeface="+mn-ea"/>
          </a:endParaRPr>
        </a:p>
      </dgm:t>
    </dgm:pt>
    <dgm:pt modelId="{792FA802-487A-4940-8521-C4B26F811111}">
      <dgm:prSet phldrT="[文字]" custT="1"/>
      <dgm:spPr/>
      <dgm:t>
        <a:bodyPr/>
        <a:lstStyle/>
        <a:p>
          <a:r>
            <a:rPr lang="zh-TW" sz="2800" b="0" dirty="0" smtClean="0">
              <a:latin typeface="+mn-ea"/>
              <a:ea typeface="+mn-ea"/>
            </a:rPr>
            <a:t>獨立樣本</a:t>
          </a:r>
          <a:r>
            <a:rPr lang="en-US" sz="2800" b="0" dirty="0" smtClean="0">
              <a:latin typeface="+mn-ea"/>
              <a:ea typeface="+mn-ea"/>
            </a:rPr>
            <a:t> T </a:t>
          </a:r>
          <a:r>
            <a:rPr lang="zh-TW" sz="2800" b="0" dirty="0" smtClean="0">
              <a:latin typeface="+mn-ea"/>
              <a:ea typeface="+mn-ea"/>
            </a:rPr>
            <a:t>檢定</a:t>
          </a:r>
          <a:endParaRPr lang="zh-TW" altLang="en-US" sz="2800" b="0" dirty="0">
            <a:latin typeface="+mn-ea"/>
            <a:ea typeface="+mn-ea"/>
          </a:endParaRPr>
        </a:p>
      </dgm:t>
    </dgm:pt>
    <dgm:pt modelId="{9F19E346-2903-431D-9E44-898641249A94}" type="parTrans" cxnId="{60D3D203-8697-4C2E-B366-AC2610376CCE}">
      <dgm:prSet/>
      <dgm:spPr/>
      <dgm:t>
        <a:bodyPr/>
        <a:lstStyle/>
        <a:p>
          <a:endParaRPr lang="zh-TW" altLang="en-US" sz="2800" b="0">
            <a:latin typeface="+mn-ea"/>
            <a:ea typeface="+mn-ea"/>
          </a:endParaRPr>
        </a:p>
      </dgm:t>
    </dgm:pt>
    <dgm:pt modelId="{1D11449B-69FF-4146-B753-A3049DCED844}" type="sibTrans" cxnId="{60D3D203-8697-4C2E-B366-AC2610376CCE}">
      <dgm:prSet/>
      <dgm:spPr/>
      <dgm:t>
        <a:bodyPr/>
        <a:lstStyle/>
        <a:p>
          <a:endParaRPr lang="zh-TW" altLang="en-US" sz="2800" b="0">
            <a:latin typeface="+mn-ea"/>
            <a:ea typeface="+mn-ea"/>
          </a:endParaRPr>
        </a:p>
      </dgm:t>
    </dgm:pt>
    <dgm:pt modelId="{8D1B849D-2D0B-4F83-A9AB-CA486C3357A6}">
      <dgm:prSet custT="1"/>
      <dgm:spPr/>
      <dgm:t>
        <a:bodyPr/>
        <a:lstStyle/>
        <a:p>
          <a:r>
            <a:rPr lang="zh-TW" altLang="en-US" sz="2800" b="0" dirty="0" smtClean="0">
              <a:latin typeface="+mn-ea"/>
              <a:ea typeface="+mn-ea"/>
            </a:rPr>
            <a:t>單因子變異數分析</a:t>
          </a:r>
          <a:endParaRPr lang="zh-TW" altLang="en-US" sz="2800" b="0" dirty="0">
            <a:latin typeface="+mn-ea"/>
            <a:ea typeface="+mn-ea"/>
          </a:endParaRPr>
        </a:p>
      </dgm:t>
    </dgm:pt>
    <dgm:pt modelId="{A71F2D3E-22B2-441B-93F8-248A6853FF6E}" type="parTrans" cxnId="{14FFDACB-5EC8-4CED-9D58-963EBFE75FFB}">
      <dgm:prSet/>
      <dgm:spPr/>
      <dgm:t>
        <a:bodyPr/>
        <a:lstStyle/>
        <a:p>
          <a:endParaRPr lang="zh-TW" altLang="en-US" sz="2800" b="0">
            <a:latin typeface="+mn-ea"/>
            <a:ea typeface="+mn-ea"/>
          </a:endParaRPr>
        </a:p>
      </dgm:t>
    </dgm:pt>
    <dgm:pt modelId="{E117E2B2-BA6D-4B61-842C-0FD763209597}" type="sibTrans" cxnId="{14FFDACB-5EC8-4CED-9D58-963EBFE75FFB}">
      <dgm:prSet/>
      <dgm:spPr/>
      <dgm:t>
        <a:bodyPr/>
        <a:lstStyle/>
        <a:p>
          <a:endParaRPr lang="zh-TW" altLang="en-US" sz="2800" b="0">
            <a:latin typeface="+mn-ea"/>
            <a:ea typeface="+mn-ea"/>
          </a:endParaRPr>
        </a:p>
      </dgm:t>
    </dgm:pt>
    <dgm:pt modelId="{FAE5481C-BC92-498E-A747-EEC8C5C620FD}">
      <dgm:prSet custT="1"/>
      <dgm:spPr/>
      <dgm:t>
        <a:bodyPr/>
        <a:lstStyle/>
        <a:p>
          <a:r>
            <a:rPr lang="zh-TW" altLang="en-US" sz="2800" b="0" dirty="0" smtClean="0">
              <a:latin typeface="+mn-ea"/>
              <a:ea typeface="+mn-ea"/>
            </a:rPr>
            <a:t>因素分析</a:t>
          </a:r>
          <a:endParaRPr lang="zh-TW" altLang="en-US" sz="2800" b="0" dirty="0">
            <a:latin typeface="+mn-ea"/>
            <a:ea typeface="+mn-ea"/>
          </a:endParaRPr>
        </a:p>
      </dgm:t>
    </dgm:pt>
    <dgm:pt modelId="{1D812981-3378-488D-A4D9-8D1EFDAE8212}" type="parTrans" cxnId="{985DA7E8-3EE0-4049-AEAB-5C7C4B369226}">
      <dgm:prSet/>
      <dgm:spPr/>
      <dgm:t>
        <a:bodyPr/>
        <a:lstStyle/>
        <a:p>
          <a:endParaRPr lang="zh-TW" altLang="en-US" sz="2800" b="0">
            <a:latin typeface="+mn-ea"/>
            <a:ea typeface="+mn-ea"/>
          </a:endParaRPr>
        </a:p>
      </dgm:t>
    </dgm:pt>
    <dgm:pt modelId="{49479374-D677-4040-AD2F-ACE7A757B2A4}" type="sibTrans" cxnId="{985DA7E8-3EE0-4049-AEAB-5C7C4B369226}">
      <dgm:prSet/>
      <dgm:spPr/>
      <dgm:t>
        <a:bodyPr/>
        <a:lstStyle/>
        <a:p>
          <a:endParaRPr lang="zh-TW" altLang="en-US" sz="2800" b="0">
            <a:latin typeface="+mn-ea"/>
            <a:ea typeface="+mn-ea"/>
          </a:endParaRPr>
        </a:p>
      </dgm:t>
    </dgm:pt>
    <dgm:pt modelId="{C1E97CA3-FFBF-4191-9333-BD410A38230F}">
      <dgm:prSet custT="1"/>
      <dgm:spPr/>
      <dgm:t>
        <a:bodyPr/>
        <a:lstStyle/>
        <a:p>
          <a:r>
            <a:rPr lang="zh-TW" altLang="en-US" sz="2800" b="0" dirty="0" smtClean="0">
              <a:latin typeface="+mn-ea"/>
              <a:ea typeface="+mn-ea"/>
            </a:rPr>
            <a:t>簡單迴歸</a:t>
          </a:r>
          <a:endParaRPr lang="zh-TW" altLang="en-US" sz="2800" b="0" dirty="0">
            <a:latin typeface="+mn-ea"/>
            <a:ea typeface="+mn-ea"/>
          </a:endParaRPr>
        </a:p>
      </dgm:t>
    </dgm:pt>
    <dgm:pt modelId="{1FECF273-98E9-4F8C-8C2A-16B30D8E8EDA}" type="parTrans" cxnId="{6F9BF6FA-C698-406A-97A6-821BFE3DFBA4}">
      <dgm:prSet/>
      <dgm:spPr/>
      <dgm:t>
        <a:bodyPr/>
        <a:lstStyle/>
        <a:p>
          <a:endParaRPr lang="zh-TW" altLang="en-US" sz="2800" b="0">
            <a:latin typeface="+mn-ea"/>
            <a:ea typeface="+mn-ea"/>
          </a:endParaRPr>
        </a:p>
      </dgm:t>
    </dgm:pt>
    <dgm:pt modelId="{097A3A47-5F6F-4952-8ABC-FDB130678FE2}" type="sibTrans" cxnId="{6F9BF6FA-C698-406A-97A6-821BFE3DFBA4}">
      <dgm:prSet/>
      <dgm:spPr/>
      <dgm:t>
        <a:bodyPr/>
        <a:lstStyle/>
        <a:p>
          <a:endParaRPr lang="zh-TW" altLang="en-US" sz="2800" b="0">
            <a:latin typeface="+mn-ea"/>
            <a:ea typeface="+mn-ea"/>
          </a:endParaRPr>
        </a:p>
      </dgm:t>
    </dgm:pt>
    <dgm:pt modelId="{B11C4D39-F18F-425D-B824-4284833B2861}" type="pres">
      <dgm:prSet presAssocID="{38FC1D11-3427-488A-B710-9EEF2839E64B}" presName="diagram" presStyleCnt="0">
        <dgm:presLayoutVars>
          <dgm:dir/>
          <dgm:resizeHandles val="exact"/>
        </dgm:presLayoutVars>
      </dgm:prSet>
      <dgm:spPr/>
      <dgm:t>
        <a:bodyPr/>
        <a:lstStyle/>
        <a:p>
          <a:endParaRPr lang="zh-TW" altLang="en-US"/>
        </a:p>
      </dgm:t>
    </dgm:pt>
    <dgm:pt modelId="{4B918941-15FC-4CA6-B7AE-FDDE96764BB0}" type="pres">
      <dgm:prSet presAssocID="{0F6034EC-D20A-4E29-BB4A-7B9F3E3C77F3}" presName="node" presStyleLbl="node1" presStyleIdx="0" presStyleCnt="8">
        <dgm:presLayoutVars>
          <dgm:bulletEnabled val="1"/>
        </dgm:presLayoutVars>
      </dgm:prSet>
      <dgm:spPr/>
      <dgm:t>
        <a:bodyPr/>
        <a:lstStyle/>
        <a:p>
          <a:endParaRPr lang="zh-TW" altLang="en-US"/>
        </a:p>
      </dgm:t>
    </dgm:pt>
    <dgm:pt modelId="{2382842A-A180-4EB9-98E3-3088358CA270}" type="pres">
      <dgm:prSet presAssocID="{E8C86B28-0334-4CC2-BDD1-3F20E9E17D33}" presName="sibTrans" presStyleCnt="0"/>
      <dgm:spPr/>
    </dgm:pt>
    <dgm:pt modelId="{892A2186-22DF-41D8-AF42-75CA2D0B85D7}" type="pres">
      <dgm:prSet presAssocID="{F2A0EB11-E000-444B-B479-66CD07D60F57}" presName="node" presStyleLbl="node1" presStyleIdx="1" presStyleCnt="8">
        <dgm:presLayoutVars>
          <dgm:bulletEnabled val="1"/>
        </dgm:presLayoutVars>
      </dgm:prSet>
      <dgm:spPr/>
      <dgm:t>
        <a:bodyPr/>
        <a:lstStyle/>
        <a:p>
          <a:endParaRPr lang="zh-TW" altLang="en-US"/>
        </a:p>
      </dgm:t>
    </dgm:pt>
    <dgm:pt modelId="{8ABF2C79-2D31-405F-9E83-78CAB9584AB8}" type="pres">
      <dgm:prSet presAssocID="{149ECEDB-1A5E-4F60-8FF5-EAE85E25E701}" presName="sibTrans" presStyleCnt="0"/>
      <dgm:spPr/>
    </dgm:pt>
    <dgm:pt modelId="{E9B48CC9-8438-4960-A91B-B924F8E6CAB6}" type="pres">
      <dgm:prSet presAssocID="{427CDA5C-CCC8-4FAC-83CD-068531DADB9A}" presName="node" presStyleLbl="node1" presStyleIdx="2" presStyleCnt="8">
        <dgm:presLayoutVars>
          <dgm:bulletEnabled val="1"/>
        </dgm:presLayoutVars>
      </dgm:prSet>
      <dgm:spPr/>
      <dgm:t>
        <a:bodyPr/>
        <a:lstStyle/>
        <a:p>
          <a:endParaRPr lang="zh-TW" altLang="en-US"/>
        </a:p>
      </dgm:t>
    </dgm:pt>
    <dgm:pt modelId="{B3CFDAF5-FCCD-4B89-9541-22C754882F4F}" type="pres">
      <dgm:prSet presAssocID="{62ECE576-BEED-4AD7-B9FA-9C4FC884C996}" presName="sibTrans" presStyleCnt="0"/>
      <dgm:spPr/>
    </dgm:pt>
    <dgm:pt modelId="{8DD6BFD0-F3BC-4AF0-ACF2-4A67EC73DE9C}" type="pres">
      <dgm:prSet presAssocID="{7FDC4446-8C67-46EA-B0AF-A39D632F73FC}" presName="node" presStyleLbl="node1" presStyleIdx="3" presStyleCnt="8">
        <dgm:presLayoutVars>
          <dgm:bulletEnabled val="1"/>
        </dgm:presLayoutVars>
      </dgm:prSet>
      <dgm:spPr/>
      <dgm:t>
        <a:bodyPr/>
        <a:lstStyle/>
        <a:p>
          <a:endParaRPr lang="zh-TW" altLang="en-US"/>
        </a:p>
      </dgm:t>
    </dgm:pt>
    <dgm:pt modelId="{FE47F31C-4021-49FE-BBF3-250B8FFAF3E5}" type="pres">
      <dgm:prSet presAssocID="{D35ACB41-485A-47C2-88A0-184073BFDB79}" presName="sibTrans" presStyleCnt="0"/>
      <dgm:spPr/>
    </dgm:pt>
    <dgm:pt modelId="{1F6B8E2D-7EBF-4EAE-872E-216AA59F0B20}" type="pres">
      <dgm:prSet presAssocID="{792FA802-487A-4940-8521-C4B26F811111}" presName="node" presStyleLbl="node1" presStyleIdx="4" presStyleCnt="8">
        <dgm:presLayoutVars>
          <dgm:bulletEnabled val="1"/>
        </dgm:presLayoutVars>
      </dgm:prSet>
      <dgm:spPr/>
      <dgm:t>
        <a:bodyPr/>
        <a:lstStyle/>
        <a:p>
          <a:endParaRPr lang="zh-TW" altLang="en-US"/>
        </a:p>
      </dgm:t>
    </dgm:pt>
    <dgm:pt modelId="{6164CEB2-4823-4AF1-A966-2FE928864F75}" type="pres">
      <dgm:prSet presAssocID="{1D11449B-69FF-4146-B753-A3049DCED844}" presName="sibTrans" presStyleCnt="0"/>
      <dgm:spPr/>
    </dgm:pt>
    <dgm:pt modelId="{78D730CA-4F61-4DE1-8864-502D90217B5C}" type="pres">
      <dgm:prSet presAssocID="{8D1B849D-2D0B-4F83-A9AB-CA486C3357A6}" presName="node" presStyleLbl="node1" presStyleIdx="5" presStyleCnt="8">
        <dgm:presLayoutVars>
          <dgm:bulletEnabled val="1"/>
        </dgm:presLayoutVars>
      </dgm:prSet>
      <dgm:spPr/>
      <dgm:t>
        <a:bodyPr/>
        <a:lstStyle/>
        <a:p>
          <a:endParaRPr lang="zh-TW" altLang="en-US"/>
        </a:p>
      </dgm:t>
    </dgm:pt>
    <dgm:pt modelId="{BD932723-1BE2-4144-8F66-E711394C50E0}" type="pres">
      <dgm:prSet presAssocID="{E117E2B2-BA6D-4B61-842C-0FD763209597}" presName="sibTrans" presStyleCnt="0"/>
      <dgm:spPr/>
    </dgm:pt>
    <dgm:pt modelId="{7B342B70-EF05-4F16-8F1D-D379F85B1D30}" type="pres">
      <dgm:prSet presAssocID="{FAE5481C-BC92-498E-A747-EEC8C5C620FD}" presName="node" presStyleLbl="node1" presStyleIdx="6" presStyleCnt="8" custLinFactNeighborX="-2461" custLinFactNeighborY="-3650">
        <dgm:presLayoutVars>
          <dgm:bulletEnabled val="1"/>
        </dgm:presLayoutVars>
      </dgm:prSet>
      <dgm:spPr/>
      <dgm:t>
        <a:bodyPr/>
        <a:lstStyle/>
        <a:p>
          <a:endParaRPr lang="zh-TW" altLang="en-US"/>
        </a:p>
      </dgm:t>
    </dgm:pt>
    <dgm:pt modelId="{A9C0F69B-9607-4084-B3B9-FB817D096B3F}" type="pres">
      <dgm:prSet presAssocID="{49479374-D677-4040-AD2F-ACE7A757B2A4}" presName="sibTrans" presStyleCnt="0"/>
      <dgm:spPr/>
    </dgm:pt>
    <dgm:pt modelId="{CDF9FFEB-755E-4E2D-AF1C-3E212E2BDDDB}" type="pres">
      <dgm:prSet presAssocID="{C1E97CA3-FFBF-4191-9333-BD410A38230F}" presName="node" presStyleLbl="node1" presStyleIdx="7" presStyleCnt="8" custLinFactNeighborX="-999" custLinFactNeighborY="-5816">
        <dgm:presLayoutVars>
          <dgm:bulletEnabled val="1"/>
        </dgm:presLayoutVars>
      </dgm:prSet>
      <dgm:spPr/>
      <dgm:t>
        <a:bodyPr/>
        <a:lstStyle/>
        <a:p>
          <a:endParaRPr lang="zh-TW" altLang="en-US"/>
        </a:p>
      </dgm:t>
    </dgm:pt>
  </dgm:ptLst>
  <dgm:cxnLst>
    <dgm:cxn modelId="{985DA7E8-3EE0-4049-AEAB-5C7C4B369226}" srcId="{38FC1D11-3427-488A-B710-9EEF2839E64B}" destId="{FAE5481C-BC92-498E-A747-EEC8C5C620FD}" srcOrd="6" destOrd="0" parTransId="{1D812981-3378-488D-A4D9-8D1EFDAE8212}" sibTransId="{49479374-D677-4040-AD2F-ACE7A757B2A4}"/>
    <dgm:cxn modelId="{60D3D203-8697-4C2E-B366-AC2610376CCE}" srcId="{38FC1D11-3427-488A-B710-9EEF2839E64B}" destId="{792FA802-487A-4940-8521-C4B26F811111}" srcOrd="4" destOrd="0" parTransId="{9F19E346-2903-431D-9E44-898641249A94}" sibTransId="{1D11449B-69FF-4146-B753-A3049DCED844}"/>
    <dgm:cxn modelId="{6F9BF6FA-C698-406A-97A6-821BFE3DFBA4}" srcId="{38FC1D11-3427-488A-B710-9EEF2839E64B}" destId="{C1E97CA3-FFBF-4191-9333-BD410A38230F}" srcOrd="7" destOrd="0" parTransId="{1FECF273-98E9-4F8C-8C2A-16B30D8E8EDA}" sibTransId="{097A3A47-5F6F-4952-8ABC-FDB130678FE2}"/>
    <dgm:cxn modelId="{D33398CC-B8FC-4CFB-957A-8DB19895411B}" type="presOf" srcId="{F2A0EB11-E000-444B-B479-66CD07D60F57}" destId="{892A2186-22DF-41D8-AF42-75CA2D0B85D7}" srcOrd="0" destOrd="0" presId="urn:microsoft.com/office/officeart/2005/8/layout/default"/>
    <dgm:cxn modelId="{E4FA90AD-36C4-44C8-B98F-ABC7645C5A11}" type="presOf" srcId="{38FC1D11-3427-488A-B710-9EEF2839E64B}" destId="{B11C4D39-F18F-425D-B824-4284833B2861}" srcOrd="0" destOrd="0" presId="urn:microsoft.com/office/officeart/2005/8/layout/default"/>
    <dgm:cxn modelId="{BFFF66F8-13DB-4A55-81C9-7FF8DC36B67B}" type="presOf" srcId="{C1E97CA3-FFBF-4191-9333-BD410A38230F}" destId="{CDF9FFEB-755E-4E2D-AF1C-3E212E2BDDDB}" srcOrd="0" destOrd="0" presId="urn:microsoft.com/office/officeart/2005/8/layout/default"/>
    <dgm:cxn modelId="{19B32CE4-8881-43FD-9319-1B1619FF760D}" type="presOf" srcId="{8D1B849D-2D0B-4F83-A9AB-CA486C3357A6}" destId="{78D730CA-4F61-4DE1-8864-502D90217B5C}" srcOrd="0" destOrd="0" presId="urn:microsoft.com/office/officeart/2005/8/layout/default"/>
    <dgm:cxn modelId="{E72D1606-322A-40BB-9942-1301ADEE57EA}" type="presOf" srcId="{FAE5481C-BC92-498E-A747-EEC8C5C620FD}" destId="{7B342B70-EF05-4F16-8F1D-D379F85B1D30}" srcOrd="0" destOrd="0" presId="urn:microsoft.com/office/officeart/2005/8/layout/default"/>
    <dgm:cxn modelId="{D33D05DE-25C6-4E71-A985-EE3A2371866B}" srcId="{38FC1D11-3427-488A-B710-9EEF2839E64B}" destId="{0F6034EC-D20A-4E29-BB4A-7B9F3E3C77F3}" srcOrd="0" destOrd="0" parTransId="{A9116CFD-117D-44C4-9664-1D825061431A}" sibTransId="{E8C86B28-0334-4CC2-BDD1-3F20E9E17D33}"/>
    <dgm:cxn modelId="{36E29815-3C48-4A18-9112-E1FB7F723AA7}" type="presOf" srcId="{427CDA5C-CCC8-4FAC-83CD-068531DADB9A}" destId="{E9B48CC9-8438-4960-A91B-B924F8E6CAB6}" srcOrd="0" destOrd="0" presId="urn:microsoft.com/office/officeart/2005/8/layout/default"/>
    <dgm:cxn modelId="{58955C36-5977-474F-AA8E-C8B40DB78798}" srcId="{38FC1D11-3427-488A-B710-9EEF2839E64B}" destId="{7FDC4446-8C67-46EA-B0AF-A39D632F73FC}" srcOrd="3" destOrd="0" parTransId="{9759F85C-25B3-4DED-9177-A54801919C78}" sibTransId="{D35ACB41-485A-47C2-88A0-184073BFDB79}"/>
    <dgm:cxn modelId="{14FFDACB-5EC8-4CED-9D58-963EBFE75FFB}" srcId="{38FC1D11-3427-488A-B710-9EEF2839E64B}" destId="{8D1B849D-2D0B-4F83-A9AB-CA486C3357A6}" srcOrd="5" destOrd="0" parTransId="{A71F2D3E-22B2-441B-93F8-248A6853FF6E}" sibTransId="{E117E2B2-BA6D-4B61-842C-0FD763209597}"/>
    <dgm:cxn modelId="{8C84A75B-4CB2-40EC-BF12-2FF98D5B1E5F}" type="presOf" srcId="{792FA802-487A-4940-8521-C4B26F811111}" destId="{1F6B8E2D-7EBF-4EAE-872E-216AA59F0B20}" srcOrd="0" destOrd="0" presId="urn:microsoft.com/office/officeart/2005/8/layout/default"/>
    <dgm:cxn modelId="{B19EF2B0-4E01-4B99-A69F-2D3C93F7B393}" type="presOf" srcId="{7FDC4446-8C67-46EA-B0AF-A39D632F73FC}" destId="{8DD6BFD0-F3BC-4AF0-ACF2-4A67EC73DE9C}" srcOrd="0" destOrd="0" presId="urn:microsoft.com/office/officeart/2005/8/layout/default"/>
    <dgm:cxn modelId="{B509612A-6F1F-4D24-913B-083BF918943F}" srcId="{38FC1D11-3427-488A-B710-9EEF2839E64B}" destId="{F2A0EB11-E000-444B-B479-66CD07D60F57}" srcOrd="1" destOrd="0" parTransId="{0CAEBEF8-1446-4E5D-97ED-8B6A84463FE7}" sibTransId="{149ECEDB-1A5E-4F60-8FF5-EAE85E25E701}"/>
    <dgm:cxn modelId="{B5FC1CE5-D76A-47BF-90FB-E2092C70E384}" srcId="{38FC1D11-3427-488A-B710-9EEF2839E64B}" destId="{427CDA5C-CCC8-4FAC-83CD-068531DADB9A}" srcOrd="2" destOrd="0" parTransId="{F0D5D477-CADB-4B8B-B8C1-4627FFA9AAFA}" sibTransId="{62ECE576-BEED-4AD7-B9FA-9C4FC884C996}"/>
    <dgm:cxn modelId="{22EE1077-90B4-4E9D-9A47-E59775524626}" type="presOf" srcId="{0F6034EC-D20A-4E29-BB4A-7B9F3E3C77F3}" destId="{4B918941-15FC-4CA6-B7AE-FDDE96764BB0}" srcOrd="0" destOrd="0" presId="urn:microsoft.com/office/officeart/2005/8/layout/default"/>
    <dgm:cxn modelId="{A6C333AA-D92E-4751-8249-67C587EB640A}" type="presParOf" srcId="{B11C4D39-F18F-425D-B824-4284833B2861}" destId="{4B918941-15FC-4CA6-B7AE-FDDE96764BB0}" srcOrd="0" destOrd="0" presId="urn:microsoft.com/office/officeart/2005/8/layout/default"/>
    <dgm:cxn modelId="{EEA1094E-BF58-4D4D-9F25-42D879AEDE2E}" type="presParOf" srcId="{B11C4D39-F18F-425D-B824-4284833B2861}" destId="{2382842A-A180-4EB9-98E3-3088358CA270}" srcOrd="1" destOrd="0" presId="urn:microsoft.com/office/officeart/2005/8/layout/default"/>
    <dgm:cxn modelId="{0B39FC81-A7B7-47BD-9518-E434C8DCB409}" type="presParOf" srcId="{B11C4D39-F18F-425D-B824-4284833B2861}" destId="{892A2186-22DF-41D8-AF42-75CA2D0B85D7}" srcOrd="2" destOrd="0" presId="urn:microsoft.com/office/officeart/2005/8/layout/default"/>
    <dgm:cxn modelId="{9C019187-8E86-4C5D-99F4-9D26744F4D37}" type="presParOf" srcId="{B11C4D39-F18F-425D-B824-4284833B2861}" destId="{8ABF2C79-2D31-405F-9E83-78CAB9584AB8}" srcOrd="3" destOrd="0" presId="urn:microsoft.com/office/officeart/2005/8/layout/default"/>
    <dgm:cxn modelId="{9E3EF971-450A-4028-837C-BA9332E6BB4A}" type="presParOf" srcId="{B11C4D39-F18F-425D-B824-4284833B2861}" destId="{E9B48CC9-8438-4960-A91B-B924F8E6CAB6}" srcOrd="4" destOrd="0" presId="urn:microsoft.com/office/officeart/2005/8/layout/default"/>
    <dgm:cxn modelId="{0E0E5848-A2DE-4B5D-B367-13D3B6D3A7D4}" type="presParOf" srcId="{B11C4D39-F18F-425D-B824-4284833B2861}" destId="{B3CFDAF5-FCCD-4B89-9541-22C754882F4F}" srcOrd="5" destOrd="0" presId="urn:microsoft.com/office/officeart/2005/8/layout/default"/>
    <dgm:cxn modelId="{39F9BF04-7B5A-43EF-947E-9F6F2E444043}" type="presParOf" srcId="{B11C4D39-F18F-425D-B824-4284833B2861}" destId="{8DD6BFD0-F3BC-4AF0-ACF2-4A67EC73DE9C}" srcOrd="6" destOrd="0" presId="urn:microsoft.com/office/officeart/2005/8/layout/default"/>
    <dgm:cxn modelId="{EC908E95-6F38-41F6-BDF6-F49E9AE86870}" type="presParOf" srcId="{B11C4D39-F18F-425D-B824-4284833B2861}" destId="{FE47F31C-4021-49FE-BBF3-250B8FFAF3E5}" srcOrd="7" destOrd="0" presId="urn:microsoft.com/office/officeart/2005/8/layout/default"/>
    <dgm:cxn modelId="{89F22A15-101E-4AEC-975B-FB7112163B6D}" type="presParOf" srcId="{B11C4D39-F18F-425D-B824-4284833B2861}" destId="{1F6B8E2D-7EBF-4EAE-872E-216AA59F0B20}" srcOrd="8" destOrd="0" presId="urn:microsoft.com/office/officeart/2005/8/layout/default"/>
    <dgm:cxn modelId="{78DC1C10-166A-47A3-99D2-384B6E51B42C}" type="presParOf" srcId="{B11C4D39-F18F-425D-B824-4284833B2861}" destId="{6164CEB2-4823-4AF1-A966-2FE928864F75}" srcOrd="9" destOrd="0" presId="urn:microsoft.com/office/officeart/2005/8/layout/default"/>
    <dgm:cxn modelId="{8502CC89-6DE8-450E-9688-1A7CF5EB8844}" type="presParOf" srcId="{B11C4D39-F18F-425D-B824-4284833B2861}" destId="{78D730CA-4F61-4DE1-8864-502D90217B5C}" srcOrd="10" destOrd="0" presId="urn:microsoft.com/office/officeart/2005/8/layout/default"/>
    <dgm:cxn modelId="{958BDCB4-9A6E-4E38-997D-8434E8ADF357}" type="presParOf" srcId="{B11C4D39-F18F-425D-B824-4284833B2861}" destId="{BD932723-1BE2-4144-8F66-E711394C50E0}" srcOrd="11" destOrd="0" presId="urn:microsoft.com/office/officeart/2005/8/layout/default"/>
    <dgm:cxn modelId="{D3E152C9-1B89-41F9-9289-97A27390DBCA}" type="presParOf" srcId="{B11C4D39-F18F-425D-B824-4284833B2861}" destId="{7B342B70-EF05-4F16-8F1D-D379F85B1D30}" srcOrd="12" destOrd="0" presId="urn:microsoft.com/office/officeart/2005/8/layout/default"/>
    <dgm:cxn modelId="{064557BF-0126-4EDE-88C7-3704434AF963}" type="presParOf" srcId="{B11C4D39-F18F-425D-B824-4284833B2861}" destId="{A9C0F69B-9607-4084-B3B9-FB817D096B3F}" srcOrd="13" destOrd="0" presId="urn:microsoft.com/office/officeart/2005/8/layout/default"/>
    <dgm:cxn modelId="{76122207-49C6-4431-B763-48449984FB7A}" type="presParOf" srcId="{B11C4D39-F18F-425D-B824-4284833B2861}" destId="{CDF9FFEB-755E-4E2D-AF1C-3E212E2BDDDB}"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AC16A5F-1A13-48EF-8A50-C592C95055A1}"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zh-TW" altLang="en-US"/>
        </a:p>
      </dgm:t>
    </dgm:pt>
    <dgm:pt modelId="{60EC4C4F-5564-4872-95D2-DEB3BD8CD335}">
      <dgm:prSet custT="1"/>
      <dgm:spPr/>
      <dgm:t>
        <a:bodyPr/>
        <a:lstStyle/>
        <a:p>
          <a:r>
            <a:rPr lang="en-US" sz="2400" b="0" i="0" dirty="0" smtClean="0">
              <a:solidFill>
                <a:srgbClr val="002060"/>
              </a:solidFill>
              <a:latin typeface="+mj-ea"/>
              <a:ea typeface="+mj-ea"/>
            </a:rPr>
            <a:t>4.1.</a:t>
          </a:r>
          <a:r>
            <a:rPr lang="zh-TW" sz="2400" b="0" i="0" dirty="0" smtClean="0">
              <a:solidFill>
                <a:srgbClr val="002060"/>
              </a:solidFill>
              <a:latin typeface="+mj-ea"/>
              <a:ea typeface="+mj-ea"/>
            </a:rPr>
            <a:t>受訪者社會經濟基本資料</a:t>
          </a:r>
          <a:endParaRPr lang="zh-TW" altLang="en-US" sz="2400" b="0" i="0" dirty="0">
            <a:solidFill>
              <a:srgbClr val="002060"/>
            </a:solidFill>
            <a:latin typeface="+mj-ea"/>
            <a:ea typeface="+mj-ea"/>
          </a:endParaRPr>
        </a:p>
      </dgm:t>
    </dgm:pt>
    <dgm:pt modelId="{64B04C0C-1608-4975-A2D5-6F802C5BA679}" type="parTrans" cxnId="{CF42FE10-055B-46C1-9306-47E6A8058558}">
      <dgm:prSet/>
      <dgm:spPr/>
      <dgm:t>
        <a:bodyPr/>
        <a:lstStyle/>
        <a:p>
          <a:endParaRPr lang="zh-TW" altLang="en-US"/>
        </a:p>
      </dgm:t>
    </dgm:pt>
    <dgm:pt modelId="{E06BCFB4-2772-4327-B736-F3181E6188A4}" type="sibTrans" cxnId="{CF42FE10-055B-46C1-9306-47E6A8058558}">
      <dgm:prSet/>
      <dgm:spPr/>
      <dgm:t>
        <a:bodyPr/>
        <a:lstStyle/>
        <a:p>
          <a:endParaRPr lang="zh-TW" altLang="en-US"/>
        </a:p>
      </dgm:t>
    </dgm:pt>
    <dgm:pt modelId="{28A3E717-94B8-4D42-A0D3-FC014E5DB349}">
      <dgm:prSet phldrT="[文字]" custT="1"/>
      <dgm:spPr/>
      <dgm:t>
        <a:bodyPr/>
        <a:lstStyle/>
        <a:p>
          <a:r>
            <a:rPr lang="en-US" sz="2400" b="0" i="0" dirty="0" smtClean="0">
              <a:solidFill>
                <a:srgbClr val="002060"/>
              </a:solidFill>
            </a:rPr>
            <a:t>4.3.</a:t>
          </a:r>
          <a:r>
            <a:rPr lang="zh-TW" sz="2400" b="0" i="0" dirty="0" smtClean="0">
              <a:solidFill>
                <a:srgbClr val="002060"/>
              </a:solidFill>
            </a:rPr>
            <a:t>消費者對國際連鎖品牌飯店之品牌形象的因素分析</a:t>
          </a:r>
          <a:endParaRPr lang="zh-TW" altLang="en-US" sz="2400" b="0" i="0" dirty="0">
            <a:solidFill>
              <a:srgbClr val="002060"/>
            </a:solidFill>
          </a:endParaRPr>
        </a:p>
      </dgm:t>
    </dgm:pt>
    <dgm:pt modelId="{61338E5D-24DC-4BFE-9BB4-2EFAA4E34D5C}" type="parTrans" cxnId="{37ECD43E-2369-47B3-B908-BD26B539651E}">
      <dgm:prSet/>
      <dgm:spPr/>
      <dgm:t>
        <a:bodyPr/>
        <a:lstStyle/>
        <a:p>
          <a:endParaRPr lang="zh-TW" altLang="en-US"/>
        </a:p>
      </dgm:t>
    </dgm:pt>
    <dgm:pt modelId="{3036751C-B97F-4FF5-9318-B0691CED8304}" type="sibTrans" cxnId="{37ECD43E-2369-47B3-B908-BD26B539651E}">
      <dgm:prSet/>
      <dgm:spPr/>
      <dgm:t>
        <a:bodyPr/>
        <a:lstStyle/>
        <a:p>
          <a:endParaRPr lang="zh-TW" altLang="en-US"/>
        </a:p>
      </dgm:t>
    </dgm:pt>
    <dgm:pt modelId="{D5126624-8162-4FD7-A016-234634540838}">
      <dgm:prSet phldrT="[文字]" custT="1"/>
      <dgm:spPr/>
      <dgm:t>
        <a:bodyPr/>
        <a:lstStyle/>
        <a:p>
          <a:r>
            <a:rPr lang="en-US" sz="2400" b="0" i="0" dirty="0" smtClean="0">
              <a:solidFill>
                <a:srgbClr val="002060"/>
              </a:solidFill>
            </a:rPr>
            <a:t>4.4.</a:t>
          </a:r>
          <a:r>
            <a:rPr lang="zh-TW" sz="2400" b="0" i="0" dirty="0" smtClean="0">
              <a:solidFill>
                <a:srgbClr val="002060"/>
              </a:solidFill>
            </a:rPr>
            <a:t>消費者對國際連鎖品牌飯店之品牌價值的因素分析</a:t>
          </a:r>
          <a:endParaRPr lang="zh-TW" altLang="en-US" sz="2400" b="0" i="0" dirty="0">
            <a:solidFill>
              <a:srgbClr val="002060"/>
            </a:solidFill>
          </a:endParaRPr>
        </a:p>
      </dgm:t>
    </dgm:pt>
    <dgm:pt modelId="{1B380CF1-A8A5-4331-9BF0-6AE4A876BB54}" type="parTrans" cxnId="{5AA71AF9-E628-4AA2-89C0-D444271CB250}">
      <dgm:prSet/>
      <dgm:spPr/>
      <dgm:t>
        <a:bodyPr/>
        <a:lstStyle/>
        <a:p>
          <a:endParaRPr lang="zh-TW" altLang="en-US"/>
        </a:p>
      </dgm:t>
    </dgm:pt>
    <dgm:pt modelId="{2C687159-1CF5-48C1-832C-DE311635B04D}" type="sibTrans" cxnId="{5AA71AF9-E628-4AA2-89C0-D444271CB250}">
      <dgm:prSet/>
      <dgm:spPr/>
      <dgm:t>
        <a:bodyPr/>
        <a:lstStyle/>
        <a:p>
          <a:endParaRPr lang="zh-TW" altLang="en-US"/>
        </a:p>
      </dgm:t>
    </dgm:pt>
    <dgm:pt modelId="{CA2165F5-612A-441E-AF1A-EB2A065A12BD}">
      <dgm:prSet custT="1"/>
      <dgm:spPr/>
      <dgm:t>
        <a:bodyPr/>
        <a:lstStyle/>
        <a:p>
          <a:r>
            <a:rPr lang="en-US" sz="2400" b="0" i="0" dirty="0" smtClean="0">
              <a:solidFill>
                <a:srgbClr val="002060"/>
              </a:solidFill>
              <a:latin typeface="+mn-ea"/>
              <a:ea typeface="+mn-ea"/>
            </a:rPr>
            <a:t>4.2.</a:t>
          </a:r>
          <a:r>
            <a:rPr lang="zh-TW" sz="2400" b="0" i="0" dirty="0" smtClean="0">
              <a:solidFill>
                <a:srgbClr val="002060"/>
              </a:solidFill>
              <a:latin typeface="+mn-ea"/>
              <a:ea typeface="+mn-ea"/>
            </a:rPr>
            <a:t>消費者對國際連鎖品牌飯店之品牌信任的因素分析</a:t>
          </a:r>
          <a:endParaRPr lang="zh-TW" altLang="en-US" sz="2400" b="0" i="0" dirty="0">
            <a:solidFill>
              <a:srgbClr val="002060"/>
            </a:solidFill>
            <a:latin typeface="+mn-ea"/>
            <a:ea typeface="+mn-ea"/>
          </a:endParaRPr>
        </a:p>
      </dgm:t>
    </dgm:pt>
    <dgm:pt modelId="{51873769-E73F-47B6-AB86-DB63E6871449}" type="parTrans" cxnId="{FC3ECA26-2F4D-4E46-8435-67F24C0E4817}">
      <dgm:prSet/>
      <dgm:spPr/>
      <dgm:t>
        <a:bodyPr/>
        <a:lstStyle/>
        <a:p>
          <a:endParaRPr lang="zh-TW" altLang="en-US"/>
        </a:p>
      </dgm:t>
    </dgm:pt>
    <dgm:pt modelId="{30BB293E-E989-4A20-BE5D-A522806F8E10}" type="sibTrans" cxnId="{FC3ECA26-2F4D-4E46-8435-67F24C0E4817}">
      <dgm:prSet/>
      <dgm:spPr/>
      <dgm:t>
        <a:bodyPr/>
        <a:lstStyle/>
        <a:p>
          <a:endParaRPr lang="zh-TW" altLang="en-US"/>
        </a:p>
      </dgm:t>
    </dgm:pt>
    <dgm:pt modelId="{494F4D17-6EC0-4EAB-8987-34629C908B46}">
      <dgm:prSet custT="1"/>
      <dgm:spPr/>
      <dgm:t>
        <a:bodyPr/>
        <a:lstStyle/>
        <a:p>
          <a:r>
            <a:rPr lang="en-US" sz="2400" b="0" i="0" dirty="0" smtClean="0">
              <a:solidFill>
                <a:srgbClr val="002060"/>
              </a:solidFill>
              <a:latin typeface="微軟正黑體" panose="020B0604030504040204" pitchFamily="34" charset="-120"/>
              <a:ea typeface="微軟正黑體" panose="020B0604030504040204" pitchFamily="34" charset="-120"/>
            </a:rPr>
            <a:t>4.5.</a:t>
          </a:r>
          <a:r>
            <a:rPr lang="zh-TW" sz="2400" b="0" i="0" dirty="0" smtClean="0">
              <a:solidFill>
                <a:srgbClr val="002060"/>
              </a:solidFill>
              <a:latin typeface="微軟正黑體" panose="020B0604030504040204" pitchFamily="34" charset="-120"/>
              <a:ea typeface="微軟正黑體" panose="020B0604030504040204" pitchFamily="34" charset="-120"/>
            </a:rPr>
            <a:t>消費者對於至國際連鎖品牌飯店消費之市場區隔</a:t>
          </a:r>
          <a:endParaRPr lang="zh-TW" sz="2400" b="0" i="0" dirty="0">
            <a:solidFill>
              <a:srgbClr val="002060"/>
            </a:solidFill>
            <a:latin typeface="微軟正黑體" panose="020B0604030504040204" pitchFamily="34" charset="-120"/>
            <a:ea typeface="微軟正黑體" panose="020B0604030504040204" pitchFamily="34" charset="-120"/>
          </a:endParaRPr>
        </a:p>
      </dgm:t>
    </dgm:pt>
    <dgm:pt modelId="{16087B9E-0D53-420E-82AD-98D9DC65D513}" type="parTrans" cxnId="{1D1B6371-81F1-40F9-AB6C-193B927E6CCC}">
      <dgm:prSet/>
      <dgm:spPr/>
      <dgm:t>
        <a:bodyPr/>
        <a:lstStyle/>
        <a:p>
          <a:endParaRPr lang="zh-TW" altLang="en-US"/>
        </a:p>
      </dgm:t>
    </dgm:pt>
    <dgm:pt modelId="{CCEBDAAF-2FCD-449A-9020-8E538D46EBA2}" type="sibTrans" cxnId="{1D1B6371-81F1-40F9-AB6C-193B927E6CCC}">
      <dgm:prSet/>
      <dgm:spPr/>
      <dgm:t>
        <a:bodyPr/>
        <a:lstStyle/>
        <a:p>
          <a:endParaRPr lang="zh-TW" altLang="en-US"/>
        </a:p>
      </dgm:t>
    </dgm:pt>
    <dgm:pt modelId="{804615BB-C803-4EF7-B995-257E5D9536C8}" type="pres">
      <dgm:prSet presAssocID="{3AC16A5F-1A13-48EF-8A50-C592C95055A1}" presName="outerComposite" presStyleCnt="0">
        <dgm:presLayoutVars>
          <dgm:chMax val="5"/>
          <dgm:dir/>
          <dgm:resizeHandles val="exact"/>
        </dgm:presLayoutVars>
      </dgm:prSet>
      <dgm:spPr/>
      <dgm:t>
        <a:bodyPr/>
        <a:lstStyle/>
        <a:p>
          <a:endParaRPr lang="zh-TW" altLang="en-US"/>
        </a:p>
      </dgm:t>
    </dgm:pt>
    <dgm:pt modelId="{60150E89-611C-4C45-AD07-B911A4C14094}" type="pres">
      <dgm:prSet presAssocID="{3AC16A5F-1A13-48EF-8A50-C592C95055A1}" presName="dummyMaxCanvas" presStyleCnt="0">
        <dgm:presLayoutVars/>
      </dgm:prSet>
      <dgm:spPr/>
    </dgm:pt>
    <dgm:pt modelId="{02FB7DC9-D772-41C4-8CE2-499FF56D67C0}" type="pres">
      <dgm:prSet presAssocID="{3AC16A5F-1A13-48EF-8A50-C592C95055A1}" presName="FiveNodes_1" presStyleLbl="node1" presStyleIdx="0" presStyleCnt="5">
        <dgm:presLayoutVars>
          <dgm:bulletEnabled val="1"/>
        </dgm:presLayoutVars>
      </dgm:prSet>
      <dgm:spPr/>
      <dgm:t>
        <a:bodyPr/>
        <a:lstStyle/>
        <a:p>
          <a:endParaRPr lang="zh-TW" altLang="en-US"/>
        </a:p>
      </dgm:t>
    </dgm:pt>
    <dgm:pt modelId="{34026E4E-7A32-4A65-BB15-CB41210F759A}" type="pres">
      <dgm:prSet presAssocID="{3AC16A5F-1A13-48EF-8A50-C592C95055A1}" presName="FiveNodes_2" presStyleLbl="node1" presStyleIdx="1" presStyleCnt="5">
        <dgm:presLayoutVars>
          <dgm:bulletEnabled val="1"/>
        </dgm:presLayoutVars>
      </dgm:prSet>
      <dgm:spPr/>
      <dgm:t>
        <a:bodyPr/>
        <a:lstStyle/>
        <a:p>
          <a:endParaRPr lang="zh-TW" altLang="en-US"/>
        </a:p>
      </dgm:t>
    </dgm:pt>
    <dgm:pt modelId="{9EDE2B12-0CBB-41A5-9711-51EFBFAACB1A}" type="pres">
      <dgm:prSet presAssocID="{3AC16A5F-1A13-48EF-8A50-C592C95055A1}" presName="FiveNodes_3" presStyleLbl="node1" presStyleIdx="2" presStyleCnt="5">
        <dgm:presLayoutVars>
          <dgm:bulletEnabled val="1"/>
        </dgm:presLayoutVars>
      </dgm:prSet>
      <dgm:spPr/>
      <dgm:t>
        <a:bodyPr/>
        <a:lstStyle/>
        <a:p>
          <a:endParaRPr lang="zh-TW" altLang="en-US"/>
        </a:p>
      </dgm:t>
    </dgm:pt>
    <dgm:pt modelId="{2843A37F-7963-4B33-A02E-5D37C339B406}" type="pres">
      <dgm:prSet presAssocID="{3AC16A5F-1A13-48EF-8A50-C592C95055A1}" presName="FiveNodes_4" presStyleLbl="node1" presStyleIdx="3" presStyleCnt="5">
        <dgm:presLayoutVars>
          <dgm:bulletEnabled val="1"/>
        </dgm:presLayoutVars>
      </dgm:prSet>
      <dgm:spPr/>
      <dgm:t>
        <a:bodyPr/>
        <a:lstStyle/>
        <a:p>
          <a:endParaRPr lang="zh-TW" altLang="en-US"/>
        </a:p>
      </dgm:t>
    </dgm:pt>
    <dgm:pt modelId="{B2A5E3A2-B5F5-47F9-8E8A-8244C81106BA}" type="pres">
      <dgm:prSet presAssocID="{3AC16A5F-1A13-48EF-8A50-C592C95055A1}" presName="FiveNodes_5" presStyleLbl="node1" presStyleIdx="4" presStyleCnt="5">
        <dgm:presLayoutVars>
          <dgm:bulletEnabled val="1"/>
        </dgm:presLayoutVars>
      </dgm:prSet>
      <dgm:spPr/>
      <dgm:t>
        <a:bodyPr/>
        <a:lstStyle/>
        <a:p>
          <a:endParaRPr lang="zh-TW" altLang="en-US"/>
        </a:p>
      </dgm:t>
    </dgm:pt>
    <dgm:pt modelId="{6918DDAC-9D93-4E68-A8BA-838280E8B53E}" type="pres">
      <dgm:prSet presAssocID="{3AC16A5F-1A13-48EF-8A50-C592C95055A1}" presName="FiveConn_1-2" presStyleLbl="fgAccFollowNode1" presStyleIdx="0" presStyleCnt="4">
        <dgm:presLayoutVars>
          <dgm:bulletEnabled val="1"/>
        </dgm:presLayoutVars>
      </dgm:prSet>
      <dgm:spPr/>
      <dgm:t>
        <a:bodyPr/>
        <a:lstStyle/>
        <a:p>
          <a:endParaRPr lang="zh-TW" altLang="en-US"/>
        </a:p>
      </dgm:t>
    </dgm:pt>
    <dgm:pt modelId="{AEAD1414-9DBB-4627-8C2D-4E2DAE684819}" type="pres">
      <dgm:prSet presAssocID="{3AC16A5F-1A13-48EF-8A50-C592C95055A1}" presName="FiveConn_2-3" presStyleLbl="fgAccFollowNode1" presStyleIdx="1" presStyleCnt="4">
        <dgm:presLayoutVars>
          <dgm:bulletEnabled val="1"/>
        </dgm:presLayoutVars>
      </dgm:prSet>
      <dgm:spPr/>
      <dgm:t>
        <a:bodyPr/>
        <a:lstStyle/>
        <a:p>
          <a:endParaRPr lang="zh-TW" altLang="en-US"/>
        </a:p>
      </dgm:t>
    </dgm:pt>
    <dgm:pt modelId="{5E2917F7-E45E-40DA-9D46-3BB93F83808E}" type="pres">
      <dgm:prSet presAssocID="{3AC16A5F-1A13-48EF-8A50-C592C95055A1}" presName="FiveConn_3-4" presStyleLbl="fgAccFollowNode1" presStyleIdx="2" presStyleCnt="4">
        <dgm:presLayoutVars>
          <dgm:bulletEnabled val="1"/>
        </dgm:presLayoutVars>
      </dgm:prSet>
      <dgm:spPr/>
      <dgm:t>
        <a:bodyPr/>
        <a:lstStyle/>
        <a:p>
          <a:endParaRPr lang="zh-TW" altLang="en-US"/>
        </a:p>
      </dgm:t>
    </dgm:pt>
    <dgm:pt modelId="{D1B61B01-EE95-4314-8268-8AC46A026B41}" type="pres">
      <dgm:prSet presAssocID="{3AC16A5F-1A13-48EF-8A50-C592C95055A1}" presName="FiveConn_4-5" presStyleLbl="fgAccFollowNode1" presStyleIdx="3" presStyleCnt="4">
        <dgm:presLayoutVars>
          <dgm:bulletEnabled val="1"/>
        </dgm:presLayoutVars>
      </dgm:prSet>
      <dgm:spPr/>
      <dgm:t>
        <a:bodyPr/>
        <a:lstStyle/>
        <a:p>
          <a:endParaRPr lang="zh-TW" altLang="en-US"/>
        </a:p>
      </dgm:t>
    </dgm:pt>
    <dgm:pt modelId="{65992B71-FB32-4EA0-8600-4F144A2F70D6}" type="pres">
      <dgm:prSet presAssocID="{3AC16A5F-1A13-48EF-8A50-C592C95055A1}" presName="FiveNodes_1_text" presStyleLbl="node1" presStyleIdx="4" presStyleCnt="5">
        <dgm:presLayoutVars>
          <dgm:bulletEnabled val="1"/>
        </dgm:presLayoutVars>
      </dgm:prSet>
      <dgm:spPr/>
      <dgm:t>
        <a:bodyPr/>
        <a:lstStyle/>
        <a:p>
          <a:endParaRPr lang="zh-TW" altLang="en-US"/>
        </a:p>
      </dgm:t>
    </dgm:pt>
    <dgm:pt modelId="{2D9A32D3-0CC5-4F12-B8A5-40C6E7E81085}" type="pres">
      <dgm:prSet presAssocID="{3AC16A5F-1A13-48EF-8A50-C592C95055A1}" presName="FiveNodes_2_text" presStyleLbl="node1" presStyleIdx="4" presStyleCnt="5">
        <dgm:presLayoutVars>
          <dgm:bulletEnabled val="1"/>
        </dgm:presLayoutVars>
      </dgm:prSet>
      <dgm:spPr/>
      <dgm:t>
        <a:bodyPr/>
        <a:lstStyle/>
        <a:p>
          <a:endParaRPr lang="zh-TW" altLang="en-US"/>
        </a:p>
      </dgm:t>
    </dgm:pt>
    <dgm:pt modelId="{2E0B4DDC-4C47-43C0-8AE0-BBE9C450A179}" type="pres">
      <dgm:prSet presAssocID="{3AC16A5F-1A13-48EF-8A50-C592C95055A1}" presName="FiveNodes_3_text" presStyleLbl="node1" presStyleIdx="4" presStyleCnt="5">
        <dgm:presLayoutVars>
          <dgm:bulletEnabled val="1"/>
        </dgm:presLayoutVars>
      </dgm:prSet>
      <dgm:spPr/>
      <dgm:t>
        <a:bodyPr/>
        <a:lstStyle/>
        <a:p>
          <a:endParaRPr lang="zh-TW" altLang="en-US"/>
        </a:p>
      </dgm:t>
    </dgm:pt>
    <dgm:pt modelId="{4F3EA97F-B449-42F7-A585-622B42E242BA}" type="pres">
      <dgm:prSet presAssocID="{3AC16A5F-1A13-48EF-8A50-C592C95055A1}" presName="FiveNodes_4_text" presStyleLbl="node1" presStyleIdx="4" presStyleCnt="5">
        <dgm:presLayoutVars>
          <dgm:bulletEnabled val="1"/>
        </dgm:presLayoutVars>
      </dgm:prSet>
      <dgm:spPr/>
      <dgm:t>
        <a:bodyPr/>
        <a:lstStyle/>
        <a:p>
          <a:endParaRPr lang="zh-TW" altLang="en-US"/>
        </a:p>
      </dgm:t>
    </dgm:pt>
    <dgm:pt modelId="{F8418A8F-E297-40F6-9EF1-E9ACC0DF5EF7}" type="pres">
      <dgm:prSet presAssocID="{3AC16A5F-1A13-48EF-8A50-C592C95055A1}" presName="FiveNodes_5_text" presStyleLbl="node1" presStyleIdx="4" presStyleCnt="5">
        <dgm:presLayoutVars>
          <dgm:bulletEnabled val="1"/>
        </dgm:presLayoutVars>
      </dgm:prSet>
      <dgm:spPr/>
      <dgm:t>
        <a:bodyPr/>
        <a:lstStyle/>
        <a:p>
          <a:endParaRPr lang="zh-TW" altLang="en-US"/>
        </a:p>
      </dgm:t>
    </dgm:pt>
  </dgm:ptLst>
  <dgm:cxnLst>
    <dgm:cxn modelId="{3902E5D1-4522-4351-A8C8-384A1492078D}" type="presOf" srcId="{E06BCFB4-2772-4327-B736-F3181E6188A4}" destId="{6918DDAC-9D93-4E68-A8BA-838280E8B53E}" srcOrd="0" destOrd="0" presId="urn:microsoft.com/office/officeart/2005/8/layout/vProcess5"/>
    <dgm:cxn modelId="{75E0FC37-D0D3-4A57-8FF3-DA66B7CFA678}" type="presOf" srcId="{494F4D17-6EC0-4EAB-8987-34629C908B46}" destId="{F8418A8F-E297-40F6-9EF1-E9ACC0DF5EF7}" srcOrd="1" destOrd="0" presId="urn:microsoft.com/office/officeart/2005/8/layout/vProcess5"/>
    <dgm:cxn modelId="{83B60C6C-5E0B-4491-8232-C3A4B127B026}" type="presOf" srcId="{28A3E717-94B8-4D42-A0D3-FC014E5DB349}" destId="{9EDE2B12-0CBB-41A5-9711-51EFBFAACB1A}" srcOrd="0" destOrd="0" presId="urn:microsoft.com/office/officeart/2005/8/layout/vProcess5"/>
    <dgm:cxn modelId="{6716F42F-F25F-484E-9088-24BA3394C558}" type="presOf" srcId="{CA2165F5-612A-441E-AF1A-EB2A065A12BD}" destId="{2D9A32D3-0CC5-4F12-B8A5-40C6E7E81085}" srcOrd="1" destOrd="0" presId="urn:microsoft.com/office/officeart/2005/8/layout/vProcess5"/>
    <dgm:cxn modelId="{37ECD43E-2369-47B3-B908-BD26B539651E}" srcId="{3AC16A5F-1A13-48EF-8A50-C592C95055A1}" destId="{28A3E717-94B8-4D42-A0D3-FC014E5DB349}" srcOrd="2" destOrd="0" parTransId="{61338E5D-24DC-4BFE-9BB4-2EFAA4E34D5C}" sibTransId="{3036751C-B97F-4FF5-9318-B0691CED8304}"/>
    <dgm:cxn modelId="{A093E36A-8FA9-450A-BDAA-53B69EC3186E}" type="presOf" srcId="{D5126624-8162-4FD7-A016-234634540838}" destId="{4F3EA97F-B449-42F7-A585-622B42E242BA}" srcOrd="1" destOrd="0" presId="urn:microsoft.com/office/officeart/2005/8/layout/vProcess5"/>
    <dgm:cxn modelId="{13FAF228-4063-478D-A467-12369A787551}" type="presOf" srcId="{494F4D17-6EC0-4EAB-8987-34629C908B46}" destId="{B2A5E3A2-B5F5-47F9-8E8A-8244C81106BA}" srcOrd="0" destOrd="0" presId="urn:microsoft.com/office/officeart/2005/8/layout/vProcess5"/>
    <dgm:cxn modelId="{0F61036A-AA26-4F06-94BB-6C371BC770CE}" type="presOf" srcId="{2C687159-1CF5-48C1-832C-DE311635B04D}" destId="{D1B61B01-EE95-4314-8268-8AC46A026B41}" srcOrd="0" destOrd="0" presId="urn:microsoft.com/office/officeart/2005/8/layout/vProcess5"/>
    <dgm:cxn modelId="{FC890995-AAD8-46A4-B95E-1E72934B5CC7}" type="presOf" srcId="{3036751C-B97F-4FF5-9318-B0691CED8304}" destId="{5E2917F7-E45E-40DA-9D46-3BB93F83808E}" srcOrd="0" destOrd="0" presId="urn:microsoft.com/office/officeart/2005/8/layout/vProcess5"/>
    <dgm:cxn modelId="{7D04044A-E664-4D46-B9D1-1E961744D804}" type="presOf" srcId="{30BB293E-E989-4A20-BE5D-A522806F8E10}" destId="{AEAD1414-9DBB-4627-8C2D-4E2DAE684819}" srcOrd="0" destOrd="0" presId="urn:microsoft.com/office/officeart/2005/8/layout/vProcess5"/>
    <dgm:cxn modelId="{65C00786-A16F-4A0E-9417-85E5DDD521F3}" type="presOf" srcId="{60EC4C4F-5564-4872-95D2-DEB3BD8CD335}" destId="{02FB7DC9-D772-41C4-8CE2-499FF56D67C0}" srcOrd="0" destOrd="0" presId="urn:microsoft.com/office/officeart/2005/8/layout/vProcess5"/>
    <dgm:cxn modelId="{9318ABCD-DB25-43DB-8325-FC0F50A9427A}" type="presOf" srcId="{D5126624-8162-4FD7-A016-234634540838}" destId="{2843A37F-7963-4B33-A02E-5D37C339B406}" srcOrd="0" destOrd="0" presId="urn:microsoft.com/office/officeart/2005/8/layout/vProcess5"/>
    <dgm:cxn modelId="{5AA71AF9-E628-4AA2-89C0-D444271CB250}" srcId="{3AC16A5F-1A13-48EF-8A50-C592C95055A1}" destId="{D5126624-8162-4FD7-A016-234634540838}" srcOrd="3" destOrd="0" parTransId="{1B380CF1-A8A5-4331-9BF0-6AE4A876BB54}" sibTransId="{2C687159-1CF5-48C1-832C-DE311635B04D}"/>
    <dgm:cxn modelId="{02A31BF3-634E-46B2-A0AC-89AB550B0459}" type="presOf" srcId="{28A3E717-94B8-4D42-A0D3-FC014E5DB349}" destId="{2E0B4DDC-4C47-43C0-8AE0-BBE9C450A179}" srcOrd="1" destOrd="0" presId="urn:microsoft.com/office/officeart/2005/8/layout/vProcess5"/>
    <dgm:cxn modelId="{12865387-6AFD-4345-8186-E1BAFB72BD60}" type="presOf" srcId="{60EC4C4F-5564-4872-95D2-DEB3BD8CD335}" destId="{65992B71-FB32-4EA0-8600-4F144A2F70D6}" srcOrd="1" destOrd="0" presId="urn:microsoft.com/office/officeart/2005/8/layout/vProcess5"/>
    <dgm:cxn modelId="{2EBDE0F2-B9AB-47A7-A32E-25CA33BE15AF}" type="presOf" srcId="{CA2165F5-612A-441E-AF1A-EB2A065A12BD}" destId="{34026E4E-7A32-4A65-BB15-CB41210F759A}" srcOrd="0" destOrd="0" presId="urn:microsoft.com/office/officeart/2005/8/layout/vProcess5"/>
    <dgm:cxn modelId="{1D1B6371-81F1-40F9-AB6C-193B927E6CCC}" srcId="{3AC16A5F-1A13-48EF-8A50-C592C95055A1}" destId="{494F4D17-6EC0-4EAB-8987-34629C908B46}" srcOrd="4" destOrd="0" parTransId="{16087B9E-0D53-420E-82AD-98D9DC65D513}" sibTransId="{CCEBDAAF-2FCD-449A-9020-8E538D46EBA2}"/>
    <dgm:cxn modelId="{CF42FE10-055B-46C1-9306-47E6A8058558}" srcId="{3AC16A5F-1A13-48EF-8A50-C592C95055A1}" destId="{60EC4C4F-5564-4872-95D2-DEB3BD8CD335}" srcOrd="0" destOrd="0" parTransId="{64B04C0C-1608-4975-A2D5-6F802C5BA679}" sibTransId="{E06BCFB4-2772-4327-B736-F3181E6188A4}"/>
    <dgm:cxn modelId="{27B2DE01-E8E4-42D5-8B8F-D74BF8A583C6}" type="presOf" srcId="{3AC16A5F-1A13-48EF-8A50-C592C95055A1}" destId="{804615BB-C803-4EF7-B995-257E5D9536C8}" srcOrd="0" destOrd="0" presId="urn:microsoft.com/office/officeart/2005/8/layout/vProcess5"/>
    <dgm:cxn modelId="{FC3ECA26-2F4D-4E46-8435-67F24C0E4817}" srcId="{3AC16A5F-1A13-48EF-8A50-C592C95055A1}" destId="{CA2165F5-612A-441E-AF1A-EB2A065A12BD}" srcOrd="1" destOrd="0" parTransId="{51873769-E73F-47B6-AB86-DB63E6871449}" sibTransId="{30BB293E-E989-4A20-BE5D-A522806F8E10}"/>
    <dgm:cxn modelId="{DBE7A958-A46E-4127-B30B-27839394C159}" type="presParOf" srcId="{804615BB-C803-4EF7-B995-257E5D9536C8}" destId="{60150E89-611C-4C45-AD07-B911A4C14094}" srcOrd="0" destOrd="0" presId="urn:microsoft.com/office/officeart/2005/8/layout/vProcess5"/>
    <dgm:cxn modelId="{65ACCE06-EC58-47C6-9DF0-DF08FAD726F6}" type="presParOf" srcId="{804615BB-C803-4EF7-B995-257E5D9536C8}" destId="{02FB7DC9-D772-41C4-8CE2-499FF56D67C0}" srcOrd="1" destOrd="0" presId="urn:microsoft.com/office/officeart/2005/8/layout/vProcess5"/>
    <dgm:cxn modelId="{39DF53A5-02FA-46FA-9938-D95C0A95A6F8}" type="presParOf" srcId="{804615BB-C803-4EF7-B995-257E5D9536C8}" destId="{34026E4E-7A32-4A65-BB15-CB41210F759A}" srcOrd="2" destOrd="0" presId="urn:microsoft.com/office/officeart/2005/8/layout/vProcess5"/>
    <dgm:cxn modelId="{367BB8DC-90C2-4EC7-A44B-0B83D51C12FE}" type="presParOf" srcId="{804615BB-C803-4EF7-B995-257E5D9536C8}" destId="{9EDE2B12-0CBB-41A5-9711-51EFBFAACB1A}" srcOrd="3" destOrd="0" presId="urn:microsoft.com/office/officeart/2005/8/layout/vProcess5"/>
    <dgm:cxn modelId="{FB22981A-412C-4BBC-A7C8-521FB4A6FF28}" type="presParOf" srcId="{804615BB-C803-4EF7-B995-257E5D9536C8}" destId="{2843A37F-7963-4B33-A02E-5D37C339B406}" srcOrd="4" destOrd="0" presId="urn:microsoft.com/office/officeart/2005/8/layout/vProcess5"/>
    <dgm:cxn modelId="{51089A2C-F97C-431E-B572-A112A4CCE340}" type="presParOf" srcId="{804615BB-C803-4EF7-B995-257E5D9536C8}" destId="{B2A5E3A2-B5F5-47F9-8E8A-8244C81106BA}" srcOrd="5" destOrd="0" presId="urn:microsoft.com/office/officeart/2005/8/layout/vProcess5"/>
    <dgm:cxn modelId="{CEC3E574-4A14-4122-9C4A-B521C84D9B90}" type="presParOf" srcId="{804615BB-C803-4EF7-B995-257E5D9536C8}" destId="{6918DDAC-9D93-4E68-A8BA-838280E8B53E}" srcOrd="6" destOrd="0" presId="urn:microsoft.com/office/officeart/2005/8/layout/vProcess5"/>
    <dgm:cxn modelId="{DB374FF5-9AFB-42AF-B82D-EBFA4690085B}" type="presParOf" srcId="{804615BB-C803-4EF7-B995-257E5D9536C8}" destId="{AEAD1414-9DBB-4627-8C2D-4E2DAE684819}" srcOrd="7" destOrd="0" presId="urn:microsoft.com/office/officeart/2005/8/layout/vProcess5"/>
    <dgm:cxn modelId="{97D326CE-D2FE-4FEF-9222-C78A5CD145A5}" type="presParOf" srcId="{804615BB-C803-4EF7-B995-257E5D9536C8}" destId="{5E2917F7-E45E-40DA-9D46-3BB93F83808E}" srcOrd="8" destOrd="0" presId="urn:microsoft.com/office/officeart/2005/8/layout/vProcess5"/>
    <dgm:cxn modelId="{02F1728B-02A8-42E2-AD9C-83ED6F4944F4}" type="presParOf" srcId="{804615BB-C803-4EF7-B995-257E5D9536C8}" destId="{D1B61B01-EE95-4314-8268-8AC46A026B41}" srcOrd="9" destOrd="0" presId="urn:microsoft.com/office/officeart/2005/8/layout/vProcess5"/>
    <dgm:cxn modelId="{2CC7A8D2-C81E-4857-9BAA-60B759F8A682}" type="presParOf" srcId="{804615BB-C803-4EF7-B995-257E5D9536C8}" destId="{65992B71-FB32-4EA0-8600-4F144A2F70D6}" srcOrd="10" destOrd="0" presId="urn:microsoft.com/office/officeart/2005/8/layout/vProcess5"/>
    <dgm:cxn modelId="{24A30C3A-1002-4118-BE61-B8CBE596D43B}" type="presParOf" srcId="{804615BB-C803-4EF7-B995-257E5D9536C8}" destId="{2D9A32D3-0CC5-4F12-B8A5-40C6E7E81085}" srcOrd="11" destOrd="0" presId="urn:microsoft.com/office/officeart/2005/8/layout/vProcess5"/>
    <dgm:cxn modelId="{D431EE9C-327C-4777-96FD-725A714B3E9E}" type="presParOf" srcId="{804615BB-C803-4EF7-B995-257E5D9536C8}" destId="{2E0B4DDC-4C47-43C0-8AE0-BBE9C450A179}" srcOrd="12" destOrd="0" presId="urn:microsoft.com/office/officeart/2005/8/layout/vProcess5"/>
    <dgm:cxn modelId="{C7EC5439-3131-4D96-887F-6C9EB82B5E52}" type="presParOf" srcId="{804615BB-C803-4EF7-B995-257E5D9536C8}" destId="{4F3EA97F-B449-42F7-A585-622B42E242BA}" srcOrd="13" destOrd="0" presId="urn:microsoft.com/office/officeart/2005/8/layout/vProcess5"/>
    <dgm:cxn modelId="{4B4CEF1B-1768-4C57-8F02-04BEC3153085}" type="presParOf" srcId="{804615BB-C803-4EF7-B995-257E5D9536C8}" destId="{F8418A8F-E297-40F6-9EF1-E9ACC0DF5EF7}"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8CC26A-70CD-4B2C-8EB2-74CBFEAA290D}" type="doc">
      <dgm:prSet loTypeId="urn:microsoft.com/office/officeart/2005/8/layout/hList1" loCatId="list" qsTypeId="urn:microsoft.com/office/officeart/2005/8/quickstyle/3d2" qsCatId="3D" csTypeId="urn:microsoft.com/office/officeart/2005/8/colors/colorful5" csCatId="colorful" phldr="1"/>
      <dgm:spPr/>
      <dgm:t>
        <a:bodyPr/>
        <a:lstStyle/>
        <a:p>
          <a:endParaRPr lang="zh-TW" altLang="en-US"/>
        </a:p>
      </dgm:t>
    </dgm:pt>
    <dgm:pt modelId="{C2E72ACE-DFA7-4FDC-B9A0-F7F622808694}">
      <dgm:prSet phldrT="[文字]"/>
      <dgm:spPr/>
      <dgm:t>
        <a:bodyPr/>
        <a:lstStyle/>
        <a:p>
          <a:r>
            <a:rPr lang="zh-TW" dirty="0" smtClean="0">
              <a:latin typeface="+mn-ea"/>
              <a:ea typeface="+mn-ea"/>
            </a:rPr>
            <a:t>形象良好</a:t>
          </a:r>
          <a:endParaRPr lang="zh-TW" altLang="en-US" dirty="0">
            <a:latin typeface="+mn-ea"/>
            <a:ea typeface="+mn-ea"/>
          </a:endParaRPr>
        </a:p>
      </dgm:t>
    </dgm:pt>
    <dgm:pt modelId="{E8A55F3D-5980-4AA2-8813-6EC324F21F2D}" type="parTrans" cxnId="{6822B68D-CAB5-44A8-8673-F4F686B081AB}">
      <dgm:prSet/>
      <dgm:spPr/>
      <dgm:t>
        <a:bodyPr/>
        <a:lstStyle/>
        <a:p>
          <a:endParaRPr lang="zh-TW" altLang="en-US">
            <a:latin typeface="+mn-ea"/>
            <a:ea typeface="+mn-ea"/>
          </a:endParaRPr>
        </a:p>
      </dgm:t>
    </dgm:pt>
    <dgm:pt modelId="{7A731F46-F5CA-4BEA-9651-2893BB3CDF78}" type="sibTrans" cxnId="{6822B68D-CAB5-44A8-8673-F4F686B081AB}">
      <dgm:prSet/>
      <dgm:spPr/>
      <dgm:t>
        <a:bodyPr/>
        <a:lstStyle/>
        <a:p>
          <a:endParaRPr lang="zh-TW" altLang="en-US">
            <a:latin typeface="+mn-ea"/>
            <a:ea typeface="+mn-ea"/>
          </a:endParaRPr>
        </a:p>
      </dgm:t>
    </dgm:pt>
    <dgm:pt modelId="{C0350090-AAD2-4C98-B97F-3C0C473D2B70}">
      <dgm:prSet phldrT="[文字]"/>
      <dgm:spPr/>
      <dgm:t>
        <a:bodyPr/>
        <a:lstStyle/>
        <a:p>
          <a:r>
            <a:rPr lang="zh-TW" dirty="0" smtClean="0">
              <a:latin typeface="+mn-ea"/>
              <a:ea typeface="+mn-ea"/>
            </a:rPr>
            <a:t>與其他國際連鎖品牌飯店是有所區別，具有獨特性及吸引力</a:t>
          </a:r>
          <a:endParaRPr lang="zh-TW" altLang="en-US" dirty="0">
            <a:latin typeface="+mn-ea"/>
            <a:ea typeface="+mn-ea"/>
          </a:endParaRPr>
        </a:p>
      </dgm:t>
    </dgm:pt>
    <dgm:pt modelId="{F403BD17-3FD2-4F16-AC9B-C59F37917D30}" type="parTrans" cxnId="{9178CA7B-489D-4AE3-A71A-5C6B2F9BA8AF}">
      <dgm:prSet/>
      <dgm:spPr/>
      <dgm:t>
        <a:bodyPr/>
        <a:lstStyle/>
        <a:p>
          <a:endParaRPr lang="zh-TW" altLang="en-US">
            <a:latin typeface="+mn-ea"/>
            <a:ea typeface="+mn-ea"/>
          </a:endParaRPr>
        </a:p>
      </dgm:t>
    </dgm:pt>
    <dgm:pt modelId="{E18719BD-1BF5-4204-AF9B-A24DEE5CF86E}" type="sibTrans" cxnId="{9178CA7B-489D-4AE3-A71A-5C6B2F9BA8AF}">
      <dgm:prSet/>
      <dgm:spPr/>
      <dgm:t>
        <a:bodyPr/>
        <a:lstStyle/>
        <a:p>
          <a:endParaRPr lang="zh-TW" altLang="en-US">
            <a:latin typeface="+mn-ea"/>
            <a:ea typeface="+mn-ea"/>
          </a:endParaRPr>
        </a:p>
      </dgm:t>
    </dgm:pt>
    <dgm:pt modelId="{74049F9C-2A5C-4077-A736-40B962B2415C}">
      <dgm:prSet phldrT="[文字]"/>
      <dgm:spPr/>
      <dgm:t>
        <a:bodyPr/>
        <a:lstStyle/>
        <a:p>
          <a:r>
            <a:rPr lang="zh-TW" altLang="en-US" dirty="0" smtClean="0">
              <a:latin typeface="+mn-ea"/>
              <a:ea typeface="+mn-ea"/>
            </a:rPr>
            <a:t>品牌忠誠</a:t>
          </a:r>
          <a:endParaRPr lang="zh-TW" altLang="en-US" dirty="0">
            <a:latin typeface="+mn-ea"/>
            <a:ea typeface="+mn-ea"/>
          </a:endParaRPr>
        </a:p>
      </dgm:t>
    </dgm:pt>
    <dgm:pt modelId="{A9957D55-DA18-44F1-BB74-AC53E5017A3D}" type="parTrans" cxnId="{021331AC-CD38-43C9-A62C-F0C4F0D612FD}">
      <dgm:prSet/>
      <dgm:spPr/>
      <dgm:t>
        <a:bodyPr/>
        <a:lstStyle/>
        <a:p>
          <a:endParaRPr lang="zh-TW" altLang="en-US">
            <a:latin typeface="+mn-ea"/>
            <a:ea typeface="+mn-ea"/>
          </a:endParaRPr>
        </a:p>
      </dgm:t>
    </dgm:pt>
    <dgm:pt modelId="{26A4499C-C433-4FA7-BF64-4BDB6818B930}" type="sibTrans" cxnId="{021331AC-CD38-43C9-A62C-F0C4F0D612FD}">
      <dgm:prSet/>
      <dgm:spPr/>
      <dgm:t>
        <a:bodyPr/>
        <a:lstStyle/>
        <a:p>
          <a:endParaRPr lang="zh-TW" altLang="en-US">
            <a:latin typeface="+mn-ea"/>
            <a:ea typeface="+mn-ea"/>
          </a:endParaRPr>
        </a:p>
      </dgm:t>
    </dgm:pt>
    <dgm:pt modelId="{2CFD69D6-F67B-41DC-8A54-F05E0E1B615D}">
      <dgm:prSet phldrT="[文字]"/>
      <dgm:spPr/>
      <dgm:t>
        <a:bodyPr/>
        <a:lstStyle/>
        <a:p>
          <a:r>
            <a:rPr lang="zh-TW" dirty="0" smtClean="0">
              <a:latin typeface="+mn-ea"/>
              <a:ea typeface="+mn-ea"/>
            </a:rPr>
            <a:t>對國際連鎖品牌飯店之品牌忠誠</a:t>
          </a:r>
          <a:r>
            <a:rPr lang="zh-TW" altLang="en-US" dirty="0" smtClean="0">
              <a:latin typeface="+mn-ea"/>
              <a:ea typeface="+mn-ea"/>
            </a:rPr>
            <a:t>度</a:t>
          </a:r>
          <a:endParaRPr lang="zh-TW" altLang="en-US" dirty="0">
            <a:latin typeface="+mn-ea"/>
            <a:ea typeface="+mn-ea"/>
          </a:endParaRPr>
        </a:p>
      </dgm:t>
    </dgm:pt>
    <dgm:pt modelId="{0638ED38-9E2D-408F-904D-A1B85EB62921}" type="parTrans" cxnId="{09A32D83-15A8-4FF7-BFB5-C470E94B71C9}">
      <dgm:prSet/>
      <dgm:spPr/>
      <dgm:t>
        <a:bodyPr/>
        <a:lstStyle/>
        <a:p>
          <a:endParaRPr lang="zh-TW" altLang="en-US">
            <a:latin typeface="+mn-ea"/>
            <a:ea typeface="+mn-ea"/>
          </a:endParaRPr>
        </a:p>
      </dgm:t>
    </dgm:pt>
    <dgm:pt modelId="{103FEEFC-63EF-4A41-8006-43A97ED141AC}" type="sibTrans" cxnId="{09A32D83-15A8-4FF7-BFB5-C470E94B71C9}">
      <dgm:prSet/>
      <dgm:spPr/>
      <dgm:t>
        <a:bodyPr/>
        <a:lstStyle/>
        <a:p>
          <a:endParaRPr lang="zh-TW" altLang="en-US">
            <a:latin typeface="+mn-ea"/>
            <a:ea typeface="+mn-ea"/>
          </a:endParaRPr>
        </a:p>
      </dgm:t>
    </dgm:pt>
    <dgm:pt modelId="{8A60E75C-2D33-4390-B258-3300B98EEF74}">
      <dgm:prSet phldrT="[文字]"/>
      <dgm:spPr/>
      <dgm:t>
        <a:bodyPr/>
        <a:lstStyle/>
        <a:p>
          <a:r>
            <a:rPr lang="zh-TW" dirty="0" smtClean="0">
              <a:latin typeface="+mn-ea"/>
              <a:ea typeface="+mn-ea"/>
            </a:rPr>
            <a:t>有效樣本數</a:t>
          </a:r>
          <a:r>
            <a:rPr lang="en-US" dirty="0" smtClean="0">
              <a:latin typeface="+mn-ea"/>
              <a:ea typeface="+mn-ea"/>
            </a:rPr>
            <a:t>44.67%</a:t>
          </a:r>
          <a:endParaRPr lang="zh-TW" altLang="en-US" dirty="0">
            <a:latin typeface="+mn-ea"/>
            <a:ea typeface="+mn-ea"/>
          </a:endParaRPr>
        </a:p>
      </dgm:t>
    </dgm:pt>
    <dgm:pt modelId="{B386C41B-CFBE-48F9-B390-36BBD4F4C924}" type="parTrans" cxnId="{6F7C0630-2681-45F3-90C8-BA4BAC4B2DB9}">
      <dgm:prSet/>
      <dgm:spPr/>
      <dgm:t>
        <a:bodyPr/>
        <a:lstStyle/>
        <a:p>
          <a:endParaRPr lang="zh-TW" altLang="en-US">
            <a:latin typeface="+mn-ea"/>
            <a:ea typeface="+mn-ea"/>
          </a:endParaRPr>
        </a:p>
      </dgm:t>
    </dgm:pt>
    <dgm:pt modelId="{B1BFCF64-73C0-4EF4-BDE6-E31DFA3BF108}" type="sibTrans" cxnId="{6F7C0630-2681-45F3-90C8-BA4BAC4B2DB9}">
      <dgm:prSet/>
      <dgm:spPr/>
      <dgm:t>
        <a:bodyPr/>
        <a:lstStyle/>
        <a:p>
          <a:endParaRPr lang="zh-TW" altLang="en-US">
            <a:latin typeface="+mn-ea"/>
            <a:ea typeface="+mn-ea"/>
          </a:endParaRPr>
        </a:p>
      </dgm:t>
    </dgm:pt>
    <dgm:pt modelId="{7CF2FAAD-CF1C-4339-951C-BD1708B74053}">
      <dgm:prSet phldrT="[文字]"/>
      <dgm:spPr/>
      <dgm:t>
        <a:bodyPr/>
        <a:lstStyle/>
        <a:p>
          <a:r>
            <a:rPr lang="zh-TW" altLang="en-US" dirty="0" smtClean="0">
              <a:latin typeface="+mn-ea"/>
              <a:ea typeface="+mn-ea"/>
            </a:rPr>
            <a:t>優質服務</a:t>
          </a:r>
          <a:endParaRPr lang="zh-TW" altLang="en-US" dirty="0">
            <a:latin typeface="+mn-ea"/>
            <a:ea typeface="+mn-ea"/>
          </a:endParaRPr>
        </a:p>
      </dgm:t>
    </dgm:pt>
    <dgm:pt modelId="{27EFB410-99B2-4ADA-98C3-B1E0330201AE}" type="parTrans" cxnId="{0443FB92-9B30-4B77-B1A9-C4BB1E511CCA}">
      <dgm:prSet/>
      <dgm:spPr/>
      <dgm:t>
        <a:bodyPr/>
        <a:lstStyle/>
        <a:p>
          <a:endParaRPr lang="zh-TW" altLang="en-US">
            <a:latin typeface="+mn-ea"/>
            <a:ea typeface="+mn-ea"/>
          </a:endParaRPr>
        </a:p>
      </dgm:t>
    </dgm:pt>
    <dgm:pt modelId="{4BA372B6-D125-43AC-AA15-B0DA7A213CA9}" type="sibTrans" cxnId="{0443FB92-9B30-4B77-B1A9-C4BB1E511CCA}">
      <dgm:prSet/>
      <dgm:spPr/>
      <dgm:t>
        <a:bodyPr/>
        <a:lstStyle/>
        <a:p>
          <a:endParaRPr lang="zh-TW" altLang="en-US">
            <a:latin typeface="+mn-ea"/>
            <a:ea typeface="+mn-ea"/>
          </a:endParaRPr>
        </a:p>
      </dgm:t>
    </dgm:pt>
    <dgm:pt modelId="{C7A42DC5-049F-44C7-B842-4566773D6205}">
      <dgm:prSet phldrT="[文字]"/>
      <dgm:spPr/>
      <dgm:t>
        <a:bodyPr/>
        <a:lstStyle/>
        <a:p>
          <a:r>
            <a:rPr lang="zh-TW" dirty="0" smtClean="0">
              <a:latin typeface="+mn-ea"/>
              <a:ea typeface="+mn-ea"/>
            </a:rPr>
            <a:t>對於國際連鎖品牌飯店提供優質產品與服務，會注重消費者並值得信任</a:t>
          </a:r>
          <a:endParaRPr lang="zh-TW" altLang="en-US" dirty="0">
            <a:latin typeface="+mn-ea"/>
            <a:ea typeface="+mn-ea"/>
          </a:endParaRPr>
        </a:p>
      </dgm:t>
    </dgm:pt>
    <dgm:pt modelId="{2674EF64-BA28-4E31-809D-D484130B5CA4}" type="parTrans" cxnId="{0E9CF355-A4E3-4453-A3E2-796A041907DE}">
      <dgm:prSet/>
      <dgm:spPr/>
      <dgm:t>
        <a:bodyPr/>
        <a:lstStyle/>
        <a:p>
          <a:endParaRPr lang="zh-TW" altLang="en-US">
            <a:latin typeface="+mn-ea"/>
            <a:ea typeface="+mn-ea"/>
          </a:endParaRPr>
        </a:p>
      </dgm:t>
    </dgm:pt>
    <dgm:pt modelId="{1E0167A5-A94E-41A9-87B2-CF1B585FB795}" type="sibTrans" cxnId="{0E9CF355-A4E3-4453-A3E2-796A041907DE}">
      <dgm:prSet/>
      <dgm:spPr/>
      <dgm:t>
        <a:bodyPr/>
        <a:lstStyle/>
        <a:p>
          <a:endParaRPr lang="zh-TW" altLang="en-US">
            <a:latin typeface="+mn-ea"/>
            <a:ea typeface="+mn-ea"/>
          </a:endParaRPr>
        </a:p>
      </dgm:t>
    </dgm:pt>
    <dgm:pt modelId="{0C443954-D5EA-4434-9AC2-90BA178138C8}">
      <dgm:prSet phldrT="[文字]"/>
      <dgm:spPr/>
      <dgm:t>
        <a:bodyPr/>
        <a:lstStyle/>
        <a:p>
          <a:r>
            <a:rPr lang="zh-TW" dirty="0" smtClean="0">
              <a:latin typeface="+mn-ea"/>
              <a:ea typeface="+mn-ea"/>
            </a:rPr>
            <a:t>有效樣本數</a:t>
          </a:r>
          <a:r>
            <a:rPr lang="en-US" dirty="0" smtClean="0">
              <a:latin typeface="+mn-ea"/>
              <a:ea typeface="+mn-ea"/>
            </a:rPr>
            <a:t>23.33 %</a:t>
          </a:r>
          <a:endParaRPr lang="zh-TW" altLang="en-US" dirty="0">
            <a:latin typeface="+mn-ea"/>
            <a:ea typeface="+mn-ea"/>
          </a:endParaRPr>
        </a:p>
      </dgm:t>
    </dgm:pt>
    <dgm:pt modelId="{2235A9A6-65EB-4378-9C89-DF8598FB674E}" type="parTrans" cxnId="{26AEEA22-25C6-4F59-B56A-D6F7018720D5}">
      <dgm:prSet/>
      <dgm:spPr/>
      <dgm:t>
        <a:bodyPr/>
        <a:lstStyle/>
        <a:p>
          <a:endParaRPr lang="zh-TW" altLang="en-US">
            <a:latin typeface="+mn-ea"/>
            <a:ea typeface="+mn-ea"/>
          </a:endParaRPr>
        </a:p>
      </dgm:t>
    </dgm:pt>
    <dgm:pt modelId="{E6802CBE-A50F-4F9D-A241-C3D622757C93}" type="sibTrans" cxnId="{26AEEA22-25C6-4F59-B56A-D6F7018720D5}">
      <dgm:prSet/>
      <dgm:spPr/>
      <dgm:t>
        <a:bodyPr/>
        <a:lstStyle/>
        <a:p>
          <a:endParaRPr lang="zh-TW" altLang="en-US">
            <a:latin typeface="+mn-ea"/>
            <a:ea typeface="+mn-ea"/>
          </a:endParaRPr>
        </a:p>
      </dgm:t>
    </dgm:pt>
    <dgm:pt modelId="{39FF6F32-862E-4B90-9495-3318675C32B6}">
      <dgm:prSet phldrT="[文字]"/>
      <dgm:spPr/>
      <dgm:t>
        <a:bodyPr/>
        <a:lstStyle/>
        <a:p>
          <a:r>
            <a:rPr lang="zh-TW" dirty="0" smtClean="0">
              <a:latin typeface="+mn-ea"/>
              <a:ea typeface="+mn-ea"/>
            </a:rPr>
            <a:t>有效樣本數</a:t>
          </a:r>
          <a:r>
            <a:rPr lang="en-US" dirty="0" smtClean="0">
              <a:latin typeface="+mn-ea"/>
              <a:ea typeface="+mn-ea"/>
            </a:rPr>
            <a:t>32.00 %</a:t>
          </a:r>
          <a:endParaRPr lang="zh-TW" altLang="en-US" dirty="0">
            <a:latin typeface="+mn-ea"/>
            <a:ea typeface="+mn-ea"/>
          </a:endParaRPr>
        </a:p>
      </dgm:t>
    </dgm:pt>
    <dgm:pt modelId="{17D238C2-D4FC-408C-858F-6B07C7551DBA}" type="parTrans" cxnId="{47899D26-5920-4E06-8EFE-D8BC0227A67B}">
      <dgm:prSet/>
      <dgm:spPr/>
      <dgm:t>
        <a:bodyPr/>
        <a:lstStyle/>
        <a:p>
          <a:endParaRPr lang="zh-TW" altLang="en-US">
            <a:latin typeface="+mn-ea"/>
            <a:ea typeface="+mn-ea"/>
          </a:endParaRPr>
        </a:p>
      </dgm:t>
    </dgm:pt>
    <dgm:pt modelId="{D42B56FF-7CA7-4BA0-8F91-B9FBB71EF1AC}" type="sibTrans" cxnId="{47899D26-5920-4E06-8EFE-D8BC0227A67B}">
      <dgm:prSet/>
      <dgm:spPr/>
      <dgm:t>
        <a:bodyPr/>
        <a:lstStyle/>
        <a:p>
          <a:endParaRPr lang="zh-TW" altLang="en-US">
            <a:latin typeface="+mn-ea"/>
            <a:ea typeface="+mn-ea"/>
          </a:endParaRPr>
        </a:p>
      </dgm:t>
    </dgm:pt>
    <dgm:pt modelId="{4B7E26B2-4A04-4C9B-A426-1F613EE7C30C}" type="pres">
      <dgm:prSet presAssocID="{6A8CC26A-70CD-4B2C-8EB2-74CBFEAA290D}" presName="Name0" presStyleCnt="0">
        <dgm:presLayoutVars>
          <dgm:dir/>
          <dgm:animLvl val="lvl"/>
          <dgm:resizeHandles val="exact"/>
        </dgm:presLayoutVars>
      </dgm:prSet>
      <dgm:spPr/>
      <dgm:t>
        <a:bodyPr/>
        <a:lstStyle/>
        <a:p>
          <a:endParaRPr lang="zh-TW" altLang="en-US"/>
        </a:p>
      </dgm:t>
    </dgm:pt>
    <dgm:pt modelId="{53FB6525-1CD8-43D5-AACE-50F39888CED9}" type="pres">
      <dgm:prSet presAssocID="{C2E72ACE-DFA7-4FDC-B9A0-F7F622808694}" presName="composite" presStyleCnt="0"/>
      <dgm:spPr/>
    </dgm:pt>
    <dgm:pt modelId="{6EBFF1C0-34EA-4CC5-B719-62D762F3BCC1}" type="pres">
      <dgm:prSet presAssocID="{C2E72ACE-DFA7-4FDC-B9A0-F7F622808694}" presName="parTx" presStyleLbl="alignNode1" presStyleIdx="0" presStyleCnt="3" custLinFactNeighborY="5466">
        <dgm:presLayoutVars>
          <dgm:chMax val="0"/>
          <dgm:chPref val="0"/>
          <dgm:bulletEnabled val="1"/>
        </dgm:presLayoutVars>
      </dgm:prSet>
      <dgm:spPr/>
      <dgm:t>
        <a:bodyPr/>
        <a:lstStyle/>
        <a:p>
          <a:endParaRPr lang="zh-TW" altLang="en-US"/>
        </a:p>
      </dgm:t>
    </dgm:pt>
    <dgm:pt modelId="{92FB0362-5FFA-45B7-B1A8-053562A60854}" type="pres">
      <dgm:prSet presAssocID="{C2E72ACE-DFA7-4FDC-B9A0-F7F622808694}" presName="desTx" presStyleLbl="alignAccFollowNode1" presStyleIdx="0" presStyleCnt="3" custLinFactNeighborX="-10768" custLinFactNeighborY="-316">
        <dgm:presLayoutVars>
          <dgm:bulletEnabled val="1"/>
        </dgm:presLayoutVars>
      </dgm:prSet>
      <dgm:spPr/>
      <dgm:t>
        <a:bodyPr/>
        <a:lstStyle/>
        <a:p>
          <a:endParaRPr lang="zh-TW" altLang="en-US"/>
        </a:p>
      </dgm:t>
    </dgm:pt>
    <dgm:pt modelId="{B7F74FAA-3747-432D-B72C-D5A02EF8883E}" type="pres">
      <dgm:prSet presAssocID="{7A731F46-F5CA-4BEA-9651-2893BB3CDF78}" presName="space" presStyleCnt="0"/>
      <dgm:spPr/>
    </dgm:pt>
    <dgm:pt modelId="{FC71EEEB-755C-43AE-9617-ECADE15AAEE9}" type="pres">
      <dgm:prSet presAssocID="{74049F9C-2A5C-4077-A736-40B962B2415C}" presName="composite" presStyleCnt="0"/>
      <dgm:spPr/>
    </dgm:pt>
    <dgm:pt modelId="{81E5DD8F-5EEF-4487-AAEE-20177AB8ACD8}" type="pres">
      <dgm:prSet presAssocID="{74049F9C-2A5C-4077-A736-40B962B2415C}" presName="parTx" presStyleLbl="alignNode1" presStyleIdx="1" presStyleCnt="3">
        <dgm:presLayoutVars>
          <dgm:chMax val="0"/>
          <dgm:chPref val="0"/>
          <dgm:bulletEnabled val="1"/>
        </dgm:presLayoutVars>
      </dgm:prSet>
      <dgm:spPr/>
      <dgm:t>
        <a:bodyPr/>
        <a:lstStyle/>
        <a:p>
          <a:endParaRPr lang="zh-TW" altLang="en-US"/>
        </a:p>
      </dgm:t>
    </dgm:pt>
    <dgm:pt modelId="{E8990941-E051-403A-B351-1DB5685FDD68}" type="pres">
      <dgm:prSet presAssocID="{74049F9C-2A5C-4077-A736-40B962B2415C}" presName="desTx" presStyleLbl="alignAccFollowNode1" presStyleIdx="1" presStyleCnt="3">
        <dgm:presLayoutVars>
          <dgm:bulletEnabled val="1"/>
        </dgm:presLayoutVars>
      </dgm:prSet>
      <dgm:spPr/>
      <dgm:t>
        <a:bodyPr/>
        <a:lstStyle/>
        <a:p>
          <a:endParaRPr lang="zh-TW" altLang="en-US"/>
        </a:p>
      </dgm:t>
    </dgm:pt>
    <dgm:pt modelId="{A97A4700-D97D-4573-91ED-0236D8AE58A4}" type="pres">
      <dgm:prSet presAssocID="{26A4499C-C433-4FA7-BF64-4BDB6818B930}" presName="space" presStyleCnt="0"/>
      <dgm:spPr/>
    </dgm:pt>
    <dgm:pt modelId="{9D40CDC3-42F6-4467-81B8-92A41D29434F}" type="pres">
      <dgm:prSet presAssocID="{7CF2FAAD-CF1C-4339-951C-BD1708B74053}" presName="composite" presStyleCnt="0"/>
      <dgm:spPr/>
    </dgm:pt>
    <dgm:pt modelId="{504C5D8D-F6FD-4F21-BF52-669DE7658E8A}" type="pres">
      <dgm:prSet presAssocID="{7CF2FAAD-CF1C-4339-951C-BD1708B74053}" presName="parTx" presStyleLbl="alignNode1" presStyleIdx="2" presStyleCnt="3">
        <dgm:presLayoutVars>
          <dgm:chMax val="0"/>
          <dgm:chPref val="0"/>
          <dgm:bulletEnabled val="1"/>
        </dgm:presLayoutVars>
      </dgm:prSet>
      <dgm:spPr/>
      <dgm:t>
        <a:bodyPr/>
        <a:lstStyle/>
        <a:p>
          <a:endParaRPr lang="zh-TW" altLang="en-US"/>
        </a:p>
      </dgm:t>
    </dgm:pt>
    <dgm:pt modelId="{33B6CD69-D9BE-44A7-AC60-F583137F91E2}" type="pres">
      <dgm:prSet presAssocID="{7CF2FAAD-CF1C-4339-951C-BD1708B74053}" presName="desTx" presStyleLbl="alignAccFollowNode1" presStyleIdx="2" presStyleCnt="3">
        <dgm:presLayoutVars>
          <dgm:bulletEnabled val="1"/>
        </dgm:presLayoutVars>
      </dgm:prSet>
      <dgm:spPr/>
      <dgm:t>
        <a:bodyPr/>
        <a:lstStyle/>
        <a:p>
          <a:endParaRPr lang="zh-TW" altLang="en-US"/>
        </a:p>
      </dgm:t>
    </dgm:pt>
  </dgm:ptLst>
  <dgm:cxnLst>
    <dgm:cxn modelId="{26AEEA22-25C6-4F59-B56A-D6F7018720D5}" srcId="{7CF2FAAD-CF1C-4339-951C-BD1708B74053}" destId="{0C443954-D5EA-4434-9AC2-90BA178138C8}" srcOrd="1" destOrd="0" parTransId="{2235A9A6-65EB-4378-9C89-DF8598FB674E}" sibTransId="{E6802CBE-A50F-4F9D-A241-C3D622757C93}"/>
    <dgm:cxn modelId="{C4B1C12F-824C-4EB0-A8FE-EB8E29AF784B}" type="presOf" srcId="{8A60E75C-2D33-4390-B258-3300B98EEF74}" destId="{E8990941-E051-403A-B351-1DB5685FDD68}" srcOrd="0" destOrd="1" presId="urn:microsoft.com/office/officeart/2005/8/layout/hList1"/>
    <dgm:cxn modelId="{45F16912-6836-48C9-B7C6-33C9A0510DCB}" type="presOf" srcId="{C0350090-AAD2-4C98-B97F-3C0C473D2B70}" destId="{92FB0362-5FFA-45B7-B1A8-053562A60854}" srcOrd="0" destOrd="0" presId="urn:microsoft.com/office/officeart/2005/8/layout/hList1"/>
    <dgm:cxn modelId="{47899D26-5920-4E06-8EFE-D8BC0227A67B}" srcId="{C2E72ACE-DFA7-4FDC-B9A0-F7F622808694}" destId="{39FF6F32-862E-4B90-9495-3318675C32B6}" srcOrd="1" destOrd="0" parTransId="{17D238C2-D4FC-408C-858F-6B07C7551DBA}" sibTransId="{D42B56FF-7CA7-4BA0-8F91-B9FBB71EF1AC}"/>
    <dgm:cxn modelId="{021331AC-CD38-43C9-A62C-F0C4F0D612FD}" srcId="{6A8CC26A-70CD-4B2C-8EB2-74CBFEAA290D}" destId="{74049F9C-2A5C-4077-A736-40B962B2415C}" srcOrd="1" destOrd="0" parTransId="{A9957D55-DA18-44F1-BB74-AC53E5017A3D}" sibTransId="{26A4499C-C433-4FA7-BF64-4BDB6818B930}"/>
    <dgm:cxn modelId="{31A0F9AA-1FEE-4B80-8A02-4B2F6643708C}" type="presOf" srcId="{C2E72ACE-DFA7-4FDC-B9A0-F7F622808694}" destId="{6EBFF1C0-34EA-4CC5-B719-62D762F3BCC1}" srcOrd="0" destOrd="0" presId="urn:microsoft.com/office/officeart/2005/8/layout/hList1"/>
    <dgm:cxn modelId="{70798D38-2F8E-473D-88BE-F7FFDF6DCF05}" type="presOf" srcId="{6A8CC26A-70CD-4B2C-8EB2-74CBFEAA290D}" destId="{4B7E26B2-4A04-4C9B-A426-1F613EE7C30C}" srcOrd="0" destOrd="0" presId="urn:microsoft.com/office/officeart/2005/8/layout/hList1"/>
    <dgm:cxn modelId="{0443FB92-9B30-4B77-B1A9-C4BB1E511CCA}" srcId="{6A8CC26A-70CD-4B2C-8EB2-74CBFEAA290D}" destId="{7CF2FAAD-CF1C-4339-951C-BD1708B74053}" srcOrd="2" destOrd="0" parTransId="{27EFB410-99B2-4ADA-98C3-B1E0330201AE}" sibTransId="{4BA372B6-D125-43AC-AA15-B0DA7A213CA9}"/>
    <dgm:cxn modelId="{30C387BB-7396-4D4B-89FA-FF4C271A8636}" type="presOf" srcId="{39FF6F32-862E-4B90-9495-3318675C32B6}" destId="{92FB0362-5FFA-45B7-B1A8-053562A60854}" srcOrd="0" destOrd="1" presId="urn:microsoft.com/office/officeart/2005/8/layout/hList1"/>
    <dgm:cxn modelId="{C0506AC3-5050-4B40-B6A3-70671DB20D65}" type="presOf" srcId="{C7A42DC5-049F-44C7-B842-4566773D6205}" destId="{33B6CD69-D9BE-44A7-AC60-F583137F91E2}" srcOrd="0" destOrd="0" presId="urn:microsoft.com/office/officeart/2005/8/layout/hList1"/>
    <dgm:cxn modelId="{09A32D83-15A8-4FF7-BFB5-C470E94B71C9}" srcId="{74049F9C-2A5C-4077-A736-40B962B2415C}" destId="{2CFD69D6-F67B-41DC-8A54-F05E0E1B615D}" srcOrd="0" destOrd="0" parTransId="{0638ED38-9E2D-408F-904D-A1B85EB62921}" sibTransId="{103FEEFC-63EF-4A41-8006-43A97ED141AC}"/>
    <dgm:cxn modelId="{14D0BD49-D44E-4DDA-BE1B-43C5238E4610}" type="presOf" srcId="{0C443954-D5EA-4434-9AC2-90BA178138C8}" destId="{33B6CD69-D9BE-44A7-AC60-F583137F91E2}" srcOrd="0" destOrd="1" presId="urn:microsoft.com/office/officeart/2005/8/layout/hList1"/>
    <dgm:cxn modelId="{0E9CF355-A4E3-4453-A3E2-796A041907DE}" srcId="{7CF2FAAD-CF1C-4339-951C-BD1708B74053}" destId="{C7A42DC5-049F-44C7-B842-4566773D6205}" srcOrd="0" destOrd="0" parTransId="{2674EF64-BA28-4E31-809D-D484130B5CA4}" sibTransId="{1E0167A5-A94E-41A9-87B2-CF1B585FB795}"/>
    <dgm:cxn modelId="{6822B68D-CAB5-44A8-8673-F4F686B081AB}" srcId="{6A8CC26A-70CD-4B2C-8EB2-74CBFEAA290D}" destId="{C2E72ACE-DFA7-4FDC-B9A0-F7F622808694}" srcOrd="0" destOrd="0" parTransId="{E8A55F3D-5980-4AA2-8813-6EC324F21F2D}" sibTransId="{7A731F46-F5CA-4BEA-9651-2893BB3CDF78}"/>
    <dgm:cxn modelId="{9178CA7B-489D-4AE3-A71A-5C6B2F9BA8AF}" srcId="{C2E72ACE-DFA7-4FDC-B9A0-F7F622808694}" destId="{C0350090-AAD2-4C98-B97F-3C0C473D2B70}" srcOrd="0" destOrd="0" parTransId="{F403BD17-3FD2-4F16-AC9B-C59F37917D30}" sibTransId="{E18719BD-1BF5-4204-AF9B-A24DEE5CF86E}"/>
    <dgm:cxn modelId="{830FAA19-4FC0-4A19-A09C-52C4EFBEBA64}" type="presOf" srcId="{7CF2FAAD-CF1C-4339-951C-BD1708B74053}" destId="{504C5D8D-F6FD-4F21-BF52-669DE7658E8A}" srcOrd="0" destOrd="0" presId="urn:microsoft.com/office/officeart/2005/8/layout/hList1"/>
    <dgm:cxn modelId="{6F7C0630-2681-45F3-90C8-BA4BAC4B2DB9}" srcId="{74049F9C-2A5C-4077-A736-40B962B2415C}" destId="{8A60E75C-2D33-4390-B258-3300B98EEF74}" srcOrd="1" destOrd="0" parTransId="{B386C41B-CFBE-48F9-B390-36BBD4F4C924}" sibTransId="{B1BFCF64-73C0-4EF4-BDE6-E31DFA3BF108}"/>
    <dgm:cxn modelId="{322088F1-7BC7-40D8-95A6-DA48E29FD0D2}" type="presOf" srcId="{74049F9C-2A5C-4077-A736-40B962B2415C}" destId="{81E5DD8F-5EEF-4487-AAEE-20177AB8ACD8}" srcOrd="0" destOrd="0" presId="urn:microsoft.com/office/officeart/2005/8/layout/hList1"/>
    <dgm:cxn modelId="{66ADD0ED-5044-4234-A357-296877C9F505}" type="presOf" srcId="{2CFD69D6-F67B-41DC-8A54-F05E0E1B615D}" destId="{E8990941-E051-403A-B351-1DB5685FDD68}" srcOrd="0" destOrd="0" presId="urn:microsoft.com/office/officeart/2005/8/layout/hList1"/>
    <dgm:cxn modelId="{7CD785CA-9CC5-4FC5-BCD4-BF8CF6AEBF16}" type="presParOf" srcId="{4B7E26B2-4A04-4C9B-A426-1F613EE7C30C}" destId="{53FB6525-1CD8-43D5-AACE-50F39888CED9}" srcOrd="0" destOrd="0" presId="urn:microsoft.com/office/officeart/2005/8/layout/hList1"/>
    <dgm:cxn modelId="{007701B5-4AC4-4050-A033-044C3821346D}" type="presParOf" srcId="{53FB6525-1CD8-43D5-AACE-50F39888CED9}" destId="{6EBFF1C0-34EA-4CC5-B719-62D762F3BCC1}" srcOrd="0" destOrd="0" presId="urn:microsoft.com/office/officeart/2005/8/layout/hList1"/>
    <dgm:cxn modelId="{271A6720-AC8B-4CBE-B21A-DDE137E6DF38}" type="presParOf" srcId="{53FB6525-1CD8-43D5-AACE-50F39888CED9}" destId="{92FB0362-5FFA-45B7-B1A8-053562A60854}" srcOrd="1" destOrd="0" presId="urn:microsoft.com/office/officeart/2005/8/layout/hList1"/>
    <dgm:cxn modelId="{F9C9383C-851D-497A-AD81-DA6796F46569}" type="presParOf" srcId="{4B7E26B2-4A04-4C9B-A426-1F613EE7C30C}" destId="{B7F74FAA-3747-432D-B72C-D5A02EF8883E}" srcOrd="1" destOrd="0" presId="urn:microsoft.com/office/officeart/2005/8/layout/hList1"/>
    <dgm:cxn modelId="{5719DE65-DCC6-4151-AD3C-85B6871BCDD0}" type="presParOf" srcId="{4B7E26B2-4A04-4C9B-A426-1F613EE7C30C}" destId="{FC71EEEB-755C-43AE-9617-ECADE15AAEE9}" srcOrd="2" destOrd="0" presId="urn:microsoft.com/office/officeart/2005/8/layout/hList1"/>
    <dgm:cxn modelId="{D4CCFBA8-2819-4C55-BF30-A662FA8179F3}" type="presParOf" srcId="{FC71EEEB-755C-43AE-9617-ECADE15AAEE9}" destId="{81E5DD8F-5EEF-4487-AAEE-20177AB8ACD8}" srcOrd="0" destOrd="0" presId="urn:microsoft.com/office/officeart/2005/8/layout/hList1"/>
    <dgm:cxn modelId="{6E055293-FD61-4C73-97B5-900AD44DEBCB}" type="presParOf" srcId="{FC71EEEB-755C-43AE-9617-ECADE15AAEE9}" destId="{E8990941-E051-403A-B351-1DB5685FDD68}" srcOrd="1" destOrd="0" presId="urn:microsoft.com/office/officeart/2005/8/layout/hList1"/>
    <dgm:cxn modelId="{D8EF5E4B-6C72-47ED-B9A0-3EAF00642A90}" type="presParOf" srcId="{4B7E26B2-4A04-4C9B-A426-1F613EE7C30C}" destId="{A97A4700-D97D-4573-91ED-0236D8AE58A4}" srcOrd="3" destOrd="0" presId="urn:microsoft.com/office/officeart/2005/8/layout/hList1"/>
    <dgm:cxn modelId="{5E65A60D-DFAF-43AF-85EE-773C9C82AF2A}" type="presParOf" srcId="{4B7E26B2-4A04-4C9B-A426-1F613EE7C30C}" destId="{9D40CDC3-42F6-4467-81B8-92A41D29434F}" srcOrd="4" destOrd="0" presId="urn:microsoft.com/office/officeart/2005/8/layout/hList1"/>
    <dgm:cxn modelId="{820B0C7D-5DEF-460A-BE0C-1453E1936877}" type="presParOf" srcId="{9D40CDC3-42F6-4467-81B8-92A41D29434F}" destId="{504C5D8D-F6FD-4F21-BF52-669DE7658E8A}" srcOrd="0" destOrd="0" presId="urn:microsoft.com/office/officeart/2005/8/layout/hList1"/>
    <dgm:cxn modelId="{114E62B8-D696-4256-95C4-EAA556910945}" type="presParOf" srcId="{9D40CDC3-42F6-4467-81B8-92A41D29434F}" destId="{33B6CD69-D9BE-44A7-AC60-F583137F91E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384DB8-811A-4611-A825-25101E03E159}">
      <dsp:nvSpPr>
        <dsp:cNvPr id="0" name=""/>
        <dsp:cNvSpPr/>
      </dsp:nvSpPr>
      <dsp:spPr>
        <a:xfrm>
          <a:off x="4137" y="1230846"/>
          <a:ext cx="1282724" cy="1022170"/>
        </a:xfrm>
        <a:prstGeom prst="roundRect">
          <a:avLst>
            <a:gd name="adj" fmla="val 10000"/>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緒論</a:t>
          </a:r>
          <a:endParaRPr lang="zh-TW" altLang="en-US" sz="2000" kern="1200" dirty="0">
            <a:latin typeface="+mn-ea"/>
            <a:ea typeface="+mn-ea"/>
          </a:endParaRPr>
        </a:p>
      </dsp:txBody>
      <dsp:txXfrm>
        <a:off x="34075" y="1260784"/>
        <a:ext cx="1222848" cy="962294"/>
      </dsp:txXfrm>
    </dsp:sp>
    <dsp:sp modelId="{E3138D41-D914-45BB-8A33-A27DCC393676}">
      <dsp:nvSpPr>
        <dsp:cNvPr id="0" name=""/>
        <dsp:cNvSpPr/>
      </dsp:nvSpPr>
      <dsp:spPr>
        <a:xfrm>
          <a:off x="1415134" y="1582874"/>
          <a:ext cx="271937" cy="318115"/>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zh-TW" altLang="en-US" sz="2000" kern="1200">
            <a:latin typeface="+mn-ea"/>
            <a:ea typeface="+mn-ea"/>
          </a:endParaRPr>
        </a:p>
      </dsp:txBody>
      <dsp:txXfrm>
        <a:off x="1415134" y="1646497"/>
        <a:ext cx="190356" cy="190869"/>
      </dsp:txXfrm>
    </dsp:sp>
    <dsp:sp modelId="{D5F3A0C6-8CAA-4BE2-BFBA-14CD94A400D7}">
      <dsp:nvSpPr>
        <dsp:cNvPr id="0" name=""/>
        <dsp:cNvSpPr/>
      </dsp:nvSpPr>
      <dsp:spPr>
        <a:xfrm>
          <a:off x="1799951" y="1230846"/>
          <a:ext cx="1282724" cy="1022170"/>
        </a:xfrm>
        <a:prstGeom prst="roundRect">
          <a:avLst>
            <a:gd name="adj" fmla="val 10000"/>
          </a:avLst>
        </a:prstGeom>
        <a:solidFill>
          <a:schemeClr val="accent5">
            <a:hueOff val="1202033"/>
            <a:satOff val="-2441"/>
            <a:lumOff val="156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文獻探討</a:t>
          </a:r>
          <a:endParaRPr lang="zh-TW" altLang="en-US" sz="2000" kern="1200" dirty="0">
            <a:latin typeface="+mn-ea"/>
            <a:ea typeface="+mn-ea"/>
          </a:endParaRPr>
        </a:p>
      </dsp:txBody>
      <dsp:txXfrm>
        <a:off x="1829889" y="1260784"/>
        <a:ext cx="1222848" cy="962294"/>
      </dsp:txXfrm>
    </dsp:sp>
    <dsp:sp modelId="{4FE5C723-1085-4A19-B3F9-70E14877D861}">
      <dsp:nvSpPr>
        <dsp:cNvPr id="0" name=""/>
        <dsp:cNvSpPr/>
      </dsp:nvSpPr>
      <dsp:spPr>
        <a:xfrm>
          <a:off x="3210948" y="1582874"/>
          <a:ext cx="271937" cy="318115"/>
        </a:xfrm>
        <a:prstGeom prst="rightArrow">
          <a:avLst>
            <a:gd name="adj1" fmla="val 60000"/>
            <a:gd name="adj2" fmla="val 50000"/>
          </a:avLst>
        </a:prstGeom>
        <a:solidFill>
          <a:schemeClr val="accent5">
            <a:hueOff val="1602711"/>
            <a:satOff val="-3255"/>
            <a:lumOff val="2092"/>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zh-TW" altLang="en-US" sz="2000" kern="1200">
            <a:latin typeface="+mn-ea"/>
            <a:ea typeface="+mn-ea"/>
          </a:endParaRPr>
        </a:p>
      </dsp:txBody>
      <dsp:txXfrm>
        <a:off x="3210948" y="1646497"/>
        <a:ext cx="190356" cy="190869"/>
      </dsp:txXfrm>
    </dsp:sp>
    <dsp:sp modelId="{7CA6A0A0-A8BB-459F-8ECD-10E6C82C7E7A}">
      <dsp:nvSpPr>
        <dsp:cNvPr id="0" name=""/>
        <dsp:cNvSpPr/>
      </dsp:nvSpPr>
      <dsp:spPr>
        <a:xfrm>
          <a:off x="3595765" y="1230846"/>
          <a:ext cx="1282724" cy="1022170"/>
        </a:xfrm>
        <a:prstGeom prst="roundRect">
          <a:avLst>
            <a:gd name="adj" fmla="val 10000"/>
          </a:avLst>
        </a:prstGeom>
        <a:solidFill>
          <a:schemeClr val="accent5">
            <a:hueOff val="2404066"/>
            <a:satOff val="-4882"/>
            <a:lumOff val="3137"/>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研究方法</a:t>
          </a:r>
          <a:endParaRPr lang="zh-TW" altLang="en-US" sz="2000" kern="1200" dirty="0">
            <a:latin typeface="+mn-ea"/>
            <a:ea typeface="+mn-ea"/>
          </a:endParaRPr>
        </a:p>
      </dsp:txBody>
      <dsp:txXfrm>
        <a:off x="3625703" y="1260784"/>
        <a:ext cx="1222848" cy="962294"/>
      </dsp:txXfrm>
    </dsp:sp>
    <dsp:sp modelId="{EDD86369-227C-4437-83BD-8A0ED55BF6FF}">
      <dsp:nvSpPr>
        <dsp:cNvPr id="0" name=""/>
        <dsp:cNvSpPr/>
      </dsp:nvSpPr>
      <dsp:spPr>
        <a:xfrm>
          <a:off x="5006762" y="1582874"/>
          <a:ext cx="271937" cy="318115"/>
        </a:xfrm>
        <a:prstGeom prst="rightArrow">
          <a:avLst>
            <a:gd name="adj1" fmla="val 60000"/>
            <a:gd name="adj2" fmla="val 50000"/>
          </a:avLst>
        </a:prstGeom>
        <a:solidFill>
          <a:schemeClr val="accent5">
            <a:hueOff val="3205422"/>
            <a:satOff val="-6509"/>
            <a:lumOff val="4183"/>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zh-TW" altLang="en-US" sz="2000" kern="1200">
            <a:latin typeface="+mn-ea"/>
            <a:ea typeface="+mn-ea"/>
          </a:endParaRPr>
        </a:p>
      </dsp:txBody>
      <dsp:txXfrm>
        <a:off x="5006762" y="1646497"/>
        <a:ext cx="190356" cy="190869"/>
      </dsp:txXfrm>
    </dsp:sp>
    <dsp:sp modelId="{4D78E4D5-6AD7-434C-9D00-4B1DCE055A58}">
      <dsp:nvSpPr>
        <dsp:cNvPr id="0" name=""/>
        <dsp:cNvSpPr/>
      </dsp:nvSpPr>
      <dsp:spPr>
        <a:xfrm>
          <a:off x="5391579" y="1230846"/>
          <a:ext cx="1282724" cy="1022170"/>
        </a:xfrm>
        <a:prstGeom prst="roundRect">
          <a:avLst>
            <a:gd name="adj" fmla="val 10000"/>
          </a:avLst>
        </a:prstGeom>
        <a:solidFill>
          <a:schemeClr val="accent5">
            <a:hueOff val="3606099"/>
            <a:satOff val="-7323"/>
            <a:lumOff val="470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研究結果</a:t>
          </a:r>
          <a:endParaRPr lang="zh-TW" altLang="en-US" sz="2000" kern="1200" dirty="0">
            <a:latin typeface="+mn-ea"/>
            <a:ea typeface="+mn-ea"/>
          </a:endParaRPr>
        </a:p>
      </dsp:txBody>
      <dsp:txXfrm>
        <a:off x="5421517" y="1260784"/>
        <a:ext cx="1222848" cy="962294"/>
      </dsp:txXfrm>
    </dsp:sp>
    <dsp:sp modelId="{3BCA5CF3-651E-4BC3-98BB-CFC8E2D434DE}">
      <dsp:nvSpPr>
        <dsp:cNvPr id="0" name=""/>
        <dsp:cNvSpPr/>
      </dsp:nvSpPr>
      <dsp:spPr>
        <a:xfrm>
          <a:off x="6802576" y="1582874"/>
          <a:ext cx="271937" cy="318115"/>
        </a:xfrm>
        <a:prstGeom prst="rightArrow">
          <a:avLst>
            <a:gd name="adj1" fmla="val 60000"/>
            <a:gd name="adj2" fmla="val 50000"/>
          </a:avLst>
        </a:prstGeom>
        <a:solidFill>
          <a:schemeClr val="accent5">
            <a:hueOff val="4808133"/>
            <a:satOff val="-9764"/>
            <a:lumOff val="627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zh-TW" altLang="en-US" sz="2000" kern="1200">
            <a:latin typeface="+mn-ea"/>
            <a:ea typeface="+mn-ea"/>
          </a:endParaRPr>
        </a:p>
      </dsp:txBody>
      <dsp:txXfrm>
        <a:off x="6802576" y="1646497"/>
        <a:ext cx="190356" cy="190869"/>
      </dsp:txXfrm>
    </dsp:sp>
    <dsp:sp modelId="{AD01DBFE-D59A-4C9D-A206-C0CDC5130737}">
      <dsp:nvSpPr>
        <dsp:cNvPr id="0" name=""/>
        <dsp:cNvSpPr/>
      </dsp:nvSpPr>
      <dsp:spPr>
        <a:xfrm>
          <a:off x="7187393" y="1230846"/>
          <a:ext cx="1282724" cy="1022170"/>
        </a:xfrm>
        <a:prstGeom prst="roundRect">
          <a:avLst>
            <a:gd name="adj" fmla="val 10000"/>
          </a:avLst>
        </a:prstGeom>
        <a:solidFill>
          <a:schemeClr val="accent5">
            <a:hueOff val="4808133"/>
            <a:satOff val="-9764"/>
            <a:lumOff val="627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結論與建議</a:t>
          </a:r>
          <a:endParaRPr lang="zh-TW" altLang="en-US" sz="2000" kern="1200" dirty="0">
            <a:latin typeface="+mn-ea"/>
            <a:ea typeface="+mn-ea"/>
          </a:endParaRPr>
        </a:p>
      </dsp:txBody>
      <dsp:txXfrm>
        <a:off x="7217331" y="1260784"/>
        <a:ext cx="1222848" cy="9622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BA0833-2153-443D-9CC8-796D4A98E700}">
      <dsp:nvSpPr>
        <dsp:cNvPr id="0" name=""/>
        <dsp:cNvSpPr/>
      </dsp:nvSpPr>
      <dsp:spPr>
        <a:xfrm rot="5400000">
          <a:off x="4767628" y="-1937313"/>
          <a:ext cx="1449831" cy="5565404"/>
        </a:xfrm>
        <a:prstGeom prst="round2SameRect">
          <a:avLst/>
        </a:prstGeom>
        <a:solidFill>
          <a:schemeClr val="accent5">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0" algn="l" defTabSz="889000">
            <a:lnSpc>
              <a:spcPts val="2500"/>
            </a:lnSpc>
            <a:spcBef>
              <a:spcPct val="0"/>
            </a:spcBef>
            <a:spcAft>
              <a:spcPts val="0"/>
            </a:spcAft>
            <a:buChar char="••"/>
          </a:pPr>
          <a:r>
            <a:rPr lang="en-US" altLang="zh-TW" sz="2000" kern="1200" dirty="0" smtClean="0">
              <a:solidFill>
                <a:srgbClr val="002060"/>
              </a:solidFill>
              <a:latin typeface="+mn-ea"/>
              <a:cs typeface="Times New Roman" panose="02020603050405020304" pitchFamily="18" charset="0"/>
            </a:rPr>
            <a:t>2018</a:t>
          </a:r>
          <a:r>
            <a:rPr lang="zh-TW" altLang="zh-TW" sz="2000" kern="1200" dirty="0" smtClean="0">
              <a:solidFill>
                <a:srgbClr val="002060"/>
              </a:solidFill>
              <a:latin typeface="+mn-ea"/>
              <a:cs typeface="Times New Roman" panose="02020603050405020304" pitchFamily="18" charset="0"/>
            </a:rPr>
            <a:t>年</a:t>
          </a:r>
          <a:r>
            <a:rPr lang="en-US" altLang="zh-TW" sz="2000" kern="1200" dirty="0" smtClean="0">
              <a:solidFill>
                <a:srgbClr val="002060"/>
              </a:solidFill>
              <a:latin typeface="+mn-ea"/>
              <a:cs typeface="Times New Roman" panose="02020603050405020304" pitchFamily="18" charset="0"/>
            </a:rPr>
            <a:t>1</a:t>
          </a:r>
          <a:r>
            <a:rPr lang="zh-TW" altLang="zh-TW" sz="2000" kern="1200" dirty="0" smtClean="0">
              <a:solidFill>
                <a:srgbClr val="002060"/>
              </a:solidFill>
              <a:latin typeface="+mn-ea"/>
              <a:cs typeface="Times New Roman" panose="02020603050405020304" pitchFamily="18" charset="0"/>
            </a:rPr>
            <a:t>月底為止，全台觀光旅館共有</a:t>
          </a:r>
          <a:r>
            <a:rPr lang="en-US" altLang="zh-TW" sz="2000" kern="1200" dirty="0" smtClean="0">
              <a:solidFill>
                <a:srgbClr val="002060"/>
              </a:solidFill>
              <a:latin typeface="+mn-ea"/>
              <a:cs typeface="Times New Roman" panose="02020603050405020304" pitchFamily="18" charset="0"/>
            </a:rPr>
            <a:t>127</a:t>
          </a:r>
          <a:r>
            <a:rPr lang="zh-TW" altLang="zh-TW" sz="2000" kern="1200" dirty="0" smtClean="0">
              <a:solidFill>
                <a:srgbClr val="002060"/>
              </a:solidFill>
              <a:latin typeface="+mn-ea"/>
              <a:cs typeface="Times New Roman" panose="02020603050405020304" pitchFamily="18" charset="0"/>
            </a:rPr>
            <a:t>家、</a:t>
          </a:r>
          <a:r>
            <a:rPr lang="en-US" altLang="zh-TW" sz="2000" kern="1200" dirty="0" smtClean="0">
              <a:solidFill>
                <a:srgbClr val="002060"/>
              </a:solidFill>
              <a:latin typeface="+mn-ea"/>
              <a:cs typeface="Times New Roman" panose="02020603050405020304" pitchFamily="18" charset="0"/>
            </a:rPr>
            <a:t>2.95</a:t>
          </a:r>
          <a:r>
            <a:rPr lang="zh-TW" altLang="zh-TW" sz="2000" kern="1200" dirty="0" smtClean="0">
              <a:solidFill>
                <a:srgbClr val="002060"/>
              </a:solidFill>
              <a:latin typeface="+mn-ea"/>
              <a:cs typeface="Times New Roman" panose="02020603050405020304" pitchFamily="18" charset="0"/>
            </a:rPr>
            <a:t>萬房間</a:t>
          </a:r>
          <a:r>
            <a:rPr lang="zh-TW" altLang="en-US" sz="2000" kern="1200" dirty="0" smtClean="0">
              <a:solidFill>
                <a:srgbClr val="002060"/>
              </a:solidFill>
              <a:latin typeface="+mn-ea"/>
              <a:cs typeface="Times New Roman" panose="02020603050405020304" pitchFamily="18" charset="0"/>
            </a:rPr>
            <a:t>數</a:t>
          </a:r>
          <a:endParaRPr lang="zh-TW" altLang="en-US" sz="2000" kern="1200" dirty="0">
            <a:latin typeface="+mn-ea"/>
            <a:ea typeface="+mn-ea"/>
          </a:endParaRPr>
        </a:p>
        <a:p>
          <a:pPr marL="0" lvl="1" indent="0" algn="l" defTabSz="889000">
            <a:lnSpc>
              <a:spcPts val="2500"/>
            </a:lnSpc>
            <a:spcBef>
              <a:spcPct val="0"/>
            </a:spcBef>
            <a:spcAft>
              <a:spcPts val="0"/>
            </a:spcAft>
            <a:buChar char="••"/>
          </a:pPr>
          <a:r>
            <a:rPr lang="en-US" altLang="zh-TW" sz="2000" kern="1200" dirty="0" smtClean="0">
              <a:solidFill>
                <a:srgbClr val="002060"/>
              </a:solidFill>
              <a:latin typeface="+mn-ea"/>
              <a:cs typeface="Times New Roman" panose="02020603050405020304" pitchFamily="18" charset="0"/>
            </a:rPr>
            <a:t>2018~2022</a:t>
          </a:r>
          <a:r>
            <a:rPr lang="zh-TW" altLang="zh-TW" sz="2000" kern="1200" dirty="0" smtClean="0">
              <a:solidFill>
                <a:srgbClr val="002060"/>
              </a:solidFill>
              <a:latin typeface="+mn-ea"/>
              <a:cs typeface="Times New Roman" panose="02020603050405020304" pitchFamily="18" charset="0"/>
            </a:rPr>
            <a:t>年間，全台觀光旅館還有</a:t>
          </a:r>
          <a:r>
            <a:rPr lang="en-US" altLang="zh-TW" sz="2000" kern="1200" dirty="0" smtClean="0">
              <a:solidFill>
                <a:srgbClr val="002060"/>
              </a:solidFill>
              <a:latin typeface="+mn-ea"/>
              <a:cs typeface="Times New Roman" panose="02020603050405020304" pitchFamily="18" charset="0"/>
            </a:rPr>
            <a:t>32</a:t>
          </a:r>
          <a:r>
            <a:rPr lang="zh-TW" altLang="zh-TW" sz="2000" kern="1200" dirty="0" smtClean="0">
              <a:solidFill>
                <a:srgbClr val="002060"/>
              </a:solidFill>
              <a:latin typeface="+mn-ea"/>
              <a:cs typeface="Times New Roman" panose="02020603050405020304" pitchFamily="18" charset="0"/>
            </a:rPr>
            <a:t>家</a:t>
          </a:r>
          <a:r>
            <a:rPr lang="zh-TW" altLang="en-US" sz="2000" kern="1200" dirty="0" smtClean="0">
              <a:solidFill>
                <a:srgbClr val="002060"/>
              </a:solidFill>
              <a:latin typeface="+mn-ea"/>
              <a:cs typeface="Times New Roman" panose="02020603050405020304" pitchFamily="18" charset="0"/>
            </a:rPr>
            <a:t> </a:t>
          </a:r>
          <a:r>
            <a:rPr lang="zh-TW" altLang="zh-TW" sz="2000" kern="1200" dirty="0" smtClean="0">
              <a:solidFill>
                <a:srgbClr val="002060"/>
              </a:solidFill>
              <a:latin typeface="+mn-ea"/>
              <a:cs typeface="Times New Roman" panose="02020603050405020304" pitchFamily="18" charset="0"/>
            </a:rPr>
            <a:t>尚待開出，至少還會再增加</a:t>
          </a:r>
          <a:r>
            <a:rPr lang="en-US" altLang="zh-TW" sz="2000" kern="1200" dirty="0" smtClean="0">
              <a:solidFill>
                <a:srgbClr val="002060"/>
              </a:solidFill>
              <a:latin typeface="+mn-ea"/>
              <a:cs typeface="Times New Roman" panose="02020603050405020304" pitchFamily="18" charset="0"/>
            </a:rPr>
            <a:t>1.15</a:t>
          </a:r>
          <a:r>
            <a:rPr lang="zh-TW" altLang="zh-TW" sz="2000" kern="1200" dirty="0" smtClean="0">
              <a:solidFill>
                <a:srgbClr val="002060"/>
              </a:solidFill>
              <a:latin typeface="+mn-ea"/>
              <a:cs typeface="Times New Roman" panose="02020603050405020304" pitchFamily="18" charset="0"/>
            </a:rPr>
            <a:t>萬房間</a:t>
          </a:r>
          <a:r>
            <a:rPr lang="zh-TW" altLang="en-US" sz="2000" kern="1200" dirty="0" smtClean="0">
              <a:solidFill>
                <a:srgbClr val="002060"/>
              </a:solidFill>
              <a:latin typeface="+mn-ea"/>
              <a:cs typeface="Times New Roman" panose="02020603050405020304" pitchFamily="18" charset="0"/>
            </a:rPr>
            <a:t>數</a:t>
          </a:r>
          <a:endParaRPr lang="zh-TW" altLang="en-US" sz="2000" kern="1200" dirty="0">
            <a:latin typeface="+mn-ea"/>
            <a:ea typeface="+mn-ea"/>
          </a:endParaRPr>
        </a:p>
      </dsp:txBody>
      <dsp:txXfrm rot="-5400000">
        <a:off x="2709842" y="191248"/>
        <a:ext cx="5494629" cy="1308281"/>
      </dsp:txXfrm>
    </dsp:sp>
    <dsp:sp modelId="{FE2D8AA7-A441-4AEE-AE31-2FBB805F55C1}">
      <dsp:nvSpPr>
        <dsp:cNvPr id="0" name=""/>
        <dsp:cNvSpPr/>
      </dsp:nvSpPr>
      <dsp:spPr>
        <a:xfrm>
          <a:off x="437630" y="0"/>
          <a:ext cx="2232794" cy="1687965"/>
        </a:xfrm>
        <a:prstGeom prst="roundRect">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solidFill>
                <a:srgbClr val="002060"/>
              </a:solidFill>
              <a:latin typeface="+mn-ea"/>
              <a:ea typeface="+mn-ea"/>
            </a:rPr>
            <a:t>研究背景</a:t>
          </a:r>
          <a:endParaRPr lang="zh-TW" altLang="en-US" sz="3200" kern="1200" dirty="0">
            <a:latin typeface="+mn-ea"/>
            <a:ea typeface="+mn-ea"/>
          </a:endParaRPr>
        </a:p>
      </dsp:txBody>
      <dsp:txXfrm>
        <a:off x="520030" y="82400"/>
        <a:ext cx="2067994" cy="1523165"/>
      </dsp:txXfrm>
    </dsp:sp>
    <dsp:sp modelId="{E8D59D6F-E1B8-492F-B7EC-6E37CE4E7C35}">
      <dsp:nvSpPr>
        <dsp:cNvPr id="0" name=""/>
        <dsp:cNvSpPr/>
      </dsp:nvSpPr>
      <dsp:spPr>
        <a:xfrm rot="5400000">
          <a:off x="4739453" y="-186543"/>
          <a:ext cx="1449831" cy="5565404"/>
        </a:xfrm>
        <a:prstGeom prst="round2SameRect">
          <a:avLst/>
        </a:prstGeom>
        <a:solidFill>
          <a:schemeClr val="accent5">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smtClean="0">
              <a:solidFill>
                <a:srgbClr val="002060"/>
              </a:solidFill>
              <a:latin typeface="+mn-ea"/>
              <a:ea typeface="+mn-ea"/>
            </a:rPr>
            <a:t>市場供過於求</a:t>
          </a:r>
          <a:endParaRPr lang="zh-TW" altLang="en-US" sz="2000" kern="1200" dirty="0">
            <a:solidFill>
              <a:srgbClr val="002060"/>
            </a:solidFill>
            <a:latin typeface="+mn-ea"/>
            <a:ea typeface="+mn-ea"/>
          </a:endParaRPr>
        </a:p>
        <a:p>
          <a:pPr marL="228600" lvl="1" indent="-228600" algn="l" defTabSz="889000">
            <a:lnSpc>
              <a:spcPct val="90000"/>
            </a:lnSpc>
            <a:spcBef>
              <a:spcPct val="0"/>
            </a:spcBef>
            <a:spcAft>
              <a:spcPct val="15000"/>
            </a:spcAft>
            <a:buChar char="••"/>
          </a:pPr>
          <a:r>
            <a:rPr lang="zh-TW" altLang="en-US" sz="2000" kern="1200" dirty="0" smtClean="0">
              <a:solidFill>
                <a:srgbClr val="002060"/>
              </a:solidFill>
              <a:latin typeface="+mn-ea"/>
              <a:ea typeface="+mn-ea"/>
              <a:cs typeface="Times New Roman" panose="02020603050405020304" pitchFamily="18" charset="0"/>
            </a:rPr>
            <a:t>觀光旅館業應加強品牌效益、差異化定位、提昇服務才能在市場上維持競爭力</a:t>
          </a:r>
          <a:endParaRPr lang="zh-TW" altLang="en-US" sz="2000" kern="1200" dirty="0">
            <a:solidFill>
              <a:srgbClr val="002060"/>
            </a:solidFill>
            <a:latin typeface="+mn-ea"/>
            <a:ea typeface="+mn-ea"/>
          </a:endParaRPr>
        </a:p>
      </dsp:txBody>
      <dsp:txXfrm rot="-5400000">
        <a:off x="2681667" y="1942018"/>
        <a:ext cx="5494629" cy="1308281"/>
      </dsp:txXfrm>
    </dsp:sp>
    <dsp:sp modelId="{142E383B-5EE3-4D45-9EE9-B9A69FFD3352}">
      <dsp:nvSpPr>
        <dsp:cNvPr id="0" name=""/>
        <dsp:cNvSpPr/>
      </dsp:nvSpPr>
      <dsp:spPr>
        <a:xfrm>
          <a:off x="448872" y="1779985"/>
          <a:ext cx="2232794" cy="1632346"/>
        </a:xfrm>
        <a:prstGeom prst="roundRect">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solidFill>
                <a:srgbClr val="002060"/>
              </a:solidFill>
              <a:latin typeface="+mn-ea"/>
              <a:ea typeface="+mn-ea"/>
            </a:rPr>
            <a:t>研究動機</a:t>
          </a:r>
          <a:endParaRPr lang="zh-TW" altLang="en-US" sz="3200" kern="1200" dirty="0">
            <a:latin typeface="+mn-ea"/>
            <a:ea typeface="+mn-ea"/>
          </a:endParaRPr>
        </a:p>
      </dsp:txBody>
      <dsp:txXfrm>
        <a:off x="528557" y="1859670"/>
        <a:ext cx="2073424" cy="1472976"/>
      </dsp:txXfrm>
    </dsp:sp>
    <dsp:sp modelId="{696C419C-EAF4-49A2-9FF6-73A1FAD21280}">
      <dsp:nvSpPr>
        <dsp:cNvPr id="0" name=""/>
        <dsp:cNvSpPr/>
      </dsp:nvSpPr>
      <dsp:spPr>
        <a:xfrm rot="5400000">
          <a:off x="4708304" y="1549013"/>
          <a:ext cx="1449831" cy="5565404"/>
        </a:xfrm>
        <a:prstGeom prst="round2SameRect">
          <a:avLst/>
        </a:prstGeom>
        <a:solidFill>
          <a:schemeClr val="accent5">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TW" altLang="en-US" sz="2000" b="0" kern="1200" baseline="0" dirty="0" smtClean="0">
              <a:solidFill>
                <a:srgbClr val="002060"/>
              </a:solidFill>
              <a:ea typeface="微軟正黑體" panose="020B0604030504040204" pitchFamily="34" charset="-120"/>
            </a:rPr>
            <a:t>提供飯店經營者對加入國際連鎖品牌飯店的決策之依據</a:t>
          </a:r>
          <a:endParaRPr lang="zh-TW" altLang="en-US" sz="2000" kern="1200" dirty="0">
            <a:solidFill>
              <a:srgbClr val="002060"/>
            </a:solidFill>
            <a:latin typeface="+mn-ea"/>
            <a:ea typeface="+mn-ea"/>
          </a:endParaRPr>
        </a:p>
      </dsp:txBody>
      <dsp:txXfrm rot="-5400000">
        <a:off x="2650518" y="3677575"/>
        <a:ext cx="5494629" cy="1308281"/>
      </dsp:txXfrm>
    </dsp:sp>
    <dsp:sp modelId="{E84F1DF3-48A9-442A-8E0B-7F4AD0821065}">
      <dsp:nvSpPr>
        <dsp:cNvPr id="0" name=""/>
        <dsp:cNvSpPr/>
      </dsp:nvSpPr>
      <dsp:spPr>
        <a:xfrm>
          <a:off x="448872" y="3502946"/>
          <a:ext cx="2232794" cy="1552279"/>
        </a:xfrm>
        <a:prstGeom prst="roundRect">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solidFill>
                <a:srgbClr val="002060"/>
              </a:solidFill>
              <a:latin typeface="+mn-ea"/>
              <a:ea typeface="+mn-ea"/>
            </a:rPr>
            <a:t>研究目的</a:t>
          </a:r>
          <a:endParaRPr lang="zh-TW" altLang="en-US" sz="3200" kern="1200" dirty="0">
            <a:latin typeface="+mn-ea"/>
            <a:ea typeface="+mn-ea"/>
          </a:endParaRPr>
        </a:p>
      </dsp:txBody>
      <dsp:txXfrm>
        <a:off x="524648" y="3578722"/>
        <a:ext cx="2081242" cy="1400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CB143-1FF5-4105-97A4-8EF679E9F9C6}">
      <dsp:nvSpPr>
        <dsp:cNvPr id="0" name=""/>
        <dsp:cNvSpPr/>
      </dsp:nvSpPr>
      <dsp:spPr>
        <a:xfrm>
          <a:off x="-33292" y="0"/>
          <a:ext cx="6033425" cy="918423"/>
        </a:xfrm>
        <a:prstGeom prst="roundRect">
          <a:avLst>
            <a:gd name="adj" fmla="val 10000"/>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2.1</a:t>
          </a:r>
          <a:r>
            <a:rPr lang="zh-TW"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國際連鎖飯店品牌發展</a:t>
          </a:r>
          <a:endParaRPr lang="zh-TW" altLang="en-US" sz="3200" kern="1200" dirty="0">
            <a:latin typeface="微軟正黑體" panose="020B0604030504040204" pitchFamily="34" charset="-120"/>
            <a:ea typeface="微軟正黑體" panose="020B0604030504040204" pitchFamily="34" charset="-120"/>
          </a:endParaRPr>
        </a:p>
      </dsp:txBody>
      <dsp:txXfrm>
        <a:off x="-6392" y="26900"/>
        <a:ext cx="4911339" cy="864623"/>
      </dsp:txXfrm>
    </dsp:sp>
    <dsp:sp modelId="{9DCB813A-EA22-46B0-AE7F-FD9622839D45}">
      <dsp:nvSpPr>
        <dsp:cNvPr id="0" name=""/>
        <dsp:cNvSpPr/>
      </dsp:nvSpPr>
      <dsp:spPr>
        <a:xfrm>
          <a:off x="473895" y="1045982"/>
          <a:ext cx="5900256" cy="918423"/>
        </a:xfrm>
        <a:prstGeom prst="roundRect">
          <a:avLst>
            <a:gd name="adj" fmla="val 10000"/>
          </a:avLst>
        </a:prstGeom>
        <a:solidFill>
          <a:schemeClr val="accent5">
            <a:hueOff val="1202033"/>
            <a:satOff val="-2441"/>
            <a:lumOff val="156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2.2</a:t>
          </a:r>
          <a:r>
            <a:rPr lang="zh-TW"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品牌信任</a:t>
          </a:r>
          <a:endParaRPr lang="zh-TW" altLang="en-US" sz="3200" kern="1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sp:txBody>
      <dsp:txXfrm>
        <a:off x="500795" y="1072882"/>
        <a:ext cx="4808877" cy="864623"/>
      </dsp:txXfrm>
    </dsp:sp>
    <dsp:sp modelId="{D01AC17D-CC8B-44FE-BD98-B6F42A7F96DD}">
      <dsp:nvSpPr>
        <dsp:cNvPr id="0" name=""/>
        <dsp:cNvSpPr/>
      </dsp:nvSpPr>
      <dsp:spPr>
        <a:xfrm>
          <a:off x="914499" y="2091964"/>
          <a:ext cx="5900256" cy="918423"/>
        </a:xfrm>
        <a:prstGeom prst="roundRect">
          <a:avLst>
            <a:gd name="adj" fmla="val 10000"/>
          </a:avLst>
        </a:prstGeom>
        <a:solidFill>
          <a:schemeClr val="accent5">
            <a:hueOff val="2404066"/>
            <a:satOff val="-4882"/>
            <a:lumOff val="3137"/>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2.3</a:t>
          </a:r>
          <a:r>
            <a:rPr lang="zh-TW"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品牌形象</a:t>
          </a:r>
          <a:endParaRPr lang="zh-TW" altLang="en-US" sz="3200" kern="1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sp:txBody>
      <dsp:txXfrm>
        <a:off x="941399" y="2118864"/>
        <a:ext cx="4808877" cy="864623"/>
      </dsp:txXfrm>
    </dsp:sp>
    <dsp:sp modelId="{3063F163-16D0-4719-9D87-FA264595F76F}">
      <dsp:nvSpPr>
        <dsp:cNvPr id="0" name=""/>
        <dsp:cNvSpPr/>
      </dsp:nvSpPr>
      <dsp:spPr>
        <a:xfrm>
          <a:off x="1309375" y="3088406"/>
          <a:ext cx="5900256" cy="918423"/>
        </a:xfrm>
        <a:prstGeom prst="roundRect">
          <a:avLst>
            <a:gd name="adj" fmla="val 10000"/>
          </a:avLst>
        </a:prstGeom>
        <a:solidFill>
          <a:schemeClr val="accent5">
            <a:hueOff val="3606099"/>
            <a:satOff val="-7323"/>
            <a:lumOff val="470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2.4</a:t>
          </a:r>
          <a:r>
            <a:rPr lang="zh-TW"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品牌價值</a:t>
          </a:r>
          <a:endParaRPr lang="zh-TW" altLang="en-US" sz="3200" kern="1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sp:txBody>
      <dsp:txXfrm>
        <a:off x="1336275" y="3115306"/>
        <a:ext cx="4808877" cy="864623"/>
      </dsp:txXfrm>
    </dsp:sp>
    <dsp:sp modelId="{5FC7CA26-66FC-46E9-A938-7217A7EFC79C}">
      <dsp:nvSpPr>
        <dsp:cNvPr id="0" name=""/>
        <dsp:cNvSpPr/>
      </dsp:nvSpPr>
      <dsp:spPr>
        <a:xfrm>
          <a:off x="1795706" y="4144298"/>
          <a:ext cx="5900256" cy="918423"/>
        </a:xfrm>
        <a:prstGeom prst="roundRect">
          <a:avLst>
            <a:gd name="adj" fmla="val 10000"/>
          </a:avLst>
        </a:prstGeom>
        <a:solidFill>
          <a:schemeClr val="accent5">
            <a:hueOff val="4808133"/>
            <a:satOff val="-9764"/>
            <a:lumOff val="627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alt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2.5</a:t>
          </a:r>
          <a:r>
            <a:rPr lang="zh-TW" sz="3200" kern="12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願付價格</a:t>
          </a:r>
          <a:endParaRPr lang="zh-TW" altLang="en-US" sz="3200" kern="12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endParaRPr>
        </a:p>
      </dsp:txBody>
      <dsp:txXfrm>
        <a:off x="1822606" y="4171198"/>
        <a:ext cx="4808877" cy="864623"/>
      </dsp:txXfrm>
    </dsp:sp>
    <dsp:sp modelId="{7A1F34BB-0F2B-46CC-B77A-19CDEE899C69}">
      <dsp:nvSpPr>
        <dsp:cNvPr id="0" name=""/>
        <dsp:cNvSpPr/>
      </dsp:nvSpPr>
      <dsp:spPr>
        <a:xfrm>
          <a:off x="5336573" y="670959"/>
          <a:ext cx="596975" cy="596975"/>
        </a:xfrm>
        <a:prstGeom prst="downArrow">
          <a:avLst>
            <a:gd name="adj1" fmla="val 55000"/>
            <a:gd name="adj2" fmla="val 45000"/>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TW" altLang="en-US" sz="2700" kern="1200"/>
        </a:p>
      </dsp:txBody>
      <dsp:txXfrm>
        <a:off x="5470892" y="670959"/>
        <a:ext cx="328337" cy="449224"/>
      </dsp:txXfrm>
    </dsp:sp>
    <dsp:sp modelId="{2FE018C9-A58B-402F-A98D-A62B6021E78E}">
      <dsp:nvSpPr>
        <dsp:cNvPr id="0" name=""/>
        <dsp:cNvSpPr/>
      </dsp:nvSpPr>
      <dsp:spPr>
        <a:xfrm>
          <a:off x="5777177" y="1716941"/>
          <a:ext cx="596975" cy="596975"/>
        </a:xfrm>
        <a:prstGeom prst="downArrow">
          <a:avLst>
            <a:gd name="adj1" fmla="val 55000"/>
            <a:gd name="adj2" fmla="val 45000"/>
          </a:avLst>
        </a:prstGeom>
        <a:solidFill>
          <a:schemeClr val="accent5">
            <a:tint val="40000"/>
            <a:alpha val="90000"/>
            <a:hueOff val="1432725"/>
            <a:satOff val="-1155"/>
            <a:lumOff val="309"/>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TW" altLang="en-US" sz="2700" kern="1200"/>
        </a:p>
      </dsp:txBody>
      <dsp:txXfrm>
        <a:off x="5911496" y="1716941"/>
        <a:ext cx="328337" cy="449224"/>
      </dsp:txXfrm>
    </dsp:sp>
    <dsp:sp modelId="{C419C936-6E29-48D6-AD94-9BC98FD4347F}">
      <dsp:nvSpPr>
        <dsp:cNvPr id="0" name=""/>
        <dsp:cNvSpPr/>
      </dsp:nvSpPr>
      <dsp:spPr>
        <a:xfrm>
          <a:off x="6217780" y="2747616"/>
          <a:ext cx="596975" cy="596975"/>
        </a:xfrm>
        <a:prstGeom prst="downArrow">
          <a:avLst>
            <a:gd name="adj1" fmla="val 55000"/>
            <a:gd name="adj2" fmla="val 45000"/>
          </a:avLst>
        </a:prstGeom>
        <a:solidFill>
          <a:schemeClr val="accent5">
            <a:tint val="40000"/>
            <a:alpha val="90000"/>
            <a:hueOff val="2865450"/>
            <a:satOff val="-2310"/>
            <a:lumOff val="617"/>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TW" altLang="en-US" sz="2700" kern="1200"/>
        </a:p>
      </dsp:txBody>
      <dsp:txXfrm>
        <a:off x="6352099" y="2747616"/>
        <a:ext cx="328337" cy="449224"/>
      </dsp:txXfrm>
    </dsp:sp>
    <dsp:sp modelId="{2891B2C0-490A-45B9-B726-665BDD773058}">
      <dsp:nvSpPr>
        <dsp:cNvPr id="0" name=""/>
        <dsp:cNvSpPr/>
      </dsp:nvSpPr>
      <dsp:spPr>
        <a:xfrm>
          <a:off x="6658384" y="3803803"/>
          <a:ext cx="596975" cy="596975"/>
        </a:xfrm>
        <a:prstGeom prst="downArrow">
          <a:avLst>
            <a:gd name="adj1" fmla="val 55000"/>
            <a:gd name="adj2" fmla="val 45000"/>
          </a:avLst>
        </a:prstGeom>
        <a:solidFill>
          <a:schemeClr val="accent5">
            <a:tint val="40000"/>
            <a:alpha val="90000"/>
            <a:hueOff val="4298175"/>
            <a:satOff val="-3465"/>
            <a:lumOff val="926"/>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zh-TW" altLang="en-US" sz="2700" kern="1200"/>
        </a:p>
      </dsp:txBody>
      <dsp:txXfrm>
        <a:off x="6792703" y="3803803"/>
        <a:ext cx="328337" cy="4492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06A90-18A1-405D-BDB3-8BD46CCB267F}">
      <dsp:nvSpPr>
        <dsp:cNvPr id="0" name=""/>
        <dsp:cNvSpPr/>
      </dsp:nvSpPr>
      <dsp:spPr>
        <a:xfrm>
          <a:off x="658568" y="0"/>
          <a:ext cx="2641873" cy="660468"/>
        </a:xfrm>
        <a:prstGeom prst="roundRect">
          <a:avLst>
            <a:gd name="adj" fmla="val 10000"/>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i="0" kern="1200" baseline="0" dirty="0" smtClean="0">
              <a:solidFill>
                <a:schemeClr val="tx1"/>
              </a:solidFill>
              <a:latin typeface="微軟正黑體" panose="020B0604030504040204" pitchFamily="34" charset="-120"/>
              <a:ea typeface="微軟正黑體" panose="020B0604030504040204" pitchFamily="34" charset="-120"/>
            </a:rPr>
            <a:t>3.1</a:t>
          </a:r>
          <a:r>
            <a:rPr lang="zh-TW" sz="2800" b="0" i="0" kern="1200" baseline="0" dirty="0" smtClean="0">
              <a:solidFill>
                <a:schemeClr val="tx1"/>
              </a:solidFill>
              <a:latin typeface="微軟正黑體" panose="020B0604030504040204" pitchFamily="34" charset="-120"/>
              <a:ea typeface="微軟正黑體" panose="020B0604030504040204" pitchFamily="34" charset="-120"/>
              <a:cs typeface="+mj-cs"/>
            </a:rPr>
            <a:t>研究</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假設</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77912" y="19344"/>
        <a:ext cx="2603185" cy="621780"/>
      </dsp:txXfrm>
    </dsp:sp>
    <dsp:sp modelId="{CAABFD71-5865-4108-B4EA-AF06F34FF847}">
      <dsp:nvSpPr>
        <dsp:cNvPr id="0" name=""/>
        <dsp:cNvSpPr/>
      </dsp:nvSpPr>
      <dsp:spPr>
        <a:xfrm rot="5525775">
          <a:off x="1835919" y="678927"/>
          <a:ext cx="250765" cy="297210"/>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b="0" i="0" kern="1200" baseline="0">
            <a:solidFill>
              <a:schemeClr val="tx1"/>
            </a:solidFill>
            <a:ea typeface="標楷體" panose="03000509000000000000" pitchFamily="65" charset="-120"/>
          </a:endParaRPr>
        </a:p>
      </dsp:txBody>
      <dsp:txXfrm rot="-5400000">
        <a:off x="1873514" y="702175"/>
        <a:ext cx="178326" cy="175536"/>
      </dsp:txXfrm>
    </dsp:sp>
    <dsp:sp modelId="{71895C45-A23F-4031-BC1B-8A50228804CD}">
      <dsp:nvSpPr>
        <dsp:cNvPr id="0" name=""/>
        <dsp:cNvSpPr/>
      </dsp:nvSpPr>
      <dsp:spPr>
        <a:xfrm>
          <a:off x="622163" y="994598"/>
          <a:ext cx="2641873" cy="660468"/>
        </a:xfrm>
        <a:prstGeom prst="roundRect">
          <a:avLst>
            <a:gd name="adj" fmla="val 10000"/>
          </a:avLst>
        </a:prstGeom>
        <a:solidFill>
          <a:schemeClr val="accent5">
            <a:hueOff val="961627"/>
            <a:satOff val="-1953"/>
            <a:lumOff val="125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i="0" kern="1200" baseline="0" dirty="0" smtClean="0">
              <a:solidFill>
                <a:schemeClr val="tx1"/>
              </a:solidFill>
              <a:latin typeface="微軟正黑體" panose="020B0604030504040204" pitchFamily="34" charset="-120"/>
              <a:ea typeface="微軟正黑體" panose="020B0604030504040204" pitchFamily="34" charset="-120"/>
            </a:rPr>
            <a:t>3.2</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研究架構</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41507" y="1013942"/>
        <a:ext cx="2603185" cy="621780"/>
      </dsp:txXfrm>
    </dsp:sp>
    <dsp:sp modelId="{0FD89A40-2DBB-4D92-BB1C-ABE110A5C49F}">
      <dsp:nvSpPr>
        <dsp:cNvPr id="0" name=""/>
        <dsp:cNvSpPr/>
      </dsp:nvSpPr>
      <dsp:spPr>
        <a:xfrm rot="5400000">
          <a:off x="1813420" y="1679366"/>
          <a:ext cx="259358" cy="297210"/>
        </a:xfrm>
        <a:prstGeom prst="rightArrow">
          <a:avLst>
            <a:gd name="adj1" fmla="val 60000"/>
            <a:gd name="adj2" fmla="val 50000"/>
          </a:avLst>
        </a:prstGeom>
        <a:solidFill>
          <a:schemeClr val="accent5">
            <a:hueOff val="1202033"/>
            <a:satOff val="-2441"/>
            <a:lumOff val="1569"/>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b="0" i="0" kern="1200" baseline="0">
            <a:solidFill>
              <a:schemeClr val="tx1"/>
            </a:solidFill>
            <a:ea typeface="標楷體" panose="03000509000000000000" pitchFamily="65" charset="-120"/>
          </a:endParaRPr>
        </a:p>
      </dsp:txBody>
      <dsp:txXfrm rot="-5400000">
        <a:off x="1853936" y="1698293"/>
        <a:ext cx="178326" cy="181551"/>
      </dsp:txXfrm>
    </dsp:sp>
    <dsp:sp modelId="{95973B5B-D7B2-46BB-B607-17375C23104C}">
      <dsp:nvSpPr>
        <dsp:cNvPr id="0" name=""/>
        <dsp:cNvSpPr/>
      </dsp:nvSpPr>
      <dsp:spPr>
        <a:xfrm>
          <a:off x="622163" y="2000877"/>
          <a:ext cx="2641873" cy="660468"/>
        </a:xfrm>
        <a:prstGeom prst="roundRect">
          <a:avLst>
            <a:gd name="adj" fmla="val 10000"/>
          </a:avLst>
        </a:prstGeom>
        <a:solidFill>
          <a:schemeClr val="accent5">
            <a:hueOff val="1923253"/>
            <a:satOff val="-3906"/>
            <a:lumOff val="251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i="0" kern="1200" baseline="0" dirty="0" smtClean="0">
              <a:solidFill>
                <a:schemeClr val="tx1"/>
              </a:solidFill>
              <a:latin typeface="微軟正黑體" panose="020B0604030504040204" pitchFamily="34" charset="-120"/>
              <a:ea typeface="微軟正黑體" panose="020B0604030504040204" pitchFamily="34" charset="-120"/>
            </a:rPr>
            <a:t>3.3</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研究對象</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41507" y="2020221"/>
        <a:ext cx="2603185" cy="621780"/>
      </dsp:txXfrm>
    </dsp:sp>
    <dsp:sp modelId="{60F1A59C-FEA0-4C8A-BCB1-B5313A4A09C4}">
      <dsp:nvSpPr>
        <dsp:cNvPr id="0" name=""/>
        <dsp:cNvSpPr/>
      </dsp:nvSpPr>
      <dsp:spPr>
        <a:xfrm rot="5400000">
          <a:off x="1825103" y="2670069"/>
          <a:ext cx="235992" cy="297210"/>
        </a:xfrm>
        <a:prstGeom prst="rightArrow">
          <a:avLst>
            <a:gd name="adj1" fmla="val 60000"/>
            <a:gd name="adj2" fmla="val 50000"/>
          </a:avLst>
        </a:prstGeom>
        <a:solidFill>
          <a:schemeClr val="accent5">
            <a:hueOff val="2404066"/>
            <a:satOff val="-4882"/>
            <a:lumOff val="3137"/>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b="0" i="0" kern="1200" baseline="0">
            <a:solidFill>
              <a:schemeClr val="tx1"/>
            </a:solidFill>
            <a:ea typeface="標楷體" panose="03000509000000000000" pitchFamily="65" charset="-120"/>
          </a:endParaRPr>
        </a:p>
      </dsp:txBody>
      <dsp:txXfrm rot="-5400000">
        <a:off x="1853936" y="2700678"/>
        <a:ext cx="178326" cy="165194"/>
      </dsp:txXfrm>
    </dsp:sp>
    <dsp:sp modelId="{7C9223F6-9BA3-4CB0-9E7C-D1BB4D7D5365}">
      <dsp:nvSpPr>
        <dsp:cNvPr id="0" name=""/>
        <dsp:cNvSpPr/>
      </dsp:nvSpPr>
      <dsp:spPr>
        <a:xfrm>
          <a:off x="622163" y="2976003"/>
          <a:ext cx="2641873" cy="660468"/>
        </a:xfrm>
        <a:prstGeom prst="roundRect">
          <a:avLst>
            <a:gd name="adj" fmla="val 10000"/>
          </a:avLst>
        </a:prstGeom>
        <a:solidFill>
          <a:schemeClr val="accent5">
            <a:hueOff val="2884880"/>
            <a:satOff val="-5858"/>
            <a:lumOff val="376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i="0" kern="1200" baseline="0" dirty="0" smtClean="0">
              <a:solidFill>
                <a:schemeClr val="tx1"/>
              </a:solidFill>
              <a:latin typeface="微軟正黑體" panose="020B0604030504040204" pitchFamily="34" charset="-120"/>
              <a:ea typeface="微軟正黑體" panose="020B0604030504040204" pitchFamily="34" charset="-120"/>
            </a:rPr>
            <a:t>3.4</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抽樣方法</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41507" y="2995347"/>
        <a:ext cx="2603185" cy="621780"/>
      </dsp:txXfrm>
    </dsp:sp>
    <dsp:sp modelId="{BBCA065F-0DA8-449A-A70C-0437D48EBD1D}">
      <dsp:nvSpPr>
        <dsp:cNvPr id="0" name=""/>
        <dsp:cNvSpPr/>
      </dsp:nvSpPr>
      <dsp:spPr>
        <a:xfrm rot="5373580">
          <a:off x="1814392" y="3664666"/>
          <a:ext cx="265208" cy="297210"/>
        </a:xfrm>
        <a:prstGeom prst="rightArrow">
          <a:avLst>
            <a:gd name="adj1" fmla="val 60000"/>
            <a:gd name="adj2" fmla="val 50000"/>
          </a:avLst>
        </a:prstGeom>
        <a:solidFill>
          <a:schemeClr val="accent5">
            <a:hueOff val="3606099"/>
            <a:satOff val="-7323"/>
            <a:lumOff val="4706"/>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b="0" i="0" kern="1200" baseline="0">
            <a:solidFill>
              <a:schemeClr val="tx1"/>
            </a:solidFill>
            <a:ea typeface="標楷體" panose="03000509000000000000" pitchFamily="65" charset="-120"/>
          </a:endParaRPr>
        </a:p>
      </dsp:txBody>
      <dsp:txXfrm rot="-5400000">
        <a:off x="1857527" y="3680668"/>
        <a:ext cx="178326" cy="185646"/>
      </dsp:txXfrm>
    </dsp:sp>
    <dsp:sp modelId="{804475E7-9D34-4BAC-8E7E-717068D7BE9F}">
      <dsp:nvSpPr>
        <dsp:cNvPr id="0" name=""/>
        <dsp:cNvSpPr/>
      </dsp:nvSpPr>
      <dsp:spPr>
        <a:xfrm>
          <a:off x="629957" y="3990072"/>
          <a:ext cx="2641873" cy="660468"/>
        </a:xfrm>
        <a:prstGeom prst="roundRect">
          <a:avLst>
            <a:gd name="adj" fmla="val 10000"/>
          </a:avLst>
        </a:prstGeom>
        <a:solidFill>
          <a:schemeClr val="accent5">
            <a:hueOff val="3846506"/>
            <a:satOff val="-7811"/>
            <a:lumOff val="502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i="0" kern="1200" baseline="0" dirty="0" smtClean="0">
              <a:solidFill>
                <a:schemeClr val="tx1"/>
              </a:solidFill>
              <a:latin typeface="微軟正黑體" panose="020B0604030504040204" pitchFamily="34" charset="-120"/>
              <a:ea typeface="微軟正黑體" panose="020B0604030504040204" pitchFamily="34" charset="-120"/>
            </a:rPr>
            <a:t>3.5</a:t>
          </a:r>
          <a:r>
            <a:rPr lang="zh-TW" sz="2800" b="0" i="0" kern="1200" baseline="0" dirty="0" smtClean="0">
              <a:solidFill>
                <a:schemeClr val="tx1"/>
              </a:solidFill>
              <a:latin typeface="微軟正黑體" panose="020B0604030504040204" pitchFamily="34" charset="-120"/>
              <a:ea typeface="微軟正黑體" panose="020B0604030504040204" pitchFamily="34" charset="-120"/>
            </a:rPr>
            <a:t>問卷設計</a:t>
          </a:r>
          <a:endParaRPr lang="zh-TW" altLang="en-US" sz="28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49301" y="4009416"/>
        <a:ext cx="2603185" cy="621780"/>
      </dsp:txXfrm>
    </dsp:sp>
    <dsp:sp modelId="{A99E61B0-6DBB-4170-9B63-E30EB87B04B6}">
      <dsp:nvSpPr>
        <dsp:cNvPr id="0" name=""/>
        <dsp:cNvSpPr/>
      </dsp:nvSpPr>
      <dsp:spPr>
        <a:xfrm rot="5424645">
          <a:off x="1832348" y="4655369"/>
          <a:ext cx="230155" cy="297210"/>
        </a:xfrm>
        <a:prstGeom prst="rightArrow">
          <a:avLst>
            <a:gd name="adj1" fmla="val 60000"/>
            <a:gd name="adj2" fmla="val 50000"/>
          </a:avLst>
        </a:prstGeom>
        <a:solidFill>
          <a:schemeClr val="accent5">
            <a:hueOff val="4808133"/>
            <a:satOff val="-9764"/>
            <a:lumOff val="627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b="0" i="0" kern="1200" baseline="0">
            <a:solidFill>
              <a:schemeClr val="tx1"/>
            </a:solidFill>
            <a:ea typeface="標楷體" panose="03000509000000000000" pitchFamily="65" charset="-120"/>
          </a:endParaRPr>
        </a:p>
      </dsp:txBody>
      <dsp:txXfrm rot="-5400000">
        <a:off x="1858510" y="4688897"/>
        <a:ext cx="178326" cy="161109"/>
      </dsp:txXfrm>
    </dsp:sp>
    <dsp:sp modelId="{F9F53D3E-DDED-4966-A04D-16F9B15A909F}">
      <dsp:nvSpPr>
        <dsp:cNvPr id="0" name=""/>
        <dsp:cNvSpPr/>
      </dsp:nvSpPr>
      <dsp:spPr>
        <a:xfrm>
          <a:off x="622163" y="4957407"/>
          <a:ext cx="2641873" cy="900000"/>
        </a:xfrm>
        <a:prstGeom prst="roundRect">
          <a:avLst>
            <a:gd name="adj" fmla="val 10000"/>
          </a:avLst>
        </a:prstGeom>
        <a:solidFill>
          <a:schemeClr val="accent5">
            <a:hueOff val="4808133"/>
            <a:satOff val="-9764"/>
            <a:lumOff val="627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0" kern="1200" baseline="0" dirty="0" smtClean="0">
              <a:solidFill>
                <a:schemeClr val="tx1"/>
              </a:solidFill>
              <a:latin typeface="微軟正黑體" panose="020B0604030504040204" pitchFamily="34" charset="-120"/>
              <a:ea typeface="微軟正黑體" panose="020B0604030504040204" pitchFamily="34" charset="-120"/>
            </a:rPr>
            <a:t>3.6</a:t>
          </a:r>
          <a:r>
            <a:rPr lang="zh-TW" sz="2400" b="0" i="0" kern="1200" baseline="0" dirty="0" smtClean="0">
              <a:solidFill>
                <a:schemeClr val="tx1"/>
              </a:solidFill>
              <a:latin typeface="微軟正黑體" panose="020B0604030504040204" pitchFamily="34" charset="-120"/>
              <a:ea typeface="微軟正黑體" panose="020B0604030504040204" pitchFamily="34" charset="-120"/>
            </a:rPr>
            <a:t>資料分析與統計方法</a:t>
          </a:r>
          <a:endParaRPr lang="zh-TW" altLang="en-US" sz="2400" b="0" i="0" kern="1200" baseline="0" dirty="0">
            <a:solidFill>
              <a:schemeClr val="tx1"/>
            </a:solidFill>
            <a:latin typeface="微軟正黑體" panose="020B0604030504040204" pitchFamily="34" charset="-120"/>
            <a:ea typeface="微軟正黑體" panose="020B0604030504040204" pitchFamily="34" charset="-120"/>
          </a:endParaRPr>
        </a:p>
      </dsp:txBody>
      <dsp:txXfrm>
        <a:off x="648523" y="4983767"/>
        <a:ext cx="2589153" cy="8472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9DBD0-A7B6-41F8-8D05-8A39A6A2D47E}">
      <dsp:nvSpPr>
        <dsp:cNvPr id="0" name=""/>
        <dsp:cNvSpPr/>
      </dsp:nvSpPr>
      <dsp:spPr>
        <a:xfrm>
          <a:off x="2226327" y="218879"/>
          <a:ext cx="3339629" cy="1669825"/>
        </a:xfrm>
        <a:prstGeom prst="circularArrow">
          <a:avLst>
            <a:gd name="adj1" fmla="val 10980"/>
            <a:gd name="adj2" fmla="val 1142322"/>
            <a:gd name="adj3" fmla="val 4500000"/>
            <a:gd name="adj4" fmla="val 10800000"/>
            <a:gd name="adj5" fmla="val 125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E0461A3-1877-4E3A-8765-7DDE0242BBB7}">
      <dsp:nvSpPr>
        <dsp:cNvPr id="0" name=""/>
        <dsp:cNvSpPr/>
      </dsp:nvSpPr>
      <dsp:spPr>
        <a:xfrm>
          <a:off x="3080732" y="740901"/>
          <a:ext cx="1628427" cy="632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便利抽樣法</a:t>
          </a:r>
          <a:endParaRPr lang="zh-TW" altLang="en-US" sz="2000" kern="1200" dirty="0">
            <a:latin typeface="+mn-ea"/>
            <a:ea typeface="+mn-ea"/>
          </a:endParaRPr>
        </a:p>
      </dsp:txBody>
      <dsp:txXfrm>
        <a:off x="3080732" y="740901"/>
        <a:ext cx="1628427" cy="632392"/>
      </dsp:txXfrm>
    </dsp:sp>
    <dsp:sp modelId="{8A6609A9-C591-45CF-9439-6AF5DE2BDF91}">
      <dsp:nvSpPr>
        <dsp:cNvPr id="0" name=""/>
        <dsp:cNvSpPr/>
      </dsp:nvSpPr>
      <dsp:spPr>
        <a:xfrm>
          <a:off x="1504697" y="1555720"/>
          <a:ext cx="3339629" cy="1669825"/>
        </a:xfrm>
        <a:prstGeom prst="leftCircularArrow">
          <a:avLst>
            <a:gd name="adj1" fmla="val 10980"/>
            <a:gd name="adj2" fmla="val 1142322"/>
            <a:gd name="adj3" fmla="val 6300000"/>
            <a:gd name="adj4" fmla="val 18900000"/>
            <a:gd name="adj5" fmla="val 12500"/>
          </a:avLst>
        </a:prstGeom>
        <a:gradFill rotWithShape="0">
          <a:gsLst>
            <a:gs pos="0">
              <a:schemeClr val="accent5">
                <a:hueOff val="1602711"/>
                <a:satOff val="-3255"/>
                <a:lumOff val="2092"/>
                <a:alphaOff val="0"/>
                <a:tint val="96000"/>
                <a:lumMod val="104000"/>
              </a:schemeClr>
            </a:gs>
            <a:gs pos="100000">
              <a:schemeClr val="accent5">
                <a:hueOff val="1602711"/>
                <a:satOff val="-3255"/>
                <a:lumOff val="20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F386CB7-3A9F-4D68-8CE9-1CF979FF64A8}">
      <dsp:nvSpPr>
        <dsp:cNvPr id="0" name=""/>
        <dsp:cNvSpPr/>
      </dsp:nvSpPr>
      <dsp:spPr>
        <a:xfrm>
          <a:off x="1981764" y="2045963"/>
          <a:ext cx="2138480" cy="632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en-US" altLang="zh-TW" sz="2000" kern="1200" dirty="0" smtClean="0">
              <a:latin typeface="+mn-ea"/>
              <a:ea typeface="+mn-ea"/>
            </a:rPr>
            <a:t>Google</a:t>
          </a:r>
          <a:r>
            <a:rPr lang="zh-TW" altLang="en-US" sz="2000" kern="1200" dirty="0" smtClean="0">
              <a:latin typeface="+mn-ea"/>
              <a:ea typeface="+mn-ea"/>
            </a:rPr>
            <a:t>表單</a:t>
          </a:r>
          <a:r>
            <a:rPr lang="en-US" altLang="zh-TW" sz="2000" kern="1200" dirty="0" smtClean="0">
              <a:latin typeface="+mn-ea"/>
              <a:ea typeface="+mn-ea"/>
            </a:rPr>
            <a:t/>
          </a:r>
          <a:br>
            <a:rPr lang="en-US" altLang="zh-TW" sz="2000" kern="1200" dirty="0" smtClean="0">
              <a:latin typeface="+mn-ea"/>
              <a:ea typeface="+mn-ea"/>
            </a:rPr>
          </a:br>
          <a:r>
            <a:rPr lang="zh-TW" altLang="en-US" sz="2000" kern="1200" dirty="0" smtClean="0">
              <a:latin typeface="+mn-ea"/>
              <a:ea typeface="+mn-ea"/>
            </a:rPr>
            <a:t>製作線上問券</a:t>
          </a:r>
          <a:endParaRPr lang="zh-TW" altLang="en-US" sz="2000" kern="1200" dirty="0">
            <a:latin typeface="+mn-ea"/>
            <a:ea typeface="+mn-ea"/>
          </a:endParaRPr>
        </a:p>
      </dsp:txBody>
      <dsp:txXfrm>
        <a:off x="1981764" y="2045963"/>
        <a:ext cx="2138480" cy="632392"/>
      </dsp:txXfrm>
    </dsp:sp>
    <dsp:sp modelId="{72AA462D-76BA-438E-89C0-B82FD60A1411}">
      <dsp:nvSpPr>
        <dsp:cNvPr id="0" name=""/>
        <dsp:cNvSpPr/>
      </dsp:nvSpPr>
      <dsp:spPr>
        <a:xfrm>
          <a:off x="2225556" y="2829002"/>
          <a:ext cx="3339629" cy="1669825"/>
        </a:xfrm>
        <a:prstGeom prst="circularArrow">
          <a:avLst>
            <a:gd name="adj1" fmla="val 10980"/>
            <a:gd name="adj2" fmla="val 1142322"/>
            <a:gd name="adj3" fmla="val 4500000"/>
            <a:gd name="adj4" fmla="val 13500000"/>
            <a:gd name="adj5" fmla="val 12500"/>
          </a:avLst>
        </a:prstGeom>
        <a:gradFill rotWithShape="0">
          <a:gsLst>
            <a:gs pos="0">
              <a:schemeClr val="accent5">
                <a:hueOff val="3205422"/>
                <a:satOff val="-6509"/>
                <a:lumOff val="4183"/>
                <a:alphaOff val="0"/>
                <a:tint val="96000"/>
                <a:lumMod val="104000"/>
              </a:schemeClr>
            </a:gs>
            <a:gs pos="100000">
              <a:schemeClr val="accent5">
                <a:hueOff val="3205422"/>
                <a:satOff val="-6509"/>
                <a:lumOff val="418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1EB5144-2919-436E-A6FA-19C8FB15B59F}">
      <dsp:nvSpPr>
        <dsp:cNvPr id="0" name=""/>
        <dsp:cNvSpPr/>
      </dsp:nvSpPr>
      <dsp:spPr>
        <a:xfrm>
          <a:off x="2733980" y="3351024"/>
          <a:ext cx="2321930" cy="632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zh-TW" altLang="en-US" sz="2000" kern="1200" dirty="0" smtClean="0">
              <a:latin typeface="+mn-ea"/>
              <a:ea typeface="+mn-ea"/>
            </a:rPr>
            <a:t>台東火車站、鐵花村、富岡漁港發放問卷</a:t>
          </a:r>
          <a:endParaRPr lang="zh-TW" altLang="en-US" sz="2000" kern="1200" dirty="0">
            <a:latin typeface="+mn-ea"/>
            <a:ea typeface="+mn-ea"/>
          </a:endParaRPr>
        </a:p>
      </dsp:txBody>
      <dsp:txXfrm>
        <a:off x="2733980" y="3351024"/>
        <a:ext cx="2321930" cy="632392"/>
      </dsp:txXfrm>
    </dsp:sp>
    <dsp:sp modelId="{784918C8-381F-4B84-8B4C-CCBFA2C91CCC}">
      <dsp:nvSpPr>
        <dsp:cNvPr id="0" name=""/>
        <dsp:cNvSpPr/>
      </dsp:nvSpPr>
      <dsp:spPr>
        <a:xfrm>
          <a:off x="1597771" y="4122651"/>
          <a:ext cx="3339637" cy="1669807"/>
        </a:xfrm>
        <a:prstGeom prst="blockArc">
          <a:avLst>
            <a:gd name="adj1" fmla="val 0"/>
            <a:gd name="adj2" fmla="val 18900000"/>
            <a:gd name="adj3" fmla="val 12740"/>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6F68329-89A6-481A-87F4-19609E71926C}">
      <dsp:nvSpPr>
        <dsp:cNvPr id="0" name=""/>
        <dsp:cNvSpPr/>
      </dsp:nvSpPr>
      <dsp:spPr>
        <a:xfrm>
          <a:off x="2630242" y="4656086"/>
          <a:ext cx="1264916" cy="632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mn-ea"/>
              <a:ea typeface="+mn-ea"/>
            </a:rPr>
            <a:t>有效問卷</a:t>
          </a:r>
          <a:r>
            <a:rPr lang="en-US" altLang="zh-TW" sz="2000" kern="1200" dirty="0" smtClean="0">
              <a:latin typeface="+mn-ea"/>
              <a:ea typeface="+mn-ea"/>
            </a:rPr>
            <a:t>451</a:t>
          </a:r>
          <a:r>
            <a:rPr lang="zh-TW" altLang="en-US" sz="2000" kern="1200" dirty="0" smtClean="0">
              <a:latin typeface="+mn-ea"/>
              <a:ea typeface="+mn-ea"/>
            </a:rPr>
            <a:t>份，回收率</a:t>
          </a:r>
          <a:r>
            <a:rPr lang="en-US" altLang="zh-TW" sz="2000" kern="1200" dirty="0" smtClean="0">
              <a:latin typeface="+mn-ea"/>
              <a:ea typeface="+mn-ea"/>
            </a:rPr>
            <a:t>99%</a:t>
          </a:r>
          <a:endParaRPr lang="zh-TW" altLang="en-US" sz="2000" kern="1200" dirty="0">
            <a:latin typeface="+mn-ea"/>
            <a:ea typeface="+mn-ea"/>
          </a:endParaRPr>
        </a:p>
      </dsp:txBody>
      <dsp:txXfrm>
        <a:off x="2630242" y="4656086"/>
        <a:ext cx="1264916" cy="6323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18941-15FC-4CA6-B7AE-FDDE96764BB0}">
      <dsp:nvSpPr>
        <dsp:cNvPr id="0" name=""/>
        <dsp:cNvSpPr/>
      </dsp:nvSpPr>
      <dsp:spPr>
        <a:xfrm>
          <a:off x="2220" y="511353"/>
          <a:ext cx="1761313" cy="1056788"/>
        </a:xfrm>
        <a:prstGeom prst="rect">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i="0" kern="1200" baseline="0" dirty="0" smtClean="0">
              <a:latin typeface="+mn-ea"/>
              <a:ea typeface="+mn-ea"/>
            </a:rPr>
            <a:t>敘述</a:t>
          </a:r>
          <a:r>
            <a:rPr lang="zh-TW" altLang="en-US" sz="2800" b="0" kern="1200" dirty="0" smtClean="0">
              <a:latin typeface="+mn-ea"/>
              <a:ea typeface="+mn-ea"/>
            </a:rPr>
            <a:t>性統計</a:t>
          </a:r>
          <a:endParaRPr lang="zh-TW" altLang="en-US" sz="2800" b="0" kern="1200" dirty="0">
            <a:latin typeface="+mn-ea"/>
            <a:ea typeface="+mn-ea"/>
          </a:endParaRPr>
        </a:p>
      </dsp:txBody>
      <dsp:txXfrm>
        <a:off x="2220" y="511353"/>
        <a:ext cx="1761313" cy="1056788"/>
      </dsp:txXfrm>
    </dsp:sp>
    <dsp:sp modelId="{892A2186-22DF-41D8-AF42-75CA2D0B85D7}">
      <dsp:nvSpPr>
        <dsp:cNvPr id="0" name=""/>
        <dsp:cNvSpPr/>
      </dsp:nvSpPr>
      <dsp:spPr>
        <a:xfrm>
          <a:off x="1939665" y="511353"/>
          <a:ext cx="1761313" cy="1056788"/>
        </a:xfrm>
        <a:prstGeom prst="rect">
          <a:avLst/>
        </a:prstGeom>
        <a:solidFill>
          <a:schemeClr val="accent5">
            <a:hueOff val="686876"/>
            <a:satOff val="-1395"/>
            <a:lumOff val="89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項目分析</a:t>
          </a:r>
          <a:endParaRPr lang="zh-TW" altLang="en-US" sz="2800" b="0" kern="1200" dirty="0">
            <a:latin typeface="+mn-ea"/>
            <a:ea typeface="+mn-ea"/>
          </a:endParaRPr>
        </a:p>
      </dsp:txBody>
      <dsp:txXfrm>
        <a:off x="1939665" y="511353"/>
        <a:ext cx="1761313" cy="1056788"/>
      </dsp:txXfrm>
    </dsp:sp>
    <dsp:sp modelId="{E9B48CC9-8438-4960-A91B-B924F8E6CAB6}">
      <dsp:nvSpPr>
        <dsp:cNvPr id="0" name=""/>
        <dsp:cNvSpPr/>
      </dsp:nvSpPr>
      <dsp:spPr>
        <a:xfrm>
          <a:off x="3877110" y="511353"/>
          <a:ext cx="1761313" cy="1056788"/>
        </a:xfrm>
        <a:prstGeom prst="rect">
          <a:avLst/>
        </a:prstGeom>
        <a:solidFill>
          <a:schemeClr val="accent5">
            <a:hueOff val="1373752"/>
            <a:satOff val="-2790"/>
            <a:lumOff val="179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信度分析</a:t>
          </a:r>
          <a:endParaRPr lang="zh-TW" altLang="en-US" sz="2800" b="0" kern="1200" dirty="0">
            <a:latin typeface="+mn-ea"/>
            <a:ea typeface="+mn-ea"/>
          </a:endParaRPr>
        </a:p>
      </dsp:txBody>
      <dsp:txXfrm>
        <a:off x="3877110" y="511353"/>
        <a:ext cx="1761313" cy="1056788"/>
      </dsp:txXfrm>
    </dsp:sp>
    <dsp:sp modelId="{8DD6BFD0-F3BC-4AF0-ACF2-4A67EC73DE9C}">
      <dsp:nvSpPr>
        <dsp:cNvPr id="0" name=""/>
        <dsp:cNvSpPr/>
      </dsp:nvSpPr>
      <dsp:spPr>
        <a:xfrm>
          <a:off x="5814555" y="511353"/>
          <a:ext cx="1761313" cy="1056788"/>
        </a:xfrm>
        <a:prstGeom prst="rect">
          <a:avLst/>
        </a:prstGeom>
        <a:solidFill>
          <a:schemeClr val="accent5">
            <a:hueOff val="2060628"/>
            <a:satOff val="-4185"/>
            <a:lumOff val="268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集群分析</a:t>
          </a:r>
          <a:endParaRPr lang="zh-TW" altLang="en-US" sz="2800" b="0" kern="1200" dirty="0">
            <a:latin typeface="+mn-ea"/>
            <a:ea typeface="+mn-ea"/>
          </a:endParaRPr>
        </a:p>
      </dsp:txBody>
      <dsp:txXfrm>
        <a:off x="5814555" y="511353"/>
        <a:ext cx="1761313" cy="1056788"/>
      </dsp:txXfrm>
    </dsp:sp>
    <dsp:sp modelId="{1F6B8E2D-7EBF-4EAE-872E-216AA59F0B20}">
      <dsp:nvSpPr>
        <dsp:cNvPr id="0" name=""/>
        <dsp:cNvSpPr/>
      </dsp:nvSpPr>
      <dsp:spPr>
        <a:xfrm>
          <a:off x="2220" y="1744272"/>
          <a:ext cx="1761313" cy="1056788"/>
        </a:xfrm>
        <a:prstGeom prst="rect">
          <a:avLst/>
        </a:prstGeom>
        <a:solidFill>
          <a:schemeClr val="accent5">
            <a:hueOff val="2747504"/>
            <a:satOff val="-5579"/>
            <a:lumOff val="358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sz="2800" b="0" kern="1200" dirty="0" smtClean="0">
              <a:latin typeface="+mn-ea"/>
              <a:ea typeface="+mn-ea"/>
            </a:rPr>
            <a:t>獨立樣本</a:t>
          </a:r>
          <a:r>
            <a:rPr lang="en-US" sz="2800" b="0" kern="1200" dirty="0" smtClean="0">
              <a:latin typeface="+mn-ea"/>
              <a:ea typeface="+mn-ea"/>
            </a:rPr>
            <a:t> T </a:t>
          </a:r>
          <a:r>
            <a:rPr lang="zh-TW" sz="2800" b="0" kern="1200" dirty="0" smtClean="0">
              <a:latin typeface="+mn-ea"/>
              <a:ea typeface="+mn-ea"/>
            </a:rPr>
            <a:t>檢定</a:t>
          </a:r>
          <a:endParaRPr lang="zh-TW" altLang="en-US" sz="2800" b="0" kern="1200" dirty="0">
            <a:latin typeface="+mn-ea"/>
            <a:ea typeface="+mn-ea"/>
          </a:endParaRPr>
        </a:p>
      </dsp:txBody>
      <dsp:txXfrm>
        <a:off x="2220" y="1744272"/>
        <a:ext cx="1761313" cy="1056788"/>
      </dsp:txXfrm>
    </dsp:sp>
    <dsp:sp modelId="{78D730CA-4F61-4DE1-8864-502D90217B5C}">
      <dsp:nvSpPr>
        <dsp:cNvPr id="0" name=""/>
        <dsp:cNvSpPr/>
      </dsp:nvSpPr>
      <dsp:spPr>
        <a:xfrm>
          <a:off x="1939665" y="1744272"/>
          <a:ext cx="1761313" cy="1056788"/>
        </a:xfrm>
        <a:prstGeom prst="rect">
          <a:avLst/>
        </a:prstGeom>
        <a:solidFill>
          <a:schemeClr val="accent5">
            <a:hueOff val="3434381"/>
            <a:satOff val="-6974"/>
            <a:lumOff val="4482"/>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單因子變異數分析</a:t>
          </a:r>
          <a:endParaRPr lang="zh-TW" altLang="en-US" sz="2800" b="0" kern="1200" dirty="0">
            <a:latin typeface="+mn-ea"/>
            <a:ea typeface="+mn-ea"/>
          </a:endParaRPr>
        </a:p>
      </dsp:txBody>
      <dsp:txXfrm>
        <a:off x="1939665" y="1744272"/>
        <a:ext cx="1761313" cy="1056788"/>
      </dsp:txXfrm>
    </dsp:sp>
    <dsp:sp modelId="{7B342B70-EF05-4F16-8F1D-D379F85B1D30}">
      <dsp:nvSpPr>
        <dsp:cNvPr id="0" name=""/>
        <dsp:cNvSpPr/>
      </dsp:nvSpPr>
      <dsp:spPr>
        <a:xfrm>
          <a:off x="3833764" y="1705699"/>
          <a:ext cx="1761313" cy="1056788"/>
        </a:xfrm>
        <a:prstGeom prst="rect">
          <a:avLst/>
        </a:prstGeom>
        <a:solidFill>
          <a:schemeClr val="accent5">
            <a:hueOff val="4121256"/>
            <a:satOff val="-8369"/>
            <a:lumOff val="537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因素分析</a:t>
          </a:r>
          <a:endParaRPr lang="zh-TW" altLang="en-US" sz="2800" b="0" kern="1200" dirty="0">
            <a:latin typeface="+mn-ea"/>
            <a:ea typeface="+mn-ea"/>
          </a:endParaRPr>
        </a:p>
      </dsp:txBody>
      <dsp:txXfrm>
        <a:off x="3833764" y="1705699"/>
        <a:ext cx="1761313" cy="1056788"/>
      </dsp:txXfrm>
    </dsp:sp>
    <dsp:sp modelId="{CDF9FFEB-755E-4E2D-AF1C-3E212E2BDDDB}">
      <dsp:nvSpPr>
        <dsp:cNvPr id="0" name=""/>
        <dsp:cNvSpPr/>
      </dsp:nvSpPr>
      <dsp:spPr>
        <a:xfrm>
          <a:off x="5796959" y="1682809"/>
          <a:ext cx="1761313" cy="1056788"/>
        </a:xfrm>
        <a:prstGeom prst="rect">
          <a:avLst/>
        </a:prstGeom>
        <a:solidFill>
          <a:schemeClr val="accent5">
            <a:hueOff val="4808133"/>
            <a:satOff val="-9764"/>
            <a:lumOff val="627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kern="1200" dirty="0" smtClean="0">
              <a:latin typeface="+mn-ea"/>
              <a:ea typeface="+mn-ea"/>
            </a:rPr>
            <a:t>簡單迴歸</a:t>
          </a:r>
          <a:endParaRPr lang="zh-TW" altLang="en-US" sz="2800" b="0" kern="1200" dirty="0">
            <a:latin typeface="+mn-ea"/>
            <a:ea typeface="+mn-ea"/>
          </a:endParaRPr>
        </a:p>
      </dsp:txBody>
      <dsp:txXfrm>
        <a:off x="5796959" y="1682809"/>
        <a:ext cx="1761313" cy="105678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B7DC9-D772-41C4-8CE2-499FF56D67C0}">
      <dsp:nvSpPr>
        <dsp:cNvPr id="0" name=""/>
        <dsp:cNvSpPr/>
      </dsp:nvSpPr>
      <dsp:spPr>
        <a:xfrm>
          <a:off x="0" y="0"/>
          <a:ext cx="6273424" cy="976030"/>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rgbClr val="002060"/>
              </a:solidFill>
              <a:latin typeface="+mj-ea"/>
              <a:ea typeface="+mj-ea"/>
            </a:rPr>
            <a:t>4.1.</a:t>
          </a:r>
          <a:r>
            <a:rPr lang="zh-TW" sz="2400" b="0" i="0" kern="1200" dirty="0" smtClean="0">
              <a:solidFill>
                <a:srgbClr val="002060"/>
              </a:solidFill>
              <a:latin typeface="+mj-ea"/>
              <a:ea typeface="+mj-ea"/>
            </a:rPr>
            <a:t>受訪者社會經濟基本資料</a:t>
          </a:r>
          <a:endParaRPr lang="zh-TW" altLang="en-US" sz="2400" b="0" i="0" kern="1200" dirty="0">
            <a:solidFill>
              <a:srgbClr val="002060"/>
            </a:solidFill>
            <a:latin typeface="+mj-ea"/>
            <a:ea typeface="+mj-ea"/>
          </a:endParaRPr>
        </a:p>
      </dsp:txBody>
      <dsp:txXfrm>
        <a:off x="28587" y="28587"/>
        <a:ext cx="5106015" cy="918856"/>
      </dsp:txXfrm>
    </dsp:sp>
    <dsp:sp modelId="{34026E4E-7A32-4A65-BB15-CB41210F759A}">
      <dsp:nvSpPr>
        <dsp:cNvPr id="0" name=""/>
        <dsp:cNvSpPr/>
      </dsp:nvSpPr>
      <dsp:spPr>
        <a:xfrm>
          <a:off x="468469" y="1111590"/>
          <a:ext cx="6273424" cy="976030"/>
        </a:xfrm>
        <a:prstGeom prst="roundRect">
          <a:avLst>
            <a:gd name="adj" fmla="val 10000"/>
          </a:avLst>
        </a:prstGeom>
        <a:solidFill>
          <a:schemeClr val="accent5">
            <a:hueOff val="1202033"/>
            <a:satOff val="-2441"/>
            <a:lumOff val="156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rgbClr val="002060"/>
              </a:solidFill>
              <a:latin typeface="+mn-ea"/>
              <a:ea typeface="+mn-ea"/>
            </a:rPr>
            <a:t>4.2.</a:t>
          </a:r>
          <a:r>
            <a:rPr lang="zh-TW" sz="2400" b="0" i="0" kern="1200" dirty="0" smtClean="0">
              <a:solidFill>
                <a:srgbClr val="002060"/>
              </a:solidFill>
              <a:latin typeface="+mn-ea"/>
              <a:ea typeface="+mn-ea"/>
            </a:rPr>
            <a:t>消費者對國際連鎖品牌飯店之品牌信任的因素分析</a:t>
          </a:r>
          <a:endParaRPr lang="zh-TW" altLang="en-US" sz="2400" b="0" i="0" kern="1200" dirty="0">
            <a:solidFill>
              <a:srgbClr val="002060"/>
            </a:solidFill>
            <a:latin typeface="+mn-ea"/>
            <a:ea typeface="+mn-ea"/>
          </a:endParaRPr>
        </a:p>
      </dsp:txBody>
      <dsp:txXfrm>
        <a:off x="497056" y="1140177"/>
        <a:ext cx="5113360" cy="918856"/>
      </dsp:txXfrm>
    </dsp:sp>
    <dsp:sp modelId="{9EDE2B12-0CBB-41A5-9711-51EFBFAACB1A}">
      <dsp:nvSpPr>
        <dsp:cNvPr id="0" name=""/>
        <dsp:cNvSpPr/>
      </dsp:nvSpPr>
      <dsp:spPr>
        <a:xfrm>
          <a:off x="936939" y="2223180"/>
          <a:ext cx="6273424" cy="976030"/>
        </a:xfrm>
        <a:prstGeom prst="roundRect">
          <a:avLst>
            <a:gd name="adj" fmla="val 10000"/>
          </a:avLst>
        </a:prstGeom>
        <a:solidFill>
          <a:schemeClr val="accent5">
            <a:hueOff val="2404066"/>
            <a:satOff val="-4882"/>
            <a:lumOff val="313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rgbClr val="002060"/>
              </a:solidFill>
            </a:rPr>
            <a:t>4.3.</a:t>
          </a:r>
          <a:r>
            <a:rPr lang="zh-TW" sz="2400" b="0" i="0" kern="1200" dirty="0" smtClean="0">
              <a:solidFill>
                <a:srgbClr val="002060"/>
              </a:solidFill>
            </a:rPr>
            <a:t>消費者對國際連鎖品牌飯店之品牌形象的因素分析</a:t>
          </a:r>
          <a:endParaRPr lang="zh-TW" altLang="en-US" sz="2400" b="0" i="0" kern="1200" dirty="0">
            <a:solidFill>
              <a:srgbClr val="002060"/>
            </a:solidFill>
          </a:endParaRPr>
        </a:p>
      </dsp:txBody>
      <dsp:txXfrm>
        <a:off x="965526" y="2251767"/>
        <a:ext cx="5113360" cy="918856"/>
      </dsp:txXfrm>
    </dsp:sp>
    <dsp:sp modelId="{2843A37F-7963-4B33-A02E-5D37C339B406}">
      <dsp:nvSpPr>
        <dsp:cNvPr id="0" name=""/>
        <dsp:cNvSpPr/>
      </dsp:nvSpPr>
      <dsp:spPr>
        <a:xfrm>
          <a:off x="1405409" y="3334771"/>
          <a:ext cx="6273424" cy="976030"/>
        </a:xfrm>
        <a:prstGeom prst="roundRect">
          <a:avLst>
            <a:gd name="adj" fmla="val 10000"/>
          </a:avLst>
        </a:prstGeom>
        <a:solidFill>
          <a:schemeClr val="accent5">
            <a:hueOff val="3606099"/>
            <a:satOff val="-7323"/>
            <a:lumOff val="470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rgbClr val="002060"/>
              </a:solidFill>
            </a:rPr>
            <a:t>4.4.</a:t>
          </a:r>
          <a:r>
            <a:rPr lang="zh-TW" sz="2400" b="0" i="0" kern="1200" dirty="0" smtClean="0">
              <a:solidFill>
                <a:srgbClr val="002060"/>
              </a:solidFill>
            </a:rPr>
            <a:t>消費者對國際連鎖品牌飯店之品牌價值的因素分析</a:t>
          </a:r>
          <a:endParaRPr lang="zh-TW" altLang="en-US" sz="2400" b="0" i="0" kern="1200" dirty="0">
            <a:solidFill>
              <a:srgbClr val="002060"/>
            </a:solidFill>
          </a:endParaRPr>
        </a:p>
      </dsp:txBody>
      <dsp:txXfrm>
        <a:off x="1433996" y="3363358"/>
        <a:ext cx="5113360" cy="918856"/>
      </dsp:txXfrm>
    </dsp:sp>
    <dsp:sp modelId="{B2A5E3A2-B5F5-47F9-8E8A-8244C81106BA}">
      <dsp:nvSpPr>
        <dsp:cNvPr id="0" name=""/>
        <dsp:cNvSpPr/>
      </dsp:nvSpPr>
      <dsp:spPr>
        <a:xfrm>
          <a:off x="1873879" y="4446361"/>
          <a:ext cx="6273424" cy="976030"/>
        </a:xfrm>
        <a:prstGeom prst="roundRect">
          <a:avLst>
            <a:gd name="adj" fmla="val 10000"/>
          </a:avLst>
        </a:prstGeom>
        <a:solidFill>
          <a:schemeClr val="accent5">
            <a:hueOff val="4808133"/>
            <a:satOff val="-9764"/>
            <a:lumOff val="627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rgbClr val="002060"/>
              </a:solidFill>
              <a:latin typeface="微軟正黑體" panose="020B0604030504040204" pitchFamily="34" charset="-120"/>
              <a:ea typeface="微軟正黑體" panose="020B0604030504040204" pitchFamily="34" charset="-120"/>
            </a:rPr>
            <a:t>4.5.</a:t>
          </a:r>
          <a:r>
            <a:rPr lang="zh-TW" sz="2400" b="0" i="0" kern="1200" dirty="0" smtClean="0">
              <a:solidFill>
                <a:srgbClr val="002060"/>
              </a:solidFill>
              <a:latin typeface="微軟正黑體" panose="020B0604030504040204" pitchFamily="34" charset="-120"/>
              <a:ea typeface="微軟正黑體" panose="020B0604030504040204" pitchFamily="34" charset="-120"/>
            </a:rPr>
            <a:t>消費者對於至國際連鎖品牌飯店消費之市場區隔</a:t>
          </a:r>
          <a:endParaRPr lang="zh-TW" sz="2400" b="0" i="0" kern="1200" dirty="0">
            <a:solidFill>
              <a:srgbClr val="002060"/>
            </a:solidFill>
            <a:latin typeface="微軟正黑體" panose="020B0604030504040204" pitchFamily="34" charset="-120"/>
            <a:ea typeface="微軟正黑體" panose="020B0604030504040204" pitchFamily="34" charset="-120"/>
          </a:endParaRPr>
        </a:p>
      </dsp:txBody>
      <dsp:txXfrm>
        <a:off x="1902466" y="4474948"/>
        <a:ext cx="5113360" cy="918856"/>
      </dsp:txXfrm>
    </dsp:sp>
    <dsp:sp modelId="{6918DDAC-9D93-4E68-A8BA-838280E8B53E}">
      <dsp:nvSpPr>
        <dsp:cNvPr id="0" name=""/>
        <dsp:cNvSpPr/>
      </dsp:nvSpPr>
      <dsp:spPr>
        <a:xfrm>
          <a:off x="5639004" y="713044"/>
          <a:ext cx="634419" cy="634419"/>
        </a:xfrm>
        <a:prstGeom prst="downArrow">
          <a:avLst>
            <a:gd name="adj1" fmla="val 55000"/>
            <a:gd name="adj2" fmla="val 45000"/>
          </a:avLst>
        </a:prstGeom>
        <a:solidFill>
          <a:schemeClr val="accent5">
            <a:tint val="40000"/>
            <a:alpha val="90000"/>
            <a:hueOff val="0"/>
            <a:satOff val="0"/>
            <a:lumOff val="0"/>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zh-TW" altLang="en-US" sz="2800" kern="1200"/>
        </a:p>
      </dsp:txBody>
      <dsp:txXfrm>
        <a:off x="5781748" y="713044"/>
        <a:ext cx="348931" cy="477400"/>
      </dsp:txXfrm>
    </dsp:sp>
    <dsp:sp modelId="{AEAD1414-9DBB-4627-8C2D-4E2DAE684819}">
      <dsp:nvSpPr>
        <dsp:cNvPr id="0" name=""/>
        <dsp:cNvSpPr/>
      </dsp:nvSpPr>
      <dsp:spPr>
        <a:xfrm>
          <a:off x="6107474" y="1824634"/>
          <a:ext cx="634419" cy="634419"/>
        </a:xfrm>
        <a:prstGeom prst="downArrow">
          <a:avLst>
            <a:gd name="adj1" fmla="val 55000"/>
            <a:gd name="adj2" fmla="val 45000"/>
          </a:avLst>
        </a:prstGeom>
        <a:solidFill>
          <a:schemeClr val="accent5">
            <a:tint val="40000"/>
            <a:alpha val="90000"/>
            <a:hueOff val="1432725"/>
            <a:satOff val="-1155"/>
            <a:lumOff val="309"/>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zh-TW" altLang="en-US" sz="2800" kern="1200"/>
        </a:p>
      </dsp:txBody>
      <dsp:txXfrm>
        <a:off x="6250218" y="1824634"/>
        <a:ext cx="348931" cy="477400"/>
      </dsp:txXfrm>
    </dsp:sp>
    <dsp:sp modelId="{5E2917F7-E45E-40DA-9D46-3BB93F83808E}">
      <dsp:nvSpPr>
        <dsp:cNvPr id="0" name=""/>
        <dsp:cNvSpPr/>
      </dsp:nvSpPr>
      <dsp:spPr>
        <a:xfrm>
          <a:off x="6575944" y="2919958"/>
          <a:ext cx="634419" cy="634419"/>
        </a:xfrm>
        <a:prstGeom prst="downArrow">
          <a:avLst>
            <a:gd name="adj1" fmla="val 55000"/>
            <a:gd name="adj2" fmla="val 45000"/>
          </a:avLst>
        </a:prstGeom>
        <a:solidFill>
          <a:schemeClr val="accent5">
            <a:tint val="40000"/>
            <a:alpha val="90000"/>
            <a:hueOff val="2865450"/>
            <a:satOff val="-2310"/>
            <a:lumOff val="617"/>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zh-TW" altLang="en-US" sz="2800" kern="1200"/>
        </a:p>
      </dsp:txBody>
      <dsp:txXfrm>
        <a:off x="6718688" y="2919958"/>
        <a:ext cx="348931" cy="477400"/>
      </dsp:txXfrm>
    </dsp:sp>
    <dsp:sp modelId="{D1B61B01-EE95-4314-8268-8AC46A026B41}">
      <dsp:nvSpPr>
        <dsp:cNvPr id="0" name=""/>
        <dsp:cNvSpPr/>
      </dsp:nvSpPr>
      <dsp:spPr>
        <a:xfrm>
          <a:off x="7044414" y="4042393"/>
          <a:ext cx="634419" cy="634419"/>
        </a:xfrm>
        <a:prstGeom prst="downArrow">
          <a:avLst>
            <a:gd name="adj1" fmla="val 55000"/>
            <a:gd name="adj2" fmla="val 45000"/>
          </a:avLst>
        </a:prstGeom>
        <a:solidFill>
          <a:schemeClr val="accent5">
            <a:tint val="40000"/>
            <a:alpha val="90000"/>
            <a:hueOff val="4298175"/>
            <a:satOff val="-3465"/>
            <a:lumOff val="926"/>
            <a:alphaOff val="0"/>
          </a:schemeClr>
        </a:solidFill>
        <a:ln w="1587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zh-TW" altLang="en-US" sz="2800" kern="1200"/>
        </a:p>
      </dsp:txBody>
      <dsp:txXfrm>
        <a:off x="7187158" y="4042393"/>
        <a:ext cx="348931" cy="4774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BFF1C0-34EA-4CC5-B719-62D762F3BCC1}">
      <dsp:nvSpPr>
        <dsp:cNvPr id="0" name=""/>
        <dsp:cNvSpPr/>
      </dsp:nvSpPr>
      <dsp:spPr>
        <a:xfrm>
          <a:off x="2523" y="48605"/>
          <a:ext cx="2460093" cy="604800"/>
        </a:xfrm>
        <a:prstGeom prst="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zh-TW" altLang="en-US" sz="2100" kern="1200" dirty="0" smtClean="0">
              <a:latin typeface="+mn-ea"/>
              <a:ea typeface="+mn-ea"/>
            </a:rPr>
            <a:t>形象良好</a:t>
          </a:r>
          <a:endParaRPr lang="zh-TW" altLang="en-US" sz="2100" kern="1200" dirty="0">
            <a:latin typeface="+mn-ea"/>
            <a:ea typeface="+mn-ea"/>
          </a:endParaRPr>
        </a:p>
      </dsp:txBody>
      <dsp:txXfrm>
        <a:off x="2523" y="48605"/>
        <a:ext cx="2460093" cy="604800"/>
      </dsp:txXfrm>
    </dsp:sp>
    <dsp:sp modelId="{92FB0362-5FFA-45B7-B1A8-053562A60854}">
      <dsp:nvSpPr>
        <dsp:cNvPr id="0" name=""/>
        <dsp:cNvSpPr/>
      </dsp:nvSpPr>
      <dsp:spPr>
        <a:xfrm>
          <a:off x="0" y="609816"/>
          <a:ext cx="2460093" cy="3332601"/>
        </a:xfrm>
        <a:prstGeom prst="rect">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zh-TW" altLang="en-US" sz="2100" kern="1200" dirty="0" smtClean="0">
              <a:latin typeface="+mn-ea"/>
              <a:ea typeface="+mn-ea"/>
            </a:rPr>
            <a:t>與其他國際連鎖品牌飯店是有所區別，具有獨特性及吸引力</a:t>
          </a:r>
          <a:endParaRPr lang="zh-TW" altLang="en-US" sz="2100" kern="1200" dirty="0">
            <a:latin typeface="+mn-ea"/>
            <a:ea typeface="+mn-ea"/>
          </a:endParaRPr>
        </a:p>
        <a:p>
          <a:pPr marL="228600" lvl="1" indent="-228600" algn="l" defTabSz="933450">
            <a:lnSpc>
              <a:spcPct val="90000"/>
            </a:lnSpc>
            <a:spcBef>
              <a:spcPct val="0"/>
            </a:spcBef>
            <a:spcAft>
              <a:spcPct val="15000"/>
            </a:spcAft>
            <a:buChar char="••"/>
          </a:pPr>
          <a:r>
            <a:rPr lang="zh-TW" sz="2100" kern="1200" dirty="0" smtClean="0">
              <a:latin typeface="+mn-ea"/>
              <a:ea typeface="+mn-ea"/>
            </a:rPr>
            <a:t>有效樣本數</a:t>
          </a:r>
          <a:r>
            <a:rPr lang="en-US" sz="2100" kern="1200" dirty="0" smtClean="0">
              <a:latin typeface="+mn-ea"/>
              <a:ea typeface="+mn-ea"/>
            </a:rPr>
            <a:t>32.00 %</a:t>
          </a:r>
          <a:endParaRPr lang="zh-TW" altLang="en-US" sz="2100" kern="1200" dirty="0">
            <a:latin typeface="+mn-ea"/>
            <a:ea typeface="+mn-ea"/>
          </a:endParaRPr>
        </a:p>
      </dsp:txBody>
      <dsp:txXfrm>
        <a:off x="0" y="609816"/>
        <a:ext cx="2460093" cy="3332601"/>
      </dsp:txXfrm>
    </dsp:sp>
    <dsp:sp modelId="{81E5DD8F-5EEF-4487-AAEE-20177AB8ACD8}">
      <dsp:nvSpPr>
        <dsp:cNvPr id="0" name=""/>
        <dsp:cNvSpPr/>
      </dsp:nvSpPr>
      <dsp:spPr>
        <a:xfrm>
          <a:off x="2807029" y="15547"/>
          <a:ext cx="2460093" cy="604800"/>
        </a:xfrm>
        <a:prstGeom prst="rect">
          <a:avLst/>
        </a:prstGeom>
        <a:gradFill rotWithShape="0">
          <a:gsLst>
            <a:gs pos="0">
              <a:schemeClr val="accent5">
                <a:hueOff val="2404066"/>
                <a:satOff val="-4882"/>
                <a:lumOff val="3137"/>
                <a:alphaOff val="0"/>
                <a:tint val="96000"/>
                <a:lumMod val="104000"/>
              </a:schemeClr>
            </a:gs>
            <a:gs pos="100000">
              <a:schemeClr val="accent5">
                <a:hueOff val="2404066"/>
                <a:satOff val="-4882"/>
                <a:lumOff val="313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zh-TW" altLang="en-US" sz="2100" kern="1200" dirty="0" smtClean="0">
              <a:latin typeface="+mn-ea"/>
              <a:ea typeface="+mn-ea"/>
            </a:rPr>
            <a:t>品牌忠誠</a:t>
          </a:r>
          <a:endParaRPr lang="zh-TW" altLang="en-US" sz="2100" kern="1200" dirty="0">
            <a:latin typeface="+mn-ea"/>
            <a:ea typeface="+mn-ea"/>
          </a:endParaRPr>
        </a:p>
      </dsp:txBody>
      <dsp:txXfrm>
        <a:off x="2807029" y="15547"/>
        <a:ext cx="2460093" cy="604800"/>
      </dsp:txXfrm>
    </dsp:sp>
    <dsp:sp modelId="{E8990941-E051-403A-B351-1DB5685FDD68}">
      <dsp:nvSpPr>
        <dsp:cNvPr id="0" name=""/>
        <dsp:cNvSpPr/>
      </dsp:nvSpPr>
      <dsp:spPr>
        <a:xfrm>
          <a:off x="2807029" y="620347"/>
          <a:ext cx="2460093" cy="3332601"/>
        </a:xfrm>
        <a:prstGeom prst="rect">
          <a:avLst/>
        </a:prstGeom>
        <a:solidFill>
          <a:schemeClr val="accent5">
            <a:tint val="40000"/>
            <a:alpha val="90000"/>
            <a:hueOff val="2149088"/>
            <a:satOff val="-1732"/>
            <a:lumOff val="463"/>
            <a:alphaOff val="0"/>
          </a:schemeClr>
        </a:solidFill>
        <a:ln w="9525" cap="rnd" cmpd="sng" algn="ctr">
          <a:solidFill>
            <a:schemeClr val="accent5">
              <a:tint val="40000"/>
              <a:alpha val="90000"/>
              <a:hueOff val="2149088"/>
              <a:satOff val="-1732"/>
              <a:lumOff val="463"/>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zh-TW" altLang="en-US" sz="2100" kern="1200" dirty="0" smtClean="0">
              <a:latin typeface="+mn-ea"/>
              <a:ea typeface="+mn-ea"/>
            </a:rPr>
            <a:t>對國際連鎖品牌飯店之品牌忠誠度</a:t>
          </a:r>
          <a:endParaRPr lang="zh-TW" altLang="en-US" sz="2100" kern="1200" dirty="0">
            <a:latin typeface="+mn-ea"/>
            <a:ea typeface="+mn-ea"/>
          </a:endParaRPr>
        </a:p>
        <a:p>
          <a:pPr marL="228600" lvl="1" indent="-228600" algn="l" defTabSz="933450">
            <a:lnSpc>
              <a:spcPct val="90000"/>
            </a:lnSpc>
            <a:spcBef>
              <a:spcPct val="0"/>
            </a:spcBef>
            <a:spcAft>
              <a:spcPct val="15000"/>
            </a:spcAft>
            <a:buChar char="••"/>
          </a:pPr>
          <a:r>
            <a:rPr lang="zh-TW" sz="2100" kern="1200" dirty="0" smtClean="0">
              <a:latin typeface="+mn-ea"/>
              <a:ea typeface="+mn-ea"/>
            </a:rPr>
            <a:t>有效樣本數</a:t>
          </a:r>
          <a:r>
            <a:rPr lang="en-US" sz="2100" kern="1200" dirty="0" smtClean="0">
              <a:latin typeface="+mn-ea"/>
              <a:ea typeface="+mn-ea"/>
            </a:rPr>
            <a:t>44.67%</a:t>
          </a:r>
          <a:endParaRPr lang="zh-TW" altLang="en-US" sz="2100" kern="1200" dirty="0">
            <a:latin typeface="+mn-ea"/>
            <a:ea typeface="+mn-ea"/>
          </a:endParaRPr>
        </a:p>
      </dsp:txBody>
      <dsp:txXfrm>
        <a:off x="2807029" y="620347"/>
        <a:ext cx="2460093" cy="3332601"/>
      </dsp:txXfrm>
    </dsp:sp>
    <dsp:sp modelId="{504C5D8D-F6FD-4F21-BF52-669DE7658E8A}">
      <dsp:nvSpPr>
        <dsp:cNvPr id="0" name=""/>
        <dsp:cNvSpPr/>
      </dsp:nvSpPr>
      <dsp:spPr>
        <a:xfrm>
          <a:off x="5611535" y="15547"/>
          <a:ext cx="2460093" cy="604800"/>
        </a:xfrm>
        <a:prstGeom prst="rect">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zh-TW" altLang="en-US" sz="2100" kern="1200" dirty="0" smtClean="0">
              <a:latin typeface="+mn-ea"/>
              <a:ea typeface="+mn-ea"/>
            </a:rPr>
            <a:t>優質服務</a:t>
          </a:r>
          <a:endParaRPr lang="zh-TW" altLang="en-US" sz="2100" kern="1200" dirty="0">
            <a:latin typeface="+mn-ea"/>
            <a:ea typeface="+mn-ea"/>
          </a:endParaRPr>
        </a:p>
      </dsp:txBody>
      <dsp:txXfrm>
        <a:off x="5611535" y="15547"/>
        <a:ext cx="2460093" cy="604800"/>
      </dsp:txXfrm>
    </dsp:sp>
    <dsp:sp modelId="{33B6CD69-D9BE-44A7-AC60-F583137F91E2}">
      <dsp:nvSpPr>
        <dsp:cNvPr id="0" name=""/>
        <dsp:cNvSpPr/>
      </dsp:nvSpPr>
      <dsp:spPr>
        <a:xfrm>
          <a:off x="5611535" y="620347"/>
          <a:ext cx="2460093" cy="3332601"/>
        </a:xfrm>
        <a:prstGeom prst="rect">
          <a:avLst/>
        </a:prstGeom>
        <a:solidFill>
          <a:schemeClr val="accent5">
            <a:tint val="40000"/>
            <a:alpha val="90000"/>
            <a:hueOff val="4298175"/>
            <a:satOff val="-3465"/>
            <a:lumOff val="926"/>
            <a:alphaOff val="0"/>
          </a:schemeClr>
        </a:solidFill>
        <a:ln w="9525" cap="rnd" cmpd="sng" algn="ctr">
          <a:solidFill>
            <a:schemeClr val="accent5">
              <a:tint val="40000"/>
              <a:alpha val="90000"/>
              <a:hueOff val="4298175"/>
              <a:satOff val="-3465"/>
              <a:lumOff val="926"/>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zh-TW" altLang="en-US" sz="2100" kern="1200" dirty="0" smtClean="0">
              <a:latin typeface="+mn-ea"/>
              <a:ea typeface="+mn-ea"/>
            </a:rPr>
            <a:t>對於國際連鎖品牌飯店提供優質產品與服務，會注重消費者並值得信任</a:t>
          </a:r>
          <a:endParaRPr lang="zh-TW" altLang="en-US" sz="2100" kern="1200" dirty="0">
            <a:latin typeface="+mn-ea"/>
            <a:ea typeface="+mn-ea"/>
          </a:endParaRPr>
        </a:p>
        <a:p>
          <a:pPr marL="228600" lvl="1" indent="-228600" algn="l" defTabSz="933450">
            <a:lnSpc>
              <a:spcPct val="90000"/>
            </a:lnSpc>
            <a:spcBef>
              <a:spcPct val="0"/>
            </a:spcBef>
            <a:spcAft>
              <a:spcPct val="15000"/>
            </a:spcAft>
            <a:buChar char="••"/>
          </a:pPr>
          <a:r>
            <a:rPr lang="zh-TW" sz="2100" kern="1200" dirty="0" smtClean="0">
              <a:latin typeface="+mn-ea"/>
              <a:ea typeface="+mn-ea"/>
            </a:rPr>
            <a:t>有效樣本數</a:t>
          </a:r>
          <a:r>
            <a:rPr lang="en-US" sz="2100" kern="1200" dirty="0" smtClean="0">
              <a:latin typeface="+mn-ea"/>
              <a:ea typeface="+mn-ea"/>
            </a:rPr>
            <a:t>23.33 %</a:t>
          </a:r>
          <a:endParaRPr lang="zh-TW" altLang="en-US" sz="2100" kern="1200" dirty="0">
            <a:latin typeface="+mn-ea"/>
            <a:ea typeface="+mn-ea"/>
          </a:endParaRPr>
        </a:p>
      </dsp:txBody>
      <dsp:txXfrm>
        <a:off x="5611535" y="620347"/>
        <a:ext cx="2460093" cy="333260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2F8FB-5C4F-4883-A353-74F80AA14895}" type="datetimeFigureOut">
              <a:rPr lang="zh-TW" altLang="en-US" smtClean="0"/>
              <a:t>2018/10/26</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99C55-4F77-4F11-9B7C-CFF243AE1B94}" type="slidenum">
              <a:rPr lang="zh-TW" altLang="en-US" smtClean="0"/>
              <a:t>‹#›</a:t>
            </a:fld>
            <a:endParaRPr lang="zh-TW" altLang="en-US"/>
          </a:p>
        </p:txBody>
      </p:sp>
    </p:spTree>
    <p:extLst>
      <p:ext uri="{BB962C8B-B14F-4D97-AF65-F5344CB8AC3E}">
        <p14:creationId xmlns:p14="http://schemas.microsoft.com/office/powerpoint/2010/main" val="320510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各位老師</a:t>
            </a:r>
            <a:r>
              <a:rPr lang="zh-TW" altLang="en-US" sz="1200" kern="1200" dirty="0" smtClean="0">
                <a:solidFill>
                  <a:schemeClr val="tx1"/>
                </a:solidFill>
                <a:effectLst/>
                <a:latin typeface="+mn-lt"/>
                <a:ea typeface="+mn-ea"/>
                <a:cs typeface="+mn-cs"/>
              </a:rPr>
              <a:t>同學大家好</a:t>
            </a:r>
            <a:r>
              <a:rPr lang="en-US" altLang="zh-TW" sz="1200" kern="1200" dirty="0" smtClean="0">
                <a:solidFill>
                  <a:schemeClr val="tx1"/>
                </a:solidFill>
                <a:effectLst/>
                <a:latin typeface="Poor Richard" panose="02080502050505020702" pitchFamily="18" charset="0"/>
                <a:ea typeface="+mn-ea"/>
                <a:cs typeface="+mn-cs"/>
              </a:rPr>
              <a:t>,</a:t>
            </a:r>
            <a:r>
              <a:rPr lang="zh-TW" altLang="en-US" sz="1200" kern="1200" dirty="0" smtClean="0">
                <a:solidFill>
                  <a:schemeClr val="tx1"/>
                </a:solidFill>
                <a:effectLst/>
                <a:latin typeface="Poor Richard" panose="02080502050505020702" pitchFamily="18" charset="0"/>
                <a:ea typeface="+mn-ea"/>
                <a:cs typeface="+mn-cs"/>
              </a:rPr>
              <a:t>我是高雄科技大學觀光管理系研究生簡麗英</a:t>
            </a:r>
            <a:r>
              <a:rPr lang="zh-TW" altLang="en-US" sz="1200" kern="1200" dirty="0" smtClean="0">
                <a:solidFill>
                  <a:schemeClr val="tx1"/>
                </a:solidFill>
                <a:effectLst/>
                <a:latin typeface="新細明體"/>
                <a:ea typeface="+mn-ea"/>
                <a:cs typeface="+mn-cs"/>
              </a:rPr>
              <a:t>，</a:t>
            </a:r>
            <a:r>
              <a:rPr lang="zh-TW" altLang="zh-TW" sz="1200" kern="1200" dirty="0" smtClean="0">
                <a:solidFill>
                  <a:schemeClr val="tx1"/>
                </a:solidFill>
                <a:effectLst/>
                <a:latin typeface="+mn-lt"/>
                <a:ea typeface="+mn-ea"/>
                <a:cs typeface="+mn-cs"/>
              </a:rPr>
              <a:t>今天要報告的主題是「消費者對國際連鎖品牌飯店願付價格之研究」</a:t>
            </a: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a:t>
            </a:fld>
            <a:endParaRPr lang="zh-TW" altLang="en-US"/>
          </a:p>
        </p:txBody>
      </p:sp>
    </p:spTree>
    <p:extLst>
      <p:ext uri="{BB962C8B-B14F-4D97-AF65-F5344CB8AC3E}">
        <p14:creationId xmlns:p14="http://schemas.microsoft.com/office/powerpoint/2010/main" val="3213909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研究發法分為以下</a:t>
            </a:r>
            <a:r>
              <a:rPr lang="en-US" altLang="zh-TW" dirty="0" smtClean="0"/>
              <a:t>6</a:t>
            </a:r>
            <a:r>
              <a:rPr lang="zh-TW" altLang="en-US" dirty="0" smtClean="0"/>
              <a:t>小節</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10</a:t>
            </a:fld>
            <a:endParaRPr lang="zh-TW" altLang="en-US"/>
          </a:p>
        </p:txBody>
      </p:sp>
    </p:spTree>
    <p:extLst>
      <p:ext uri="{BB962C8B-B14F-4D97-AF65-F5344CB8AC3E}">
        <p14:creationId xmlns:p14="http://schemas.microsoft.com/office/powerpoint/2010/main" val="2650450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solidFill>
                  <a:schemeClr val="tx1"/>
                </a:solidFill>
                <a:latin typeface="微軟正黑體" panose="020B0604030504040204" pitchFamily="34" charset="-120"/>
                <a:ea typeface="微軟正黑體" panose="020B0604030504040204" pitchFamily="34" charset="-120"/>
              </a:rPr>
              <a:t>利用品牌信任進行市場區隔，不同市場區隔之消費者對國際連鎖品牌飯店之願付價格</a:t>
            </a:r>
            <a:r>
              <a:rPr lang="zh-TW" altLang="en-US" sz="1200" dirty="0" smtClean="0">
                <a:solidFill>
                  <a:schemeClr val="tx1"/>
                </a:solidFill>
                <a:latin typeface="微軟正黑體" panose="020B0604030504040204" pitchFamily="34" charset="-120"/>
                <a:ea typeface="微軟正黑體" panose="020B0604030504040204" pitchFamily="34" charset="-120"/>
              </a:rPr>
              <a:t>及</a:t>
            </a:r>
            <a:r>
              <a:rPr lang="zh-TW" altLang="zh-TW" sz="1200" dirty="0" smtClean="0">
                <a:solidFill>
                  <a:schemeClr val="tx1"/>
                </a:solidFill>
                <a:latin typeface="微軟正黑體" panose="020B0604030504040204" pitchFamily="34" charset="-120"/>
                <a:ea typeface="微軟正黑體" panose="020B0604030504040204" pitchFamily="34" charset="-120"/>
              </a:rPr>
              <a:t>消費意願有顯著性差異。</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400" dirty="0" smtClean="0">
                <a:solidFill>
                  <a:schemeClr val="tx1"/>
                </a:solidFill>
                <a:latin typeface="微軟正黑體" panose="020B0604030504040204" pitchFamily="34" charset="-120"/>
                <a:ea typeface="微軟正黑體" panose="020B0604030504040204" pitchFamily="34" charset="-120"/>
              </a:rPr>
              <a:t>利用品牌信任進行市場區隔，不同市場區隔之消費者的社經背景有顯著性差異。</a:t>
            </a:r>
          </a:p>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400" dirty="0" smtClean="0">
              <a:solidFill>
                <a:schemeClr val="tx1"/>
              </a:solidFill>
              <a:latin typeface="微軟正黑體" panose="020B0604030504040204" pitchFamily="34" charset="-120"/>
              <a:ea typeface="微軟正黑體" panose="020B0604030504040204" pitchFamily="34" charset="-120"/>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11</a:t>
            </a:fld>
            <a:endParaRPr lang="zh-TW" altLang="en-US"/>
          </a:p>
        </p:txBody>
      </p:sp>
    </p:spTree>
    <p:extLst>
      <p:ext uri="{BB962C8B-B14F-4D97-AF65-F5344CB8AC3E}">
        <p14:creationId xmlns:p14="http://schemas.microsoft.com/office/powerpoint/2010/main" val="522545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以消費者對品牌信任為主要依據</a:t>
            </a:r>
            <a:r>
              <a:rPr lang="zh-TW" altLang="en-US" sz="1200" kern="1200" dirty="0" smtClean="0">
                <a:solidFill>
                  <a:schemeClr val="tx1"/>
                </a:solidFill>
                <a:effectLst/>
                <a:latin typeface="PMingLiU" panose="02020500000000000000" pitchFamily="18" charset="-120"/>
                <a:ea typeface="PMingLiU" panose="02020500000000000000" pitchFamily="18" charset="-120"/>
                <a:cs typeface="+mn-cs"/>
              </a:rPr>
              <a:t>，</a:t>
            </a:r>
            <a:r>
              <a:rPr lang="zh-TW" altLang="zh-TW" sz="1200" kern="1200" dirty="0" smtClean="0">
                <a:solidFill>
                  <a:schemeClr val="tx1"/>
                </a:solidFill>
                <a:effectLst/>
                <a:latin typeface="+mn-lt"/>
                <a:ea typeface="+mn-ea"/>
                <a:cs typeface="+mn-cs"/>
              </a:rPr>
              <a:t>進行消費者市場區隔</a:t>
            </a:r>
            <a:r>
              <a:rPr lang="zh-TW" altLang="en-US" sz="1200" kern="1200" dirty="0" smtClean="0">
                <a:solidFill>
                  <a:schemeClr val="tx1"/>
                </a:solidFill>
                <a:effectLst/>
                <a:latin typeface="PMingLiU" panose="02020500000000000000" pitchFamily="18" charset="-120"/>
                <a:ea typeface="PMingLiU" panose="02020500000000000000" pitchFamily="18" charset="-120"/>
                <a:cs typeface="+mn-cs"/>
              </a:rPr>
              <a:t>，</a:t>
            </a:r>
            <a:r>
              <a:rPr lang="zh-TW" altLang="zh-TW" sz="1200" kern="1200" dirty="0" smtClean="0">
                <a:solidFill>
                  <a:schemeClr val="tx1"/>
                </a:solidFill>
                <a:effectLst/>
                <a:latin typeface="+mn-lt"/>
                <a:ea typeface="+mn-ea"/>
                <a:cs typeface="+mn-cs"/>
              </a:rPr>
              <a:t>分成不同消費者集群。</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同時分別對品牌信任、品牌形象、品牌價值進行因素分析，探討不同集群間之消費者的社經背景、品牌信任因素、品牌形象因素、品牌價值因素、和對國際連鎖品牌飯店之願付價格及消費意願之間的差異性</a:t>
            </a:r>
            <a:r>
              <a:rPr lang="zh-TW" altLang="en-US" sz="1200" kern="1200" dirty="0" smtClean="0">
                <a:solidFill>
                  <a:schemeClr val="tx1"/>
                </a:solidFill>
                <a:effectLst/>
                <a:latin typeface="+mn-lt"/>
                <a:ea typeface="+mn-ea"/>
                <a:cs typeface="+mn-cs"/>
              </a:rPr>
              <a:t>進行分析</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12</a:t>
            </a:fld>
            <a:endParaRPr lang="zh-TW" altLang="en-US"/>
          </a:p>
        </p:txBody>
      </p:sp>
    </p:spTree>
    <p:extLst>
      <p:ext uri="{BB962C8B-B14F-4D97-AF65-F5344CB8AC3E}">
        <p14:creationId xmlns:p14="http://schemas.microsoft.com/office/powerpoint/2010/main" val="2140131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lvl="0" rtl="0"/>
            <a:r>
              <a:rPr lang="zh-TW" altLang="en-US" dirty="0" smtClean="0"/>
              <a:t>採用便利抽樣法</a:t>
            </a:r>
            <a:r>
              <a:rPr lang="zh-TW" altLang="en-US" dirty="0" smtClean="0">
                <a:latin typeface="PMingLiU" panose="02020500000000000000" pitchFamily="18" charset="-120"/>
                <a:ea typeface="PMingLiU" panose="02020500000000000000" pitchFamily="18" charset="-120"/>
              </a:rPr>
              <a:t>，使用</a:t>
            </a:r>
            <a:r>
              <a:rPr lang="en-US" altLang="zh-TW" dirty="0" smtClean="0">
                <a:latin typeface="PMingLiU" panose="02020500000000000000" pitchFamily="18" charset="-120"/>
                <a:ea typeface="PMingLiU" panose="02020500000000000000" pitchFamily="18" charset="-120"/>
              </a:rPr>
              <a:t>GOOGLE</a:t>
            </a:r>
            <a:r>
              <a:rPr lang="zh-TW" altLang="en-US" dirty="0" smtClean="0">
                <a:latin typeface="PMingLiU" panose="02020500000000000000" pitchFamily="18" charset="-120"/>
                <a:ea typeface="PMingLiU" panose="02020500000000000000" pitchFamily="18" charset="-120"/>
              </a:rPr>
              <a:t>表單製作線上問卷，於</a:t>
            </a:r>
            <a:r>
              <a:rPr lang="zh-TW" altLang="en-US" sz="1200" dirty="0" smtClean="0">
                <a:latin typeface="+mn-ea"/>
                <a:ea typeface="+mn-ea"/>
              </a:rPr>
              <a:t>台東火車站、鐵花村、富岡漁港進行問卷發放</a:t>
            </a:r>
            <a:r>
              <a:rPr lang="zh-TW" altLang="en-US" dirty="0" smtClean="0">
                <a:latin typeface="PMingLiU" panose="02020500000000000000" pitchFamily="18" charset="-120"/>
                <a:ea typeface="PMingLiU" panose="02020500000000000000" pitchFamily="18" charset="-120"/>
              </a:rPr>
              <a:t>，取得有效問券</a:t>
            </a:r>
            <a:r>
              <a:rPr lang="en-US" altLang="zh-TW" dirty="0" smtClean="0">
                <a:latin typeface="PMingLiU" panose="02020500000000000000" pitchFamily="18" charset="-120"/>
                <a:ea typeface="PMingLiU" panose="02020500000000000000" pitchFamily="18" charset="-120"/>
              </a:rPr>
              <a:t>451</a:t>
            </a:r>
            <a:r>
              <a:rPr lang="zh-TW" altLang="en-US" dirty="0" smtClean="0">
                <a:latin typeface="PMingLiU" panose="02020500000000000000" pitchFamily="18" charset="-120"/>
                <a:ea typeface="PMingLiU" panose="02020500000000000000" pitchFamily="18" charset="-120"/>
              </a:rPr>
              <a:t>份，回收率</a:t>
            </a:r>
            <a:r>
              <a:rPr lang="en-US" altLang="zh-TW" dirty="0" smtClean="0">
                <a:latin typeface="PMingLiU" panose="02020500000000000000" pitchFamily="18" charset="-120"/>
                <a:ea typeface="PMingLiU" panose="02020500000000000000" pitchFamily="18" charset="-120"/>
              </a:rPr>
              <a:t>99%</a:t>
            </a:r>
            <a:endParaRPr lang="zh-TW" altLang="en-US" sz="1200" dirty="0">
              <a:latin typeface="+mn-ea"/>
              <a:ea typeface="+mn-ea"/>
            </a:endParaRPr>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14</a:t>
            </a:fld>
            <a:endParaRPr lang="zh-TW" altLang="en-US"/>
          </a:p>
        </p:txBody>
      </p:sp>
    </p:spTree>
    <p:extLst>
      <p:ext uri="{BB962C8B-B14F-4D97-AF65-F5344CB8AC3E}">
        <p14:creationId xmlns:p14="http://schemas.microsoft.com/office/powerpoint/2010/main" val="2926269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問卷設計</a:t>
            </a:r>
            <a:r>
              <a:rPr lang="zh-TW" altLang="en-US" sz="1200" kern="1200" dirty="0" smtClean="0">
                <a:solidFill>
                  <a:schemeClr val="tx1"/>
                </a:solidFill>
                <a:effectLst/>
                <a:latin typeface="+mn-lt"/>
                <a:ea typeface="+mn-ea"/>
                <a:cs typeface="+mn-cs"/>
              </a:rPr>
              <a:t>分為六</a:t>
            </a:r>
            <a:r>
              <a:rPr lang="zh-TW" altLang="zh-TW" sz="1200" kern="1200" dirty="0" smtClean="0">
                <a:solidFill>
                  <a:schemeClr val="tx1"/>
                </a:solidFill>
                <a:effectLst/>
                <a:latin typeface="+mn-lt"/>
                <a:ea typeface="+mn-ea"/>
                <a:cs typeface="+mn-cs"/>
              </a:rPr>
              <a:t>個部分</a:t>
            </a:r>
            <a:endParaRPr lang="en-US" altLang="zh-TW" sz="120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15</a:t>
            </a:fld>
            <a:endParaRPr lang="zh-TW" altLang="en-US"/>
          </a:p>
        </p:txBody>
      </p:sp>
    </p:spTree>
    <p:extLst>
      <p:ext uri="{BB962C8B-B14F-4D97-AF65-F5344CB8AC3E}">
        <p14:creationId xmlns:p14="http://schemas.microsoft.com/office/powerpoint/2010/main" val="1490569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資料分析</a:t>
            </a:r>
            <a:r>
              <a:rPr lang="zh-TW" altLang="en-US" sz="1200" kern="1200" dirty="0" smtClean="0">
                <a:solidFill>
                  <a:schemeClr val="tx1"/>
                </a:solidFill>
                <a:effectLst/>
                <a:latin typeface="+mn-lt"/>
                <a:ea typeface="+mn-ea"/>
                <a:cs typeface="+mn-cs"/>
              </a:rPr>
              <a:t>與統計方法如下</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16</a:t>
            </a:fld>
            <a:endParaRPr lang="zh-TW" altLang="en-US"/>
          </a:p>
        </p:txBody>
      </p:sp>
    </p:spTree>
    <p:extLst>
      <p:ext uri="{BB962C8B-B14F-4D97-AF65-F5344CB8AC3E}">
        <p14:creationId xmlns:p14="http://schemas.microsoft.com/office/powerpoint/2010/main" val="734291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研究結果分為以下</a:t>
            </a:r>
            <a:r>
              <a:rPr lang="en-US" altLang="zh-TW" dirty="0" smtClean="0"/>
              <a:t>5</a:t>
            </a:r>
            <a:r>
              <a:rPr lang="zh-TW" altLang="en-US" dirty="0" smtClean="0"/>
              <a:t>小節</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17</a:t>
            </a:fld>
            <a:endParaRPr lang="zh-TW" altLang="en-US"/>
          </a:p>
        </p:txBody>
      </p:sp>
    </p:spTree>
    <p:extLst>
      <p:ext uri="{BB962C8B-B14F-4D97-AF65-F5344CB8AC3E}">
        <p14:creationId xmlns:p14="http://schemas.microsoft.com/office/powerpoint/2010/main" val="210272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solidFill>
                  <a:srgbClr val="002060"/>
                </a:solidFill>
                <a:latin typeface="+mj-ea"/>
              </a:rPr>
              <a:t>受訪者社會經濟基本資料</a:t>
            </a:r>
            <a:r>
              <a:rPr lang="zh-TW" altLang="en-US" dirty="0" smtClean="0">
                <a:solidFill>
                  <a:srgbClr val="002060"/>
                </a:solidFill>
                <a:latin typeface="+mj-ea"/>
              </a:rPr>
              <a:t>如下列</a:t>
            </a:r>
            <a:r>
              <a:rPr lang="en-US" altLang="zh-TW" dirty="0" smtClean="0">
                <a:solidFill>
                  <a:srgbClr val="002060"/>
                </a:solidFill>
                <a:latin typeface="+mj-ea"/>
              </a:rPr>
              <a:t>:</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18</a:t>
            </a:fld>
            <a:endParaRPr lang="zh-TW" altLang="en-US"/>
          </a:p>
        </p:txBody>
      </p:sp>
    </p:spTree>
    <p:extLst>
      <p:ext uri="{BB962C8B-B14F-4D97-AF65-F5344CB8AC3E}">
        <p14:creationId xmlns:p14="http://schemas.microsoft.com/office/powerpoint/2010/main" val="2718948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從問卷分析中可看出</a:t>
            </a:r>
            <a:r>
              <a:rPr lang="zh-TW" altLang="zh-TW" sz="1200" dirty="0" smtClean="0">
                <a:solidFill>
                  <a:schemeClr val="tx1"/>
                </a:solidFill>
                <a:latin typeface="微軟正黑體" panose="020B0604030504040204" pitchFamily="34" charset="-120"/>
                <a:ea typeface="微軟正黑體" panose="020B0604030504040204" pitchFamily="34" charset="-120"/>
              </a:rPr>
              <a:t>受訪者</a:t>
            </a:r>
            <a:r>
              <a:rPr lang="zh-TW" altLang="en-US" sz="1200" dirty="0" smtClean="0">
                <a:solidFill>
                  <a:schemeClr val="tx1"/>
                </a:solidFill>
                <a:latin typeface="微軟正黑體" panose="020B0604030504040204" pitchFamily="34" charset="-120"/>
                <a:ea typeface="微軟正黑體" panose="020B0604030504040204" pitchFamily="34" charset="-120"/>
              </a:rPr>
              <a:t>以</a:t>
            </a:r>
            <a:r>
              <a:rPr lang="zh-TW" altLang="zh-TW" sz="1200" dirty="0" smtClean="0">
                <a:solidFill>
                  <a:schemeClr val="tx1"/>
                </a:solidFill>
                <a:latin typeface="微軟正黑體" panose="020B0604030504040204" pitchFamily="34" charset="-120"/>
                <a:ea typeface="微軟正黑體" panose="020B0604030504040204" pitchFamily="34" charset="-120"/>
              </a:rPr>
              <a:t>女</a:t>
            </a:r>
            <a:r>
              <a:rPr lang="zh-TW" altLang="en-US" sz="1200" dirty="0" smtClean="0">
                <a:solidFill>
                  <a:schemeClr val="tx1"/>
                </a:solidFill>
                <a:latin typeface="微軟正黑體" panose="020B0604030504040204" pitchFamily="34" charset="-120"/>
                <a:ea typeface="微軟正黑體" panose="020B0604030504040204" pitchFamily="34" charset="-120"/>
              </a:rPr>
              <a:t>性</a:t>
            </a:r>
            <a:r>
              <a:rPr lang="zh-TW" altLang="zh-TW" sz="1200" dirty="0" smtClean="0">
                <a:solidFill>
                  <a:schemeClr val="tx1"/>
                </a:solidFill>
                <a:latin typeface="微軟正黑體" panose="020B0604030504040204" pitchFamily="34" charset="-120"/>
              </a:rPr>
              <a:t>居多</a:t>
            </a:r>
            <a:r>
              <a:rPr lang="zh-TW" altLang="en-US" sz="1200" dirty="0" smtClean="0">
                <a:solidFill>
                  <a:schemeClr val="tx1"/>
                </a:solidFill>
                <a:latin typeface="PMingLiU" panose="02020500000000000000" pitchFamily="18" charset="-120"/>
                <a:ea typeface="PMingLiU" panose="02020500000000000000" pitchFamily="18" charset="-120"/>
              </a:rPr>
              <a:t>，</a:t>
            </a:r>
            <a:r>
              <a:rPr lang="zh-TW" altLang="zh-TW" sz="1200" dirty="0" smtClean="0">
                <a:solidFill>
                  <a:schemeClr val="tx1"/>
                </a:solidFill>
                <a:latin typeface="微軟正黑體" panose="020B0604030504040204" pitchFamily="34" charset="-120"/>
                <a:ea typeface="微軟正黑體" panose="020B0604030504040204" pitchFamily="34" charset="-120"/>
              </a:rPr>
              <a:t>年齡以</a:t>
            </a:r>
            <a:r>
              <a:rPr lang="en-US" altLang="zh-TW" sz="1200" dirty="0" smtClean="0">
                <a:solidFill>
                  <a:schemeClr val="tx1"/>
                </a:solidFill>
                <a:latin typeface="微軟正黑體" panose="020B0604030504040204" pitchFamily="34" charset="-120"/>
                <a:ea typeface="微軟正黑體" panose="020B0604030504040204" pitchFamily="34" charset="-120"/>
              </a:rPr>
              <a:t>31-40 </a:t>
            </a:r>
            <a:r>
              <a:rPr lang="zh-TW" altLang="zh-TW" sz="1200" dirty="0" smtClean="0">
                <a:solidFill>
                  <a:schemeClr val="tx1"/>
                </a:solidFill>
                <a:latin typeface="微軟正黑體" panose="020B0604030504040204" pitchFamily="34" charset="-120"/>
                <a:ea typeface="微軟正黑體" panose="020B0604030504040204" pitchFamily="34" charset="-120"/>
              </a:rPr>
              <a:t>歲居多</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19</a:t>
            </a:fld>
            <a:endParaRPr lang="zh-TW" altLang="en-US"/>
          </a:p>
        </p:txBody>
      </p:sp>
    </p:spTree>
    <p:extLst>
      <p:ext uri="{BB962C8B-B14F-4D97-AF65-F5344CB8AC3E}">
        <p14:creationId xmlns:p14="http://schemas.microsoft.com/office/powerpoint/2010/main" val="33326019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solidFill>
                  <a:schemeClr val="tx1"/>
                </a:solidFill>
                <a:latin typeface="微軟正黑體" panose="020B0604030504040204" pitchFamily="34" charset="-120"/>
                <a:ea typeface="微軟正黑體" panose="020B0604030504040204" pitchFamily="34" charset="-120"/>
              </a:rPr>
              <a:t>職業</a:t>
            </a:r>
            <a:r>
              <a:rPr lang="zh-TW" altLang="en-US" sz="1200" dirty="0" smtClean="0">
                <a:solidFill>
                  <a:schemeClr val="tx1"/>
                </a:solidFill>
                <a:latin typeface="微軟正黑體" panose="020B0604030504040204" pitchFamily="34" charset="-120"/>
                <a:ea typeface="微軟正黑體" panose="020B0604030504040204" pitchFamily="34" charset="-120"/>
              </a:rPr>
              <a:t>多為餐飲服務業</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20</a:t>
            </a:fld>
            <a:endParaRPr lang="zh-TW" altLang="en-US"/>
          </a:p>
        </p:txBody>
      </p:sp>
    </p:spTree>
    <p:extLst>
      <p:ext uri="{BB962C8B-B14F-4D97-AF65-F5344CB8AC3E}">
        <p14:creationId xmlns:p14="http://schemas.microsoft.com/office/powerpoint/2010/main" val="3608430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大綱</a:t>
            </a:r>
            <a:r>
              <a:rPr lang="zh-TW" altLang="en-US" sz="1200" kern="1200" dirty="0" smtClean="0">
                <a:solidFill>
                  <a:schemeClr val="tx1"/>
                </a:solidFill>
                <a:effectLst/>
                <a:latin typeface="+mn-lt"/>
                <a:ea typeface="+mn-ea"/>
                <a:cs typeface="+mn-cs"/>
              </a:rPr>
              <a:t>如下</a:t>
            </a:r>
            <a:endParaRPr lang="zh-TW"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a:t>
            </a:fld>
            <a:endParaRPr lang="zh-TW" altLang="en-US"/>
          </a:p>
        </p:txBody>
      </p:sp>
    </p:spTree>
    <p:extLst>
      <p:ext uri="{BB962C8B-B14F-4D97-AF65-F5344CB8AC3E}">
        <p14:creationId xmlns:p14="http://schemas.microsoft.com/office/powerpoint/2010/main" val="38297351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rPr>
              <a:t>居住地為高雄</a:t>
            </a:r>
            <a:r>
              <a:rPr lang="zh-TW" altLang="en-US" sz="1200" dirty="0" smtClean="0">
                <a:solidFill>
                  <a:schemeClr val="tx1"/>
                </a:solidFill>
                <a:latin typeface="微軟正黑體" panose="020B0604030504040204" pitchFamily="34" charset="-120"/>
              </a:rPr>
              <a:t>居多</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21</a:t>
            </a:fld>
            <a:endParaRPr lang="zh-TW" altLang="en-US"/>
          </a:p>
        </p:txBody>
      </p:sp>
    </p:spTree>
    <p:extLst>
      <p:ext uri="{BB962C8B-B14F-4D97-AF65-F5344CB8AC3E}">
        <p14:creationId xmlns:p14="http://schemas.microsoft.com/office/powerpoint/2010/main" val="4705666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個人平均月收入為</a:t>
            </a:r>
            <a:r>
              <a:rPr lang="en-US" altLang="zh-TW" sz="1200" kern="100" dirty="0" smtClean="0">
                <a:solidFill>
                  <a:schemeClr val="tx1"/>
                </a:solidFill>
                <a:latin typeface="+mn-ea"/>
              </a:rPr>
              <a:t>22,001-30,000</a:t>
            </a:r>
            <a:r>
              <a:rPr lang="zh-TW" altLang="zh-TW" sz="1200" dirty="0" smtClean="0">
                <a:solidFill>
                  <a:schemeClr val="tx1"/>
                </a:solidFill>
                <a:latin typeface="微軟正黑體" panose="020B0604030504040204" pitchFamily="34" charset="-120"/>
                <a:ea typeface="微軟正黑體" panose="020B0604030504040204" pitchFamily="34" charset="-120"/>
              </a:rPr>
              <a:t>元以上</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22</a:t>
            </a:fld>
            <a:endParaRPr lang="zh-TW" altLang="en-US"/>
          </a:p>
        </p:txBody>
      </p:sp>
    </p:spTree>
    <p:extLst>
      <p:ext uri="{BB962C8B-B14F-4D97-AF65-F5344CB8AC3E}">
        <p14:creationId xmlns:p14="http://schemas.microsoft.com/office/powerpoint/2010/main" val="1766036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本次到台東旅遊主要目的為觀光居多</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23</a:t>
            </a:fld>
            <a:endParaRPr lang="zh-TW" altLang="en-US"/>
          </a:p>
        </p:txBody>
      </p:sp>
    </p:spTree>
    <p:extLst>
      <p:ext uri="{BB962C8B-B14F-4D97-AF65-F5344CB8AC3E}">
        <p14:creationId xmlns:p14="http://schemas.microsoft.com/office/powerpoint/2010/main" val="4373662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本次到台東旅遊住宿天數以</a:t>
            </a:r>
            <a:r>
              <a:rPr lang="en-US" altLang="zh-TW" sz="1200" dirty="0" smtClean="0">
                <a:solidFill>
                  <a:schemeClr val="tx1"/>
                </a:solidFill>
                <a:latin typeface="微軟正黑體" panose="020B0604030504040204" pitchFamily="34" charset="-120"/>
                <a:ea typeface="微軟正黑體" panose="020B0604030504040204" pitchFamily="34" charset="-120"/>
              </a:rPr>
              <a:t>1</a:t>
            </a:r>
            <a:r>
              <a:rPr lang="zh-TW" altLang="zh-TW" sz="1200" dirty="0" smtClean="0">
                <a:solidFill>
                  <a:schemeClr val="tx1"/>
                </a:solidFill>
                <a:latin typeface="微軟正黑體" panose="020B0604030504040204" pitchFamily="34" charset="-120"/>
                <a:ea typeface="微軟正黑體" panose="020B0604030504040204" pitchFamily="34" charset="-120"/>
              </a:rPr>
              <a:t>天為最多</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24</a:t>
            </a:fld>
            <a:endParaRPr lang="zh-TW" altLang="en-US"/>
          </a:p>
        </p:txBody>
      </p:sp>
    </p:spTree>
    <p:extLst>
      <p:ext uri="{BB962C8B-B14F-4D97-AF65-F5344CB8AC3E}">
        <p14:creationId xmlns:p14="http://schemas.microsoft.com/office/powerpoint/2010/main" val="3214255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本次到台東旅遊主要資訊來源以網路為最多</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25</a:t>
            </a:fld>
            <a:endParaRPr lang="zh-TW" altLang="en-US"/>
          </a:p>
        </p:txBody>
      </p:sp>
    </p:spTree>
    <p:extLst>
      <p:ext uri="{BB962C8B-B14F-4D97-AF65-F5344CB8AC3E}">
        <p14:creationId xmlns:p14="http://schemas.microsoft.com/office/powerpoint/2010/main" val="32552358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採用因素分析對品牌信任變項中</a:t>
            </a:r>
            <a:r>
              <a:rPr lang="en-US" altLang="zh-TW" sz="1200" kern="1200" dirty="0" smtClean="0">
                <a:solidFill>
                  <a:schemeClr val="tx1"/>
                </a:solidFill>
                <a:effectLst/>
                <a:latin typeface="+mn-lt"/>
                <a:ea typeface="+mn-ea"/>
                <a:cs typeface="+mn-cs"/>
              </a:rPr>
              <a:t>15</a:t>
            </a:r>
            <a:r>
              <a:rPr lang="zh-TW" altLang="zh-TW" sz="1200" kern="1200" dirty="0" smtClean="0">
                <a:solidFill>
                  <a:schemeClr val="tx1"/>
                </a:solidFill>
                <a:effectLst/>
                <a:latin typeface="+mn-lt"/>
                <a:ea typeface="+mn-ea"/>
                <a:cs typeface="+mn-cs"/>
              </a:rPr>
              <a:t>個題項進行簡化，共萃取出</a:t>
            </a:r>
            <a:r>
              <a:rPr lang="zh-TW" altLang="en-US" sz="1200" kern="1200" dirty="0" smtClean="0">
                <a:solidFill>
                  <a:schemeClr val="tx1"/>
                </a:solidFill>
                <a:effectLst/>
                <a:latin typeface="+mn-lt"/>
                <a:ea typeface="+mn-ea"/>
                <a:cs typeface="+mn-cs"/>
              </a:rPr>
              <a:t>品牌忠誠和優質服務</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個共同因素</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26</a:t>
            </a:fld>
            <a:endParaRPr lang="zh-TW" altLang="en-US"/>
          </a:p>
        </p:txBody>
      </p:sp>
    </p:spTree>
    <p:extLst>
      <p:ext uri="{BB962C8B-B14F-4D97-AF65-F5344CB8AC3E}">
        <p14:creationId xmlns:p14="http://schemas.microsoft.com/office/powerpoint/2010/main" val="37425101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總體解釋變異量為</a:t>
            </a:r>
            <a:r>
              <a:rPr lang="en-US" altLang="zh-TW" sz="1200" kern="1200" dirty="0" smtClean="0">
                <a:solidFill>
                  <a:schemeClr val="tx1"/>
                </a:solidFill>
                <a:effectLst/>
                <a:latin typeface="+mn-lt"/>
                <a:ea typeface="+mn-ea"/>
                <a:cs typeface="+mn-cs"/>
              </a:rPr>
              <a:t>71.854 %</a:t>
            </a:r>
          </a:p>
          <a:p>
            <a:r>
              <a:rPr lang="zh-TW" altLang="en-US" sz="1200" kern="1200" dirty="0" smtClean="0">
                <a:solidFill>
                  <a:schemeClr val="tx1"/>
                </a:solidFill>
                <a:effectLst/>
                <a:latin typeface="+mn-lt"/>
                <a:ea typeface="+mn-ea"/>
                <a:cs typeface="+mn-cs"/>
              </a:rPr>
              <a:t>將</a:t>
            </a:r>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命名為「品牌忠誠」解釋變異量為</a:t>
            </a:r>
            <a:r>
              <a:rPr lang="en-US" altLang="zh-TW" sz="1200" kern="1200" dirty="0" smtClean="0">
                <a:solidFill>
                  <a:schemeClr val="tx1"/>
                </a:solidFill>
                <a:effectLst/>
                <a:latin typeface="+mn-lt"/>
                <a:ea typeface="+mn-ea"/>
                <a:cs typeface="+mn-cs"/>
              </a:rPr>
              <a:t>37.674 %</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將</a:t>
            </a:r>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命名為「優質服務」，其解釋變異量為</a:t>
            </a:r>
            <a:r>
              <a:rPr lang="en-US" altLang="zh-TW" sz="1200" kern="1200" dirty="0" smtClean="0">
                <a:solidFill>
                  <a:schemeClr val="tx1"/>
                </a:solidFill>
                <a:effectLst/>
                <a:latin typeface="+mn-lt"/>
                <a:ea typeface="+mn-ea"/>
                <a:cs typeface="+mn-cs"/>
              </a:rPr>
              <a:t>34.179%</a:t>
            </a:r>
            <a:r>
              <a:rPr lang="zh-TW"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27</a:t>
            </a:fld>
            <a:endParaRPr lang="zh-TW" altLang="en-US"/>
          </a:p>
        </p:txBody>
      </p:sp>
    </p:spTree>
    <p:extLst>
      <p:ext uri="{BB962C8B-B14F-4D97-AF65-F5344CB8AC3E}">
        <p14:creationId xmlns:p14="http://schemas.microsoft.com/office/powerpoint/2010/main" val="3455983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採用因素分析對品牌形象變項中</a:t>
            </a:r>
            <a:r>
              <a:rPr lang="en-US" altLang="zh-TW" sz="1200" kern="1200" dirty="0" smtClean="0">
                <a:solidFill>
                  <a:schemeClr val="tx1"/>
                </a:solidFill>
                <a:effectLst/>
                <a:latin typeface="+mn-lt"/>
                <a:ea typeface="+mn-ea"/>
                <a:cs typeface="+mn-cs"/>
              </a:rPr>
              <a:t>12</a:t>
            </a:r>
            <a:r>
              <a:rPr lang="zh-TW" altLang="zh-TW" sz="1200" kern="1200" dirty="0" smtClean="0">
                <a:solidFill>
                  <a:schemeClr val="tx1"/>
                </a:solidFill>
                <a:effectLst/>
                <a:latin typeface="+mn-lt"/>
                <a:ea typeface="+mn-ea"/>
                <a:cs typeface="+mn-cs"/>
              </a:rPr>
              <a:t>個題項進行簡化，共萃取出</a:t>
            </a:r>
            <a:r>
              <a:rPr lang="zh-TW" altLang="en-US" sz="1200" dirty="0" smtClean="0">
                <a:solidFill>
                  <a:srgbClr val="FF0000"/>
                </a:solidFill>
                <a:latin typeface="+mn-ea"/>
              </a:rPr>
              <a:t>獨特魅力和形象良好</a:t>
            </a:r>
            <a:r>
              <a:rPr lang="en-US" altLang="zh-TW" sz="1200" kern="1200" dirty="0" smtClean="0">
                <a:solidFill>
                  <a:schemeClr val="tx1"/>
                </a:solidFill>
                <a:effectLst/>
                <a:latin typeface="+mn-lt"/>
                <a:ea typeface="+mn-ea"/>
                <a:cs typeface="+mn-cs"/>
              </a:rPr>
              <a:t>2 </a:t>
            </a:r>
            <a:r>
              <a:rPr lang="zh-TW" altLang="zh-TW" sz="1200" kern="1200" dirty="0" smtClean="0">
                <a:solidFill>
                  <a:schemeClr val="tx1"/>
                </a:solidFill>
                <a:effectLst/>
                <a:latin typeface="+mn-lt"/>
                <a:ea typeface="+mn-ea"/>
                <a:cs typeface="+mn-cs"/>
              </a:rPr>
              <a:t>個因素</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28</a:t>
            </a:fld>
            <a:endParaRPr lang="zh-TW" altLang="en-US"/>
          </a:p>
        </p:txBody>
      </p:sp>
    </p:spTree>
    <p:extLst>
      <p:ext uri="{BB962C8B-B14F-4D97-AF65-F5344CB8AC3E}">
        <p14:creationId xmlns:p14="http://schemas.microsoft.com/office/powerpoint/2010/main" val="14133685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總體解釋變異量為</a:t>
            </a:r>
            <a:r>
              <a:rPr lang="en-US" altLang="zh-TW" sz="1200" kern="1200" dirty="0" smtClean="0">
                <a:solidFill>
                  <a:schemeClr val="tx1"/>
                </a:solidFill>
                <a:effectLst/>
                <a:latin typeface="+mn-lt"/>
                <a:ea typeface="+mn-ea"/>
                <a:cs typeface="+mn-cs"/>
              </a:rPr>
              <a:t>73.677 %</a:t>
            </a:r>
          </a:p>
          <a:p>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命名為「獨特魅力」解釋變異量為</a:t>
            </a:r>
            <a:r>
              <a:rPr lang="en-US" altLang="zh-TW" sz="1200" kern="1200" dirty="0" smtClean="0">
                <a:solidFill>
                  <a:schemeClr val="tx1"/>
                </a:solidFill>
                <a:effectLst/>
                <a:latin typeface="+mn-lt"/>
                <a:ea typeface="+mn-ea"/>
                <a:cs typeface="+mn-cs"/>
              </a:rPr>
              <a:t>57.586%</a:t>
            </a:r>
          </a:p>
          <a:p>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命名為「形象良好」解釋變異量為</a:t>
            </a:r>
            <a:r>
              <a:rPr lang="en-US" altLang="zh-TW" sz="1200" kern="1200" dirty="0" smtClean="0">
                <a:solidFill>
                  <a:schemeClr val="tx1"/>
                </a:solidFill>
                <a:effectLst/>
                <a:latin typeface="+mn-lt"/>
                <a:ea typeface="+mn-ea"/>
                <a:cs typeface="+mn-cs"/>
              </a:rPr>
              <a:t>16.091%</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29</a:t>
            </a:fld>
            <a:endParaRPr lang="zh-TW" altLang="en-US"/>
          </a:p>
        </p:txBody>
      </p:sp>
    </p:spTree>
    <p:extLst>
      <p:ext uri="{BB962C8B-B14F-4D97-AF65-F5344CB8AC3E}">
        <p14:creationId xmlns:p14="http://schemas.microsoft.com/office/powerpoint/2010/main" val="8029237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採用因素分析對品牌價值變項中</a:t>
            </a:r>
            <a:r>
              <a:rPr lang="en-US" altLang="zh-TW" sz="1200" kern="1200" dirty="0" smtClean="0">
                <a:solidFill>
                  <a:schemeClr val="tx1"/>
                </a:solidFill>
                <a:effectLst/>
                <a:latin typeface="+mn-lt"/>
                <a:ea typeface="+mn-ea"/>
                <a:cs typeface="+mn-cs"/>
              </a:rPr>
              <a:t>16</a:t>
            </a:r>
            <a:r>
              <a:rPr lang="zh-TW" altLang="zh-TW" sz="1200" kern="1200" dirty="0" smtClean="0">
                <a:solidFill>
                  <a:schemeClr val="tx1"/>
                </a:solidFill>
                <a:effectLst/>
                <a:latin typeface="+mn-lt"/>
                <a:ea typeface="+mn-ea"/>
                <a:cs typeface="+mn-cs"/>
              </a:rPr>
              <a:t>個題項進行簡化，共萃取出</a:t>
            </a:r>
            <a:r>
              <a:rPr lang="zh-TW" altLang="zh-TW" sz="1200" dirty="0" smtClean="0">
                <a:solidFill>
                  <a:srgbClr val="FF0000"/>
                </a:solidFill>
                <a:latin typeface="+mn-ea"/>
              </a:rPr>
              <a:t>社會地位</a:t>
            </a:r>
            <a:r>
              <a:rPr lang="zh-TW" altLang="en-US" sz="1200" dirty="0" smtClean="0">
                <a:solidFill>
                  <a:srgbClr val="FF0000"/>
                </a:solidFill>
                <a:latin typeface="+mn-ea"/>
              </a:rPr>
              <a:t>和</a:t>
            </a:r>
            <a:r>
              <a:rPr lang="zh-TW" altLang="zh-TW" sz="1200" dirty="0" smtClean="0">
                <a:solidFill>
                  <a:srgbClr val="FF0000"/>
                </a:solidFill>
                <a:latin typeface="+mn-ea"/>
              </a:rPr>
              <a:t>設施完善</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個共同因素</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30</a:t>
            </a:fld>
            <a:endParaRPr lang="zh-TW" altLang="en-US"/>
          </a:p>
        </p:txBody>
      </p:sp>
    </p:spTree>
    <p:extLst>
      <p:ext uri="{BB962C8B-B14F-4D97-AF65-F5344CB8AC3E}">
        <p14:creationId xmlns:p14="http://schemas.microsoft.com/office/powerpoint/2010/main" val="1963945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研究背景</a:t>
            </a:r>
            <a:r>
              <a:rPr lang="zh-TW" altLang="en-US" sz="1200" kern="1200" dirty="0" smtClean="0">
                <a:solidFill>
                  <a:schemeClr val="tx1"/>
                </a:solidFill>
                <a:effectLst/>
                <a:latin typeface="+mn-lt"/>
                <a:ea typeface="+mn-ea"/>
                <a:cs typeface="+mn-cs"/>
              </a:rPr>
              <a:t>與動機</a:t>
            </a:r>
            <a:r>
              <a:rPr lang="zh-TW" altLang="en-US" sz="1200" kern="1200" dirty="0" smtClean="0">
                <a:solidFill>
                  <a:schemeClr val="tx1"/>
                </a:solidFill>
                <a:effectLst/>
                <a:latin typeface="新細明體"/>
                <a:ea typeface="新細明體"/>
                <a:cs typeface="+mn-cs"/>
              </a:rPr>
              <a:t>：台灣觀光產業近年蓬勃成長</a:t>
            </a:r>
            <a:r>
              <a:rPr lang="en-US" altLang="zh-TW" sz="1200" kern="1200" dirty="0" smtClean="0">
                <a:solidFill>
                  <a:schemeClr val="tx1"/>
                </a:solidFill>
                <a:effectLst/>
                <a:latin typeface="新細明體"/>
                <a:ea typeface="+mn-ea"/>
                <a:cs typeface="+mn-cs"/>
              </a:rPr>
              <a:t>，</a:t>
            </a:r>
            <a:r>
              <a:rPr lang="zh-TW" altLang="en-US" sz="1200" kern="1200" dirty="0" smtClean="0">
                <a:solidFill>
                  <a:schemeClr val="tx1"/>
                </a:solidFill>
                <a:effectLst/>
                <a:latin typeface="新細明體"/>
                <a:ea typeface="新細明體"/>
                <a:cs typeface="+mn-cs"/>
              </a:rPr>
              <a:t>企業財團紛紛投資興建觀光飯店</a:t>
            </a:r>
            <a:r>
              <a:rPr lang="en-US" altLang="zh-TW" sz="1200" kern="1200" dirty="0" smtClean="0">
                <a:solidFill>
                  <a:schemeClr val="tx1"/>
                </a:solidFill>
                <a:effectLst/>
                <a:latin typeface="新細明體"/>
                <a:ea typeface="新細明體"/>
                <a:cs typeface="+mn-cs"/>
              </a:rPr>
              <a:t>，</a:t>
            </a:r>
            <a:r>
              <a:rPr lang="zh-TW" altLang="en-US" sz="1200" kern="1200" dirty="0" smtClean="0">
                <a:solidFill>
                  <a:schemeClr val="tx1"/>
                </a:solidFill>
                <a:effectLst/>
                <a:latin typeface="+mn-lt"/>
                <a:ea typeface="+mn-ea"/>
                <a:cs typeface="+mn-cs"/>
              </a:rPr>
              <a:t>目前</a:t>
            </a:r>
            <a:r>
              <a:rPr lang="zh-TW" altLang="zh-TW" sz="1200" kern="1200" dirty="0" smtClean="0">
                <a:solidFill>
                  <a:schemeClr val="tx1"/>
                </a:solidFill>
                <a:effectLst/>
                <a:latin typeface="+mn-lt"/>
                <a:ea typeface="+mn-ea"/>
                <a:cs typeface="+mn-cs"/>
              </a:rPr>
              <a:t>市場</a:t>
            </a:r>
            <a:r>
              <a:rPr lang="zh-TW" altLang="en-US" sz="1200" kern="1200" dirty="0" smtClean="0">
                <a:solidFill>
                  <a:schemeClr val="tx1"/>
                </a:solidFill>
                <a:effectLst/>
                <a:latin typeface="+mn-lt"/>
                <a:ea typeface="+mn-ea"/>
                <a:cs typeface="+mn-cs"/>
              </a:rPr>
              <a:t>供過於求</a:t>
            </a:r>
            <a:r>
              <a:rPr lang="zh-TW" altLang="zh-TW" sz="1200" kern="1200" dirty="0" smtClean="0">
                <a:solidFill>
                  <a:schemeClr val="tx1"/>
                </a:solidFill>
                <a:effectLst/>
                <a:latin typeface="+mn-lt"/>
                <a:ea typeface="+mn-ea"/>
                <a:cs typeface="+mn-cs"/>
              </a:rPr>
              <a:t>，觀光旅館</a:t>
            </a:r>
            <a:r>
              <a:rPr lang="zh-TW" altLang="en-US" sz="1200" kern="1200" dirty="0" smtClean="0">
                <a:solidFill>
                  <a:schemeClr val="tx1"/>
                </a:solidFill>
                <a:effectLst/>
                <a:latin typeface="+mn-lt"/>
                <a:ea typeface="+mn-ea"/>
                <a:cs typeface="+mn-cs"/>
              </a:rPr>
              <a:t>業</a:t>
            </a:r>
            <a:r>
              <a:rPr lang="zh-TW" altLang="zh-TW" sz="1200" kern="1200" dirty="0" smtClean="0">
                <a:solidFill>
                  <a:schemeClr val="tx1"/>
                </a:solidFill>
                <a:effectLst/>
                <a:latin typeface="+mn-lt"/>
                <a:ea typeface="+mn-ea"/>
                <a:cs typeface="+mn-cs"/>
              </a:rPr>
              <a:t>應加強品牌效益、差異化定位並提昇服務才能在市場</a:t>
            </a:r>
            <a:r>
              <a:rPr lang="zh-TW" altLang="en-US" sz="1200" kern="1200" dirty="0" smtClean="0">
                <a:solidFill>
                  <a:schemeClr val="tx1"/>
                </a:solidFill>
                <a:effectLst/>
                <a:latin typeface="+mn-lt"/>
                <a:ea typeface="+mn-ea"/>
                <a:cs typeface="+mn-cs"/>
              </a:rPr>
              <a:t>上</a:t>
            </a:r>
            <a:r>
              <a:rPr lang="zh-TW" altLang="zh-TW" sz="1200" kern="1200" dirty="0" smtClean="0">
                <a:solidFill>
                  <a:schemeClr val="tx1"/>
                </a:solidFill>
                <a:effectLst/>
                <a:latin typeface="+mn-lt"/>
                <a:ea typeface="+mn-ea"/>
                <a:cs typeface="+mn-cs"/>
              </a:rPr>
              <a:t>維持競爭力</a:t>
            </a: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研究目的</a:t>
            </a:r>
            <a:r>
              <a:rPr lang="zh-TW" altLang="en-US" sz="1200" kern="1200" dirty="0" smtClean="0">
                <a:solidFill>
                  <a:schemeClr val="tx1"/>
                </a:solidFill>
                <a:effectLst/>
                <a:latin typeface="PMingLiU" panose="02020500000000000000" pitchFamily="18" charset="-120"/>
                <a:ea typeface="PMingLiU" panose="02020500000000000000" pitchFamily="18" charset="-120"/>
                <a:cs typeface="+mn-cs"/>
              </a:rPr>
              <a:t>：</a:t>
            </a:r>
            <a:r>
              <a:rPr lang="zh-TW" altLang="en-US" sz="1200" b="0" baseline="0" dirty="0" smtClean="0">
                <a:solidFill>
                  <a:srgbClr val="002060"/>
                </a:solidFill>
                <a:ea typeface="微軟正黑體" panose="020B0604030504040204" pitchFamily="34" charset="-120"/>
              </a:rPr>
              <a:t>提供飯店經營者對加入國際連鎖品牌飯店的決策之依據</a:t>
            </a:r>
            <a:endParaRPr lang="zh-TW" altLang="en-US" sz="1200" dirty="0" smtClean="0">
              <a:solidFill>
                <a:srgbClr val="002060"/>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smtClean="0">
              <a:solidFill>
                <a:schemeClr val="tx1"/>
              </a:solidFill>
              <a:effectLst/>
              <a:latin typeface="+mn-lt"/>
              <a:ea typeface="+mn-ea"/>
              <a:cs typeface="+mn-cs"/>
            </a:endParaRPr>
          </a:p>
          <a:p>
            <a:endParaRPr lang="zh-TW" altLang="zh-TW" sz="1200" kern="1200" dirty="0" smtClean="0">
              <a:solidFill>
                <a:schemeClr val="tx1"/>
              </a:solidFill>
              <a:effectLst/>
              <a:latin typeface="+mn-lt"/>
              <a:ea typeface="+mn-ea"/>
              <a:cs typeface="+mn-cs"/>
            </a:endParaRPr>
          </a:p>
          <a:p>
            <a:endParaRPr lang="zh-TW"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a:t>
            </a:fld>
            <a:endParaRPr lang="zh-TW" altLang="en-US"/>
          </a:p>
        </p:txBody>
      </p:sp>
    </p:spTree>
    <p:extLst>
      <p:ext uri="{BB962C8B-B14F-4D97-AF65-F5344CB8AC3E}">
        <p14:creationId xmlns:p14="http://schemas.microsoft.com/office/powerpoint/2010/main" val="19345556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總體解釋變異量為</a:t>
            </a:r>
            <a:r>
              <a:rPr lang="en-US" altLang="zh-TW" sz="1200" kern="1200" dirty="0" smtClean="0">
                <a:solidFill>
                  <a:schemeClr val="tx1"/>
                </a:solidFill>
                <a:effectLst/>
                <a:latin typeface="+mn-lt"/>
                <a:ea typeface="+mn-ea"/>
                <a:cs typeface="+mn-cs"/>
              </a:rPr>
              <a:t>76.145 %</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命名為「社會地位」解釋變異量為</a:t>
            </a:r>
            <a:r>
              <a:rPr lang="en-US" altLang="zh-TW" sz="1200" kern="1200" dirty="0" smtClean="0">
                <a:solidFill>
                  <a:schemeClr val="tx1"/>
                </a:solidFill>
                <a:effectLst/>
                <a:latin typeface="+mn-lt"/>
                <a:ea typeface="+mn-ea"/>
                <a:cs typeface="+mn-cs"/>
              </a:rPr>
              <a:t>38.601%</a:t>
            </a:r>
          </a:p>
          <a:p>
            <a:r>
              <a:rPr lang="zh-TW" altLang="zh-TW" sz="1200" kern="1200" dirty="0" smtClean="0">
                <a:solidFill>
                  <a:schemeClr val="tx1"/>
                </a:solidFill>
                <a:effectLst/>
                <a:latin typeface="+mn-lt"/>
                <a:ea typeface="+mn-ea"/>
                <a:cs typeface="+mn-cs"/>
              </a:rPr>
              <a:t>因素</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命名為「設施完善」解釋變異量為</a:t>
            </a:r>
            <a:r>
              <a:rPr lang="en-US" altLang="zh-TW" sz="1200" kern="1200" dirty="0" smtClean="0">
                <a:solidFill>
                  <a:schemeClr val="tx1"/>
                </a:solidFill>
                <a:effectLst/>
                <a:latin typeface="+mn-lt"/>
                <a:ea typeface="+mn-ea"/>
                <a:cs typeface="+mn-cs"/>
              </a:rPr>
              <a:t>37.544%</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31</a:t>
            </a:fld>
            <a:endParaRPr lang="zh-TW" altLang="en-US"/>
          </a:p>
        </p:txBody>
      </p:sp>
    </p:spTree>
    <p:extLst>
      <p:ext uri="{BB962C8B-B14F-4D97-AF65-F5344CB8AC3E}">
        <p14:creationId xmlns:p14="http://schemas.microsoft.com/office/powerpoint/2010/main" val="9561306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dirty="0" smtClean="0">
                <a:solidFill>
                  <a:schemeClr val="tx1"/>
                </a:solidFill>
              </a:rPr>
              <a:t>採用集群分析</a:t>
            </a:r>
            <a:r>
              <a:rPr lang="en-US" altLang="zh-TW" sz="1200" dirty="0" smtClean="0">
                <a:solidFill>
                  <a:schemeClr val="tx1"/>
                </a:solidFill>
              </a:rPr>
              <a:t>K-mean</a:t>
            </a:r>
            <a:r>
              <a:rPr lang="zh-TW" altLang="en-US" sz="1200" dirty="0" smtClean="0">
                <a:solidFill>
                  <a:schemeClr val="tx1"/>
                </a:solidFill>
              </a:rPr>
              <a:t>的統計方法來區別消費者，經分群分析後進行卡方分析，並和消費者對國際連鎖飯店之品牌信任、品牌形象和品牌價值等因素進行單因子變異數分析，所獲得的集群分別命名為</a:t>
            </a:r>
            <a:r>
              <a:rPr lang="zh-TW" altLang="zh-TW" sz="1200" kern="1200" dirty="0" smtClean="0">
                <a:solidFill>
                  <a:schemeClr val="tx1"/>
                </a:solidFill>
                <a:effectLst/>
                <a:latin typeface="+mn-lt"/>
                <a:ea typeface="+mn-ea"/>
                <a:cs typeface="+mn-cs"/>
              </a:rPr>
              <a:t>：「形象良好」、「品牌忠誠」和「優質服務」</a:t>
            </a:r>
            <a:r>
              <a:rPr lang="zh-TW" altLang="en-US" sz="1200" kern="1200" dirty="0" smtClean="0">
                <a:solidFill>
                  <a:schemeClr val="tx1"/>
                </a:solidFill>
                <a:effectLst/>
                <a:latin typeface="+mn-lt"/>
                <a:ea typeface="+mn-ea"/>
                <a:cs typeface="+mn-cs"/>
              </a:rPr>
              <a:t>三類</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佔總有效樣本數</a:t>
            </a:r>
            <a:r>
              <a:rPr lang="zh-TW" altLang="en-US" sz="1200" kern="1200" dirty="0" smtClean="0">
                <a:solidFill>
                  <a:schemeClr val="tx1"/>
                </a:solidFill>
                <a:effectLst/>
                <a:latin typeface="+mn-lt"/>
                <a:ea typeface="+mn-ea"/>
                <a:cs typeface="+mn-cs"/>
              </a:rPr>
              <a:t>分別為</a:t>
            </a:r>
            <a:r>
              <a:rPr lang="en-US" altLang="zh-TW" sz="1200" kern="1200" dirty="0" smtClean="0">
                <a:solidFill>
                  <a:schemeClr val="tx1"/>
                </a:solidFill>
                <a:effectLst/>
                <a:latin typeface="+mn-lt"/>
                <a:ea typeface="+mn-ea"/>
                <a:cs typeface="+mn-cs"/>
              </a:rPr>
              <a:t>32%</a:t>
            </a:r>
            <a:r>
              <a:rPr lang="zh-TW" altLang="en-US" sz="1200" kern="1200" dirty="0" smtClean="0">
                <a:solidFill>
                  <a:schemeClr val="tx1"/>
                </a:solidFill>
                <a:effectLst/>
                <a:latin typeface="新細明體"/>
                <a:ea typeface="新細明體"/>
                <a:cs typeface="+mn-cs"/>
              </a:rPr>
              <a:t>、</a:t>
            </a:r>
            <a:r>
              <a:rPr lang="en-US" altLang="zh-TW" sz="1200" kern="1200" dirty="0" smtClean="0">
                <a:solidFill>
                  <a:schemeClr val="tx1"/>
                </a:solidFill>
                <a:effectLst/>
                <a:latin typeface="+mn-lt"/>
                <a:ea typeface="+mn-ea"/>
                <a:cs typeface="+mn-cs"/>
              </a:rPr>
              <a:t>44%</a:t>
            </a:r>
            <a:r>
              <a:rPr lang="zh-TW" altLang="en-US" sz="1200" kern="1200" dirty="0" smtClean="0">
                <a:solidFill>
                  <a:schemeClr val="tx1"/>
                </a:solidFill>
                <a:effectLst/>
                <a:latin typeface="新細明體"/>
                <a:ea typeface="+mn-ea"/>
                <a:cs typeface="+mn-cs"/>
              </a:rPr>
              <a:t>、</a:t>
            </a:r>
            <a:r>
              <a:rPr lang="en-US" altLang="zh-TW" sz="1200" kern="1200" dirty="0" smtClean="0">
                <a:solidFill>
                  <a:schemeClr val="tx1"/>
                </a:solidFill>
                <a:effectLst/>
                <a:latin typeface="+mn-lt"/>
                <a:ea typeface="+mn-ea"/>
                <a:cs typeface="+mn-cs"/>
              </a:rPr>
              <a:t>23%</a:t>
            </a:r>
            <a:r>
              <a:rPr lang="zh-TW" altLang="en-US" sz="1200" kern="1200" dirty="0" smtClean="0">
                <a:solidFill>
                  <a:schemeClr val="tx1"/>
                </a:solidFill>
                <a:effectLst/>
                <a:latin typeface="新細明體"/>
                <a:ea typeface="新細明體"/>
                <a:cs typeface="+mn-cs"/>
              </a:rPr>
              <a:t>。</a:t>
            </a:r>
            <a:endParaRPr lang="en-US"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32</a:t>
            </a:fld>
            <a:endParaRPr lang="zh-TW" altLang="en-US"/>
          </a:p>
        </p:txBody>
      </p:sp>
    </p:spTree>
    <p:extLst>
      <p:ext uri="{BB962C8B-B14F-4D97-AF65-F5344CB8AC3E}">
        <p14:creationId xmlns:p14="http://schemas.microsoft.com/office/powerpoint/2010/main" val="695012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dirty="0" smtClean="0">
                <a:latin typeface="+mn-ea"/>
              </a:rPr>
              <a:t>性別 年齡 教育程度 </a:t>
            </a:r>
            <a:r>
              <a:rPr lang="zh-TW" altLang="zh-TW" sz="1200" dirty="0" smtClean="0">
                <a:latin typeface="+mn-ea"/>
              </a:rPr>
              <a:t>不同集群之間達到顯著性差異水準</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33</a:t>
            </a:fld>
            <a:endParaRPr lang="zh-TW" altLang="en-US"/>
          </a:p>
        </p:txBody>
      </p:sp>
    </p:spTree>
    <p:extLst>
      <p:ext uri="{BB962C8B-B14F-4D97-AF65-F5344CB8AC3E}">
        <p14:creationId xmlns:p14="http://schemas.microsoft.com/office/powerpoint/2010/main" val="17915602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latin typeface="+mn-ea"/>
              </a:rPr>
              <a:t>不同集群之間達到顯著性差異水準</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35</a:t>
            </a:fld>
            <a:endParaRPr lang="zh-TW" altLang="en-US"/>
          </a:p>
        </p:txBody>
      </p:sp>
    </p:spTree>
    <p:extLst>
      <p:ext uri="{BB962C8B-B14F-4D97-AF65-F5344CB8AC3E}">
        <p14:creationId xmlns:p14="http://schemas.microsoft.com/office/powerpoint/2010/main" val="42463009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dirty="0" smtClean="0">
                <a:latin typeface="+mn-ea"/>
              </a:rPr>
              <a:t>形象良好</a:t>
            </a:r>
            <a:r>
              <a:rPr lang="zh-TW" altLang="en-US" sz="1200" baseline="0" dirty="0" smtClean="0">
                <a:latin typeface="+mn-ea"/>
              </a:rPr>
              <a:t>這個</a:t>
            </a:r>
            <a:r>
              <a:rPr lang="zh-TW" altLang="zh-TW" sz="1200" dirty="0" smtClean="0">
                <a:latin typeface="+mn-ea"/>
              </a:rPr>
              <a:t>集群</a:t>
            </a:r>
            <a:r>
              <a:rPr lang="zh-TW" altLang="en-US" sz="1200" dirty="0" smtClean="0">
                <a:latin typeface="+mn-ea"/>
              </a:rPr>
              <a:t>住宿意願是最高的 所以之後可鎖定為目標客群 </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36</a:t>
            </a:fld>
            <a:endParaRPr lang="zh-TW" altLang="en-US"/>
          </a:p>
        </p:txBody>
      </p:sp>
    </p:spTree>
    <p:extLst>
      <p:ext uri="{BB962C8B-B14F-4D97-AF65-F5344CB8AC3E}">
        <p14:creationId xmlns:p14="http://schemas.microsoft.com/office/powerpoint/2010/main" val="35458770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solidFill>
                  <a:schemeClr val="tx1"/>
                </a:solidFill>
                <a:latin typeface="微軟正黑體" panose="020B0604030504040204" pitchFamily="34" charset="-120"/>
                <a:ea typeface="微軟正黑體" panose="020B0604030504040204" pitchFamily="34" charset="-120"/>
              </a:rPr>
              <a:t>此為願付價格的線性模式</a:t>
            </a:r>
            <a:endParaRPr lang="en-US" altLang="zh-TW" i="1" dirty="0" smtClean="0">
              <a:solidFill>
                <a:schemeClr val="tx1"/>
              </a:solidFill>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i="1" dirty="0" smtClean="0">
              <a:solidFill>
                <a:schemeClr val="tx1"/>
              </a:solidFill>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i="1" dirty="0" smtClean="0">
                <a:solidFill>
                  <a:schemeClr val="tx1"/>
                </a:solidFill>
                <a:latin typeface="+mn-ea"/>
              </a:rPr>
              <a:t>A</a:t>
            </a:r>
            <a:r>
              <a:rPr lang="en-US" altLang="zh-TW" i="1" baseline="-25000" dirty="0" smtClean="0">
                <a:solidFill>
                  <a:schemeClr val="tx1"/>
                </a:solidFill>
                <a:latin typeface="+mn-ea"/>
              </a:rPr>
              <a:t>i</a:t>
            </a:r>
            <a:r>
              <a:rPr lang="zh-TW" altLang="zh-TW" dirty="0" smtClean="0">
                <a:solidFill>
                  <a:schemeClr val="tx1"/>
                </a:solidFill>
                <a:latin typeface="+mn-ea"/>
              </a:rPr>
              <a:t>：消費者願意支付比同等級非國際連鎖品牌飯店較高的百分比來住宿國際連鎖品牌飯店</a:t>
            </a:r>
            <a:r>
              <a:rPr lang="zh-TW" altLang="en-US" dirty="0" smtClean="0">
                <a:solidFill>
                  <a:schemeClr val="tx1"/>
                </a:solidFill>
                <a:latin typeface="+mn-ea"/>
              </a:rPr>
              <a:t>分別以</a:t>
            </a:r>
            <a:r>
              <a:rPr lang="en-US" altLang="zh-TW" dirty="0" smtClean="0">
                <a:solidFill>
                  <a:schemeClr val="tx1"/>
                </a:solidFill>
                <a:latin typeface="+mn-ea"/>
              </a:rPr>
              <a:t>(0</a:t>
            </a:r>
            <a:r>
              <a:rPr lang="zh-TW" altLang="zh-TW" dirty="0" smtClean="0">
                <a:solidFill>
                  <a:schemeClr val="tx1"/>
                </a:solidFill>
                <a:latin typeface="+mn-ea"/>
              </a:rPr>
              <a:t>、</a:t>
            </a:r>
            <a:r>
              <a:rPr lang="en-US" altLang="zh-TW" dirty="0" smtClean="0">
                <a:solidFill>
                  <a:schemeClr val="tx1"/>
                </a:solidFill>
                <a:latin typeface="+mn-ea"/>
              </a:rPr>
              <a:t>5</a:t>
            </a:r>
            <a:r>
              <a:rPr lang="zh-TW" altLang="zh-TW" dirty="0" smtClean="0">
                <a:solidFill>
                  <a:schemeClr val="tx1"/>
                </a:solidFill>
                <a:latin typeface="+mn-ea"/>
              </a:rPr>
              <a:t>、</a:t>
            </a:r>
            <a:r>
              <a:rPr lang="en-US" altLang="zh-TW" dirty="0" smtClean="0">
                <a:solidFill>
                  <a:schemeClr val="tx1"/>
                </a:solidFill>
                <a:latin typeface="+mn-ea"/>
              </a:rPr>
              <a:t>10</a:t>
            </a:r>
            <a:r>
              <a:rPr lang="zh-TW" altLang="zh-TW" dirty="0" smtClean="0">
                <a:solidFill>
                  <a:schemeClr val="tx1"/>
                </a:solidFill>
                <a:latin typeface="+mn-ea"/>
              </a:rPr>
              <a:t>、</a:t>
            </a:r>
            <a:r>
              <a:rPr lang="en-US" altLang="zh-TW" dirty="0" smtClean="0">
                <a:solidFill>
                  <a:schemeClr val="tx1"/>
                </a:solidFill>
                <a:latin typeface="+mn-ea"/>
              </a:rPr>
              <a:t>15</a:t>
            </a:r>
            <a:r>
              <a:rPr lang="zh-TW" altLang="zh-TW" dirty="0" smtClean="0">
                <a:solidFill>
                  <a:schemeClr val="tx1"/>
                </a:solidFill>
                <a:latin typeface="+mn-ea"/>
              </a:rPr>
              <a:t>、</a:t>
            </a:r>
            <a:r>
              <a:rPr lang="en-US" altLang="zh-TW" dirty="0" smtClean="0">
                <a:solidFill>
                  <a:schemeClr val="tx1"/>
                </a:solidFill>
                <a:latin typeface="+mn-ea"/>
              </a:rPr>
              <a:t>20</a:t>
            </a:r>
            <a:r>
              <a:rPr lang="zh-TW" altLang="zh-TW" dirty="0" smtClean="0">
                <a:solidFill>
                  <a:schemeClr val="tx1"/>
                </a:solidFill>
                <a:latin typeface="+mn-ea"/>
              </a:rPr>
              <a:t>和</a:t>
            </a:r>
            <a:r>
              <a:rPr lang="en-US" altLang="zh-TW" dirty="0" smtClean="0">
                <a:solidFill>
                  <a:schemeClr val="tx1"/>
                </a:solidFill>
                <a:latin typeface="+mn-ea"/>
              </a:rPr>
              <a:t>21 %</a:t>
            </a:r>
            <a:r>
              <a:rPr lang="zh-TW" altLang="zh-TW" dirty="0" smtClean="0">
                <a:solidFill>
                  <a:schemeClr val="tx1"/>
                </a:solidFill>
                <a:latin typeface="+mn-ea"/>
              </a:rPr>
              <a:t>以上</a:t>
            </a:r>
            <a:r>
              <a:rPr lang="en-US" altLang="zh-TW" dirty="0" smtClean="0">
                <a:solidFill>
                  <a:schemeClr val="tx1"/>
                </a:solidFill>
                <a:latin typeface="+mn-ea"/>
              </a:rPr>
              <a:t>)</a:t>
            </a:r>
            <a:r>
              <a:rPr lang="zh-TW" altLang="en-US" dirty="0" smtClean="0">
                <a:solidFill>
                  <a:schemeClr val="tx1"/>
                </a:solidFill>
                <a:latin typeface="+mn-ea"/>
              </a:rPr>
              <a:t>進行評量</a:t>
            </a:r>
            <a:r>
              <a:rPr lang="zh-TW" altLang="zh-TW" dirty="0" smtClean="0">
                <a:solidFill>
                  <a:schemeClr val="tx1"/>
                </a:solidFill>
                <a:latin typeface="+mn-ea"/>
              </a:rPr>
              <a:t>。</a:t>
            </a:r>
            <a:endParaRPr lang="en-US" altLang="zh-TW" dirty="0" smtClean="0">
              <a:solidFill>
                <a:schemeClr val="tx1"/>
              </a:solidFill>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i="1" dirty="0" smtClean="0">
                <a:solidFill>
                  <a:schemeClr val="tx1"/>
                </a:solidFill>
                <a:latin typeface="+mn-ea"/>
              </a:rPr>
              <a:t>P</a:t>
            </a:r>
            <a:r>
              <a:rPr lang="en-US" altLang="zh-TW" i="1" baseline="-25000" dirty="0" smtClean="0">
                <a:solidFill>
                  <a:schemeClr val="tx1"/>
                </a:solidFill>
                <a:latin typeface="+mn-ea"/>
              </a:rPr>
              <a:t>i</a:t>
            </a:r>
            <a:r>
              <a:rPr lang="zh-TW" altLang="zh-TW" dirty="0" smtClean="0">
                <a:solidFill>
                  <a:schemeClr val="tx1"/>
                </a:solidFill>
                <a:latin typeface="+mn-ea"/>
              </a:rPr>
              <a:t>：假設消費者願意支付比同等級非國際連鎖品牌飯店較高的價格一定百分比</a:t>
            </a:r>
            <a:r>
              <a:rPr lang="en-US" altLang="zh-TW" i="1" dirty="0" smtClean="0">
                <a:solidFill>
                  <a:schemeClr val="tx1"/>
                </a:solidFill>
                <a:latin typeface="+mn-ea"/>
              </a:rPr>
              <a:t>A</a:t>
            </a:r>
            <a:r>
              <a:rPr lang="en-US" altLang="zh-TW" i="1" baseline="-25000" dirty="0" smtClean="0">
                <a:solidFill>
                  <a:schemeClr val="tx1"/>
                </a:solidFill>
                <a:latin typeface="+mn-ea"/>
              </a:rPr>
              <a:t>i</a:t>
            </a:r>
            <a:r>
              <a:rPr lang="zh-TW" altLang="zh-TW" dirty="0" smtClean="0">
                <a:solidFill>
                  <a:schemeClr val="tx1"/>
                </a:solidFill>
                <a:latin typeface="+mn-ea"/>
              </a:rPr>
              <a:t>至國際連鎖品牌飯店住宿，則給予數值</a:t>
            </a:r>
            <a:r>
              <a:rPr lang="en-US" altLang="zh-TW" dirty="0" smtClean="0">
                <a:solidFill>
                  <a:schemeClr val="tx1"/>
                </a:solidFill>
                <a:latin typeface="+mn-ea"/>
              </a:rPr>
              <a:t>1</a:t>
            </a:r>
            <a:r>
              <a:rPr lang="zh-TW" altLang="zh-TW" dirty="0" smtClean="0">
                <a:solidFill>
                  <a:schemeClr val="tx1"/>
                </a:solidFill>
                <a:latin typeface="+mn-ea"/>
              </a:rPr>
              <a:t>，其餘則給予數值</a:t>
            </a:r>
            <a:r>
              <a:rPr lang="en-US" altLang="zh-TW" dirty="0" smtClean="0">
                <a:solidFill>
                  <a:schemeClr val="tx1"/>
                </a:solidFill>
                <a:latin typeface="+mn-ea"/>
              </a:rPr>
              <a:t>0</a:t>
            </a:r>
            <a:r>
              <a:rPr lang="zh-TW" altLang="zh-TW" dirty="0" smtClean="0">
                <a:solidFill>
                  <a:schemeClr val="tx1"/>
                </a:solidFill>
                <a:latin typeface="+mn-ea"/>
              </a:rPr>
              <a:t>。 </a:t>
            </a:r>
            <a:endParaRPr lang="en-US" altLang="zh-TW" dirty="0" smtClean="0">
              <a:solidFill>
                <a:schemeClr val="tx1"/>
              </a:solidFill>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dirty="0" smtClean="0">
              <a:solidFill>
                <a:schemeClr val="tx1"/>
              </a:solidFill>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dirty="0" smtClean="0">
              <a:solidFill>
                <a:schemeClr val="tx1"/>
              </a:solidFill>
              <a:latin typeface="+mn-ea"/>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37</a:t>
            </a:fld>
            <a:endParaRPr lang="zh-TW" altLang="en-US"/>
          </a:p>
        </p:txBody>
      </p:sp>
    </p:spTree>
    <p:extLst>
      <p:ext uri="{BB962C8B-B14F-4D97-AF65-F5344CB8AC3E}">
        <p14:creationId xmlns:p14="http://schemas.microsoft.com/office/powerpoint/2010/main" val="40338337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數值為影響消費者對國際連鎖品牌飯店的住宿意願</a:t>
            </a:r>
            <a:r>
              <a:rPr lang="en-US" altLang="zh-TW" sz="2000" i="1" kern="1200" dirty="0" smtClean="0">
                <a:solidFill>
                  <a:schemeClr val="tx1"/>
                </a:solidFill>
                <a:effectLst/>
                <a:latin typeface="+mn-lt"/>
                <a:ea typeface="+mn-ea"/>
                <a:cs typeface="+mn-cs"/>
              </a:rPr>
              <a:t>P</a:t>
            </a:r>
            <a:r>
              <a:rPr lang="en-US" altLang="zh-TW" sz="2000" i="1" kern="1200" baseline="-25000" dirty="0" smtClean="0">
                <a:solidFill>
                  <a:schemeClr val="tx1"/>
                </a:solidFill>
                <a:effectLst/>
                <a:latin typeface="+mn-lt"/>
                <a:ea typeface="+mn-ea"/>
                <a:cs typeface="+mn-cs"/>
              </a:rPr>
              <a:t>i</a:t>
            </a:r>
            <a:r>
              <a:rPr lang="zh-TW" altLang="zh-TW" sz="2000" kern="1200" dirty="0" smtClean="0">
                <a:solidFill>
                  <a:schemeClr val="tx1"/>
                </a:solidFill>
                <a:effectLst/>
                <a:latin typeface="+mn-lt"/>
                <a:ea typeface="+mn-ea"/>
                <a:cs typeface="+mn-cs"/>
              </a:rPr>
              <a:t>，當</a:t>
            </a:r>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數值越大時，代表著消費者</a:t>
            </a:r>
            <a:r>
              <a:rPr lang="zh-TW" altLang="en-US" sz="2000" kern="1200" dirty="0" smtClean="0">
                <a:solidFill>
                  <a:schemeClr val="tx1"/>
                </a:solidFill>
                <a:effectLst/>
                <a:latin typeface="+mn-lt"/>
                <a:ea typeface="+mn-ea"/>
                <a:cs typeface="+mn-cs"/>
              </a:rPr>
              <a:t>對</a:t>
            </a:r>
            <a:r>
              <a:rPr lang="zh-TW" altLang="zh-TW" sz="2000" kern="1200" dirty="0" smtClean="0">
                <a:solidFill>
                  <a:schemeClr val="tx1"/>
                </a:solidFill>
                <a:effectLst/>
                <a:latin typeface="+mn-lt"/>
                <a:ea typeface="+mn-ea"/>
                <a:cs typeface="+mn-cs"/>
              </a:rPr>
              <a:t>國際連鎖品牌飯店的願付價格敏感度較低。</a:t>
            </a:r>
            <a:endParaRPr lang="en-US" altLang="zh-TW" sz="2000" kern="1200" dirty="0" smtClean="0">
              <a:solidFill>
                <a:schemeClr val="tx1"/>
              </a:solidFill>
              <a:effectLst/>
              <a:latin typeface="+mn-lt"/>
              <a:ea typeface="+mn-ea"/>
              <a:cs typeface="+mn-cs"/>
            </a:endParaRPr>
          </a:p>
          <a:p>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的負數值越大，意即國際連鎖品牌飯店價格越高，消費者願意消費國際連鎖品牌飯店的意願也就越低，國際連鎖品牌飯店價格和購買意願兩者關係呈現負相關。</a:t>
            </a:r>
            <a:endParaRPr lang="en-US" altLang="zh-TW" sz="2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kern="1200" dirty="0" smtClean="0">
                <a:solidFill>
                  <a:schemeClr val="tx1"/>
                </a:solidFill>
                <a:effectLst/>
                <a:latin typeface="+mn-lt"/>
                <a:ea typeface="+mn-ea"/>
                <a:cs typeface="+mn-cs"/>
              </a:rPr>
              <a:t>也代表著消費者對金錢有較高的敏感度，如</a:t>
            </a:r>
            <a:r>
              <a:rPr lang="zh-TW" altLang="en-US" sz="2000" kern="1200" dirty="0" smtClean="0">
                <a:solidFill>
                  <a:schemeClr val="tx1"/>
                </a:solidFill>
                <a:effectLst/>
                <a:latin typeface="+mn-lt"/>
                <a:ea typeface="+mn-ea"/>
                <a:cs typeface="+mn-cs"/>
              </a:rPr>
              <a:t>在香格里拉國際連鎖品牌飯店中</a:t>
            </a:r>
            <a:r>
              <a:rPr lang="zh-TW" altLang="zh-TW" sz="2000" kern="1200" dirty="0" smtClean="0">
                <a:solidFill>
                  <a:schemeClr val="tx1"/>
                </a:solidFill>
                <a:effectLst/>
                <a:latin typeface="+mn-lt"/>
                <a:ea typeface="+mn-ea"/>
                <a:cs typeface="+mn-cs"/>
              </a:rPr>
              <a:t>「優質服務」的</a:t>
            </a:r>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值為</a:t>
            </a:r>
            <a:r>
              <a:rPr lang="en-US" altLang="zh-TW" sz="2000" kern="1200" dirty="0" smtClean="0">
                <a:solidFill>
                  <a:schemeClr val="tx1"/>
                </a:solidFill>
                <a:effectLst/>
                <a:latin typeface="+mn-lt"/>
                <a:ea typeface="+mn-ea"/>
                <a:cs typeface="+mn-cs"/>
              </a:rPr>
              <a:t>-0.172</a:t>
            </a:r>
            <a:r>
              <a:rPr lang="zh-TW" altLang="zh-TW" sz="2000" kern="1200" dirty="0" smtClean="0">
                <a:solidFill>
                  <a:schemeClr val="tx1"/>
                </a:solidFill>
                <a:effectLst/>
                <a:latin typeface="+mn-lt"/>
                <a:ea typeface="+mn-ea"/>
                <a:cs typeface="+mn-cs"/>
              </a:rPr>
              <a:t>；</a:t>
            </a:r>
            <a:endParaRPr lang="en-US" altLang="zh-TW" sz="2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20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負數值越小，意即國際連鎖品牌飯店價格越低，消費者願意消費國際連鎖品牌飯店的意願也就相對較高，且消費者對金錢有較低的敏感度，如「優質服務」的</a:t>
            </a:r>
            <a:r>
              <a:rPr lang="en-US" altLang="zh-TW" sz="2000" kern="1200" dirty="0" smtClean="0">
                <a:solidFill>
                  <a:schemeClr val="tx1"/>
                </a:solidFill>
                <a:effectLst/>
                <a:latin typeface="+mn-lt"/>
                <a:ea typeface="+mn-ea"/>
                <a:cs typeface="+mn-cs"/>
              </a:rPr>
              <a:t>β</a:t>
            </a:r>
            <a:r>
              <a:rPr lang="zh-TW" altLang="zh-TW" sz="2000" kern="1200" dirty="0" smtClean="0">
                <a:solidFill>
                  <a:schemeClr val="tx1"/>
                </a:solidFill>
                <a:effectLst/>
                <a:latin typeface="+mn-lt"/>
                <a:ea typeface="+mn-ea"/>
                <a:cs typeface="+mn-cs"/>
              </a:rPr>
              <a:t>值為</a:t>
            </a:r>
            <a:r>
              <a:rPr lang="en-US" altLang="zh-TW" sz="2000" kern="1200" dirty="0" smtClean="0">
                <a:solidFill>
                  <a:schemeClr val="tx1"/>
                </a:solidFill>
                <a:effectLst/>
                <a:latin typeface="+mn-lt"/>
                <a:ea typeface="+mn-ea"/>
                <a:cs typeface="+mn-cs"/>
              </a:rPr>
              <a:t>-0.104</a:t>
            </a:r>
            <a:r>
              <a:rPr lang="zh-TW" altLang="zh-TW" sz="2000" kern="1200" dirty="0" smtClean="0">
                <a:solidFill>
                  <a:schemeClr val="tx1"/>
                </a:solidFill>
                <a:effectLst/>
                <a:latin typeface="+mn-lt"/>
                <a:ea typeface="+mn-ea"/>
                <a:cs typeface="+mn-cs"/>
              </a:rPr>
              <a:t>。</a:t>
            </a:r>
          </a:p>
          <a:p>
            <a:endParaRPr lang="en-US" altLang="zh-TW" sz="2000" kern="1200" dirty="0" smtClean="0">
              <a:solidFill>
                <a:schemeClr val="tx1"/>
              </a:solidFill>
              <a:effectLst/>
              <a:latin typeface="+mn-lt"/>
              <a:ea typeface="+mn-ea"/>
              <a:cs typeface="+mn-cs"/>
            </a:endParaRPr>
          </a:p>
          <a:p>
            <a:endParaRPr lang="en-US" altLang="zh-TW" sz="2000" kern="1200" dirty="0" smtClean="0">
              <a:solidFill>
                <a:schemeClr val="tx1"/>
              </a:solidFill>
              <a:effectLst/>
              <a:latin typeface="+mn-lt"/>
              <a:ea typeface="+mn-ea"/>
              <a:cs typeface="+mn-cs"/>
            </a:endParaRPr>
          </a:p>
          <a:p>
            <a:r>
              <a:rPr lang="zh-TW" altLang="zh-TW" sz="2000" kern="1200" dirty="0" smtClean="0">
                <a:solidFill>
                  <a:schemeClr val="tx1"/>
                </a:solidFill>
                <a:effectLst/>
                <a:latin typeface="+mn-lt"/>
                <a:ea typeface="+mn-ea"/>
                <a:cs typeface="+mn-cs"/>
              </a:rPr>
              <a:t>「</a:t>
            </a:r>
            <a:r>
              <a:rPr lang="zh-TW" altLang="en-US" sz="2000" dirty="0" smtClean="0"/>
              <a:t>品牌忠誠</a:t>
            </a:r>
            <a:r>
              <a:rPr lang="zh-TW" altLang="zh-TW" sz="2000" kern="1200" dirty="0" smtClean="0">
                <a:solidFill>
                  <a:schemeClr val="tx1"/>
                </a:solidFill>
                <a:effectLst/>
                <a:latin typeface="+mn-lt"/>
                <a:ea typeface="+mn-ea"/>
                <a:cs typeface="+mn-cs"/>
              </a:rPr>
              <a:t>」</a:t>
            </a:r>
            <a:r>
              <a:rPr lang="zh-TW" altLang="en-US" sz="2000" dirty="0" smtClean="0"/>
              <a:t>的集群相對於以下國際連鎖品牌飯店皆有比較高之願付價格</a:t>
            </a:r>
            <a:r>
              <a:rPr lang="zh-TW" altLang="en-US" sz="2000" dirty="0" smtClean="0">
                <a:latin typeface="新細明體"/>
                <a:ea typeface="新細明體"/>
              </a:rPr>
              <a:t>。</a:t>
            </a:r>
            <a:endParaRPr lang="zh-TW" altLang="en-US" sz="2000"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38</a:t>
            </a:fld>
            <a:endParaRPr lang="zh-TW" altLang="en-US"/>
          </a:p>
        </p:txBody>
      </p:sp>
    </p:spTree>
    <p:extLst>
      <p:ext uri="{BB962C8B-B14F-4D97-AF65-F5344CB8AC3E}">
        <p14:creationId xmlns:p14="http://schemas.microsoft.com/office/powerpoint/2010/main" val="3532521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文獻探討分為以下</a:t>
            </a:r>
            <a:r>
              <a:rPr lang="en-US" altLang="zh-TW" sz="1200" kern="1200" dirty="0" smtClean="0">
                <a:solidFill>
                  <a:schemeClr val="tx1"/>
                </a:solidFill>
                <a:effectLst/>
                <a:latin typeface="+mn-lt"/>
                <a:ea typeface="+mn-ea"/>
                <a:cs typeface="+mn-cs"/>
              </a:rPr>
              <a:t>5</a:t>
            </a:r>
            <a:r>
              <a:rPr lang="zh-TW" altLang="zh-TW" sz="1200" kern="1200" dirty="0" smtClean="0">
                <a:solidFill>
                  <a:schemeClr val="tx1"/>
                </a:solidFill>
                <a:effectLst/>
                <a:latin typeface="+mn-lt"/>
                <a:ea typeface="+mn-ea"/>
                <a:cs typeface="+mn-cs"/>
              </a:rPr>
              <a:t>個小節</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4</a:t>
            </a:fld>
            <a:endParaRPr lang="zh-TW" altLang="en-US"/>
          </a:p>
        </p:txBody>
      </p:sp>
    </p:spTree>
    <p:extLst>
      <p:ext uri="{BB962C8B-B14F-4D97-AF65-F5344CB8AC3E}">
        <p14:creationId xmlns:p14="http://schemas.microsoft.com/office/powerpoint/2010/main" val="1967511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kern="1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飯店集團及連鎖經營模式發源於美國</a:t>
            </a:r>
            <a:r>
              <a:rPr lang="zh-TW" altLang="zh-TW" sz="1200" dirty="0" smtClean="0">
                <a:solidFill>
                  <a:schemeClr val="tx1"/>
                </a:solidFill>
                <a:latin typeface="微軟正黑體" panose="020B0604030504040204" pitchFamily="34" charset="-120"/>
                <a:ea typeface="微軟正黑體" panose="020B0604030504040204" pitchFamily="34" charset="-120"/>
              </a:rPr>
              <a:t>。</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r>
              <a:rPr lang="en-US" altLang="zh-TW" sz="1200" dirty="0" smtClean="0">
                <a:solidFill>
                  <a:schemeClr val="tx1"/>
                </a:solidFill>
                <a:latin typeface="微軟正黑體" panose="020B0604030504040204" pitchFamily="34" charset="-120"/>
                <a:ea typeface="微軟正黑體" panose="020B0604030504040204" pitchFamily="34" charset="-120"/>
              </a:rPr>
              <a:t>1907</a:t>
            </a:r>
            <a:r>
              <a:rPr lang="zh-TW" altLang="zh-TW" sz="1200" dirty="0" smtClean="0">
                <a:solidFill>
                  <a:schemeClr val="tx1"/>
                </a:solidFill>
                <a:latin typeface="微軟正黑體" panose="020B0604030504040204" pitchFamily="34" charset="-120"/>
                <a:ea typeface="微軟正黑體" panose="020B0604030504040204" pitchFamily="34" charset="-120"/>
              </a:rPr>
              <a:t>年美國里茲</a:t>
            </a:r>
            <a:r>
              <a:rPr lang="en-US" altLang="zh-TW" sz="1200" dirty="0" smtClean="0">
                <a:solidFill>
                  <a:schemeClr val="tx1"/>
                </a:solidFill>
                <a:latin typeface="微軟正黑體" panose="020B0604030504040204" pitchFamily="34" charset="-120"/>
                <a:ea typeface="微軟正黑體" panose="020B0604030504040204" pitchFamily="34" charset="-120"/>
              </a:rPr>
              <a:t>(</a:t>
            </a:r>
            <a:r>
              <a:rPr lang="en-US" altLang="zh-TW" sz="1200" dirty="0" err="1" smtClean="0">
                <a:solidFill>
                  <a:schemeClr val="tx1"/>
                </a:solidFill>
                <a:latin typeface="微軟正黑體" panose="020B0604030504040204" pitchFamily="34" charset="-120"/>
                <a:ea typeface="微軟正黑體" panose="020B0604030504040204" pitchFamily="34" charset="-120"/>
              </a:rPr>
              <a:t>Rize</a:t>
            </a:r>
            <a:r>
              <a:rPr lang="en-US" altLang="zh-TW" sz="1200" dirty="0" smtClean="0">
                <a:solidFill>
                  <a:schemeClr val="tx1"/>
                </a:solidFill>
                <a:latin typeface="微軟正黑體" panose="020B0604030504040204" pitchFamily="34" charset="-120"/>
                <a:ea typeface="微軟正黑體" panose="020B0604030504040204" pitchFamily="34" charset="-120"/>
              </a:rPr>
              <a:t>)</a:t>
            </a:r>
            <a:r>
              <a:rPr lang="zh-TW" altLang="zh-TW" sz="1200" dirty="0" smtClean="0">
                <a:solidFill>
                  <a:schemeClr val="tx1"/>
                </a:solidFill>
                <a:latin typeface="微軟正黑體" panose="020B0604030504040204" pitchFamily="34" charset="-120"/>
                <a:ea typeface="微軟正黑體" panose="020B0604030504040204" pitchFamily="34" charset="-120"/>
              </a:rPr>
              <a:t>出售特許經營權給飯店</a:t>
            </a:r>
            <a:r>
              <a:rPr lang="zh-TW" altLang="en-US" sz="1200" dirty="0" smtClean="0">
                <a:solidFill>
                  <a:schemeClr val="tx1"/>
                </a:solidFill>
                <a:latin typeface="微軟正黑體" panose="020B0604030504040204" pitchFamily="34" charset="-120"/>
                <a:ea typeface="微軟正黑體" panose="020B0604030504040204" pitchFamily="34" charset="-120"/>
              </a:rPr>
              <a:t>後</a:t>
            </a:r>
            <a:r>
              <a:rPr lang="zh-TW" altLang="en-US" sz="1200" dirty="0" smtClean="0">
                <a:solidFill>
                  <a:schemeClr val="tx1"/>
                </a:solidFill>
                <a:latin typeface="PMingLiU" panose="02020500000000000000" pitchFamily="18" charset="-120"/>
                <a:ea typeface="PMingLiU" panose="02020500000000000000" pitchFamily="18" charset="-120"/>
              </a:rPr>
              <a:t>，</a:t>
            </a:r>
            <a:r>
              <a:rPr lang="zh-TW" altLang="en-US" sz="1200" dirty="0" smtClean="0">
                <a:solidFill>
                  <a:schemeClr val="tx1"/>
                </a:solidFill>
                <a:latin typeface="微軟正黑體" panose="020B0604030504040204" pitchFamily="34" charset="-120"/>
                <a:ea typeface="微軟正黑體" panose="020B0604030504040204" pitchFamily="34" charset="-120"/>
              </a:rPr>
              <a:t>即出現</a:t>
            </a:r>
            <a:r>
              <a:rPr lang="zh-TW" altLang="zh-TW" sz="1200" dirty="0" smtClean="0">
                <a:solidFill>
                  <a:schemeClr val="tx1"/>
                </a:solidFill>
                <a:latin typeface="微軟正黑體" panose="020B0604030504040204" pitchFamily="34" charset="-120"/>
                <a:ea typeface="微軟正黑體" panose="020B0604030504040204" pitchFamily="34" charset="-120"/>
              </a:rPr>
              <a:t>飯店新的經營形式。</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r>
              <a:rPr lang="zh-TW" altLang="en-US" sz="1200" dirty="0" smtClean="0">
                <a:solidFill>
                  <a:schemeClr val="tx1"/>
                </a:solidFill>
                <a:latin typeface="微軟正黑體" panose="020B0604030504040204" pitchFamily="34" charset="-120"/>
                <a:ea typeface="微軟正黑體" panose="020B0604030504040204" pitchFamily="34" charset="-120"/>
              </a:rPr>
              <a:t>而</a:t>
            </a:r>
            <a:r>
              <a:rPr lang="zh-TW" altLang="zh-TW" sz="1200" dirty="0" smtClean="0">
                <a:solidFill>
                  <a:schemeClr val="tx1"/>
                </a:solidFill>
                <a:latin typeface="微軟正黑體" panose="020B0604030504040204" pitchFamily="34" charset="-120"/>
                <a:ea typeface="微軟正黑體" panose="020B0604030504040204" pitchFamily="34" charset="-120"/>
              </a:rPr>
              <a:t>特許經營權</a:t>
            </a:r>
            <a:r>
              <a:rPr lang="zh-TW" altLang="en-US" sz="1200" dirty="0" smtClean="0">
                <a:solidFill>
                  <a:schemeClr val="tx1"/>
                </a:solidFill>
                <a:latin typeface="微軟正黑體" panose="020B0604030504040204" pitchFamily="34" charset="-120"/>
                <a:ea typeface="微軟正黑體" panose="020B0604030504040204" pitchFamily="34" charset="-120"/>
              </a:rPr>
              <a:t>是</a:t>
            </a:r>
            <a:r>
              <a:rPr lang="zh-TW" altLang="zh-TW" sz="1200" dirty="0" smtClean="0">
                <a:solidFill>
                  <a:schemeClr val="tx1"/>
                </a:solidFill>
                <a:latin typeface="微軟正黑體" panose="020B0604030504040204" pitchFamily="34" charset="-120"/>
                <a:ea typeface="微軟正黑體" panose="020B0604030504040204" pitchFamily="34" charset="-120"/>
              </a:rPr>
              <a:t>在特定時間段內使用特定母公司的品牌和商業</a:t>
            </a:r>
            <a:r>
              <a:rPr lang="zh-TW" altLang="en-US" sz="1200" dirty="0" smtClean="0">
                <a:solidFill>
                  <a:schemeClr val="tx1"/>
                </a:solidFill>
                <a:latin typeface="微軟正黑體" panose="020B0604030504040204" pitchFamily="34" charset="-120"/>
                <a:ea typeface="微軟正黑體" panose="020B0604030504040204" pitchFamily="34" charset="-120"/>
              </a:rPr>
              <a:t>經營</a:t>
            </a:r>
            <a:r>
              <a:rPr lang="zh-TW" altLang="zh-TW" sz="1200" dirty="0" smtClean="0">
                <a:solidFill>
                  <a:schemeClr val="tx1"/>
                </a:solidFill>
                <a:latin typeface="微軟正黑體" panose="020B0604030504040204" pitchFamily="34" charset="-120"/>
                <a:ea typeface="微軟正黑體" panose="020B0604030504040204" pitchFamily="34" charset="-120"/>
              </a:rPr>
              <a:t>的</a:t>
            </a:r>
            <a:r>
              <a:rPr lang="zh-TW" altLang="en-US" sz="1200" dirty="0" smtClean="0">
                <a:solidFill>
                  <a:schemeClr val="tx1"/>
                </a:solidFill>
                <a:latin typeface="微軟正黑體" panose="020B0604030504040204" pitchFamily="34" charset="-120"/>
                <a:ea typeface="微軟正黑體" panose="020B0604030504040204" pitchFamily="34" charset="-120"/>
              </a:rPr>
              <a:t>模式</a:t>
            </a:r>
            <a:r>
              <a:rPr lang="zh-TW" altLang="en-US" sz="1200" dirty="0" smtClean="0">
                <a:solidFill>
                  <a:schemeClr val="tx1"/>
                </a:solidFill>
                <a:latin typeface="PMingLiU" panose="02020500000000000000" pitchFamily="18" charset="-120"/>
                <a:ea typeface="PMingLiU" panose="02020500000000000000" pitchFamily="18" charset="-120"/>
              </a:rPr>
              <a:t>，</a:t>
            </a:r>
            <a:r>
              <a:rPr lang="zh-TW" altLang="zh-TW" sz="1200" dirty="0" smtClean="0">
                <a:solidFill>
                  <a:schemeClr val="tx1"/>
                </a:solidFill>
                <a:latin typeface="微軟正黑體" panose="020B0604030504040204" pitchFamily="34" charset="-120"/>
                <a:ea typeface="微軟正黑體" panose="020B0604030504040204" pitchFamily="34" charset="-120"/>
              </a:rPr>
              <a:t>通過授權關係擴展業務和</a:t>
            </a:r>
            <a:r>
              <a:rPr lang="zh-TW" altLang="en-US" sz="1200" dirty="0" smtClean="0">
                <a:solidFill>
                  <a:schemeClr val="tx1"/>
                </a:solidFill>
                <a:latin typeface="微軟正黑體" panose="020B0604030504040204" pitchFamily="34" charset="-120"/>
                <a:ea typeface="微軟正黑體" panose="020B0604030504040204" pitchFamily="34" charset="-120"/>
              </a:rPr>
              <a:t>銷售</a:t>
            </a:r>
            <a:r>
              <a:rPr lang="zh-TW" altLang="zh-TW" sz="1200" dirty="0" smtClean="0">
                <a:solidFill>
                  <a:schemeClr val="tx1"/>
                </a:solidFill>
                <a:latin typeface="微軟正黑體" panose="020B0604030504040204" pitchFamily="34" charset="-120"/>
                <a:ea typeface="微軟正黑體" panose="020B0604030504040204" pitchFamily="34" charset="-120"/>
              </a:rPr>
              <a:t>產品和服務的方法</a:t>
            </a:r>
            <a:r>
              <a:rPr lang="zh-TW" altLang="en-US" sz="1200" dirty="0" smtClean="0">
                <a:solidFill>
                  <a:schemeClr val="tx1"/>
                </a:solidFill>
                <a:latin typeface="微軟正黑體" panose="020B0604030504040204" pitchFamily="34" charset="-120"/>
                <a:ea typeface="微軟正黑體" panose="020B0604030504040204" pitchFamily="34" charset="-120"/>
              </a:rPr>
              <a:t>。</a:t>
            </a:r>
            <a:endParaRPr lang="en-US" altLang="zh-TW" sz="1200" dirty="0">
              <a:solidFill>
                <a:schemeClr val="tx1"/>
              </a:solidFill>
              <a:latin typeface="微軟正黑體" panose="020B0604030504040204" pitchFamily="34" charset="-120"/>
              <a:ea typeface="微軟正黑體" panose="020B0604030504040204" pitchFamily="34" charset="-120"/>
            </a:endParaRPr>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5</a:t>
            </a:fld>
            <a:endParaRPr lang="zh-TW" altLang="en-US"/>
          </a:p>
        </p:txBody>
      </p:sp>
    </p:spTree>
    <p:extLst>
      <p:ext uri="{BB962C8B-B14F-4D97-AF65-F5344CB8AC3E}">
        <p14:creationId xmlns:p14="http://schemas.microsoft.com/office/powerpoint/2010/main" val="1904589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solidFill>
                  <a:schemeClr val="tx1"/>
                </a:solidFill>
                <a:latin typeface="微軟正黑體" panose="020B0604030504040204" pitchFamily="34" charset="-120"/>
                <a:ea typeface="微軟正黑體" panose="020B0604030504040204" pitchFamily="34" charset="-120"/>
              </a:rPr>
              <a:t>品牌信任</a:t>
            </a:r>
            <a:r>
              <a:rPr lang="zh-TW" altLang="en-US" sz="1200" dirty="0" smtClean="0">
                <a:solidFill>
                  <a:schemeClr val="tx1"/>
                </a:solidFill>
                <a:latin typeface="微軟正黑體" panose="020B0604030504040204" pitchFamily="34" charset="-120"/>
                <a:ea typeface="微軟正黑體" panose="020B0604030504040204" pitchFamily="34" charset="-120"/>
              </a:rPr>
              <a:t>為</a:t>
            </a:r>
            <a:r>
              <a:rPr lang="zh-TW" altLang="zh-TW" sz="1200" dirty="0" smtClean="0">
                <a:solidFill>
                  <a:schemeClr val="tx1"/>
                </a:solidFill>
                <a:latin typeface="微軟正黑體" panose="020B0604030504040204" pitchFamily="34" charset="-120"/>
                <a:ea typeface="微軟正黑體" panose="020B0604030504040204" pitchFamily="34" charset="-120"/>
              </a:rPr>
              <a:t>「平均</a:t>
            </a:r>
            <a:r>
              <a:rPr lang="zh-TW" altLang="en-US" sz="1200" dirty="0" smtClean="0">
                <a:solidFill>
                  <a:schemeClr val="tx1"/>
                </a:solidFill>
                <a:latin typeface="微軟正黑體" panose="020B0604030504040204" pitchFamily="34" charset="-120"/>
                <a:ea typeface="微軟正黑體" panose="020B0604030504040204" pitchFamily="34" charset="-120"/>
              </a:rPr>
              <a:t>的</a:t>
            </a:r>
            <a:r>
              <a:rPr lang="zh-TW" altLang="zh-TW" sz="1200" dirty="0" smtClean="0">
                <a:solidFill>
                  <a:schemeClr val="tx1"/>
                </a:solidFill>
                <a:latin typeface="微軟正黑體" panose="020B0604030504040204" pitchFamily="34" charset="-120"/>
                <a:ea typeface="微軟正黑體" panose="020B0604030504040204" pitchFamily="34" charset="-120"/>
              </a:rPr>
              <a:t>消費者會依賴對於品牌信任度去履行購買意願」。</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solidFill>
                  <a:schemeClr val="tx1"/>
                </a:solidFill>
                <a:latin typeface="微軟正黑體" panose="020B0604030504040204" pitchFamily="34" charset="-120"/>
                <a:ea typeface="微軟正黑體" panose="020B0604030504040204" pitchFamily="34" charset="-120"/>
              </a:rPr>
              <a:t>企業提供消費者對其品牌的安全性，誠實性和可靠性的信念，在消費者之間具有長期的關係。</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dirty="0" smtClean="0">
                <a:solidFill>
                  <a:schemeClr val="tx1"/>
                </a:solidFill>
                <a:latin typeface="微軟正黑體" panose="020B0604030504040204" pitchFamily="34" charset="-120"/>
                <a:ea typeface="微軟正黑體" panose="020B0604030504040204" pitchFamily="34" charset="-120"/>
              </a:rPr>
              <a:t>因此可以假設品牌信任對消費者的行為意向有重要影響</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6</a:t>
            </a:fld>
            <a:endParaRPr lang="zh-TW" altLang="en-US"/>
          </a:p>
        </p:txBody>
      </p:sp>
    </p:spTree>
    <p:extLst>
      <p:ext uri="{BB962C8B-B14F-4D97-AF65-F5344CB8AC3E}">
        <p14:creationId xmlns:p14="http://schemas.microsoft.com/office/powerpoint/2010/main" val="3913762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品牌形象是影響顧客主觀認知</a:t>
            </a:r>
            <a:r>
              <a:rPr lang="zh-TW" altLang="en-US" sz="1200" dirty="0" smtClean="0">
                <a:solidFill>
                  <a:schemeClr val="tx1"/>
                </a:solidFill>
                <a:latin typeface="微軟正黑體" panose="020B0604030504040204" pitchFamily="34" charset="-120"/>
                <a:ea typeface="微軟正黑體" panose="020B0604030504040204" pitchFamily="34" charset="-120"/>
              </a:rPr>
              <a:t>及</a:t>
            </a:r>
            <a:r>
              <a:rPr lang="zh-TW" altLang="zh-TW" sz="1200" dirty="0" smtClean="0">
                <a:solidFill>
                  <a:schemeClr val="tx1"/>
                </a:solidFill>
                <a:latin typeface="微軟正黑體" panose="020B0604030504040204" pitchFamily="34" charset="-120"/>
                <a:ea typeface="微軟正黑體" panose="020B0604030504040204" pitchFamily="34" charset="-120"/>
              </a:rPr>
              <a:t>行為的決定因素</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r>
              <a:rPr lang="zh-TW" altLang="zh-TW" sz="1200" dirty="0" smtClean="0">
                <a:solidFill>
                  <a:schemeClr val="tx1">
                    <a:lumMod val="95000"/>
                    <a:lumOff val="5000"/>
                  </a:schemeClr>
                </a:solidFill>
                <a:latin typeface="微軟正黑體" panose="020B0604030504040204" pitchFamily="34" charset="-120"/>
              </a:rPr>
              <a:t>良好的品牌形象可以提高消費者的信任度，因為它可以降低購買風險</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7</a:t>
            </a:fld>
            <a:endParaRPr lang="zh-TW" altLang="en-US"/>
          </a:p>
        </p:txBody>
      </p:sp>
    </p:spTree>
    <p:extLst>
      <p:ext uri="{BB962C8B-B14F-4D97-AF65-F5344CB8AC3E}">
        <p14:creationId xmlns:p14="http://schemas.microsoft.com/office/powerpoint/2010/main" val="1351935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solidFill>
                  <a:schemeClr val="tx1"/>
                </a:solidFill>
                <a:latin typeface="微軟正黑體" panose="020B0604030504040204" pitchFamily="34" charset="-120"/>
                <a:ea typeface="微軟正黑體" panose="020B0604030504040204" pitchFamily="34" charset="-120"/>
              </a:rPr>
              <a:t>企業經常使用品牌作為符號資源，消費者可以用有意義的方式構建自己獨特的身份。</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r>
              <a:rPr lang="zh-TW" altLang="en-US" sz="1200" dirty="0" smtClean="0">
                <a:solidFill>
                  <a:schemeClr val="tx1"/>
                </a:solidFill>
                <a:latin typeface="微軟正黑體" panose="020B0604030504040204" pitchFamily="34" charset="-120"/>
                <a:ea typeface="微軟正黑體" panose="020B0604030504040204" pitchFamily="34" charset="-120"/>
              </a:rPr>
              <a:t>而</a:t>
            </a:r>
            <a:r>
              <a:rPr lang="zh-TW" altLang="zh-TW" sz="1200" dirty="0" smtClean="0">
                <a:solidFill>
                  <a:schemeClr val="tx1"/>
                </a:solidFill>
                <a:latin typeface="微軟正黑體" panose="020B0604030504040204" pitchFamily="34" charset="-120"/>
                <a:ea typeface="微軟正黑體" panose="020B0604030504040204" pitchFamily="34" charset="-120"/>
              </a:rPr>
              <a:t>構成品牌價值的</a:t>
            </a:r>
            <a:r>
              <a:rPr lang="en-US" altLang="zh-TW" sz="1200" dirty="0" smtClean="0">
                <a:solidFill>
                  <a:schemeClr val="tx1"/>
                </a:solidFill>
                <a:latin typeface="微軟正黑體" panose="020B0604030504040204" pitchFamily="34" charset="-120"/>
                <a:ea typeface="微軟正黑體" panose="020B0604030504040204" pitchFamily="34" charset="-120"/>
              </a:rPr>
              <a:t>7</a:t>
            </a:r>
            <a:r>
              <a:rPr lang="zh-TW" altLang="en-US" sz="1200" dirty="0" smtClean="0">
                <a:solidFill>
                  <a:schemeClr val="tx1"/>
                </a:solidFill>
                <a:latin typeface="微軟正黑體" panose="020B0604030504040204" pitchFamily="34" charset="-120"/>
                <a:ea typeface="微軟正黑體" panose="020B0604030504040204" pitchFamily="34" charset="-120"/>
              </a:rPr>
              <a:t>個</a:t>
            </a:r>
            <a:r>
              <a:rPr lang="zh-TW" altLang="zh-TW" sz="1200" dirty="0" smtClean="0">
                <a:solidFill>
                  <a:schemeClr val="tx1"/>
                </a:solidFill>
                <a:latin typeface="微軟正黑體" panose="020B0604030504040204" pitchFamily="34" charset="-120"/>
                <a:ea typeface="微軟正黑體" panose="020B0604030504040204" pitchFamily="34" charset="-120"/>
              </a:rPr>
              <a:t>因素，</a:t>
            </a:r>
            <a:r>
              <a:rPr lang="zh-TW" altLang="en-US" sz="1200" dirty="0" smtClean="0">
                <a:solidFill>
                  <a:schemeClr val="tx1"/>
                </a:solidFill>
                <a:latin typeface="微軟正黑體" panose="020B0604030504040204" pitchFamily="34" charset="-120"/>
                <a:ea typeface="微軟正黑體" panose="020B0604030504040204" pitchFamily="34" charset="-120"/>
              </a:rPr>
              <a:t>會顯著</a:t>
            </a:r>
            <a:r>
              <a:rPr lang="zh-TW" altLang="zh-TW" sz="1200" dirty="0" smtClean="0">
                <a:solidFill>
                  <a:schemeClr val="tx1"/>
                </a:solidFill>
                <a:latin typeface="微軟正黑體" panose="020B0604030504040204" pitchFamily="34" charset="-120"/>
                <a:ea typeface="微軟正黑體" panose="020B0604030504040204" pitchFamily="34" charset="-120"/>
              </a:rPr>
              <a:t>影響消費者對品牌的態度</a:t>
            </a:r>
            <a:r>
              <a:rPr lang="zh-TW" altLang="en-US" sz="1200" dirty="0" smtClean="0">
                <a:solidFill>
                  <a:schemeClr val="tx1"/>
                </a:solidFill>
                <a:latin typeface="微軟正黑體" panose="020B0604030504040204" pitchFamily="34" charset="-120"/>
                <a:ea typeface="微軟正黑體" panose="020B0604030504040204" pitchFamily="34" charset="-120"/>
              </a:rPr>
              <a:t>與消費行為</a:t>
            </a:r>
            <a:r>
              <a:rPr lang="zh-TW" altLang="zh-TW" sz="1200" dirty="0" smtClean="0">
                <a:solidFill>
                  <a:schemeClr val="tx1"/>
                </a:solidFill>
                <a:latin typeface="微軟正黑體" panose="020B0604030504040204" pitchFamily="34" charset="-120"/>
                <a:ea typeface="微軟正黑體" panose="020B0604030504040204" pitchFamily="34" charset="-120"/>
              </a:rPr>
              <a:t>。</a:t>
            </a:r>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8</a:t>
            </a:fld>
            <a:endParaRPr lang="zh-TW" altLang="en-US"/>
          </a:p>
        </p:txBody>
      </p:sp>
    </p:spTree>
    <p:extLst>
      <p:ext uri="{BB962C8B-B14F-4D97-AF65-F5344CB8AC3E}">
        <p14:creationId xmlns:p14="http://schemas.microsoft.com/office/powerpoint/2010/main" val="1052199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solidFill>
                  <a:schemeClr val="tx1"/>
                </a:solidFill>
                <a:latin typeface="微軟正黑體" panose="020B0604030504040204" pitchFamily="34" charset="-120"/>
                <a:ea typeface="微軟正黑體" panose="020B0604030504040204" pitchFamily="34" charset="-120"/>
              </a:rPr>
              <a:t>願付價格為</a:t>
            </a:r>
            <a:r>
              <a:rPr lang="zh-TW" altLang="zh-TW" sz="1200" dirty="0" smtClean="0">
                <a:solidFill>
                  <a:schemeClr val="tx1"/>
                </a:solidFill>
                <a:latin typeface="微軟正黑體" panose="020B0604030504040204" pitchFamily="34" charset="-120"/>
                <a:ea typeface="微軟正黑體" panose="020B0604030504040204" pitchFamily="34" charset="-120"/>
              </a:rPr>
              <a:t>消費者</a:t>
            </a:r>
            <a:r>
              <a:rPr lang="zh-TW" altLang="en-US" sz="1200" dirty="0" smtClean="0">
                <a:solidFill>
                  <a:schemeClr val="tx1"/>
                </a:solidFill>
                <a:latin typeface="微軟正黑體" panose="020B0604030504040204" pitchFamily="34" charset="-120"/>
                <a:ea typeface="微軟正黑體" panose="020B0604030504040204" pitchFamily="34" charset="-120"/>
              </a:rPr>
              <a:t>對產品與服務所認定之價值並以貨幣表示願意支付的價格</a:t>
            </a:r>
            <a:r>
              <a:rPr lang="zh-TW" altLang="zh-TW" sz="1200" dirty="0" smtClean="0">
                <a:solidFill>
                  <a:schemeClr val="tx1"/>
                </a:solidFill>
                <a:latin typeface="微軟正黑體" panose="020B0604030504040204" pitchFamily="34" charset="-120"/>
                <a:ea typeface="微軟正黑體" panose="020B0604030504040204" pitchFamily="34" charset="-120"/>
              </a:rPr>
              <a:t>。</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solidFill>
                  <a:schemeClr val="tx1"/>
                </a:solidFill>
                <a:latin typeface="微軟正黑體" panose="020B0604030504040204" pitchFamily="34" charset="-120"/>
                <a:ea typeface="微軟正黑體" panose="020B0604030504040204" pitchFamily="34" charset="-120"/>
              </a:rPr>
              <a:t>將願付價格定義為「購買者願意在一個產品上花費最多金錢的數量」</a:t>
            </a:r>
            <a:r>
              <a:rPr lang="zh-TW" altLang="zh-TW" sz="1200" dirty="0" smtClean="0">
                <a:solidFill>
                  <a:schemeClr val="tx1"/>
                </a:solidFill>
                <a:latin typeface="微軟正黑體" panose="020B0604030504040204" pitchFamily="34" charset="-120"/>
                <a:ea typeface="微軟正黑體" panose="020B0604030504040204" pitchFamily="34" charset="-120"/>
              </a:rPr>
              <a:t>。</a:t>
            </a: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dirty="0" smtClean="0">
              <a:solidFill>
                <a:schemeClr val="tx1"/>
              </a:solidFill>
              <a:latin typeface="微軟正黑體" panose="020B0604030504040204" pitchFamily="34" charset="-120"/>
              <a:ea typeface="微軟正黑體" panose="020B0604030504040204" pitchFamily="34" charset="-120"/>
            </a:endParaRPr>
          </a:p>
          <a:p>
            <a:endParaRPr lang="zh-TW" altLang="en-US" dirty="0"/>
          </a:p>
        </p:txBody>
      </p:sp>
      <p:sp>
        <p:nvSpPr>
          <p:cNvPr id="4" name="投影片編號版面配置區 3"/>
          <p:cNvSpPr>
            <a:spLocks noGrp="1"/>
          </p:cNvSpPr>
          <p:nvPr>
            <p:ph type="sldNum" sz="quarter" idx="10"/>
          </p:nvPr>
        </p:nvSpPr>
        <p:spPr/>
        <p:txBody>
          <a:bodyPr/>
          <a:lstStyle/>
          <a:p>
            <a:fld id="{F1599C55-4F77-4F11-9B7C-CFF243AE1B94}" type="slidenum">
              <a:rPr lang="zh-TW" altLang="en-US" smtClean="0"/>
              <a:t>9</a:t>
            </a:fld>
            <a:endParaRPr lang="zh-TW" altLang="en-US"/>
          </a:p>
        </p:txBody>
      </p:sp>
    </p:spTree>
    <p:extLst>
      <p:ext uri="{BB962C8B-B14F-4D97-AF65-F5344CB8AC3E}">
        <p14:creationId xmlns:p14="http://schemas.microsoft.com/office/powerpoint/2010/main" val="1930145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721431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742964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B0AE089-00E0-4F87-A8CF-05A8997A6846}" type="slidenum">
              <a:rPr lang="zh-TW" altLang="en-US" smtClean="0"/>
              <a:t>‹#›</a:t>
            </a:fld>
            <a:endParaRPr lang="zh-TW"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3569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編輯母片文字樣式</a:t>
            </a:r>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66050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編輯母片文字樣式</a:t>
            </a:r>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B0AE089-00E0-4F87-A8CF-05A8997A6846}" type="slidenum">
              <a:rPr lang="zh-TW" altLang="en-US" smtClean="0"/>
              <a:t>‹#›</a:t>
            </a:fld>
            <a:endParaRPr lang="zh-TW"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1672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編輯母片文字樣式</a:t>
            </a:r>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1939744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3693260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08977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187558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62992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30063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4282547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375873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213404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607873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EFD76E45-A778-477F-8F53-CB9CD1CE19E2}" type="datetimeFigureOut">
              <a:rPr lang="zh-TW" altLang="en-US" smtClean="0"/>
              <a:t>2018/10/26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171287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FD76E45-A778-477F-8F53-CB9CD1CE19E2}" type="datetimeFigureOut">
              <a:rPr lang="zh-TW" altLang="en-US" smtClean="0"/>
              <a:t>2018/10/26</a:t>
            </a:fld>
            <a:endParaRPr lang="zh-TW"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B0AE089-00E0-4F87-A8CF-05A8997A6846}" type="slidenum">
              <a:rPr lang="zh-TW" altLang="en-US" smtClean="0"/>
              <a:t>‹#›</a:t>
            </a:fld>
            <a:endParaRPr lang="zh-TW" altLang="en-US"/>
          </a:p>
        </p:txBody>
      </p:sp>
    </p:spTree>
    <p:extLst>
      <p:ext uri="{BB962C8B-B14F-4D97-AF65-F5344CB8AC3E}">
        <p14:creationId xmlns:p14="http://schemas.microsoft.com/office/powerpoint/2010/main" val="292079194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388833" y="3227832"/>
            <a:ext cx="7207495" cy="603504"/>
          </a:xfrm>
        </p:spPr>
        <p:txBody>
          <a:bodyPr>
            <a:normAutofit fontScale="90000"/>
          </a:bodyPr>
          <a:lstStyle/>
          <a:p>
            <a:pPr algn="ctr"/>
            <a:r>
              <a:rPr lang="zh-TW" altLang="zh-TW" sz="4900" b="1" dirty="0">
                <a:solidFill>
                  <a:srgbClr val="002060"/>
                </a:solidFill>
                <a:latin typeface="微軟正黑體" panose="020B0604030504040204" pitchFamily="34" charset="-120"/>
                <a:ea typeface="微軟正黑體" panose="020B0604030504040204" pitchFamily="34" charset="-120"/>
              </a:rPr>
              <a:t>消費者對國際連鎖品牌飯店</a:t>
            </a:r>
            <a:r>
              <a:rPr lang="en-US" altLang="zh-TW" sz="4900" b="1" dirty="0">
                <a:solidFill>
                  <a:srgbClr val="002060"/>
                </a:solidFill>
                <a:latin typeface="微軟正黑體" panose="020B0604030504040204" pitchFamily="34" charset="-120"/>
                <a:ea typeface="微軟正黑體" panose="020B0604030504040204" pitchFamily="34" charset="-120"/>
              </a:rPr>
              <a:t/>
            </a:r>
            <a:br>
              <a:rPr lang="en-US" altLang="zh-TW" sz="4900" b="1" dirty="0">
                <a:solidFill>
                  <a:srgbClr val="002060"/>
                </a:solidFill>
                <a:latin typeface="微軟正黑體" panose="020B0604030504040204" pitchFamily="34" charset="-120"/>
                <a:ea typeface="微軟正黑體" panose="020B0604030504040204" pitchFamily="34" charset="-120"/>
              </a:rPr>
            </a:br>
            <a:r>
              <a:rPr lang="zh-TW" altLang="zh-TW" sz="4900" b="1" dirty="0">
                <a:solidFill>
                  <a:srgbClr val="002060"/>
                </a:solidFill>
                <a:latin typeface="微軟正黑體" panose="020B0604030504040204" pitchFamily="34" charset="-120"/>
                <a:ea typeface="微軟正黑體" panose="020B0604030504040204" pitchFamily="34" charset="-120"/>
              </a:rPr>
              <a:t>願付價格之研究</a:t>
            </a:r>
            <a:r>
              <a:rPr lang="en-US" altLang="zh-TW" sz="4900" b="1" dirty="0">
                <a:solidFill>
                  <a:srgbClr val="002060"/>
                </a:solidFill>
                <a:latin typeface="微軟正黑體" panose="020B0604030504040204" pitchFamily="34" charset="-120"/>
                <a:ea typeface="微軟正黑體" panose="020B0604030504040204" pitchFamily="34" charset="-120"/>
              </a:rPr>
              <a:t/>
            </a:r>
            <a:br>
              <a:rPr lang="en-US" altLang="zh-TW" sz="4900" b="1" dirty="0">
                <a:solidFill>
                  <a:srgbClr val="002060"/>
                </a:solidFill>
                <a:latin typeface="微軟正黑體" panose="020B0604030504040204" pitchFamily="34" charset="-120"/>
                <a:ea typeface="微軟正黑體" panose="020B0604030504040204" pitchFamily="34" charset="-120"/>
              </a:rPr>
            </a:br>
            <a:r>
              <a:rPr lang="en-US" altLang="zh-TW" sz="2700" b="1" i="1" dirty="0">
                <a:solidFill>
                  <a:srgbClr val="002060"/>
                </a:solidFill>
                <a:latin typeface="微軟正黑體" panose="020B0604030504040204" pitchFamily="34" charset="-120"/>
                <a:ea typeface="微軟正黑體" panose="020B0604030504040204" pitchFamily="34" charset="-120"/>
              </a:rPr>
              <a:t>The Research on Consumer Willingness to Pay for International Hotel Chain Brand</a:t>
            </a:r>
            <a:r>
              <a:rPr lang="zh-TW" altLang="zh-TW" sz="2700" dirty="0">
                <a:ea typeface="微軟正黑體" panose="020B0604030504040204" pitchFamily="34" charset="-120"/>
              </a:rPr>
              <a:t/>
            </a:r>
            <a:br>
              <a:rPr lang="zh-TW" altLang="zh-TW" sz="2700" dirty="0">
                <a:ea typeface="微軟正黑體" panose="020B0604030504040204" pitchFamily="34" charset="-120"/>
              </a:rPr>
            </a:br>
            <a:endParaRPr lang="zh-TW" altLang="en-US" sz="2700" dirty="0">
              <a:ea typeface="微軟正黑體" panose="020B0604030504040204" pitchFamily="34" charset="-120"/>
            </a:endParaRPr>
          </a:p>
        </p:txBody>
      </p:sp>
      <p:sp>
        <p:nvSpPr>
          <p:cNvPr id="3" name="副標題 2"/>
          <p:cNvSpPr>
            <a:spLocks noGrp="1"/>
          </p:cNvSpPr>
          <p:nvPr>
            <p:ph type="subTitle" idx="1"/>
          </p:nvPr>
        </p:nvSpPr>
        <p:spPr>
          <a:xfrm>
            <a:off x="1582616" y="4828032"/>
            <a:ext cx="6112851" cy="1673352"/>
          </a:xfrm>
        </p:spPr>
        <p:txBody>
          <a:bodyPr>
            <a:noAutofit/>
          </a:bodyPr>
          <a:lstStyle/>
          <a:p>
            <a:pPr lvl="0" algn="ctr" eaLnBrk="0" hangingPunct="0">
              <a:lnSpc>
                <a:spcPct val="90000"/>
              </a:lnSpc>
            </a:pPr>
            <a:r>
              <a:rPr lang="zh-TW" altLang="en-US" sz="2000" dirty="0" smtClean="0">
                <a:solidFill>
                  <a:srgbClr val="0000CC"/>
                </a:solidFill>
                <a:effectLst>
                  <a:glow rad="304800">
                    <a:schemeClr val="bg1"/>
                  </a:glow>
                </a:effectLst>
                <a:latin typeface="微軟正黑體"/>
                <a:ea typeface="微軟正黑體"/>
              </a:rPr>
              <a:t>國立高雄科技</a:t>
            </a:r>
            <a:r>
              <a:rPr lang="zh-TW" altLang="en-US" sz="2000" dirty="0">
                <a:solidFill>
                  <a:srgbClr val="0000CC"/>
                </a:solidFill>
                <a:effectLst>
                  <a:glow rad="304800">
                    <a:schemeClr val="bg1"/>
                  </a:glow>
                </a:effectLst>
                <a:latin typeface="微軟正黑體"/>
                <a:ea typeface="微軟正黑體"/>
              </a:rPr>
              <a:t>大學</a:t>
            </a:r>
            <a:endParaRPr lang="en-US" altLang="zh-TW" sz="2000" dirty="0">
              <a:solidFill>
                <a:srgbClr val="0000CC"/>
              </a:solidFill>
              <a:effectLst>
                <a:glow rad="304800">
                  <a:schemeClr val="bg1"/>
                </a:glow>
              </a:effectLst>
              <a:latin typeface="微軟正黑體"/>
              <a:ea typeface="微軟正黑體"/>
            </a:endParaRPr>
          </a:p>
          <a:p>
            <a:pPr lvl="0" algn="ctr" eaLnBrk="0" hangingPunct="0">
              <a:lnSpc>
                <a:spcPct val="90000"/>
              </a:lnSpc>
            </a:pPr>
            <a:r>
              <a:rPr lang="zh-TW" altLang="en-US" sz="2000" dirty="0">
                <a:solidFill>
                  <a:srgbClr val="0000CC"/>
                </a:solidFill>
                <a:effectLst>
                  <a:glow rad="304800">
                    <a:schemeClr val="bg1"/>
                  </a:glow>
                </a:effectLst>
                <a:latin typeface="微軟正黑體"/>
                <a:ea typeface="微軟正黑體"/>
              </a:rPr>
              <a:t>觀光管理系暨觀光與餐飲管理  研究生 </a:t>
            </a:r>
            <a:r>
              <a:rPr lang="zh-TW" altLang="en-US" sz="2000" dirty="0" smtClean="0">
                <a:solidFill>
                  <a:srgbClr val="0000CC"/>
                </a:solidFill>
                <a:effectLst>
                  <a:glow rad="304800">
                    <a:schemeClr val="bg1"/>
                  </a:glow>
                </a:effectLst>
                <a:latin typeface="微軟正黑體"/>
                <a:ea typeface="微軟正黑體"/>
              </a:rPr>
              <a:t>簡麗英</a:t>
            </a:r>
            <a:endParaRPr lang="en-US" altLang="zh-TW" sz="2000" dirty="0" smtClean="0">
              <a:solidFill>
                <a:srgbClr val="0000CC"/>
              </a:solidFill>
              <a:effectLst>
                <a:glow rad="304800">
                  <a:schemeClr val="bg1"/>
                </a:glow>
              </a:effectLst>
              <a:latin typeface="微軟正黑體"/>
              <a:ea typeface="微軟正黑體"/>
            </a:endParaRPr>
          </a:p>
          <a:p>
            <a:pPr lvl="0" algn="ctr" eaLnBrk="0" hangingPunct="0">
              <a:lnSpc>
                <a:spcPct val="90000"/>
              </a:lnSpc>
            </a:pPr>
            <a:r>
              <a:rPr lang="zh-TW" altLang="en-US" sz="2000" dirty="0" smtClean="0">
                <a:solidFill>
                  <a:srgbClr val="0000CC"/>
                </a:solidFill>
                <a:effectLst>
                  <a:glow rad="304800">
                    <a:schemeClr val="bg1"/>
                  </a:glow>
                </a:effectLst>
                <a:latin typeface="微軟正黑體"/>
                <a:ea typeface="微軟正黑體"/>
              </a:rPr>
              <a:t>指導教授：李明聰</a:t>
            </a:r>
            <a:endParaRPr lang="en-US" altLang="zh-TW" sz="2000" dirty="0" smtClean="0">
              <a:solidFill>
                <a:srgbClr val="0000CC"/>
              </a:solidFill>
              <a:effectLst>
                <a:glow rad="304800">
                  <a:schemeClr val="bg1"/>
                </a:glow>
              </a:effectLst>
              <a:latin typeface="微軟正黑體"/>
              <a:ea typeface="微軟正黑體"/>
            </a:endParaRPr>
          </a:p>
          <a:p>
            <a:pPr lvl="0" algn="ctr" eaLnBrk="0" hangingPunct="0">
              <a:lnSpc>
                <a:spcPct val="90000"/>
              </a:lnSpc>
            </a:pPr>
            <a:r>
              <a:rPr lang="zh-TW" altLang="en-US" sz="2000" dirty="0" smtClean="0">
                <a:solidFill>
                  <a:srgbClr val="0000CC"/>
                </a:solidFill>
                <a:effectLst>
                  <a:glow rad="304800">
                    <a:schemeClr val="bg1"/>
                  </a:glow>
                </a:effectLst>
                <a:latin typeface="微軟正黑體"/>
                <a:ea typeface="微軟正黑體"/>
              </a:rPr>
              <a:t>報告</a:t>
            </a:r>
            <a:r>
              <a:rPr lang="zh-TW" altLang="en-US" sz="2000" dirty="0">
                <a:solidFill>
                  <a:srgbClr val="0000CC"/>
                </a:solidFill>
                <a:effectLst>
                  <a:glow rad="304800">
                    <a:schemeClr val="bg1"/>
                  </a:glow>
                </a:effectLst>
                <a:latin typeface="微軟正黑體"/>
                <a:ea typeface="微軟正黑體"/>
              </a:rPr>
              <a:t>日期：</a:t>
            </a:r>
            <a:r>
              <a:rPr lang="en-US" altLang="zh-TW" sz="2000" dirty="0">
                <a:solidFill>
                  <a:srgbClr val="0000CC"/>
                </a:solidFill>
                <a:effectLst>
                  <a:glow rad="304800">
                    <a:schemeClr val="bg1"/>
                  </a:glow>
                </a:effectLst>
                <a:latin typeface="微軟正黑體"/>
                <a:ea typeface="微軟正黑體"/>
              </a:rPr>
              <a:t>107.10.26</a:t>
            </a:r>
            <a:endParaRPr lang="zh-TW" altLang="en-US" sz="2000" dirty="0">
              <a:solidFill>
                <a:srgbClr val="0000CC"/>
              </a:solidFill>
              <a:effectLst>
                <a:glow rad="304800">
                  <a:schemeClr val="bg1"/>
                </a:glow>
              </a:effectLst>
              <a:latin typeface="微軟正黑體"/>
              <a:ea typeface="微軟正黑體"/>
            </a:endParaRPr>
          </a:p>
        </p:txBody>
      </p:sp>
    </p:spTree>
    <p:extLst>
      <p:ext uri="{BB962C8B-B14F-4D97-AF65-F5344CB8AC3E}">
        <p14:creationId xmlns:p14="http://schemas.microsoft.com/office/powerpoint/2010/main" val="7203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497677571"/>
              </p:ext>
            </p:extLst>
          </p:nvPr>
        </p:nvGraphicFramePr>
        <p:xfrm>
          <a:off x="3946732" y="292608"/>
          <a:ext cx="3886200" cy="5861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文字版面配置區 4"/>
          <p:cNvSpPr>
            <a:spLocks noGrp="1"/>
          </p:cNvSpPr>
          <p:nvPr>
            <p:ph type="body" sz="half" idx="2"/>
          </p:nvPr>
        </p:nvSpPr>
        <p:spPr>
          <a:xfrm>
            <a:off x="1941910" y="2056210"/>
            <a:ext cx="2433494" cy="3196827"/>
          </a:xfrm>
        </p:spPr>
        <p:txBody>
          <a:bodyPr/>
          <a:lstStyle/>
          <a:p>
            <a:r>
              <a:rPr lang="en-US" altLang="zh-TW" sz="3600" dirty="0">
                <a:solidFill>
                  <a:srgbClr val="002060"/>
                </a:solidFill>
                <a:latin typeface="+mn-ea"/>
              </a:rPr>
              <a:t>3.</a:t>
            </a:r>
            <a:r>
              <a:rPr lang="zh-TW" altLang="en-US" sz="3600" dirty="0">
                <a:solidFill>
                  <a:srgbClr val="002060"/>
                </a:solidFill>
                <a:latin typeface="+mn-ea"/>
              </a:rPr>
              <a:t>研究方法</a:t>
            </a:r>
            <a:r>
              <a:rPr lang="zh-TW" altLang="en-US" sz="3600" dirty="0">
                <a:latin typeface="+mn-ea"/>
              </a:rPr>
              <a:t/>
            </a:r>
            <a:br>
              <a:rPr lang="zh-TW" altLang="en-US" sz="3600" dirty="0">
                <a:latin typeface="+mn-ea"/>
              </a:rPr>
            </a:br>
            <a:endParaRPr lang="zh-TW" altLang="en-US" sz="3600" dirty="0">
              <a:latin typeface="+mn-ea"/>
            </a:endParaRPr>
          </a:p>
          <a:p>
            <a:endParaRPr lang="zh-TW" altLang="en-US" dirty="0"/>
          </a:p>
        </p:txBody>
      </p:sp>
    </p:spTree>
    <p:extLst>
      <p:ext uri="{BB962C8B-B14F-4D97-AF65-F5344CB8AC3E}">
        <p14:creationId xmlns:p14="http://schemas.microsoft.com/office/powerpoint/2010/main" val="1443868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25640" cy="1280890"/>
          </a:xfrm>
        </p:spPr>
        <p:txBody>
          <a:bodyPr/>
          <a:lstStyle/>
          <a:p>
            <a:pPr lvl="0"/>
            <a:r>
              <a:rPr lang="en-US" altLang="zh-TW" dirty="0">
                <a:solidFill>
                  <a:srgbClr val="002060"/>
                </a:solidFill>
                <a:latin typeface="微軟正黑體" panose="020B0604030504040204" pitchFamily="34" charset="-120"/>
                <a:ea typeface="微軟正黑體" panose="020B0604030504040204" pitchFamily="34" charset="-120"/>
              </a:rPr>
              <a:t>3.1</a:t>
            </a:r>
            <a:r>
              <a:rPr lang="zh-TW" altLang="zh-TW" dirty="0">
                <a:solidFill>
                  <a:srgbClr val="002060"/>
                </a:solidFill>
                <a:latin typeface="微軟正黑體" panose="020B0604030504040204" pitchFamily="34" charset="-120"/>
                <a:ea typeface="微軟正黑體" panose="020B0604030504040204" pitchFamily="34" charset="-120"/>
              </a:rPr>
              <a:t>研究假設</a:t>
            </a:r>
            <a:r>
              <a:rPr lang="zh-TW" altLang="en-US" dirty="0">
                <a:solidFill>
                  <a:srgbClr val="002060"/>
                </a:solidFill>
                <a:latin typeface="標楷體" panose="03000509000000000000" pitchFamily="65" charset="-120"/>
                <a:ea typeface="標楷體" panose="03000509000000000000" pitchFamily="65" charset="-120"/>
              </a:rPr>
              <a:t/>
            </a:r>
            <a:br>
              <a:rPr lang="zh-TW" altLang="en-US" dirty="0">
                <a:solidFill>
                  <a:srgbClr val="002060"/>
                </a:solidFill>
                <a:latin typeface="標楷體" panose="03000509000000000000" pitchFamily="65" charset="-120"/>
                <a:ea typeface="標楷體" panose="03000509000000000000" pitchFamily="65" charset="-120"/>
              </a:rPr>
            </a:br>
            <a:endParaRPr lang="zh-TW" altLang="en-US" dirty="0"/>
          </a:p>
        </p:txBody>
      </p:sp>
      <p:sp>
        <p:nvSpPr>
          <p:cNvPr id="3" name="內容版面配置區 2"/>
          <p:cNvSpPr>
            <a:spLocks noGrp="1"/>
          </p:cNvSpPr>
          <p:nvPr>
            <p:ph idx="1"/>
          </p:nvPr>
        </p:nvSpPr>
        <p:spPr>
          <a:xfrm>
            <a:off x="1512000" y="1527048"/>
            <a:ext cx="7171944" cy="5075771"/>
          </a:xfrm>
        </p:spPr>
        <p:txBody>
          <a:bodyPr>
            <a:normAutofit/>
          </a:bodyPr>
          <a:lstStyle/>
          <a:p>
            <a:pPr lvl="0">
              <a:buFont typeface="+mj-lt"/>
              <a:buAutoNum type="alphaUcPeriod"/>
            </a:pPr>
            <a:r>
              <a:rPr lang="zh-TW" altLang="zh-TW" sz="2400" dirty="0">
                <a:solidFill>
                  <a:schemeClr val="tx1"/>
                </a:solidFill>
                <a:latin typeface="微軟正黑體" panose="020B0604030504040204" pitchFamily="34" charset="-120"/>
                <a:ea typeface="微軟正黑體" panose="020B0604030504040204" pitchFamily="34" charset="-120"/>
              </a:rPr>
              <a:t>利用品牌信任進行市場區隔，不同市場區隔之消費者對國際連鎖品牌飯店之願付價格有顯著性差異</a:t>
            </a:r>
            <a:r>
              <a:rPr lang="zh-TW" altLang="zh-TW" sz="2400" dirty="0" smtClean="0">
                <a:solidFill>
                  <a:schemeClr val="tx1"/>
                </a:solidFill>
                <a:latin typeface="微軟正黑體" panose="020B0604030504040204" pitchFamily="34" charset="-120"/>
                <a:ea typeface="微軟正黑體" panose="020B0604030504040204" pitchFamily="34" charset="-120"/>
              </a:rPr>
              <a:t>。</a:t>
            </a:r>
            <a:endParaRPr lang="zh-TW" altLang="zh-TW" sz="2800" dirty="0">
              <a:solidFill>
                <a:schemeClr val="tx1"/>
              </a:solidFill>
              <a:latin typeface="微軟正黑體" panose="020B0604030504040204" pitchFamily="34" charset="-120"/>
              <a:ea typeface="微軟正黑體" panose="020B0604030504040204" pitchFamily="34" charset="-120"/>
            </a:endParaRPr>
          </a:p>
          <a:p>
            <a:pPr>
              <a:buFont typeface="+mj-lt"/>
              <a:buAutoNum type="alphaUcPeriod"/>
            </a:pPr>
            <a:r>
              <a:rPr lang="zh-TW" altLang="zh-TW" sz="2400" dirty="0">
                <a:solidFill>
                  <a:schemeClr val="tx1"/>
                </a:solidFill>
                <a:latin typeface="微軟正黑體" panose="020B0604030504040204" pitchFamily="34" charset="-120"/>
                <a:ea typeface="微軟正黑體" panose="020B0604030504040204" pitchFamily="34" charset="-120"/>
              </a:rPr>
              <a:t>利用品牌信任進行市場區隔，不同市場區隔之消費者對國際連鎖品牌飯店之消費意願有顯著性差異</a:t>
            </a:r>
            <a:r>
              <a:rPr lang="zh-TW" altLang="zh-TW" sz="2400" dirty="0" smtClean="0">
                <a:solidFill>
                  <a:schemeClr val="tx1"/>
                </a:solidFill>
                <a:latin typeface="微軟正黑體" panose="020B0604030504040204" pitchFamily="34" charset="-120"/>
                <a:ea typeface="微軟正黑體" panose="020B0604030504040204" pitchFamily="34" charset="-120"/>
              </a:rPr>
              <a:t>。</a:t>
            </a:r>
            <a:endParaRPr lang="zh-TW" altLang="zh-TW" sz="2400" dirty="0">
              <a:solidFill>
                <a:schemeClr val="tx1"/>
              </a:solidFill>
              <a:latin typeface="微軟正黑體" panose="020B0604030504040204" pitchFamily="34" charset="-120"/>
              <a:ea typeface="微軟正黑體" panose="020B0604030504040204" pitchFamily="34" charset="-120"/>
            </a:endParaRPr>
          </a:p>
          <a:p>
            <a:pPr>
              <a:buFont typeface="+mj-lt"/>
              <a:buAutoNum type="alphaUcPeriod"/>
            </a:pPr>
            <a:r>
              <a:rPr lang="zh-TW" altLang="zh-TW" sz="2400" dirty="0">
                <a:solidFill>
                  <a:schemeClr val="tx1"/>
                </a:solidFill>
                <a:latin typeface="微軟正黑體" panose="020B0604030504040204" pitchFamily="34" charset="-120"/>
                <a:ea typeface="微軟正黑體" panose="020B0604030504040204" pitchFamily="34" charset="-120"/>
              </a:rPr>
              <a:t>利用品牌信任進行市場區隔，不同市場區隔之消費者的社經背景有顯著性差異</a:t>
            </a:r>
            <a:r>
              <a:rPr lang="zh-TW" altLang="zh-TW" sz="2400" dirty="0" smtClean="0">
                <a:solidFill>
                  <a:schemeClr val="tx1"/>
                </a:solidFill>
                <a:latin typeface="微軟正黑體" panose="020B0604030504040204" pitchFamily="34" charset="-120"/>
                <a:ea typeface="微軟正黑體" panose="020B0604030504040204" pitchFamily="34" charset="-120"/>
              </a:rPr>
              <a:t>。</a:t>
            </a:r>
            <a:endParaRPr lang="zh-TW" altLang="zh-TW" sz="2400" dirty="0">
              <a:solidFill>
                <a:schemeClr val="tx1"/>
              </a:solidFill>
              <a:latin typeface="微軟正黑體" panose="020B0604030504040204" pitchFamily="34" charset="-120"/>
              <a:ea typeface="微軟正黑體" panose="020B0604030504040204" pitchFamily="34" charset="-120"/>
            </a:endParaRPr>
          </a:p>
          <a:p>
            <a:pPr marL="0" indent="0">
              <a:buNone/>
            </a:pPr>
            <a:endParaRPr lang="zh-TW" altLang="zh-TW" sz="2400" dirty="0">
              <a:solidFill>
                <a:schemeClr val="tx1"/>
              </a:solidFill>
              <a:latin typeface="微軟正黑體" panose="020B0604030504040204" pitchFamily="34" charset="-120"/>
            </a:endParaRPr>
          </a:p>
          <a:p>
            <a:pPr marL="0" lvl="0" indent="0">
              <a:buNone/>
            </a:pPr>
            <a:endParaRPr lang="zh-TW" altLang="zh-TW" sz="2400" dirty="0">
              <a:solidFill>
                <a:schemeClr val="tx1"/>
              </a:solidFill>
              <a:latin typeface="微軟正黑體" panose="020B0604030504040204" pitchFamily="34" charset="-120"/>
              <a:ea typeface="微軟正黑體" panose="020B0604030504040204" pitchFamily="34" charset="-120"/>
            </a:endParaRPr>
          </a:p>
          <a:p>
            <a:pPr marL="0" indent="0">
              <a:buNone/>
            </a:pPr>
            <a:endParaRPr lang="zh-TW" altLang="en-US" dirty="0">
              <a:solidFill>
                <a:schemeClr val="tx1"/>
              </a:solidFill>
            </a:endParaRPr>
          </a:p>
        </p:txBody>
      </p:sp>
    </p:spTree>
    <p:extLst>
      <p:ext uri="{BB962C8B-B14F-4D97-AF65-F5344CB8AC3E}">
        <p14:creationId xmlns:p14="http://schemas.microsoft.com/office/powerpoint/2010/main" val="3586184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6998208" cy="1280890"/>
          </a:xfrm>
        </p:spPr>
        <p:txBody>
          <a:bodyPr>
            <a:normAutofit/>
          </a:bodyPr>
          <a:lstStyle/>
          <a:p>
            <a:r>
              <a:rPr lang="en-US" altLang="zh-TW" dirty="0">
                <a:solidFill>
                  <a:srgbClr val="002060"/>
                </a:solidFill>
                <a:latin typeface="微軟正黑體" panose="020B0604030504040204" pitchFamily="34" charset="-120"/>
                <a:ea typeface="微軟正黑體" panose="020B0604030504040204" pitchFamily="34" charset="-120"/>
              </a:rPr>
              <a:t>3.2</a:t>
            </a:r>
            <a:r>
              <a:rPr lang="zh-TW" altLang="zh-TW" dirty="0">
                <a:solidFill>
                  <a:srgbClr val="002060"/>
                </a:solidFill>
                <a:latin typeface="微軟正黑體" panose="020B0604030504040204" pitchFamily="34" charset="-120"/>
                <a:ea typeface="微軟正黑體" panose="020B0604030504040204" pitchFamily="34" charset="-120"/>
              </a:rPr>
              <a:t>研究架構</a:t>
            </a:r>
            <a:endParaRPr lang="zh-TW" altLang="en-US" dirty="0">
              <a:latin typeface="微軟正黑體" panose="020B0604030504040204" pitchFamily="34" charset="-120"/>
              <a:ea typeface="微軟正黑體" panose="020B0604030504040204" pitchFamily="34" charset="-120"/>
            </a:endParaRPr>
          </a:p>
        </p:txBody>
      </p:sp>
      <p:sp>
        <p:nvSpPr>
          <p:cNvPr id="4" name="Rectangle 2"/>
          <p:cNvSpPr>
            <a:spLocks noChangeArrowheads="1"/>
          </p:cNvSpPr>
          <p:nvPr/>
        </p:nvSpPr>
        <p:spPr bwMode="auto">
          <a:xfrm>
            <a:off x="2599183" y="222751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zh-TW" altLang="en-US" sz="1350"/>
          </a:p>
        </p:txBody>
      </p:sp>
      <p:pic>
        <p:nvPicPr>
          <p:cNvPr id="7" name="圖片 6"/>
          <p:cNvPicPr>
            <a:picLocks noChangeAspect="1"/>
          </p:cNvPicPr>
          <p:nvPr/>
        </p:nvPicPr>
        <p:blipFill>
          <a:blip r:embed="rId3"/>
          <a:stretch>
            <a:fillRect/>
          </a:stretch>
        </p:blipFill>
        <p:spPr>
          <a:xfrm>
            <a:off x="1215025" y="1362310"/>
            <a:ext cx="7089731" cy="4891797"/>
          </a:xfrm>
          <a:prstGeom prst="rect">
            <a:avLst/>
          </a:prstGeom>
        </p:spPr>
      </p:pic>
    </p:spTree>
    <p:extLst>
      <p:ext uri="{BB962C8B-B14F-4D97-AF65-F5344CB8AC3E}">
        <p14:creationId xmlns:p14="http://schemas.microsoft.com/office/powerpoint/2010/main" val="6126430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34784" cy="1280890"/>
          </a:xfrm>
        </p:spPr>
        <p:txBody>
          <a:bodyPr/>
          <a:lstStyle/>
          <a:p>
            <a:pPr lvl="0"/>
            <a:r>
              <a:rPr lang="en-US" altLang="zh-TW" dirty="0">
                <a:solidFill>
                  <a:srgbClr val="002060"/>
                </a:solidFill>
                <a:latin typeface="微軟正黑體" panose="020B0604030504040204" pitchFamily="34" charset="-120"/>
                <a:ea typeface="微軟正黑體" panose="020B0604030504040204" pitchFamily="34" charset="-120"/>
              </a:rPr>
              <a:t>3.3</a:t>
            </a:r>
            <a:r>
              <a:rPr lang="zh-TW" altLang="zh-TW" dirty="0">
                <a:solidFill>
                  <a:srgbClr val="002060"/>
                </a:solidFill>
                <a:latin typeface="微軟正黑體" panose="020B0604030504040204" pitchFamily="34" charset="-120"/>
                <a:ea typeface="微軟正黑體" panose="020B0604030504040204" pitchFamily="34" charset="-120"/>
              </a:rPr>
              <a:t>研究對象</a:t>
            </a:r>
            <a:r>
              <a:rPr lang="zh-TW" altLang="en-US" dirty="0">
                <a:solidFill>
                  <a:srgbClr val="002060"/>
                </a:solidFill>
                <a:latin typeface="標楷體" panose="03000509000000000000" pitchFamily="65" charset="-120"/>
                <a:ea typeface="標楷體" panose="03000509000000000000" pitchFamily="65" charset="-120"/>
              </a:rPr>
              <a:t/>
            </a:r>
            <a:br>
              <a:rPr lang="zh-TW" altLang="en-US" dirty="0">
                <a:solidFill>
                  <a:srgbClr val="002060"/>
                </a:solidFill>
                <a:latin typeface="標楷體" panose="03000509000000000000" pitchFamily="65" charset="-120"/>
                <a:ea typeface="標楷體" panose="03000509000000000000" pitchFamily="65" charset="-120"/>
              </a:rPr>
            </a:br>
            <a:endParaRPr lang="zh-TW" altLang="en-US" dirty="0"/>
          </a:p>
        </p:txBody>
      </p:sp>
      <p:sp>
        <p:nvSpPr>
          <p:cNvPr id="3" name="內容版面配置區 2"/>
          <p:cNvSpPr>
            <a:spLocks noGrp="1"/>
          </p:cNvSpPr>
          <p:nvPr>
            <p:ph idx="1"/>
          </p:nvPr>
        </p:nvSpPr>
        <p:spPr>
          <a:xfrm>
            <a:off x="720000" y="2551176"/>
            <a:ext cx="8092440" cy="1078993"/>
          </a:xfrm>
        </p:spPr>
        <p:txBody>
          <a:bodyPr>
            <a:noAutofit/>
          </a:bodyPr>
          <a:lstStyle/>
          <a:p>
            <a:r>
              <a:rPr lang="zh-TW" altLang="en-US" sz="3200" dirty="0">
                <a:solidFill>
                  <a:schemeClr val="tx1"/>
                </a:solidFill>
                <a:latin typeface="微軟正黑體" panose="020B0604030504040204" pitchFamily="34" charset="-120"/>
                <a:ea typeface="微軟正黑體" panose="020B0604030504040204" pitchFamily="34" charset="-120"/>
              </a:rPr>
              <a:t>主要以</a:t>
            </a:r>
            <a:r>
              <a:rPr lang="zh-TW" altLang="zh-TW" sz="3200" dirty="0">
                <a:solidFill>
                  <a:schemeClr val="tx1"/>
                </a:solidFill>
                <a:latin typeface="微軟正黑體" panose="020B0604030504040204" pitchFamily="34" charset="-120"/>
                <a:ea typeface="微軟正黑體" panose="020B0604030504040204" pitchFamily="34" charset="-120"/>
              </a:rPr>
              <a:t>至台東旅遊之遊客為主要研究對象。</a:t>
            </a:r>
          </a:p>
          <a:p>
            <a:endParaRPr lang="zh-TW" altLang="en-US" sz="2800"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120311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25640" cy="1280890"/>
          </a:xfrm>
        </p:spPr>
        <p:txBody>
          <a:bodyPr/>
          <a:lstStyle/>
          <a:p>
            <a:pPr lvl="0"/>
            <a:r>
              <a:rPr lang="en-US" altLang="zh-TW" dirty="0">
                <a:solidFill>
                  <a:srgbClr val="002060"/>
                </a:solidFill>
                <a:latin typeface="微軟正黑體" panose="020B0604030504040204" pitchFamily="34" charset="-120"/>
                <a:ea typeface="微軟正黑體" panose="020B0604030504040204" pitchFamily="34" charset="-120"/>
              </a:rPr>
              <a:t>3.4</a:t>
            </a:r>
            <a:r>
              <a:rPr lang="zh-TW" altLang="zh-TW" dirty="0">
                <a:solidFill>
                  <a:srgbClr val="002060"/>
                </a:solidFill>
                <a:latin typeface="微軟正黑體" panose="020B0604030504040204" pitchFamily="34" charset="-120"/>
                <a:ea typeface="微軟正黑體" panose="020B0604030504040204" pitchFamily="34" charset="-120"/>
              </a:rPr>
              <a:t>抽樣方法</a:t>
            </a:r>
            <a:r>
              <a:rPr lang="zh-TW" altLang="en-US" dirty="0">
                <a:solidFill>
                  <a:srgbClr val="002060"/>
                </a:solidFill>
                <a:latin typeface="標楷體" panose="03000509000000000000" pitchFamily="65" charset="-120"/>
                <a:ea typeface="標楷體" panose="03000509000000000000" pitchFamily="65" charset="-120"/>
              </a:rPr>
              <a:t/>
            </a:r>
            <a:br>
              <a:rPr lang="zh-TW" altLang="en-US" dirty="0">
                <a:solidFill>
                  <a:srgbClr val="002060"/>
                </a:solidFill>
                <a:latin typeface="標楷體" panose="03000509000000000000" pitchFamily="65" charset="-120"/>
                <a:ea typeface="標楷體" panose="03000509000000000000" pitchFamily="65" charset="-120"/>
              </a:rPr>
            </a:b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460996478"/>
              </p:ext>
            </p:extLst>
          </p:nvPr>
        </p:nvGraphicFramePr>
        <p:xfrm>
          <a:off x="1362456" y="624110"/>
          <a:ext cx="7161048" cy="601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11638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07352" cy="1280890"/>
          </a:xfrm>
        </p:spPr>
        <p:txBody>
          <a:bodyPr>
            <a:noAutofit/>
          </a:bodyPr>
          <a:lstStyle/>
          <a:p>
            <a:pPr lvl="0"/>
            <a:r>
              <a:rPr lang="en-US" altLang="zh-TW" dirty="0">
                <a:solidFill>
                  <a:srgbClr val="002060"/>
                </a:solidFill>
                <a:latin typeface="微軟正黑體" panose="020B0604030504040204" pitchFamily="34" charset="-120"/>
                <a:ea typeface="微軟正黑體" panose="020B0604030504040204" pitchFamily="34" charset="-120"/>
              </a:rPr>
              <a:t>3.5</a:t>
            </a:r>
            <a:r>
              <a:rPr lang="zh-TW" altLang="zh-TW" dirty="0">
                <a:solidFill>
                  <a:srgbClr val="002060"/>
                </a:solidFill>
                <a:latin typeface="微軟正黑體" panose="020B0604030504040204" pitchFamily="34" charset="-120"/>
                <a:ea typeface="微軟正黑體" panose="020B0604030504040204" pitchFamily="34" charset="-120"/>
              </a:rPr>
              <a:t>問卷設計</a:t>
            </a:r>
            <a:r>
              <a:rPr lang="zh-TW" altLang="en-US" sz="4400" dirty="0">
                <a:solidFill>
                  <a:srgbClr val="002060"/>
                </a:solidFill>
                <a:latin typeface="微軟正黑體" panose="020B0604030504040204" pitchFamily="34" charset="-120"/>
                <a:ea typeface="微軟正黑體" panose="020B0604030504040204" pitchFamily="34" charset="-120"/>
              </a:rPr>
              <a:t/>
            </a:r>
            <a:br>
              <a:rPr lang="zh-TW" altLang="en-US" sz="4400" dirty="0">
                <a:solidFill>
                  <a:srgbClr val="002060"/>
                </a:solidFill>
                <a:latin typeface="微軟正黑體" panose="020B0604030504040204" pitchFamily="34" charset="-120"/>
                <a:ea typeface="微軟正黑體" panose="020B0604030504040204" pitchFamily="34" charset="-120"/>
              </a:rPr>
            </a:br>
            <a:endParaRPr lang="zh-TW" altLang="en-US" sz="44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1512000" y="1463040"/>
            <a:ext cx="7284291" cy="4736592"/>
          </a:xfrm>
        </p:spPr>
        <p:txBody>
          <a:bodyPr>
            <a:normAutofit/>
          </a:bodyPr>
          <a:lstStyle/>
          <a:p>
            <a:r>
              <a:rPr lang="zh-TW" altLang="en-US" sz="2400" dirty="0">
                <a:solidFill>
                  <a:schemeClr val="tx1"/>
                </a:solidFill>
                <a:latin typeface="微軟正黑體" panose="020B0604030504040204" pitchFamily="34" charset="-120"/>
                <a:ea typeface="微軟正黑體" panose="020B0604030504040204" pitchFamily="34" charset="-120"/>
              </a:rPr>
              <a:t>社經背景</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(social demographic) </a:t>
            </a:r>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11</a:t>
            </a:r>
            <a:r>
              <a:rPr lang="zh-TW" altLang="en-US" sz="2400" dirty="0">
                <a:solidFill>
                  <a:schemeClr val="tx1"/>
                </a:solidFill>
                <a:latin typeface="微軟正黑體" panose="020B0604030504040204" pitchFamily="34" charset="-120"/>
                <a:ea typeface="微軟正黑體" panose="020B0604030504040204" pitchFamily="34" charset="-120"/>
              </a:rPr>
              <a:t>個題</a:t>
            </a:r>
            <a:r>
              <a:rPr lang="zh-TW" altLang="en-US" sz="2400" dirty="0" smtClean="0">
                <a:solidFill>
                  <a:schemeClr val="tx1"/>
                </a:solidFill>
                <a:latin typeface="微軟正黑體" panose="020B0604030504040204" pitchFamily="34" charset="-120"/>
                <a:ea typeface="微軟正黑體" panose="020B0604030504040204" pitchFamily="34" charset="-120"/>
              </a:rPr>
              <a:t>項</a:t>
            </a:r>
            <a:endParaRPr lang="en-US" altLang="zh-TW" sz="2400" dirty="0" smtClean="0">
              <a:solidFill>
                <a:schemeClr val="tx1"/>
              </a:solidFill>
              <a:latin typeface="微軟正黑體" panose="020B0604030504040204" pitchFamily="34" charset="-120"/>
              <a:ea typeface="微軟正黑體" panose="020B0604030504040204" pitchFamily="34" charset="-120"/>
            </a:endParaRPr>
          </a:p>
          <a:p>
            <a:r>
              <a:rPr lang="zh-TW" altLang="zh-TW" sz="2400" dirty="0">
                <a:solidFill>
                  <a:schemeClr val="tx1"/>
                </a:solidFill>
                <a:latin typeface="微軟正黑體" panose="020B0604030504040204" pitchFamily="34" charset="-120"/>
              </a:rPr>
              <a:t>品牌信任</a:t>
            </a:r>
            <a:r>
              <a:rPr lang="en-US" altLang="zh-TW" sz="2400" dirty="0">
                <a:solidFill>
                  <a:schemeClr val="tx1"/>
                </a:solidFill>
                <a:latin typeface="微軟正黑體" panose="020B0604030504040204" pitchFamily="34" charset="-120"/>
              </a:rPr>
              <a:t>(Brand trust)</a:t>
            </a:r>
            <a:r>
              <a:rPr lang="zh-TW" altLang="en-US" sz="2400" dirty="0">
                <a:solidFill>
                  <a:schemeClr val="tx1"/>
                </a:solidFill>
                <a:latin typeface="微軟正黑體" panose="020B0604030504040204" pitchFamily="34" charset="-120"/>
                <a:cs typeface="Times New Roman" panose="02020603050405020304" pitchFamily="18" charset="0"/>
              </a:rPr>
              <a:t>：</a:t>
            </a:r>
            <a:r>
              <a:rPr lang="en-US" altLang="zh-TW" sz="2400" dirty="0">
                <a:solidFill>
                  <a:schemeClr val="tx1"/>
                </a:solidFill>
                <a:latin typeface="微軟正黑體" panose="020B0604030504040204" pitchFamily="34" charset="-120"/>
                <a:cs typeface="Times New Roman" panose="02020603050405020304" pitchFamily="18" charset="0"/>
              </a:rPr>
              <a:t>15</a:t>
            </a:r>
            <a:r>
              <a:rPr lang="zh-TW" altLang="en-US" sz="2400" dirty="0">
                <a:solidFill>
                  <a:schemeClr val="tx1"/>
                </a:solidFill>
                <a:latin typeface="微軟正黑體" panose="020B0604030504040204" pitchFamily="34" charset="-120"/>
              </a:rPr>
              <a:t>個題</a:t>
            </a:r>
            <a:r>
              <a:rPr lang="zh-TW" altLang="en-US" sz="2400" dirty="0" smtClean="0">
                <a:solidFill>
                  <a:schemeClr val="tx1"/>
                </a:solidFill>
                <a:latin typeface="微軟正黑體" panose="020B0604030504040204" pitchFamily="34" charset="-120"/>
              </a:rPr>
              <a:t>項</a:t>
            </a:r>
            <a:endParaRPr lang="zh-TW" altLang="en-US" sz="2400" dirty="0">
              <a:solidFill>
                <a:schemeClr val="tx1"/>
              </a:solidFill>
              <a:latin typeface="微軟正黑體" panose="020B0604030504040204" pitchFamily="34" charset="-120"/>
              <a:ea typeface="微軟正黑體" panose="020B0604030504040204" pitchFamily="34" charset="-120"/>
            </a:endParaRPr>
          </a:p>
          <a:p>
            <a:pPr marL="257175" lvl="2" indent="-257175"/>
            <a:r>
              <a:rPr lang="zh-TW" altLang="zh-TW" sz="2400" dirty="0">
                <a:solidFill>
                  <a:schemeClr val="tx1"/>
                </a:solidFill>
                <a:latin typeface="微軟正黑體" panose="020B0604030504040204" pitchFamily="34" charset="-120"/>
                <a:ea typeface="微軟正黑體" panose="020B0604030504040204" pitchFamily="34" charset="-120"/>
              </a:rPr>
              <a:t>品牌形象</a:t>
            </a:r>
            <a:r>
              <a:rPr lang="en-US" altLang="zh-TW" sz="2400" dirty="0">
                <a:solidFill>
                  <a:schemeClr val="tx1"/>
                </a:solidFill>
                <a:latin typeface="微軟正黑體" panose="020B0604030504040204" pitchFamily="34" charset="-120"/>
                <a:ea typeface="微軟正黑體" panose="020B0604030504040204" pitchFamily="34" charset="-120"/>
              </a:rPr>
              <a:t>(Brand image)</a:t>
            </a:r>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12</a:t>
            </a:r>
            <a:r>
              <a:rPr lang="zh-TW" altLang="en-US" sz="2400" dirty="0">
                <a:solidFill>
                  <a:schemeClr val="tx1"/>
                </a:solidFill>
                <a:latin typeface="微軟正黑體" panose="020B0604030504040204" pitchFamily="34" charset="-120"/>
                <a:ea typeface="微軟正黑體" panose="020B0604030504040204" pitchFamily="34" charset="-120"/>
              </a:rPr>
              <a:t>個題項</a:t>
            </a:r>
          </a:p>
          <a:p>
            <a:pPr marL="257175" lvl="2" indent="-257175"/>
            <a:r>
              <a:rPr lang="zh-TW" altLang="zh-TW" sz="2400" dirty="0">
                <a:solidFill>
                  <a:schemeClr val="tx1"/>
                </a:solidFill>
                <a:latin typeface="微軟正黑體" panose="020B0604030504040204" pitchFamily="34" charset="-120"/>
                <a:ea typeface="微軟正黑體" panose="020B0604030504040204" pitchFamily="34" charset="-120"/>
              </a:rPr>
              <a:t>品牌價值</a:t>
            </a:r>
            <a:r>
              <a:rPr lang="en-US" altLang="zh-TW" sz="2400" dirty="0">
                <a:solidFill>
                  <a:schemeClr val="tx1"/>
                </a:solidFill>
                <a:latin typeface="微軟正黑體" panose="020B0604030504040204" pitchFamily="34" charset="-120"/>
                <a:ea typeface="微軟正黑體" panose="020B0604030504040204" pitchFamily="34" charset="-120"/>
              </a:rPr>
              <a:t>(Brand Value)</a:t>
            </a:r>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5</a:t>
            </a:r>
            <a:r>
              <a:rPr lang="zh-TW" altLang="en-US" sz="2400" dirty="0">
                <a:solidFill>
                  <a:schemeClr val="tx1"/>
                </a:solidFill>
                <a:latin typeface="微軟正黑體" panose="020B0604030504040204" pitchFamily="34" charset="-120"/>
                <a:ea typeface="微軟正黑體" panose="020B0604030504040204" pitchFamily="34" charset="-120"/>
              </a:rPr>
              <a:t>個構面，</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16</a:t>
            </a:r>
            <a:r>
              <a:rPr lang="zh-TW" altLang="en-US" sz="2400" dirty="0">
                <a:solidFill>
                  <a:schemeClr val="tx1"/>
                </a:solidFill>
                <a:latin typeface="微軟正黑體" panose="020B0604030504040204" pitchFamily="34" charset="-120"/>
                <a:ea typeface="微軟正黑體" panose="020B0604030504040204" pitchFamily="34" charset="-120"/>
              </a:rPr>
              <a:t>個題項</a:t>
            </a:r>
            <a:endParaRPr lang="en-US" altLang="zh-TW" sz="2400" dirty="0">
              <a:solidFill>
                <a:schemeClr val="tx1"/>
              </a:solidFill>
              <a:latin typeface="微軟正黑體" panose="020B0604030504040204" pitchFamily="34" charset="-120"/>
              <a:ea typeface="微軟正黑體" panose="020B0604030504040204" pitchFamily="34" charset="-120"/>
            </a:endParaRPr>
          </a:p>
          <a:p>
            <a:pPr marL="257175" lvl="2" indent="-257175"/>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願付價格</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(willingness to pay)</a:t>
            </a:r>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6</a:t>
            </a:r>
            <a:r>
              <a:rPr lang="zh-TW" altLang="en-US" sz="2400" dirty="0">
                <a:solidFill>
                  <a:schemeClr val="tx1"/>
                </a:solidFill>
                <a:latin typeface="微軟正黑體" panose="020B0604030504040204" pitchFamily="34" charset="-120"/>
                <a:ea typeface="微軟正黑體" panose="020B0604030504040204" pitchFamily="34" charset="-120"/>
              </a:rPr>
              <a:t>個題項</a:t>
            </a:r>
            <a:endParaRPr lang="en-US" altLang="zh-TW" sz="2400" dirty="0">
              <a:solidFill>
                <a:schemeClr val="tx1"/>
              </a:solidFill>
              <a:latin typeface="微軟正黑體" panose="020B0604030504040204" pitchFamily="34" charset="-120"/>
              <a:ea typeface="微軟正黑體" panose="020B0604030504040204" pitchFamily="34" charset="-120"/>
            </a:endParaRPr>
          </a:p>
          <a:p>
            <a:pPr marL="257175" lvl="2" indent="-257175"/>
            <a:r>
              <a:rPr lang="zh-TW" altLang="zh-TW" sz="2400" dirty="0">
                <a:solidFill>
                  <a:schemeClr val="tx1"/>
                </a:solidFill>
                <a:latin typeface="微軟正黑體" panose="020B0604030504040204" pitchFamily="34" charset="-120"/>
                <a:ea typeface="微軟正黑體" panose="020B0604030504040204" pitchFamily="34" charset="-120"/>
              </a:rPr>
              <a:t>購買意向</a:t>
            </a:r>
            <a:r>
              <a:rPr lang="en-US" altLang="zh-TW" sz="2400" dirty="0">
                <a:solidFill>
                  <a:schemeClr val="tx1"/>
                </a:solidFill>
                <a:latin typeface="微軟正黑體" panose="020B0604030504040204" pitchFamily="34" charset="-120"/>
                <a:ea typeface="微軟正黑體" panose="020B0604030504040204" pitchFamily="34" charset="-120"/>
              </a:rPr>
              <a:t>(purchase intention)</a:t>
            </a:r>
            <a:r>
              <a:rPr lang="zh-TW" altLang="en-US"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6</a:t>
            </a:r>
            <a:r>
              <a:rPr lang="zh-TW" altLang="en-US" sz="2400" dirty="0">
                <a:solidFill>
                  <a:schemeClr val="tx1"/>
                </a:solidFill>
                <a:latin typeface="微軟正黑體" panose="020B0604030504040204" pitchFamily="34" charset="-120"/>
                <a:ea typeface="微軟正黑體" panose="020B0604030504040204" pitchFamily="34" charset="-120"/>
              </a:rPr>
              <a:t>個題項</a:t>
            </a:r>
            <a:endParaRPr lang="en-US" altLang="zh-TW" sz="2400" dirty="0">
              <a:solidFill>
                <a:schemeClr val="tx1"/>
              </a:solidFill>
              <a:latin typeface="微軟正黑體" panose="020B0604030504040204" pitchFamily="34" charset="-120"/>
              <a:ea typeface="微軟正黑體" panose="020B0604030504040204" pitchFamily="34" charset="-120"/>
            </a:endParaRPr>
          </a:p>
          <a:p>
            <a:pPr marL="257175" lvl="2" indent="-257175"/>
            <a:endParaRPr lang="en-US" altLang="zh-TW" sz="2400" dirty="0">
              <a:solidFill>
                <a:schemeClr val="tx1"/>
              </a:solidFill>
              <a:latin typeface="微軟正黑體" panose="020B0604030504040204" pitchFamily="34" charset="-120"/>
              <a:ea typeface="微軟正黑體" panose="020B0604030504040204" pitchFamily="34" charset="-120"/>
            </a:endParaRPr>
          </a:p>
          <a:p>
            <a:pPr marL="257175" lvl="2" indent="-257175"/>
            <a:r>
              <a:rPr lang="zh-TW" altLang="en-US" sz="2400" dirty="0">
                <a:solidFill>
                  <a:schemeClr val="tx1"/>
                </a:solidFill>
                <a:latin typeface="微軟正黑體" panose="020B0604030504040204" pitchFamily="34" charset="-120"/>
                <a:ea typeface="微軟正黑體" panose="020B0604030504040204" pitchFamily="34" charset="-120"/>
              </a:rPr>
              <a:t>李克特量表</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(Likert-scale)</a:t>
            </a:r>
            <a:r>
              <a:rPr lang="zh-TW" altLang="en-US" sz="2400" dirty="0">
                <a:solidFill>
                  <a:schemeClr val="tx1"/>
                </a:solidFill>
                <a:latin typeface="微軟正黑體" panose="020B0604030504040204" pitchFamily="34" charset="-120"/>
                <a:ea typeface="微軟正黑體" panose="020B0604030504040204" pitchFamily="34" charset="-120"/>
              </a:rPr>
              <a:t>、名目尺度</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(Nominal scale)</a:t>
            </a:r>
            <a:r>
              <a:rPr lang="zh-TW" altLang="en-US" sz="2400" dirty="0">
                <a:solidFill>
                  <a:schemeClr val="tx1"/>
                </a:solidFill>
                <a:latin typeface="微軟正黑體" panose="020B0604030504040204" pitchFamily="34" charset="-120"/>
                <a:ea typeface="微軟正黑體" panose="020B0604030504040204" pitchFamily="34" charset="-120"/>
              </a:rPr>
              <a:t>和順序尺度</a:t>
            </a:r>
            <a:r>
              <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(Ordinal scale</a:t>
            </a:r>
            <a:r>
              <a:rPr lang="en-US" altLang="zh-TW" sz="2400"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400"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7790497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94944"/>
            <a:ext cx="7110556" cy="694944"/>
          </a:xfrm>
        </p:spPr>
        <p:txBody>
          <a:bodyPr>
            <a:noAutofit/>
          </a:bodyPr>
          <a:lstStyle/>
          <a:p>
            <a:r>
              <a:rPr lang="en-US" altLang="zh-TW" dirty="0">
                <a:solidFill>
                  <a:srgbClr val="002060"/>
                </a:solidFill>
                <a:latin typeface="微軟正黑體" panose="020B0604030504040204" pitchFamily="34" charset="-120"/>
                <a:ea typeface="微軟正黑體" panose="020B0604030504040204" pitchFamily="34" charset="-120"/>
              </a:rPr>
              <a:t>3.6</a:t>
            </a:r>
            <a:r>
              <a:rPr lang="zh-TW" altLang="zh-TW" dirty="0">
                <a:solidFill>
                  <a:srgbClr val="002060"/>
                </a:solidFill>
                <a:latin typeface="微軟正黑體" panose="020B0604030504040204" pitchFamily="34" charset="-120"/>
                <a:ea typeface="微軟正黑體" panose="020B0604030504040204" pitchFamily="34" charset="-120"/>
              </a:rPr>
              <a:t>資料分析與統計方法</a:t>
            </a:r>
            <a:endParaRPr lang="zh-TW" altLang="en-US" dirty="0">
              <a:solidFill>
                <a:srgbClr val="002060"/>
              </a:solidFill>
              <a:latin typeface="微軟正黑體" panose="020B0604030504040204" pitchFamily="34" charset="-120"/>
              <a:ea typeface="微軟正黑體" panose="020B0604030504040204" pitchFamily="34" charset="-120"/>
            </a:endParaRPr>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736182100"/>
              </p:ext>
            </p:extLst>
          </p:nvPr>
        </p:nvGraphicFramePr>
        <p:xfrm>
          <a:off x="1165861" y="1872234"/>
          <a:ext cx="7578089" cy="33124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037075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34784" cy="1280890"/>
          </a:xfrm>
        </p:spPr>
        <p:txBody>
          <a:bodyPr>
            <a:normAutofit/>
          </a:bodyPr>
          <a:lstStyle/>
          <a:p>
            <a:r>
              <a:rPr lang="en-US" altLang="zh-TW" dirty="0">
                <a:solidFill>
                  <a:srgbClr val="002060"/>
                </a:solidFill>
                <a:latin typeface="微軟正黑體" panose="020B0604030504040204" pitchFamily="34" charset="-120"/>
                <a:ea typeface="微軟正黑體" panose="020B0604030504040204" pitchFamily="34" charset="-120"/>
              </a:rPr>
              <a:t>4.</a:t>
            </a:r>
            <a:r>
              <a:rPr lang="zh-TW" altLang="en-US" dirty="0">
                <a:solidFill>
                  <a:srgbClr val="002060"/>
                </a:solidFill>
                <a:latin typeface="微軟正黑體" panose="020B0604030504040204" pitchFamily="34" charset="-120"/>
                <a:ea typeface="微軟正黑體" panose="020B0604030504040204" pitchFamily="34" charset="-120"/>
              </a:rPr>
              <a:t>研究結果 </a:t>
            </a:r>
            <a:endParaRPr lang="en-US" altLang="zh-TW" dirty="0">
              <a:solidFill>
                <a:srgbClr val="002060"/>
              </a:solidFill>
              <a:latin typeface="微軟正黑體" panose="020B0604030504040204" pitchFamily="34" charset="-120"/>
              <a:ea typeface="微軟正黑體" panose="020B0604030504040204" pitchFamily="34" charset="-120"/>
            </a:endParaRPr>
          </a:p>
        </p:txBody>
      </p:sp>
      <p:graphicFrame>
        <p:nvGraphicFramePr>
          <p:cNvPr id="10" name="內容版面配置區 9"/>
          <p:cNvGraphicFramePr>
            <a:graphicFrameLocks noGrp="1"/>
          </p:cNvGraphicFramePr>
          <p:nvPr>
            <p:ph idx="1"/>
            <p:extLst>
              <p:ext uri="{D42A27DB-BD31-4B8C-83A1-F6EECF244321}">
                <p14:modId xmlns:p14="http://schemas.microsoft.com/office/powerpoint/2010/main" val="749701521"/>
              </p:ext>
            </p:extLst>
          </p:nvPr>
        </p:nvGraphicFramePr>
        <p:xfrm>
          <a:off x="822960" y="1280160"/>
          <a:ext cx="8147304" cy="54223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4283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126224" cy="1280890"/>
          </a:xfrm>
        </p:spPr>
        <p:txBody>
          <a:bodyPr/>
          <a:lstStyle/>
          <a:p>
            <a:pPr lvl="0"/>
            <a:r>
              <a:rPr lang="en-US" altLang="zh-TW" dirty="0">
                <a:solidFill>
                  <a:srgbClr val="002060"/>
                </a:solidFill>
                <a:latin typeface="+mj-ea"/>
              </a:rPr>
              <a:t>4.1.</a:t>
            </a:r>
            <a:r>
              <a:rPr lang="zh-TW" altLang="zh-TW" dirty="0">
                <a:solidFill>
                  <a:srgbClr val="002060"/>
                </a:solidFill>
                <a:latin typeface="+mj-ea"/>
              </a:rPr>
              <a:t>受訪者社會經濟基本資料</a:t>
            </a:r>
            <a:r>
              <a:rPr lang="zh-TW" altLang="en-US" dirty="0">
                <a:solidFill>
                  <a:srgbClr val="002060"/>
                </a:solidFill>
                <a:latin typeface="+mj-ea"/>
              </a:rPr>
              <a:t/>
            </a:r>
            <a:br>
              <a:rPr lang="zh-TW" altLang="en-US" dirty="0">
                <a:solidFill>
                  <a:srgbClr val="002060"/>
                </a:solidFill>
                <a:latin typeface="+mj-ea"/>
              </a:rPr>
            </a:br>
            <a:endParaRPr lang="zh-TW" altLang="en-US" dirty="0"/>
          </a:p>
        </p:txBody>
      </p:sp>
      <p:sp>
        <p:nvSpPr>
          <p:cNvPr id="3" name="內容版面配置區 2"/>
          <p:cNvSpPr>
            <a:spLocks noGrp="1"/>
          </p:cNvSpPr>
          <p:nvPr>
            <p:ph idx="1"/>
          </p:nvPr>
        </p:nvSpPr>
        <p:spPr>
          <a:xfrm>
            <a:off x="1512000" y="1490472"/>
            <a:ext cx="7735823" cy="4782312"/>
          </a:xfrm>
        </p:spPr>
        <p:txBody>
          <a:bodyPr>
            <a:normAutofit/>
          </a:bodyPr>
          <a:lstStyle/>
          <a:p>
            <a:r>
              <a:rPr lang="zh-TW" altLang="zh-TW" sz="2800" dirty="0" smtClean="0">
                <a:solidFill>
                  <a:schemeClr val="tx1"/>
                </a:solidFill>
                <a:latin typeface="微軟正黑體" panose="020B0604030504040204" pitchFamily="34" charset="-120"/>
                <a:ea typeface="微軟正黑體" panose="020B0604030504040204" pitchFamily="34" charset="-120"/>
              </a:rPr>
              <a:t>受</a:t>
            </a:r>
            <a:r>
              <a:rPr lang="zh-TW" altLang="zh-TW" sz="2800" dirty="0">
                <a:solidFill>
                  <a:schemeClr val="tx1"/>
                </a:solidFill>
                <a:latin typeface="微軟正黑體" panose="020B0604030504040204" pitchFamily="34" charset="-120"/>
                <a:ea typeface="微軟正黑體" panose="020B0604030504040204" pitchFamily="34" charset="-120"/>
              </a:rPr>
              <a:t>訪</a:t>
            </a:r>
            <a:r>
              <a:rPr lang="zh-TW" altLang="zh-TW" sz="2800" dirty="0" smtClean="0">
                <a:solidFill>
                  <a:schemeClr val="tx1"/>
                </a:solidFill>
                <a:latin typeface="微軟正黑體" panose="020B0604030504040204" pitchFamily="34" charset="-120"/>
                <a:ea typeface="微軟正黑體" panose="020B0604030504040204" pitchFamily="34" charset="-120"/>
              </a:rPr>
              <a:t>者</a:t>
            </a:r>
            <a:r>
              <a:rPr lang="zh-TW" altLang="en-US" sz="2800" dirty="0" smtClean="0">
                <a:solidFill>
                  <a:schemeClr val="tx1"/>
                </a:solidFill>
                <a:latin typeface="微軟正黑體" panose="020B0604030504040204" pitchFamily="34" charset="-120"/>
                <a:ea typeface="微軟正黑體" panose="020B0604030504040204" pitchFamily="34" charset="-120"/>
              </a:rPr>
              <a:t>以</a:t>
            </a:r>
            <a:r>
              <a:rPr lang="zh-TW" altLang="zh-TW" sz="2800" dirty="0" smtClean="0">
                <a:solidFill>
                  <a:schemeClr val="tx1"/>
                </a:solidFill>
                <a:latin typeface="微軟正黑體" panose="020B0604030504040204" pitchFamily="34" charset="-120"/>
                <a:ea typeface="微軟正黑體" panose="020B0604030504040204" pitchFamily="34" charset="-120"/>
              </a:rPr>
              <a:t>女</a:t>
            </a:r>
            <a:r>
              <a:rPr lang="zh-TW" altLang="en-US" sz="2800" dirty="0" smtClean="0">
                <a:solidFill>
                  <a:schemeClr val="tx1"/>
                </a:solidFill>
                <a:latin typeface="微軟正黑體" panose="020B0604030504040204" pitchFamily="34" charset="-120"/>
                <a:ea typeface="微軟正黑體" panose="020B0604030504040204" pitchFamily="34" charset="-120"/>
              </a:rPr>
              <a:t>性</a:t>
            </a:r>
            <a:r>
              <a:rPr lang="zh-TW" altLang="zh-TW" sz="2800" dirty="0" smtClean="0">
                <a:solidFill>
                  <a:schemeClr val="tx1"/>
                </a:solidFill>
                <a:latin typeface="微軟正黑體" panose="020B0604030504040204" pitchFamily="34" charset="-120"/>
              </a:rPr>
              <a:t>居多</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ea typeface="微軟正黑體" panose="020B0604030504040204" pitchFamily="34" charset="-120"/>
              </a:rPr>
              <a:t>年齡以</a:t>
            </a:r>
            <a:r>
              <a:rPr lang="en-US" altLang="zh-TW" sz="2800" dirty="0">
                <a:solidFill>
                  <a:schemeClr val="tx1"/>
                </a:solidFill>
                <a:latin typeface="微軟正黑體" panose="020B0604030504040204" pitchFamily="34" charset="-120"/>
                <a:ea typeface="微軟正黑體" panose="020B0604030504040204" pitchFamily="34" charset="-120"/>
              </a:rPr>
              <a:t>31-40 </a:t>
            </a:r>
            <a:r>
              <a:rPr lang="zh-TW" altLang="zh-TW" sz="2800" dirty="0">
                <a:solidFill>
                  <a:schemeClr val="tx1"/>
                </a:solidFill>
                <a:latin typeface="微軟正黑體" panose="020B0604030504040204" pitchFamily="34" charset="-120"/>
                <a:ea typeface="微軟正黑體" panose="020B0604030504040204" pitchFamily="34" charset="-120"/>
              </a:rPr>
              <a:t>歲居多</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smtClean="0">
                <a:solidFill>
                  <a:schemeClr val="tx1"/>
                </a:solidFill>
                <a:latin typeface="微軟正黑體" panose="020B0604030504040204" pitchFamily="34" charset="-120"/>
                <a:ea typeface="微軟正黑體" panose="020B0604030504040204" pitchFamily="34" charset="-120"/>
              </a:rPr>
              <a:t>職業</a:t>
            </a:r>
            <a:r>
              <a:rPr lang="zh-TW" altLang="en-US" sz="2800" dirty="0" smtClean="0">
                <a:solidFill>
                  <a:schemeClr val="tx1"/>
                </a:solidFill>
                <a:latin typeface="微軟正黑體" panose="020B0604030504040204" pitchFamily="34" charset="-120"/>
                <a:ea typeface="微軟正黑體" panose="020B0604030504040204" pitchFamily="34" charset="-120"/>
              </a:rPr>
              <a:t>多為餐飲服務業</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rPr>
              <a:t>居住地為高雄</a:t>
            </a:r>
            <a:r>
              <a:rPr lang="zh-TW" altLang="en-US" sz="2800" dirty="0" smtClean="0">
                <a:solidFill>
                  <a:schemeClr val="tx1"/>
                </a:solidFill>
                <a:latin typeface="微軟正黑體" panose="020B0604030504040204" pitchFamily="34" charset="-120"/>
              </a:rPr>
              <a:t>居多</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smtClean="0">
                <a:solidFill>
                  <a:schemeClr val="tx1"/>
                </a:solidFill>
                <a:latin typeface="微軟正黑體" panose="020B0604030504040204" pitchFamily="34" charset="-120"/>
                <a:ea typeface="微軟正黑體" panose="020B0604030504040204" pitchFamily="34" charset="-120"/>
              </a:rPr>
              <a:t>個人平均月收入為</a:t>
            </a:r>
            <a:r>
              <a:rPr lang="en-US" altLang="zh-TW" sz="2800" kern="100" dirty="0" smtClean="0">
                <a:solidFill>
                  <a:schemeClr val="tx1"/>
                </a:solidFill>
                <a:latin typeface="+mn-ea"/>
              </a:rPr>
              <a:t>22,001-30,000</a:t>
            </a:r>
            <a:r>
              <a:rPr lang="zh-TW" altLang="zh-TW" sz="2800" dirty="0" smtClean="0">
                <a:solidFill>
                  <a:schemeClr val="tx1"/>
                </a:solidFill>
                <a:latin typeface="微軟正黑體" panose="020B0604030504040204" pitchFamily="34" charset="-120"/>
                <a:ea typeface="微軟正黑體" panose="020B0604030504040204" pitchFamily="34" charset="-120"/>
              </a:rPr>
              <a:t>元以上</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zh-TW" sz="2800" dirty="0" smtClean="0">
                <a:solidFill>
                  <a:schemeClr val="tx1"/>
                </a:solidFill>
                <a:latin typeface="微軟正黑體" panose="020B0604030504040204" pitchFamily="34" charset="-120"/>
                <a:ea typeface="微軟正黑體" panose="020B0604030504040204" pitchFamily="34" charset="-120"/>
              </a:rPr>
              <a:t>本</a:t>
            </a:r>
            <a:r>
              <a:rPr lang="zh-TW" altLang="zh-TW" sz="2800" dirty="0">
                <a:solidFill>
                  <a:schemeClr val="tx1"/>
                </a:solidFill>
                <a:latin typeface="微軟正黑體" panose="020B0604030504040204" pitchFamily="34" charset="-120"/>
                <a:ea typeface="微軟正黑體" panose="020B0604030504040204" pitchFamily="34" charset="-120"/>
              </a:rPr>
              <a:t>次到台東旅遊主要目的為觀光</a:t>
            </a:r>
            <a:r>
              <a:rPr lang="zh-TW" altLang="zh-TW" sz="2800" dirty="0" smtClean="0">
                <a:solidFill>
                  <a:schemeClr val="tx1"/>
                </a:solidFill>
                <a:latin typeface="微軟正黑體" panose="020B0604030504040204" pitchFamily="34" charset="-120"/>
                <a:ea typeface="微軟正黑體" panose="020B0604030504040204" pitchFamily="34" charset="-120"/>
              </a:rPr>
              <a:t>居多</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zh-TW" sz="2900" dirty="0">
                <a:solidFill>
                  <a:schemeClr val="tx1"/>
                </a:solidFill>
                <a:latin typeface="微軟正黑體" panose="020B0604030504040204" pitchFamily="34" charset="-120"/>
                <a:ea typeface="微軟正黑體" panose="020B0604030504040204" pitchFamily="34" charset="-120"/>
              </a:rPr>
              <a:t>本次到台東旅遊住宿天數以</a:t>
            </a:r>
            <a:r>
              <a:rPr lang="en-US" altLang="zh-TW" sz="2900" dirty="0">
                <a:solidFill>
                  <a:schemeClr val="tx1"/>
                </a:solidFill>
                <a:latin typeface="微軟正黑體" panose="020B0604030504040204" pitchFamily="34" charset="-120"/>
                <a:ea typeface="微軟正黑體" panose="020B0604030504040204" pitchFamily="34" charset="-120"/>
              </a:rPr>
              <a:t>1</a:t>
            </a:r>
            <a:r>
              <a:rPr lang="zh-TW" altLang="zh-TW" sz="2900" dirty="0">
                <a:solidFill>
                  <a:schemeClr val="tx1"/>
                </a:solidFill>
                <a:latin typeface="微軟正黑體" panose="020B0604030504040204" pitchFamily="34" charset="-120"/>
                <a:ea typeface="微軟正黑體" panose="020B0604030504040204" pitchFamily="34" charset="-120"/>
              </a:rPr>
              <a:t>天為</a:t>
            </a:r>
            <a:r>
              <a:rPr lang="zh-TW" altLang="zh-TW" sz="2900" dirty="0" smtClean="0">
                <a:solidFill>
                  <a:schemeClr val="tx1"/>
                </a:solidFill>
                <a:latin typeface="微軟正黑體" panose="020B0604030504040204" pitchFamily="34" charset="-120"/>
                <a:ea typeface="微軟正黑體" panose="020B0604030504040204" pitchFamily="34" charset="-120"/>
              </a:rPr>
              <a:t>最多</a:t>
            </a:r>
            <a:endParaRPr lang="en-US" altLang="zh-TW" sz="2900" dirty="0" smtClean="0">
              <a:solidFill>
                <a:schemeClr val="tx1"/>
              </a:solidFill>
              <a:latin typeface="微軟正黑體" panose="020B0604030504040204" pitchFamily="34" charset="-120"/>
              <a:ea typeface="微軟正黑體" panose="020B0604030504040204" pitchFamily="34" charset="-120"/>
            </a:endParaRPr>
          </a:p>
          <a:p>
            <a:r>
              <a:rPr lang="zh-TW" altLang="zh-TW" sz="2900" dirty="0">
                <a:solidFill>
                  <a:schemeClr val="tx1"/>
                </a:solidFill>
                <a:latin typeface="微軟正黑體" panose="020B0604030504040204" pitchFamily="34" charset="-120"/>
                <a:ea typeface="微軟正黑體" panose="020B0604030504040204" pitchFamily="34" charset="-120"/>
              </a:rPr>
              <a:t>本次到台東旅遊主要資訊來源以網路為最多</a:t>
            </a:r>
          </a:p>
        </p:txBody>
      </p:sp>
    </p:spTree>
    <p:extLst>
      <p:ext uri="{BB962C8B-B14F-4D97-AF65-F5344CB8AC3E}">
        <p14:creationId xmlns:p14="http://schemas.microsoft.com/office/powerpoint/2010/main" val="3436333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6979920" cy="802354"/>
          </a:xfrm>
        </p:spPr>
        <p:txBody>
          <a:bodyPr>
            <a:noAutofit/>
          </a:bodyPr>
          <a:lstStyle/>
          <a:p>
            <a:r>
              <a:rPr lang="en-US" altLang="zh-TW" dirty="0">
                <a:solidFill>
                  <a:srgbClr val="002060"/>
                </a:solidFill>
                <a:latin typeface="+mj-ea"/>
              </a:rPr>
              <a:t>4.1.</a:t>
            </a:r>
            <a:r>
              <a:rPr lang="zh-TW" altLang="zh-TW" dirty="0">
                <a:solidFill>
                  <a:srgbClr val="002060"/>
                </a:solidFill>
                <a:latin typeface="+mj-ea"/>
              </a:rPr>
              <a:t>受訪者社會經濟</a:t>
            </a:r>
            <a:r>
              <a:rPr lang="zh-TW" altLang="zh-TW" dirty="0" smtClean="0">
                <a:solidFill>
                  <a:srgbClr val="002060"/>
                </a:solidFill>
                <a:latin typeface="+mj-ea"/>
              </a:rPr>
              <a:t>基本資料</a:t>
            </a:r>
            <a:r>
              <a:rPr lang="zh-TW" altLang="en-US" dirty="0" smtClean="0">
                <a:solidFill>
                  <a:srgbClr val="002060"/>
                </a:solidFill>
                <a:latin typeface="+mj-ea"/>
              </a:rPr>
              <a:t>  表</a:t>
            </a:r>
            <a:r>
              <a:rPr lang="en-US" altLang="zh-TW" dirty="0" smtClean="0">
                <a:solidFill>
                  <a:srgbClr val="002060"/>
                </a:solidFill>
                <a:latin typeface="+mj-ea"/>
              </a:rPr>
              <a:t>1</a:t>
            </a:r>
            <a:r>
              <a:rPr lang="zh-TW" altLang="en-US" dirty="0"/>
              <a:t/>
            </a:r>
            <a:br>
              <a:rPr lang="zh-TW" altLang="en-US" dirty="0"/>
            </a:br>
            <a:endParaRPr lang="zh-TW" altLang="en-US" dirty="0"/>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val="40714909"/>
              </p:ext>
            </p:extLst>
          </p:nvPr>
        </p:nvGraphicFramePr>
        <p:xfrm>
          <a:off x="432000" y="1296000"/>
          <a:ext cx="8439914" cy="5296824"/>
        </p:xfrm>
        <a:graphic>
          <a:graphicData uri="http://schemas.openxmlformats.org/drawingml/2006/table">
            <a:tbl>
              <a:tblPr firstRow="1" firstCol="1" bandRow="1">
                <a:tableStyleId>{7DF18680-E054-41AD-8BC1-D1AEF772440D}</a:tableStyleId>
              </a:tblPr>
              <a:tblGrid>
                <a:gridCol w="4506932">
                  <a:extLst>
                    <a:ext uri="{9D8B030D-6E8A-4147-A177-3AD203B41FA5}">
                      <a16:colId xmlns:a16="http://schemas.microsoft.com/office/drawing/2014/main" val="2453383099"/>
                    </a:ext>
                  </a:extLst>
                </a:gridCol>
                <a:gridCol w="1684219">
                  <a:extLst>
                    <a:ext uri="{9D8B030D-6E8A-4147-A177-3AD203B41FA5}">
                      <a16:colId xmlns:a16="http://schemas.microsoft.com/office/drawing/2014/main" val="2625035438"/>
                    </a:ext>
                  </a:extLst>
                </a:gridCol>
                <a:gridCol w="2248763">
                  <a:extLst>
                    <a:ext uri="{9D8B030D-6E8A-4147-A177-3AD203B41FA5}">
                      <a16:colId xmlns:a16="http://schemas.microsoft.com/office/drawing/2014/main" val="3787998086"/>
                    </a:ext>
                  </a:extLst>
                </a:gridCol>
              </a:tblGrid>
              <a:tr h="441402">
                <a:tc gridSpan="3">
                  <a:txBody>
                    <a:bodyPr/>
                    <a:lstStyle/>
                    <a:p>
                      <a:pPr algn="ctr">
                        <a:spcAft>
                          <a:spcPts val="0"/>
                        </a:spcAft>
                      </a:pPr>
                      <a:r>
                        <a:rPr lang="zh-TW" altLang="en-US" sz="2000" kern="0" dirty="0" smtClean="0">
                          <a:effectLst/>
                        </a:rPr>
                        <a:t>性別</a:t>
                      </a: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endParaRPr lang="zh-TW" altLang="en-US" dirty="0"/>
                    </a:p>
                  </a:txBody>
                  <a:tcPr marL="17780" marR="17780" marT="0" marB="0" anchor="ctr"/>
                </a:tc>
                <a:tc hMerge="1">
                  <a:txBody>
                    <a:bodyPr/>
                    <a:lstStyle/>
                    <a:p>
                      <a:endParaRPr lang="zh-TW" altLang="en-US" dirty="0"/>
                    </a:p>
                  </a:txBody>
                  <a:tcPr marL="17780" marR="17780" marT="0" marB="0" anchor="ctr"/>
                </a:tc>
                <a:extLst>
                  <a:ext uri="{0D108BD9-81ED-4DB2-BD59-A6C34878D82A}">
                    <a16:rowId xmlns:a16="http://schemas.microsoft.com/office/drawing/2014/main" val="858980519"/>
                  </a:ext>
                </a:extLst>
              </a:tr>
              <a:tr h="441402">
                <a:tc>
                  <a:txBody>
                    <a:bodyPr/>
                    <a:lstStyle/>
                    <a:p>
                      <a:pPr algn="ctr">
                        <a:spcAft>
                          <a:spcPts val="0"/>
                        </a:spcAft>
                      </a:pPr>
                      <a:r>
                        <a:rPr lang="zh-TW" sz="2000" kern="0" dirty="0">
                          <a:effectLst/>
                        </a:rPr>
                        <a:t>項目</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98681007"/>
                  </a:ext>
                </a:extLst>
              </a:tr>
              <a:tr h="441402">
                <a:tc>
                  <a:txBody>
                    <a:bodyPr/>
                    <a:lstStyle/>
                    <a:p>
                      <a:pPr algn="l">
                        <a:spcAft>
                          <a:spcPts val="0"/>
                        </a:spcAft>
                      </a:pPr>
                      <a:r>
                        <a:rPr lang="zh-TW" sz="2000" kern="0" dirty="0">
                          <a:effectLst/>
                        </a:rPr>
                        <a:t>男</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207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45.9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086535937"/>
                  </a:ext>
                </a:extLst>
              </a:tr>
              <a:tr h="441402">
                <a:tc>
                  <a:txBody>
                    <a:bodyPr/>
                    <a:lstStyle/>
                    <a:p>
                      <a:pPr algn="l">
                        <a:spcAft>
                          <a:spcPts val="0"/>
                        </a:spcAft>
                      </a:pPr>
                      <a:r>
                        <a:rPr lang="zh-TW" sz="2000" kern="0" dirty="0">
                          <a:effectLst/>
                        </a:rPr>
                        <a:t>女</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244</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54.1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154856767"/>
                  </a:ext>
                </a:extLst>
              </a:tr>
              <a:tr h="441402">
                <a:tc gridSpan="3">
                  <a:txBody>
                    <a:bodyPr/>
                    <a:lstStyle/>
                    <a:p>
                      <a:pPr algn="ctr">
                        <a:spcAft>
                          <a:spcPts val="0"/>
                        </a:spcAft>
                      </a:pPr>
                      <a:r>
                        <a:rPr lang="zh-TW" sz="2000" kern="0" dirty="0" smtClean="0">
                          <a:effectLst/>
                        </a:rPr>
                        <a:t>年齡</a:t>
                      </a:r>
                      <a:r>
                        <a:rPr lang="zh-TW" sz="2000" kern="0" dirty="0">
                          <a:effectLst/>
                        </a:rPr>
                        <a:t>　</a:t>
                      </a: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638514890"/>
                  </a:ext>
                </a:extLst>
              </a:tr>
              <a:tr h="441402">
                <a:tc>
                  <a:txBody>
                    <a:bodyPr/>
                    <a:lstStyle/>
                    <a:p>
                      <a:pPr algn="ctr">
                        <a:spcAft>
                          <a:spcPts val="0"/>
                        </a:spcAft>
                      </a:pPr>
                      <a:r>
                        <a:rPr lang="zh-TW" sz="2000" kern="0" dirty="0">
                          <a:effectLst/>
                        </a:rPr>
                        <a:t>項目</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425861949"/>
                  </a:ext>
                </a:extLst>
              </a:tr>
              <a:tr h="441402">
                <a:tc>
                  <a:txBody>
                    <a:bodyPr/>
                    <a:lstStyle/>
                    <a:p>
                      <a:pPr algn="l">
                        <a:spcAft>
                          <a:spcPts val="0"/>
                        </a:spcAft>
                      </a:pPr>
                      <a:r>
                        <a:rPr lang="en-US" sz="2000" kern="0" dirty="0">
                          <a:effectLst/>
                        </a:rPr>
                        <a:t>18-20</a:t>
                      </a:r>
                      <a:r>
                        <a:rPr lang="zh-TW" sz="2000" kern="0" dirty="0">
                          <a:effectLst/>
                        </a:rPr>
                        <a:t>歲</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15</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3.3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458051143"/>
                  </a:ext>
                </a:extLst>
              </a:tr>
              <a:tr h="441402">
                <a:tc>
                  <a:txBody>
                    <a:bodyPr/>
                    <a:lstStyle/>
                    <a:p>
                      <a:pPr algn="l">
                        <a:spcAft>
                          <a:spcPts val="0"/>
                        </a:spcAft>
                      </a:pPr>
                      <a:r>
                        <a:rPr lang="en-US" sz="2000" kern="0" dirty="0">
                          <a:effectLst/>
                        </a:rPr>
                        <a:t>21-30</a:t>
                      </a:r>
                      <a:r>
                        <a:rPr lang="zh-TW" sz="2000" kern="0" dirty="0">
                          <a:effectLst/>
                        </a:rPr>
                        <a:t>歲</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99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22.0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82233509"/>
                  </a:ext>
                </a:extLst>
              </a:tr>
              <a:tr h="441402">
                <a:tc>
                  <a:txBody>
                    <a:bodyPr/>
                    <a:lstStyle/>
                    <a:p>
                      <a:pPr algn="l">
                        <a:spcAft>
                          <a:spcPts val="0"/>
                        </a:spcAft>
                      </a:pPr>
                      <a:r>
                        <a:rPr lang="en-US" sz="2000" kern="0" dirty="0">
                          <a:effectLst/>
                        </a:rPr>
                        <a:t>31-40</a:t>
                      </a:r>
                      <a:r>
                        <a:rPr lang="zh-TW" sz="2000" kern="0" dirty="0">
                          <a:effectLst/>
                        </a:rPr>
                        <a:t>歲</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187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41.5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87109643"/>
                  </a:ext>
                </a:extLst>
              </a:tr>
              <a:tr h="441402">
                <a:tc>
                  <a:txBody>
                    <a:bodyPr/>
                    <a:lstStyle/>
                    <a:p>
                      <a:pPr algn="l">
                        <a:spcAft>
                          <a:spcPts val="0"/>
                        </a:spcAft>
                      </a:pPr>
                      <a:r>
                        <a:rPr lang="en-US" sz="2000" kern="0" dirty="0">
                          <a:effectLst/>
                        </a:rPr>
                        <a:t>41-50</a:t>
                      </a:r>
                      <a:r>
                        <a:rPr lang="zh-TW" sz="2000" kern="0" dirty="0">
                          <a:effectLst/>
                        </a:rPr>
                        <a:t>歲</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130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28.8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22006704"/>
                  </a:ext>
                </a:extLst>
              </a:tr>
              <a:tr h="441402">
                <a:tc>
                  <a:txBody>
                    <a:bodyPr/>
                    <a:lstStyle/>
                    <a:p>
                      <a:pPr algn="l">
                        <a:spcAft>
                          <a:spcPts val="0"/>
                        </a:spcAft>
                      </a:pPr>
                      <a:r>
                        <a:rPr lang="en-US" sz="2000" kern="0" dirty="0">
                          <a:effectLst/>
                        </a:rPr>
                        <a:t>51-60</a:t>
                      </a:r>
                      <a:r>
                        <a:rPr lang="zh-TW" sz="2000" kern="0" dirty="0">
                          <a:effectLst/>
                        </a:rPr>
                        <a:t>歲</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1.6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160483496"/>
                  </a:ext>
                </a:extLst>
              </a:tr>
              <a:tr h="441402">
                <a:tc>
                  <a:txBody>
                    <a:bodyPr/>
                    <a:lstStyle/>
                    <a:p>
                      <a:pPr algn="l">
                        <a:spcAft>
                          <a:spcPts val="0"/>
                        </a:spcAft>
                      </a:pPr>
                      <a:r>
                        <a:rPr lang="en-US" sz="2000" kern="0" dirty="0">
                          <a:effectLst/>
                        </a:rPr>
                        <a:t>60</a:t>
                      </a:r>
                      <a:r>
                        <a:rPr lang="zh-TW" sz="2000" kern="0" dirty="0">
                          <a:effectLst/>
                        </a:rPr>
                        <a:t>歲以上</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2.9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801469009"/>
                  </a:ext>
                </a:extLst>
              </a:tr>
            </a:tbl>
          </a:graphicData>
        </a:graphic>
      </p:graphicFrame>
      <p:sp>
        <p:nvSpPr>
          <p:cNvPr id="8" name="橢圓 7"/>
          <p:cNvSpPr/>
          <p:nvPr/>
        </p:nvSpPr>
        <p:spPr>
          <a:xfrm>
            <a:off x="7086600" y="2574036"/>
            <a:ext cx="1261872" cy="5029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橢圓 10"/>
          <p:cNvSpPr/>
          <p:nvPr/>
        </p:nvSpPr>
        <p:spPr>
          <a:xfrm flipV="1">
            <a:off x="7086600" y="4727448"/>
            <a:ext cx="1353312" cy="6126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053706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40000" y="624110"/>
            <a:ext cx="6589199" cy="1280890"/>
          </a:xfrm>
        </p:spPr>
        <p:txBody>
          <a:bodyPr>
            <a:normAutofit/>
          </a:bodyPr>
          <a:lstStyle/>
          <a:p>
            <a:r>
              <a:rPr lang="zh-TW" altLang="en-US" sz="4000" b="1" dirty="0">
                <a:solidFill>
                  <a:srgbClr val="002060"/>
                </a:solidFill>
                <a:latin typeface="微軟正黑體" panose="020B0604030504040204" pitchFamily="34" charset="-120"/>
                <a:ea typeface="微軟正黑體" panose="020B0604030504040204" pitchFamily="34" charset="-120"/>
              </a:rPr>
              <a:t>大綱</a:t>
            </a:r>
          </a:p>
        </p:txBody>
      </p:sp>
      <p:graphicFrame>
        <p:nvGraphicFramePr>
          <p:cNvPr id="5" name="資料庫圖表 4"/>
          <p:cNvGraphicFramePr/>
          <p:nvPr>
            <p:extLst>
              <p:ext uri="{D42A27DB-BD31-4B8C-83A1-F6EECF244321}">
                <p14:modId xmlns:p14="http://schemas.microsoft.com/office/powerpoint/2010/main" val="298806548"/>
              </p:ext>
            </p:extLst>
          </p:nvPr>
        </p:nvGraphicFramePr>
        <p:xfrm>
          <a:off x="432000" y="1261872"/>
          <a:ext cx="8474256" cy="34838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0975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07352" cy="1280890"/>
          </a:xfrm>
        </p:spPr>
        <p:txBody>
          <a:bodyPr/>
          <a:lstStyle/>
          <a:p>
            <a:r>
              <a:rPr lang="en-US" altLang="zh-TW" dirty="0">
                <a:solidFill>
                  <a:srgbClr val="002060"/>
                </a:solidFill>
                <a:latin typeface="+mj-ea"/>
              </a:rPr>
              <a:t>4.1.</a:t>
            </a:r>
            <a:r>
              <a:rPr lang="zh-TW" altLang="zh-TW" dirty="0">
                <a:solidFill>
                  <a:srgbClr val="002060"/>
                </a:solidFill>
                <a:latin typeface="+mj-ea"/>
              </a:rPr>
              <a:t>受訪者社會經濟</a:t>
            </a:r>
            <a:r>
              <a:rPr lang="zh-TW" altLang="zh-TW" dirty="0" smtClean="0">
                <a:solidFill>
                  <a:srgbClr val="002060"/>
                </a:solidFill>
                <a:latin typeface="+mj-ea"/>
              </a:rPr>
              <a:t>基本資料</a:t>
            </a:r>
            <a:r>
              <a:rPr lang="zh-TW" altLang="en-US" dirty="0" smtClean="0">
                <a:solidFill>
                  <a:srgbClr val="002060"/>
                </a:solidFill>
                <a:latin typeface="+mj-ea"/>
              </a:rPr>
              <a:t> 表</a:t>
            </a:r>
            <a:r>
              <a:rPr lang="en-US" altLang="zh-TW" dirty="0" smtClean="0">
                <a:solidFill>
                  <a:srgbClr val="002060"/>
                </a:solidFill>
                <a:latin typeface="+mj-ea"/>
              </a:rPr>
              <a:t>3</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321052282"/>
              </p:ext>
            </p:extLst>
          </p:nvPr>
        </p:nvGraphicFramePr>
        <p:xfrm>
          <a:off x="432000" y="1353310"/>
          <a:ext cx="8421625" cy="5276085"/>
        </p:xfrm>
        <a:graphic>
          <a:graphicData uri="http://schemas.openxmlformats.org/drawingml/2006/table">
            <a:tbl>
              <a:tblPr firstRow="1" firstCol="1" bandRow="1">
                <a:tableStyleId>{7DF18680-E054-41AD-8BC1-D1AEF772440D}</a:tableStyleId>
              </a:tblPr>
              <a:tblGrid>
                <a:gridCol w="4497166">
                  <a:extLst>
                    <a:ext uri="{9D8B030D-6E8A-4147-A177-3AD203B41FA5}">
                      <a16:colId xmlns:a16="http://schemas.microsoft.com/office/drawing/2014/main" val="3939652877"/>
                    </a:ext>
                  </a:extLst>
                </a:gridCol>
                <a:gridCol w="1680570">
                  <a:extLst>
                    <a:ext uri="{9D8B030D-6E8A-4147-A177-3AD203B41FA5}">
                      <a16:colId xmlns:a16="http://schemas.microsoft.com/office/drawing/2014/main" val="1163142529"/>
                    </a:ext>
                  </a:extLst>
                </a:gridCol>
                <a:gridCol w="2243889">
                  <a:extLst>
                    <a:ext uri="{9D8B030D-6E8A-4147-A177-3AD203B41FA5}">
                      <a16:colId xmlns:a16="http://schemas.microsoft.com/office/drawing/2014/main" val="2591608644"/>
                    </a:ext>
                  </a:extLst>
                </a:gridCol>
              </a:tblGrid>
              <a:tr h="351739">
                <a:tc gridSpan="3">
                  <a:txBody>
                    <a:bodyPr/>
                    <a:lstStyle/>
                    <a:p>
                      <a:pPr algn="ctr">
                        <a:spcAft>
                          <a:spcPts val="0"/>
                        </a:spcAft>
                      </a:pPr>
                      <a:r>
                        <a:rPr lang="zh-TW" altLang="en-US" sz="2000" kern="0" dirty="0" smtClean="0">
                          <a:effectLst/>
                        </a:rPr>
                        <a:t>職業</a:t>
                      </a: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979600296"/>
                  </a:ext>
                </a:extLst>
              </a:tr>
              <a:tr h="351739">
                <a:tc>
                  <a:txBody>
                    <a:bodyPr/>
                    <a:lstStyle/>
                    <a:p>
                      <a:pPr algn="ctr">
                        <a:spcAft>
                          <a:spcPts val="0"/>
                        </a:spcAft>
                      </a:pPr>
                      <a:r>
                        <a:rPr lang="zh-TW" sz="2000" kern="0" dirty="0">
                          <a:effectLst/>
                        </a:rPr>
                        <a:t>項目</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07747880"/>
                  </a:ext>
                </a:extLst>
              </a:tr>
              <a:tr h="351739">
                <a:tc>
                  <a:txBody>
                    <a:bodyPr/>
                    <a:lstStyle/>
                    <a:p>
                      <a:pPr algn="l">
                        <a:spcAft>
                          <a:spcPts val="0"/>
                        </a:spcAft>
                      </a:pPr>
                      <a:r>
                        <a:rPr lang="zh-TW" sz="2000" kern="0" dirty="0">
                          <a:effectLst/>
                        </a:rPr>
                        <a:t>資訊</a:t>
                      </a:r>
                      <a:r>
                        <a:rPr lang="en-US" sz="2000" kern="0" dirty="0">
                          <a:effectLst/>
                        </a:rPr>
                        <a:t>/</a:t>
                      </a:r>
                      <a:r>
                        <a:rPr lang="zh-TW" sz="2000" kern="0" dirty="0">
                          <a:effectLst/>
                        </a:rPr>
                        <a:t>科技業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48</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10.6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505299862"/>
                  </a:ext>
                </a:extLst>
              </a:tr>
              <a:tr h="351739">
                <a:tc>
                  <a:txBody>
                    <a:bodyPr/>
                    <a:lstStyle/>
                    <a:p>
                      <a:pPr algn="l">
                        <a:spcAft>
                          <a:spcPts val="0"/>
                        </a:spcAft>
                      </a:pPr>
                      <a:r>
                        <a:rPr lang="zh-TW" sz="2000" kern="0">
                          <a:effectLst/>
                        </a:rPr>
                        <a:t>家管</a:t>
                      </a:r>
                      <a:r>
                        <a:rPr lang="en-US" sz="2000" kern="0">
                          <a:effectLst/>
                        </a:rPr>
                        <a:t>/</a:t>
                      </a:r>
                      <a:r>
                        <a:rPr lang="zh-TW" sz="2000" kern="0">
                          <a:effectLst/>
                        </a:rPr>
                        <a:t>退休</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84</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18.6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420957801"/>
                  </a:ext>
                </a:extLst>
              </a:tr>
              <a:tr h="351739">
                <a:tc>
                  <a:txBody>
                    <a:bodyPr/>
                    <a:lstStyle/>
                    <a:p>
                      <a:pPr algn="l">
                        <a:spcAft>
                          <a:spcPts val="0"/>
                        </a:spcAft>
                      </a:pPr>
                      <a:r>
                        <a:rPr lang="zh-TW" sz="2000" kern="0">
                          <a:effectLst/>
                        </a:rPr>
                        <a:t>餐旅服務業</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110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24.4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322821058"/>
                  </a:ext>
                </a:extLst>
              </a:tr>
              <a:tr h="351739">
                <a:tc>
                  <a:txBody>
                    <a:bodyPr/>
                    <a:lstStyle/>
                    <a:p>
                      <a:pPr algn="l">
                        <a:spcAft>
                          <a:spcPts val="0"/>
                        </a:spcAft>
                      </a:pPr>
                      <a:r>
                        <a:rPr lang="zh-TW" sz="2000" kern="0">
                          <a:effectLst/>
                        </a:rPr>
                        <a:t>軍公教</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39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8.6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950911145"/>
                  </a:ext>
                </a:extLst>
              </a:tr>
              <a:tr h="351739">
                <a:tc>
                  <a:txBody>
                    <a:bodyPr/>
                    <a:lstStyle/>
                    <a:p>
                      <a:pPr algn="l">
                        <a:spcAft>
                          <a:spcPts val="0"/>
                        </a:spcAft>
                      </a:pPr>
                      <a:r>
                        <a:rPr lang="zh-TW" sz="2000" kern="0" dirty="0">
                          <a:effectLst/>
                        </a:rPr>
                        <a:t>金融業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37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8.2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588581894"/>
                  </a:ext>
                </a:extLst>
              </a:tr>
              <a:tr h="351739">
                <a:tc>
                  <a:txBody>
                    <a:bodyPr/>
                    <a:lstStyle/>
                    <a:p>
                      <a:pPr algn="l">
                        <a:spcAft>
                          <a:spcPts val="0"/>
                        </a:spcAft>
                      </a:pPr>
                      <a:r>
                        <a:rPr lang="zh-TW" sz="2000" kern="0" dirty="0">
                          <a:effectLst/>
                        </a:rPr>
                        <a:t>農林漁牧業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4</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0.9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155178321"/>
                  </a:ext>
                </a:extLst>
              </a:tr>
              <a:tr h="351739">
                <a:tc>
                  <a:txBody>
                    <a:bodyPr/>
                    <a:lstStyle/>
                    <a:p>
                      <a:pPr algn="l">
                        <a:spcAft>
                          <a:spcPts val="0"/>
                        </a:spcAft>
                      </a:pPr>
                      <a:r>
                        <a:rPr lang="zh-TW" sz="2000" kern="0" dirty="0">
                          <a:effectLst/>
                        </a:rPr>
                        <a:t>傳播</a:t>
                      </a:r>
                      <a:r>
                        <a:rPr lang="en-US" sz="2000" kern="0" dirty="0">
                          <a:effectLst/>
                        </a:rPr>
                        <a:t>/</a:t>
                      </a:r>
                      <a:r>
                        <a:rPr lang="zh-TW" sz="2000" kern="0" dirty="0">
                          <a:effectLst/>
                        </a:rPr>
                        <a:t>設計</a:t>
                      </a:r>
                      <a:r>
                        <a:rPr lang="en-US" sz="2000" kern="0" dirty="0">
                          <a:effectLst/>
                        </a:rPr>
                        <a:t>/</a:t>
                      </a:r>
                      <a:r>
                        <a:rPr lang="zh-TW" sz="2000" kern="0" dirty="0">
                          <a:effectLst/>
                        </a:rPr>
                        <a:t>廣告</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2</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625233997"/>
                  </a:ext>
                </a:extLst>
              </a:tr>
              <a:tr h="351739">
                <a:tc>
                  <a:txBody>
                    <a:bodyPr/>
                    <a:lstStyle/>
                    <a:p>
                      <a:pPr algn="l">
                        <a:spcAft>
                          <a:spcPts val="0"/>
                        </a:spcAft>
                      </a:pPr>
                      <a:r>
                        <a:rPr lang="zh-TW" sz="2000" kern="0" dirty="0">
                          <a:effectLst/>
                        </a:rPr>
                        <a:t>醫療人員</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8</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1.8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323385507"/>
                  </a:ext>
                </a:extLst>
              </a:tr>
              <a:tr h="351739">
                <a:tc>
                  <a:txBody>
                    <a:bodyPr/>
                    <a:lstStyle/>
                    <a:p>
                      <a:pPr algn="l">
                        <a:spcAft>
                          <a:spcPts val="0"/>
                        </a:spcAft>
                      </a:pPr>
                      <a:r>
                        <a:rPr lang="zh-TW" sz="2000" kern="0" dirty="0">
                          <a:effectLst/>
                        </a:rPr>
                        <a:t>學生</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25</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5.5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73593177"/>
                  </a:ext>
                </a:extLst>
              </a:tr>
              <a:tr h="351739">
                <a:tc>
                  <a:txBody>
                    <a:bodyPr/>
                    <a:lstStyle/>
                    <a:p>
                      <a:pPr algn="l">
                        <a:spcAft>
                          <a:spcPts val="0"/>
                        </a:spcAft>
                      </a:pPr>
                      <a:r>
                        <a:rPr lang="zh-TW" sz="2000" kern="0" dirty="0">
                          <a:effectLst/>
                        </a:rPr>
                        <a:t>自由業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24</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5.3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1494496"/>
                  </a:ext>
                </a:extLst>
              </a:tr>
              <a:tr h="351739">
                <a:tc>
                  <a:txBody>
                    <a:bodyPr/>
                    <a:lstStyle/>
                    <a:p>
                      <a:pPr algn="l">
                        <a:spcAft>
                          <a:spcPts val="0"/>
                        </a:spcAft>
                      </a:pPr>
                      <a:r>
                        <a:rPr lang="zh-TW" sz="2000" kern="0" dirty="0">
                          <a:effectLst/>
                        </a:rPr>
                        <a:t>製造業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11.3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71232881"/>
                  </a:ext>
                </a:extLst>
              </a:tr>
              <a:tr h="351739">
                <a:tc>
                  <a:txBody>
                    <a:bodyPr/>
                    <a:lstStyle/>
                    <a:p>
                      <a:pPr algn="l">
                        <a:spcAft>
                          <a:spcPts val="0"/>
                        </a:spcAft>
                      </a:pPr>
                      <a:r>
                        <a:rPr lang="zh-TW" sz="2000" kern="0" dirty="0">
                          <a:effectLst/>
                        </a:rPr>
                        <a:t>服務業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0.7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933018964"/>
                  </a:ext>
                </a:extLst>
              </a:tr>
              <a:tr h="351739">
                <a:tc>
                  <a:txBody>
                    <a:bodyPr/>
                    <a:lstStyle/>
                    <a:p>
                      <a:pPr algn="l">
                        <a:spcAft>
                          <a:spcPts val="0"/>
                        </a:spcAft>
                      </a:pPr>
                      <a:r>
                        <a:rPr lang="zh-TW" sz="2000" kern="0" dirty="0">
                          <a:effectLst/>
                        </a:rPr>
                        <a:t>商</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0.7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14565591"/>
                  </a:ext>
                </a:extLst>
              </a:tr>
            </a:tbl>
          </a:graphicData>
        </a:graphic>
      </p:graphicFrame>
      <p:sp>
        <p:nvSpPr>
          <p:cNvPr id="6" name="橢圓 5"/>
          <p:cNvSpPr/>
          <p:nvPr/>
        </p:nvSpPr>
        <p:spPr>
          <a:xfrm>
            <a:off x="7086600" y="2697480"/>
            <a:ext cx="1447801" cy="49377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4092201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457200"/>
            <a:ext cx="6989064" cy="685800"/>
          </a:xfrm>
        </p:spPr>
        <p:txBody>
          <a:bodyPr>
            <a:normAutofit/>
          </a:bodyPr>
          <a:lstStyle/>
          <a:p>
            <a:r>
              <a:rPr lang="en-US" altLang="zh-TW" dirty="0">
                <a:solidFill>
                  <a:srgbClr val="002060"/>
                </a:solidFill>
                <a:latin typeface="+mj-ea"/>
              </a:rPr>
              <a:t>4.1.</a:t>
            </a:r>
            <a:r>
              <a:rPr lang="zh-TW" altLang="zh-TW" dirty="0">
                <a:solidFill>
                  <a:srgbClr val="002060"/>
                </a:solidFill>
                <a:latin typeface="+mj-ea"/>
              </a:rPr>
              <a:t>受訪者社會經濟</a:t>
            </a:r>
            <a:r>
              <a:rPr lang="zh-TW" altLang="zh-TW" dirty="0" smtClean="0">
                <a:solidFill>
                  <a:srgbClr val="002060"/>
                </a:solidFill>
                <a:latin typeface="+mj-ea"/>
              </a:rPr>
              <a:t>基本資料</a:t>
            </a:r>
            <a:r>
              <a:rPr lang="zh-TW" altLang="en-US" dirty="0" smtClean="0">
                <a:solidFill>
                  <a:srgbClr val="002060"/>
                </a:solidFill>
                <a:latin typeface="+mj-ea"/>
              </a:rPr>
              <a:t> 表</a:t>
            </a:r>
            <a:r>
              <a:rPr lang="en-US" altLang="zh-TW" dirty="0" smtClean="0">
                <a:solidFill>
                  <a:srgbClr val="002060"/>
                </a:solidFill>
                <a:latin typeface="+mj-ea"/>
              </a:rPr>
              <a:t>2</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181853614"/>
              </p:ext>
            </p:extLst>
          </p:nvPr>
        </p:nvGraphicFramePr>
        <p:xfrm>
          <a:off x="432000" y="1371592"/>
          <a:ext cx="8412480" cy="5321816"/>
        </p:xfrm>
        <a:graphic>
          <a:graphicData uri="http://schemas.openxmlformats.org/drawingml/2006/table">
            <a:tbl>
              <a:tblPr firstRow="1" firstCol="1" bandRow="1">
                <a:tableStyleId>{7DF18680-E054-41AD-8BC1-D1AEF772440D}</a:tableStyleId>
              </a:tblPr>
              <a:tblGrid>
                <a:gridCol w="4492284">
                  <a:extLst>
                    <a:ext uri="{9D8B030D-6E8A-4147-A177-3AD203B41FA5}">
                      <a16:colId xmlns:a16="http://schemas.microsoft.com/office/drawing/2014/main" val="1753837573"/>
                    </a:ext>
                  </a:extLst>
                </a:gridCol>
                <a:gridCol w="1678744">
                  <a:extLst>
                    <a:ext uri="{9D8B030D-6E8A-4147-A177-3AD203B41FA5}">
                      <a16:colId xmlns:a16="http://schemas.microsoft.com/office/drawing/2014/main" val="3855404190"/>
                    </a:ext>
                  </a:extLst>
                </a:gridCol>
                <a:gridCol w="2241452">
                  <a:extLst>
                    <a:ext uri="{9D8B030D-6E8A-4147-A177-3AD203B41FA5}">
                      <a16:colId xmlns:a16="http://schemas.microsoft.com/office/drawing/2014/main" val="2283188516"/>
                    </a:ext>
                  </a:extLst>
                </a:gridCol>
              </a:tblGrid>
              <a:tr h="313048">
                <a:tc gridSpan="3">
                  <a:txBody>
                    <a:bodyPr/>
                    <a:lstStyle/>
                    <a:p>
                      <a:pPr algn="ctr">
                        <a:spcAft>
                          <a:spcPts val="0"/>
                        </a:spcAft>
                      </a:pPr>
                      <a:r>
                        <a:rPr lang="zh-TW" altLang="en-US" sz="2000" kern="0" dirty="0" smtClean="0">
                          <a:effectLst/>
                        </a:rPr>
                        <a:t>居住地</a:t>
                      </a:r>
                      <a:endParaRPr lang="zh-TW" sz="2000" kern="100" dirty="0">
                        <a:effectLst/>
                        <a:latin typeface="+mn-ea"/>
                        <a:ea typeface="+mn-ea"/>
                        <a:cs typeface="Times New Roman" panose="02020603050405020304" pitchFamily="18" charset="0"/>
                      </a:endParaRPr>
                    </a:p>
                  </a:txBody>
                  <a:tcPr marL="12113" marR="12113"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2113" marR="12113"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4144503739"/>
                  </a:ext>
                </a:extLst>
              </a:tr>
              <a:tr h="313048">
                <a:tc>
                  <a:txBody>
                    <a:bodyPr/>
                    <a:lstStyle/>
                    <a:p>
                      <a:pPr algn="ctr">
                        <a:spcAft>
                          <a:spcPts val="0"/>
                        </a:spcAft>
                      </a:pPr>
                      <a:r>
                        <a:rPr lang="zh-TW" sz="2000" kern="0" dirty="0">
                          <a:effectLst/>
                        </a:rPr>
                        <a:t>項目</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zh-TW" sz="2000" kern="0" dirty="0">
                          <a:effectLst/>
                        </a:rPr>
                        <a:t>個數</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zh-TW" sz="2000" kern="0" dirty="0">
                          <a:effectLst/>
                        </a:rPr>
                        <a:t>百分比</a:t>
                      </a:r>
                      <a:endParaRPr lang="zh-TW" sz="2000" kern="100" dirty="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262863984"/>
                  </a:ext>
                </a:extLst>
              </a:tr>
              <a:tr h="313048">
                <a:tc>
                  <a:txBody>
                    <a:bodyPr/>
                    <a:lstStyle/>
                    <a:p>
                      <a:pPr algn="l">
                        <a:spcAft>
                          <a:spcPts val="0"/>
                        </a:spcAft>
                      </a:pPr>
                      <a:r>
                        <a:rPr lang="zh-TW" sz="2000" kern="0" dirty="0">
                          <a:effectLst/>
                        </a:rPr>
                        <a:t>基隆市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10</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2.2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365603733"/>
                  </a:ext>
                </a:extLst>
              </a:tr>
              <a:tr h="313048">
                <a:tc>
                  <a:txBody>
                    <a:bodyPr/>
                    <a:lstStyle/>
                    <a:p>
                      <a:pPr algn="l">
                        <a:spcAft>
                          <a:spcPts val="0"/>
                        </a:spcAft>
                      </a:pPr>
                      <a:r>
                        <a:rPr lang="zh-TW" sz="2000" kern="0" dirty="0">
                          <a:effectLst/>
                        </a:rPr>
                        <a:t>台北市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dirty="0">
                          <a:effectLst/>
                        </a:rPr>
                        <a:t>24</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5.3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1391697816"/>
                  </a:ext>
                </a:extLst>
              </a:tr>
              <a:tr h="313048">
                <a:tc>
                  <a:txBody>
                    <a:bodyPr/>
                    <a:lstStyle/>
                    <a:p>
                      <a:pPr algn="l">
                        <a:spcAft>
                          <a:spcPts val="0"/>
                        </a:spcAft>
                      </a:pPr>
                      <a:r>
                        <a:rPr lang="zh-TW" sz="2000" kern="0" dirty="0">
                          <a:effectLst/>
                        </a:rPr>
                        <a:t>新北市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45</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10.0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232663910"/>
                  </a:ext>
                </a:extLst>
              </a:tr>
              <a:tr h="313048">
                <a:tc>
                  <a:txBody>
                    <a:bodyPr/>
                    <a:lstStyle/>
                    <a:p>
                      <a:pPr algn="l">
                        <a:spcAft>
                          <a:spcPts val="0"/>
                        </a:spcAft>
                      </a:pPr>
                      <a:r>
                        <a:rPr lang="zh-TW" sz="2000" kern="0" dirty="0">
                          <a:effectLst/>
                        </a:rPr>
                        <a:t>桃園市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15</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3.3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3073606356"/>
                  </a:ext>
                </a:extLst>
              </a:tr>
              <a:tr h="313048">
                <a:tc>
                  <a:txBody>
                    <a:bodyPr/>
                    <a:lstStyle/>
                    <a:p>
                      <a:pPr algn="l">
                        <a:spcAft>
                          <a:spcPts val="0"/>
                        </a:spcAft>
                      </a:pPr>
                      <a:r>
                        <a:rPr lang="zh-TW" sz="2000" kern="0">
                          <a:effectLst/>
                        </a:rPr>
                        <a:t>新竹縣</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27</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6.0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1186150468"/>
                  </a:ext>
                </a:extLst>
              </a:tr>
              <a:tr h="313048">
                <a:tc>
                  <a:txBody>
                    <a:bodyPr/>
                    <a:lstStyle/>
                    <a:p>
                      <a:pPr algn="l">
                        <a:spcAft>
                          <a:spcPts val="0"/>
                        </a:spcAft>
                      </a:pPr>
                      <a:r>
                        <a:rPr lang="zh-TW" sz="2000" kern="0" dirty="0">
                          <a:effectLst/>
                        </a:rPr>
                        <a:t>苗栗縣</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9</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2.0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3057847488"/>
                  </a:ext>
                </a:extLst>
              </a:tr>
              <a:tr h="313048">
                <a:tc>
                  <a:txBody>
                    <a:bodyPr/>
                    <a:lstStyle/>
                    <a:p>
                      <a:pPr algn="l">
                        <a:spcAft>
                          <a:spcPts val="0"/>
                        </a:spcAft>
                      </a:pPr>
                      <a:r>
                        <a:rPr lang="zh-TW" sz="2000" kern="0" dirty="0">
                          <a:effectLst/>
                        </a:rPr>
                        <a:t>台中市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15</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3.3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548972602"/>
                  </a:ext>
                </a:extLst>
              </a:tr>
              <a:tr h="313048">
                <a:tc>
                  <a:txBody>
                    <a:bodyPr/>
                    <a:lstStyle/>
                    <a:p>
                      <a:pPr algn="l">
                        <a:spcAft>
                          <a:spcPts val="0"/>
                        </a:spcAft>
                      </a:pPr>
                      <a:r>
                        <a:rPr lang="zh-TW" sz="2000" kern="0">
                          <a:effectLst/>
                        </a:rPr>
                        <a:t>彰化縣</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20</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4.4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944172977"/>
                  </a:ext>
                </a:extLst>
              </a:tr>
              <a:tr h="313048">
                <a:tc>
                  <a:txBody>
                    <a:bodyPr/>
                    <a:lstStyle/>
                    <a:p>
                      <a:pPr algn="l">
                        <a:spcAft>
                          <a:spcPts val="0"/>
                        </a:spcAft>
                      </a:pPr>
                      <a:r>
                        <a:rPr lang="zh-TW" sz="2000" kern="0">
                          <a:effectLst/>
                        </a:rPr>
                        <a:t>嘉義市</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0.4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1474982321"/>
                  </a:ext>
                </a:extLst>
              </a:tr>
              <a:tr h="313048">
                <a:tc>
                  <a:txBody>
                    <a:bodyPr/>
                    <a:lstStyle/>
                    <a:p>
                      <a:pPr algn="l">
                        <a:spcAft>
                          <a:spcPts val="0"/>
                        </a:spcAft>
                      </a:pPr>
                      <a:r>
                        <a:rPr lang="zh-TW" sz="2000" kern="0" dirty="0">
                          <a:effectLst/>
                        </a:rPr>
                        <a:t>台南市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53</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11.8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3242278220"/>
                  </a:ext>
                </a:extLst>
              </a:tr>
              <a:tr h="313048">
                <a:tc>
                  <a:txBody>
                    <a:bodyPr/>
                    <a:lstStyle/>
                    <a:p>
                      <a:pPr algn="l">
                        <a:spcAft>
                          <a:spcPts val="0"/>
                        </a:spcAft>
                      </a:pPr>
                      <a:r>
                        <a:rPr lang="zh-TW" sz="2000" kern="0" dirty="0">
                          <a:effectLst/>
                        </a:rPr>
                        <a:t>高雄市</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140</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31.0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2351063003"/>
                  </a:ext>
                </a:extLst>
              </a:tr>
              <a:tr h="313048">
                <a:tc>
                  <a:txBody>
                    <a:bodyPr/>
                    <a:lstStyle/>
                    <a:p>
                      <a:pPr algn="l">
                        <a:spcAft>
                          <a:spcPts val="0"/>
                        </a:spcAft>
                      </a:pPr>
                      <a:r>
                        <a:rPr lang="zh-TW" sz="2000" kern="0" dirty="0">
                          <a:effectLst/>
                        </a:rPr>
                        <a:t>屏東縣</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37</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8.2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3348888946"/>
                  </a:ext>
                </a:extLst>
              </a:tr>
              <a:tr h="313048">
                <a:tc>
                  <a:txBody>
                    <a:bodyPr/>
                    <a:lstStyle/>
                    <a:p>
                      <a:pPr algn="l">
                        <a:spcAft>
                          <a:spcPts val="0"/>
                        </a:spcAft>
                      </a:pPr>
                      <a:r>
                        <a:rPr lang="zh-TW" sz="2000" kern="0">
                          <a:effectLst/>
                        </a:rPr>
                        <a:t>台東縣</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24</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5.3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2046049301"/>
                  </a:ext>
                </a:extLst>
              </a:tr>
              <a:tr h="313048">
                <a:tc>
                  <a:txBody>
                    <a:bodyPr/>
                    <a:lstStyle/>
                    <a:p>
                      <a:pPr algn="l">
                        <a:spcAft>
                          <a:spcPts val="0"/>
                        </a:spcAft>
                      </a:pPr>
                      <a:r>
                        <a:rPr lang="zh-TW" sz="2000" kern="0" dirty="0">
                          <a:effectLst/>
                        </a:rPr>
                        <a:t>花蓮縣</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8</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1.8 </a:t>
                      </a:r>
                      <a:endParaRPr lang="zh-TW" sz="2000" kern="10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1391455073"/>
                  </a:ext>
                </a:extLst>
              </a:tr>
              <a:tr h="313048">
                <a:tc>
                  <a:txBody>
                    <a:bodyPr/>
                    <a:lstStyle/>
                    <a:p>
                      <a:pPr algn="l">
                        <a:spcAft>
                          <a:spcPts val="0"/>
                        </a:spcAft>
                      </a:pPr>
                      <a:r>
                        <a:rPr lang="zh-TW" sz="2000" kern="0" dirty="0">
                          <a:effectLst/>
                        </a:rPr>
                        <a:t>宜蘭縣</a:t>
                      </a:r>
                      <a:endParaRPr lang="zh-TW" sz="2000" kern="100" dirty="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a:effectLst/>
                        </a:rPr>
                        <a:t>18</a:t>
                      </a:r>
                      <a:endParaRPr lang="zh-TW" sz="2000" kern="100">
                        <a:effectLst/>
                        <a:latin typeface="+mn-ea"/>
                        <a:ea typeface="+mn-ea"/>
                        <a:cs typeface="Times New Roman" panose="02020603050405020304" pitchFamily="18" charset="0"/>
                      </a:endParaRPr>
                    </a:p>
                  </a:txBody>
                  <a:tcPr marL="12113" marR="12113" marT="0" marB="0" anchor="ctr"/>
                </a:tc>
                <a:tc>
                  <a:txBody>
                    <a:bodyPr/>
                    <a:lstStyle/>
                    <a:p>
                      <a:pPr algn="ctr">
                        <a:spcAft>
                          <a:spcPts val="0"/>
                        </a:spcAft>
                      </a:pPr>
                      <a:r>
                        <a:rPr lang="en-US" sz="2000" kern="0" dirty="0">
                          <a:effectLst/>
                        </a:rPr>
                        <a:t>4.0 </a:t>
                      </a:r>
                      <a:endParaRPr lang="zh-TW" sz="2000" kern="100" dirty="0">
                        <a:effectLst/>
                        <a:latin typeface="+mn-ea"/>
                        <a:ea typeface="+mn-ea"/>
                        <a:cs typeface="Times New Roman" panose="02020603050405020304" pitchFamily="18" charset="0"/>
                      </a:endParaRPr>
                    </a:p>
                  </a:txBody>
                  <a:tcPr marL="12113" marR="12113" marT="0" marB="0" anchor="ctr"/>
                </a:tc>
                <a:extLst>
                  <a:ext uri="{0D108BD9-81ED-4DB2-BD59-A6C34878D82A}">
                    <a16:rowId xmlns:a16="http://schemas.microsoft.com/office/drawing/2014/main" val="1302223123"/>
                  </a:ext>
                </a:extLst>
              </a:tr>
            </a:tbl>
          </a:graphicData>
        </a:graphic>
      </p:graphicFrame>
      <p:sp>
        <p:nvSpPr>
          <p:cNvPr id="9" name="橢圓 8"/>
          <p:cNvSpPr/>
          <p:nvPr/>
        </p:nvSpPr>
        <p:spPr>
          <a:xfrm>
            <a:off x="7022592" y="5047488"/>
            <a:ext cx="1399032" cy="4846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rgbClr val="FF0000"/>
              </a:solidFill>
            </a:endParaRPr>
          </a:p>
        </p:txBody>
      </p:sp>
    </p:spTree>
    <p:extLst>
      <p:ext uri="{BB962C8B-B14F-4D97-AF65-F5344CB8AC3E}">
        <p14:creationId xmlns:p14="http://schemas.microsoft.com/office/powerpoint/2010/main" val="451553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6998208" cy="1280890"/>
          </a:xfrm>
        </p:spPr>
        <p:txBody>
          <a:bodyPr/>
          <a:lstStyle/>
          <a:p>
            <a:r>
              <a:rPr lang="en-US" altLang="zh-TW" dirty="0">
                <a:solidFill>
                  <a:srgbClr val="002060"/>
                </a:solidFill>
                <a:latin typeface="+mj-ea"/>
              </a:rPr>
              <a:t>4.1.</a:t>
            </a:r>
            <a:r>
              <a:rPr lang="zh-TW" altLang="zh-TW" dirty="0">
                <a:solidFill>
                  <a:srgbClr val="002060"/>
                </a:solidFill>
                <a:latin typeface="+mj-ea"/>
              </a:rPr>
              <a:t>受訪者社會經濟基本資料</a:t>
            </a:r>
            <a:r>
              <a:rPr lang="zh-TW" altLang="en-US" dirty="0">
                <a:solidFill>
                  <a:srgbClr val="002060"/>
                </a:solidFill>
                <a:latin typeface="+mj-ea"/>
              </a:rPr>
              <a:t> </a:t>
            </a:r>
            <a:r>
              <a:rPr lang="zh-TW" altLang="en-US" dirty="0" smtClean="0">
                <a:solidFill>
                  <a:srgbClr val="002060"/>
                </a:solidFill>
                <a:latin typeface="+mj-ea"/>
              </a:rPr>
              <a:t>表</a:t>
            </a:r>
            <a:r>
              <a:rPr lang="en-US" altLang="zh-TW" dirty="0" smtClean="0">
                <a:solidFill>
                  <a:srgbClr val="002060"/>
                </a:solidFill>
                <a:latin typeface="+mj-ea"/>
              </a:rPr>
              <a:t>4</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4034758695"/>
              </p:ext>
            </p:extLst>
          </p:nvPr>
        </p:nvGraphicFramePr>
        <p:xfrm>
          <a:off x="432000" y="1527047"/>
          <a:ext cx="8348472" cy="5010910"/>
        </p:xfrm>
        <a:graphic>
          <a:graphicData uri="http://schemas.openxmlformats.org/drawingml/2006/table">
            <a:tbl>
              <a:tblPr firstRow="1" firstCol="1" bandRow="1">
                <a:tableStyleId>{7DF18680-E054-41AD-8BC1-D1AEF772440D}</a:tableStyleId>
              </a:tblPr>
              <a:tblGrid>
                <a:gridCol w="5303393">
                  <a:extLst>
                    <a:ext uri="{9D8B030D-6E8A-4147-A177-3AD203B41FA5}">
                      <a16:colId xmlns:a16="http://schemas.microsoft.com/office/drawing/2014/main" val="4061574234"/>
                    </a:ext>
                  </a:extLst>
                </a:gridCol>
                <a:gridCol w="1303993">
                  <a:extLst>
                    <a:ext uri="{9D8B030D-6E8A-4147-A177-3AD203B41FA5}">
                      <a16:colId xmlns:a16="http://schemas.microsoft.com/office/drawing/2014/main" val="2063790553"/>
                    </a:ext>
                  </a:extLst>
                </a:gridCol>
                <a:gridCol w="1741086">
                  <a:extLst>
                    <a:ext uri="{9D8B030D-6E8A-4147-A177-3AD203B41FA5}">
                      <a16:colId xmlns:a16="http://schemas.microsoft.com/office/drawing/2014/main" val="278408002"/>
                    </a:ext>
                  </a:extLst>
                </a:gridCol>
              </a:tblGrid>
              <a:tr h="501091">
                <a:tc gridSpan="3">
                  <a:txBody>
                    <a:bodyPr/>
                    <a:lstStyle/>
                    <a:p>
                      <a:pPr algn="ctr">
                        <a:spcAft>
                          <a:spcPts val="0"/>
                        </a:spcAft>
                      </a:pPr>
                      <a:r>
                        <a:rPr lang="zh-TW" altLang="zh-TW" sz="2000" kern="100" dirty="0" smtClean="0">
                          <a:effectLst/>
                        </a:rPr>
                        <a:t>個人平均月收入</a:t>
                      </a:r>
                      <a:r>
                        <a:rPr lang="en-US" altLang="zh-TW" sz="2000" kern="100" dirty="0" smtClean="0">
                          <a:effectLst/>
                        </a:rPr>
                        <a:t>(</a:t>
                      </a:r>
                      <a:r>
                        <a:rPr lang="zh-TW" altLang="zh-TW" sz="2000" kern="100" dirty="0" smtClean="0">
                          <a:effectLst/>
                        </a:rPr>
                        <a:t>新台幣：元</a:t>
                      </a:r>
                      <a:r>
                        <a:rPr lang="en-US" altLang="zh-TW" sz="2000" kern="100" dirty="0" smtClean="0">
                          <a:effectLst/>
                        </a:rPr>
                        <a:t>)</a:t>
                      </a:r>
                      <a:endParaRPr lang="zh-TW" altLang="zh-TW" sz="2000" kern="100" dirty="0">
                        <a:effectLst/>
                        <a:latin typeface="+mn-ea"/>
                        <a:ea typeface="+mn-ea"/>
                        <a:cs typeface="Times New Roman" panose="02020603050405020304" pitchFamily="18" charset="0"/>
                      </a:endParaRPr>
                    </a:p>
                  </a:txBody>
                  <a:tcPr marL="17780" marR="17780" marT="0" marB="0" anchor="ctr"/>
                </a:tc>
                <a:tc hMerge="1">
                  <a:txBody>
                    <a:bodyPr/>
                    <a:lstStyle/>
                    <a:p>
                      <a:endParaRPr lang="zh-TW" altLang="en-US" dirty="0"/>
                    </a:p>
                  </a:txBody>
                  <a:tcPr marL="17780" marR="17780" marT="0" marB="0" anchor="ctr"/>
                </a:tc>
                <a:tc hMerge="1">
                  <a:txBody>
                    <a:bodyPr/>
                    <a:lstStyle/>
                    <a:p>
                      <a:endParaRPr lang="zh-TW" altLang="en-US" dirty="0"/>
                    </a:p>
                  </a:txBody>
                  <a:tcPr marL="17780" marR="17780" marT="0" marB="0" anchor="ctr"/>
                </a:tc>
                <a:extLst>
                  <a:ext uri="{0D108BD9-81ED-4DB2-BD59-A6C34878D82A}">
                    <a16:rowId xmlns:a16="http://schemas.microsoft.com/office/drawing/2014/main" val="2253974490"/>
                  </a:ext>
                </a:extLst>
              </a:tr>
              <a:tr h="501091">
                <a:tc>
                  <a:txBody>
                    <a:bodyPr/>
                    <a:lstStyle/>
                    <a:p>
                      <a:pPr algn="ctr">
                        <a:spcAft>
                          <a:spcPts val="0"/>
                        </a:spcAft>
                      </a:pPr>
                      <a:r>
                        <a:rPr lang="zh-TW" altLang="en-US" sz="2000" kern="100" dirty="0" smtClean="0">
                          <a:effectLst/>
                        </a:rPr>
                        <a:t>項目</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246548686"/>
                  </a:ext>
                </a:extLst>
              </a:tr>
              <a:tr h="501091">
                <a:tc>
                  <a:txBody>
                    <a:bodyPr/>
                    <a:lstStyle/>
                    <a:p>
                      <a:pPr algn="l">
                        <a:spcAft>
                          <a:spcPts val="0"/>
                        </a:spcAft>
                      </a:pPr>
                      <a:r>
                        <a:rPr lang="en-US" sz="2000" kern="100" dirty="0">
                          <a:effectLst/>
                        </a:rPr>
                        <a:t>22,000</a:t>
                      </a:r>
                      <a:r>
                        <a:rPr lang="zh-TW" sz="2000" kern="100" dirty="0">
                          <a:effectLst/>
                        </a:rPr>
                        <a:t>以下</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45</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10.0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24949568"/>
                  </a:ext>
                </a:extLst>
              </a:tr>
              <a:tr h="501091">
                <a:tc>
                  <a:txBody>
                    <a:bodyPr/>
                    <a:lstStyle/>
                    <a:p>
                      <a:pPr algn="l">
                        <a:spcAft>
                          <a:spcPts val="0"/>
                        </a:spcAft>
                      </a:pPr>
                      <a:r>
                        <a:rPr lang="en-US" sz="2000" kern="100" dirty="0">
                          <a:effectLst/>
                        </a:rPr>
                        <a:t>22,001-30,000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112</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24.8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332256406"/>
                  </a:ext>
                </a:extLst>
              </a:tr>
              <a:tr h="501091">
                <a:tc>
                  <a:txBody>
                    <a:bodyPr/>
                    <a:lstStyle/>
                    <a:p>
                      <a:pPr algn="l">
                        <a:spcAft>
                          <a:spcPts val="0"/>
                        </a:spcAft>
                      </a:pPr>
                      <a:r>
                        <a:rPr lang="en-US" sz="2000" kern="100" dirty="0">
                          <a:effectLst/>
                        </a:rPr>
                        <a:t>30,001-40,000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64</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14.2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789969942"/>
                  </a:ext>
                </a:extLst>
              </a:tr>
              <a:tr h="501091">
                <a:tc>
                  <a:txBody>
                    <a:bodyPr/>
                    <a:lstStyle/>
                    <a:p>
                      <a:pPr algn="l">
                        <a:spcAft>
                          <a:spcPts val="0"/>
                        </a:spcAft>
                      </a:pPr>
                      <a:r>
                        <a:rPr lang="en-US" sz="2000" kern="100" dirty="0">
                          <a:effectLst/>
                        </a:rPr>
                        <a:t>40,001-50,000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96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21.3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432530849"/>
                  </a:ext>
                </a:extLst>
              </a:tr>
              <a:tr h="501091">
                <a:tc>
                  <a:txBody>
                    <a:bodyPr/>
                    <a:lstStyle/>
                    <a:p>
                      <a:pPr algn="l">
                        <a:spcAft>
                          <a:spcPts val="0"/>
                        </a:spcAft>
                      </a:pPr>
                      <a:r>
                        <a:rPr lang="en-US" sz="2000" kern="100" dirty="0">
                          <a:effectLst/>
                        </a:rPr>
                        <a:t>50,001-60,000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73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16.2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21166717"/>
                  </a:ext>
                </a:extLst>
              </a:tr>
              <a:tr h="501091">
                <a:tc>
                  <a:txBody>
                    <a:bodyPr/>
                    <a:lstStyle/>
                    <a:p>
                      <a:pPr algn="l">
                        <a:spcAft>
                          <a:spcPts val="0"/>
                        </a:spcAft>
                      </a:pPr>
                      <a:r>
                        <a:rPr lang="en-US" sz="2000" kern="100" dirty="0">
                          <a:effectLst/>
                        </a:rPr>
                        <a:t>60,001-70,000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6.4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548490241"/>
                  </a:ext>
                </a:extLst>
              </a:tr>
              <a:tr h="501091">
                <a:tc>
                  <a:txBody>
                    <a:bodyPr/>
                    <a:lstStyle/>
                    <a:p>
                      <a:pPr algn="l">
                        <a:spcAft>
                          <a:spcPts val="0"/>
                        </a:spcAft>
                      </a:pPr>
                      <a:r>
                        <a:rPr lang="en-US" sz="2000" kern="100" dirty="0">
                          <a:effectLst/>
                        </a:rPr>
                        <a:t>70,001-80,000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3.5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606008844"/>
                  </a:ext>
                </a:extLst>
              </a:tr>
              <a:tr h="501091">
                <a:tc>
                  <a:txBody>
                    <a:bodyPr/>
                    <a:lstStyle/>
                    <a:p>
                      <a:pPr algn="l">
                        <a:spcAft>
                          <a:spcPts val="0"/>
                        </a:spcAft>
                      </a:pPr>
                      <a:r>
                        <a:rPr lang="en-US" sz="2000" kern="100" dirty="0">
                          <a:effectLst/>
                        </a:rPr>
                        <a:t>80,000</a:t>
                      </a:r>
                      <a:r>
                        <a:rPr lang="zh-TW" sz="2000" kern="100" dirty="0">
                          <a:effectLst/>
                        </a:rPr>
                        <a:t>以上</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3.5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53158006"/>
                  </a:ext>
                </a:extLst>
              </a:tr>
            </a:tbl>
          </a:graphicData>
        </a:graphic>
      </p:graphicFrame>
      <p:sp>
        <p:nvSpPr>
          <p:cNvPr id="5" name="橢圓 4"/>
          <p:cNvSpPr/>
          <p:nvPr/>
        </p:nvSpPr>
        <p:spPr>
          <a:xfrm>
            <a:off x="7296912" y="2916936"/>
            <a:ext cx="1389888" cy="6400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958284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34784" cy="1280890"/>
          </a:xfrm>
        </p:spPr>
        <p:txBody>
          <a:bodyPr/>
          <a:lstStyle/>
          <a:p>
            <a:r>
              <a:rPr lang="en-US" altLang="zh-TW" dirty="0">
                <a:solidFill>
                  <a:srgbClr val="002060"/>
                </a:solidFill>
                <a:latin typeface="+mj-ea"/>
              </a:rPr>
              <a:t>4.1.</a:t>
            </a:r>
            <a:r>
              <a:rPr lang="zh-TW" altLang="zh-TW" dirty="0">
                <a:solidFill>
                  <a:srgbClr val="002060"/>
                </a:solidFill>
                <a:latin typeface="+mj-ea"/>
              </a:rPr>
              <a:t>受訪者社會經濟基本資料</a:t>
            </a:r>
            <a:r>
              <a:rPr lang="zh-TW" altLang="en-US" dirty="0">
                <a:solidFill>
                  <a:srgbClr val="002060"/>
                </a:solidFill>
                <a:latin typeface="+mj-ea"/>
              </a:rPr>
              <a:t> </a:t>
            </a:r>
            <a:r>
              <a:rPr lang="zh-TW" altLang="en-US" dirty="0" smtClean="0">
                <a:solidFill>
                  <a:srgbClr val="002060"/>
                </a:solidFill>
                <a:latin typeface="+mj-ea"/>
              </a:rPr>
              <a:t>表</a:t>
            </a:r>
            <a:r>
              <a:rPr lang="en-US" altLang="zh-TW" dirty="0" smtClean="0">
                <a:solidFill>
                  <a:srgbClr val="002060"/>
                </a:solidFill>
                <a:latin typeface="+mj-ea"/>
              </a:rPr>
              <a:t>5</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272068441"/>
              </p:ext>
            </p:extLst>
          </p:nvPr>
        </p:nvGraphicFramePr>
        <p:xfrm>
          <a:off x="432000" y="1463039"/>
          <a:ext cx="8403335" cy="5184650"/>
        </p:xfrm>
        <a:graphic>
          <a:graphicData uri="http://schemas.openxmlformats.org/drawingml/2006/table">
            <a:tbl>
              <a:tblPr firstRow="1" firstCol="1" bandRow="1">
                <a:tableStyleId>{7DF18680-E054-41AD-8BC1-D1AEF772440D}</a:tableStyleId>
              </a:tblPr>
              <a:tblGrid>
                <a:gridCol w="5338245">
                  <a:extLst>
                    <a:ext uri="{9D8B030D-6E8A-4147-A177-3AD203B41FA5}">
                      <a16:colId xmlns:a16="http://schemas.microsoft.com/office/drawing/2014/main" val="3308989333"/>
                    </a:ext>
                  </a:extLst>
                </a:gridCol>
                <a:gridCol w="1312563">
                  <a:extLst>
                    <a:ext uri="{9D8B030D-6E8A-4147-A177-3AD203B41FA5}">
                      <a16:colId xmlns:a16="http://schemas.microsoft.com/office/drawing/2014/main" val="1793103832"/>
                    </a:ext>
                  </a:extLst>
                </a:gridCol>
                <a:gridCol w="1752527">
                  <a:extLst>
                    <a:ext uri="{9D8B030D-6E8A-4147-A177-3AD203B41FA5}">
                      <a16:colId xmlns:a16="http://schemas.microsoft.com/office/drawing/2014/main" val="3797936682"/>
                    </a:ext>
                  </a:extLst>
                </a:gridCol>
              </a:tblGrid>
              <a:tr h="518465">
                <a:tc gridSpan="3">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zh-TW" sz="2000" kern="100" dirty="0" smtClean="0">
                          <a:effectLst/>
                        </a:rPr>
                        <a:t>本次到台東旅遊主要目的</a:t>
                      </a:r>
                      <a:endParaRPr lang="zh-TW" altLang="zh-TW" sz="2000" kern="100" dirty="0" smtClean="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4096548751"/>
                  </a:ext>
                </a:extLst>
              </a:tr>
              <a:tr h="518465">
                <a:tc>
                  <a:txBody>
                    <a:bodyPr/>
                    <a:lstStyle/>
                    <a:p>
                      <a:pPr algn="ctr">
                        <a:spcAft>
                          <a:spcPts val="0"/>
                        </a:spcAft>
                      </a:pPr>
                      <a:r>
                        <a:rPr lang="zh-TW" altLang="zh-TW" sz="2000" kern="100" dirty="0" smtClean="0">
                          <a:effectLst/>
                        </a:rPr>
                        <a:t>項目</a:t>
                      </a:r>
                      <a:endParaRPr lang="zh-TW" alt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679994670"/>
                  </a:ext>
                </a:extLst>
              </a:tr>
              <a:tr h="518465">
                <a:tc>
                  <a:txBody>
                    <a:bodyPr/>
                    <a:lstStyle/>
                    <a:p>
                      <a:pPr algn="l">
                        <a:spcAft>
                          <a:spcPts val="0"/>
                        </a:spcAft>
                      </a:pPr>
                      <a:r>
                        <a:rPr lang="zh-TW" sz="2000" kern="100" dirty="0">
                          <a:effectLst/>
                        </a:rPr>
                        <a:t>業務</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15</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3.3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59178268"/>
                  </a:ext>
                </a:extLst>
              </a:tr>
              <a:tr h="518465">
                <a:tc>
                  <a:txBody>
                    <a:bodyPr/>
                    <a:lstStyle/>
                    <a:p>
                      <a:pPr algn="l">
                        <a:spcAft>
                          <a:spcPts val="0"/>
                        </a:spcAft>
                      </a:pPr>
                      <a:r>
                        <a:rPr lang="zh-TW" sz="2000" kern="100" dirty="0">
                          <a:effectLst/>
                        </a:rPr>
                        <a:t>觀光</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372</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82.5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497961847"/>
                  </a:ext>
                </a:extLst>
              </a:tr>
              <a:tr h="518465">
                <a:tc>
                  <a:txBody>
                    <a:bodyPr/>
                    <a:lstStyle/>
                    <a:p>
                      <a:pPr algn="l">
                        <a:spcAft>
                          <a:spcPts val="0"/>
                        </a:spcAft>
                      </a:pPr>
                      <a:r>
                        <a:rPr lang="zh-TW" sz="2000" kern="100" dirty="0">
                          <a:effectLst/>
                        </a:rPr>
                        <a:t>求學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0.2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622739891"/>
                  </a:ext>
                </a:extLst>
              </a:tr>
              <a:tr h="518465">
                <a:tc>
                  <a:txBody>
                    <a:bodyPr/>
                    <a:lstStyle/>
                    <a:p>
                      <a:pPr algn="l">
                        <a:spcAft>
                          <a:spcPts val="0"/>
                        </a:spcAft>
                      </a:pPr>
                      <a:r>
                        <a:rPr lang="zh-TW" sz="2000" kern="100" dirty="0">
                          <a:effectLst/>
                        </a:rPr>
                        <a:t>會議</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4.2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4252458008"/>
                  </a:ext>
                </a:extLst>
              </a:tr>
              <a:tr h="518465">
                <a:tc>
                  <a:txBody>
                    <a:bodyPr/>
                    <a:lstStyle/>
                    <a:p>
                      <a:pPr algn="l">
                        <a:spcAft>
                          <a:spcPts val="0"/>
                        </a:spcAft>
                      </a:pPr>
                      <a:r>
                        <a:rPr lang="zh-TW" sz="2000" kern="100" dirty="0">
                          <a:effectLst/>
                        </a:rPr>
                        <a:t>探親</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18</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4.0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990960505"/>
                  </a:ext>
                </a:extLst>
              </a:tr>
              <a:tr h="518465">
                <a:tc>
                  <a:txBody>
                    <a:bodyPr/>
                    <a:lstStyle/>
                    <a:p>
                      <a:pPr algn="l">
                        <a:spcAft>
                          <a:spcPts val="0"/>
                        </a:spcAft>
                      </a:pPr>
                      <a:r>
                        <a:rPr lang="zh-TW" sz="2000" kern="100" dirty="0">
                          <a:effectLst/>
                        </a:rPr>
                        <a:t>工作</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5.1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23891328"/>
                  </a:ext>
                </a:extLst>
              </a:tr>
              <a:tr h="518465">
                <a:tc>
                  <a:txBody>
                    <a:bodyPr/>
                    <a:lstStyle/>
                    <a:p>
                      <a:pPr algn="l">
                        <a:spcAft>
                          <a:spcPts val="0"/>
                        </a:spcAft>
                      </a:pPr>
                      <a:r>
                        <a:rPr lang="zh-TW" sz="2000" kern="100" dirty="0">
                          <a:effectLst/>
                        </a:rPr>
                        <a:t>回家鄉</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0.2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948473115"/>
                  </a:ext>
                </a:extLst>
              </a:tr>
              <a:tr h="518465">
                <a:tc>
                  <a:txBody>
                    <a:bodyPr/>
                    <a:lstStyle/>
                    <a:p>
                      <a:pPr algn="l">
                        <a:spcAft>
                          <a:spcPts val="0"/>
                        </a:spcAft>
                      </a:pPr>
                      <a:r>
                        <a:rPr lang="zh-TW" sz="2000" kern="100" dirty="0">
                          <a:effectLst/>
                        </a:rPr>
                        <a:t>醫療</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0.4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139674989"/>
                  </a:ext>
                </a:extLst>
              </a:tr>
            </a:tbl>
          </a:graphicData>
        </a:graphic>
      </p:graphicFrame>
      <p:sp>
        <p:nvSpPr>
          <p:cNvPr id="5" name="橢圓 4"/>
          <p:cNvSpPr/>
          <p:nvPr/>
        </p:nvSpPr>
        <p:spPr>
          <a:xfrm>
            <a:off x="7488936" y="2944368"/>
            <a:ext cx="1261872" cy="603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753066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07352" cy="1280890"/>
          </a:xfrm>
        </p:spPr>
        <p:txBody>
          <a:bodyPr/>
          <a:lstStyle/>
          <a:p>
            <a:r>
              <a:rPr lang="en-US" altLang="zh-TW" dirty="0">
                <a:solidFill>
                  <a:srgbClr val="002060"/>
                </a:solidFill>
                <a:latin typeface="+mj-ea"/>
              </a:rPr>
              <a:t>4.1.</a:t>
            </a:r>
            <a:r>
              <a:rPr lang="zh-TW" altLang="zh-TW" dirty="0">
                <a:solidFill>
                  <a:srgbClr val="002060"/>
                </a:solidFill>
                <a:latin typeface="+mj-ea"/>
              </a:rPr>
              <a:t>受訪者社會經濟基本資料</a:t>
            </a:r>
            <a:r>
              <a:rPr lang="zh-TW" altLang="en-US" dirty="0">
                <a:solidFill>
                  <a:srgbClr val="002060"/>
                </a:solidFill>
                <a:latin typeface="+mj-ea"/>
              </a:rPr>
              <a:t> </a:t>
            </a:r>
            <a:r>
              <a:rPr lang="zh-TW" altLang="en-US" dirty="0" smtClean="0">
                <a:solidFill>
                  <a:srgbClr val="002060"/>
                </a:solidFill>
                <a:latin typeface="+mj-ea"/>
              </a:rPr>
              <a:t>表</a:t>
            </a:r>
            <a:r>
              <a:rPr lang="en-US" altLang="zh-TW" dirty="0" smtClean="0">
                <a:solidFill>
                  <a:srgbClr val="002060"/>
                </a:solidFill>
                <a:latin typeface="+mj-ea"/>
              </a:rPr>
              <a:t>6</a:t>
            </a:r>
            <a:endParaRPr lang="zh-TW" altLang="en-US"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3597602428"/>
              </p:ext>
            </p:extLst>
          </p:nvPr>
        </p:nvGraphicFramePr>
        <p:xfrm>
          <a:off x="432000" y="1353315"/>
          <a:ext cx="8412480" cy="5330948"/>
        </p:xfrm>
        <a:graphic>
          <a:graphicData uri="http://schemas.openxmlformats.org/drawingml/2006/table">
            <a:tbl>
              <a:tblPr firstRow="1" firstCol="1" bandRow="1">
                <a:tableStyleId>{7DF18680-E054-41AD-8BC1-D1AEF772440D}</a:tableStyleId>
              </a:tblPr>
              <a:tblGrid>
                <a:gridCol w="5344054">
                  <a:extLst>
                    <a:ext uri="{9D8B030D-6E8A-4147-A177-3AD203B41FA5}">
                      <a16:colId xmlns:a16="http://schemas.microsoft.com/office/drawing/2014/main" val="375962135"/>
                    </a:ext>
                  </a:extLst>
                </a:gridCol>
                <a:gridCol w="1313992">
                  <a:extLst>
                    <a:ext uri="{9D8B030D-6E8A-4147-A177-3AD203B41FA5}">
                      <a16:colId xmlns:a16="http://schemas.microsoft.com/office/drawing/2014/main" val="464329681"/>
                    </a:ext>
                  </a:extLst>
                </a:gridCol>
                <a:gridCol w="1754434">
                  <a:extLst>
                    <a:ext uri="{9D8B030D-6E8A-4147-A177-3AD203B41FA5}">
                      <a16:colId xmlns:a16="http://schemas.microsoft.com/office/drawing/2014/main" val="3966642707"/>
                    </a:ext>
                  </a:extLst>
                </a:gridCol>
              </a:tblGrid>
              <a:tr h="761564">
                <a:tc gridSpan="3">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zh-TW" sz="2000" kern="100" dirty="0" smtClean="0">
                          <a:effectLst/>
                        </a:rPr>
                        <a:t>本次到台東旅遊住宿天數</a:t>
                      </a:r>
                      <a:endParaRPr lang="zh-TW" altLang="zh-TW" sz="2000" kern="100" dirty="0" smtClean="0">
                        <a:effectLst/>
                        <a:latin typeface="+mn-ea"/>
                        <a:ea typeface="+mn-ea"/>
                        <a:cs typeface="Times New Roman" panose="02020603050405020304" pitchFamily="18" charset="0"/>
                      </a:endParaRPr>
                    </a:p>
                  </a:txBody>
                  <a:tcPr marL="17780" marR="17780" marT="0" marB="0" anchor="ctr"/>
                </a:tc>
                <a:tc hMerge="1">
                  <a:txBody>
                    <a:bodyPr/>
                    <a:lstStyle/>
                    <a:p>
                      <a:endParaRPr lang="zh-TW" altLang="en-US" dirty="0"/>
                    </a:p>
                  </a:txBody>
                  <a:tcPr marL="17780" marR="17780" marT="0" marB="0" anchor="ctr"/>
                </a:tc>
                <a:tc hMerge="1">
                  <a:txBody>
                    <a:bodyPr/>
                    <a:lstStyle/>
                    <a:p>
                      <a:endParaRPr lang="zh-TW" altLang="en-US" dirty="0"/>
                    </a:p>
                  </a:txBody>
                  <a:tcPr marL="17780" marR="17780" marT="0" marB="0" anchor="ctr"/>
                </a:tc>
                <a:extLst>
                  <a:ext uri="{0D108BD9-81ED-4DB2-BD59-A6C34878D82A}">
                    <a16:rowId xmlns:a16="http://schemas.microsoft.com/office/drawing/2014/main" val="423801863"/>
                  </a:ext>
                </a:extLst>
              </a:tr>
              <a:tr h="761564">
                <a:tc>
                  <a:txBody>
                    <a:bodyPr/>
                    <a:lstStyle/>
                    <a:p>
                      <a:pPr algn="ctr">
                        <a:spcAft>
                          <a:spcPts val="0"/>
                        </a:spcAft>
                      </a:pPr>
                      <a:r>
                        <a:rPr lang="zh-TW" altLang="zh-TW" sz="2000" kern="100" dirty="0" smtClean="0">
                          <a:effectLst/>
                        </a:rPr>
                        <a:t>項目</a:t>
                      </a:r>
                      <a:endParaRPr lang="zh-TW" alt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10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657556072"/>
                  </a:ext>
                </a:extLst>
              </a:tr>
              <a:tr h="761564">
                <a:tc>
                  <a:txBody>
                    <a:bodyPr/>
                    <a:lstStyle/>
                    <a:p>
                      <a:pPr algn="l">
                        <a:spcAft>
                          <a:spcPts val="0"/>
                        </a:spcAft>
                      </a:pPr>
                      <a:r>
                        <a:rPr lang="en-US" sz="2000" kern="100" dirty="0">
                          <a:effectLst/>
                        </a:rPr>
                        <a:t>1</a:t>
                      </a:r>
                      <a:r>
                        <a:rPr lang="zh-TW" sz="2000" kern="100" dirty="0">
                          <a:effectLst/>
                        </a:rPr>
                        <a:t>天</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179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dirty="0">
                          <a:effectLst/>
                        </a:rPr>
                        <a:t>39.7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61581957"/>
                  </a:ext>
                </a:extLst>
              </a:tr>
              <a:tr h="761564">
                <a:tc>
                  <a:txBody>
                    <a:bodyPr/>
                    <a:lstStyle/>
                    <a:p>
                      <a:pPr algn="l">
                        <a:spcAft>
                          <a:spcPts val="0"/>
                        </a:spcAft>
                      </a:pPr>
                      <a:r>
                        <a:rPr lang="en-US" sz="2000" kern="100">
                          <a:effectLst/>
                        </a:rPr>
                        <a:t>2</a:t>
                      </a:r>
                      <a:r>
                        <a:rPr lang="zh-TW" sz="2000" kern="100">
                          <a:effectLst/>
                        </a:rPr>
                        <a:t>天</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170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dirty="0">
                          <a:effectLst/>
                        </a:rPr>
                        <a:t>37.7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914838848"/>
                  </a:ext>
                </a:extLst>
              </a:tr>
              <a:tr h="761564">
                <a:tc>
                  <a:txBody>
                    <a:bodyPr/>
                    <a:lstStyle/>
                    <a:p>
                      <a:pPr algn="l">
                        <a:spcAft>
                          <a:spcPts val="0"/>
                        </a:spcAft>
                      </a:pPr>
                      <a:r>
                        <a:rPr lang="en-US" sz="2000" kern="100" dirty="0">
                          <a:effectLst/>
                        </a:rPr>
                        <a:t>3</a:t>
                      </a:r>
                      <a:r>
                        <a:rPr lang="zh-TW" sz="2000" kern="100" dirty="0">
                          <a:effectLst/>
                        </a:rPr>
                        <a:t>天</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77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dirty="0">
                          <a:effectLst/>
                        </a:rPr>
                        <a:t>17.1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687222127"/>
                  </a:ext>
                </a:extLst>
              </a:tr>
              <a:tr h="761564">
                <a:tc>
                  <a:txBody>
                    <a:bodyPr/>
                    <a:lstStyle/>
                    <a:p>
                      <a:pPr algn="l">
                        <a:spcAft>
                          <a:spcPts val="0"/>
                        </a:spcAft>
                      </a:pPr>
                      <a:r>
                        <a:rPr lang="en-US" sz="2000" kern="100" dirty="0">
                          <a:effectLst/>
                        </a:rPr>
                        <a:t>4</a:t>
                      </a:r>
                      <a:r>
                        <a:rPr lang="zh-TW" sz="2000" kern="100" dirty="0">
                          <a:effectLst/>
                        </a:rPr>
                        <a:t>天</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4</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0.9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420770415"/>
                  </a:ext>
                </a:extLst>
              </a:tr>
              <a:tr h="761564">
                <a:tc>
                  <a:txBody>
                    <a:bodyPr/>
                    <a:lstStyle/>
                    <a:p>
                      <a:pPr algn="l">
                        <a:spcAft>
                          <a:spcPts val="0"/>
                        </a:spcAft>
                      </a:pPr>
                      <a:r>
                        <a:rPr lang="en-US" sz="2000" kern="100" dirty="0">
                          <a:effectLst/>
                        </a:rPr>
                        <a:t>5</a:t>
                      </a:r>
                      <a:r>
                        <a:rPr lang="zh-TW" sz="2000" kern="100" dirty="0">
                          <a:effectLst/>
                        </a:rPr>
                        <a:t>天以上</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a:effectLst/>
                        </a:rPr>
                        <a:t>21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en-US" sz="2000" kern="100" dirty="0">
                          <a:effectLst/>
                        </a:rPr>
                        <a:t>4.7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995825152"/>
                  </a:ext>
                </a:extLst>
              </a:tr>
            </a:tbl>
          </a:graphicData>
        </a:graphic>
      </p:graphicFrame>
      <p:sp>
        <p:nvSpPr>
          <p:cNvPr id="7" name="橢圓 6"/>
          <p:cNvSpPr/>
          <p:nvPr/>
        </p:nvSpPr>
        <p:spPr>
          <a:xfrm>
            <a:off x="7333488" y="2798064"/>
            <a:ext cx="1728216" cy="832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236010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08761" y="624110"/>
            <a:ext cx="7025640" cy="1280890"/>
          </a:xfrm>
        </p:spPr>
        <p:txBody>
          <a:bodyPr/>
          <a:lstStyle/>
          <a:p>
            <a:r>
              <a:rPr lang="en-US" altLang="zh-TW" dirty="0">
                <a:solidFill>
                  <a:srgbClr val="002060"/>
                </a:solidFill>
                <a:latin typeface="+mj-ea"/>
              </a:rPr>
              <a:t>4.1.</a:t>
            </a:r>
            <a:r>
              <a:rPr lang="zh-TW" altLang="zh-TW" dirty="0">
                <a:solidFill>
                  <a:srgbClr val="002060"/>
                </a:solidFill>
                <a:latin typeface="+mj-ea"/>
              </a:rPr>
              <a:t>受訪者社會經濟基本資料</a:t>
            </a:r>
            <a:r>
              <a:rPr lang="zh-TW" altLang="en-US" dirty="0">
                <a:solidFill>
                  <a:srgbClr val="002060"/>
                </a:solidFill>
                <a:latin typeface="+mj-ea"/>
              </a:rPr>
              <a:t> </a:t>
            </a:r>
            <a:r>
              <a:rPr lang="zh-TW" altLang="en-US" dirty="0" smtClean="0">
                <a:solidFill>
                  <a:srgbClr val="002060"/>
                </a:solidFill>
                <a:latin typeface="+mj-ea"/>
              </a:rPr>
              <a:t>表</a:t>
            </a:r>
            <a:r>
              <a:rPr lang="en-US" altLang="zh-TW" dirty="0" smtClean="0">
                <a:solidFill>
                  <a:srgbClr val="002060"/>
                </a:solidFill>
                <a:latin typeface="+mj-ea"/>
              </a:rPr>
              <a:t>7</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080925426"/>
              </p:ext>
            </p:extLst>
          </p:nvPr>
        </p:nvGraphicFramePr>
        <p:xfrm>
          <a:off x="432000" y="1371600"/>
          <a:ext cx="8439913" cy="5294377"/>
        </p:xfrm>
        <a:graphic>
          <a:graphicData uri="http://schemas.openxmlformats.org/drawingml/2006/table">
            <a:tbl>
              <a:tblPr firstRow="1" firstCol="1" bandRow="1">
                <a:tableStyleId>{7DF18680-E054-41AD-8BC1-D1AEF772440D}</a:tableStyleId>
              </a:tblPr>
              <a:tblGrid>
                <a:gridCol w="5361480">
                  <a:extLst>
                    <a:ext uri="{9D8B030D-6E8A-4147-A177-3AD203B41FA5}">
                      <a16:colId xmlns:a16="http://schemas.microsoft.com/office/drawing/2014/main" val="188310229"/>
                    </a:ext>
                  </a:extLst>
                </a:gridCol>
                <a:gridCol w="1318277">
                  <a:extLst>
                    <a:ext uri="{9D8B030D-6E8A-4147-A177-3AD203B41FA5}">
                      <a16:colId xmlns:a16="http://schemas.microsoft.com/office/drawing/2014/main" val="571478796"/>
                    </a:ext>
                  </a:extLst>
                </a:gridCol>
                <a:gridCol w="1760156">
                  <a:extLst>
                    <a:ext uri="{9D8B030D-6E8A-4147-A177-3AD203B41FA5}">
                      <a16:colId xmlns:a16="http://schemas.microsoft.com/office/drawing/2014/main" val="3182462981"/>
                    </a:ext>
                  </a:extLst>
                </a:gridCol>
              </a:tblGrid>
              <a:tr h="481307">
                <a:tc gridSpan="3">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zh-TW" sz="2000" kern="100" dirty="0" smtClean="0">
                          <a:effectLst/>
                        </a:rPr>
                        <a:t>本次到台東旅遊主要資訊來源</a:t>
                      </a:r>
                      <a:endParaRPr lang="zh-TW" altLang="zh-TW" sz="2000" kern="100" dirty="0" smtClean="0">
                        <a:effectLst/>
                        <a:latin typeface="+mn-ea"/>
                        <a:ea typeface="+mn-ea"/>
                        <a:cs typeface="Times New Roman" panose="02020603050405020304" pitchFamily="18" charset="0"/>
                      </a:endParaRPr>
                    </a:p>
                  </a:txBody>
                  <a:tcPr marL="17780" marR="17780" marT="0" marB="0" anchor="ctr"/>
                </a:tc>
                <a:tc hMerge="1">
                  <a:txBody>
                    <a:bodyPr/>
                    <a:lstStyle/>
                    <a:p>
                      <a:endParaRPr lang="zh-TW" altLang="en-US" dirty="0"/>
                    </a:p>
                  </a:txBody>
                  <a:tcPr marL="17780" marR="17780" marT="0" marB="0" anchor="ctr"/>
                </a:tc>
                <a:tc hMerge="1">
                  <a:txBody>
                    <a:bodyPr/>
                    <a:lstStyle/>
                    <a:p>
                      <a:endParaRPr lang="zh-TW" altLang="en-US" dirty="0"/>
                    </a:p>
                  </a:txBody>
                  <a:tcPr marL="17780" marR="17780" marT="0" marB="0" anchor="ctr"/>
                </a:tc>
                <a:extLst>
                  <a:ext uri="{0D108BD9-81ED-4DB2-BD59-A6C34878D82A}">
                    <a16:rowId xmlns:a16="http://schemas.microsoft.com/office/drawing/2014/main" val="2518461310"/>
                  </a:ext>
                </a:extLst>
              </a:tr>
              <a:tr h="481307">
                <a:tc>
                  <a:txBody>
                    <a:bodyPr/>
                    <a:lstStyle/>
                    <a:p>
                      <a:pPr algn="ctr">
                        <a:spcAft>
                          <a:spcPts val="0"/>
                        </a:spcAft>
                      </a:pPr>
                      <a:r>
                        <a:rPr lang="zh-TW" altLang="zh-TW" sz="2000" kern="100" dirty="0" smtClean="0">
                          <a:effectLst/>
                        </a:rPr>
                        <a:t>項目</a:t>
                      </a:r>
                      <a:endParaRPr lang="zh-TW" alt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zh-TW" sz="2000" kern="100" dirty="0">
                          <a:effectLst/>
                        </a:rPr>
                        <a:t>個數</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R="152400" algn="r">
                        <a:spcAft>
                          <a:spcPts val="0"/>
                        </a:spcAft>
                      </a:pPr>
                      <a:r>
                        <a:rPr lang="zh-TW" sz="2000" kern="100" dirty="0">
                          <a:effectLst/>
                        </a:rPr>
                        <a:t>百分比</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614918420"/>
                  </a:ext>
                </a:extLst>
              </a:tr>
              <a:tr h="481307">
                <a:tc>
                  <a:txBody>
                    <a:bodyPr/>
                    <a:lstStyle/>
                    <a:p>
                      <a:pPr algn="l">
                        <a:spcAft>
                          <a:spcPts val="0"/>
                        </a:spcAft>
                      </a:pPr>
                      <a:r>
                        <a:rPr lang="zh-TW" sz="2000" kern="100" dirty="0">
                          <a:effectLst/>
                        </a:rPr>
                        <a:t>旅行社</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4.4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150903988"/>
                  </a:ext>
                </a:extLst>
              </a:tr>
              <a:tr h="481307">
                <a:tc>
                  <a:txBody>
                    <a:bodyPr/>
                    <a:lstStyle/>
                    <a:p>
                      <a:pPr algn="l">
                        <a:spcAft>
                          <a:spcPts val="0"/>
                        </a:spcAft>
                      </a:pPr>
                      <a:r>
                        <a:rPr lang="zh-TW" sz="2000" kern="100" dirty="0">
                          <a:effectLst/>
                        </a:rPr>
                        <a:t>親朋好友</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173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38.4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760089330"/>
                  </a:ext>
                </a:extLst>
              </a:tr>
              <a:tr h="481307">
                <a:tc>
                  <a:txBody>
                    <a:bodyPr/>
                    <a:lstStyle/>
                    <a:p>
                      <a:pPr algn="l">
                        <a:spcAft>
                          <a:spcPts val="0"/>
                        </a:spcAft>
                      </a:pPr>
                      <a:r>
                        <a:rPr lang="zh-TW" sz="2000" kern="100" dirty="0">
                          <a:effectLst/>
                        </a:rPr>
                        <a:t>電視廣播</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9</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2.0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61260187"/>
                  </a:ext>
                </a:extLst>
              </a:tr>
              <a:tr h="481307">
                <a:tc>
                  <a:txBody>
                    <a:bodyPr/>
                    <a:lstStyle/>
                    <a:p>
                      <a:pPr algn="l">
                        <a:spcAft>
                          <a:spcPts val="0"/>
                        </a:spcAft>
                      </a:pPr>
                      <a:r>
                        <a:rPr lang="zh-TW" sz="2000" kern="100" dirty="0">
                          <a:effectLst/>
                        </a:rPr>
                        <a:t>旅遊手冊</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17</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3.8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45425032"/>
                  </a:ext>
                </a:extLst>
              </a:tr>
              <a:tr h="481307">
                <a:tc>
                  <a:txBody>
                    <a:bodyPr/>
                    <a:lstStyle/>
                    <a:p>
                      <a:pPr algn="l">
                        <a:spcAft>
                          <a:spcPts val="0"/>
                        </a:spcAft>
                      </a:pPr>
                      <a:r>
                        <a:rPr lang="zh-TW" sz="2000" kern="100" dirty="0">
                          <a:effectLst/>
                        </a:rPr>
                        <a:t>網路</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211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46.8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692347233"/>
                  </a:ext>
                </a:extLst>
              </a:tr>
              <a:tr h="481307">
                <a:tc>
                  <a:txBody>
                    <a:bodyPr/>
                    <a:lstStyle/>
                    <a:p>
                      <a:pPr algn="l">
                        <a:spcAft>
                          <a:spcPts val="0"/>
                        </a:spcAft>
                      </a:pPr>
                      <a:r>
                        <a:rPr lang="zh-TW" sz="2000" kern="100" dirty="0">
                          <a:effectLst/>
                        </a:rPr>
                        <a:t>自己很熟</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0.2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76086557"/>
                  </a:ext>
                </a:extLst>
              </a:tr>
              <a:tr h="481307">
                <a:tc>
                  <a:txBody>
                    <a:bodyPr/>
                    <a:lstStyle/>
                    <a:p>
                      <a:pPr algn="l">
                        <a:spcAft>
                          <a:spcPts val="0"/>
                        </a:spcAft>
                      </a:pPr>
                      <a:r>
                        <a:rPr lang="zh-TW" sz="2000" kern="100" dirty="0">
                          <a:effectLst/>
                        </a:rPr>
                        <a:t>為了公事</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18</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4.0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07243545"/>
                  </a:ext>
                </a:extLst>
              </a:tr>
              <a:tr h="481307">
                <a:tc>
                  <a:txBody>
                    <a:bodyPr/>
                    <a:lstStyle/>
                    <a:p>
                      <a:pPr algn="l">
                        <a:spcAft>
                          <a:spcPts val="0"/>
                        </a:spcAft>
                      </a:pPr>
                      <a:r>
                        <a:rPr lang="zh-TW" sz="2000" kern="100" dirty="0">
                          <a:effectLst/>
                        </a:rPr>
                        <a:t>曾住在台東</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1</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0.2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96202330"/>
                  </a:ext>
                </a:extLst>
              </a:tr>
              <a:tr h="481307">
                <a:tc>
                  <a:txBody>
                    <a:bodyPr/>
                    <a:lstStyle/>
                    <a:p>
                      <a:pPr algn="l">
                        <a:spcAft>
                          <a:spcPts val="0"/>
                        </a:spcAft>
                      </a:pPr>
                      <a:r>
                        <a:rPr lang="zh-TW" sz="2000" kern="100" dirty="0">
                          <a:effectLst/>
                        </a:rPr>
                        <a:t>路過</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a:effectLst/>
                        </a:rPr>
                        <a:t>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100" dirty="0">
                          <a:effectLst/>
                        </a:rPr>
                        <a:t>0.2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4205068214"/>
                  </a:ext>
                </a:extLst>
              </a:tr>
            </a:tbl>
          </a:graphicData>
        </a:graphic>
      </p:graphicFrame>
      <p:sp>
        <p:nvSpPr>
          <p:cNvPr id="5" name="橢圓 4"/>
          <p:cNvSpPr/>
          <p:nvPr/>
        </p:nvSpPr>
        <p:spPr>
          <a:xfrm>
            <a:off x="7351776" y="4169664"/>
            <a:ext cx="1280160" cy="603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4097923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30936"/>
            <a:ext cx="7117080" cy="1161288"/>
          </a:xfrm>
        </p:spPr>
        <p:txBody>
          <a:bodyPr>
            <a:normAutofit fontScale="90000"/>
          </a:bodyPr>
          <a:lstStyle/>
          <a:p>
            <a:r>
              <a:rPr lang="en-US" altLang="zh-TW" sz="4000" dirty="0">
                <a:solidFill>
                  <a:srgbClr val="002060"/>
                </a:solidFill>
                <a:latin typeface="+mn-ea"/>
                <a:ea typeface="+mn-ea"/>
              </a:rPr>
              <a:t>4.2.</a:t>
            </a:r>
            <a:r>
              <a:rPr lang="zh-TW" altLang="zh-TW" sz="4000" dirty="0">
                <a:solidFill>
                  <a:srgbClr val="002060"/>
                </a:solidFill>
                <a:latin typeface="+mn-ea"/>
                <a:ea typeface="+mn-ea"/>
              </a:rPr>
              <a:t>消費者對國際連鎖品牌飯店</a:t>
            </a:r>
            <a:r>
              <a:rPr lang="zh-TW" altLang="zh-TW" sz="4000" dirty="0" smtClean="0">
                <a:solidFill>
                  <a:srgbClr val="002060"/>
                </a:solidFill>
                <a:latin typeface="+mn-ea"/>
                <a:ea typeface="+mn-ea"/>
              </a:rPr>
              <a:t>之</a:t>
            </a:r>
            <a:r>
              <a:rPr lang="zh-TW" altLang="en-US" sz="4000" dirty="0" smtClean="0">
                <a:solidFill>
                  <a:srgbClr val="002060"/>
                </a:solidFill>
                <a:latin typeface="+mn-ea"/>
                <a:ea typeface="+mn-ea"/>
              </a:rPr>
              <a:t> </a:t>
            </a:r>
            <a:r>
              <a:rPr lang="zh-TW" altLang="zh-TW" sz="4000" dirty="0" smtClean="0">
                <a:solidFill>
                  <a:srgbClr val="002060"/>
                </a:solidFill>
                <a:latin typeface="+mn-ea"/>
                <a:ea typeface="+mn-ea"/>
              </a:rPr>
              <a:t>品牌</a:t>
            </a:r>
            <a:r>
              <a:rPr lang="zh-TW" altLang="zh-TW" sz="4000" dirty="0">
                <a:solidFill>
                  <a:srgbClr val="002060"/>
                </a:solidFill>
                <a:latin typeface="+mn-ea"/>
                <a:ea typeface="+mn-ea"/>
              </a:rPr>
              <a:t>信任的因素分析</a:t>
            </a:r>
            <a:r>
              <a:rPr lang="zh-TW" altLang="zh-TW" dirty="0"/>
              <a:t/>
            </a:r>
            <a:br>
              <a:rPr lang="zh-TW" altLang="zh-TW" dirty="0"/>
            </a:br>
            <a:endParaRPr lang="zh-TW" altLang="en-US" dirty="0"/>
          </a:p>
        </p:txBody>
      </p:sp>
      <p:sp>
        <p:nvSpPr>
          <p:cNvPr id="3" name="內容版面配置區 2"/>
          <p:cNvSpPr>
            <a:spLocks noGrp="1"/>
          </p:cNvSpPr>
          <p:nvPr>
            <p:ph idx="1"/>
          </p:nvPr>
        </p:nvSpPr>
        <p:spPr>
          <a:xfrm>
            <a:off x="932688" y="2112264"/>
            <a:ext cx="7927847" cy="4096512"/>
          </a:xfrm>
        </p:spPr>
        <p:txBody>
          <a:bodyPr>
            <a:normAutofit/>
          </a:bodyPr>
          <a:lstStyle/>
          <a:p>
            <a:r>
              <a:rPr lang="zh-TW" altLang="en-US" sz="2800" dirty="0" smtClean="0">
                <a:solidFill>
                  <a:srgbClr val="002060"/>
                </a:solidFill>
                <a:latin typeface="+mn-ea"/>
              </a:rPr>
              <a:t>採取</a:t>
            </a:r>
            <a:r>
              <a:rPr lang="zh-TW" altLang="en-US" sz="2800" u="sng" dirty="0" smtClean="0">
                <a:solidFill>
                  <a:srgbClr val="002060"/>
                </a:solidFill>
                <a:latin typeface="+mn-ea"/>
              </a:rPr>
              <a:t>因</a:t>
            </a:r>
            <a:r>
              <a:rPr lang="zh-TW" altLang="en-US" sz="2800" u="sng" dirty="0">
                <a:solidFill>
                  <a:srgbClr val="002060"/>
                </a:solidFill>
                <a:latin typeface="+mn-ea"/>
              </a:rPr>
              <a:t>素</a:t>
            </a:r>
            <a:r>
              <a:rPr lang="zh-TW" altLang="en-US" sz="2800" u="sng" dirty="0" smtClean="0">
                <a:solidFill>
                  <a:srgbClr val="002060"/>
                </a:solidFill>
                <a:latin typeface="+mn-ea"/>
              </a:rPr>
              <a:t>分析</a:t>
            </a:r>
            <a:r>
              <a:rPr lang="zh-TW" altLang="en-US" sz="2800" u="sng" dirty="0">
                <a:solidFill>
                  <a:srgbClr val="002060"/>
                </a:solidFill>
                <a:latin typeface="+mn-ea"/>
              </a:rPr>
              <a:t>法</a:t>
            </a:r>
            <a:r>
              <a:rPr lang="zh-TW" altLang="en-US" sz="2800" dirty="0">
                <a:solidFill>
                  <a:srgbClr val="002060"/>
                </a:solidFill>
                <a:latin typeface="+mn-ea"/>
              </a:rPr>
              <a:t>來抽取因素，並利用</a:t>
            </a:r>
            <a:r>
              <a:rPr lang="zh-TW" altLang="en-US" sz="2800" u="sng" dirty="0">
                <a:solidFill>
                  <a:srgbClr val="002060"/>
                </a:solidFill>
                <a:latin typeface="+mn-ea"/>
              </a:rPr>
              <a:t>最大變異數法</a:t>
            </a:r>
            <a:r>
              <a:rPr lang="zh-TW" altLang="en-US" sz="2800" dirty="0">
                <a:solidFill>
                  <a:srgbClr val="002060"/>
                </a:solidFill>
                <a:latin typeface="+mn-ea"/>
              </a:rPr>
              <a:t>進行因素轉軸旋轉</a:t>
            </a:r>
            <a:r>
              <a:rPr lang="zh-TW" altLang="en-US" sz="2800" dirty="0" smtClean="0">
                <a:solidFill>
                  <a:srgbClr val="002060"/>
                </a:solidFill>
                <a:latin typeface="+mn-ea"/>
              </a:rPr>
              <a:t>得到</a:t>
            </a:r>
            <a:r>
              <a:rPr lang="zh-TW" altLang="zh-TW" sz="2800" dirty="0">
                <a:solidFill>
                  <a:srgbClr val="002060"/>
                </a:solidFill>
              </a:rPr>
              <a:t>消費者對國際</a:t>
            </a:r>
            <a:r>
              <a:rPr lang="zh-TW" altLang="zh-TW" sz="2800" dirty="0" smtClean="0">
                <a:solidFill>
                  <a:srgbClr val="002060"/>
                </a:solidFill>
              </a:rPr>
              <a:t>連鎖</a:t>
            </a:r>
            <a:r>
              <a:rPr lang="zh-TW" altLang="en-US" sz="2800" dirty="0" smtClean="0">
                <a:solidFill>
                  <a:srgbClr val="002060"/>
                </a:solidFill>
              </a:rPr>
              <a:t>品牌</a:t>
            </a:r>
            <a:r>
              <a:rPr lang="zh-TW" altLang="zh-TW" sz="2800" dirty="0" smtClean="0">
                <a:solidFill>
                  <a:srgbClr val="002060"/>
                </a:solidFill>
              </a:rPr>
              <a:t>飯店</a:t>
            </a:r>
            <a:r>
              <a:rPr lang="zh-TW" altLang="zh-TW" sz="2800" dirty="0">
                <a:solidFill>
                  <a:srgbClr val="002060"/>
                </a:solidFill>
              </a:rPr>
              <a:t>之品牌信任</a:t>
            </a:r>
            <a:r>
              <a:rPr lang="zh-TW" altLang="en-US" sz="2800" dirty="0" smtClean="0">
                <a:solidFill>
                  <a:srgbClr val="002060"/>
                </a:solidFill>
                <a:latin typeface="+mn-ea"/>
              </a:rPr>
              <a:t>變</a:t>
            </a:r>
            <a:r>
              <a:rPr lang="zh-TW" altLang="en-US" sz="2800" dirty="0">
                <a:solidFill>
                  <a:srgbClr val="002060"/>
                </a:solidFill>
                <a:latin typeface="+mn-ea"/>
              </a:rPr>
              <a:t>項共</a:t>
            </a:r>
            <a:r>
              <a:rPr lang="zh-TW" altLang="en-US" sz="2800" dirty="0" smtClean="0">
                <a:solidFill>
                  <a:srgbClr val="002060"/>
                </a:solidFill>
                <a:latin typeface="+mn-ea"/>
              </a:rPr>
              <a:t>簡化以</a:t>
            </a:r>
            <a:r>
              <a:rPr lang="zh-TW" altLang="en-US" sz="2800" dirty="0">
                <a:solidFill>
                  <a:srgbClr val="002060"/>
                </a:solidFill>
                <a:latin typeface="+mn-ea"/>
              </a:rPr>
              <a:t>下</a:t>
            </a:r>
            <a:r>
              <a:rPr lang="en-US" altLang="zh-TW" sz="2800" dirty="0" smtClean="0">
                <a:solidFill>
                  <a:srgbClr val="002060"/>
                </a:solidFill>
                <a:latin typeface="+mn-ea"/>
              </a:rPr>
              <a:t>2</a:t>
            </a:r>
            <a:r>
              <a:rPr lang="zh-TW" altLang="en-US" sz="2800" dirty="0" smtClean="0">
                <a:solidFill>
                  <a:srgbClr val="002060"/>
                </a:solidFill>
                <a:latin typeface="+mn-ea"/>
              </a:rPr>
              <a:t>個因素</a:t>
            </a:r>
            <a:r>
              <a:rPr lang="en-US" altLang="zh-TW" sz="2800" dirty="0" smtClean="0">
                <a:solidFill>
                  <a:srgbClr val="002060"/>
                </a:solidFill>
                <a:latin typeface="+mn-ea"/>
              </a:rPr>
              <a:t>:</a:t>
            </a:r>
          </a:p>
          <a:p>
            <a:pPr marL="0" indent="0">
              <a:buNone/>
            </a:pPr>
            <a:endParaRPr lang="en-US" altLang="zh-TW" sz="2800" dirty="0" smtClean="0">
              <a:solidFill>
                <a:srgbClr val="002060"/>
              </a:solidFill>
              <a:latin typeface="+mn-ea"/>
            </a:endParaRPr>
          </a:p>
          <a:p>
            <a:pPr>
              <a:buFont typeface="Wingdings" panose="05000000000000000000" pitchFamily="2" charset="2"/>
              <a:buChar char="Ø"/>
            </a:pPr>
            <a:r>
              <a:rPr lang="zh-TW" altLang="en-US" sz="2800" dirty="0" smtClean="0">
                <a:solidFill>
                  <a:srgbClr val="FF0000"/>
                </a:solidFill>
                <a:latin typeface="+mn-ea"/>
              </a:rPr>
              <a:t>品牌忠誠</a:t>
            </a:r>
            <a:r>
              <a:rPr lang="en-US" altLang="zh-TW" sz="2800" dirty="0" smtClean="0">
                <a:solidFill>
                  <a:srgbClr val="FF0000"/>
                </a:solidFill>
                <a:latin typeface="+mn-ea"/>
              </a:rPr>
              <a:t>:</a:t>
            </a:r>
            <a:r>
              <a:rPr lang="zh-TW" altLang="en-US" sz="2800" dirty="0" smtClean="0">
                <a:solidFill>
                  <a:srgbClr val="002060"/>
                </a:solidFill>
                <a:latin typeface="+mn-ea"/>
              </a:rPr>
              <a:t>消費者對於品牌的忠誠度</a:t>
            </a:r>
            <a:endParaRPr lang="en-US" altLang="zh-TW" sz="2800" dirty="0" smtClean="0">
              <a:solidFill>
                <a:srgbClr val="002060"/>
              </a:solidFill>
              <a:latin typeface="+mn-ea"/>
            </a:endParaRPr>
          </a:p>
          <a:p>
            <a:pPr>
              <a:buFont typeface="Wingdings" panose="05000000000000000000" pitchFamily="2" charset="2"/>
              <a:buChar char="Ø"/>
            </a:pPr>
            <a:r>
              <a:rPr lang="zh-TW" altLang="en-US" sz="2800" dirty="0" smtClean="0">
                <a:solidFill>
                  <a:srgbClr val="FF0000"/>
                </a:solidFill>
                <a:latin typeface="+mn-ea"/>
              </a:rPr>
              <a:t>優質服務</a:t>
            </a:r>
            <a:r>
              <a:rPr lang="en-US" altLang="zh-TW" sz="2800" dirty="0" smtClean="0">
                <a:solidFill>
                  <a:srgbClr val="FF0000"/>
                </a:solidFill>
                <a:latin typeface="+mn-ea"/>
              </a:rPr>
              <a:t>:</a:t>
            </a:r>
            <a:r>
              <a:rPr lang="zh-TW" altLang="en-US" sz="2800" dirty="0" smtClean="0">
                <a:solidFill>
                  <a:srgbClr val="002060"/>
                </a:solidFill>
                <a:latin typeface="+mn-ea"/>
              </a:rPr>
              <a:t>消費者對於飯店能提供優質服務</a:t>
            </a:r>
            <a:endParaRPr lang="zh-TW" altLang="en-US" sz="2800" dirty="0">
              <a:solidFill>
                <a:srgbClr val="002060"/>
              </a:solidFill>
              <a:latin typeface="+mn-ea"/>
            </a:endParaRPr>
          </a:p>
        </p:txBody>
      </p:sp>
    </p:spTree>
    <p:extLst>
      <p:ext uri="{BB962C8B-B14F-4D97-AF65-F5344CB8AC3E}">
        <p14:creationId xmlns:p14="http://schemas.microsoft.com/office/powerpoint/2010/main" val="1034586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91440"/>
            <a:ext cx="7062216" cy="731520"/>
          </a:xfrm>
        </p:spPr>
        <p:txBody>
          <a:bodyPr>
            <a:normAutofit fontScale="90000"/>
          </a:bodyPr>
          <a:lstStyle/>
          <a:p>
            <a:r>
              <a:rPr lang="en-US" altLang="zh-TW" dirty="0">
                <a:solidFill>
                  <a:srgbClr val="002060"/>
                </a:solidFill>
                <a:latin typeface="+mn-ea"/>
              </a:rPr>
              <a:t>4.2.</a:t>
            </a:r>
            <a:r>
              <a:rPr lang="zh-TW" altLang="zh-TW" dirty="0">
                <a:solidFill>
                  <a:srgbClr val="002060"/>
                </a:solidFill>
                <a:latin typeface="+mn-ea"/>
              </a:rPr>
              <a:t>消費者對國際連鎖品牌飯店之</a:t>
            </a:r>
            <a:r>
              <a:rPr lang="zh-TW" altLang="en-US" dirty="0">
                <a:solidFill>
                  <a:srgbClr val="002060"/>
                </a:solidFill>
                <a:latin typeface="+mn-ea"/>
              </a:rPr>
              <a:t> </a:t>
            </a:r>
            <a:r>
              <a:rPr lang="zh-TW" altLang="zh-TW" dirty="0">
                <a:solidFill>
                  <a:srgbClr val="002060"/>
                </a:solidFill>
                <a:latin typeface="+mn-ea"/>
              </a:rPr>
              <a:t>品牌信任的因素分析</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297326325"/>
              </p:ext>
            </p:extLst>
          </p:nvPr>
        </p:nvGraphicFramePr>
        <p:xfrm>
          <a:off x="256033" y="1249870"/>
          <a:ext cx="8705086" cy="5489259"/>
        </p:xfrm>
        <a:graphic>
          <a:graphicData uri="http://schemas.openxmlformats.org/drawingml/2006/table">
            <a:tbl>
              <a:tblPr firstRow="1" firstCol="1" bandRow="1">
                <a:tableStyleId>{7DF18680-E054-41AD-8BC1-D1AEF772440D}</a:tableStyleId>
              </a:tblPr>
              <a:tblGrid>
                <a:gridCol w="6224248">
                  <a:extLst>
                    <a:ext uri="{9D8B030D-6E8A-4147-A177-3AD203B41FA5}">
                      <a16:colId xmlns:a16="http://schemas.microsoft.com/office/drawing/2014/main" val="3919997737"/>
                    </a:ext>
                  </a:extLst>
                </a:gridCol>
                <a:gridCol w="1240419">
                  <a:extLst>
                    <a:ext uri="{9D8B030D-6E8A-4147-A177-3AD203B41FA5}">
                      <a16:colId xmlns:a16="http://schemas.microsoft.com/office/drawing/2014/main" val="251447434"/>
                    </a:ext>
                  </a:extLst>
                </a:gridCol>
                <a:gridCol w="1240419">
                  <a:extLst>
                    <a:ext uri="{9D8B030D-6E8A-4147-A177-3AD203B41FA5}">
                      <a16:colId xmlns:a16="http://schemas.microsoft.com/office/drawing/2014/main" val="822664688"/>
                    </a:ext>
                  </a:extLst>
                </a:gridCol>
              </a:tblGrid>
              <a:tr h="612459">
                <a:tc rowSpan="2">
                  <a:txBody>
                    <a:bodyPr/>
                    <a:lstStyle/>
                    <a:p>
                      <a:pPr algn="ctr">
                        <a:spcAft>
                          <a:spcPts val="0"/>
                        </a:spcAft>
                      </a:pPr>
                      <a:r>
                        <a:rPr lang="zh-TW" sz="1600" kern="0" dirty="0">
                          <a:effectLst/>
                        </a:rPr>
                        <a:t>項目</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gridSpan="2">
                  <a:txBody>
                    <a:bodyPr/>
                    <a:lstStyle/>
                    <a:p>
                      <a:pPr algn="ctr">
                        <a:spcAft>
                          <a:spcPts val="0"/>
                        </a:spcAft>
                      </a:pPr>
                      <a:r>
                        <a:rPr lang="zh-TW" sz="1600" kern="0">
                          <a:effectLst/>
                        </a:rPr>
                        <a:t>因素負荷量</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hMerge="1">
                  <a:txBody>
                    <a:bodyPr/>
                    <a:lstStyle/>
                    <a:p>
                      <a:endParaRPr lang="zh-TW" altLang="en-US"/>
                    </a:p>
                  </a:txBody>
                  <a:tcPr/>
                </a:tc>
                <a:extLst>
                  <a:ext uri="{0D108BD9-81ED-4DB2-BD59-A6C34878D82A}">
                    <a16:rowId xmlns:a16="http://schemas.microsoft.com/office/drawing/2014/main" val="1546364860"/>
                  </a:ext>
                </a:extLst>
              </a:tr>
              <a:tr h="0">
                <a:tc vMerge="1">
                  <a:txBody>
                    <a:bodyPr/>
                    <a:lstStyle/>
                    <a:p>
                      <a:endParaRPr lang="zh-TW" altLang="en-US"/>
                    </a:p>
                  </a:txBody>
                  <a:tcPr/>
                </a:tc>
                <a:tc>
                  <a:txBody>
                    <a:bodyPr/>
                    <a:lstStyle/>
                    <a:p>
                      <a:pPr algn="ctr">
                        <a:spcAft>
                          <a:spcPts val="0"/>
                        </a:spcAft>
                      </a:pPr>
                      <a:r>
                        <a:rPr lang="zh-TW" sz="1600" kern="0">
                          <a:effectLst/>
                        </a:rPr>
                        <a:t>品牌忠誠 </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zh-TW" sz="1600" kern="0">
                          <a:effectLst/>
                        </a:rPr>
                        <a:t>優質服務 </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2219729467"/>
                  </a:ext>
                </a:extLst>
              </a:tr>
              <a:tr h="242325">
                <a:tc>
                  <a:txBody>
                    <a:bodyPr/>
                    <a:lstStyle/>
                    <a:p>
                      <a:pPr>
                        <a:spcAft>
                          <a:spcPts val="0"/>
                        </a:spcAft>
                      </a:pPr>
                      <a:r>
                        <a:rPr lang="zh-TW" sz="1600" kern="0" dirty="0">
                          <a:effectLst/>
                        </a:rPr>
                        <a:t>想加入國際連鎖品牌飯店之會員</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0.866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0.247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1914114352"/>
                  </a:ext>
                </a:extLst>
              </a:tr>
              <a:tr h="242325">
                <a:tc>
                  <a:txBody>
                    <a:bodyPr/>
                    <a:lstStyle/>
                    <a:p>
                      <a:pPr>
                        <a:spcAft>
                          <a:spcPts val="0"/>
                        </a:spcAft>
                      </a:pPr>
                      <a:r>
                        <a:rPr lang="zh-TW" sz="1600" kern="0" dirty="0">
                          <a:effectLst/>
                        </a:rPr>
                        <a:t>忠誠度高</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0.852</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0.230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175089472"/>
                  </a:ext>
                </a:extLst>
              </a:tr>
              <a:tr h="242325">
                <a:tc>
                  <a:txBody>
                    <a:bodyPr/>
                    <a:lstStyle/>
                    <a:p>
                      <a:pPr>
                        <a:spcAft>
                          <a:spcPts val="0"/>
                        </a:spcAft>
                      </a:pPr>
                      <a:r>
                        <a:rPr lang="zh-TW" sz="1600" kern="0" dirty="0">
                          <a:effectLst/>
                        </a:rPr>
                        <a:t>訂房時會優先選擇</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0.799</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0.364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3575897141"/>
                  </a:ext>
                </a:extLst>
              </a:tr>
              <a:tr h="242325">
                <a:tc>
                  <a:txBody>
                    <a:bodyPr/>
                    <a:lstStyle/>
                    <a:p>
                      <a:pPr>
                        <a:spcAft>
                          <a:spcPts val="0"/>
                        </a:spcAft>
                      </a:pPr>
                      <a:r>
                        <a:rPr lang="zh-TW" sz="1600" kern="0" dirty="0">
                          <a:effectLst/>
                        </a:rPr>
                        <a:t>誠實和真誠的</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0.776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dirty="0">
                          <a:effectLst/>
                        </a:rPr>
                        <a:t>0.407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4066485153"/>
                  </a:ext>
                </a:extLst>
              </a:tr>
              <a:tr h="242325">
                <a:tc>
                  <a:txBody>
                    <a:bodyPr/>
                    <a:lstStyle/>
                    <a:p>
                      <a:pPr>
                        <a:spcAft>
                          <a:spcPts val="0"/>
                        </a:spcAft>
                      </a:pPr>
                      <a:r>
                        <a:rPr lang="zh-TW" sz="1600" kern="0" dirty="0">
                          <a:effectLst/>
                        </a:rPr>
                        <a:t>喜歡國際連鎖品牌飯店</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0.740</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0.393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2884978198"/>
                  </a:ext>
                </a:extLst>
              </a:tr>
              <a:tr h="242325">
                <a:tc>
                  <a:txBody>
                    <a:bodyPr/>
                    <a:lstStyle/>
                    <a:p>
                      <a:pPr>
                        <a:spcAft>
                          <a:spcPts val="0"/>
                        </a:spcAft>
                      </a:pPr>
                      <a:r>
                        <a:rPr lang="zh-TW" sz="1600" kern="0">
                          <a:effectLst/>
                        </a:rPr>
                        <a:t>會鼓勵親友至國際連鎖飯店住宿</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0.703</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0.479</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2360805622"/>
                  </a:ext>
                </a:extLst>
              </a:tr>
              <a:tr h="242325">
                <a:tc>
                  <a:txBody>
                    <a:bodyPr/>
                    <a:lstStyle/>
                    <a:p>
                      <a:pPr>
                        <a:spcAft>
                          <a:spcPts val="0"/>
                        </a:spcAft>
                      </a:pPr>
                      <a:r>
                        <a:rPr lang="zh-TW" sz="1600" kern="0">
                          <a:effectLst/>
                        </a:rPr>
                        <a:t>可靠的</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0.633</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tc>
                  <a:txBody>
                    <a:bodyPr/>
                    <a:lstStyle/>
                    <a:p>
                      <a:pPr algn="ctr">
                        <a:spcAft>
                          <a:spcPts val="0"/>
                        </a:spcAft>
                      </a:pPr>
                      <a:r>
                        <a:rPr lang="en-US" sz="1600" kern="0">
                          <a:effectLst/>
                        </a:rPr>
                        <a:t>0.582</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3267060686"/>
                  </a:ext>
                </a:extLst>
              </a:tr>
              <a:tr h="242325">
                <a:tc>
                  <a:txBody>
                    <a:bodyPr/>
                    <a:lstStyle/>
                    <a:p>
                      <a:pPr>
                        <a:spcAft>
                          <a:spcPts val="0"/>
                        </a:spcAft>
                      </a:pPr>
                      <a:r>
                        <a:rPr lang="zh-TW" sz="1600" kern="0">
                          <a:effectLst/>
                        </a:rPr>
                        <a:t>安全的</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0.167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0.853</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3900719653"/>
                  </a:ext>
                </a:extLst>
              </a:tr>
              <a:tr h="242325">
                <a:tc>
                  <a:txBody>
                    <a:bodyPr/>
                    <a:lstStyle/>
                    <a:p>
                      <a:pPr>
                        <a:spcAft>
                          <a:spcPts val="0"/>
                        </a:spcAft>
                      </a:pPr>
                      <a:r>
                        <a:rPr lang="zh-TW" sz="1600" kern="0">
                          <a:effectLst/>
                        </a:rPr>
                        <a:t>提供優質的產品與服務</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0.298</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0.807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1031598889"/>
                  </a:ext>
                </a:extLst>
              </a:tr>
              <a:tr h="242325">
                <a:tc>
                  <a:txBody>
                    <a:bodyPr/>
                    <a:lstStyle/>
                    <a:p>
                      <a:pPr>
                        <a:spcAft>
                          <a:spcPts val="0"/>
                        </a:spcAft>
                      </a:pPr>
                      <a:r>
                        <a:rPr lang="zh-TW" sz="1600" kern="0" dirty="0">
                          <a:effectLst/>
                        </a:rPr>
                        <a:t>有優勢的</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0.306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0.776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278620831"/>
                  </a:ext>
                </a:extLst>
              </a:tr>
              <a:tr h="242325">
                <a:tc>
                  <a:txBody>
                    <a:bodyPr/>
                    <a:lstStyle/>
                    <a:p>
                      <a:pPr>
                        <a:spcAft>
                          <a:spcPts val="0"/>
                        </a:spcAft>
                      </a:pPr>
                      <a:r>
                        <a:rPr lang="zh-TW" sz="1600" kern="0">
                          <a:effectLst/>
                        </a:rPr>
                        <a:t>會定期更新產品和服務以符合消費者需求</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0.477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0.695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3211338804"/>
                  </a:ext>
                </a:extLst>
              </a:tr>
              <a:tr h="242325">
                <a:tc>
                  <a:txBody>
                    <a:bodyPr/>
                    <a:lstStyle/>
                    <a:p>
                      <a:pPr>
                        <a:spcAft>
                          <a:spcPts val="0"/>
                        </a:spcAft>
                      </a:pPr>
                      <a:r>
                        <a:rPr lang="zh-TW" sz="1600" kern="0">
                          <a:effectLst/>
                        </a:rPr>
                        <a:t>注重消費者</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0.555</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0.681</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4160226543"/>
                  </a:ext>
                </a:extLst>
              </a:tr>
              <a:tr h="242325">
                <a:tc>
                  <a:txBody>
                    <a:bodyPr/>
                    <a:lstStyle/>
                    <a:p>
                      <a:pPr>
                        <a:spcAft>
                          <a:spcPts val="0"/>
                        </a:spcAft>
                      </a:pPr>
                      <a:r>
                        <a:rPr lang="zh-TW" sz="1600" kern="0">
                          <a:effectLst/>
                        </a:rPr>
                        <a:t>有良好服務與申訴管道</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0.451</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0.649</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2197299640"/>
                  </a:ext>
                </a:extLst>
              </a:tr>
              <a:tr h="242325">
                <a:tc>
                  <a:txBody>
                    <a:bodyPr/>
                    <a:lstStyle/>
                    <a:p>
                      <a:pPr>
                        <a:spcAft>
                          <a:spcPts val="0"/>
                        </a:spcAft>
                      </a:pPr>
                      <a:r>
                        <a:rPr lang="zh-TW" sz="1600" kern="0">
                          <a:effectLst/>
                        </a:rPr>
                        <a:t>可信任的</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0.624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0.595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2506188474"/>
                  </a:ext>
                </a:extLst>
              </a:tr>
              <a:tr h="242325">
                <a:tc>
                  <a:txBody>
                    <a:bodyPr/>
                    <a:lstStyle/>
                    <a:p>
                      <a:pPr>
                        <a:spcAft>
                          <a:spcPts val="0"/>
                        </a:spcAft>
                      </a:pPr>
                      <a:r>
                        <a:rPr lang="zh-TW" sz="1600" kern="0">
                          <a:effectLst/>
                        </a:rPr>
                        <a:t>可提供客製化服務</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0.391</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0.537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solidFill>
                      <a:schemeClr val="accent1">
                        <a:lumMod val="20000"/>
                        <a:lumOff val="80000"/>
                      </a:schemeClr>
                    </a:solidFill>
                  </a:tcPr>
                </a:tc>
                <a:extLst>
                  <a:ext uri="{0D108BD9-81ED-4DB2-BD59-A6C34878D82A}">
                    <a16:rowId xmlns:a16="http://schemas.microsoft.com/office/drawing/2014/main" val="4078199628"/>
                  </a:ext>
                </a:extLst>
              </a:tr>
              <a:tr h="242325">
                <a:tc>
                  <a:txBody>
                    <a:bodyPr/>
                    <a:lstStyle/>
                    <a:p>
                      <a:pPr>
                        <a:spcAft>
                          <a:spcPts val="0"/>
                        </a:spcAft>
                      </a:pPr>
                      <a:r>
                        <a:rPr lang="zh-TW" sz="1600" kern="0">
                          <a:effectLst/>
                        </a:rPr>
                        <a:t>特徵值</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5.651</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5.127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3314816478"/>
                  </a:ext>
                </a:extLst>
              </a:tr>
              <a:tr h="242325">
                <a:tc>
                  <a:txBody>
                    <a:bodyPr/>
                    <a:lstStyle/>
                    <a:p>
                      <a:pPr>
                        <a:spcAft>
                          <a:spcPts val="0"/>
                        </a:spcAft>
                      </a:pPr>
                      <a:r>
                        <a:rPr lang="en-US" sz="1600" kern="0">
                          <a:effectLst/>
                        </a:rPr>
                        <a:t>Cronbach’s alpha</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0.940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0.924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3514698070"/>
                  </a:ext>
                </a:extLst>
              </a:tr>
              <a:tr h="242325">
                <a:tc>
                  <a:txBody>
                    <a:bodyPr/>
                    <a:lstStyle/>
                    <a:p>
                      <a:pPr>
                        <a:spcAft>
                          <a:spcPts val="0"/>
                        </a:spcAft>
                      </a:pPr>
                      <a:r>
                        <a:rPr lang="zh-TW" sz="1600" kern="0">
                          <a:effectLst/>
                        </a:rPr>
                        <a:t>解釋變異量</a:t>
                      </a:r>
                      <a:r>
                        <a:rPr lang="en-US" sz="1600" kern="0">
                          <a:effectLst/>
                        </a:rPr>
                        <a:t>(%)</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37.674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34.179</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2756642200"/>
                  </a:ext>
                </a:extLst>
              </a:tr>
              <a:tr h="242325">
                <a:tc>
                  <a:txBody>
                    <a:bodyPr/>
                    <a:lstStyle/>
                    <a:p>
                      <a:pPr>
                        <a:spcAft>
                          <a:spcPts val="0"/>
                        </a:spcAft>
                      </a:pPr>
                      <a:r>
                        <a:rPr lang="zh-TW" sz="1600" kern="0">
                          <a:effectLst/>
                        </a:rPr>
                        <a:t>累積解釋變異量</a:t>
                      </a:r>
                      <a:r>
                        <a:rPr lang="en-US" sz="1600" kern="0">
                          <a:effectLst/>
                        </a:rPr>
                        <a:t>(%)</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a:effectLst/>
                        </a:rPr>
                        <a:t>37.674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tc>
                  <a:txBody>
                    <a:bodyPr/>
                    <a:lstStyle/>
                    <a:p>
                      <a:pPr algn="ctr">
                        <a:spcAft>
                          <a:spcPts val="0"/>
                        </a:spcAft>
                      </a:pPr>
                      <a:r>
                        <a:rPr lang="en-US" sz="1600" kern="0" dirty="0">
                          <a:effectLst/>
                        </a:rPr>
                        <a:t>71.854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492" marR="17492" marT="0" marB="0" anchor="ctr"/>
                </a:tc>
                <a:extLst>
                  <a:ext uri="{0D108BD9-81ED-4DB2-BD59-A6C34878D82A}">
                    <a16:rowId xmlns:a16="http://schemas.microsoft.com/office/drawing/2014/main" val="1777535307"/>
                  </a:ext>
                </a:extLst>
              </a:tr>
            </a:tbl>
          </a:graphicData>
        </a:graphic>
      </p:graphicFrame>
      <p:sp>
        <p:nvSpPr>
          <p:cNvPr id="3" name="橢圓 2"/>
          <p:cNvSpPr/>
          <p:nvPr/>
        </p:nvSpPr>
        <p:spPr>
          <a:xfrm>
            <a:off x="7762672" y="6420255"/>
            <a:ext cx="1198447" cy="4377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058222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76656"/>
            <a:ext cx="7117080" cy="1005840"/>
          </a:xfrm>
        </p:spPr>
        <p:txBody>
          <a:bodyPr>
            <a:normAutofit fontScale="90000"/>
          </a:bodyPr>
          <a:lstStyle/>
          <a:p>
            <a:r>
              <a:rPr lang="en-US" altLang="zh-TW" sz="4000" dirty="0">
                <a:solidFill>
                  <a:srgbClr val="002060"/>
                </a:solidFill>
                <a:latin typeface="+mn-ea"/>
                <a:ea typeface="+mn-ea"/>
              </a:rPr>
              <a:t>4.3.</a:t>
            </a:r>
            <a:r>
              <a:rPr lang="zh-TW" altLang="zh-TW" sz="4000" dirty="0">
                <a:solidFill>
                  <a:srgbClr val="002060"/>
                </a:solidFill>
                <a:latin typeface="+mn-ea"/>
                <a:ea typeface="+mn-ea"/>
              </a:rPr>
              <a:t>消費者對國際連鎖品牌飯店之品牌形象的因素分析</a:t>
            </a:r>
            <a:r>
              <a:rPr lang="zh-TW" altLang="zh-TW" dirty="0"/>
              <a:t/>
            </a:r>
            <a:br>
              <a:rPr lang="zh-TW" altLang="zh-TW" dirty="0"/>
            </a:br>
            <a:endParaRPr lang="zh-TW" altLang="en-US" dirty="0"/>
          </a:p>
        </p:txBody>
      </p:sp>
      <p:sp>
        <p:nvSpPr>
          <p:cNvPr id="3" name="內容版面配置區 2"/>
          <p:cNvSpPr>
            <a:spLocks noGrp="1"/>
          </p:cNvSpPr>
          <p:nvPr>
            <p:ph idx="1"/>
          </p:nvPr>
        </p:nvSpPr>
        <p:spPr>
          <a:xfrm>
            <a:off x="1124712" y="2029968"/>
            <a:ext cx="7726679" cy="3881254"/>
          </a:xfrm>
        </p:spPr>
        <p:txBody>
          <a:bodyPr>
            <a:noAutofit/>
          </a:bodyPr>
          <a:lstStyle/>
          <a:p>
            <a:r>
              <a:rPr lang="zh-TW" altLang="en-US" sz="2800" dirty="0">
                <a:solidFill>
                  <a:schemeClr val="tx1"/>
                </a:solidFill>
                <a:latin typeface="+mn-ea"/>
              </a:rPr>
              <a:t>採取</a:t>
            </a:r>
            <a:r>
              <a:rPr lang="zh-TW" altLang="en-US" sz="2800" u="sng" dirty="0">
                <a:solidFill>
                  <a:schemeClr val="tx1"/>
                </a:solidFill>
                <a:latin typeface="+mn-ea"/>
              </a:rPr>
              <a:t>因素分析法</a:t>
            </a:r>
            <a:r>
              <a:rPr lang="zh-TW" altLang="en-US" sz="2800" dirty="0">
                <a:solidFill>
                  <a:schemeClr val="tx1"/>
                </a:solidFill>
                <a:latin typeface="+mn-ea"/>
              </a:rPr>
              <a:t>來抽取因素，並利用</a:t>
            </a:r>
            <a:r>
              <a:rPr lang="zh-TW" altLang="en-US" sz="2800" u="sng" dirty="0">
                <a:solidFill>
                  <a:schemeClr val="tx1"/>
                </a:solidFill>
                <a:latin typeface="+mn-ea"/>
              </a:rPr>
              <a:t>最大變異數法</a:t>
            </a:r>
            <a:r>
              <a:rPr lang="zh-TW" altLang="en-US" sz="2800" dirty="0">
                <a:solidFill>
                  <a:schemeClr val="tx1"/>
                </a:solidFill>
                <a:latin typeface="+mn-ea"/>
              </a:rPr>
              <a:t>進行因素轉軸旋轉得到</a:t>
            </a:r>
            <a:r>
              <a:rPr lang="zh-TW" altLang="zh-TW" sz="2800" dirty="0">
                <a:solidFill>
                  <a:schemeClr val="tx1"/>
                </a:solidFill>
              </a:rPr>
              <a:t>消費者對國際連鎖</a:t>
            </a:r>
            <a:r>
              <a:rPr lang="zh-TW" altLang="en-US" sz="2800" dirty="0">
                <a:solidFill>
                  <a:schemeClr val="tx1"/>
                </a:solidFill>
              </a:rPr>
              <a:t>品牌</a:t>
            </a:r>
            <a:r>
              <a:rPr lang="zh-TW" altLang="zh-TW" sz="2800" dirty="0">
                <a:solidFill>
                  <a:schemeClr val="tx1"/>
                </a:solidFill>
              </a:rPr>
              <a:t>飯店之</a:t>
            </a:r>
            <a:r>
              <a:rPr lang="zh-TW" altLang="zh-TW" sz="2800" dirty="0" smtClean="0">
                <a:solidFill>
                  <a:schemeClr val="tx1"/>
                </a:solidFill>
              </a:rPr>
              <a:t>品牌</a:t>
            </a:r>
            <a:r>
              <a:rPr lang="zh-TW" altLang="en-US" sz="2800" dirty="0" smtClean="0">
                <a:solidFill>
                  <a:schemeClr val="tx1"/>
                </a:solidFill>
              </a:rPr>
              <a:t>形</a:t>
            </a:r>
            <a:r>
              <a:rPr lang="zh-TW" altLang="en-US" sz="2800" dirty="0">
                <a:solidFill>
                  <a:schemeClr val="tx1"/>
                </a:solidFill>
              </a:rPr>
              <a:t>象</a:t>
            </a:r>
            <a:r>
              <a:rPr lang="zh-TW" altLang="en-US" sz="2800" dirty="0" smtClean="0">
                <a:solidFill>
                  <a:schemeClr val="tx1"/>
                </a:solidFill>
                <a:latin typeface="+mn-ea"/>
              </a:rPr>
              <a:t>變</a:t>
            </a:r>
            <a:r>
              <a:rPr lang="zh-TW" altLang="en-US" sz="2800" dirty="0">
                <a:solidFill>
                  <a:schemeClr val="tx1"/>
                </a:solidFill>
                <a:latin typeface="+mn-ea"/>
              </a:rPr>
              <a:t>項共簡化以下</a:t>
            </a:r>
            <a:r>
              <a:rPr lang="en-US" altLang="zh-TW" sz="2800" dirty="0">
                <a:solidFill>
                  <a:schemeClr val="tx1"/>
                </a:solidFill>
                <a:latin typeface="+mn-ea"/>
              </a:rPr>
              <a:t>2</a:t>
            </a:r>
            <a:r>
              <a:rPr lang="zh-TW" altLang="en-US" sz="2800" dirty="0">
                <a:solidFill>
                  <a:schemeClr val="tx1"/>
                </a:solidFill>
                <a:latin typeface="+mn-ea"/>
              </a:rPr>
              <a:t>個因素</a:t>
            </a:r>
            <a:r>
              <a:rPr lang="en-US" altLang="zh-TW" sz="2800" dirty="0">
                <a:solidFill>
                  <a:schemeClr val="tx1"/>
                </a:solidFill>
                <a:latin typeface="+mn-ea"/>
              </a:rPr>
              <a:t>:</a:t>
            </a:r>
          </a:p>
          <a:p>
            <a:pPr marL="0" indent="0">
              <a:buNone/>
            </a:pPr>
            <a:endParaRPr lang="en-US" altLang="zh-TW" sz="2800" dirty="0">
              <a:solidFill>
                <a:schemeClr val="tx1"/>
              </a:solidFill>
              <a:latin typeface="+mn-ea"/>
            </a:endParaRPr>
          </a:p>
          <a:p>
            <a:pPr>
              <a:buFont typeface="Wingdings" panose="05000000000000000000" pitchFamily="2" charset="2"/>
              <a:buChar char="Ø"/>
            </a:pPr>
            <a:r>
              <a:rPr lang="zh-TW" altLang="en-US" sz="2800" dirty="0" smtClean="0">
                <a:solidFill>
                  <a:srgbClr val="FF0000"/>
                </a:solidFill>
                <a:latin typeface="+mn-ea"/>
              </a:rPr>
              <a:t>獨特魅力</a:t>
            </a:r>
            <a:r>
              <a:rPr lang="en-US" altLang="zh-TW" sz="2800" dirty="0" smtClean="0">
                <a:solidFill>
                  <a:srgbClr val="FF0000"/>
                </a:solidFill>
                <a:latin typeface="+mn-ea"/>
              </a:rPr>
              <a:t>:</a:t>
            </a:r>
            <a:r>
              <a:rPr lang="zh-TW" altLang="zh-TW" sz="2800" dirty="0">
                <a:solidFill>
                  <a:schemeClr val="tx1"/>
                </a:solidFill>
                <a:latin typeface="+mn-ea"/>
              </a:rPr>
              <a:t>消費者對國際連鎖飯店之品牌形象是令人放鬆，舒適的，具有獨特性及</a:t>
            </a:r>
            <a:r>
              <a:rPr lang="zh-TW" altLang="zh-TW" sz="2800" dirty="0" smtClean="0">
                <a:solidFill>
                  <a:schemeClr val="tx1"/>
                </a:solidFill>
                <a:latin typeface="+mn-ea"/>
              </a:rPr>
              <a:t>吸引力</a:t>
            </a:r>
            <a:endParaRPr lang="en-US" altLang="zh-TW" sz="2800" dirty="0" smtClean="0">
              <a:solidFill>
                <a:schemeClr val="tx1"/>
              </a:solidFill>
              <a:latin typeface="+mn-ea"/>
            </a:endParaRPr>
          </a:p>
          <a:p>
            <a:pPr>
              <a:buFont typeface="Wingdings" panose="05000000000000000000" pitchFamily="2" charset="2"/>
              <a:buChar char="Ø"/>
            </a:pPr>
            <a:r>
              <a:rPr lang="zh-TW" altLang="en-US" sz="2800" dirty="0" smtClean="0">
                <a:solidFill>
                  <a:srgbClr val="FF0000"/>
                </a:solidFill>
                <a:latin typeface="+mn-ea"/>
              </a:rPr>
              <a:t>形象</a:t>
            </a:r>
            <a:r>
              <a:rPr lang="zh-TW" altLang="en-US" sz="2800" dirty="0">
                <a:solidFill>
                  <a:srgbClr val="FF0000"/>
                </a:solidFill>
                <a:latin typeface="+mn-ea"/>
              </a:rPr>
              <a:t>良好</a:t>
            </a:r>
            <a:r>
              <a:rPr lang="en-US" altLang="zh-TW" sz="2800" dirty="0" smtClean="0">
                <a:solidFill>
                  <a:srgbClr val="FF0000"/>
                </a:solidFill>
                <a:latin typeface="+mn-ea"/>
              </a:rPr>
              <a:t>:</a:t>
            </a:r>
            <a:r>
              <a:rPr lang="zh-TW" altLang="zh-TW" sz="2800" dirty="0">
                <a:solidFill>
                  <a:schemeClr val="tx1"/>
                </a:solidFill>
                <a:latin typeface="+mn-ea"/>
              </a:rPr>
              <a:t>顯示消費者認為國際連鎖品牌飯店是高級豪華的場所，價格昂貴，服務水準高</a:t>
            </a:r>
            <a:endParaRPr lang="zh-TW" altLang="en-US" sz="2800" dirty="0">
              <a:solidFill>
                <a:schemeClr val="tx1"/>
              </a:solidFill>
              <a:latin typeface="+mn-ea"/>
            </a:endParaRPr>
          </a:p>
        </p:txBody>
      </p:sp>
    </p:spTree>
    <p:extLst>
      <p:ext uri="{BB962C8B-B14F-4D97-AF65-F5344CB8AC3E}">
        <p14:creationId xmlns:p14="http://schemas.microsoft.com/office/powerpoint/2010/main" val="2841278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182880"/>
            <a:ext cx="7053072" cy="1152144"/>
          </a:xfrm>
        </p:spPr>
        <p:txBody>
          <a:bodyPr>
            <a:normAutofit fontScale="90000"/>
          </a:bodyPr>
          <a:lstStyle/>
          <a:p>
            <a:r>
              <a:rPr lang="en-US" altLang="zh-TW" dirty="0">
                <a:solidFill>
                  <a:srgbClr val="002060"/>
                </a:solidFill>
                <a:latin typeface="+mn-ea"/>
              </a:rPr>
              <a:t>4.3.</a:t>
            </a:r>
            <a:r>
              <a:rPr lang="zh-TW" altLang="zh-TW" dirty="0">
                <a:solidFill>
                  <a:srgbClr val="002060"/>
                </a:solidFill>
                <a:latin typeface="+mn-ea"/>
              </a:rPr>
              <a:t>消費者對國際連鎖品牌飯店之品牌形象的因素分析</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857747655"/>
              </p:ext>
            </p:extLst>
          </p:nvPr>
        </p:nvGraphicFramePr>
        <p:xfrm>
          <a:off x="360000" y="1260000"/>
          <a:ext cx="8485630" cy="5486400"/>
        </p:xfrm>
        <a:graphic>
          <a:graphicData uri="http://schemas.openxmlformats.org/drawingml/2006/table">
            <a:tbl>
              <a:tblPr firstRow="1" firstCol="1" bandRow="1">
                <a:tableStyleId>{7DF18680-E054-41AD-8BC1-D1AEF772440D}</a:tableStyleId>
              </a:tblPr>
              <a:tblGrid>
                <a:gridCol w="6067334">
                  <a:extLst>
                    <a:ext uri="{9D8B030D-6E8A-4147-A177-3AD203B41FA5}">
                      <a16:colId xmlns:a16="http://schemas.microsoft.com/office/drawing/2014/main" val="3520816958"/>
                    </a:ext>
                  </a:extLst>
                </a:gridCol>
                <a:gridCol w="1209148">
                  <a:extLst>
                    <a:ext uri="{9D8B030D-6E8A-4147-A177-3AD203B41FA5}">
                      <a16:colId xmlns:a16="http://schemas.microsoft.com/office/drawing/2014/main" val="3248467770"/>
                    </a:ext>
                  </a:extLst>
                </a:gridCol>
                <a:gridCol w="1209148">
                  <a:extLst>
                    <a:ext uri="{9D8B030D-6E8A-4147-A177-3AD203B41FA5}">
                      <a16:colId xmlns:a16="http://schemas.microsoft.com/office/drawing/2014/main" val="1584847570"/>
                    </a:ext>
                  </a:extLst>
                </a:gridCol>
              </a:tblGrid>
              <a:tr h="296164">
                <a:tc rowSpan="2">
                  <a:txBody>
                    <a:bodyPr/>
                    <a:lstStyle/>
                    <a:p>
                      <a:pPr algn="ctr">
                        <a:spcAft>
                          <a:spcPts val="0"/>
                        </a:spcAft>
                      </a:pPr>
                      <a:r>
                        <a:rPr lang="zh-TW" sz="2000" kern="0">
                          <a:effectLst/>
                        </a:rPr>
                        <a:t>項目</a:t>
                      </a:r>
                      <a:endParaRPr lang="zh-TW" sz="2000" kern="100">
                        <a:effectLst/>
                        <a:latin typeface="+mn-ea"/>
                        <a:ea typeface="+mn-ea"/>
                        <a:cs typeface="Times New Roman" panose="02020603050405020304" pitchFamily="18" charset="0"/>
                      </a:endParaRPr>
                    </a:p>
                  </a:txBody>
                  <a:tcPr marL="17780" marR="17780" marT="0" marB="0" anchor="ctr"/>
                </a:tc>
                <a:tc gridSpan="2">
                  <a:txBody>
                    <a:bodyPr/>
                    <a:lstStyle/>
                    <a:p>
                      <a:pPr algn="ctr">
                        <a:spcAft>
                          <a:spcPts val="0"/>
                        </a:spcAft>
                      </a:pPr>
                      <a:r>
                        <a:rPr lang="zh-TW" sz="2000" kern="0">
                          <a:effectLst/>
                        </a:rPr>
                        <a:t>因素負荷量</a:t>
                      </a:r>
                      <a:endParaRPr lang="zh-TW" sz="2000" kern="100">
                        <a:effectLst/>
                        <a:latin typeface="+mn-ea"/>
                        <a:ea typeface="+mn-ea"/>
                        <a:cs typeface="Times New Roman" panose="02020603050405020304" pitchFamily="18" charset="0"/>
                      </a:endParaRPr>
                    </a:p>
                  </a:txBody>
                  <a:tcPr marL="17780" marR="17780" marT="0" marB="0" anchor="ctr"/>
                </a:tc>
                <a:tc hMerge="1">
                  <a:txBody>
                    <a:bodyPr/>
                    <a:lstStyle/>
                    <a:p>
                      <a:endParaRPr lang="zh-TW" altLang="en-US"/>
                    </a:p>
                  </a:txBody>
                  <a:tcPr/>
                </a:tc>
                <a:extLst>
                  <a:ext uri="{0D108BD9-81ED-4DB2-BD59-A6C34878D82A}">
                    <a16:rowId xmlns:a16="http://schemas.microsoft.com/office/drawing/2014/main" val="1429691884"/>
                  </a:ext>
                </a:extLst>
              </a:tr>
              <a:tr h="296164">
                <a:tc vMerge="1">
                  <a:txBody>
                    <a:bodyPr/>
                    <a:lstStyle/>
                    <a:p>
                      <a:endParaRPr lang="zh-TW" altLang="en-US"/>
                    </a:p>
                  </a:txBody>
                  <a:tcPr/>
                </a:tc>
                <a:tc>
                  <a:txBody>
                    <a:bodyPr/>
                    <a:lstStyle/>
                    <a:p>
                      <a:pPr algn="ctr">
                        <a:spcAft>
                          <a:spcPts val="0"/>
                        </a:spcAft>
                      </a:pPr>
                      <a:r>
                        <a:rPr lang="zh-TW" sz="2000" kern="0">
                          <a:effectLst/>
                        </a:rPr>
                        <a:t>獨特魅力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2000" kern="0">
                          <a:effectLst/>
                        </a:rPr>
                        <a:t>形象良好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682198899"/>
                  </a:ext>
                </a:extLst>
              </a:tr>
              <a:tr h="296164">
                <a:tc>
                  <a:txBody>
                    <a:bodyPr/>
                    <a:lstStyle/>
                    <a:p>
                      <a:pPr>
                        <a:spcAft>
                          <a:spcPts val="0"/>
                        </a:spcAft>
                      </a:pPr>
                      <a:r>
                        <a:rPr lang="zh-TW" sz="2000" kern="0">
                          <a:effectLst/>
                        </a:rPr>
                        <a:t>令人放鬆</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0.915</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a:effectLst/>
                        </a:rPr>
                        <a:t>0.103</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060177877"/>
                  </a:ext>
                </a:extLst>
              </a:tr>
              <a:tr h="296164">
                <a:tc>
                  <a:txBody>
                    <a:bodyPr/>
                    <a:lstStyle/>
                    <a:p>
                      <a:pPr>
                        <a:spcAft>
                          <a:spcPts val="0"/>
                        </a:spcAft>
                      </a:pPr>
                      <a:r>
                        <a:rPr lang="zh-TW" sz="2000" kern="0">
                          <a:effectLst/>
                        </a:rPr>
                        <a:t>口碑好</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0.893</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a:effectLst/>
                        </a:rPr>
                        <a:t>0.184</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8458509"/>
                  </a:ext>
                </a:extLst>
              </a:tr>
              <a:tr h="296164">
                <a:tc>
                  <a:txBody>
                    <a:bodyPr/>
                    <a:lstStyle/>
                    <a:p>
                      <a:pPr>
                        <a:spcAft>
                          <a:spcPts val="0"/>
                        </a:spcAft>
                      </a:pPr>
                      <a:r>
                        <a:rPr lang="zh-TW" sz="2000" kern="0">
                          <a:effectLst/>
                        </a:rPr>
                        <a:t>舒適的</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0.852</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dirty="0">
                          <a:effectLst/>
                        </a:rPr>
                        <a:t>0.250</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02332716"/>
                  </a:ext>
                </a:extLst>
              </a:tr>
              <a:tr h="296164">
                <a:tc>
                  <a:txBody>
                    <a:bodyPr/>
                    <a:lstStyle/>
                    <a:p>
                      <a:pPr>
                        <a:spcAft>
                          <a:spcPts val="0"/>
                        </a:spcAft>
                      </a:pPr>
                      <a:r>
                        <a:rPr lang="zh-TW" sz="2000" kern="0">
                          <a:effectLst/>
                        </a:rPr>
                        <a:t>悠久歷史</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0.833</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dirty="0">
                          <a:effectLst/>
                        </a:rPr>
                        <a:t>0.101</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820853598"/>
                  </a:ext>
                </a:extLst>
              </a:tr>
              <a:tr h="296164">
                <a:tc>
                  <a:txBody>
                    <a:bodyPr/>
                    <a:lstStyle/>
                    <a:p>
                      <a:pPr>
                        <a:spcAft>
                          <a:spcPts val="0"/>
                        </a:spcAft>
                      </a:pPr>
                      <a:r>
                        <a:rPr lang="zh-TW" sz="2000" kern="0">
                          <a:effectLst/>
                        </a:rPr>
                        <a:t>令人愉快</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0.817</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dirty="0">
                          <a:effectLst/>
                        </a:rPr>
                        <a:t>0.075</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259832614"/>
                  </a:ext>
                </a:extLst>
              </a:tr>
              <a:tr h="296164">
                <a:tc>
                  <a:txBody>
                    <a:bodyPr/>
                    <a:lstStyle/>
                    <a:p>
                      <a:pPr>
                        <a:spcAft>
                          <a:spcPts val="0"/>
                        </a:spcAft>
                      </a:pPr>
                      <a:r>
                        <a:rPr lang="zh-TW" sz="2000" kern="0">
                          <a:effectLst/>
                        </a:rPr>
                        <a:t>與其他非國際連鎖飯店有所區別</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0.795</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tc>
                  <a:txBody>
                    <a:bodyPr/>
                    <a:lstStyle/>
                    <a:p>
                      <a:pPr algn="ctr">
                        <a:spcAft>
                          <a:spcPts val="0"/>
                        </a:spcAft>
                      </a:pPr>
                      <a:r>
                        <a:rPr lang="en-US" sz="2000" kern="0" dirty="0">
                          <a:effectLst/>
                        </a:rPr>
                        <a:t>0.302</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79072840"/>
                  </a:ext>
                </a:extLst>
              </a:tr>
              <a:tr h="296164">
                <a:tc>
                  <a:txBody>
                    <a:bodyPr/>
                    <a:lstStyle/>
                    <a:p>
                      <a:pPr>
                        <a:spcAft>
                          <a:spcPts val="0"/>
                        </a:spcAft>
                      </a:pPr>
                      <a:r>
                        <a:rPr lang="zh-TW" sz="2000" kern="0">
                          <a:effectLst/>
                        </a:rPr>
                        <a:t>價格高</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0.050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0.940</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1498019442"/>
                  </a:ext>
                </a:extLst>
              </a:tr>
              <a:tr h="296164">
                <a:tc>
                  <a:txBody>
                    <a:bodyPr/>
                    <a:lstStyle/>
                    <a:p>
                      <a:pPr>
                        <a:spcAft>
                          <a:spcPts val="0"/>
                        </a:spcAft>
                      </a:pPr>
                      <a:r>
                        <a:rPr lang="zh-TW" sz="2000" kern="0">
                          <a:effectLst/>
                        </a:rPr>
                        <a:t>服務水準高</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0.640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0.520</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765697796"/>
                  </a:ext>
                </a:extLst>
              </a:tr>
              <a:tr h="296164">
                <a:tc>
                  <a:txBody>
                    <a:bodyPr/>
                    <a:lstStyle/>
                    <a:p>
                      <a:pPr>
                        <a:spcAft>
                          <a:spcPts val="0"/>
                        </a:spcAft>
                      </a:pPr>
                      <a:r>
                        <a:rPr lang="zh-TW" sz="2000" kern="0">
                          <a:effectLst/>
                        </a:rPr>
                        <a:t>高級豪華場所</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0.721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0.472</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3023354582"/>
                  </a:ext>
                </a:extLst>
              </a:tr>
              <a:tr h="296164">
                <a:tc>
                  <a:txBody>
                    <a:bodyPr/>
                    <a:lstStyle/>
                    <a:p>
                      <a:pPr>
                        <a:spcAft>
                          <a:spcPts val="0"/>
                        </a:spcAft>
                      </a:pPr>
                      <a:r>
                        <a:rPr lang="zh-TW" sz="2000" kern="0">
                          <a:effectLst/>
                        </a:rPr>
                        <a:t>形象好</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0.641</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0.424</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2080687371"/>
                  </a:ext>
                </a:extLst>
              </a:tr>
              <a:tr h="296164">
                <a:tc>
                  <a:txBody>
                    <a:bodyPr/>
                    <a:lstStyle/>
                    <a:p>
                      <a:pPr>
                        <a:spcAft>
                          <a:spcPts val="0"/>
                        </a:spcAft>
                      </a:pPr>
                      <a:r>
                        <a:rPr lang="zh-TW" sz="2000" kern="0">
                          <a:effectLst/>
                        </a:rPr>
                        <a:t>有吸引力</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0.783</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0.297</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3323984411"/>
                  </a:ext>
                </a:extLst>
              </a:tr>
              <a:tr h="296164">
                <a:tc>
                  <a:txBody>
                    <a:bodyPr/>
                    <a:lstStyle/>
                    <a:p>
                      <a:pPr>
                        <a:spcAft>
                          <a:spcPts val="0"/>
                        </a:spcAft>
                      </a:pPr>
                      <a:r>
                        <a:rPr lang="zh-TW" sz="2000" kern="0">
                          <a:effectLst/>
                        </a:rPr>
                        <a:t>獨特性</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0.776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0.268</a:t>
                      </a:r>
                      <a:endParaRPr lang="zh-TW" sz="2000" kern="100" dirty="0">
                        <a:effectLst/>
                        <a:latin typeface="+mn-ea"/>
                        <a:ea typeface="+mn-ea"/>
                        <a:cs typeface="Times New Roman" panose="02020603050405020304" pitchFamily="18" charset="0"/>
                      </a:endParaRPr>
                    </a:p>
                  </a:txBody>
                  <a:tcPr marL="17780" marR="17780" marT="0" marB="0" anchor="ctr">
                    <a:solidFill>
                      <a:schemeClr val="accent1">
                        <a:lumMod val="20000"/>
                        <a:lumOff val="80000"/>
                      </a:schemeClr>
                    </a:solidFill>
                  </a:tcPr>
                </a:tc>
                <a:extLst>
                  <a:ext uri="{0D108BD9-81ED-4DB2-BD59-A6C34878D82A}">
                    <a16:rowId xmlns:a16="http://schemas.microsoft.com/office/drawing/2014/main" val="2056231403"/>
                  </a:ext>
                </a:extLst>
              </a:tr>
              <a:tr h="296164">
                <a:tc>
                  <a:txBody>
                    <a:bodyPr/>
                    <a:lstStyle/>
                    <a:p>
                      <a:pPr>
                        <a:spcAft>
                          <a:spcPts val="0"/>
                        </a:spcAft>
                      </a:pPr>
                      <a:r>
                        <a:rPr lang="zh-TW" sz="2000" kern="0" dirty="0">
                          <a:effectLst/>
                        </a:rPr>
                        <a:t>特徵值</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6.910</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1.931</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19807065"/>
                  </a:ext>
                </a:extLst>
              </a:tr>
              <a:tr h="296164">
                <a:tc>
                  <a:txBody>
                    <a:bodyPr/>
                    <a:lstStyle/>
                    <a:p>
                      <a:pPr>
                        <a:spcAft>
                          <a:spcPts val="0"/>
                        </a:spcAft>
                      </a:pPr>
                      <a:r>
                        <a:rPr lang="en-US" sz="2000" kern="0">
                          <a:effectLst/>
                        </a:rPr>
                        <a:t>Cronbach’s alpha</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0.935</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0.867</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802712867"/>
                  </a:ext>
                </a:extLst>
              </a:tr>
              <a:tr h="296164">
                <a:tc>
                  <a:txBody>
                    <a:bodyPr/>
                    <a:lstStyle/>
                    <a:p>
                      <a:pPr>
                        <a:spcAft>
                          <a:spcPts val="0"/>
                        </a:spcAft>
                      </a:pPr>
                      <a:r>
                        <a:rPr lang="zh-TW" sz="2000" kern="0">
                          <a:effectLst/>
                        </a:rPr>
                        <a:t>解釋變異量</a:t>
                      </a:r>
                      <a:r>
                        <a:rPr lang="en-US" sz="2000" kern="0">
                          <a:effectLst/>
                        </a:rPr>
                        <a:t>(%)</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57.586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16.091</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892774622"/>
                  </a:ext>
                </a:extLst>
              </a:tr>
              <a:tr h="296164">
                <a:tc>
                  <a:txBody>
                    <a:bodyPr/>
                    <a:lstStyle/>
                    <a:p>
                      <a:pPr>
                        <a:spcAft>
                          <a:spcPts val="0"/>
                        </a:spcAft>
                      </a:pPr>
                      <a:r>
                        <a:rPr lang="zh-TW" sz="2000" kern="0">
                          <a:effectLst/>
                        </a:rPr>
                        <a:t>累積解釋變異量</a:t>
                      </a:r>
                      <a:r>
                        <a:rPr lang="en-US" sz="2000" kern="0">
                          <a:effectLst/>
                        </a:rPr>
                        <a:t>(%)</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a:effectLst/>
                        </a:rPr>
                        <a:t>57.586</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2000" kern="0" dirty="0">
                          <a:effectLst/>
                        </a:rPr>
                        <a:t>73.677</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221328628"/>
                  </a:ext>
                </a:extLst>
              </a:tr>
            </a:tbl>
          </a:graphicData>
        </a:graphic>
      </p:graphicFrame>
      <p:sp>
        <p:nvSpPr>
          <p:cNvPr id="3" name="橢圓 2"/>
          <p:cNvSpPr/>
          <p:nvPr/>
        </p:nvSpPr>
        <p:spPr>
          <a:xfrm>
            <a:off x="7762672" y="6371617"/>
            <a:ext cx="1082958" cy="48638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388348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solidFill>
                  <a:srgbClr val="002060"/>
                </a:solidFill>
                <a:latin typeface="微軟正黑體" panose="020B0604030504040204" pitchFamily="34" charset="-120"/>
                <a:ea typeface="微軟正黑體" panose="020B0604030504040204" pitchFamily="34" charset="-120"/>
              </a:rPr>
              <a:t>1</a:t>
            </a:r>
            <a:r>
              <a:rPr lang="zh-TW" altLang="en-US" sz="4000" dirty="0">
                <a:solidFill>
                  <a:srgbClr val="002060"/>
                </a:solidFill>
                <a:latin typeface="微軟正黑體" panose="020B0604030504040204" pitchFamily="34" charset="-120"/>
                <a:ea typeface="微軟正黑體" panose="020B0604030504040204" pitchFamily="34" charset="-120"/>
              </a:rPr>
              <a:t>、緒論</a:t>
            </a:r>
            <a:endParaRPr lang="zh-TW" altLang="en-US" sz="4000" dirty="0">
              <a:latin typeface="微軟正黑體" panose="020B0604030504040204" pitchFamily="34" charset="-120"/>
              <a:ea typeface="微軟正黑體" panose="020B0604030504040204" pitchFamily="34" charset="-120"/>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404623803"/>
              </p:ext>
            </p:extLst>
          </p:nvPr>
        </p:nvGraphicFramePr>
        <p:xfrm>
          <a:off x="448056" y="1472184"/>
          <a:ext cx="8695944" cy="5056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396679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30936"/>
            <a:ext cx="7117080" cy="1161288"/>
          </a:xfrm>
        </p:spPr>
        <p:txBody>
          <a:bodyPr>
            <a:normAutofit fontScale="90000"/>
          </a:bodyPr>
          <a:lstStyle/>
          <a:p>
            <a:r>
              <a:rPr lang="en-US" altLang="zh-TW" sz="4000" dirty="0">
                <a:solidFill>
                  <a:srgbClr val="002060"/>
                </a:solidFill>
              </a:rPr>
              <a:t>4.4.</a:t>
            </a:r>
            <a:r>
              <a:rPr lang="zh-TW" altLang="zh-TW" sz="4000" dirty="0">
                <a:solidFill>
                  <a:srgbClr val="002060"/>
                </a:solidFill>
              </a:rPr>
              <a:t>消費者對國際連鎖品牌飯店之品牌價值的因素分析</a:t>
            </a:r>
            <a:r>
              <a:rPr lang="zh-TW" altLang="zh-TW" dirty="0"/>
              <a:t/>
            </a:r>
            <a:br>
              <a:rPr lang="zh-TW" altLang="zh-TW" dirty="0"/>
            </a:br>
            <a:endParaRPr lang="zh-TW" altLang="en-US" dirty="0"/>
          </a:p>
        </p:txBody>
      </p:sp>
      <p:sp>
        <p:nvSpPr>
          <p:cNvPr id="3" name="內容版面配置區 2"/>
          <p:cNvSpPr>
            <a:spLocks noGrp="1"/>
          </p:cNvSpPr>
          <p:nvPr>
            <p:ph idx="1"/>
          </p:nvPr>
        </p:nvSpPr>
        <p:spPr>
          <a:xfrm>
            <a:off x="932688" y="2112264"/>
            <a:ext cx="7927847" cy="4096512"/>
          </a:xfrm>
        </p:spPr>
        <p:txBody>
          <a:bodyPr>
            <a:normAutofit/>
          </a:bodyPr>
          <a:lstStyle/>
          <a:p>
            <a:r>
              <a:rPr lang="zh-TW" altLang="en-US" sz="2800" dirty="0" smtClean="0">
                <a:solidFill>
                  <a:srgbClr val="002060"/>
                </a:solidFill>
                <a:latin typeface="+mn-ea"/>
              </a:rPr>
              <a:t>採取</a:t>
            </a:r>
            <a:r>
              <a:rPr lang="zh-TW" altLang="en-US" sz="2800" u="sng" dirty="0" smtClean="0">
                <a:solidFill>
                  <a:srgbClr val="002060"/>
                </a:solidFill>
                <a:latin typeface="+mn-ea"/>
              </a:rPr>
              <a:t>因</a:t>
            </a:r>
            <a:r>
              <a:rPr lang="zh-TW" altLang="en-US" sz="2800" u="sng" dirty="0">
                <a:solidFill>
                  <a:srgbClr val="002060"/>
                </a:solidFill>
                <a:latin typeface="+mn-ea"/>
              </a:rPr>
              <a:t>素</a:t>
            </a:r>
            <a:r>
              <a:rPr lang="zh-TW" altLang="en-US" sz="2800" u="sng" dirty="0" smtClean="0">
                <a:solidFill>
                  <a:srgbClr val="002060"/>
                </a:solidFill>
                <a:latin typeface="+mn-ea"/>
              </a:rPr>
              <a:t>分析</a:t>
            </a:r>
            <a:r>
              <a:rPr lang="zh-TW" altLang="en-US" sz="2800" u="sng" dirty="0">
                <a:solidFill>
                  <a:srgbClr val="002060"/>
                </a:solidFill>
                <a:latin typeface="+mn-ea"/>
              </a:rPr>
              <a:t>法</a:t>
            </a:r>
            <a:r>
              <a:rPr lang="zh-TW" altLang="en-US" sz="2800" dirty="0">
                <a:solidFill>
                  <a:srgbClr val="002060"/>
                </a:solidFill>
                <a:latin typeface="+mn-ea"/>
              </a:rPr>
              <a:t>來抽取因素，並利用</a:t>
            </a:r>
            <a:r>
              <a:rPr lang="zh-TW" altLang="en-US" sz="2800" u="sng" dirty="0">
                <a:solidFill>
                  <a:srgbClr val="002060"/>
                </a:solidFill>
                <a:latin typeface="+mn-ea"/>
              </a:rPr>
              <a:t>最大變異數法</a:t>
            </a:r>
            <a:r>
              <a:rPr lang="zh-TW" altLang="en-US" sz="2800" dirty="0">
                <a:solidFill>
                  <a:srgbClr val="002060"/>
                </a:solidFill>
                <a:latin typeface="+mn-ea"/>
              </a:rPr>
              <a:t>進行因素轉軸旋轉</a:t>
            </a:r>
            <a:r>
              <a:rPr lang="zh-TW" altLang="en-US" sz="2800" dirty="0" smtClean="0">
                <a:solidFill>
                  <a:srgbClr val="002060"/>
                </a:solidFill>
                <a:latin typeface="+mn-ea"/>
              </a:rPr>
              <a:t>得到</a:t>
            </a:r>
            <a:r>
              <a:rPr lang="zh-TW" altLang="zh-TW" sz="2800" dirty="0">
                <a:solidFill>
                  <a:srgbClr val="002060"/>
                </a:solidFill>
              </a:rPr>
              <a:t>消費者對國際</a:t>
            </a:r>
            <a:r>
              <a:rPr lang="zh-TW" altLang="zh-TW" sz="2800" dirty="0" smtClean="0">
                <a:solidFill>
                  <a:srgbClr val="002060"/>
                </a:solidFill>
              </a:rPr>
              <a:t>連鎖</a:t>
            </a:r>
            <a:r>
              <a:rPr lang="zh-TW" altLang="en-US" sz="2800" dirty="0" smtClean="0">
                <a:solidFill>
                  <a:srgbClr val="002060"/>
                </a:solidFill>
              </a:rPr>
              <a:t>品牌</a:t>
            </a:r>
            <a:r>
              <a:rPr lang="zh-TW" altLang="zh-TW" sz="2800" dirty="0" smtClean="0">
                <a:solidFill>
                  <a:srgbClr val="002060"/>
                </a:solidFill>
              </a:rPr>
              <a:t>飯店</a:t>
            </a:r>
            <a:r>
              <a:rPr lang="zh-TW" altLang="zh-TW" sz="2800" dirty="0">
                <a:solidFill>
                  <a:srgbClr val="002060"/>
                </a:solidFill>
              </a:rPr>
              <a:t>之</a:t>
            </a:r>
            <a:r>
              <a:rPr lang="zh-TW" altLang="zh-TW" sz="2800" dirty="0" smtClean="0">
                <a:solidFill>
                  <a:srgbClr val="002060"/>
                </a:solidFill>
              </a:rPr>
              <a:t>品牌</a:t>
            </a:r>
            <a:r>
              <a:rPr lang="zh-TW" altLang="en-US" sz="2800" dirty="0" smtClean="0">
                <a:solidFill>
                  <a:srgbClr val="002060"/>
                </a:solidFill>
              </a:rPr>
              <a:t>價</a:t>
            </a:r>
            <a:r>
              <a:rPr lang="zh-TW" altLang="en-US" sz="2800" dirty="0">
                <a:solidFill>
                  <a:srgbClr val="002060"/>
                </a:solidFill>
              </a:rPr>
              <a:t>值</a:t>
            </a:r>
            <a:r>
              <a:rPr lang="zh-TW" altLang="en-US" sz="2800" dirty="0" smtClean="0">
                <a:solidFill>
                  <a:srgbClr val="002060"/>
                </a:solidFill>
                <a:latin typeface="+mn-ea"/>
              </a:rPr>
              <a:t>變</a:t>
            </a:r>
            <a:r>
              <a:rPr lang="zh-TW" altLang="en-US" sz="2800" dirty="0">
                <a:solidFill>
                  <a:srgbClr val="002060"/>
                </a:solidFill>
                <a:latin typeface="+mn-ea"/>
              </a:rPr>
              <a:t>項共</a:t>
            </a:r>
            <a:r>
              <a:rPr lang="zh-TW" altLang="en-US" sz="2800" dirty="0" smtClean="0">
                <a:solidFill>
                  <a:srgbClr val="002060"/>
                </a:solidFill>
                <a:latin typeface="+mn-ea"/>
              </a:rPr>
              <a:t>簡化以</a:t>
            </a:r>
            <a:r>
              <a:rPr lang="zh-TW" altLang="en-US" sz="2800" dirty="0">
                <a:solidFill>
                  <a:srgbClr val="002060"/>
                </a:solidFill>
                <a:latin typeface="+mn-ea"/>
              </a:rPr>
              <a:t>下</a:t>
            </a:r>
            <a:r>
              <a:rPr lang="en-US" altLang="zh-TW" sz="2800" dirty="0" smtClean="0">
                <a:solidFill>
                  <a:srgbClr val="002060"/>
                </a:solidFill>
                <a:latin typeface="+mn-ea"/>
              </a:rPr>
              <a:t>2</a:t>
            </a:r>
            <a:r>
              <a:rPr lang="zh-TW" altLang="en-US" sz="2800" dirty="0" smtClean="0">
                <a:solidFill>
                  <a:srgbClr val="002060"/>
                </a:solidFill>
                <a:latin typeface="+mn-ea"/>
              </a:rPr>
              <a:t>個因素</a:t>
            </a:r>
            <a:r>
              <a:rPr lang="en-US" altLang="zh-TW" sz="2800" dirty="0" smtClean="0">
                <a:solidFill>
                  <a:srgbClr val="002060"/>
                </a:solidFill>
                <a:latin typeface="+mn-ea"/>
              </a:rPr>
              <a:t>:</a:t>
            </a:r>
          </a:p>
          <a:p>
            <a:pPr marL="0" indent="0">
              <a:buNone/>
            </a:pPr>
            <a:endParaRPr lang="en-US" altLang="zh-TW" sz="2800" dirty="0" smtClean="0">
              <a:solidFill>
                <a:srgbClr val="002060"/>
              </a:solidFill>
              <a:latin typeface="+mn-ea"/>
            </a:endParaRPr>
          </a:p>
          <a:p>
            <a:pPr>
              <a:buFont typeface="Wingdings" panose="05000000000000000000" pitchFamily="2" charset="2"/>
              <a:buChar char="Ø"/>
            </a:pPr>
            <a:r>
              <a:rPr lang="zh-TW" altLang="zh-TW" sz="2800" dirty="0">
                <a:solidFill>
                  <a:srgbClr val="FF0000"/>
                </a:solidFill>
                <a:latin typeface="+mn-ea"/>
              </a:rPr>
              <a:t>社會地位</a:t>
            </a:r>
            <a:r>
              <a:rPr lang="en-US" altLang="zh-TW" sz="2800" dirty="0" smtClean="0">
                <a:solidFill>
                  <a:srgbClr val="FF0000"/>
                </a:solidFill>
                <a:latin typeface="+mn-ea"/>
              </a:rPr>
              <a:t>:</a:t>
            </a:r>
            <a:r>
              <a:rPr lang="zh-TW" altLang="zh-TW" sz="2800" dirty="0">
                <a:solidFill>
                  <a:srgbClr val="002060"/>
                </a:solidFill>
                <a:latin typeface="+mn-ea"/>
              </a:rPr>
              <a:t>消費者對國際連鎖飯店之品牌價值，消費者會感受到社會地位之象徵，倍感尊榮</a:t>
            </a:r>
            <a:endParaRPr lang="en-US" altLang="zh-TW" sz="2800" dirty="0" smtClean="0">
              <a:solidFill>
                <a:srgbClr val="002060"/>
              </a:solidFill>
              <a:latin typeface="+mn-ea"/>
            </a:endParaRPr>
          </a:p>
          <a:p>
            <a:pPr>
              <a:buFont typeface="Wingdings" panose="05000000000000000000" pitchFamily="2" charset="2"/>
              <a:buChar char="Ø"/>
            </a:pPr>
            <a:r>
              <a:rPr lang="zh-TW" altLang="zh-TW" sz="2800" dirty="0">
                <a:solidFill>
                  <a:srgbClr val="FF0000"/>
                </a:solidFill>
                <a:latin typeface="+mn-ea"/>
              </a:rPr>
              <a:t>設施完善</a:t>
            </a:r>
            <a:r>
              <a:rPr lang="en-US" altLang="zh-TW" sz="2800" dirty="0" smtClean="0">
                <a:solidFill>
                  <a:srgbClr val="FF0000"/>
                </a:solidFill>
                <a:latin typeface="+mn-ea"/>
              </a:rPr>
              <a:t>:</a:t>
            </a:r>
            <a:r>
              <a:rPr lang="zh-TW" altLang="zh-TW" sz="2800" dirty="0">
                <a:solidFill>
                  <a:srgbClr val="002060"/>
                </a:solidFill>
                <a:latin typeface="+mn-ea"/>
              </a:rPr>
              <a:t>認為國際連鎖品牌飯店的房間型態及餐飲服務多元化，空間大又寬敞</a:t>
            </a:r>
            <a:endParaRPr lang="zh-TW" altLang="en-US" sz="2800" dirty="0">
              <a:solidFill>
                <a:srgbClr val="002060"/>
              </a:solidFill>
              <a:latin typeface="+mn-ea"/>
            </a:endParaRPr>
          </a:p>
        </p:txBody>
      </p:sp>
    </p:spTree>
    <p:extLst>
      <p:ext uri="{BB962C8B-B14F-4D97-AF65-F5344CB8AC3E}">
        <p14:creationId xmlns:p14="http://schemas.microsoft.com/office/powerpoint/2010/main" val="1197600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210312"/>
            <a:ext cx="7135369" cy="1078992"/>
          </a:xfrm>
        </p:spPr>
        <p:txBody>
          <a:bodyPr>
            <a:normAutofit fontScale="90000"/>
          </a:bodyPr>
          <a:lstStyle/>
          <a:p>
            <a:r>
              <a:rPr lang="en-US" altLang="zh-TW" dirty="0">
                <a:solidFill>
                  <a:srgbClr val="002060"/>
                </a:solidFill>
              </a:rPr>
              <a:t>4.4.</a:t>
            </a:r>
            <a:r>
              <a:rPr lang="zh-TW" altLang="zh-TW" dirty="0">
                <a:solidFill>
                  <a:srgbClr val="002060"/>
                </a:solidFill>
              </a:rPr>
              <a:t>消費者對國際連鎖品牌飯店之品牌價值的因素分析</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936187292"/>
              </p:ext>
            </p:extLst>
          </p:nvPr>
        </p:nvGraphicFramePr>
        <p:xfrm>
          <a:off x="384048" y="1289302"/>
          <a:ext cx="8513064" cy="5404102"/>
        </p:xfrm>
        <a:graphic>
          <a:graphicData uri="http://schemas.openxmlformats.org/drawingml/2006/table">
            <a:tbl>
              <a:tblPr firstRow="1" firstCol="1" bandRow="1">
                <a:tableStyleId>{7DF18680-E054-41AD-8BC1-D1AEF772440D}</a:tableStyleId>
              </a:tblPr>
              <a:tblGrid>
                <a:gridCol w="6086950">
                  <a:extLst>
                    <a:ext uri="{9D8B030D-6E8A-4147-A177-3AD203B41FA5}">
                      <a16:colId xmlns:a16="http://schemas.microsoft.com/office/drawing/2014/main" val="2633643554"/>
                    </a:ext>
                  </a:extLst>
                </a:gridCol>
                <a:gridCol w="1213057">
                  <a:extLst>
                    <a:ext uri="{9D8B030D-6E8A-4147-A177-3AD203B41FA5}">
                      <a16:colId xmlns:a16="http://schemas.microsoft.com/office/drawing/2014/main" val="3145679639"/>
                    </a:ext>
                  </a:extLst>
                </a:gridCol>
                <a:gridCol w="1213057">
                  <a:extLst>
                    <a:ext uri="{9D8B030D-6E8A-4147-A177-3AD203B41FA5}">
                      <a16:colId xmlns:a16="http://schemas.microsoft.com/office/drawing/2014/main" val="3762689721"/>
                    </a:ext>
                  </a:extLst>
                </a:gridCol>
              </a:tblGrid>
              <a:tr h="245641">
                <a:tc rowSpan="2">
                  <a:txBody>
                    <a:bodyPr/>
                    <a:lstStyle/>
                    <a:p>
                      <a:pPr algn="ctr">
                        <a:spcAft>
                          <a:spcPts val="0"/>
                        </a:spcAft>
                      </a:pPr>
                      <a:r>
                        <a:rPr lang="zh-TW" sz="1600" kern="0" dirty="0">
                          <a:effectLst/>
                        </a:rPr>
                        <a:t>項目</a:t>
                      </a:r>
                      <a:endParaRPr lang="zh-TW" sz="1600" kern="100" dirty="0">
                        <a:effectLst/>
                        <a:latin typeface="+mn-ea"/>
                        <a:ea typeface="+mn-ea"/>
                        <a:cs typeface="Times New Roman" panose="02020603050405020304" pitchFamily="18" charset="0"/>
                      </a:endParaRPr>
                    </a:p>
                  </a:txBody>
                  <a:tcPr marL="16697" marR="16697" marT="0" marB="0" anchor="ctr"/>
                </a:tc>
                <a:tc gridSpan="2">
                  <a:txBody>
                    <a:bodyPr/>
                    <a:lstStyle/>
                    <a:p>
                      <a:pPr algn="ctr">
                        <a:spcAft>
                          <a:spcPts val="0"/>
                        </a:spcAft>
                      </a:pPr>
                      <a:r>
                        <a:rPr lang="zh-TW" sz="1600" kern="0">
                          <a:effectLst/>
                        </a:rPr>
                        <a:t>因素負荷量</a:t>
                      </a:r>
                      <a:endParaRPr lang="zh-TW" sz="1600" kern="100">
                        <a:effectLst/>
                        <a:latin typeface="+mn-ea"/>
                        <a:ea typeface="+mn-ea"/>
                        <a:cs typeface="Times New Roman" panose="02020603050405020304" pitchFamily="18" charset="0"/>
                      </a:endParaRPr>
                    </a:p>
                  </a:txBody>
                  <a:tcPr marL="16697" marR="16697" marT="0" marB="0" anchor="ctr"/>
                </a:tc>
                <a:tc hMerge="1">
                  <a:txBody>
                    <a:bodyPr/>
                    <a:lstStyle/>
                    <a:p>
                      <a:endParaRPr lang="zh-TW" altLang="en-US"/>
                    </a:p>
                  </a:txBody>
                  <a:tcPr/>
                </a:tc>
                <a:extLst>
                  <a:ext uri="{0D108BD9-81ED-4DB2-BD59-A6C34878D82A}">
                    <a16:rowId xmlns:a16="http://schemas.microsoft.com/office/drawing/2014/main" val="4089231647"/>
                  </a:ext>
                </a:extLst>
              </a:tr>
              <a:tr h="245641">
                <a:tc vMerge="1">
                  <a:txBody>
                    <a:bodyPr/>
                    <a:lstStyle/>
                    <a:p>
                      <a:endParaRPr lang="zh-TW" altLang="en-US"/>
                    </a:p>
                  </a:txBody>
                  <a:tcPr/>
                </a:tc>
                <a:tc>
                  <a:txBody>
                    <a:bodyPr/>
                    <a:lstStyle/>
                    <a:p>
                      <a:pPr algn="ctr">
                        <a:spcAft>
                          <a:spcPts val="0"/>
                        </a:spcAft>
                      </a:pPr>
                      <a:r>
                        <a:rPr lang="zh-TW" sz="1600" kern="0">
                          <a:effectLst/>
                        </a:rPr>
                        <a:t>社會地位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ctr">
                        <a:spcAft>
                          <a:spcPts val="0"/>
                        </a:spcAft>
                      </a:pPr>
                      <a:r>
                        <a:rPr lang="zh-TW" sz="1600" kern="0">
                          <a:effectLst/>
                        </a:rPr>
                        <a:t>設施完善</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2345300088"/>
                  </a:ext>
                </a:extLst>
              </a:tr>
              <a:tr h="245641">
                <a:tc>
                  <a:txBody>
                    <a:bodyPr/>
                    <a:lstStyle/>
                    <a:p>
                      <a:pPr>
                        <a:spcAft>
                          <a:spcPts val="0"/>
                        </a:spcAft>
                      </a:pPr>
                      <a:r>
                        <a:rPr lang="zh-TW" sz="1600" kern="0">
                          <a:effectLst/>
                        </a:rPr>
                        <a:t>社會地位之象徵</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0.864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0.203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1721348077"/>
                  </a:ext>
                </a:extLst>
              </a:tr>
              <a:tr h="245641">
                <a:tc>
                  <a:txBody>
                    <a:bodyPr/>
                    <a:lstStyle/>
                    <a:p>
                      <a:pPr>
                        <a:spcAft>
                          <a:spcPts val="0"/>
                        </a:spcAft>
                      </a:pPr>
                      <a:r>
                        <a:rPr lang="zh-TW" sz="1600" kern="0">
                          <a:effectLst/>
                        </a:rPr>
                        <a:t>倍感尊榮</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0.810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0.368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3335545696"/>
                  </a:ext>
                </a:extLst>
              </a:tr>
              <a:tr h="245641">
                <a:tc>
                  <a:txBody>
                    <a:bodyPr/>
                    <a:lstStyle/>
                    <a:p>
                      <a:pPr>
                        <a:spcAft>
                          <a:spcPts val="0"/>
                        </a:spcAft>
                      </a:pPr>
                      <a:r>
                        <a:rPr lang="zh-TW" sz="1600" kern="0">
                          <a:effectLst/>
                        </a:rPr>
                        <a:t>受社會認同</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0.797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0.397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2157096079"/>
                  </a:ext>
                </a:extLst>
              </a:tr>
              <a:tr h="245641">
                <a:tc>
                  <a:txBody>
                    <a:bodyPr/>
                    <a:lstStyle/>
                    <a:p>
                      <a:pPr>
                        <a:spcAft>
                          <a:spcPts val="0"/>
                        </a:spcAft>
                      </a:pPr>
                      <a:r>
                        <a:rPr lang="zh-TW" sz="1600" kern="0">
                          <a:effectLst/>
                        </a:rPr>
                        <a:t>瞭解客戶需求及感受並加以改善</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0.793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0.434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377454678"/>
                  </a:ext>
                </a:extLst>
              </a:tr>
              <a:tr h="245641">
                <a:tc>
                  <a:txBody>
                    <a:bodyPr/>
                    <a:lstStyle/>
                    <a:p>
                      <a:pPr>
                        <a:spcAft>
                          <a:spcPts val="0"/>
                        </a:spcAft>
                      </a:pPr>
                      <a:r>
                        <a:rPr lang="zh-TW" sz="1600" kern="0">
                          <a:effectLst/>
                        </a:rPr>
                        <a:t>重視環境清潔</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0.746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0.406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4086313687"/>
                  </a:ext>
                </a:extLst>
              </a:tr>
              <a:tr h="245641">
                <a:tc>
                  <a:txBody>
                    <a:bodyPr/>
                    <a:lstStyle/>
                    <a:p>
                      <a:pPr>
                        <a:spcAft>
                          <a:spcPts val="0"/>
                        </a:spcAft>
                      </a:pPr>
                      <a:r>
                        <a:rPr lang="zh-TW" sz="1600" kern="0">
                          <a:effectLst/>
                        </a:rPr>
                        <a:t>成熟的</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0.734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a:effectLst/>
                        </a:rPr>
                        <a:t>0.467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135090177"/>
                  </a:ext>
                </a:extLst>
              </a:tr>
              <a:tr h="245641">
                <a:tc>
                  <a:txBody>
                    <a:bodyPr/>
                    <a:lstStyle/>
                    <a:p>
                      <a:pPr>
                        <a:spcAft>
                          <a:spcPts val="0"/>
                        </a:spcAft>
                      </a:pPr>
                      <a:r>
                        <a:rPr lang="zh-TW" sz="1600" kern="0">
                          <a:effectLst/>
                        </a:rPr>
                        <a:t>有價值的</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0.726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dirty="0">
                          <a:effectLst/>
                        </a:rPr>
                        <a:t>0.520 </a:t>
                      </a:r>
                      <a:endParaRPr lang="zh-TW" sz="1600" kern="100" dirty="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3546978836"/>
                  </a:ext>
                </a:extLst>
              </a:tr>
              <a:tr h="245641">
                <a:tc>
                  <a:txBody>
                    <a:bodyPr/>
                    <a:lstStyle/>
                    <a:p>
                      <a:pPr>
                        <a:spcAft>
                          <a:spcPts val="0"/>
                        </a:spcAft>
                      </a:pPr>
                      <a:r>
                        <a:rPr lang="zh-TW" sz="1600" kern="0">
                          <a:effectLst/>
                        </a:rPr>
                        <a:t>富含當地人文風情</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0.611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tc>
                  <a:txBody>
                    <a:bodyPr/>
                    <a:lstStyle/>
                    <a:p>
                      <a:pPr algn="r">
                        <a:spcAft>
                          <a:spcPts val="0"/>
                        </a:spcAft>
                      </a:pPr>
                      <a:r>
                        <a:rPr lang="en-US" sz="1600" kern="0" dirty="0">
                          <a:effectLst/>
                        </a:rPr>
                        <a:t>0.524 </a:t>
                      </a:r>
                      <a:endParaRPr lang="zh-TW" sz="1600" kern="100" dirty="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4094737044"/>
                  </a:ext>
                </a:extLst>
              </a:tr>
              <a:tr h="245641">
                <a:tc>
                  <a:txBody>
                    <a:bodyPr/>
                    <a:lstStyle/>
                    <a:p>
                      <a:pPr>
                        <a:spcAft>
                          <a:spcPts val="0"/>
                        </a:spcAft>
                      </a:pPr>
                      <a:r>
                        <a:rPr lang="zh-TW" sz="1600" kern="0">
                          <a:effectLst/>
                        </a:rPr>
                        <a:t>價格合理</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0.273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0.881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4221409238"/>
                  </a:ext>
                </a:extLst>
              </a:tr>
              <a:tr h="245641">
                <a:tc>
                  <a:txBody>
                    <a:bodyPr/>
                    <a:lstStyle/>
                    <a:p>
                      <a:pPr>
                        <a:spcAft>
                          <a:spcPts val="0"/>
                        </a:spcAft>
                      </a:pPr>
                      <a:r>
                        <a:rPr lang="zh-TW" sz="1600" kern="0">
                          <a:effectLst/>
                        </a:rPr>
                        <a:t>物超所值</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0.285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0.857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629356250"/>
                  </a:ext>
                </a:extLst>
              </a:tr>
              <a:tr h="245641">
                <a:tc>
                  <a:txBody>
                    <a:bodyPr/>
                    <a:lstStyle/>
                    <a:p>
                      <a:pPr>
                        <a:spcAft>
                          <a:spcPts val="0"/>
                        </a:spcAft>
                      </a:pPr>
                      <a:r>
                        <a:rPr lang="zh-TW" sz="1600" kern="0">
                          <a:effectLst/>
                        </a:rPr>
                        <a:t>產品和服務品質有一致性</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0.433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0.799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3925180614"/>
                  </a:ext>
                </a:extLst>
              </a:tr>
              <a:tr h="245641">
                <a:tc>
                  <a:txBody>
                    <a:bodyPr/>
                    <a:lstStyle/>
                    <a:p>
                      <a:pPr>
                        <a:spcAft>
                          <a:spcPts val="0"/>
                        </a:spcAft>
                      </a:pPr>
                      <a:r>
                        <a:rPr lang="zh-TW" sz="1600" kern="0">
                          <a:effectLst/>
                        </a:rPr>
                        <a:t>空間大又寬敞</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0.394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0.733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3232988150"/>
                  </a:ext>
                </a:extLst>
              </a:tr>
              <a:tr h="245641">
                <a:tc>
                  <a:txBody>
                    <a:bodyPr/>
                    <a:lstStyle/>
                    <a:p>
                      <a:pPr>
                        <a:spcAft>
                          <a:spcPts val="0"/>
                        </a:spcAft>
                      </a:pPr>
                      <a:r>
                        <a:rPr lang="zh-TW" sz="1600" kern="0">
                          <a:effectLst/>
                        </a:rPr>
                        <a:t>會再次消費</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0.462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0.731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1309481546"/>
                  </a:ext>
                </a:extLst>
              </a:tr>
              <a:tr h="245641">
                <a:tc>
                  <a:txBody>
                    <a:bodyPr/>
                    <a:lstStyle/>
                    <a:p>
                      <a:pPr>
                        <a:spcAft>
                          <a:spcPts val="0"/>
                        </a:spcAft>
                      </a:pPr>
                      <a:r>
                        <a:rPr lang="zh-TW" sz="1600" kern="0">
                          <a:effectLst/>
                        </a:rPr>
                        <a:t>相信產品和服務之品質</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0.509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0.725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2109149942"/>
                  </a:ext>
                </a:extLst>
              </a:tr>
              <a:tr h="245641">
                <a:tc>
                  <a:txBody>
                    <a:bodyPr/>
                    <a:lstStyle/>
                    <a:p>
                      <a:pPr>
                        <a:spcAft>
                          <a:spcPts val="0"/>
                        </a:spcAft>
                      </a:pPr>
                      <a:r>
                        <a:rPr lang="zh-TW" sz="1600" kern="0">
                          <a:effectLst/>
                        </a:rPr>
                        <a:t>環境安靜</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0.442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0.707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698090091"/>
                  </a:ext>
                </a:extLst>
              </a:tr>
              <a:tr h="245641">
                <a:tc>
                  <a:txBody>
                    <a:bodyPr/>
                    <a:lstStyle/>
                    <a:p>
                      <a:pPr>
                        <a:spcAft>
                          <a:spcPts val="0"/>
                        </a:spcAft>
                      </a:pPr>
                      <a:r>
                        <a:rPr lang="zh-TW" sz="1600" kern="0">
                          <a:effectLst/>
                        </a:rPr>
                        <a:t>房間型態及餐飲服務多元化</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0.589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0.557 </a:t>
                      </a:r>
                      <a:endParaRPr lang="zh-TW" sz="1600" kern="100" dirty="0">
                        <a:effectLst/>
                        <a:latin typeface="+mn-ea"/>
                        <a:ea typeface="+mn-ea"/>
                        <a:cs typeface="Times New Roman" panose="02020603050405020304" pitchFamily="18" charset="0"/>
                      </a:endParaRPr>
                    </a:p>
                  </a:txBody>
                  <a:tcPr marL="16697" marR="16697" marT="0" marB="0" anchor="ctr">
                    <a:solidFill>
                      <a:schemeClr val="accent1">
                        <a:lumMod val="20000"/>
                        <a:lumOff val="80000"/>
                      </a:schemeClr>
                    </a:solidFill>
                  </a:tcPr>
                </a:tc>
                <a:extLst>
                  <a:ext uri="{0D108BD9-81ED-4DB2-BD59-A6C34878D82A}">
                    <a16:rowId xmlns:a16="http://schemas.microsoft.com/office/drawing/2014/main" val="2886221899"/>
                  </a:ext>
                </a:extLst>
              </a:tr>
              <a:tr h="245641">
                <a:tc>
                  <a:txBody>
                    <a:bodyPr/>
                    <a:lstStyle/>
                    <a:p>
                      <a:pPr>
                        <a:spcAft>
                          <a:spcPts val="0"/>
                        </a:spcAft>
                      </a:pPr>
                      <a:r>
                        <a:rPr lang="zh-TW" sz="1600" kern="0">
                          <a:effectLst/>
                        </a:rPr>
                        <a:t>特徵值</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6.176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6.007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301341870"/>
                  </a:ext>
                </a:extLst>
              </a:tr>
              <a:tr h="245641">
                <a:tc>
                  <a:txBody>
                    <a:bodyPr/>
                    <a:lstStyle/>
                    <a:p>
                      <a:pPr>
                        <a:spcAft>
                          <a:spcPts val="0"/>
                        </a:spcAft>
                      </a:pPr>
                      <a:r>
                        <a:rPr lang="en-US" sz="1600" kern="0">
                          <a:effectLst/>
                        </a:rPr>
                        <a:t>Cronbach’s alpha</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0.951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0.950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2376382738"/>
                  </a:ext>
                </a:extLst>
              </a:tr>
              <a:tr h="245641">
                <a:tc>
                  <a:txBody>
                    <a:bodyPr/>
                    <a:lstStyle/>
                    <a:p>
                      <a:pPr>
                        <a:spcAft>
                          <a:spcPts val="0"/>
                        </a:spcAft>
                      </a:pPr>
                      <a:r>
                        <a:rPr lang="zh-TW" sz="1600" kern="0">
                          <a:effectLst/>
                        </a:rPr>
                        <a:t>解釋變異量</a:t>
                      </a:r>
                      <a:r>
                        <a:rPr lang="en-US" sz="1600" kern="0">
                          <a:effectLst/>
                        </a:rPr>
                        <a:t>(%)</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38.601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37.544 </a:t>
                      </a:r>
                      <a:endParaRPr lang="zh-TW" sz="1600" kern="10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4067141877"/>
                  </a:ext>
                </a:extLst>
              </a:tr>
              <a:tr h="245641">
                <a:tc>
                  <a:txBody>
                    <a:bodyPr/>
                    <a:lstStyle/>
                    <a:p>
                      <a:pPr>
                        <a:spcAft>
                          <a:spcPts val="0"/>
                        </a:spcAft>
                      </a:pPr>
                      <a:r>
                        <a:rPr lang="zh-TW" sz="1600" kern="0">
                          <a:effectLst/>
                        </a:rPr>
                        <a:t>累積解釋變異量</a:t>
                      </a:r>
                      <a:r>
                        <a:rPr lang="en-US" sz="1600" kern="0">
                          <a:effectLst/>
                        </a:rPr>
                        <a:t>(%)</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a:effectLst/>
                        </a:rPr>
                        <a:t>38.601 </a:t>
                      </a:r>
                      <a:endParaRPr lang="zh-TW" sz="1600" kern="100">
                        <a:effectLst/>
                        <a:latin typeface="+mn-ea"/>
                        <a:ea typeface="+mn-ea"/>
                        <a:cs typeface="Times New Roman" panose="02020603050405020304" pitchFamily="18" charset="0"/>
                      </a:endParaRPr>
                    </a:p>
                  </a:txBody>
                  <a:tcPr marL="16697" marR="16697" marT="0" marB="0" anchor="ctr"/>
                </a:tc>
                <a:tc>
                  <a:txBody>
                    <a:bodyPr/>
                    <a:lstStyle/>
                    <a:p>
                      <a:pPr algn="r">
                        <a:spcAft>
                          <a:spcPts val="0"/>
                        </a:spcAft>
                      </a:pPr>
                      <a:r>
                        <a:rPr lang="en-US" sz="1600" kern="0" dirty="0">
                          <a:effectLst/>
                        </a:rPr>
                        <a:t>76.145 </a:t>
                      </a:r>
                      <a:endParaRPr lang="zh-TW" sz="1600" kern="100" dirty="0">
                        <a:effectLst/>
                        <a:latin typeface="+mn-ea"/>
                        <a:ea typeface="+mn-ea"/>
                        <a:cs typeface="Times New Roman" panose="02020603050405020304" pitchFamily="18" charset="0"/>
                      </a:endParaRPr>
                    </a:p>
                  </a:txBody>
                  <a:tcPr marL="16697" marR="16697" marT="0" marB="0" anchor="ctr"/>
                </a:tc>
                <a:extLst>
                  <a:ext uri="{0D108BD9-81ED-4DB2-BD59-A6C34878D82A}">
                    <a16:rowId xmlns:a16="http://schemas.microsoft.com/office/drawing/2014/main" val="20530789"/>
                  </a:ext>
                </a:extLst>
              </a:tr>
            </a:tbl>
          </a:graphicData>
        </a:graphic>
      </p:graphicFrame>
      <p:sp>
        <p:nvSpPr>
          <p:cNvPr id="3" name="橢圓 2"/>
          <p:cNvSpPr/>
          <p:nvPr/>
        </p:nvSpPr>
        <p:spPr>
          <a:xfrm>
            <a:off x="8005864" y="6361889"/>
            <a:ext cx="1138136" cy="49611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442561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128016"/>
            <a:ext cx="7534656" cy="1014984"/>
          </a:xfrm>
        </p:spPr>
        <p:txBody>
          <a:bodyPr>
            <a:normAutofit fontScale="90000"/>
          </a:bodyPr>
          <a:lstStyle/>
          <a:p>
            <a:r>
              <a:rPr lang="en-US" altLang="zh-TW" dirty="0">
                <a:solidFill>
                  <a:srgbClr val="002060"/>
                </a:solidFill>
                <a:latin typeface="+mn-ea"/>
                <a:ea typeface="+mn-ea"/>
              </a:rPr>
              <a:t>4.5.</a:t>
            </a:r>
            <a:r>
              <a:rPr lang="zh-TW" altLang="en-US" dirty="0">
                <a:solidFill>
                  <a:srgbClr val="002060"/>
                </a:solidFill>
                <a:latin typeface="+mn-ea"/>
                <a:ea typeface="+mn-ea"/>
              </a:rPr>
              <a:t>消費者對於至國際連鎖品牌飯店消費之市場區隔</a:t>
            </a:r>
          </a:p>
        </p:txBody>
      </p:sp>
      <p:sp>
        <p:nvSpPr>
          <p:cNvPr id="3" name="內容版面配置區 2"/>
          <p:cNvSpPr>
            <a:spLocks noGrp="1"/>
          </p:cNvSpPr>
          <p:nvPr>
            <p:ph idx="1"/>
          </p:nvPr>
        </p:nvSpPr>
        <p:spPr>
          <a:xfrm>
            <a:off x="292608" y="1243584"/>
            <a:ext cx="8851392" cy="1655064"/>
          </a:xfrm>
        </p:spPr>
        <p:txBody>
          <a:bodyPr>
            <a:normAutofit/>
          </a:bodyPr>
          <a:lstStyle/>
          <a:p>
            <a:r>
              <a:rPr lang="zh-TW" altLang="en-US" sz="2400" dirty="0" smtClean="0">
                <a:solidFill>
                  <a:schemeClr val="tx1"/>
                </a:solidFill>
              </a:rPr>
              <a:t>採用集群分析</a:t>
            </a:r>
            <a:r>
              <a:rPr lang="en-US" altLang="zh-TW" sz="2400" dirty="0" smtClean="0">
                <a:solidFill>
                  <a:schemeClr val="tx1"/>
                </a:solidFill>
              </a:rPr>
              <a:t>K-mean</a:t>
            </a:r>
            <a:r>
              <a:rPr lang="zh-TW" altLang="en-US" sz="2400" dirty="0" smtClean="0">
                <a:solidFill>
                  <a:schemeClr val="tx1"/>
                </a:solidFill>
              </a:rPr>
              <a:t>的統計方法來區別消費者，經分群分析後進行卡方分析，並和消費者對國際連鎖品牌飯店之品牌信任因素、品牌形象因素和</a:t>
            </a:r>
            <a:r>
              <a:rPr lang="zh-TW" altLang="en-US" sz="2400" dirty="0">
                <a:solidFill>
                  <a:schemeClr val="tx1"/>
                </a:solidFill>
              </a:rPr>
              <a:t>品牌價值因素進行單</a:t>
            </a:r>
            <a:r>
              <a:rPr lang="zh-TW" altLang="en-US" sz="2400" dirty="0" smtClean="0">
                <a:solidFill>
                  <a:schemeClr val="tx1"/>
                </a:solidFill>
              </a:rPr>
              <a:t>因子</a:t>
            </a:r>
            <a:r>
              <a:rPr lang="zh-TW" altLang="en-US" sz="2400" dirty="0">
                <a:solidFill>
                  <a:schemeClr val="tx1"/>
                </a:solidFill>
              </a:rPr>
              <a:t>變異數分析，依序將分析獲得的消費者集群分別命名為</a:t>
            </a:r>
            <a:r>
              <a:rPr lang="zh-TW" altLang="en-US" sz="2400" dirty="0" smtClean="0">
                <a:solidFill>
                  <a:schemeClr val="tx1"/>
                </a:solidFill>
              </a:rPr>
              <a:t>：</a:t>
            </a:r>
            <a:endParaRPr lang="en-US" altLang="zh-TW" sz="2400" dirty="0" smtClean="0">
              <a:solidFill>
                <a:schemeClr val="tx1"/>
              </a:solidFill>
            </a:endParaRPr>
          </a:p>
          <a:p>
            <a:endParaRPr lang="zh-TW" altLang="en-US" sz="2400" dirty="0">
              <a:solidFill>
                <a:schemeClr val="tx1"/>
              </a:solidFill>
            </a:endParaRPr>
          </a:p>
        </p:txBody>
      </p:sp>
      <p:graphicFrame>
        <p:nvGraphicFramePr>
          <p:cNvPr id="5" name="資料庫圖表 4"/>
          <p:cNvGraphicFramePr/>
          <p:nvPr>
            <p:extLst>
              <p:ext uri="{D42A27DB-BD31-4B8C-83A1-F6EECF244321}">
                <p14:modId xmlns:p14="http://schemas.microsoft.com/office/powerpoint/2010/main" val="2241388458"/>
              </p:ext>
            </p:extLst>
          </p:nvPr>
        </p:nvGraphicFramePr>
        <p:xfrm>
          <a:off x="804672" y="2798064"/>
          <a:ext cx="8074152" cy="3968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60581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265176"/>
            <a:ext cx="7025640" cy="1042416"/>
          </a:xfrm>
        </p:spPr>
        <p:txBody>
          <a:bodyPr>
            <a:normAutofit fontScale="90000"/>
          </a:bodyPr>
          <a:lstStyle/>
          <a:p>
            <a:r>
              <a:rPr lang="en-US" altLang="zh-TW" dirty="0">
                <a:solidFill>
                  <a:srgbClr val="002060"/>
                </a:solidFill>
                <a:latin typeface="+mn-ea"/>
              </a:rPr>
              <a:t>4.5.</a:t>
            </a:r>
            <a:r>
              <a:rPr lang="zh-TW" altLang="en-US" dirty="0">
                <a:solidFill>
                  <a:srgbClr val="002060"/>
                </a:solidFill>
                <a:latin typeface="+mn-ea"/>
              </a:rPr>
              <a:t>消費者對於至國際連鎖品牌飯店消費之市場區</a:t>
            </a:r>
            <a:r>
              <a:rPr lang="zh-TW" altLang="en-US" dirty="0" smtClean="0">
                <a:solidFill>
                  <a:srgbClr val="002060"/>
                </a:solidFill>
                <a:latin typeface="+mn-ea"/>
              </a:rPr>
              <a:t>隔  表</a:t>
            </a:r>
            <a:r>
              <a:rPr lang="en-US" altLang="zh-TW" dirty="0" smtClean="0">
                <a:solidFill>
                  <a:srgbClr val="002060"/>
                </a:solidFill>
                <a:latin typeface="+mn-ea"/>
              </a:rPr>
              <a:t>1</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997629416"/>
              </p:ext>
            </p:extLst>
          </p:nvPr>
        </p:nvGraphicFramePr>
        <p:xfrm>
          <a:off x="585216" y="1575269"/>
          <a:ext cx="8330183" cy="4334247"/>
        </p:xfrm>
        <a:graphic>
          <a:graphicData uri="http://schemas.openxmlformats.org/drawingml/2006/table">
            <a:tbl>
              <a:tblPr firstRow="1" firstCol="1" bandRow="1">
                <a:tableStyleId>{7DF18680-E054-41AD-8BC1-D1AEF772440D}</a:tableStyleId>
              </a:tblPr>
              <a:tblGrid>
                <a:gridCol w="3320285">
                  <a:extLst>
                    <a:ext uri="{9D8B030D-6E8A-4147-A177-3AD203B41FA5}">
                      <a16:colId xmlns:a16="http://schemas.microsoft.com/office/drawing/2014/main" val="1966880176"/>
                    </a:ext>
                  </a:extLst>
                </a:gridCol>
                <a:gridCol w="1886079">
                  <a:extLst>
                    <a:ext uri="{9D8B030D-6E8A-4147-A177-3AD203B41FA5}">
                      <a16:colId xmlns:a16="http://schemas.microsoft.com/office/drawing/2014/main" val="102761627"/>
                    </a:ext>
                  </a:extLst>
                </a:gridCol>
                <a:gridCol w="1041273">
                  <a:extLst>
                    <a:ext uri="{9D8B030D-6E8A-4147-A177-3AD203B41FA5}">
                      <a16:colId xmlns:a16="http://schemas.microsoft.com/office/drawing/2014/main" val="3177959467"/>
                    </a:ext>
                  </a:extLst>
                </a:gridCol>
                <a:gridCol w="1041273">
                  <a:extLst>
                    <a:ext uri="{9D8B030D-6E8A-4147-A177-3AD203B41FA5}">
                      <a16:colId xmlns:a16="http://schemas.microsoft.com/office/drawing/2014/main" val="2119359856"/>
                    </a:ext>
                  </a:extLst>
                </a:gridCol>
                <a:gridCol w="1041273">
                  <a:extLst>
                    <a:ext uri="{9D8B030D-6E8A-4147-A177-3AD203B41FA5}">
                      <a16:colId xmlns:a16="http://schemas.microsoft.com/office/drawing/2014/main" val="2470202802"/>
                    </a:ext>
                  </a:extLst>
                </a:gridCol>
              </a:tblGrid>
              <a:tr h="619179">
                <a:tc gridSpan="2">
                  <a:txBody>
                    <a:bodyPr/>
                    <a:lstStyle/>
                    <a:p>
                      <a:pPr algn="ctr">
                        <a:spcAft>
                          <a:spcPts val="0"/>
                        </a:spcAft>
                      </a:pPr>
                      <a:r>
                        <a:rPr lang="zh-TW" sz="1800" kern="0" dirty="0">
                          <a:effectLst/>
                        </a:rPr>
                        <a:t>項目</a:t>
                      </a:r>
                      <a:endParaRPr lang="zh-TW" sz="18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形象良好</a:t>
                      </a:r>
                      <a:r>
                        <a:rPr lang="en-US" sz="1800" kern="0">
                          <a:effectLst/>
                        </a:rPr>
                        <a:t>(32.00%)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品牌忠誠</a:t>
                      </a:r>
                      <a:r>
                        <a:rPr lang="en-US" sz="1800" kern="0">
                          <a:effectLst/>
                        </a:rPr>
                        <a:t>(44.67%)</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優質服務</a:t>
                      </a:r>
                      <a:r>
                        <a:rPr lang="en-US" sz="1800" kern="0">
                          <a:effectLst/>
                        </a:rPr>
                        <a:t>(23.33%)</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798930243"/>
                  </a:ext>
                </a:extLst>
              </a:tr>
              <a:tr h="309589">
                <a:tc rowSpan="2">
                  <a:txBody>
                    <a:bodyPr/>
                    <a:lstStyle/>
                    <a:p>
                      <a:pPr algn="l">
                        <a:spcAft>
                          <a:spcPts val="0"/>
                        </a:spcAft>
                      </a:pPr>
                      <a:r>
                        <a:rPr lang="zh-TW" sz="1800" kern="0" dirty="0">
                          <a:effectLst/>
                        </a:rPr>
                        <a:t>性別</a:t>
                      </a:r>
                      <a:r>
                        <a:rPr lang="en-US" sz="1800" kern="0" baseline="30000" dirty="0">
                          <a:effectLst/>
                        </a:rPr>
                        <a:t>*</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dirty="0">
                          <a:effectLst/>
                        </a:rPr>
                        <a:t>女</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62.50%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51.20%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48.50%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083410637"/>
                  </a:ext>
                </a:extLst>
              </a:tr>
              <a:tr h="309589">
                <a:tc vMerge="1">
                  <a:txBody>
                    <a:bodyPr/>
                    <a:lstStyle/>
                    <a:p>
                      <a:endParaRPr lang="zh-TW" altLang="en-US"/>
                    </a:p>
                  </a:txBody>
                  <a:tcPr/>
                </a:tc>
                <a:tc>
                  <a:txBody>
                    <a:bodyPr/>
                    <a:lstStyle/>
                    <a:p>
                      <a:pPr algn="ctr">
                        <a:spcAft>
                          <a:spcPts val="0"/>
                        </a:spcAft>
                      </a:pPr>
                      <a:r>
                        <a:rPr lang="zh-TW" sz="1800" kern="0" dirty="0">
                          <a:effectLst/>
                        </a:rPr>
                        <a:t>男</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37.50%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48.80%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51.50%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967331770"/>
                  </a:ext>
                </a:extLst>
              </a:tr>
              <a:tr h="309589">
                <a:tc rowSpan="6">
                  <a:txBody>
                    <a:bodyPr/>
                    <a:lstStyle/>
                    <a:p>
                      <a:pPr algn="l">
                        <a:spcAft>
                          <a:spcPts val="0"/>
                        </a:spcAft>
                      </a:pPr>
                      <a:r>
                        <a:rPr lang="zh-TW" sz="1800" kern="0" dirty="0">
                          <a:effectLst/>
                        </a:rPr>
                        <a:t>年齡</a:t>
                      </a:r>
                      <a:r>
                        <a:rPr lang="en-US" sz="1800" kern="0" baseline="30000" dirty="0">
                          <a:effectLst/>
                        </a:rPr>
                        <a:t>*</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800" kern="0" dirty="0">
                          <a:effectLst/>
                        </a:rPr>
                        <a:t>18-20</a:t>
                      </a:r>
                      <a:r>
                        <a:rPr lang="zh-TW" sz="1800" kern="0" dirty="0">
                          <a:effectLst/>
                        </a:rPr>
                        <a:t>歲</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2.10%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5.10%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280460612"/>
                  </a:ext>
                </a:extLst>
              </a:tr>
              <a:tr h="309589">
                <a:tc vMerge="1">
                  <a:txBody>
                    <a:bodyPr/>
                    <a:lstStyle/>
                    <a:p>
                      <a:endParaRPr lang="zh-TW" altLang="en-US"/>
                    </a:p>
                  </a:txBody>
                  <a:tcPr/>
                </a:tc>
                <a:tc>
                  <a:txBody>
                    <a:bodyPr/>
                    <a:lstStyle/>
                    <a:p>
                      <a:pPr algn="ctr">
                        <a:spcAft>
                          <a:spcPts val="0"/>
                        </a:spcAft>
                      </a:pPr>
                      <a:r>
                        <a:rPr lang="en-US" sz="1800" kern="0" dirty="0">
                          <a:effectLst/>
                        </a:rPr>
                        <a:t>21-30</a:t>
                      </a:r>
                      <a:r>
                        <a:rPr lang="zh-TW" sz="1800" kern="0" dirty="0">
                          <a:effectLst/>
                        </a:rPr>
                        <a:t>歲</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16.70%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16.40%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40.40%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388691105"/>
                  </a:ext>
                </a:extLst>
              </a:tr>
              <a:tr h="309589">
                <a:tc vMerge="1">
                  <a:txBody>
                    <a:bodyPr/>
                    <a:lstStyle/>
                    <a:p>
                      <a:endParaRPr lang="zh-TW" altLang="en-US"/>
                    </a:p>
                  </a:txBody>
                  <a:tcPr/>
                </a:tc>
                <a:tc>
                  <a:txBody>
                    <a:bodyPr/>
                    <a:lstStyle/>
                    <a:p>
                      <a:pPr algn="ctr">
                        <a:spcAft>
                          <a:spcPts val="0"/>
                        </a:spcAft>
                      </a:pPr>
                      <a:r>
                        <a:rPr lang="en-US" sz="1800" kern="0" dirty="0">
                          <a:effectLst/>
                        </a:rPr>
                        <a:t>31-40</a:t>
                      </a:r>
                      <a:r>
                        <a:rPr lang="zh-TW" sz="1800" kern="0" dirty="0">
                          <a:effectLst/>
                        </a:rPr>
                        <a:t>歲</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56.90%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32.90%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37.40%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401411608"/>
                  </a:ext>
                </a:extLst>
              </a:tr>
              <a:tr h="309589">
                <a:tc vMerge="1">
                  <a:txBody>
                    <a:bodyPr/>
                    <a:lstStyle/>
                    <a:p>
                      <a:endParaRPr lang="zh-TW" altLang="en-US"/>
                    </a:p>
                  </a:txBody>
                  <a:tcPr/>
                </a:tc>
                <a:tc>
                  <a:txBody>
                    <a:bodyPr/>
                    <a:lstStyle/>
                    <a:p>
                      <a:pPr algn="ctr">
                        <a:spcAft>
                          <a:spcPts val="0"/>
                        </a:spcAft>
                      </a:pPr>
                      <a:r>
                        <a:rPr lang="en-US" sz="1800" kern="0" dirty="0">
                          <a:effectLst/>
                        </a:rPr>
                        <a:t>41-50</a:t>
                      </a:r>
                      <a:r>
                        <a:rPr lang="zh-TW" sz="1800" kern="0" dirty="0">
                          <a:effectLst/>
                        </a:rPr>
                        <a:t>歲</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23.60%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40.10%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13.10%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4111126448"/>
                  </a:ext>
                </a:extLst>
              </a:tr>
              <a:tr h="309589">
                <a:tc vMerge="1">
                  <a:txBody>
                    <a:bodyPr/>
                    <a:lstStyle/>
                    <a:p>
                      <a:endParaRPr lang="zh-TW" altLang="en-US"/>
                    </a:p>
                  </a:txBody>
                  <a:tcPr/>
                </a:tc>
                <a:tc>
                  <a:txBody>
                    <a:bodyPr/>
                    <a:lstStyle/>
                    <a:p>
                      <a:pPr algn="ctr">
                        <a:spcAft>
                          <a:spcPts val="0"/>
                        </a:spcAft>
                      </a:pPr>
                      <a:r>
                        <a:rPr lang="en-US" sz="1800" kern="0" dirty="0">
                          <a:effectLst/>
                        </a:rPr>
                        <a:t>51-60</a:t>
                      </a:r>
                      <a:r>
                        <a:rPr lang="zh-TW" sz="1800" kern="0" dirty="0">
                          <a:effectLst/>
                        </a:rPr>
                        <a:t>歲</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0.70%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4.00%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752006960"/>
                  </a:ext>
                </a:extLst>
              </a:tr>
              <a:tr h="309589">
                <a:tc vMerge="1">
                  <a:txBody>
                    <a:bodyPr/>
                    <a:lstStyle/>
                    <a:p>
                      <a:endParaRPr lang="zh-TW" altLang="en-US"/>
                    </a:p>
                  </a:txBody>
                  <a:tcPr/>
                </a:tc>
                <a:tc>
                  <a:txBody>
                    <a:bodyPr/>
                    <a:lstStyle/>
                    <a:p>
                      <a:pPr algn="ctr">
                        <a:spcAft>
                          <a:spcPts val="0"/>
                        </a:spcAft>
                      </a:pPr>
                      <a:r>
                        <a:rPr lang="en-US" sz="1800" kern="0" dirty="0">
                          <a:effectLst/>
                        </a:rPr>
                        <a:t>60</a:t>
                      </a:r>
                      <a:r>
                        <a:rPr lang="zh-TW" sz="1800" kern="0" dirty="0">
                          <a:effectLst/>
                        </a:rPr>
                        <a:t>歲以上</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6.30%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0.00%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666318551"/>
                  </a:ext>
                </a:extLst>
              </a:tr>
              <a:tr h="309589">
                <a:tc rowSpan="4">
                  <a:txBody>
                    <a:bodyPr/>
                    <a:lstStyle/>
                    <a:p>
                      <a:pPr algn="l">
                        <a:spcAft>
                          <a:spcPts val="0"/>
                        </a:spcAft>
                      </a:pPr>
                      <a:r>
                        <a:rPr lang="zh-TW" sz="1800" kern="0" dirty="0">
                          <a:effectLst/>
                        </a:rPr>
                        <a:t>教育程度</a:t>
                      </a:r>
                      <a:r>
                        <a:rPr lang="en-US" sz="1800" kern="0" baseline="30000" dirty="0">
                          <a:effectLst/>
                        </a:rPr>
                        <a:t>*</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dirty="0">
                          <a:effectLst/>
                        </a:rPr>
                        <a:t>高中含以下</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35.40%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10.60%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12.10%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956105198"/>
                  </a:ext>
                </a:extLst>
              </a:tr>
              <a:tr h="309589">
                <a:tc vMerge="1">
                  <a:txBody>
                    <a:bodyPr/>
                    <a:lstStyle/>
                    <a:p>
                      <a:endParaRPr lang="zh-TW" altLang="en-US"/>
                    </a:p>
                  </a:txBody>
                  <a:tcPr/>
                </a:tc>
                <a:tc>
                  <a:txBody>
                    <a:bodyPr/>
                    <a:lstStyle/>
                    <a:p>
                      <a:pPr algn="ctr">
                        <a:spcAft>
                          <a:spcPts val="0"/>
                        </a:spcAft>
                      </a:pPr>
                      <a:r>
                        <a:rPr lang="zh-TW" sz="1800" kern="0" dirty="0">
                          <a:effectLst/>
                        </a:rPr>
                        <a:t>專科</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25.00%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16.90%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7.10%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51292164"/>
                  </a:ext>
                </a:extLst>
              </a:tr>
              <a:tr h="309589">
                <a:tc vMerge="1">
                  <a:txBody>
                    <a:bodyPr/>
                    <a:lstStyle/>
                    <a:p>
                      <a:endParaRPr lang="zh-TW" altLang="en-US"/>
                    </a:p>
                  </a:txBody>
                  <a:tcPr/>
                </a:tc>
                <a:tc>
                  <a:txBody>
                    <a:bodyPr/>
                    <a:lstStyle/>
                    <a:p>
                      <a:pPr algn="ctr">
                        <a:spcAft>
                          <a:spcPts val="0"/>
                        </a:spcAft>
                      </a:pPr>
                      <a:r>
                        <a:rPr lang="zh-TW" sz="1800" kern="0" dirty="0">
                          <a:effectLst/>
                        </a:rPr>
                        <a:t>大學</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34.00%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59.40%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60.60%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976060292"/>
                  </a:ext>
                </a:extLst>
              </a:tr>
              <a:tr h="309589">
                <a:tc vMerge="1">
                  <a:txBody>
                    <a:bodyPr/>
                    <a:lstStyle/>
                    <a:p>
                      <a:endParaRPr lang="zh-TW" altLang="en-US"/>
                    </a:p>
                  </a:txBody>
                  <a:tcPr/>
                </a:tc>
                <a:tc>
                  <a:txBody>
                    <a:bodyPr/>
                    <a:lstStyle/>
                    <a:p>
                      <a:pPr algn="ctr">
                        <a:spcAft>
                          <a:spcPts val="0"/>
                        </a:spcAft>
                      </a:pPr>
                      <a:r>
                        <a:rPr lang="zh-TW" sz="1800" kern="0" dirty="0">
                          <a:effectLst/>
                        </a:rPr>
                        <a:t>研究所</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5.60%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13.00%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20.20%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279059702"/>
                  </a:ext>
                </a:extLst>
              </a:tr>
            </a:tbl>
          </a:graphicData>
        </a:graphic>
      </p:graphicFrame>
      <p:sp>
        <p:nvSpPr>
          <p:cNvPr id="5" name="矩形 4"/>
          <p:cNvSpPr/>
          <p:nvPr/>
        </p:nvSpPr>
        <p:spPr>
          <a:xfrm>
            <a:off x="585216" y="6281927"/>
            <a:ext cx="4489704" cy="584775"/>
          </a:xfrm>
          <a:prstGeom prst="rect">
            <a:avLst/>
          </a:prstGeom>
        </p:spPr>
        <p:txBody>
          <a:bodyPr wrap="square">
            <a:spAutoFit/>
          </a:bodyPr>
          <a:lstStyle/>
          <a:p>
            <a:r>
              <a:rPr lang="zh-TW" altLang="en-US" sz="1600" dirty="0" smtClean="0">
                <a:latin typeface="+mn-ea"/>
              </a:rPr>
              <a:t>*</a:t>
            </a:r>
            <a:r>
              <a:rPr lang="zh-TW" altLang="zh-TW" sz="1600" dirty="0" smtClean="0">
                <a:latin typeface="+mn-ea"/>
              </a:rPr>
              <a:t>代表</a:t>
            </a:r>
            <a:r>
              <a:rPr lang="zh-TW" altLang="zh-TW" sz="1600" dirty="0">
                <a:latin typeface="+mn-ea"/>
              </a:rPr>
              <a:t>不同集群之間達到顯著性差異水準</a:t>
            </a:r>
            <a:r>
              <a:rPr lang="en-US" altLang="zh-TW" sz="1600" dirty="0">
                <a:latin typeface="+mn-ea"/>
              </a:rPr>
              <a:t>(</a:t>
            </a:r>
            <a:r>
              <a:rPr lang="en-US" altLang="zh-TW" sz="1600" i="1" dirty="0">
                <a:latin typeface="+mn-ea"/>
              </a:rPr>
              <a:t>p</a:t>
            </a:r>
            <a:r>
              <a:rPr lang="en-US" altLang="zh-TW" sz="1600" dirty="0">
                <a:latin typeface="+mn-ea"/>
              </a:rPr>
              <a:t> &lt; 0.05)</a:t>
            </a:r>
            <a:endParaRPr lang="en-US" altLang="zh-TW" sz="1600" dirty="0">
              <a:latin typeface="標楷體" panose="03000509000000000000" pitchFamily="65" charset="-120"/>
              <a:ea typeface="標楷體" panose="03000509000000000000" pitchFamily="65" charset="-120"/>
            </a:endParaRPr>
          </a:p>
        </p:txBody>
      </p:sp>
      <p:sp>
        <p:nvSpPr>
          <p:cNvPr id="3" name="橢圓 2"/>
          <p:cNvSpPr/>
          <p:nvPr/>
        </p:nvSpPr>
        <p:spPr>
          <a:xfrm>
            <a:off x="252919" y="6079787"/>
            <a:ext cx="5262664" cy="67638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508008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283464"/>
            <a:ext cx="7153656" cy="1124712"/>
          </a:xfrm>
        </p:spPr>
        <p:txBody>
          <a:bodyPr>
            <a:normAutofit fontScale="90000"/>
          </a:bodyPr>
          <a:lstStyle/>
          <a:p>
            <a:r>
              <a:rPr lang="en-US" altLang="zh-TW" dirty="0">
                <a:solidFill>
                  <a:srgbClr val="002060"/>
                </a:solidFill>
                <a:latin typeface="+mn-ea"/>
              </a:rPr>
              <a:t>4.5.</a:t>
            </a:r>
            <a:r>
              <a:rPr lang="zh-TW" altLang="en-US" dirty="0">
                <a:solidFill>
                  <a:srgbClr val="002060"/>
                </a:solidFill>
                <a:latin typeface="+mn-ea"/>
              </a:rPr>
              <a:t>消費者對於至國際連鎖品牌飯店消費之市場區</a:t>
            </a:r>
            <a:r>
              <a:rPr lang="zh-TW" altLang="en-US" dirty="0" smtClean="0">
                <a:solidFill>
                  <a:srgbClr val="002060"/>
                </a:solidFill>
                <a:latin typeface="+mn-ea"/>
              </a:rPr>
              <a:t>隔  表</a:t>
            </a:r>
            <a:r>
              <a:rPr lang="en-US" altLang="zh-TW" dirty="0" smtClean="0">
                <a:solidFill>
                  <a:srgbClr val="002060"/>
                </a:solidFill>
                <a:latin typeface="+mn-ea"/>
              </a:rPr>
              <a:t>2</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4104766021"/>
              </p:ext>
            </p:extLst>
          </p:nvPr>
        </p:nvGraphicFramePr>
        <p:xfrm>
          <a:off x="432000" y="1440000"/>
          <a:ext cx="8522207" cy="4937760"/>
        </p:xfrm>
        <a:graphic>
          <a:graphicData uri="http://schemas.openxmlformats.org/drawingml/2006/table">
            <a:tbl>
              <a:tblPr firstRow="1" firstCol="1" bandRow="1">
                <a:tableStyleId>{7DF18680-E054-41AD-8BC1-D1AEF772440D}</a:tableStyleId>
              </a:tblPr>
              <a:tblGrid>
                <a:gridCol w="3396823">
                  <a:extLst>
                    <a:ext uri="{9D8B030D-6E8A-4147-A177-3AD203B41FA5}">
                      <a16:colId xmlns:a16="http://schemas.microsoft.com/office/drawing/2014/main" val="3182437878"/>
                    </a:ext>
                  </a:extLst>
                </a:gridCol>
                <a:gridCol w="1929556">
                  <a:extLst>
                    <a:ext uri="{9D8B030D-6E8A-4147-A177-3AD203B41FA5}">
                      <a16:colId xmlns:a16="http://schemas.microsoft.com/office/drawing/2014/main" val="3163148446"/>
                    </a:ext>
                  </a:extLst>
                </a:gridCol>
                <a:gridCol w="1065276">
                  <a:extLst>
                    <a:ext uri="{9D8B030D-6E8A-4147-A177-3AD203B41FA5}">
                      <a16:colId xmlns:a16="http://schemas.microsoft.com/office/drawing/2014/main" val="2656110008"/>
                    </a:ext>
                  </a:extLst>
                </a:gridCol>
                <a:gridCol w="1065276">
                  <a:extLst>
                    <a:ext uri="{9D8B030D-6E8A-4147-A177-3AD203B41FA5}">
                      <a16:colId xmlns:a16="http://schemas.microsoft.com/office/drawing/2014/main" val="1601850678"/>
                    </a:ext>
                  </a:extLst>
                </a:gridCol>
                <a:gridCol w="1065276">
                  <a:extLst>
                    <a:ext uri="{9D8B030D-6E8A-4147-A177-3AD203B41FA5}">
                      <a16:colId xmlns:a16="http://schemas.microsoft.com/office/drawing/2014/main" val="355911978"/>
                    </a:ext>
                  </a:extLst>
                </a:gridCol>
              </a:tblGrid>
              <a:tr h="534415">
                <a:tc gridSpan="2">
                  <a:txBody>
                    <a:bodyPr/>
                    <a:lstStyle/>
                    <a:p>
                      <a:pPr algn="ctr">
                        <a:spcAft>
                          <a:spcPts val="0"/>
                        </a:spcAft>
                      </a:pPr>
                      <a:r>
                        <a:rPr lang="en-US" sz="1800" kern="0" dirty="0">
                          <a:effectLst/>
                        </a:rPr>
                        <a:t> </a:t>
                      </a:r>
                      <a:r>
                        <a:rPr lang="zh-TW" sz="1800" kern="0" dirty="0" smtClean="0">
                          <a:effectLst/>
                        </a:rPr>
                        <a:t>項目</a:t>
                      </a:r>
                      <a:endParaRPr lang="zh-TW" sz="1800" kern="100" dirty="0">
                        <a:effectLst/>
                        <a:latin typeface="+mn-ea"/>
                        <a:ea typeface="+mn-ea"/>
                        <a:cs typeface="Times New Roman" panose="02020603050405020304" pitchFamily="18" charset="0"/>
                      </a:endParaRPr>
                    </a:p>
                  </a:txBody>
                  <a:tcPr marL="17780" marR="17780" marT="0" marB="0" anchor="ctr"/>
                </a:tc>
                <a:tc hMerge="1">
                  <a:txBody>
                    <a:bodyPr/>
                    <a:lstStyle/>
                    <a:p>
                      <a:pPr algn="ctr">
                        <a:spcAft>
                          <a:spcPts val="0"/>
                        </a:spcAft>
                      </a:pP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形象良好</a:t>
                      </a:r>
                      <a:r>
                        <a:rPr lang="en-US" sz="1800" kern="0">
                          <a:effectLst/>
                        </a:rPr>
                        <a:t>(32.00%)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品牌忠誠</a:t>
                      </a:r>
                      <a:r>
                        <a:rPr lang="en-US" sz="1800" kern="0">
                          <a:effectLst/>
                        </a:rPr>
                        <a:t>(44.67%)</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優質服務</a:t>
                      </a:r>
                      <a:r>
                        <a:rPr lang="en-US" sz="1800" kern="0">
                          <a:effectLst/>
                        </a:rPr>
                        <a:t>(23.33%)</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668754282"/>
                  </a:ext>
                </a:extLst>
              </a:tr>
              <a:tr h="267208">
                <a:tc rowSpan="8">
                  <a:txBody>
                    <a:bodyPr/>
                    <a:lstStyle/>
                    <a:p>
                      <a:pPr>
                        <a:spcAft>
                          <a:spcPts val="0"/>
                        </a:spcAft>
                      </a:pPr>
                      <a:r>
                        <a:rPr lang="zh-TW" sz="1800" kern="0" dirty="0">
                          <a:effectLst/>
                        </a:rPr>
                        <a:t>個人平均月收入</a:t>
                      </a:r>
                      <a:r>
                        <a:rPr lang="en-US" sz="1800" kern="0" dirty="0">
                          <a:effectLst/>
                        </a:rPr>
                        <a:t>(</a:t>
                      </a:r>
                      <a:r>
                        <a:rPr lang="zh-TW" sz="1800" kern="0" dirty="0">
                          <a:effectLst/>
                        </a:rPr>
                        <a:t>新台幣：元</a:t>
                      </a:r>
                      <a:r>
                        <a:rPr lang="en-US" sz="1800" kern="0" dirty="0">
                          <a:effectLst/>
                        </a:rPr>
                        <a:t>)</a:t>
                      </a:r>
                      <a:r>
                        <a:rPr lang="en-US" sz="1800" kern="0" baseline="30000" dirty="0">
                          <a:effectLst/>
                        </a:rPr>
                        <a:t>*</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800" kern="0" dirty="0">
                          <a:effectLst/>
                        </a:rPr>
                        <a:t>22,001</a:t>
                      </a:r>
                      <a:r>
                        <a:rPr lang="zh-TW" sz="1800" kern="0" dirty="0">
                          <a:effectLst/>
                        </a:rPr>
                        <a:t>以下</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6.30%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9.20%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16.20%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227439985"/>
                  </a:ext>
                </a:extLst>
              </a:tr>
              <a:tr h="267208">
                <a:tc vMerge="1">
                  <a:txBody>
                    <a:bodyPr/>
                    <a:lstStyle/>
                    <a:p>
                      <a:endParaRPr lang="zh-TW" altLang="en-US"/>
                    </a:p>
                  </a:txBody>
                  <a:tcPr/>
                </a:tc>
                <a:tc>
                  <a:txBody>
                    <a:bodyPr/>
                    <a:lstStyle/>
                    <a:p>
                      <a:pPr algn="ctr">
                        <a:spcAft>
                          <a:spcPts val="0"/>
                        </a:spcAft>
                      </a:pPr>
                      <a:r>
                        <a:rPr lang="en-US" sz="1800" kern="0">
                          <a:effectLst/>
                        </a:rPr>
                        <a:t>22,001-30,000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48.60%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13.00%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15.20%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197594733"/>
                  </a:ext>
                </a:extLst>
              </a:tr>
              <a:tr h="267208">
                <a:tc vMerge="1">
                  <a:txBody>
                    <a:bodyPr/>
                    <a:lstStyle/>
                    <a:p>
                      <a:endParaRPr lang="zh-TW" altLang="en-US"/>
                    </a:p>
                  </a:txBody>
                  <a:tcPr/>
                </a:tc>
                <a:tc>
                  <a:txBody>
                    <a:bodyPr/>
                    <a:lstStyle/>
                    <a:p>
                      <a:pPr algn="ctr">
                        <a:spcAft>
                          <a:spcPts val="0"/>
                        </a:spcAft>
                      </a:pPr>
                      <a:r>
                        <a:rPr lang="en-US" sz="1800" kern="0">
                          <a:effectLst/>
                        </a:rPr>
                        <a:t>30,001-40,000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18.10%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14.00%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9.10%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123542240"/>
                  </a:ext>
                </a:extLst>
              </a:tr>
              <a:tr h="267208">
                <a:tc vMerge="1">
                  <a:txBody>
                    <a:bodyPr/>
                    <a:lstStyle/>
                    <a:p>
                      <a:endParaRPr lang="zh-TW" altLang="en-US"/>
                    </a:p>
                  </a:txBody>
                  <a:tcPr/>
                </a:tc>
                <a:tc>
                  <a:txBody>
                    <a:bodyPr/>
                    <a:lstStyle/>
                    <a:p>
                      <a:pPr algn="ctr">
                        <a:spcAft>
                          <a:spcPts val="0"/>
                        </a:spcAft>
                      </a:pPr>
                      <a:r>
                        <a:rPr lang="en-US" sz="1800" kern="0" dirty="0">
                          <a:effectLst/>
                        </a:rPr>
                        <a:t>40,001-50,000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15.30%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21.70%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29.30%</a:t>
                      </a:r>
                      <a:endParaRPr lang="zh-TW" sz="18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779859605"/>
                  </a:ext>
                </a:extLst>
              </a:tr>
              <a:tr h="267208">
                <a:tc vMerge="1">
                  <a:txBody>
                    <a:bodyPr/>
                    <a:lstStyle/>
                    <a:p>
                      <a:endParaRPr lang="zh-TW" altLang="en-US"/>
                    </a:p>
                  </a:txBody>
                  <a:tcPr/>
                </a:tc>
                <a:tc>
                  <a:txBody>
                    <a:bodyPr/>
                    <a:lstStyle/>
                    <a:p>
                      <a:pPr algn="ctr">
                        <a:spcAft>
                          <a:spcPts val="0"/>
                        </a:spcAft>
                      </a:pPr>
                      <a:r>
                        <a:rPr lang="en-US" sz="1800" kern="0">
                          <a:effectLst/>
                        </a:rPr>
                        <a:t>50,001-60,000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3.50%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22.70%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21.20%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719551135"/>
                  </a:ext>
                </a:extLst>
              </a:tr>
              <a:tr h="267208">
                <a:tc vMerge="1">
                  <a:txBody>
                    <a:bodyPr/>
                    <a:lstStyle/>
                    <a:p>
                      <a:endParaRPr lang="zh-TW" altLang="en-US"/>
                    </a:p>
                  </a:txBody>
                  <a:tcPr/>
                </a:tc>
                <a:tc>
                  <a:txBody>
                    <a:bodyPr/>
                    <a:lstStyle/>
                    <a:p>
                      <a:pPr algn="ctr">
                        <a:spcAft>
                          <a:spcPts val="0"/>
                        </a:spcAft>
                      </a:pPr>
                      <a:r>
                        <a:rPr lang="en-US" sz="1800" kern="0">
                          <a:effectLst/>
                        </a:rPr>
                        <a:t>60,001-70,000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4.90%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9.20%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3.00%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089154406"/>
                  </a:ext>
                </a:extLst>
              </a:tr>
              <a:tr h="267208">
                <a:tc vMerge="1">
                  <a:txBody>
                    <a:bodyPr/>
                    <a:lstStyle/>
                    <a:p>
                      <a:endParaRPr lang="zh-TW" altLang="en-US"/>
                    </a:p>
                  </a:txBody>
                  <a:tcPr/>
                </a:tc>
                <a:tc>
                  <a:txBody>
                    <a:bodyPr/>
                    <a:lstStyle/>
                    <a:p>
                      <a:pPr algn="ctr">
                        <a:spcAft>
                          <a:spcPts val="0"/>
                        </a:spcAft>
                      </a:pPr>
                      <a:r>
                        <a:rPr lang="en-US" sz="1800" kern="0">
                          <a:effectLst/>
                        </a:rPr>
                        <a:t>70,001-80,000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0.70%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6.80%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1.00%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451780086"/>
                  </a:ext>
                </a:extLst>
              </a:tr>
              <a:tr h="267208">
                <a:tc vMerge="1">
                  <a:txBody>
                    <a:bodyPr/>
                    <a:lstStyle/>
                    <a:p>
                      <a:endParaRPr lang="zh-TW" altLang="en-US"/>
                    </a:p>
                  </a:txBody>
                  <a:tcPr/>
                </a:tc>
                <a:tc>
                  <a:txBody>
                    <a:bodyPr/>
                    <a:lstStyle/>
                    <a:p>
                      <a:pPr algn="ctr">
                        <a:spcAft>
                          <a:spcPts val="0"/>
                        </a:spcAft>
                      </a:pPr>
                      <a:r>
                        <a:rPr lang="en-US" sz="1800" kern="0">
                          <a:effectLst/>
                        </a:rPr>
                        <a:t>80,001</a:t>
                      </a:r>
                      <a:r>
                        <a:rPr lang="zh-TW" sz="1800" kern="0">
                          <a:effectLst/>
                        </a:rPr>
                        <a:t>以上</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2.80%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3.40%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5.10%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384848639"/>
                  </a:ext>
                </a:extLst>
              </a:tr>
              <a:tr h="267208">
                <a:tc rowSpan="3">
                  <a:txBody>
                    <a:bodyPr/>
                    <a:lstStyle/>
                    <a:p>
                      <a:pPr>
                        <a:spcAft>
                          <a:spcPts val="0"/>
                        </a:spcAft>
                      </a:pPr>
                      <a:r>
                        <a:rPr lang="zh-TW" sz="1800" kern="0">
                          <a:effectLst/>
                        </a:rPr>
                        <a:t>婚姻狀況</a:t>
                      </a:r>
                      <a:r>
                        <a:rPr lang="en-US" sz="1800" kern="0" baseline="30000">
                          <a:effectLst/>
                        </a:rPr>
                        <a:t>*</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800" kern="0">
                          <a:effectLst/>
                        </a:rPr>
                        <a:t>已婚</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64.60%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62.80%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50.50%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849554264"/>
                  </a:ext>
                </a:extLst>
              </a:tr>
              <a:tr h="267208">
                <a:tc vMerge="1">
                  <a:txBody>
                    <a:bodyPr/>
                    <a:lstStyle/>
                    <a:p>
                      <a:endParaRPr lang="zh-TW" altLang="en-US"/>
                    </a:p>
                  </a:txBody>
                  <a:tcPr/>
                </a:tc>
                <a:tc>
                  <a:txBody>
                    <a:bodyPr/>
                    <a:lstStyle/>
                    <a:p>
                      <a:pPr algn="ctr">
                        <a:spcAft>
                          <a:spcPts val="0"/>
                        </a:spcAft>
                      </a:pPr>
                      <a:r>
                        <a:rPr lang="zh-TW" sz="1800" kern="0">
                          <a:effectLst/>
                        </a:rPr>
                        <a:t>未婚</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34.00%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37.20%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48.50%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433575154"/>
                  </a:ext>
                </a:extLst>
              </a:tr>
              <a:tr h="267208">
                <a:tc vMerge="1">
                  <a:txBody>
                    <a:bodyPr/>
                    <a:lstStyle/>
                    <a:p>
                      <a:endParaRPr lang="zh-TW" altLang="en-US"/>
                    </a:p>
                  </a:txBody>
                  <a:tcPr/>
                </a:tc>
                <a:tc>
                  <a:txBody>
                    <a:bodyPr/>
                    <a:lstStyle/>
                    <a:p>
                      <a:pPr algn="ctr">
                        <a:spcAft>
                          <a:spcPts val="0"/>
                        </a:spcAft>
                      </a:pPr>
                      <a:r>
                        <a:rPr lang="zh-TW" sz="1800" kern="0">
                          <a:effectLst/>
                        </a:rPr>
                        <a:t>離婚</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0.00%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1.00%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942257435"/>
                  </a:ext>
                </a:extLst>
              </a:tr>
              <a:tr h="267208">
                <a:tc rowSpan="5">
                  <a:txBody>
                    <a:bodyPr/>
                    <a:lstStyle/>
                    <a:p>
                      <a:pPr>
                        <a:spcAft>
                          <a:spcPts val="0"/>
                        </a:spcAft>
                      </a:pPr>
                      <a:r>
                        <a:rPr lang="zh-TW" sz="1800" kern="0" dirty="0">
                          <a:effectLst/>
                        </a:rPr>
                        <a:t>本次到台東旅遊住宿天數</a:t>
                      </a:r>
                      <a:r>
                        <a:rPr lang="en-US" sz="1800" kern="0" baseline="30000" dirty="0">
                          <a:effectLst/>
                        </a:rPr>
                        <a:t>*</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800" kern="0">
                          <a:effectLst/>
                        </a:rPr>
                        <a:t>1</a:t>
                      </a:r>
                      <a:r>
                        <a:rPr lang="zh-TW" sz="1800" kern="0">
                          <a:effectLst/>
                        </a:rPr>
                        <a:t>天</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51.40%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34.80%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33.30%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22381797"/>
                  </a:ext>
                </a:extLst>
              </a:tr>
              <a:tr h="267208">
                <a:tc vMerge="1">
                  <a:txBody>
                    <a:bodyPr/>
                    <a:lstStyle/>
                    <a:p>
                      <a:endParaRPr lang="zh-TW" altLang="en-US"/>
                    </a:p>
                  </a:txBody>
                  <a:tcPr/>
                </a:tc>
                <a:tc>
                  <a:txBody>
                    <a:bodyPr/>
                    <a:lstStyle/>
                    <a:p>
                      <a:pPr algn="ctr">
                        <a:spcAft>
                          <a:spcPts val="0"/>
                        </a:spcAft>
                      </a:pPr>
                      <a:r>
                        <a:rPr lang="en-US" sz="1800" kern="0">
                          <a:effectLst/>
                        </a:rPr>
                        <a:t>2</a:t>
                      </a:r>
                      <a:r>
                        <a:rPr lang="zh-TW" sz="1800" kern="0">
                          <a:effectLst/>
                        </a:rPr>
                        <a:t>天</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28.50%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42.50%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41.40%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699775932"/>
                  </a:ext>
                </a:extLst>
              </a:tr>
              <a:tr h="267208">
                <a:tc vMerge="1">
                  <a:txBody>
                    <a:bodyPr/>
                    <a:lstStyle/>
                    <a:p>
                      <a:endParaRPr lang="zh-TW" altLang="en-US"/>
                    </a:p>
                  </a:txBody>
                  <a:tcPr/>
                </a:tc>
                <a:tc>
                  <a:txBody>
                    <a:bodyPr/>
                    <a:lstStyle/>
                    <a:p>
                      <a:pPr algn="ctr">
                        <a:spcAft>
                          <a:spcPts val="0"/>
                        </a:spcAft>
                      </a:pPr>
                      <a:r>
                        <a:rPr lang="en-US" sz="1800" kern="0">
                          <a:effectLst/>
                        </a:rPr>
                        <a:t>3</a:t>
                      </a:r>
                      <a:r>
                        <a:rPr lang="zh-TW" sz="1800" kern="0">
                          <a:effectLst/>
                        </a:rPr>
                        <a:t>天</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18.10%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19.30%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11.10%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522005963"/>
                  </a:ext>
                </a:extLst>
              </a:tr>
              <a:tr h="267208">
                <a:tc vMerge="1">
                  <a:txBody>
                    <a:bodyPr/>
                    <a:lstStyle/>
                    <a:p>
                      <a:endParaRPr lang="zh-TW" altLang="en-US"/>
                    </a:p>
                  </a:txBody>
                  <a:tcPr/>
                </a:tc>
                <a:tc>
                  <a:txBody>
                    <a:bodyPr/>
                    <a:lstStyle/>
                    <a:p>
                      <a:pPr algn="ctr">
                        <a:spcAft>
                          <a:spcPts val="0"/>
                        </a:spcAft>
                      </a:pPr>
                      <a:r>
                        <a:rPr lang="en-US" sz="1800" kern="0">
                          <a:effectLst/>
                        </a:rPr>
                        <a:t>4</a:t>
                      </a:r>
                      <a:r>
                        <a:rPr lang="zh-TW" sz="1800" kern="0">
                          <a:effectLst/>
                        </a:rPr>
                        <a:t>天</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0.70%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1.40%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0.00%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501502403"/>
                  </a:ext>
                </a:extLst>
              </a:tr>
              <a:tr h="267208">
                <a:tc vMerge="1">
                  <a:txBody>
                    <a:bodyPr/>
                    <a:lstStyle/>
                    <a:p>
                      <a:endParaRPr lang="zh-TW" altLang="en-US"/>
                    </a:p>
                  </a:txBody>
                  <a:tcPr/>
                </a:tc>
                <a:tc>
                  <a:txBody>
                    <a:bodyPr/>
                    <a:lstStyle/>
                    <a:p>
                      <a:pPr algn="ctr">
                        <a:spcAft>
                          <a:spcPts val="0"/>
                        </a:spcAft>
                      </a:pPr>
                      <a:r>
                        <a:rPr lang="en-US" sz="1800" kern="0">
                          <a:effectLst/>
                        </a:rPr>
                        <a:t>5</a:t>
                      </a:r>
                      <a:r>
                        <a:rPr lang="zh-TW" sz="1800" kern="0">
                          <a:effectLst/>
                        </a:rPr>
                        <a:t>天以上</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a:effectLst/>
                        </a:rPr>
                        <a:t>1.40%</a:t>
                      </a:r>
                      <a:endParaRPr lang="zh-TW" sz="1800" kern="10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1.90%</a:t>
                      </a:r>
                      <a:endParaRPr lang="zh-TW" sz="1800" kern="100" dirty="0">
                        <a:effectLst/>
                        <a:latin typeface="+mn-ea"/>
                        <a:ea typeface="+mn-ea"/>
                        <a:cs typeface="Times New Roman" panose="02020603050405020304" pitchFamily="18" charset="0"/>
                      </a:endParaRPr>
                    </a:p>
                  </a:txBody>
                  <a:tcPr marL="17780" marR="17780" marT="0" marB="0" anchor="ctr"/>
                </a:tc>
                <a:tc>
                  <a:txBody>
                    <a:bodyPr/>
                    <a:lstStyle/>
                    <a:p>
                      <a:pPr algn="r">
                        <a:spcAft>
                          <a:spcPts val="0"/>
                        </a:spcAft>
                      </a:pPr>
                      <a:r>
                        <a:rPr lang="en-US" sz="1800" kern="0" dirty="0">
                          <a:effectLst/>
                        </a:rPr>
                        <a:t>14.10%</a:t>
                      </a:r>
                      <a:endParaRPr lang="zh-TW" sz="18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526469545"/>
                  </a:ext>
                </a:extLst>
              </a:tr>
            </a:tbl>
          </a:graphicData>
        </a:graphic>
      </p:graphicFrame>
      <p:sp>
        <p:nvSpPr>
          <p:cNvPr id="6" name="矩形 5"/>
          <p:cNvSpPr/>
          <p:nvPr/>
        </p:nvSpPr>
        <p:spPr>
          <a:xfrm>
            <a:off x="290920" y="6464804"/>
            <a:ext cx="5242141" cy="369332"/>
          </a:xfrm>
          <a:prstGeom prst="rect">
            <a:avLst/>
          </a:prstGeom>
        </p:spPr>
        <p:txBody>
          <a:bodyPr wrap="none">
            <a:spAutoFit/>
          </a:bodyPr>
          <a:lstStyle/>
          <a:p>
            <a:r>
              <a:rPr lang="zh-TW" altLang="en-US" dirty="0" smtClean="0">
                <a:latin typeface="+mn-ea"/>
              </a:rPr>
              <a:t>*</a:t>
            </a:r>
            <a:r>
              <a:rPr lang="zh-TW" altLang="zh-TW" dirty="0" smtClean="0">
                <a:latin typeface="+mn-ea"/>
              </a:rPr>
              <a:t>代表</a:t>
            </a:r>
            <a:r>
              <a:rPr lang="zh-TW" altLang="zh-TW" dirty="0">
                <a:latin typeface="+mn-ea"/>
              </a:rPr>
              <a:t>不同集群之間達到顯著性差異水準</a:t>
            </a:r>
            <a:r>
              <a:rPr lang="en-US" altLang="zh-TW" dirty="0">
                <a:latin typeface="+mn-ea"/>
              </a:rPr>
              <a:t>(</a:t>
            </a:r>
            <a:r>
              <a:rPr lang="en-US" altLang="zh-TW" i="1" dirty="0">
                <a:latin typeface="+mn-ea"/>
              </a:rPr>
              <a:t>p</a:t>
            </a:r>
            <a:r>
              <a:rPr lang="en-US" altLang="zh-TW" dirty="0">
                <a:latin typeface="+mn-ea"/>
              </a:rPr>
              <a:t> &lt; 0.05)</a:t>
            </a:r>
            <a:endParaRPr lang="en-US" altLang="zh-TW" dirty="0">
              <a:latin typeface="標楷體" panose="03000509000000000000" pitchFamily="65" charset="-120"/>
              <a:ea typeface="標楷體" panose="03000509000000000000" pitchFamily="65" charset="-120"/>
            </a:endParaRPr>
          </a:p>
        </p:txBody>
      </p:sp>
      <p:sp>
        <p:nvSpPr>
          <p:cNvPr id="3" name="橢圓 2"/>
          <p:cNvSpPr/>
          <p:nvPr/>
        </p:nvSpPr>
        <p:spPr>
          <a:xfrm>
            <a:off x="-68094" y="6256619"/>
            <a:ext cx="5690681" cy="616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799561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283464"/>
            <a:ext cx="7043929" cy="1014984"/>
          </a:xfrm>
        </p:spPr>
        <p:txBody>
          <a:bodyPr>
            <a:normAutofit fontScale="90000"/>
          </a:bodyPr>
          <a:lstStyle/>
          <a:p>
            <a:r>
              <a:rPr lang="en-US" altLang="zh-TW" dirty="0">
                <a:solidFill>
                  <a:srgbClr val="002060"/>
                </a:solidFill>
                <a:latin typeface="+mn-ea"/>
              </a:rPr>
              <a:t>4.5.</a:t>
            </a:r>
            <a:r>
              <a:rPr lang="zh-TW" altLang="en-US" dirty="0">
                <a:solidFill>
                  <a:srgbClr val="002060"/>
                </a:solidFill>
                <a:latin typeface="+mn-ea"/>
              </a:rPr>
              <a:t>消費者對於至國際連鎖品牌飯店消費之市場區隔  </a:t>
            </a:r>
            <a:r>
              <a:rPr lang="zh-TW" altLang="en-US" dirty="0" smtClean="0">
                <a:solidFill>
                  <a:srgbClr val="002060"/>
                </a:solidFill>
                <a:latin typeface="+mn-ea"/>
              </a:rPr>
              <a:t>表</a:t>
            </a:r>
            <a:r>
              <a:rPr lang="en-US" altLang="zh-TW" dirty="0" smtClean="0">
                <a:solidFill>
                  <a:srgbClr val="002060"/>
                </a:solidFill>
                <a:latin typeface="+mn-ea"/>
              </a:rPr>
              <a:t>3</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312554514"/>
              </p:ext>
            </p:extLst>
          </p:nvPr>
        </p:nvGraphicFramePr>
        <p:xfrm>
          <a:off x="432001" y="1692000"/>
          <a:ext cx="8602275" cy="4245768"/>
        </p:xfrm>
        <a:graphic>
          <a:graphicData uri="http://schemas.openxmlformats.org/drawingml/2006/table">
            <a:tbl>
              <a:tblPr firstRow="1" firstCol="1" bandRow="1">
                <a:tableStyleId>{7DF18680-E054-41AD-8BC1-D1AEF772440D}</a:tableStyleId>
              </a:tblPr>
              <a:tblGrid>
                <a:gridCol w="1720455">
                  <a:extLst>
                    <a:ext uri="{9D8B030D-6E8A-4147-A177-3AD203B41FA5}">
                      <a16:colId xmlns:a16="http://schemas.microsoft.com/office/drawing/2014/main" val="3096561756"/>
                    </a:ext>
                  </a:extLst>
                </a:gridCol>
                <a:gridCol w="1720455">
                  <a:extLst>
                    <a:ext uri="{9D8B030D-6E8A-4147-A177-3AD203B41FA5}">
                      <a16:colId xmlns:a16="http://schemas.microsoft.com/office/drawing/2014/main" val="905753858"/>
                    </a:ext>
                  </a:extLst>
                </a:gridCol>
                <a:gridCol w="1720455">
                  <a:extLst>
                    <a:ext uri="{9D8B030D-6E8A-4147-A177-3AD203B41FA5}">
                      <a16:colId xmlns:a16="http://schemas.microsoft.com/office/drawing/2014/main" val="1829711303"/>
                    </a:ext>
                  </a:extLst>
                </a:gridCol>
                <a:gridCol w="1720455">
                  <a:extLst>
                    <a:ext uri="{9D8B030D-6E8A-4147-A177-3AD203B41FA5}">
                      <a16:colId xmlns:a16="http://schemas.microsoft.com/office/drawing/2014/main" val="309616515"/>
                    </a:ext>
                  </a:extLst>
                </a:gridCol>
                <a:gridCol w="1720455">
                  <a:extLst>
                    <a:ext uri="{9D8B030D-6E8A-4147-A177-3AD203B41FA5}">
                      <a16:colId xmlns:a16="http://schemas.microsoft.com/office/drawing/2014/main" val="589711934"/>
                    </a:ext>
                  </a:extLst>
                </a:gridCol>
              </a:tblGrid>
              <a:tr h="796056">
                <a:tc gridSpan="2">
                  <a:txBody>
                    <a:bodyPr/>
                    <a:lstStyle/>
                    <a:p>
                      <a:pPr marL="0" algn="ctr">
                        <a:lnSpc>
                          <a:spcPct val="100000"/>
                        </a:lnSpc>
                        <a:spcBef>
                          <a:spcPts val="600"/>
                        </a:spcBef>
                        <a:spcAft>
                          <a:spcPts val="600"/>
                        </a:spcAft>
                      </a:pPr>
                      <a:r>
                        <a:rPr lang="en-US" sz="2000" kern="0" dirty="0">
                          <a:effectLst/>
                        </a:rPr>
                        <a:t> </a:t>
                      </a:r>
                      <a:r>
                        <a:rPr lang="zh-TW" sz="2000" kern="0" dirty="0" smtClean="0">
                          <a:effectLst/>
                        </a:rPr>
                        <a:t>項目</a:t>
                      </a:r>
                      <a:endParaRPr lang="zh-TW" sz="2000" kern="100" dirty="0">
                        <a:effectLst/>
                        <a:latin typeface="+mn-ea"/>
                        <a:ea typeface="+mn-ea"/>
                        <a:cs typeface="Times New Roman" panose="02020603050405020304" pitchFamily="18" charset="0"/>
                      </a:endParaRPr>
                    </a:p>
                  </a:txBody>
                  <a:tcPr marL="17780" marR="17780" marT="0" marB="0" anchor="ctr"/>
                </a:tc>
                <a:tc hMerge="1">
                  <a:txBody>
                    <a:bodyPr/>
                    <a:lstStyle/>
                    <a:p>
                      <a:pPr marL="0" algn="ctr">
                        <a:lnSpc>
                          <a:spcPct val="100000"/>
                        </a:lnSpc>
                        <a:spcBef>
                          <a:spcPts val="600"/>
                        </a:spcBef>
                        <a:spcAft>
                          <a:spcPts val="600"/>
                        </a:spcAft>
                      </a:pP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zh-TW" sz="2000" kern="0" dirty="0">
                          <a:effectLst/>
                        </a:rPr>
                        <a:t>形象良好</a:t>
                      </a:r>
                      <a:r>
                        <a:rPr lang="en-US" sz="2000" kern="0" dirty="0">
                          <a:effectLst/>
                        </a:rPr>
                        <a:t>(32.00%)</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zh-TW" sz="2000" kern="0" dirty="0">
                          <a:effectLst/>
                        </a:rPr>
                        <a:t>品牌忠誠</a:t>
                      </a:r>
                      <a:r>
                        <a:rPr lang="en-US" sz="2000" kern="0" dirty="0">
                          <a:effectLst/>
                        </a:rPr>
                        <a:t>(44.67%)</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0"/>
                        </a:spcBef>
                        <a:spcAft>
                          <a:spcPts val="0"/>
                        </a:spcAft>
                      </a:pPr>
                      <a:r>
                        <a:rPr lang="zh-TW" sz="2000" kern="0" dirty="0">
                          <a:effectLst/>
                        </a:rPr>
                        <a:t>優質服務</a:t>
                      </a:r>
                      <a:r>
                        <a:rPr lang="en-US" sz="2000" kern="0" dirty="0">
                          <a:effectLst/>
                        </a:rPr>
                        <a:t>(23.33%)</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37397980"/>
                  </a:ext>
                </a:extLst>
              </a:tr>
              <a:tr h="574952">
                <a:tc rowSpan="2">
                  <a:txBody>
                    <a:bodyPr/>
                    <a:lstStyle/>
                    <a:p>
                      <a:pPr marL="0">
                        <a:lnSpc>
                          <a:spcPct val="100000"/>
                        </a:lnSpc>
                        <a:spcBef>
                          <a:spcPts val="600"/>
                        </a:spcBef>
                        <a:spcAft>
                          <a:spcPts val="600"/>
                        </a:spcAft>
                      </a:pPr>
                      <a:r>
                        <a:rPr lang="zh-TW" sz="2000" kern="0">
                          <a:effectLst/>
                        </a:rPr>
                        <a:t>品牌信任</a:t>
                      </a:r>
                      <a:r>
                        <a:rPr lang="en-US" sz="2000" kern="0" baseline="30000">
                          <a:effectLst/>
                        </a:rPr>
                        <a:t>*</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zh-TW" sz="2000" kern="0" dirty="0">
                          <a:effectLst/>
                        </a:rPr>
                        <a:t>品牌忠誠</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-1.075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0.330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0.874 </a:t>
                      </a:r>
                      <a:endParaRPr lang="zh-TW" sz="20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097746966"/>
                  </a:ext>
                </a:extLst>
              </a:tr>
              <a:tr h="574952">
                <a:tc vMerge="1">
                  <a:txBody>
                    <a:bodyPr/>
                    <a:lstStyle/>
                    <a:p>
                      <a:endParaRPr lang="zh-TW" altLang="en-US"/>
                    </a:p>
                  </a:txBody>
                  <a:tcPr/>
                </a:tc>
                <a:tc>
                  <a:txBody>
                    <a:bodyPr/>
                    <a:lstStyle/>
                    <a:p>
                      <a:pPr marL="0" algn="ctr">
                        <a:lnSpc>
                          <a:spcPct val="100000"/>
                        </a:lnSpc>
                        <a:spcBef>
                          <a:spcPts val="600"/>
                        </a:spcBef>
                        <a:spcAft>
                          <a:spcPts val="600"/>
                        </a:spcAft>
                      </a:pPr>
                      <a:r>
                        <a:rPr lang="zh-TW" sz="2000" kern="0" dirty="0">
                          <a:effectLst/>
                        </a:rPr>
                        <a:t>優質服務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-0.672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0.029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0.917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138932847"/>
                  </a:ext>
                </a:extLst>
              </a:tr>
              <a:tr h="574952">
                <a:tc rowSpan="2">
                  <a:txBody>
                    <a:bodyPr/>
                    <a:lstStyle/>
                    <a:p>
                      <a:pPr marL="0">
                        <a:lnSpc>
                          <a:spcPct val="100000"/>
                        </a:lnSpc>
                        <a:spcBef>
                          <a:spcPts val="600"/>
                        </a:spcBef>
                        <a:spcAft>
                          <a:spcPts val="600"/>
                        </a:spcAft>
                      </a:pPr>
                      <a:r>
                        <a:rPr lang="zh-TW" sz="2000" kern="0">
                          <a:effectLst/>
                        </a:rPr>
                        <a:t>品牌形象</a:t>
                      </a:r>
                      <a:r>
                        <a:rPr lang="en-US" sz="2000" kern="0" baseline="30000">
                          <a:effectLst/>
                        </a:rPr>
                        <a:t>*</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zh-TW" sz="2000" kern="0" dirty="0">
                          <a:effectLst/>
                        </a:rPr>
                        <a:t>獨特魅力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-1.045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0.180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1.144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224934634"/>
                  </a:ext>
                </a:extLst>
              </a:tr>
              <a:tr h="574952">
                <a:tc vMerge="1">
                  <a:txBody>
                    <a:bodyPr/>
                    <a:lstStyle/>
                    <a:p>
                      <a:endParaRPr lang="zh-TW" altLang="en-US"/>
                    </a:p>
                  </a:txBody>
                  <a:tcPr/>
                </a:tc>
                <a:tc>
                  <a:txBody>
                    <a:bodyPr/>
                    <a:lstStyle/>
                    <a:p>
                      <a:pPr marL="0" algn="ctr">
                        <a:lnSpc>
                          <a:spcPct val="100000"/>
                        </a:lnSpc>
                        <a:spcBef>
                          <a:spcPts val="600"/>
                        </a:spcBef>
                        <a:spcAft>
                          <a:spcPts val="600"/>
                        </a:spcAft>
                      </a:pPr>
                      <a:r>
                        <a:rPr lang="zh-TW" sz="2000" kern="0" dirty="0">
                          <a:effectLst/>
                        </a:rPr>
                        <a:t>形象良好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-0.308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0.203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0.024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807338620"/>
                  </a:ext>
                </a:extLst>
              </a:tr>
              <a:tr h="574952">
                <a:tc rowSpan="2">
                  <a:txBody>
                    <a:bodyPr/>
                    <a:lstStyle/>
                    <a:p>
                      <a:pPr marL="0">
                        <a:lnSpc>
                          <a:spcPct val="100000"/>
                        </a:lnSpc>
                        <a:spcBef>
                          <a:spcPts val="600"/>
                        </a:spcBef>
                        <a:spcAft>
                          <a:spcPts val="600"/>
                        </a:spcAft>
                      </a:pPr>
                      <a:r>
                        <a:rPr lang="zh-TW" sz="2000" kern="0">
                          <a:effectLst/>
                        </a:rPr>
                        <a:t>品牌價值</a:t>
                      </a:r>
                      <a:r>
                        <a:rPr lang="en-US" sz="2000" kern="0" baseline="30000">
                          <a:effectLst/>
                        </a:rPr>
                        <a:t>*</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zh-TW" sz="2000" kern="0" dirty="0">
                          <a:effectLst/>
                        </a:rPr>
                        <a:t>社會地位 </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-0.760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0.120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0.856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814117523"/>
                  </a:ext>
                </a:extLst>
              </a:tr>
              <a:tr h="574952">
                <a:tc vMerge="1">
                  <a:txBody>
                    <a:bodyPr/>
                    <a:lstStyle/>
                    <a:p>
                      <a:endParaRPr lang="zh-TW" altLang="en-US"/>
                    </a:p>
                  </a:txBody>
                  <a:tcPr/>
                </a:tc>
                <a:tc>
                  <a:txBody>
                    <a:bodyPr/>
                    <a:lstStyle/>
                    <a:p>
                      <a:pPr marL="0" algn="ctr">
                        <a:lnSpc>
                          <a:spcPct val="100000"/>
                        </a:lnSpc>
                        <a:spcBef>
                          <a:spcPts val="600"/>
                        </a:spcBef>
                        <a:spcAft>
                          <a:spcPts val="600"/>
                        </a:spcAft>
                      </a:pPr>
                      <a:r>
                        <a:rPr lang="zh-TW" sz="2000" kern="0" dirty="0">
                          <a:effectLst/>
                        </a:rPr>
                        <a:t>設施完善</a:t>
                      </a:r>
                      <a:endParaRPr lang="zh-TW" sz="2000" kern="100" dirty="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-0.767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a:effectLst/>
                        </a:rPr>
                        <a:t>0.272 </a:t>
                      </a:r>
                      <a:endParaRPr lang="zh-TW" sz="2000" kern="100">
                        <a:effectLst/>
                        <a:latin typeface="+mn-ea"/>
                        <a:ea typeface="+mn-ea"/>
                        <a:cs typeface="Times New Roman" panose="02020603050405020304" pitchFamily="18" charset="0"/>
                      </a:endParaRPr>
                    </a:p>
                  </a:txBody>
                  <a:tcPr marL="17780" marR="17780" marT="0" marB="0" anchor="ctr"/>
                </a:tc>
                <a:tc>
                  <a:txBody>
                    <a:bodyPr/>
                    <a:lstStyle/>
                    <a:p>
                      <a:pPr marL="0" algn="ctr">
                        <a:lnSpc>
                          <a:spcPct val="100000"/>
                        </a:lnSpc>
                        <a:spcBef>
                          <a:spcPts val="600"/>
                        </a:spcBef>
                        <a:spcAft>
                          <a:spcPts val="600"/>
                        </a:spcAft>
                      </a:pPr>
                      <a:r>
                        <a:rPr lang="en-US" sz="2000" kern="0" dirty="0">
                          <a:effectLst/>
                        </a:rPr>
                        <a:t>0.546 </a:t>
                      </a:r>
                      <a:endParaRPr lang="zh-TW" sz="20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97821478"/>
                  </a:ext>
                </a:extLst>
              </a:tr>
            </a:tbl>
          </a:graphicData>
        </a:graphic>
      </p:graphicFrame>
      <p:sp>
        <p:nvSpPr>
          <p:cNvPr id="5" name="矩形 4"/>
          <p:cNvSpPr/>
          <p:nvPr/>
        </p:nvSpPr>
        <p:spPr>
          <a:xfrm>
            <a:off x="539495" y="6156000"/>
            <a:ext cx="5242141" cy="369332"/>
          </a:xfrm>
          <a:prstGeom prst="rect">
            <a:avLst/>
          </a:prstGeom>
        </p:spPr>
        <p:txBody>
          <a:bodyPr wrap="none">
            <a:spAutoFit/>
          </a:bodyPr>
          <a:lstStyle/>
          <a:p>
            <a:r>
              <a:rPr lang="zh-TW" altLang="en-US" dirty="0" smtClean="0">
                <a:latin typeface="+mn-ea"/>
              </a:rPr>
              <a:t>*</a:t>
            </a:r>
            <a:r>
              <a:rPr lang="zh-TW" altLang="zh-TW" dirty="0" smtClean="0">
                <a:latin typeface="+mn-ea"/>
              </a:rPr>
              <a:t>代表</a:t>
            </a:r>
            <a:r>
              <a:rPr lang="zh-TW" altLang="zh-TW" dirty="0">
                <a:latin typeface="+mn-ea"/>
              </a:rPr>
              <a:t>不同集群之間達到顯著性差異水準</a:t>
            </a:r>
            <a:r>
              <a:rPr lang="en-US" altLang="zh-TW" dirty="0">
                <a:latin typeface="+mn-ea"/>
              </a:rPr>
              <a:t>(</a:t>
            </a:r>
            <a:r>
              <a:rPr lang="en-US" altLang="zh-TW" i="1" dirty="0">
                <a:latin typeface="+mn-ea"/>
              </a:rPr>
              <a:t>p</a:t>
            </a:r>
            <a:r>
              <a:rPr lang="en-US" altLang="zh-TW" dirty="0">
                <a:latin typeface="+mn-ea"/>
              </a:rPr>
              <a:t> &lt; 0.05)</a:t>
            </a:r>
          </a:p>
        </p:txBody>
      </p:sp>
      <p:sp>
        <p:nvSpPr>
          <p:cNvPr id="3" name="橢圓 2"/>
          <p:cNvSpPr/>
          <p:nvPr/>
        </p:nvSpPr>
        <p:spPr>
          <a:xfrm>
            <a:off x="432001" y="6021421"/>
            <a:ext cx="5492144" cy="7295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468529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274320"/>
            <a:ext cx="7062216" cy="1124712"/>
          </a:xfrm>
        </p:spPr>
        <p:txBody>
          <a:bodyPr>
            <a:normAutofit fontScale="90000"/>
          </a:bodyPr>
          <a:lstStyle/>
          <a:p>
            <a:r>
              <a:rPr lang="en-US" altLang="zh-TW" dirty="0">
                <a:solidFill>
                  <a:srgbClr val="002060"/>
                </a:solidFill>
                <a:latin typeface="+mn-ea"/>
              </a:rPr>
              <a:t>4.5.</a:t>
            </a:r>
            <a:r>
              <a:rPr lang="zh-TW" altLang="en-US" dirty="0">
                <a:solidFill>
                  <a:srgbClr val="002060"/>
                </a:solidFill>
                <a:latin typeface="+mn-ea"/>
              </a:rPr>
              <a:t>消費者對於至國際連鎖品牌飯店消費之市場區隔  </a:t>
            </a:r>
            <a:r>
              <a:rPr lang="zh-TW" altLang="en-US" dirty="0" smtClean="0">
                <a:solidFill>
                  <a:srgbClr val="002060"/>
                </a:solidFill>
                <a:latin typeface="+mn-ea"/>
              </a:rPr>
              <a:t>表</a:t>
            </a:r>
            <a:r>
              <a:rPr lang="en-US" altLang="zh-TW" dirty="0" smtClean="0">
                <a:solidFill>
                  <a:srgbClr val="002060"/>
                </a:solidFill>
                <a:latin typeface="+mn-ea"/>
              </a:rPr>
              <a:t>4</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565766453"/>
              </p:ext>
            </p:extLst>
          </p:nvPr>
        </p:nvGraphicFramePr>
        <p:xfrm>
          <a:off x="432000" y="1548000"/>
          <a:ext cx="8522207" cy="4700014"/>
        </p:xfrm>
        <a:graphic>
          <a:graphicData uri="http://schemas.openxmlformats.org/drawingml/2006/table">
            <a:tbl>
              <a:tblPr firstRow="1" firstCol="1" bandRow="1">
                <a:tableStyleId>{7DF18680-E054-41AD-8BC1-D1AEF772440D}</a:tableStyleId>
              </a:tblPr>
              <a:tblGrid>
                <a:gridCol w="5326379">
                  <a:extLst>
                    <a:ext uri="{9D8B030D-6E8A-4147-A177-3AD203B41FA5}">
                      <a16:colId xmlns:a16="http://schemas.microsoft.com/office/drawing/2014/main" val="2443075625"/>
                    </a:ext>
                  </a:extLst>
                </a:gridCol>
                <a:gridCol w="1065276">
                  <a:extLst>
                    <a:ext uri="{9D8B030D-6E8A-4147-A177-3AD203B41FA5}">
                      <a16:colId xmlns:a16="http://schemas.microsoft.com/office/drawing/2014/main" val="599966803"/>
                    </a:ext>
                  </a:extLst>
                </a:gridCol>
                <a:gridCol w="1065276">
                  <a:extLst>
                    <a:ext uri="{9D8B030D-6E8A-4147-A177-3AD203B41FA5}">
                      <a16:colId xmlns:a16="http://schemas.microsoft.com/office/drawing/2014/main" val="4259122794"/>
                    </a:ext>
                  </a:extLst>
                </a:gridCol>
                <a:gridCol w="1065276">
                  <a:extLst>
                    <a:ext uri="{9D8B030D-6E8A-4147-A177-3AD203B41FA5}">
                      <a16:colId xmlns:a16="http://schemas.microsoft.com/office/drawing/2014/main" val="411289841"/>
                    </a:ext>
                  </a:extLst>
                </a:gridCol>
              </a:tblGrid>
              <a:tr h="855854">
                <a:tc>
                  <a:txBody>
                    <a:bodyPr/>
                    <a:lstStyle/>
                    <a:p>
                      <a:pPr algn="ctr">
                        <a:spcAft>
                          <a:spcPts val="0"/>
                        </a:spcAft>
                      </a:pPr>
                      <a:r>
                        <a:rPr lang="en-US" sz="1600" kern="0" dirty="0">
                          <a:effectLst/>
                        </a:rPr>
                        <a:t> </a:t>
                      </a:r>
                      <a:r>
                        <a:rPr lang="zh-TW" sz="1600" kern="0" dirty="0" smtClean="0">
                          <a:effectLst/>
                        </a:rPr>
                        <a:t>項目</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600" kern="0" dirty="0">
                          <a:effectLst/>
                        </a:rPr>
                        <a:t>形象良好</a:t>
                      </a:r>
                      <a:r>
                        <a:rPr lang="en-US" sz="1600" kern="0" dirty="0">
                          <a:effectLst/>
                        </a:rPr>
                        <a:t>(32.00%)</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600" kern="0" dirty="0">
                          <a:effectLst/>
                        </a:rPr>
                        <a:t>品牌忠誠</a:t>
                      </a:r>
                      <a:r>
                        <a:rPr lang="en-US" sz="1600" kern="0" dirty="0">
                          <a:effectLst/>
                        </a:rPr>
                        <a:t>(44.67%)</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zh-TW" sz="1600" kern="0" dirty="0">
                          <a:effectLst/>
                        </a:rPr>
                        <a:t>優質服務</a:t>
                      </a:r>
                      <a:r>
                        <a:rPr lang="en-US" sz="1600" kern="0" dirty="0">
                          <a:effectLst/>
                        </a:rPr>
                        <a:t>(23.33%)</a:t>
                      </a:r>
                      <a:endParaRPr lang="zh-TW" sz="16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681720539"/>
                  </a:ext>
                </a:extLst>
              </a:tr>
              <a:tr h="623222">
                <a:tc>
                  <a:txBody>
                    <a:bodyPr/>
                    <a:lstStyle/>
                    <a:p>
                      <a:pPr marL="304800" indent="-304800" algn="just">
                        <a:spcAft>
                          <a:spcPts val="0"/>
                        </a:spcAft>
                      </a:pPr>
                      <a:r>
                        <a:rPr lang="zh-TW" sz="1600" kern="0" dirty="0">
                          <a:effectLst/>
                        </a:rPr>
                        <a:t>假設台東有國際連鎖品牌飯店，您的住宿意願？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4.590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3.870 </a:t>
                      </a:r>
                      <a:endParaRPr lang="zh-TW" sz="16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3.310 </a:t>
                      </a:r>
                      <a:endParaRPr lang="zh-TW" sz="16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1777264055"/>
                  </a:ext>
                </a:extLst>
              </a:tr>
              <a:tr h="649429">
                <a:tc>
                  <a:txBody>
                    <a:bodyPr/>
                    <a:lstStyle/>
                    <a:p>
                      <a:pPr marL="0" indent="-304800" algn="l">
                        <a:spcAft>
                          <a:spcPts val="0"/>
                        </a:spcAft>
                      </a:pPr>
                      <a:r>
                        <a:rPr lang="zh-TW" sz="1600" kern="0" dirty="0">
                          <a:effectLst/>
                        </a:rPr>
                        <a:t>假設台東有喜達屋</a:t>
                      </a:r>
                      <a:r>
                        <a:rPr lang="en-US" sz="1600" kern="0" dirty="0">
                          <a:effectLst/>
                        </a:rPr>
                        <a:t>(Starwood)</a:t>
                      </a:r>
                      <a:r>
                        <a:rPr lang="zh-TW" sz="1600" kern="0" dirty="0">
                          <a:effectLst/>
                        </a:rPr>
                        <a:t>國際連鎖品牌飯店，您</a:t>
                      </a:r>
                      <a:r>
                        <a:rPr lang="zh-TW" sz="1600" kern="0" dirty="0" smtClean="0">
                          <a:effectLst/>
                        </a:rPr>
                        <a:t>的住宿</a:t>
                      </a:r>
                      <a:r>
                        <a:rPr lang="zh-TW" sz="1600" kern="0" dirty="0">
                          <a:effectLst/>
                        </a:rPr>
                        <a:t>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4.540 </a:t>
                      </a:r>
                      <a:endParaRPr lang="zh-TW" sz="16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3.840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2.980 </a:t>
                      </a:r>
                      <a:endParaRPr lang="zh-TW" sz="1600" kern="10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4181207199"/>
                  </a:ext>
                </a:extLst>
              </a:tr>
              <a:tr h="649429">
                <a:tc>
                  <a:txBody>
                    <a:bodyPr/>
                    <a:lstStyle/>
                    <a:p>
                      <a:pPr marL="0" indent="-304800" algn="just">
                        <a:spcAft>
                          <a:spcPts val="0"/>
                        </a:spcAft>
                      </a:pPr>
                      <a:r>
                        <a:rPr lang="zh-TW" sz="1600" kern="0" dirty="0">
                          <a:effectLst/>
                        </a:rPr>
                        <a:t>假設台東有萬豪</a:t>
                      </a:r>
                      <a:r>
                        <a:rPr lang="en-US" sz="1600" kern="0" dirty="0">
                          <a:effectLst/>
                        </a:rPr>
                        <a:t>(Marriott)</a:t>
                      </a:r>
                      <a:r>
                        <a:rPr lang="zh-TW" sz="1600" kern="0" dirty="0">
                          <a:effectLst/>
                        </a:rPr>
                        <a:t>國際連鎖品牌飯店，您的住宿意願？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4.530 </a:t>
                      </a:r>
                      <a:endParaRPr lang="zh-TW" sz="16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3.840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3.150 </a:t>
                      </a:r>
                      <a:endParaRPr lang="zh-TW" sz="16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766743548"/>
                  </a:ext>
                </a:extLst>
              </a:tr>
              <a:tr h="623222">
                <a:tc>
                  <a:txBody>
                    <a:bodyPr/>
                    <a:lstStyle/>
                    <a:p>
                      <a:pPr marL="304800" indent="-304800" algn="just">
                        <a:spcAft>
                          <a:spcPts val="0"/>
                        </a:spcAft>
                      </a:pPr>
                      <a:r>
                        <a:rPr lang="zh-TW" sz="1600" kern="0" dirty="0">
                          <a:effectLst/>
                        </a:rPr>
                        <a:t>假設台東有洲際</a:t>
                      </a:r>
                      <a:r>
                        <a:rPr lang="en-US" sz="1600" kern="0" dirty="0">
                          <a:effectLst/>
                        </a:rPr>
                        <a:t>(IHG)</a:t>
                      </a:r>
                      <a:r>
                        <a:rPr lang="zh-TW" sz="1600" kern="0" dirty="0">
                          <a:effectLst/>
                        </a:rPr>
                        <a:t>國際連鎖品牌飯店，您的住宿意願？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4.550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a:effectLst/>
                        </a:rPr>
                        <a:t>3.780 </a:t>
                      </a:r>
                      <a:endParaRPr lang="zh-TW" sz="1600" kern="10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3.060 </a:t>
                      </a:r>
                      <a:endParaRPr lang="zh-TW" sz="16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325369736"/>
                  </a:ext>
                </a:extLst>
              </a:tr>
              <a:tr h="649429">
                <a:tc>
                  <a:txBody>
                    <a:bodyPr/>
                    <a:lstStyle/>
                    <a:p>
                      <a:pPr marL="0" indent="-304800" algn="just">
                        <a:spcAft>
                          <a:spcPts val="0"/>
                        </a:spcAft>
                      </a:pPr>
                      <a:r>
                        <a:rPr lang="zh-TW" sz="1600" kern="0" dirty="0">
                          <a:effectLst/>
                        </a:rPr>
                        <a:t>假設台東有香格里拉</a:t>
                      </a:r>
                      <a:r>
                        <a:rPr lang="en-US" sz="1600" kern="0" dirty="0">
                          <a:effectLst/>
                        </a:rPr>
                        <a:t>(Shangri-La)</a:t>
                      </a:r>
                      <a:r>
                        <a:rPr lang="zh-TW" sz="1600" kern="0" dirty="0">
                          <a:effectLst/>
                        </a:rPr>
                        <a:t>國際連鎖品牌飯店，您的住宿意願？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4.520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3.810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3.200 </a:t>
                      </a:r>
                      <a:endParaRPr lang="zh-TW" sz="16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259188410"/>
                  </a:ext>
                </a:extLst>
              </a:tr>
              <a:tr h="649429">
                <a:tc>
                  <a:txBody>
                    <a:bodyPr/>
                    <a:lstStyle/>
                    <a:p>
                      <a:pPr marL="304800" indent="-304800" algn="just">
                        <a:spcAft>
                          <a:spcPts val="0"/>
                        </a:spcAft>
                      </a:pPr>
                      <a:r>
                        <a:rPr lang="zh-TW" sz="1600" kern="0" dirty="0">
                          <a:effectLst/>
                        </a:rPr>
                        <a:t>假設台東有凱悅</a:t>
                      </a:r>
                      <a:r>
                        <a:rPr lang="en-US" sz="1600" kern="0" dirty="0">
                          <a:effectLst/>
                        </a:rPr>
                        <a:t>(Hyatt)</a:t>
                      </a:r>
                      <a:r>
                        <a:rPr lang="zh-TW" sz="1600" kern="0" dirty="0">
                          <a:effectLst/>
                        </a:rPr>
                        <a:t>國際連鎖品牌飯店，您的住宿意願？</a:t>
                      </a:r>
                      <a:r>
                        <a:rPr lang="en-US" sz="1600" kern="0" baseline="30000" dirty="0">
                          <a:effectLst/>
                        </a:rPr>
                        <a:t>*</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4.560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3.760 </a:t>
                      </a:r>
                      <a:endParaRPr lang="zh-TW" sz="1600" kern="100" dirty="0">
                        <a:effectLst/>
                        <a:latin typeface="+mn-ea"/>
                        <a:ea typeface="+mn-ea"/>
                        <a:cs typeface="Times New Roman" panose="02020603050405020304" pitchFamily="18" charset="0"/>
                      </a:endParaRPr>
                    </a:p>
                  </a:txBody>
                  <a:tcPr marL="17780" marR="17780" marT="0" marB="0" anchor="ctr"/>
                </a:tc>
                <a:tc>
                  <a:txBody>
                    <a:bodyPr/>
                    <a:lstStyle/>
                    <a:p>
                      <a:pPr algn="ctr">
                        <a:spcAft>
                          <a:spcPts val="0"/>
                        </a:spcAft>
                      </a:pPr>
                      <a:r>
                        <a:rPr lang="en-US" sz="1600" kern="0" dirty="0">
                          <a:effectLst/>
                        </a:rPr>
                        <a:t>3.280 </a:t>
                      </a:r>
                      <a:endParaRPr lang="zh-TW" sz="1600" kern="100" dirty="0">
                        <a:effectLst/>
                        <a:latin typeface="+mn-ea"/>
                        <a:ea typeface="+mn-ea"/>
                        <a:cs typeface="Times New Roman" panose="02020603050405020304" pitchFamily="18" charset="0"/>
                      </a:endParaRPr>
                    </a:p>
                  </a:txBody>
                  <a:tcPr marL="17780" marR="17780" marT="0" marB="0" anchor="ctr"/>
                </a:tc>
                <a:extLst>
                  <a:ext uri="{0D108BD9-81ED-4DB2-BD59-A6C34878D82A}">
                    <a16:rowId xmlns:a16="http://schemas.microsoft.com/office/drawing/2014/main" val="2213326619"/>
                  </a:ext>
                </a:extLst>
              </a:tr>
            </a:tbl>
          </a:graphicData>
        </a:graphic>
      </p:graphicFrame>
      <p:sp>
        <p:nvSpPr>
          <p:cNvPr id="5" name="矩形 4"/>
          <p:cNvSpPr/>
          <p:nvPr/>
        </p:nvSpPr>
        <p:spPr>
          <a:xfrm>
            <a:off x="431292" y="6300215"/>
            <a:ext cx="5155691" cy="369332"/>
          </a:xfrm>
          <a:prstGeom prst="rect">
            <a:avLst/>
          </a:prstGeom>
        </p:spPr>
        <p:txBody>
          <a:bodyPr wrap="square">
            <a:spAutoFit/>
          </a:bodyPr>
          <a:lstStyle/>
          <a:p>
            <a:r>
              <a:rPr lang="zh-TW" altLang="en-US" dirty="0" smtClean="0">
                <a:latin typeface="+mn-ea"/>
              </a:rPr>
              <a:t>*</a:t>
            </a:r>
            <a:r>
              <a:rPr lang="zh-TW" altLang="zh-TW" dirty="0" smtClean="0">
                <a:latin typeface="+mn-ea"/>
              </a:rPr>
              <a:t>代表</a:t>
            </a:r>
            <a:r>
              <a:rPr lang="zh-TW" altLang="zh-TW" dirty="0">
                <a:latin typeface="+mn-ea"/>
              </a:rPr>
              <a:t>不同集群之間達到顯著性差異水準</a:t>
            </a:r>
            <a:r>
              <a:rPr lang="en-US" altLang="zh-TW" dirty="0">
                <a:latin typeface="+mn-ea"/>
              </a:rPr>
              <a:t>(</a:t>
            </a:r>
            <a:r>
              <a:rPr lang="en-US" altLang="zh-TW" i="1" dirty="0">
                <a:latin typeface="+mn-ea"/>
              </a:rPr>
              <a:t>p</a:t>
            </a:r>
            <a:r>
              <a:rPr lang="en-US" altLang="zh-TW" dirty="0">
                <a:latin typeface="+mn-ea"/>
              </a:rPr>
              <a:t> &lt; 0.05)</a:t>
            </a:r>
            <a:endParaRPr lang="zh-TW" altLang="en-US" dirty="0"/>
          </a:p>
        </p:txBody>
      </p:sp>
      <p:sp>
        <p:nvSpPr>
          <p:cNvPr id="3" name="橢圓 2"/>
          <p:cNvSpPr/>
          <p:nvPr/>
        </p:nvSpPr>
        <p:spPr>
          <a:xfrm>
            <a:off x="204281" y="6099243"/>
            <a:ext cx="5700408" cy="75875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橢圓 5"/>
          <p:cNvSpPr/>
          <p:nvPr/>
        </p:nvSpPr>
        <p:spPr>
          <a:xfrm>
            <a:off x="5326912" y="1222744"/>
            <a:ext cx="1669311" cy="10951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7595693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80504" cy="1280890"/>
          </a:xfrm>
        </p:spPr>
        <p:txBody>
          <a:bodyPr>
            <a:noAutofit/>
          </a:bodyPr>
          <a:lstStyle/>
          <a:p>
            <a:r>
              <a:rPr lang="en-US" altLang="zh-TW" sz="3200" dirty="0">
                <a:solidFill>
                  <a:srgbClr val="002060"/>
                </a:solidFill>
                <a:latin typeface="+mn-ea"/>
                <a:ea typeface="+mn-ea"/>
              </a:rPr>
              <a:t>4.6. </a:t>
            </a:r>
            <a:r>
              <a:rPr lang="zh-TW" altLang="zh-TW" sz="3200" dirty="0">
                <a:solidFill>
                  <a:srgbClr val="002060"/>
                </a:solidFill>
                <a:latin typeface="+mn-ea"/>
                <a:ea typeface="+mn-ea"/>
              </a:rPr>
              <a:t>消費者對於至國際連鎖品牌飯店消費之願付價格</a:t>
            </a:r>
            <a:br>
              <a:rPr lang="zh-TW" altLang="zh-TW" sz="3200" dirty="0">
                <a:solidFill>
                  <a:srgbClr val="002060"/>
                </a:solidFill>
                <a:latin typeface="+mn-ea"/>
                <a:ea typeface="+mn-ea"/>
              </a:rPr>
            </a:br>
            <a:r>
              <a:rPr lang="en-US" altLang="zh-TW" sz="3200" dirty="0">
                <a:solidFill>
                  <a:srgbClr val="002060"/>
                </a:solidFill>
                <a:latin typeface="+mn-ea"/>
                <a:ea typeface="+mn-ea"/>
              </a:rPr>
              <a:t> </a:t>
            </a:r>
            <a:r>
              <a:rPr lang="zh-TW" altLang="zh-TW" sz="3200" dirty="0">
                <a:solidFill>
                  <a:srgbClr val="002060"/>
                </a:solidFill>
                <a:latin typeface="+mn-ea"/>
                <a:ea typeface="+mn-ea"/>
              </a:rPr>
              <a:t/>
            </a:r>
            <a:br>
              <a:rPr lang="zh-TW" altLang="zh-TW" sz="3200" dirty="0">
                <a:solidFill>
                  <a:srgbClr val="002060"/>
                </a:solidFill>
                <a:latin typeface="+mn-ea"/>
                <a:ea typeface="+mn-ea"/>
              </a:rPr>
            </a:br>
            <a:endParaRPr lang="zh-TW" altLang="en-US" sz="3200" dirty="0">
              <a:solidFill>
                <a:srgbClr val="002060"/>
              </a:solidFill>
              <a:latin typeface="+mn-ea"/>
              <a:ea typeface="+mn-ea"/>
            </a:endParaRPr>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a:xfrm>
                <a:off x="792340" y="1643155"/>
                <a:ext cx="7784592" cy="4183006"/>
              </a:xfrm>
            </p:spPr>
            <p:txBody>
              <a:bodyPr>
                <a:normAutofit lnSpcReduction="10000"/>
              </a:bodyPr>
              <a:lstStyle/>
              <a:p>
                <a:r>
                  <a:rPr lang="zh-TW" altLang="en-US" sz="2400" dirty="0" smtClean="0">
                    <a:solidFill>
                      <a:schemeClr val="tx1"/>
                    </a:solidFill>
                    <a:latin typeface="微軟正黑體" panose="020B0604030504040204" pitchFamily="34" charset="-120"/>
                    <a:ea typeface="微軟正黑體" panose="020B0604030504040204" pitchFamily="34" charset="-120"/>
                  </a:rPr>
                  <a:t>願付價格的線性模式：</a:t>
                </a:r>
                <a:endParaRPr lang="en-US" altLang="zh-TW" sz="2400" dirty="0">
                  <a:solidFill>
                    <a:schemeClr val="tx1"/>
                  </a:solidFill>
                  <a:latin typeface="微軟正黑體" panose="020B0604030504040204" pitchFamily="34" charset="-120"/>
                  <a:ea typeface="微軟正黑體" panose="020B0604030504040204" pitchFamily="34" charset="-120"/>
                </a:endParaRPr>
              </a:p>
              <a:p>
                <a:endParaRPr lang="zh-TW" altLang="en-US" sz="2400" dirty="0">
                  <a:solidFill>
                    <a:schemeClr val="tx1"/>
                  </a:solidFill>
                  <a:latin typeface="標楷體" panose="03000509000000000000" pitchFamily="65" charset="-120"/>
                  <a:ea typeface="標楷體" panose="03000509000000000000" pitchFamily="65" charset="-120"/>
                </a:endParaRPr>
              </a:p>
              <a:p>
                <a:pPr marL="0" indent="0" algn="ctr">
                  <a:buNone/>
                </a:pPr>
                <a14:m>
                  <m:oMath xmlns:m="http://schemas.openxmlformats.org/officeDocument/2006/math">
                    <m:r>
                      <a:rPr lang="en-US" altLang="zh-TW" sz="2400" i="1">
                        <a:solidFill>
                          <a:schemeClr val="tx1"/>
                        </a:solidFill>
                        <a:latin typeface="Cambria Math" panose="02040503050406030204" pitchFamily="18" charset="0"/>
                        <a:cs typeface="Times New Roman" panose="02020603050405020304" pitchFamily="18" charset="0"/>
                      </a:rPr>
                      <m:t>𝑙𝑜𝑔</m:t>
                    </m:r>
                    <m:d>
                      <m:dPr>
                        <m:ctrlPr>
                          <a:rPr lang="en-US" altLang="zh-TW" sz="2400" i="1">
                            <a:solidFill>
                              <a:schemeClr val="tx1"/>
                            </a:solidFill>
                            <a:latin typeface="Cambria Math" panose="02040503050406030204" pitchFamily="18" charset="0"/>
                            <a:cs typeface="Times New Roman" panose="02020603050405020304" pitchFamily="18" charset="0"/>
                          </a:rPr>
                        </m:ctrlPr>
                      </m:dPr>
                      <m:e>
                        <m:f>
                          <m:fPr>
                            <m:ctrlPr>
                              <a:rPr lang="en-US" altLang="zh-TW" sz="2400" i="1">
                                <a:solidFill>
                                  <a:schemeClr val="tx1"/>
                                </a:solidFill>
                                <a:latin typeface="Cambria Math" panose="02040503050406030204" pitchFamily="18" charset="0"/>
                                <a:cs typeface="Times New Roman" panose="02020603050405020304" pitchFamily="18" charset="0"/>
                              </a:rPr>
                            </m:ctrlPr>
                          </m:fPr>
                          <m:num>
                            <m:sSub>
                              <m:sSubPr>
                                <m:ctrlPr>
                                  <a:rPr lang="en-US" altLang="zh-TW" sz="2400" i="1">
                                    <a:solidFill>
                                      <a:schemeClr val="tx1"/>
                                    </a:solidFill>
                                    <a:latin typeface="Cambria Math" panose="02040503050406030204" pitchFamily="18" charset="0"/>
                                    <a:cs typeface="Times New Roman" panose="02020603050405020304" pitchFamily="18" charset="0"/>
                                  </a:rPr>
                                </m:ctrlPr>
                              </m:sSubPr>
                              <m:e>
                                <m:r>
                                  <a:rPr lang="en-US" altLang="zh-TW" sz="2400" i="1">
                                    <a:solidFill>
                                      <a:schemeClr val="tx1"/>
                                    </a:solidFill>
                                    <a:latin typeface="Cambria Math" panose="02040503050406030204" pitchFamily="18" charset="0"/>
                                    <a:cs typeface="Times New Roman" panose="02020603050405020304" pitchFamily="18" charset="0"/>
                                  </a:rPr>
                                  <m:t>𝑃</m:t>
                                </m:r>
                              </m:e>
                              <m:sub>
                                <m:r>
                                  <a:rPr lang="en-US" altLang="zh-TW" sz="2400" i="1">
                                    <a:solidFill>
                                      <a:schemeClr val="tx1"/>
                                    </a:solidFill>
                                    <a:latin typeface="Cambria Math" panose="02040503050406030204" pitchFamily="18" charset="0"/>
                                    <a:cs typeface="Times New Roman" panose="02020603050405020304" pitchFamily="18" charset="0"/>
                                  </a:rPr>
                                  <m:t>𝑖</m:t>
                                </m:r>
                              </m:sub>
                            </m:sSub>
                          </m:num>
                          <m:den>
                            <m:r>
                              <a:rPr lang="en-US" altLang="zh-TW" sz="2400" i="1">
                                <a:solidFill>
                                  <a:schemeClr val="tx1"/>
                                </a:solidFill>
                                <a:latin typeface="Cambria Math" panose="02040503050406030204" pitchFamily="18" charset="0"/>
                                <a:cs typeface="Times New Roman" panose="02020603050405020304" pitchFamily="18" charset="0"/>
                              </a:rPr>
                              <m:t>1−</m:t>
                            </m:r>
                            <m:sSub>
                              <m:sSubPr>
                                <m:ctrlPr>
                                  <a:rPr lang="en-US" altLang="zh-TW" sz="2400" i="1">
                                    <a:solidFill>
                                      <a:schemeClr val="tx1"/>
                                    </a:solidFill>
                                    <a:latin typeface="Cambria Math" panose="02040503050406030204" pitchFamily="18" charset="0"/>
                                    <a:cs typeface="Times New Roman" panose="02020603050405020304" pitchFamily="18" charset="0"/>
                                  </a:rPr>
                                </m:ctrlPr>
                              </m:sSubPr>
                              <m:e>
                                <m:r>
                                  <a:rPr lang="en-US" altLang="zh-TW" sz="2400" i="1">
                                    <a:solidFill>
                                      <a:schemeClr val="tx1"/>
                                    </a:solidFill>
                                    <a:latin typeface="Cambria Math" panose="02040503050406030204" pitchFamily="18" charset="0"/>
                                    <a:cs typeface="Times New Roman" panose="02020603050405020304" pitchFamily="18" charset="0"/>
                                  </a:rPr>
                                  <m:t>𝑃</m:t>
                                </m:r>
                              </m:e>
                              <m:sub>
                                <m:r>
                                  <a:rPr lang="en-US" altLang="zh-TW" sz="2400" i="1">
                                    <a:solidFill>
                                      <a:schemeClr val="tx1"/>
                                    </a:solidFill>
                                    <a:latin typeface="Cambria Math" panose="02040503050406030204" pitchFamily="18" charset="0"/>
                                    <a:cs typeface="Times New Roman" panose="02020603050405020304" pitchFamily="18" charset="0"/>
                                  </a:rPr>
                                  <m:t>𝑖</m:t>
                                </m:r>
                              </m:sub>
                            </m:sSub>
                          </m:den>
                        </m:f>
                      </m:e>
                    </m:d>
                    <m:r>
                      <a:rPr lang="en-US" altLang="zh-TW" sz="2400" i="1">
                        <a:solidFill>
                          <a:schemeClr val="tx1"/>
                        </a:solidFill>
                        <a:latin typeface="Cambria Math" panose="02040503050406030204" pitchFamily="18" charset="0"/>
                        <a:cs typeface="Times New Roman" panose="02020603050405020304" pitchFamily="18" charset="0"/>
                      </a:rPr>
                      <m:t> </m:t>
                    </m:r>
                  </m:oMath>
                </a14:m>
                <a:r>
                  <a:rPr lang="en-US" altLang="zh-TW" sz="2400" dirty="0">
                    <a:solidFill>
                      <a:schemeClr val="tx1"/>
                    </a:solidFill>
                    <a:latin typeface="Times New Roman" panose="02020603050405020304" pitchFamily="18" charset="0"/>
                    <a:cs typeface="Times New Roman" panose="02020603050405020304" pitchFamily="18" charset="0"/>
                  </a:rPr>
                  <a:t>= </a:t>
                </a:r>
                <a:r>
                  <a:rPr lang="el-GR" altLang="zh-TW" sz="2400" i="1" dirty="0">
                    <a:solidFill>
                      <a:schemeClr val="tx1"/>
                    </a:solidFill>
                    <a:latin typeface="Times New Roman" panose="02020603050405020304" pitchFamily="18" charset="0"/>
                    <a:cs typeface="Times New Roman" panose="02020603050405020304" pitchFamily="18" charset="0"/>
                  </a:rPr>
                  <a:t>α</a:t>
                </a:r>
                <a:r>
                  <a:rPr lang="en-US" altLang="zh-TW" sz="2400" i="1" dirty="0">
                    <a:solidFill>
                      <a:schemeClr val="tx1"/>
                    </a:solidFill>
                    <a:latin typeface="Times New Roman" panose="02020603050405020304" pitchFamily="18" charset="0"/>
                    <a:cs typeface="Times New Roman" panose="02020603050405020304" pitchFamily="18" charset="0"/>
                  </a:rPr>
                  <a:t> + </a:t>
                </a:r>
                <a:r>
                  <a:rPr lang="el-GR" altLang="zh-TW" sz="2400" i="1" dirty="0">
                    <a:solidFill>
                      <a:schemeClr val="tx1"/>
                    </a:solidFill>
                    <a:latin typeface="Times New Roman" panose="02020603050405020304" pitchFamily="18" charset="0"/>
                    <a:cs typeface="Times New Roman" panose="02020603050405020304" pitchFamily="18" charset="0"/>
                  </a:rPr>
                  <a:t>β</a:t>
                </a:r>
                <a:r>
                  <a:rPr lang="fr-FR" altLang="zh-TW" sz="2400" i="1" dirty="0">
                    <a:solidFill>
                      <a:schemeClr val="tx1"/>
                    </a:solidFill>
                    <a:latin typeface="Times New Roman" panose="02020603050405020304" pitchFamily="18" charset="0"/>
                    <a:cs typeface="Times New Roman" panose="02020603050405020304" pitchFamily="18" charset="0"/>
                  </a:rPr>
                  <a:t> </a:t>
                </a:r>
                <a:r>
                  <a:rPr lang="fr-FR" altLang="zh-TW" sz="2400" i="1" dirty="0" smtClean="0">
                    <a:solidFill>
                      <a:schemeClr val="tx1"/>
                    </a:solidFill>
                    <a:latin typeface="Times New Roman" panose="02020603050405020304" pitchFamily="18" charset="0"/>
                    <a:cs typeface="Times New Roman" panose="02020603050405020304" pitchFamily="18" charset="0"/>
                  </a:rPr>
                  <a:t>A</a:t>
                </a:r>
                <a:r>
                  <a:rPr lang="fr-FR" altLang="zh-TW" sz="2400" i="1" baseline="-25000" dirty="0" smtClean="0">
                    <a:solidFill>
                      <a:schemeClr val="tx1"/>
                    </a:solidFill>
                    <a:latin typeface="Times New Roman" panose="02020603050405020304" pitchFamily="18" charset="0"/>
                    <a:cs typeface="Times New Roman" panose="02020603050405020304" pitchFamily="18" charset="0"/>
                  </a:rPr>
                  <a:t>i</a:t>
                </a:r>
                <a:endParaRPr lang="zh-TW" altLang="en-US" sz="2400" i="1" dirty="0">
                  <a:solidFill>
                    <a:schemeClr val="tx1"/>
                  </a:solidFill>
                  <a:latin typeface="Times New Roman" panose="02020603050405020304" pitchFamily="18" charset="0"/>
                  <a:cs typeface="Times New Roman" panose="02020603050405020304" pitchFamily="18" charset="0"/>
                </a:endParaRPr>
              </a:p>
              <a:p>
                <a:pPr marL="0" indent="0" eaLnBrk="0" hangingPunct="0">
                  <a:buNone/>
                </a:pPr>
                <a:endParaRPr lang="en-US" altLang="zh-TW" i="1" dirty="0" smtClean="0">
                  <a:solidFill>
                    <a:schemeClr val="tx1"/>
                  </a:solidFill>
                  <a:latin typeface="+mn-ea"/>
                </a:endParaRPr>
              </a:p>
              <a:p>
                <a:pPr marL="0" indent="0" eaLnBrk="0" hangingPunct="0">
                  <a:buNone/>
                </a:pPr>
                <a:endParaRPr lang="en-US" altLang="zh-TW" i="1" dirty="0" smtClean="0">
                  <a:solidFill>
                    <a:schemeClr val="tx1"/>
                  </a:solidFill>
                  <a:latin typeface="+mn-ea"/>
                </a:endParaRPr>
              </a:p>
              <a:p>
                <a:pPr marL="0" indent="0" eaLnBrk="0" hangingPunct="0">
                  <a:buNone/>
                </a:pPr>
                <a:r>
                  <a:rPr lang="en-US" altLang="zh-TW" i="1" dirty="0">
                    <a:solidFill>
                      <a:schemeClr val="tx1"/>
                    </a:solidFill>
                    <a:latin typeface="+mn-ea"/>
                  </a:rPr>
                  <a:t>A</a:t>
                </a:r>
                <a:r>
                  <a:rPr lang="en-US" altLang="zh-TW" i="1" baseline="-25000" dirty="0">
                    <a:solidFill>
                      <a:schemeClr val="tx1"/>
                    </a:solidFill>
                    <a:latin typeface="+mn-ea"/>
                  </a:rPr>
                  <a:t>i</a:t>
                </a:r>
                <a:r>
                  <a:rPr lang="zh-TW" altLang="zh-TW" dirty="0">
                    <a:solidFill>
                      <a:schemeClr val="tx1"/>
                    </a:solidFill>
                    <a:latin typeface="+mn-ea"/>
                  </a:rPr>
                  <a:t>：消費者願意支付比同等級非國際連鎖品牌飯店較高的百分比來住宿國際連鎖品牌</a:t>
                </a:r>
                <a:r>
                  <a:rPr lang="zh-TW" altLang="zh-TW" dirty="0" smtClean="0">
                    <a:solidFill>
                      <a:schemeClr val="tx1"/>
                    </a:solidFill>
                    <a:latin typeface="+mn-ea"/>
                  </a:rPr>
                  <a:t>飯店</a:t>
                </a:r>
                <a:r>
                  <a:rPr lang="zh-TW" altLang="en-US" dirty="0" smtClean="0">
                    <a:solidFill>
                      <a:schemeClr val="tx1"/>
                    </a:solidFill>
                    <a:latin typeface="+mn-ea"/>
                  </a:rPr>
                  <a:t>分別以</a:t>
                </a:r>
                <a:r>
                  <a:rPr lang="en-US" altLang="zh-TW" dirty="0" smtClean="0">
                    <a:solidFill>
                      <a:schemeClr val="tx1"/>
                    </a:solidFill>
                    <a:latin typeface="+mn-ea"/>
                  </a:rPr>
                  <a:t>(</a:t>
                </a:r>
                <a:r>
                  <a:rPr lang="en-US" altLang="zh-TW" dirty="0">
                    <a:solidFill>
                      <a:schemeClr val="tx1"/>
                    </a:solidFill>
                    <a:latin typeface="+mn-ea"/>
                  </a:rPr>
                  <a:t>0</a:t>
                </a:r>
                <a:r>
                  <a:rPr lang="zh-TW" altLang="zh-TW" dirty="0">
                    <a:solidFill>
                      <a:schemeClr val="tx1"/>
                    </a:solidFill>
                    <a:latin typeface="+mn-ea"/>
                  </a:rPr>
                  <a:t>、</a:t>
                </a:r>
                <a:r>
                  <a:rPr lang="en-US" altLang="zh-TW" dirty="0">
                    <a:solidFill>
                      <a:schemeClr val="tx1"/>
                    </a:solidFill>
                    <a:latin typeface="+mn-ea"/>
                  </a:rPr>
                  <a:t>5</a:t>
                </a:r>
                <a:r>
                  <a:rPr lang="zh-TW" altLang="zh-TW" dirty="0">
                    <a:solidFill>
                      <a:schemeClr val="tx1"/>
                    </a:solidFill>
                    <a:latin typeface="+mn-ea"/>
                  </a:rPr>
                  <a:t>、</a:t>
                </a:r>
                <a:r>
                  <a:rPr lang="en-US" altLang="zh-TW" dirty="0">
                    <a:solidFill>
                      <a:schemeClr val="tx1"/>
                    </a:solidFill>
                    <a:latin typeface="+mn-ea"/>
                  </a:rPr>
                  <a:t>10</a:t>
                </a:r>
                <a:r>
                  <a:rPr lang="zh-TW" altLang="zh-TW" dirty="0">
                    <a:solidFill>
                      <a:schemeClr val="tx1"/>
                    </a:solidFill>
                    <a:latin typeface="+mn-ea"/>
                  </a:rPr>
                  <a:t>、</a:t>
                </a:r>
                <a:r>
                  <a:rPr lang="en-US" altLang="zh-TW" dirty="0">
                    <a:solidFill>
                      <a:schemeClr val="tx1"/>
                    </a:solidFill>
                    <a:latin typeface="+mn-ea"/>
                  </a:rPr>
                  <a:t>15</a:t>
                </a:r>
                <a:r>
                  <a:rPr lang="zh-TW" altLang="zh-TW" dirty="0">
                    <a:solidFill>
                      <a:schemeClr val="tx1"/>
                    </a:solidFill>
                    <a:latin typeface="+mn-ea"/>
                  </a:rPr>
                  <a:t>、</a:t>
                </a:r>
                <a:r>
                  <a:rPr lang="en-US" altLang="zh-TW" dirty="0">
                    <a:solidFill>
                      <a:schemeClr val="tx1"/>
                    </a:solidFill>
                    <a:latin typeface="+mn-ea"/>
                  </a:rPr>
                  <a:t>20</a:t>
                </a:r>
                <a:r>
                  <a:rPr lang="zh-TW" altLang="zh-TW" dirty="0">
                    <a:solidFill>
                      <a:schemeClr val="tx1"/>
                    </a:solidFill>
                    <a:latin typeface="+mn-ea"/>
                  </a:rPr>
                  <a:t>和</a:t>
                </a:r>
                <a:r>
                  <a:rPr lang="en-US" altLang="zh-TW" dirty="0">
                    <a:solidFill>
                      <a:schemeClr val="tx1"/>
                    </a:solidFill>
                    <a:latin typeface="+mn-ea"/>
                  </a:rPr>
                  <a:t>21 %</a:t>
                </a:r>
                <a:r>
                  <a:rPr lang="zh-TW" altLang="zh-TW" dirty="0">
                    <a:solidFill>
                      <a:schemeClr val="tx1"/>
                    </a:solidFill>
                    <a:latin typeface="+mn-ea"/>
                  </a:rPr>
                  <a:t>以上</a:t>
                </a:r>
                <a:r>
                  <a:rPr lang="en-US" altLang="zh-TW" dirty="0" smtClean="0">
                    <a:solidFill>
                      <a:schemeClr val="tx1"/>
                    </a:solidFill>
                    <a:latin typeface="+mn-ea"/>
                  </a:rPr>
                  <a:t>)</a:t>
                </a:r>
                <a:r>
                  <a:rPr lang="zh-TW" altLang="en-US" dirty="0" smtClean="0">
                    <a:solidFill>
                      <a:schemeClr val="tx1"/>
                    </a:solidFill>
                    <a:latin typeface="+mn-ea"/>
                  </a:rPr>
                  <a:t>進行評量</a:t>
                </a:r>
                <a:r>
                  <a:rPr lang="zh-TW" altLang="zh-TW" dirty="0" smtClean="0">
                    <a:solidFill>
                      <a:schemeClr val="tx1"/>
                    </a:solidFill>
                    <a:latin typeface="+mn-ea"/>
                  </a:rPr>
                  <a:t>。</a:t>
                </a:r>
                <a:endParaRPr lang="zh-TW" altLang="zh-TW" dirty="0">
                  <a:solidFill>
                    <a:schemeClr val="tx1"/>
                  </a:solidFill>
                </a:endParaRPr>
              </a:p>
              <a:p>
                <a:pPr marL="0" indent="0" eaLnBrk="0" hangingPunct="0">
                  <a:buNone/>
                </a:pPr>
                <a:endParaRPr lang="zh-TW" altLang="zh-TW" dirty="0">
                  <a:solidFill>
                    <a:schemeClr val="tx1"/>
                  </a:solidFill>
                  <a:latin typeface="+mn-ea"/>
                </a:endParaRPr>
              </a:p>
              <a:p>
                <a:pPr marL="0" indent="0" eaLnBrk="0" hangingPunct="0">
                  <a:buNone/>
                </a:pPr>
                <a:r>
                  <a:rPr lang="en-US" altLang="zh-TW" i="1" dirty="0" smtClean="0">
                    <a:solidFill>
                      <a:schemeClr val="tx1"/>
                    </a:solidFill>
                    <a:latin typeface="+mn-ea"/>
                  </a:rPr>
                  <a:t>P</a:t>
                </a:r>
                <a:r>
                  <a:rPr lang="en-US" altLang="zh-TW" i="1" baseline="-25000" dirty="0" smtClean="0">
                    <a:solidFill>
                      <a:schemeClr val="tx1"/>
                    </a:solidFill>
                    <a:latin typeface="+mn-ea"/>
                  </a:rPr>
                  <a:t>i</a:t>
                </a:r>
                <a:r>
                  <a:rPr lang="zh-TW" altLang="zh-TW" dirty="0">
                    <a:solidFill>
                      <a:schemeClr val="tx1"/>
                    </a:solidFill>
                    <a:latin typeface="+mn-ea"/>
                  </a:rPr>
                  <a:t>：假設消費者願意支付比同等級非國際連鎖品牌飯店較高的價格一定百分比</a:t>
                </a:r>
                <a:r>
                  <a:rPr lang="en-US" altLang="zh-TW" i="1" dirty="0">
                    <a:solidFill>
                      <a:schemeClr val="tx1"/>
                    </a:solidFill>
                    <a:latin typeface="+mn-ea"/>
                  </a:rPr>
                  <a:t>A</a:t>
                </a:r>
                <a:r>
                  <a:rPr lang="en-US" altLang="zh-TW" i="1" baseline="-25000" dirty="0">
                    <a:solidFill>
                      <a:schemeClr val="tx1"/>
                    </a:solidFill>
                    <a:latin typeface="+mn-ea"/>
                  </a:rPr>
                  <a:t>i</a:t>
                </a:r>
                <a:r>
                  <a:rPr lang="zh-TW" altLang="zh-TW" dirty="0">
                    <a:solidFill>
                      <a:schemeClr val="tx1"/>
                    </a:solidFill>
                    <a:latin typeface="+mn-ea"/>
                  </a:rPr>
                  <a:t>至國際連鎖品牌飯店住宿，則給予數值</a:t>
                </a:r>
                <a:r>
                  <a:rPr lang="en-US" altLang="zh-TW" dirty="0">
                    <a:solidFill>
                      <a:schemeClr val="tx1"/>
                    </a:solidFill>
                    <a:latin typeface="+mn-ea"/>
                  </a:rPr>
                  <a:t>1</a:t>
                </a:r>
                <a:r>
                  <a:rPr lang="zh-TW" altLang="zh-TW" dirty="0">
                    <a:solidFill>
                      <a:schemeClr val="tx1"/>
                    </a:solidFill>
                    <a:latin typeface="+mn-ea"/>
                  </a:rPr>
                  <a:t>，其餘則給予數值</a:t>
                </a:r>
                <a:r>
                  <a:rPr lang="en-US" altLang="zh-TW" dirty="0">
                    <a:solidFill>
                      <a:schemeClr val="tx1"/>
                    </a:solidFill>
                    <a:latin typeface="+mn-ea"/>
                  </a:rPr>
                  <a:t>0</a:t>
                </a:r>
                <a:r>
                  <a:rPr lang="zh-TW" altLang="zh-TW" dirty="0">
                    <a:solidFill>
                      <a:schemeClr val="tx1"/>
                    </a:solidFill>
                    <a:latin typeface="+mn-ea"/>
                  </a:rPr>
                  <a:t>。 </a:t>
                </a:r>
                <a:endParaRPr lang="zh-TW" altLang="zh-TW" dirty="0" smtClean="0">
                  <a:solidFill>
                    <a:schemeClr val="tx1"/>
                  </a:solidFill>
                  <a:latin typeface="+mn-ea"/>
                </a:endParaRPr>
              </a:p>
              <a:p>
                <a:pPr marL="0" indent="0" eaLnBrk="0" hangingPunct="0">
                  <a:buNone/>
                </a:pPr>
                <a:endParaRPr lang="zh-TW" altLang="en-US" dirty="0">
                  <a:solidFill>
                    <a:schemeClr val="tx1"/>
                  </a:solidFill>
                </a:endParaRPr>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xfrm>
                <a:off x="792340" y="1643155"/>
                <a:ext cx="7784592" cy="4183006"/>
              </a:xfrm>
              <a:blipFill rotWithShape="1">
                <a:blip r:embed="rId3"/>
                <a:stretch>
                  <a:fillRect l="-1096" t="-1895"/>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4354151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128016"/>
            <a:ext cx="7363968" cy="1024128"/>
          </a:xfrm>
        </p:spPr>
        <p:txBody>
          <a:bodyPr>
            <a:normAutofit fontScale="90000"/>
          </a:bodyPr>
          <a:lstStyle/>
          <a:p>
            <a:r>
              <a:rPr lang="en-US" altLang="zh-TW" dirty="0">
                <a:solidFill>
                  <a:srgbClr val="002060"/>
                </a:solidFill>
                <a:latin typeface="+mn-ea"/>
              </a:rPr>
              <a:t>4.6. </a:t>
            </a:r>
            <a:r>
              <a:rPr lang="zh-TW" altLang="zh-TW" dirty="0">
                <a:solidFill>
                  <a:srgbClr val="002060"/>
                </a:solidFill>
                <a:latin typeface="+mn-ea"/>
              </a:rPr>
              <a:t>消費者對於至國際連鎖品牌飯店消費之願付</a:t>
            </a:r>
            <a:r>
              <a:rPr lang="zh-TW" altLang="zh-TW" dirty="0" smtClean="0">
                <a:solidFill>
                  <a:srgbClr val="002060"/>
                </a:solidFill>
                <a:latin typeface="+mn-ea"/>
              </a:rPr>
              <a:t>價格</a:t>
            </a:r>
            <a:r>
              <a:rPr lang="zh-TW" altLang="en-US" dirty="0" smtClean="0">
                <a:solidFill>
                  <a:srgbClr val="002060"/>
                </a:solidFill>
                <a:latin typeface="+mn-ea"/>
              </a:rPr>
              <a:t> 表</a:t>
            </a:r>
            <a:r>
              <a:rPr lang="en-US" altLang="zh-TW" dirty="0" smtClean="0">
                <a:solidFill>
                  <a:srgbClr val="002060"/>
                </a:solidFill>
                <a:latin typeface="+mn-ea"/>
              </a:rPr>
              <a:t>1</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710601901"/>
              </p:ext>
            </p:extLst>
          </p:nvPr>
        </p:nvGraphicFramePr>
        <p:xfrm>
          <a:off x="201165" y="1152144"/>
          <a:ext cx="8869682" cy="4896000"/>
        </p:xfrm>
        <a:graphic>
          <a:graphicData uri="http://schemas.openxmlformats.org/drawingml/2006/table">
            <a:tbl>
              <a:tblPr firstRow="1" firstCol="1" bandRow="1">
                <a:tableStyleId>{7DF18680-E054-41AD-8BC1-D1AEF772440D}</a:tableStyleId>
              </a:tblPr>
              <a:tblGrid>
                <a:gridCol w="2853942">
                  <a:extLst>
                    <a:ext uri="{9D8B030D-6E8A-4147-A177-3AD203B41FA5}">
                      <a16:colId xmlns:a16="http://schemas.microsoft.com/office/drawing/2014/main" val="2455289864"/>
                    </a:ext>
                  </a:extLst>
                </a:gridCol>
                <a:gridCol w="578921">
                  <a:extLst>
                    <a:ext uri="{9D8B030D-6E8A-4147-A177-3AD203B41FA5}">
                      <a16:colId xmlns:a16="http://schemas.microsoft.com/office/drawing/2014/main" val="2304573593"/>
                    </a:ext>
                  </a:extLst>
                </a:gridCol>
                <a:gridCol w="604091">
                  <a:extLst>
                    <a:ext uri="{9D8B030D-6E8A-4147-A177-3AD203B41FA5}">
                      <a16:colId xmlns:a16="http://schemas.microsoft.com/office/drawing/2014/main" val="673754514"/>
                    </a:ext>
                  </a:extLst>
                </a:gridCol>
                <a:gridCol w="604091">
                  <a:extLst>
                    <a:ext uri="{9D8B030D-6E8A-4147-A177-3AD203B41FA5}">
                      <a16:colId xmlns:a16="http://schemas.microsoft.com/office/drawing/2014/main" val="3548452163"/>
                    </a:ext>
                  </a:extLst>
                </a:gridCol>
                <a:gridCol w="604091">
                  <a:extLst>
                    <a:ext uri="{9D8B030D-6E8A-4147-A177-3AD203B41FA5}">
                      <a16:colId xmlns:a16="http://schemas.microsoft.com/office/drawing/2014/main" val="928486013"/>
                    </a:ext>
                  </a:extLst>
                </a:gridCol>
                <a:gridCol w="604091">
                  <a:extLst>
                    <a:ext uri="{9D8B030D-6E8A-4147-A177-3AD203B41FA5}">
                      <a16:colId xmlns:a16="http://schemas.microsoft.com/office/drawing/2014/main" val="2721048526"/>
                    </a:ext>
                  </a:extLst>
                </a:gridCol>
                <a:gridCol w="604091">
                  <a:extLst>
                    <a:ext uri="{9D8B030D-6E8A-4147-A177-3AD203B41FA5}">
                      <a16:colId xmlns:a16="http://schemas.microsoft.com/office/drawing/2014/main" val="149590474"/>
                    </a:ext>
                  </a:extLst>
                </a:gridCol>
                <a:gridCol w="604091">
                  <a:extLst>
                    <a:ext uri="{9D8B030D-6E8A-4147-A177-3AD203B41FA5}">
                      <a16:colId xmlns:a16="http://schemas.microsoft.com/office/drawing/2014/main" val="2657895396"/>
                    </a:ext>
                  </a:extLst>
                </a:gridCol>
                <a:gridCol w="604091">
                  <a:extLst>
                    <a:ext uri="{9D8B030D-6E8A-4147-A177-3AD203B41FA5}">
                      <a16:colId xmlns:a16="http://schemas.microsoft.com/office/drawing/2014/main" val="971385386"/>
                    </a:ext>
                  </a:extLst>
                </a:gridCol>
                <a:gridCol w="604091">
                  <a:extLst>
                    <a:ext uri="{9D8B030D-6E8A-4147-A177-3AD203B41FA5}">
                      <a16:colId xmlns:a16="http://schemas.microsoft.com/office/drawing/2014/main" val="963529783"/>
                    </a:ext>
                  </a:extLst>
                </a:gridCol>
                <a:gridCol w="604091">
                  <a:extLst>
                    <a:ext uri="{9D8B030D-6E8A-4147-A177-3AD203B41FA5}">
                      <a16:colId xmlns:a16="http://schemas.microsoft.com/office/drawing/2014/main" val="2576518335"/>
                    </a:ext>
                  </a:extLst>
                </a:gridCol>
              </a:tblGrid>
              <a:tr h="612000">
                <a:tc rowSpan="2">
                  <a:txBody>
                    <a:bodyPr/>
                    <a:lstStyle/>
                    <a:p>
                      <a:pPr algn="ctr">
                        <a:spcAft>
                          <a:spcPts val="0"/>
                        </a:spcAft>
                      </a:pPr>
                      <a:r>
                        <a:rPr lang="zh-TW" sz="1400" kern="100" dirty="0">
                          <a:effectLst/>
                        </a:rPr>
                        <a:t>項目</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rowSpan="2">
                  <a:txBody>
                    <a:bodyPr/>
                    <a:lstStyle/>
                    <a:p>
                      <a:pPr>
                        <a:spcAft>
                          <a:spcPts val="0"/>
                        </a:spcAft>
                      </a:pPr>
                      <a:r>
                        <a:rPr lang="zh-TW" sz="1400" kern="100">
                          <a:effectLst/>
                        </a:rPr>
                        <a:t>集群間差異性</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gridSpan="3">
                  <a:txBody>
                    <a:bodyPr/>
                    <a:lstStyle/>
                    <a:p>
                      <a:pPr algn="ctr">
                        <a:spcAft>
                          <a:spcPts val="0"/>
                        </a:spcAft>
                      </a:pPr>
                      <a:r>
                        <a:rPr lang="zh-TW" sz="1400" kern="100" dirty="0">
                          <a:effectLst/>
                        </a:rPr>
                        <a:t>形象良好</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hMerge="1">
                  <a:txBody>
                    <a:bodyPr/>
                    <a:lstStyle/>
                    <a:p>
                      <a:endParaRPr lang="zh-TW" altLang="en-US"/>
                    </a:p>
                  </a:txBody>
                  <a:tcPr/>
                </a:tc>
                <a:tc hMerge="1">
                  <a:txBody>
                    <a:bodyPr/>
                    <a:lstStyle/>
                    <a:p>
                      <a:endParaRPr lang="zh-TW" altLang="en-US"/>
                    </a:p>
                  </a:txBody>
                  <a:tcPr/>
                </a:tc>
                <a:tc gridSpan="3">
                  <a:txBody>
                    <a:bodyPr/>
                    <a:lstStyle/>
                    <a:p>
                      <a:pPr algn="ctr">
                        <a:spcAft>
                          <a:spcPts val="0"/>
                        </a:spcAft>
                      </a:pPr>
                      <a:r>
                        <a:rPr lang="zh-TW" sz="1400" kern="100" dirty="0">
                          <a:effectLst/>
                        </a:rPr>
                        <a:t>品牌忠誠</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hMerge="1">
                  <a:txBody>
                    <a:bodyPr/>
                    <a:lstStyle/>
                    <a:p>
                      <a:endParaRPr lang="zh-TW" altLang="en-US"/>
                    </a:p>
                  </a:txBody>
                  <a:tcPr/>
                </a:tc>
                <a:tc hMerge="1">
                  <a:txBody>
                    <a:bodyPr/>
                    <a:lstStyle/>
                    <a:p>
                      <a:endParaRPr lang="zh-TW" altLang="en-US"/>
                    </a:p>
                  </a:txBody>
                  <a:tcPr/>
                </a:tc>
                <a:tc gridSpan="3">
                  <a:txBody>
                    <a:bodyPr/>
                    <a:lstStyle/>
                    <a:p>
                      <a:pPr algn="ctr">
                        <a:spcAft>
                          <a:spcPts val="0"/>
                        </a:spcAft>
                      </a:pPr>
                      <a:r>
                        <a:rPr lang="zh-TW" sz="1400" kern="100">
                          <a:effectLst/>
                        </a:rPr>
                        <a:t>優質服務</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114880353"/>
                  </a:ext>
                </a:extLst>
              </a:tr>
              <a:tr h="612000">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400" kern="100">
                          <a:effectLst/>
                        </a:rPr>
                        <a:t>α</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zh-TW" sz="1400" kern="100">
                          <a:effectLst/>
                        </a:rPr>
                        <a:t>β</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WTP</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zh-TW" sz="1400" kern="100">
                          <a:effectLst/>
                        </a:rPr>
                        <a:t>α</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zh-TW" sz="1400" kern="100">
                          <a:effectLst/>
                        </a:rPr>
                        <a:t>β</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WTP</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zh-TW" sz="1400" kern="100">
                          <a:effectLst/>
                        </a:rPr>
                        <a:t>α</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zh-TW" sz="1400" kern="100">
                          <a:effectLst/>
                        </a:rPr>
                        <a:t>β</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WTP</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4215920296"/>
                  </a:ext>
                </a:extLst>
              </a:tr>
              <a:tr h="612000">
                <a:tc>
                  <a:txBody>
                    <a:bodyPr/>
                    <a:lstStyle/>
                    <a:p>
                      <a:pPr marL="0" indent="0" algn="just">
                        <a:spcAft>
                          <a:spcPts val="0"/>
                        </a:spcAft>
                      </a:pPr>
                      <a:r>
                        <a:rPr lang="zh-TW" sz="1400" kern="100" dirty="0">
                          <a:effectLst/>
                        </a:rPr>
                        <a:t>國際連鎖品牌飯店高多少百分比的費用</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endParaRPr lang="zh-TW" sz="1400" kern="100">
                        <a:effectLst/>
                        <a:latin typeface="Calibri" panose="020F0502020204030204" pitchFamily="34" charset="0"/>
                        <a:cs typeface="Times New Roman" panose="02020603050405020304" pitchFamily="18" charset="0"/>
                      </a:endParaRPr>
                    </a:p>
                  </a:txBody>
                  <a:tcPr marL="17780" marR="17780" marT="0" marB="0" anchor="ctr"/>
                </a:tc>
                <a:tc>
                  <a:txBody>
                    <a:bodyPr/>
                    <a:lstStyle/>
                    <a:p>
                      <a:pPr>
                        <a:spcAft>
                          <a:spcPts val="0"/>
                        </a:spcAft>
                      </a:pPr>
                      <a:r>
                        <a:rPr lang="en-US" sz="1400" kern="100">
                          <a:effectLst/>
                        </a:rPr>
                        <a:t>2.162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-0.151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11.35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2.087</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-0.158</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10.215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1.898</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-0.151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a:effectLst/>
                        </a:rPr>
                        <a:t>11.315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527359034"/>
                  </a:ext>
                </a:extLst>
              </a:tr>
              <a:tr h="612000">
                <a:tc>
                  <a:txBody>
                    <a:bodyPr/>
                    <a:lstStyle/>
                    <a:p>
                      <a:pPr marL="0" indent="0" algn="just">
                        <a:spcAft>
                          <a:spcPts val="0"/>
                        </a:spcAft>
                      </a:pPr>
                      <a:r>
                        <a:rPr lang="zh-TW" sz="1400" kern="100" dirty="0">
                          <a:effectLst/>
                        </a:rPr>
                        <a:t>喜達屋</a:t>
                      </a:r>
                      <a:r>
                        <a:rPr lang="en-US" sz="1400" kern="100" dirty="0">
                          <a:effectLst/>
                        </a:rPr>
                        <a:t>(Starwood)</a:t>
                      </a:r>
                      <a:r>
                        <a:rPr lang="zh-TW" sz="1400" kern="100" dirty="0">
                          <a:effectLst/>
                        </a:rPr>
                        <a:t>國際連鎖品牌飯店</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B</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1.626</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-0.127</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9.545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2.189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-0.17</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10.025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1.641</a:t>
                      </a:r>
                      <a:r>
                        <a:rPr lang="en-US" sz="1400" kern="100" baseline="30000" dirty="0">
                          <a:effectLst/>
                        </a:rPr>
                        <a: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-0.158</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a:effectLst/>
                        </a:rPr>
                        <a:t>7.725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3080077672"/>
                  </a:ext>
                </a:extLst>
              </a:tr>
              <a:tr h="612000">
                <a:tc>
                  <a:txBody>
                    <a:bodyPr/>
                    <a:lstStyle/>
                    <a:p>
                      <a:pPr marL="114300" indent="-114300" algn="just">
                        <a:spcAft>
                          <a:spcPts val="0"/>
                        </a:spcAft>
                      </a:pPr>
                      <a:r>
                        <a:rPr lang="zh-TW" sz="1400" kern="100" dirty="0">
                          <a:effectLst/>
                        </a:rPr>
                        <a:t>萬豪</a:t>
                      </a:r>
                      <a:r>
                        <a:rPr lang="en-US" sz="1400" kern="100" dirty="0">
                          <a:effectLst/>
                        </a:rPr>
                        <a:t>(Marriott)</a:t>
                      </a:r>
                      <a:r>
                        <a:rPr lang="zh-TW" sz="1400" kern="100" dirty="0">
                          <a:effectLst/>
                        </a:rPr>
                        <a:t>國際連鎖品牌飯店</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B</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1.816</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-0.139</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9.51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2.184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-0.17</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10</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1.174</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-0.104</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a:effectLst/>
                        </a:rPr>
                        <a:t>8.635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659555088"/>
                  </a:ext>
                </a:extLst>
              </a:tr>
              <a:tr h="612000">
                <a:tc>
                  <a:txBody>
                    <a:bodyPr/>
                    <a:lstStyle/>
                    <a:p>
                      <a:pPr marL="114300" indent="-114300" algn="just">
                        <a:spcAft>
                          <a:spcPts val="0"/>
                        </a:spcAft>
                      </a:pPr>
                      <a:r>
                        <a:rPr lang="zh-TW" sz="1400" kern="100">
                          <a:effectLst/>
                        </a:rPr>
                        <a:t>洲際</a:t>
                      </a:r>
                      <a:r>
                        <a:rPr lang="en-US" sz="1400" kern="100">
                          <a:effectLst/>
                        </a:rPr>
                        <a:t>(IHG)</a:t>
                      </a:r>
                      <a:r>
                        <a:rPr lang="zh-TW" sz="1400" kern="100">
                          <a:effectLst/>
                        </a:rPr>
                        <a:t>國際連鎖品牌飯店</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A</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1.584</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-0.126</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9.405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2.071</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-0.161</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9.88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1.513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-0.146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a:effectLst/>
                        </a:rPr>
                        <a:t>7.880</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1595512680"/>
                  </a:ext>
                </a:extLst>
              </a:tr>
              <a:tr h="612000">
                <a:tc>
                  <a:txBody>
                    <a:bodyPr/>
                    <a:lstStyle/>
                    <a:p>
                      <a:pPr marL="0" indent="0" algn="just">
                        <a:spcAft>
                          <a:spcPts val="0"/>
                        </a:spcAft>
                      </a:pPr>
                      <a:r>
                        <a:rPr lang="zh-TW" sz="1400" kern="100" dirty="0">
                          <a:effectLst/>
                        </a:rPr>
                        <a:t>香格里拉</a:t>
                      </a:r>
                      <a:r>
                        <a:rPr lang="en-US" sz="1400" kern="100" dirty="0">
                          <a:effectLst/>
                        </a:rPr>
                        <a:t>(Shangri-La)</a:t>
                      </a:r>
                      <a:r>
                        <a:rPr lang="zh-TW" sz="1400" kern="100" dirty="0">
                          <a:effectLst/>
                        </a:rPr>
                        <a:t>國際連鎖品牌飯店</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B</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1.513</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-0.121</a:t>
                      </a:r>
                      <a:r>
                        <a:rPr lang="en-US" sz="1400" kern="100" baseline="30000" dirty="0">
                          <a:effectLst/>
                        </a:rPr>
                        <a: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9.44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2.093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-0.166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9.76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1.734</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-0.172</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a:effectLst/>
                        </a:rPr>
                        <a:t>7.980</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2130920639"/>
                  </a:ext>
                </a:extLst>
              </a:tr>
              <a:tr h="612000">
                <a:tc>
                  <a:txBody>
                    <a:bodyPr/>
                    <a:lstStyle/>
                    <a:p>
                      <a:pPr marL="114300" indent="-114300" algn="just">
                        <a:spcAft>
                          <a:spcPts val="0"/>
                        </a:spcAft>
                      </a:pPr>
                      <a:r>
                        <a:rPr lang="zh-TW" sz="1400" kern="100">
                          <a:effectLst/>
                        </a:rPr>
                        <a:t>凱悅</a:t>
                      </a:r>
                      <a:r>
                        <a:rPr lang="en-US" sz="1400" kern="100">
                          <a:effectLst/>
                        </a:rPr>
                        <a:t>(Hyatt)</a:t>
                      </a:r>
                      <a:r>
                        <a:rPr lang="zh-TW" sz="1400" kern="100">
                          <a:effectLst/>
                        </a:rPr>
                        <a:t>國際連鎖品牌飯店</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ctr">
                        <a:spcAft>
                          <a:spcPts val="0"/>
                        </a:spcAft>
                      </a:pPr>
                      <a:r>
                        <a:rPr lang="en-US" sz="1400" kern="100">
                          <a:effectLst/>
                        </a:rPr>
                        <a:t>B</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1.603</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-0.13</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9.2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2.12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-0.166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dirty="0">
                          <a:effectLst/>
                        </a:rPr>
                        <a:t>10.435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1.65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spcAft>
                          <a:spcPts val="0"/>
                        </a:spcAft>
                      </a:pPr>
                      <a:r>
                        <a:rPr lang="en-US" sz="1400" kern="100">
                          <a:effectLst/>
                        </a:rPr>
                        <a:t>-0.147</a:t>
                      </a:r>
                      <a:r>
                        <a:rPr lang="en-US" sz="1400" kern="100" baseline="300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a:txBody>
                    <a:bodyPr/>
                    <a:lstStyle/>
                    <a:p>
                      <a:pPr algn="r">
                        <a:spcAft>
                          <a:spcPts val="0"/>
                        </a:spcAft>
                      </a:pPr>
                      <a:r>
                        <a:rPr lang="en-US" sz="1400" kern="100" dirty="0">
                          <a:effectLst/>
                        </a:rPr>
                        <a:t>9.495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extLst>
                  <a:ext uri="{0D108BD9-81ED-4DB2-BD59-A6C34878D82A}">
                    <a16:rowId xmlns:a16="http://schemas.microsoft.com/office/drawing/2014/main" val="3817186261"/>
                  </a:ext>
                </a:extLst>
              </a:tr>
            </a:tbl>
          </a:graphicData>
        </a:graphic>
      </p:graphicFrame>
      <p:sp>
        <p:nvSpPr>
          <p:cNvPr id="5" name="矩形 4"/>
          <p:cNvSpPr/>
          <p:nvPr/>
        </p:nvSpPr>
        <p:spPr>
          <a:xfrm>
            <a:off x="144000" y="6192000"/>
            <a:ext cx="8708132" cy="415498"/>
          </a:xfrm>
          <a:prstGeom prst="rect">
            <a:avLst/>
          </a:prstGeom>
        </p:spPr>
        <p:txBody>
          <a:bodyPr wrap="square">
            <a:spAutoFit/>
          </a:bodyPr>
          <a:lstStyle/>
          <a:p>
            <a:pPr algn="just">
              <a:spcAft>
                <a:spcPts val="0"/>
              </a:spcAft>
            </a:pPr>
            <a:r>
              <a:rPr lang="en-US" altLang="zh-TW" sz="1050" kern="100" baseline="30000" dirty="0">
                <a:latin typeface="+mn-ea"/>
                <a:cs typeface="Times New Roman" panose="02020603050405020304" pitchFamily="18" charset="0"/>
              </a:rPr>
              <a:t>*</a:t>
            </a:r>
            <a:r>
              <a:rPr lang="zh-TW" altLang="zh-TW" sz="1050" kern="100" dirty="0">
                <a:latin typeface="+mn-ea"/>
                <a:cs typeface="Times New Roman" panose="02020603050405020304" pitchFamily="18" charset="0"/>
              </a:rPr>
              <a:t>代表迴歸獲得的參數顯著性達</a:t>
            </a:r>
            <a:r>
              <a:rPr lang="en-US" altLang="zh-TW" sz="1050" kern="100" dirty="0">
                <a:latin typeface="+mn-ea"/>
                <a:cs typeface="Times New Roman" panose="02020603050405020304" pitchFamily="18" charset="0"/>
              </a:rPr>
              <a:t>0.05</a:t>
            </a:r>
            <a:r>
              <a:rPr lang="zh-TW" altLang="zh-TW" sz="1050" kern="100" dirty="0">
                <a:latin typeface="+mn-ea"/>
                <a:cs typeface="Times New Roman" panose="02020603050405020304" pitchFamily="18" charset="0"/>
              </a:rPr>
              <a:t>水準；</a:t>
            </a:r>
            <a:r>
              <a:rPr lang="en-US" altLang="zh-TW" sz="1050" kern="100" dirty="0">
                <a:latin typeface="+mn-ea"/>
                <a:cs typeface="Times New Roman" panose="02020603050405020304" pitchFamily="18" charset="0"/>
              </a:rPr>
              <a:t>A</a:t>
            </a:r>
            <a:r>
              <a:rPr lang="zh-TW" altLang="zh-TW" sz="1050" kern="100" dirty="0">
                <a:latin typeface="+mn-ea"/>
                <a:cs typeface="Times New Roman" panose="02020603050405020304" pitchFamily="18" charset="0"/>
              </a:rPr>
              <a:t>代表「形象良好」與「品牌忠誠」兩個集群間對願付價格有顯著性差異</a:t>
            </a:r>
            <a:r>
              <a:rPr lang="en-US" altLang="zh-TW" sz="1050" kern="100" dirty="0">
                <a:latin typeface="+mn-ea"/>
                <a:cs typeface="Times New Roman" panose="02020603050405020304" pitchFamily="18" charset="0"/>
              </a:rPr>
              <a:t>(</a:t>
            </a:r>
            <a:r>
              <a:rPr lang="en-US" altLang="zh-TW" sz="1050" i="1" kern="100" dirty="0">
                <a:latin typeface="+mn-ea"/>
                <a:cs typeface="Times New Roman" panose="02020603050405020304" pitchFamily="18" charset="0"/>
              </a:rPr>
              <a:t>p</a:t>
            </a:r>
            <a:r>
              <a:rPr lang="en-US" altLang="zh-TW" sz="1050" kern="100" dirty="0">
                <a:latin typeface="+mn-ea"/>
                <a:cs typeface="Times New Roman" panose="02020603050405020304" pitchFamily="18" charset="0"/>
              </a:rPr>
              <a:t> &lt; 0.05)</a:t>
            </a:r>
            <a:r>
              <a:rPr lang="zh-TW" altLang="zh-TW" sz="1050" kern="100" dirty="0">
                <a:latin typeface="+mn-ea"/>
                <a:cs typeface="Times New Roman" panose="02020603050405020304" pitchFamily="18" charset="0"/>
              </a:rPr>
              <a:t>；</a:t>
            </a:r>
            <a:r>
              <a:rPr lang="en-US" altLang="zh-TW" sz="1050" kern="100" dirty="0">
                <a:latin typeface="+mn-ea"/>
                <a:cs typeface="Times New Roman" panose="02020603050405020304" pitchFamily="18" charset="0"/>
              </a:rPr>
              <a:t>B</a:t>
            </a:r>
            <a:r>
              <a:rPr lang="zh-TW" altLang="zh-TW" sz="1050" kern="100" dirty="0">
                <a:latin typeface="+mn-ea"/>
                <a:cs typeface="Times New Roman" panose="02020603050405020304" pitchFamily="18" charset="0"/>
              </a:rPr>
              <a:t>代表「形象良好」與「優質服務」兩個集群間對願付價格有顯著性差異</a:t>
            </a:r>
            <a:r>
              <a:rPr lang="en-US" altLang="zh-TW" sz="1050" kern="100" dirty="0">
                <a:latin typeface="+mn-ea"/>
                <a:cs typeface="Times New Roman" panose="02020603050405020304" pitchFamily="18" charset="0"/>
              </a:rPr>
              <a:t>(</a:t>
            </a:r>
            <a:r>
              <a:rPr lang="en-US" altLang="zh-TW" sz="1050" i="1" kern="100" dirty="0">
                <a:latin typeface="+mn-ea"/>
                <a:cs typeface="Times New Roman" panose="02020603050405020304" pitchFamily="18" charset="0"/>
              </a:rPr>
              <a:t>p</a:t>
            </a:r>
            <a:r>
              <a:rPr lang="en-US" altLang="zh-TW" sz="1050" kern="100" dirty="0">
                <a:latin typeface="+mn-ea"/>
                <a:cs typeface="Times New Roman" panose="02020603050405020304" pitchFamily="18" charset="0"/>
              </a:rPr>
              <a:t> &lt; 0.05)</a:t>
            </a:r>
            <a:endParaRPr lang="zh-TW" altLang="zh-TW" sz="1050" kern="100" dirty="0">
              <a:effectLst/>
              <a:latin typeface="+mn-ea"/>
              <a:cs typeface="Times New Roman" panose="02020603050405020304" pitchFamily="18" charset="0"/>
            </a:endParaRPr>
          </a:p>
        </p:txBody>
      </p:sp>
      <p:sp>
        <p:nvSpPr>
          <p:cNvPr id="8" name="橢圓 7"/>
          <p:cNvSpPr/>
          <p:nvPr/>
        </p:nvSpPr>
        <p:spPr>
          <a:xfrm>
            <a:off x="7612912" y="4795284"/>
            <a:ext cx="1031358" cy="6166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橢圓 8"/>
          <p:cNvSpPr/>
          <p:nvPr/>
        </p:nvSpPr>
        <p:spPr>
          <a:xfrm>
            <a:off x="6507126" y="1743740"/>
            <a:ext cx="861237" cy="5954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2922369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7016496" cy="1280890"/>
          </a:xfrm>
        </p:spPr>
        <p:txBody>
          <a:bodyPr>
            <a:normAutofit/>
          </a:bodyPr>
          <a:lstStyle/>
          <a:p>
            <a:r>
              <a:rPr lang="en-US" altLang="zh-TW" dirty="0" smtClean="0">
                <a:solidFill>
                  <a:srgbClr val="002060"/>
                </a:solidFill>
                <a:latin typeface="微軟正黑體" panose="020B0604030504040204" pitchFamily="34" charset="-120"/>
                <a:ea typeface="微軟正黑體" panose="020B0604030504040204" pitchFamily="34" charset="-120"/>
              </a:rPr>
              <a:t>5.1</a:t>
            </a:r>
            <a:r>
              <a:rPr lang="zh-TW" altLang="en-US" dirty="0">
                <a:solidFill>
                  <a:srgbClr val="002060"/>
                </a:solidFill>
                <a:latin typeface="微軟正黑體" panose="020B0604030504040204" pitchFamily="34" charset="-120"/>
              </a:rPr>
              <a:t>結論與建議</a:t>
            </a:r>
            <a:br>
              <a:rPr lang="zh-TW" altLang="en-US" dirty="0">
                <a:solidFill>
                  <a:srgbClr val="002060"/>
                </a:solidFill>
                <a:latin typeface="微軟正黑體" panose="020B0604030504040204" pitchFamily="34" charset="-120"/>
              </a:rPr>
            </a:br>
            <a:endParaRPr lang="zh-TW" altLang="en-US" dirty="0">
              <a:ea typeface="微軟正黑體" panose="020B0604030504040204" pitchFamily="34" charset="-120"/>
            </a:endParaRPr>
          </a:p>
        </p:txBody>
      </p:sp>
      <p:sp>
        <p:nvSpPr>
          <p:cNvPr id="6" name="內容版面配置區 2"/>
          <p:cNvSpPr>
            <a:spLocks noGrp="1"/>
          </p:cNvSpPr>
          <p:nvPr>
            <p:ph idx="1"/>
          </p:nvPr>
        </p:nvSpPr>
        <p:spPr>
          <a:xfrm>
            <a:off x="282101" y="1467293"/>
            <a:ext cx="8774349" cy="4534673"/>
          </a:xfrm>
        </p:spPr>
        <p:txBody>
          <a:bodyPr>
            <a:noAutofit/>
          </a:bodyPr>
          <a:lstStyle/>
          <a:p>
            <a:pPr>
              <a:buFont typeface="Wingdings" panose="05000000000000000000" pitchFamily="2" charset="2"/>
              <a:buChar char="Ø"/>
            </a:pPr>
            <a:r>
              <a:rPr lang="zh-TW" altLang="en-US" sz="2400" dirty="0" smtClean="0">
                <a:solidFill>
                  <a:schemeClr val="tx1"/>
                </a:solidFill>
                <a:latin typeface="+mn-ea"/>
              </a:rPr>
              <a:t>積極建</a:t>
            </a:r>
            <a:r>
              <a:rPr lang="zh-TW" altLang="en-US" sz="2400" dirty="0">
                <a:solidFill>
                  <a:schemeClr val="tx1"/>
                </a:solidFill>
                <a:latin typeface="+mn-ea"/>
              </a:rPr>
              <a:t>立</a:t>
            </a:r>
            <a:r>
              <a:rPr lang="zh-TW" altLang="en-US" sz="2400" dirty="0" smtClean="0">
                <a:solidFill>
                  <a:schemeClr val="tx1"/>
                </a:solidFill>
                <a:latin typeface="+mn-ea"/>
              </a:rPr>
              <a:t>品牌忠誠計畫，提供優質的服務，讓</a:t>
            </a:r>
            <a:r>
              <a:rPr lang="zh-TW" altLang="zh-TW" sz="2400" dirty="0" smtClean="0">
                <a:solidFill>
                  <a:schemeClr val="tx1"/>
                </a:solidFill>
                <a:latin typeface="+mn-ea"/>
              </a:rPr>
              <a:t>消費者</a:t>
            </a:r>
            <a:r>
              <a:rPr lang="zh-TW" altLang="zh-TW" sz="2400" dirty="0">
                <a:solidFill>
                  <a:schemeClr val="tx1"/>
                </a:solidFill>
                <a:latin typeface="+mn-ea"/>
              </a:rPr>
              <a:t>對於國際連鎖品牌飯店是可信任及可靠</a:t>
            </a:r>
            <a:r>
              <a:rPr lang="zh-TW" altLang="zh-TW" sz="2400" dirty="0" smtClean="0">
                <a:solidFill>
                  <a:schemeClr val="tx1"/>
                </a:solidFill>
                <a:latin typeface="+mn-ea"/>
              </a:rPr>
              <a:t>的</a:t>
            </a:r>
            <a:r>
              <a:rPr lang="zh-TW" altLang="en-US" sz="2400" dirty="0" smtClean="0">
                <a:solidFill>
                  <a:schemeClr val="tx1"/>
                </a:solidFill>
                <a:latin typeface="+mn-ea"/>
              </a:rPr>
              <a:t>，藉此做出差異化市場。</a:t>
            </a:r>
            <a:endParaRPr lang="en-US" altLang="zh-TW" sz="2400" dirty="0" smtClean="0">
              <a:solidFill>
                <a:schemeClr val="tx1"/>
              </a:solidFill>
              <a:latin typeface="+mn-ea"/>
            </a:endParaRPr>
          </a:p>
          <a:p>
            <a:pPr>
              <a:buFont typeface="Wingdings" panose="05000000000000000000" pitchFamily="2" charset="2"/>
              <a:buChar char="Ø"/>
            </a:pPr>
            <a:r>
              <a:rPr lang="zh-TW" altLang="en-US" sz="2400" dirty="0" smtClean="0">
                <a:solidFill>
                  <a:schemeClr val="tx1"/>
                </a:solidFill>
                <a:latin typeface="+mn-ea"/>
              </a:rPr>
              <a:t>本研究分析假設在台東有</a:t>
            </a:r>
            <a:r>
              <a:rPr lang="zh-TW" altLang="zh-TW" sz="2400" dirty="0" smtClean="0">
                <a:solidFill>
                  <a:schemeClr val="tx1"/>
                </a:solidFill>
                <a:latin typeface="+mn-ea"/>
              </a:rPr>
              <a:t>喜達屋、萬豪、洲際、香格里拉、凱</a:t>
            </a:r>
            <a:r>
              <a:rPr lang="zh-TW" altLang="en-US" sz="2400" dirty="0" smtClean="0">
                <a:solidFill>
                  <a:schemeClr val="tx1"/>
                </a:solidFill>
                <a:latin typeface="+mn-ea"/>
              </a:rPr>
              <a:t>  </a:t>
            </a:r>
            <a:r>
              <a:rPr lang="zh-TW" altLang="zh-TW" sz="2400" dirty="0" smtClean="0">
                <a:solidFill>
                  <a:schemeClr val="tx1"/>
                </a:solidFill>
                <a:latin typeface="+mn-ea"/>
              </a:rPr>
              <a:t>悅等</a:t>
            </a:r>
            <a:r>
              <a:rPr lang="zh-TW" altLang="zh-TW" sz="2400" dirty="0">
                <a:solidFill>
                  <a:schemeClr val="tx1"/>
                </a:solidFill>
                <a:latin typeface="+mn-ea"/>
              </a:rPr>
              <a:t>六個國際連鎖</a:t>
            </a:r>
            <a:r>
              <a:rPr lang="zh-TW" altLang="zh-TW" sz="2400">
                <a:solidFill>
                  <a:schemeClr val="tx1"/>
                </a:solidFill>
                <a:latin typeface="+mn-ea"/>
              </a:rPr>
              <a:t>品牌</a:t>
            </a:r>
            <a:r>
              <a:rPr lang="zh-TW" altLang="zh-TW" sz="2400" smtClean="0">
                <a:solidFill>
                  <a:schemeClr val="tx1"/>
                </a:solidFill>
                <a:latin typeface="+mn-ea"/>
              </a:rPr>
              <a:t>飯店</a:t>
            </a:r>
            <a:r>
              <a:rPr lang="zh-TW" altLang="en-US" sz="2400">
                <a:solidFill>
                  <a:schemeClr val="tx1"/>
                </a:solidFill>
                <a:latin typeface="+mn-ea"/>
              </a:rPr>
              <a:t>，</a:t>
            </a:r>
            <a:r>
              <a:rPr lang="zh-TW" altLang="zh-TW" sz="2400" smtClean="0">
                <a:solidFill>
                  <a:schemeClr val="tx1"/>
                </a:solidFill>
                <a:latin typeface="+mn-ea"/>
              </a:rPr>
              <a:t>以「</a:t>
            </a:r>
            <a:r>
              <a:rPr lang="zh-TW" altLang="zh-TW" sz="2400" dirty="0">
                <a:solidFill>
                  <a:schemeClr val="tx1"/>
                </a:solidFill>
                <a:latin typeface="+mn-ea"/>
              </a:rPr>
              <a:t>品牌忠誠</a:t>
            </a:r>
            <a:r>
              <a:rPr lang="zh-TW" altLang="zh-TW" sz="2400" dirty="0" smtClean="0">
                <a:solidFill>
                  <a:schemeClr val="tx1"/>
                </a:solidFill>
                <a:latin typeface="+mn-ea"/>
              </a:rPr>
              <a:t>」</a:t>
            </a:r>
            <a:r>
              <a:rPr lang="zh-TW" altLang="en-US" sz="2400" dirty="0" smtClean="0">
                <a:solidFill>
                  <a:schemeClr val="tx1"/>
                </a:solidFill>
                <a:latin typeface="+mn-ea"/>
              </a:rPr>
              <a:t>集群</a:t>
            </a:r>
            <a:r>
              <a:rPr lang="zh-TW" altLang="zh-TW" sz="2400" dirty="0" smtClean="0">
                <a:solidFill>
                  <a:schemeClr val="tx1"/>
                </a:solidFill>
                <a:latin typeface="+mn-ea"/>
              </a:rPr>
              <a:t>其</a:t>
            </a:r>
            <a:r>
              <a:rPr lang="zh-TW" altLang="zh-TW" sz="2400" dirty="0">
                <a:solidFill>
                  <a:schemeClr val="tx1"/>
                </a:solidFill>
                <a:latin typeface="+mn-ea"/>
              </a:rPr>
              <a:t>願付</a:t>
            </a:r>
            <a:r>
              <a:rPr lang="zh-TW" altLang="zh-TW" sz="2400" dirty="0" smtClean="0">
                <a:solidFill>
                  <a:schemeClr val="tx1"/>
                </a:solidFill>
                <a:latin typeface="+mn-ea"/>
              </a:rPr>
              <a:t>價格</a:t>
            </a:r>
            <a:r>
              <a:rPr lang="zh-TW" altLang="en-US" sz="2400" dirty="0">
                <a:solidFill>
                  <a:schemeClr val="tx1"/>
                </a:solidFill>
                <a:latin typeface="+mn-ea"/>
              </a:rPr>
              <a:t>為</a:t>
            </a:r>
            <a:r>
              <a:rPr lang="zh-TW" altLang="zh-TW" sz="2400" dirty="0" smtClean="0">
                <a:solidFill>
                  <a:schemeClr val="tx1"/>
                </a:solidFill>
                <a:latin typeface="+mn-ea"/>
              </a:rPr>
              <a:t>最高。</a:t>
            </a:r>
            <a:endParaRPr lang="en-US" altLang="zh-TW" sz="2400" dirty="0" smtClean="0">
              <a:solidFill>
                <a:schemeClr val="tx1"/>
              </a:solidFill>
              <a:latin typeface="+mn-ea"/>
            </a:endParaRPr>
          </a:p>
          <a:p>
            <a:pPr>
              <a:buFont typeface="Wingdings" panose="05000000000000000000" pitchFamily="2" charset="2"/>
              <a:buChar char="Ø"/>
            </a:pPr>
            <a:r>
              <a:rPr lang="zh-TW" altLang="en-US" sz="2400" dirty="0" smtClean="0">
                <a:solidFill>
                  <a:schemeClr val="tx1"/>
                </a:solidFill>
                <a:latin typeface="+mn-ea"/>
              </a:rPr>
              <a:t>綜合本次研究數值之建議，針對消費者至國際連鎖品牌消費之願付價格可著重在</a:t>
            </a:r>
            <a:r>
              <a:rPr lang="en-US" altLang="zh-TW" sz="2400" dirty="0" smtClean="0">
                <a:solidFill>
                  <a:schemeClr val="tx1"/>
                </a:solidFill>
                <a:latin typeface="+mn-ea"/>
              </a:rPr>
              <a:t>31-40</a:t>
            </a:r>
            <a:r>
              <a:rPr lang="zh-TW" altLang="en-US" sz="2400" dirty="0" smtClean="0">
                <a:solidFill>
                  <a:schemeClr val="tx1"/>
                </a:solidFill>
                <a:latin typeface="+mn-ea"/>
              </a:rPr>
              <a:t>歲之年輕族群，</a:t>
            </a:r>
            <a:r>
              <a:rPr lang="zh-TW" altLang="zh-TW" sz="2400" dirty="0">
                <a:solidFill>
                  <a:schemeClr val="tx1"/>
                </a:solidFill>
                <a:latin typeface="+mn-ea"/>
              </a:rPr>
              <a:t>到台東旅遊主要目的為</a:t>
            </a:r>
            <a:r>
              <a:rPr lang="zh-TW" altLang="zh-TW" sz="2400" dirty="0" smtClean="0">
                <a:solidFill>
                  <a:schemeClr val="tx1"/>
                </a:solidFill>
                <a:latin typeface="+mn-ea"/>
              </a:rPr>
              <a:t>觀光</a:t>
            </a:r>
            <a:r>
              <a:rPr lang="zh-TW" altLang="en-US" sz="2400" dirty="0" smtClean="0">
                <a:solidFill>
                  <a:schemeClr val="tx1"/>
                </a:solidFill>
                <a:latin typeface="+mn-ea"/>
              </a:rPr>
              <a:t>，</a:t>
            </a:r>
            <a:r>
              <a:rPr lang="zh-TW" altLang="zh-TW" sz="2400" dirty="0">
                <a:solidFill>
                  <a:schemeClr val="tx1"/>
                </a:solidFill>
                <a:latin typeface="+mn-ea"/>
              </a:rPr>
              <a:t>旅遊主要資訊來源以網路為</a:t>
            </a:r>
            <a:r>
              <a:rPr lang="zh-TW" altLang="zh-TW" sz="2400" dirty="0" smtClean="0">
                <a:solidFill>
                  <a:schemeClr val="tx1"/>
                </a:solidFill>
                <a:latin typeface="+mn-ea"/>
              </a:rPr>
              <a:t>最多</a:t>
            </a:r>
            <a:r>
              <a:rPr lang="zh-TW" altLang="en-US" sz="2400" dirty="0" smtClean="0">
                <a:solidFill>
                  <a:schemeClr val="tx1"/>
                </a:solidFill>
                <a:latin typeface="+mn-ea"/>
              </a:rPr>
              <a:t>，故可結合台東多元的人文與生態環境規劃出不同遊程，增加消費者的旅遊意願。</a:t>
            </a:r>
            <a:endParaRPr lang="en-US" altLang="zh-TW" sz="2400" dirty="0" smtClean="0">
              <a:solidFill>
                <a:schemeClr val="tx1"/>
              </a:solidFill>
              <a:latin typeface="+mn-ea"/>
            </a:endParaRPr>
          </a:p>
          <a:p>
            <a:pPr>
              <a:buFont typeface="Wingdings" panose="05000000000000000000" pitchFamily="2" charset="2"/>
              <a:buChar char="Ø"/>
            </a:pPr>
            <a:r>
              <a:rPr lang="zh-TW" altLang="zh-TW" sz="2400" dirty="0" smtClean="0">
                <a:solidFill>
                  <a:schemeClr val="tx1"/>
                </a:solidFill>
                <a:latin typeface="+mn-ea"/>
              </a:rPr>
              <a:t>建議</a:t>
            </a:r>
            <a:r>
              <a:rPr lang="zh-TW" altLang="zh-TW" sz="2400" dirty="0">
                <a:solidFill>
                  <a:schemeClr val="tx1"/>
                </a:solidFill>
                <a:latin typeface="+mn-ea"/>
              </a:rPr>
              <a:t>未來研究時可以延伸到台灣其他城市以瞭解台灣整體不同型態之消費者對於國際連鎖品牌飯店之願付</a:t>
            </a:r>
            <a:r>
              <a:rPr lang="zh-TW" altLang="zh-TW" sz="2400" dirty="0" smtClean="0">
                <a:solidFill>
                  <a:schemeClr val="tx1"/>
                </a:solidFill>
                <a:latin typeface="+mn-ea"/>
              </a:rPr>
              <a:t>價格</a:t>
            </a:r>
            <a:r>
              <a:rPr lang="zh-TW" altLang="en-US" sz="2400" dirty="0" smtClean="0">
                <a:solidFill>
                  <a:schemeClr val="tx1"/>
                </a:solidFill>
                <a:latin typeface="+mn-ea"/>
              </a:rPr>
              <a:t>。</a:t>
            </a:r>
            <a:endParaRPr lang="en-US" altLang="zh-TW" sz="2400" dirty="0" smtClean="0">
              <a:solidFill>
                <a:schemeClr val="tx1"/>
              </a:solidFill>
              <a:latin typeface="+mn-ea"/>
            </a:endParaRPr>
          </a:p>
          <a:p>
            <a:pPr>
              <a:buFont typeface="Wingdings" panose="05000000000000000000" pitchFamily="2" charset="2"/>
              <a:buChar char="Ø"/>
            </a:pPr>
            <a:r>
              <a:rPr lang="zh-TW" altLang="zh-TW" sz="2400" dirty="0">
                <a:solidFill>
                  <a:schemeClr val="tx1"/>
                </a:solidFill>
                <a:latin typeface="+mn-ea"/>
              </a:rPr>
              <a:t>提供給旅宿業者作為擬定相關措施與管理模式之參考。</a:t>
            </a:r>
          </a:p>
          <a:p>
            <a:pPr indent="342900">
              <a:buFont typeface="Wingdings" panose="05000000000000000000" pitchFamily="2" charset="2"/>
              <a:buChar char="Ø"/>
            </a:pPr>
            <a:endParaRPr lang="en-US" altLang="zh-TW" sz="2400" dirty="0" smtClean="0">
              <a:solidFill>
                <a:schemeClr val="tx1"/>
              </a:solidFill>
              <a:latin typeface="+mn-ea"/>
            </a:endParaRPr>
          </a:p>
          <a:p>
            <a:pPr>
              <a:buFont typeface="Wingdings" panose="05000000000000000000" pitchFamily="2" charset="2"/>
              <a:buChar char="Ø"/>
            </a:pPr>
            <a:endParaRPr lang="zh-TW" altLang="en-US" sz="2400" dirty="0">
              <a:solidFill>
                <a:schemeClr val="tx1"/>
              </a:solidFill>
              <a:latin typeface="+mn-ea"/>
            </a:endParaRPr>
          </a:p>
        </p:txBody>
      </p:sp>
    </p:spTree>
    <p:extLst>
      <p:ext uri="{BB962C8B-B14F-4D97-AF65-F5344CB8AC3E}">
        <p14:creationId xmlns:p14="http://schemas.microsoft.com/office/powerpoint/2010/main" val="40885827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96164" y="621792"/>
            <a:ext cx="7332296" cy="1664208"/>
          </a:xfrm>
        </p:spPr>
        <p:txBody>
          <a:bodyPr>
            <a:normAutofit/>
          </a:bodyPr>
          <a:lstStyle/>
          <a:p>
            <a:r>
              <a:rPr lang="en-US" altLang="zh-TW" sz="4000" dirty="0">
                <a:solidFill>
                  <a:srgbClr val="002060"/>
                </a:solidFill>
                <a:latin typeface="+mn-ea"/>
                <a:ea typeface="+mn-ea"/>
              </a:rPr>
              <a:t>2.</a:t>
            </a:r>
            <a:r>
              <a:rPr lang="zh-TW" altLang="en-US" sz="4000" dirty="0">
                <a:solidFill>
                  <a:srgbClr val="002060"/>
                </a:solidFill>
                <a:latin typeface="+mn-ea"/>
                <a:ea typeface="+mn-ea"/>
              </a:rPr>
              <a:t>文獻探討</a:t>
            </a:r>
            <a:r>
              <a:rPr lang="zh-TW" altLang="en-US" sz="4000" dirty="0">
                <a:latin typeface="+mn-ea"/>
                <a:ea typeface="+mn-ea"/>
              </a:rPr>
              <a:t/>
            </a:r>
            <a:br>
              <a:rPr lang="zh-TW" altLang="en-US" sz="4000" dirty="0">
                <a:latin typeface="+mn-ea"/>
                <a:ea typeface="+mn-ea"/>
              </a:rPr>
            </a:br>
            <a:endParaRPr lang="zh-TW" altLang="en-US" sz="4000" dirty="0">
              <a:latin typeface="+mn-ea"/>
              <a:ea typeface="+mn-ea"/>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45766121"/>
              </p:ext>
            </p:extLst>
          </p:nvPr>
        </p:nvGraphicFramePr>
        <p:xfrm>
          <a:off x="1296163" y="1517904"/>
          <a:ext cx="7662671" cy="5102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40624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3039" y="2666595"/>
            <a:ext cx="7665420" cy="762405"/>
          </a:xfrm>
        </p:spPr>
        <p:txBody>
          <a:bodyPr>
            <a:normAutofit fontScale="90000"/>
          </a:bodyPr>
          <a:lstStyle/>
          <a:p>
            <a:pPr algn="ctr"/>
            <a:r>
              <a:rPr lang="zh-TW" altLang="en-US" sz="4950" dirty="0">
                <a:solidFill>
                  <a:srgbClr val="FF0000"/>
                </a:solidFill>
                <a:latin typeface="微軟正黑體" panose="020B0604030504040204" pitchFamily="34" charset="-120"/>
                <a:ea typeface="微軟正黑體" panose="020B0604030504040204" pitchFamily="34" charset="-120"/>
              </a:rPr>
              <a:t>感謝聆聽  敬請</a:t>
            </a:r>
            <a:r>
              <a:rPr lang="zh-TW" altLang="en-US" sz="4950" dirty="0" smtClean="0">
                <a:solidFill>
                  <a:srgbClr val="FF0000"/>
                </a:solidFill>
                <a:latin typeface="微軟正黑體" panose="020B0604030504040204" pitchFamily="34" charset="-120"/>
                <a:ea typeface="微軟正黑體" panose="020B0604030504040204" pitchFamily="34" charset="-120"/>
              </a:rPr>
              <a:t>指教</a:t>
            </a:r>
            <a:endParaRPr lang="zh-TW" altLang="en-US" sz="495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01895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1792"/>
            <a:ext cx="6753939" cy="1380744"/>
          </a:xfrm>
        </p:spPr>
        <p:txBody>
          <a:bodyPr>
            <a:normAutofit/>
          </a:bodyPr>
          <a:lstStyle/>
          <a:p>
            <a:r>
              <a:rPr lang="en-US" altLang="zh-TW" kern="1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2.1</a:t>
            </a:r>
            <a:r>
              <a:rPr lang="zh-TW" altLang="zh-TW" kern="100" dirty="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國際</a:t>
            </a:r>
            <a:r>
              <a:rPr lang="zh-TW" altLang="zh-TW" kern="100" dirty="0">
                <a:solidFill>
                  <a:srgbClr val="002060"/>
                </a:solidFill>
                <a:latin typeface="微軟正黑體" panose="020B0604030504040204" pitchFamily="34" charset="-120"/>
                <a:cs typeface="Times New Roman" panose="02020603050405020304" pitchFamily="18" charset="0"/>
              </a:rPr>
              <a:t>連鎖品牌</a:t>
            </a:r>
            <a:r>
              <a:rPr lang="zh-TW" altLang="zh-TW" kern="100" dirty="0" smtClean="0">
                <a:solidFill>
                  <a:srgbClr val="002060"/>
                </a:solidFill>
                <a:latin typeface="微軟正黑體" panose="020B0604030504040204" pitchFamily="34" charset="-120"/>
                <a:cs typeface="Times New Roman" panose="02020603050405020304" pitchFamily="18" charset="0"/>
              </a:rPr>
              <a:t>飯店</a:t>
            </a:r>
            <a:r>
              <a:rPr lang="zh-TW" altLang="zh-TW" kern="100" dirty="0" smtClean="0">
                <a:solidFill>
                  <a:srgbClr val="002060"/>
                </a:solidFill>
                <a:latin typeface="微軟正黑體" panose="020B0604030504040204" pitchFamily="34" charset="-120"/>
                <a:ea typeface="微軟正黑體" panose="020B0604030504040204" pitchFamily="34" charset="-120"/>
                <a:cs typeface="Times New Roman" panose="02020603050405020304" pitchFamily="18" charset="0"/>
              </a:rPr>
              <a:t>發展</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1512000" y="1563624"/>
            <a:ext cx="6778752" cy="4347598"/>
          </a:xfrm>
        </p:spPr>
        <p:txBody>
          <a:bodyPr>
            <a:noAutofit/>
          </a:bodyPr>
          <a:lstStyle/>
          <a:p>
            <a:r>
              <a:rPr lang="zh-TW" altLang="zh-TW" sz="2800" dirty="0">
                <a:solidFill>
                  <a:schemeClr val="tx1"/>
                </a:solidFill>
                <a:latin typeface="微軟正黑體" panose="020B0604030504040204" pitchFamily="34" charset="-120"/>
                <a:ea typeface="微軟正黑體" panose="020B0604030504040204" pitchFamily="34" charset="-120"/>
              </a:rPr>
              <a:t>飯店集團和連鎖經營形式發源於美國。</a:t>
            </a:r>
            <a:r>
              <a:rPr lang="en-US" altLang="zh-TW" sz="2800" dirty="0">
                <a:solidFill>
                  <a:schemeClr val="tx1"/>
                </a:solidFill>
                <a:latin typeface="微軟正黑體" panose="020B0604030504040204" pitchFamily="34" charset="-120"/>
                <a:ea typeface="微軟正黑體" panose="020B0604030504040204" pitchFamily="34" charset="-120"/>
              </a:rPr>
              <a:t>1907</a:t>
            </a:r>
            <a:r>
              <a:rPr lang="zh-TW" altLang="zh-TW" sz="2800" dirty="0">
                <a:solidFill>
                  <a:schemeClr val="tx1"/>
                </a:solidFill>
                <a:latin typeface="微軟正黑體" panose="020B0604030504040204" pitchFamily="34" charset="-120"/>
                <a:ea typeface="微軟正黑體" panose="020B0604030504040204" pitchFamily="34" charset="-120"/>
              </a:rPr>
              <a:t>年美國里茲</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Rize</a:t>
            </a:r>
            <a:r>
              <a:rPr lang="en-US" altLang="zh-TW" sz="2800" dirty="0">
                <a:solidFill>
                  <a:schemeClr val="tx1"/>
                </a:solidFill>
                <a:latin typeface="微軟正黑體" panose="020B0604030504040204" pitchFamily="34" charset="-120"/>
                <a:ea typeface="微軟正黑體" panose="020B0604030504040204" pitchFamily="34" charset="-120"/>
              </a:rPr>
              <a:t>)</a:t>
            </a:r>
            <a:r>
              <a:rPr lang="zh-TW" altLang="zh-TW" sz="2800" dirty="0">
                <a:solidFill>
                  <a:schemeClr val="tx1"/>
                </a:solidFill>
                <a:latin typeface="微軟正黑體" panose="020B0604030504040204" pitchFamily="34" charset="-120"/>
                <a:ea typeface="微軟正黑體" panose="020B0604030504040204" pitchFamily="34" charset="-120"/>
              </a:rPr>
              <a:t>出售特許經營權</a:t>
            </a:r>
            <a:r>
              <a:rPr lang="en-US" altLang="zh-TW" sz="2800" dirty="0">
                <a:solidFill>
                  <a:schemeClr val="tx1"/>
                </a:solidFill>
                <a:latin typeface="微軟正黑體" panose="020B0604030504040204" pitchFamily="34" charset="-120"/>
                <a:ea typeface="微軟正黑體" panose="020B0604030504040204" pitchFamily="34" charset="-120"/>
              </a:rPr>
              <a:t>(Franchising)</a:t>
            </a:r>
            <a:r>
              <a:rPr lang="zh-TW" altLang="zh-TW" sz="2800" dirty="0">
                <a:solidFill>
                  <a:schemeClr val="tx1"/>
                </a:solidFill>
                <a:latin typeface="微軟正黑體" panose="020B0604030504040204" pitchFamily="34" charset="-120"/>
                <a:ea typeface="微軟正黑體" panose="020B0604030504040204" pitchFamily="34" charset="-120"/>
              </a:rPr>
              <a:t>給飯店</a:t>
            </a:r>
            <a:r>
              <a:rPr lang="en-US" altLang="zh-TW" sz="2800" dirty="0">
                <a:solidFill>
                  <a:schemeClr val="tx1"/>
                </a:solidFill>
                <a:latin typeface="微軟正黑體" panose="020B0604030504040204" pitchFamily="34" charset="-120"/>
                <a:ea typeface="微軟正黑體" panose="020B0604030504040204" pitchFamily="34" charset="-120"/>
              </a:rPr>
              <a:t>(Serrano, Paul, &amp; </a:t>
            </a:r>
            <a:r>
              <a:rPr lang="en-US" altLang="zh-TW" sz="2800" dirty="0" err="1">
                <a:solidFill>
                  <a:schemeClr val="tx1"/>
                </a:solidFill>
                <a:latin typeface="微軟正黑體" panose="020B0604030504040204" pitchFamily="34" charset="-120"/>
                <a:ea typeface="微軟正黑體" panose="020B0604030504040204" pitchFamily="34" charset="-120"/>
              </a:rPr>
              <a:t>Dikova</a:t>
            </a:r>
            <a:r>
              <a:rPr lang="en-US" altLang="zh-TW" sz="2800" dirty="0">
                <a:solidFill>
                  <a:schemeClr val="tx1"/>
                </a:solidFill>
                <a:latin typeface="微軟正黑體" panose="020B0604030504040204" pitchFamily="34" charset="-120"/>
                <a:ea typeface="微軟正黑體" panose="020B0604030504040204" pitchFamily="34" charset="-120"/>
              </a:rPr>
              <a:t>, 2018)</a:t>
            </a:r>
            <a:r>
              <a:rPr lang="zh-TW" altLang="zh-TW" sz="2800" dirty="0">
                <a:solidFill>
                  <a:schemeClr val="tx1"/>
                </a:solidFill>
                <a:latin typeface="微軟正黑體" panose="020B0604030504040204" pitchFamily="34" charset="-120"/>
                <a:ea typeface="微軟正黑體" panose="020B0604030504040204" pitchFamily="34" charset="-120"/>
              </a:rPr>
              <a:t>，出現了飯店新的經營形式。</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ea typeface="微軟正黑體" panose="020B0604030504040204" pitchFamily="34" charset="-120"/>
              </a:rPr>
              <a:t>特許經營權</a:t>
            </a:r>
            <a:r>
              <a:rPr lang="en-US" altLang="zh-TW" sz="2800" dirty="0">
                <a:solidFill>
                  <a:schemeClr val="tx1"/>
                </a:solidFill>
                <a:latin typeface="微軟正黑體" panose="020B0604030504040204" pitchFamily="34" charset="-120"/>
                <a:ea typeface="微軟正黑體" panose="020B0604030504040204" pitchFamily="34" charset="-120"/>
              </a:rPr>
              <a:t>(Franchising)</a:t>
            </a:r>
            <a:r>
              <a:rPr lang="zh-TW" altLang="zh-TW" sz="2800" dirty="0">
                <a:solidFill>
                  <a:schemeClr val="tx1"/>
                </a:solidFill>
                <a:latin typeface="微軟正黑體" panose="020B0604030504040204" pitchFamily="34" charset="-120"/>
                <a:ea typeface="微軟正黑體" panose="020B0604030504040204" pitchFamily="34" charset="-120"/>
              </a:rPr>
              <a:t>是指在特定時間段內使用特定母公司的品牌和商業模式的權利，這是通過授權關係擴展業務和分銷產品和服務的一種方法</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Czinkot</a:t>
            </a:r>
            <a:r>
              <a:rPr lang="en-US" altLang="zh-TW" sz="2800" dirty="0">
                <a:solidFill>
                  <a:schemeClr val="tx1"/>
                </a:solidFill>
                <a:latin typeface="微軟正黑體" panose="020B0604030504040204" pitchFamily="34" charset="-120"/>
                <a:ea typeface="微軟正黑體" panose="020B0604030504040204" pitchFamily="34" charset="-120"/>
              </a:rPr>
              <a:t>, </a:t>
            </a:r>
            <a:r>
              <a:rPr lang="en-US" altLang="zh-TW" sz="2800" dirty="0" err="1">
                <a:solidFill>
                  <a:schemeClr val="tx1"/>
                </a:solidFill>
                <a:latin typeface="微軟正黑體" panose="020B0604030504040204" pitchFamily="34" charset="-120"/>
                <a:ea typeface="微軟正黑體" panose="020B0604030504040204" pitchFamily="34" charset="-120"/>
              </a:rPr>
              <a:t>Ronkainen</a:t>
            </a:r>
            <a:r>
              <a:rPr lang="en-US" altLang="zh-TW" sz="2800" dirty="0">
                <a:solidFill>
                  <a:schemeClr val="tx1"/>
                </a:solidFill>
                <a:latin typeface="微軟正黑體" panose="020B0604030504040204" pitchFamily="34" charset="-120"/>
                <a:ea typeface="微軟正黑體" panose="020B0604030504040204" pitchFamily="34" charset="-120"/>
              </a:rPr>
              <a:t>, &amp; Donath, 2004)</a:t>
            </a:r>
            <a:r>
              <a:rPr lang="zh-TW" altLang="zh-TW" sz="2800" dirty="0">
                <a:solidFill>
                  <a:schemeClr val="tx1"/>
                </a:solidFill>
                <a:latin typeface="微軟正黑體" panose="020B0604030504040204" pitchFamily="34" charset="-120"/>
                <a:ea typeface="微軟正黑體" panose="020B0604030504040204" pitchFamily="34" charset="-120"/>
              </a:rPr>
              <a:t>。</a:t>
            </a:r>
            <a:endParaRPr lang="zh-TW" altLang="en-US" sz="2800"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143195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24110"/>
            <a:ext cx="6589199" cy="1280890"/>
          </a:xfrm>
        </p:spPr>
        <p:txBody>
          <a:bodyPr>
            <a:noAutofit/>
          </a:bodyPr>
          <a:lstStyle/>
          <a:p>
            <a:pPr lvl="0"/>
            <a:r>
              <a:rPr lang="en-US" altLang="zh-TW" kern="100" dirty="0">
                <a:solidFill>
                  <a:srgbClr val="002060"/>
                </a:solidFill>
                <a:latin typeface="+mn-ea"/>
                <a:ea typeface="+mn-ea"/>
                <a:cs typeface="Times New Roman" panose="02020603050405020304" pitchFamily="18" charset="0"/>
              </a:rPr>
              <a:t>2.2</a:t>
            </a:r>
            <a:r>
              <a:rPr lang="zh-TW" altLang="zh-TW" dirty="0">
                <a:solidFill>
                  <a:srgbClr val="002060"/>
                </a:solidFill>
                <a:latin typeface="+mn-ea"/>
                <a:ea typeface="+mn-ea"/>
              </a:rPr>
              <a:t>品牌</a:t>
            </a:r>
            <a:r>
              <a:rPr lang="zh-TW" altLang="zh-TW" dirty="0" smtClean="0">
                <a:solidFill>
                  <a:srgbClr val="002060"/>
                </a:solidFill>
                <a:latin typeface="+mn-ea"/>
                <a:ea typeface="+mn-ea"/>
              </a:rPr>
              <a:t>信任</a:t>
            </a:r>
            <a:r>
              <a:rPr lang="en-US" altLang="zh-TW" dirty="0">
                <a:solidFill>
                  <a:srgbClr val="002060"/>
                </a:solidFill>
                <a:latin typeface="+mn-ea"/>
                <a:ea typeface="+mn-ea"/>
              </a:rPr>
              <a:t/>
            </a:r>
            <a:br>
              <a:rPr lang="en-US" altLang="zh-TW" dirty="0">
                <a:solidFill>
                  <a:srgbClr val="002060"/>
                </a:solidFill>
                <a:latin typeface="+mn-ea"/>
                <a:ea typeface="+mn-ea"/>
              </a:rPr>
            </a:br>
            <a:r>
              <a:rPr lang="zh-TW" altLang="en-US" dirty="0">
                <a:latin typeface="+mn-ea"/>
                <a:ea typeface="+mn-ea"/>
              </a:rPr>
              <a:t/>
            </a:r>
            <a:br>
              <a:rPr lang="zh-TW" altLang="en-US" dirty="0">
                <a:latin typeface="+mn-ea"/>
                <a:ea typeface="+mn-ea"/>
              </a:rPr>
            </a:br>
            <a:endParaRPr lang="zh-TW" altLang="en-US" dirty="0">
              <a:latin typeface="+mn-ea"/>
              <a:ea typeface="+mn-ea"/>
            </a:endParaRPr>
          </a:p>
        </p:txBody>
      </p:sp>
      <p:sp>
        <p:nvSpPr>
          <p:cNvPr id="3" name="內容版面配置區 2"/>
          <p:cNvSpPr>
            <a:spLocks noGrp="1"/>
          </p:cNvSpPr>
          <p:nvPr>
            <p:ph idx="1"/>
          </p:nvPr>
        </p:nvSpPr>
        <p:spPr>
          <a:xfrm>
            <a:off x="1512000" y="1554480"/>
            <a:ext cx="6686550" cy="4700016"/>
          </a:xfrm>
        </p:spPr>
        <p:txBody>
          <a:bodyPr>
            <a:normAutofit/>
          </a:bodyPr>
          <a:lstStyle/>
          <a:p>
            <a:r>
              <a:rPr lang="en-US" altLang="zh-TW" sz="2800" dirty="0">
                <a:solidFill>
                  <a:schemeClr val="tx1"/>
                </a:solidFill>
                <a:latin typeface="微軟正黑體" panose="020B0604030504040204" pitchFamily="34" charset="-120"/>
                <a:ea typeface="微軟正黑體" panose="020B0604030504040204" pitchFamily="34" charset="-120"/>
              </a:rPr>
              <a:t>Chaudhuri</a:t>
            </a:r>
            <a:r>
              <a:rPr lang="zh-TW" altLang="zh-TW" sz="2800" dirty="0">
                <a:solidFill>
                  <a:schemeClr val="tx1"/>
                </a:solidFill>
                <a:latin typeface="微軟正黑體" panose="020B0604030504040204" pitchFamily="34" charset="-120"/>
                <a:ea typeface="微軟正黑體" panose="020B0604030504040204" pitchFamily="34" charset="-120"/>
              </a:rPr>
              <a:t>和</a:t>
            </a:r>
            <a:r>
              <a:rPr lang="en-US" altLang="zh-TW" sz="2800" dirty="0">
                <a:solidFill>
                  <a:schemeClr val="tx1"/>
                </a:solidFill>
                <a:latin typeface="微軟正黑體" panose="020B0604030504040204" pitchFamily="34" charset="-120"/>
                <a:ea typeface="微軟正黑體" panose="020B0604030504040204" pitchFamily="34" charset="-120"/>
              </a:rPr>
              <a:t>Holbrook(2001)</a:t>
            </a:r>
            <a:r>
              <a:rPr lang="zh-TW" altLang="zh-TW" sz="2800" dirty="0">
                <a:solidFill>
                  <a:schemeClr val="tx1"/>
                </a:solidFill>
                <a:latin typeface="微軟正黑體" panose="020B0604030504040204" pitchFamily="34" charset="-120"/>
                <a:ea typeface="微軟正黑體" panose="020B0604030504040204" pitchFamily="34" charset="-120"/>
              </a:rPr>
              <a:t>將品牌</a:t>
            </a:r>
            <a:r>
              <a:rPr lang="zh-TW" altLang="zh-TW" sz="2800" dirty="0" smtClean="0">
                <a:solidFill>
                  <a:schemeClr val="tx1"/>
                </a:solidFill>
                <a:latin typeface="微軟正黑體" panose="020B0604030504040204" pitchFamily="34" charset="-120"/>
                <a:ea typeface="微軟正黑體" panose="020B0604030504040204" pitchFamily="34" charset="-120"/>
              </a:rPr>
              <a:t>信任為</a:t>
            </a:r>
            <a:r>
              <a:rPr lang="zh-TW" altLang="zh-TW" sz="2800" dirty="0">
                <a:solidFill>
                  <a:schemeClr val="tx1"/>
                </a:solidFill>
                <a:latin typeface="微軟正黑體" panose="020B0604030504040204" pitchFamily="34" charset="-120"/>
                <a:ea typeface="微軟正黑體" panose="020B0604030504040204" pitchFamily="34" charset="-120"/>
              </a:rPr>
              <a:t>「平均消費者會依賴對於品牌信任度去履行購買意願</a:t>
            </a:r>
            <a:r>
              <a:rPr lang="zh-TW" altLang="zh-TW" sz="2800" dirty="0" smtClean="0">
                <a:solidFill>
                  <a:schemeClr val="tx1"/>
                </a:solidFill>
                <a:latin typeface="微軟正黑體" panose="020B0604030504040204" pitchFamily="34" charset="-120"/>
                <a:ea typeface="微軟正黑體" panose="020B0604030504040204" pitchFamily="34" charset="-120"/>
              </a:rPr>
              <a:t>」的概念。</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ea typeface="微軟正黑體" panose="020B0604030504040204" pitchFamily="34" charset="-120"/>
              </a:rPr>
              <a:t>消費者對公司產品評估後，品牌信任顯示出來</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Kabadayi</a:t>
            </a:r>
            <a:r>
              <a:rPr lang="en-US" altLang="zh-TW" sz="2800" dirty="0">
                <a:solidFill>
                  <a:schemeClr val="tx1"/>
                </a:solidFill>
                <a:latin typeface="微軟正黑體" panose="020B0604030504040204" pitchFamily="34" charset="-120"/>
                <a:ea typeface="微軟正黑體" panose="020B0604030504040204" pitchFamily="34" charset="-120"/>
              </a:rPr>
              <a:t> &amp; Alan, 2012)</a:t>
            </a:r>
            <a:r>
              <a:rPr lang="zh-TW" altLang="zh-TW" sz="2800" dirty="0">
                <a:solidFill>
                  <a:schemeClr val="tx1"/>
                </a:solidFill>
                <a:latin typeface="微軟正黑體" panose="020B0604030504040204" pitchFamily="34" charset="-120"/>
                <a:ea typeface="微軟正黑體" panose="020B0604030504040204" pitchFamily="34" charset="-120"/>
              </a:rPr>
              <a:t>。</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en-US" altLang="zh-TW" sz="2800" dirty="0" err="1">
                <a:solidFill>
                  <a:schemeClr val="tx1"/>
                </a:solidFill>
                <a:latin typeface="微軟正黑體" panose="020B0604030504040204" pitchFamily="34" charset="-120"/>
                <a:ea typeface="微軟正黑體" panose="020B0604030504040204" pitchFamily="34" charset="-120"/>
              </a:rPr>
              <a:t>Doney</a:t>
            </a:r>
            <a:r>
              <a:rPr lang="zh-TW" altLang="zh-TW" sz="2800" dirty="0">
                <a:solidFill>
                  <a:schemeClr val="tx1"/>
                </a:solidFill>
                <a:latin typeface="微軟正黑體" panose="020B0604030504040204" pitchFamily="34" charset="-120"/>
                <a:ea typeface="微軟正黑體" panose="020B0604030504040204" pitchFamily="34" charset="-120"/>
              </a:rPr>
              <a:t>和</a:t>
            </a:r>
            <a:r>
              <a:rPr lang="en-US" altLang="zh-TW" sz="2800" dirty="0">
                <a:solidFill>
                  <a:schemeClr val="tx1"/>
                </a:solidFill>
                <a:latin typeface="微軟正黑體" panose="020B0604030504040204" pitchFamily="34" charset="-120"/>
                <a:ea typeface="微軟正黑體" panose="020B0604030504040204" pitchFamily="34" charset="-120"/>
              </a:rPr>
              <a:t>Cannon(1997)</a:t>
            </a:r>
            <a:r>
              <a:rPr lang="zh-TW" altLang="zh-TW" sz="2800" dirty="0">
                <a:solidFill>
                  <a:schemeClr val="tx1"/>
                </a:solidFill>
                <a:latin typeface="微軟正黑體" panose="020B0604030504040204" pitchFamily="34" charset="-120"/>
                <a:ea typeface="微軟正黑體" panose="020B0604030504040204" pitchFamily="34" charset="-120"/>
              </a:rPr>
              <a:t>指出企業提供消費者對其品牌的安全性，誠實性和可靠性的信念，在消費者之間具有長期的關係。因此可以假設品牌信任對消費者的行為意向有重要影響。</a:t>
            </a:r>
          </a:p>
          <a:p>
            <a:endParaRPr lang="zh-TW" altLang="en-US" dirty="0">
              <a:solidFill>
                <a:schemeClr val="tx1"/>
              </a:solidFill>
            </a:endParaRPr>
          </a:p>
        </p:txBody>
      </p:sp>
    </p:spTree>
    <p:extLst>
      <p:ext uri="{BB962C8B-B14F-4D97-AF65-F5344CB8AC3E}">
        <p14:creationId xmlns:p14="http://schemas.microsoft.com/office/powerpoint/2010/main" val="1612740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712684"/>
            <a:ext cx="7373445" cy="684062"/>
          </a:xfrm>
        </p:spPr>
        <p:txBody>
          <a:bodyPr>
            <a:noAutofit/>
          </a:bodyPr>
          <a:lstStyle/>
          <a:p>
            <a:pPr lvl="0"/>
            <a:r>
              <a:rPr lang="en-US" altLang="zh-TW" dirty="0">
                <a:solidFill>
                  <a:srgbClr val="002060"/>
                </a:solidFill>
                <a:latin typeface="微軟正黑體" panose="020B0604030504040204" pitchFamily="34" charset="-120"/>
                <a:ea typeface="微軟正黑體" panose="020B0604030504040204" pitchFamily="34" charset="-120"/>
              </a:rPr>
              <a:t>2.3</a:t>
            </a:r>
            <a:r>
              <a:rPr lang="zh-TW" altLang="zh-TW" dirty="0">
                <a:solidFill>
                  <a:srgbClr val="002060"/>
                </a:solidFill>
                <a:latin typeface="微軟正黑體" panose="020B0604030504040204" pitchFamily="34" charset="-120"/>
                <a:ea typeface="微軟正黑體" panose="020B0604030504040204" pitchFamily="34" charset="-120"/>
              </a:rPr>
              <a:t>品牌</a:t>
            </a:r>
            <a:r>
              <a:rPr lang="zh-TW" altLang="zh-TW" dirty="0" smtClean="0">
                <a:solidFill>
                  <a:srgbClr val="002060"/>
                </a:solidFill>
                <a:latin typeface="微軟正黑體" panose="020B0604030504040204" pitchFamily="34" charset="-120"/>
                <a:ea typeface="微軟正黑體" panose="020B0604030504040204" pitchFamily="34" charset="-120"/>
              </a:rPr>
              <a:t>形象</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1512000" y="2009394"/>
            <a:ext cx="6970519" cy="2306574"/>
          </a:xfrm>
        </p:spPr>
        <p:txBody>
          <a:bodyPr>
            <a:noAutofit/>
          </a:bodyPr>
          <a:lstStyle/>
          <a:p>
            <a:r>
              <a:rPr lang="zh-TW" altLang="zh-TW" sz="2800" dirty="0">
                <a:solidFill>
                  <a:schemeClr val="tx1"/>
                </a:solidFill>
                <a:latin typeface="微軟正黑體" panose="020B0604030504040204" pitchFamily="34" charset="-120"/>
                <a:ea typeface="微軟正黑體" panose="020B0604030504040204" pitchFamily="34" charset="-120"/>
              </a:rPr>
              <a:t>品牌形象是影響顧客主觀</a:t>
            </a:r>
            <a:r>
              <a:rPr lang="zh-TW" altLang="zh-TW" sz="2800" dirty="0" smtClean="0">
                <a:solidFill>
                  <a:schemeClr val="tx1"/>
                </a:solidFill>
                <a:latin typeface="微軟正黑體" panose="020B0604030504040204" pitchFamily="34" charset="-120"/>
                <a:ea typeface="微軟正黑體" panose="020B0604030504040204" pitchFamily="34" charset="-120"/>
              </a:rPr>
              <a:t>認知</a:t>
            </a:r>
            <a:r>
              <a:rPr lang="zh-TW" altLang="en-US" sz="2800" dirty="0">
                <a:solidFill>
                  <a:schemeClr val="tx1"/>
                </a:solidFill>
                <a:latin typeface="微軟正黑體" panose="020B0604030504040204" pitchFamily="34" charset="-120"/>
                <a:ea typeface="微軟正黑體" panose="020B0604030504040204" pitchFamily="34" charset="-120"/>
              </a:rPr>
              <a:t>及</a:t>
            </a:r>
            <a:r>
              <a:rPr lang="zh-TW" altLang="zh-TW" sz="2800" dirty="0" smtClean="0">
                <a:solidFill>
                  <a:schemeClr val="tx1"/>
                </a:solidFill>
                <a:latin typeface="微軟正黑體" panose="020B0604030504040204" pitchFamily="34" charset="-120"/>
                <a:ea typeface="微軟正黑體" panose="020B0604030504040204" pitchFamily="34" charset="-120"/>
              </a:rPr>
              <a:t>行為</a:t>
            </a:r>
            <a:r>
              <a:rPr lang="zh-TW" altLang="zh-TW" sz="2800" dirty="0">
                <a:solidFill>
                  <a:schemeClr val="tx1"/>
                </a:solidFill>
                <a:latin typeface="微軟正黑體" panose="020B0604030504040204" pitchFamily="34" charset="-120"/>
                <a:ea typeface="微軟正黑體" panose="020B0604030504040204" pitchFamily="34" charset="-120"/>
              </a:rPr>
              <a:t>的決定因素</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Ryu</a:t>
            </a:r>
            <a:r>
              <a:rPr lang="en-US" altLang="zh-TW" sz="2800" dirty="0">
                <a:solidFill>
                  <a:schemeClr val="tx1"/>
                </a:solidFill>
                <a:latin typeface="微軟正黑體" panose="020B0604030504040204" pitchFamily="34" charset="-120"/>
                <a:ea typeface="微軟正黑體" panose="020B0604030504040204" pitchFamily="34" charset="-120"/>
              </a:rPr>
              <a:t>, Han, &amp; Kim, 2008)</a:t>
            </a:r>
            <a:r>
              <a:rPr lang="zh-TW" altLang="zh-TW" sz="2800" dirty="0">
                <a:solidFill>
                  <a:schemeClr val="tx1"/>
                </a:solidFill>
                <a:latin typeface="微軟正黑體" panose="020B0604030504040204" pitchFamily="34" charset="-120"/>
                <a:ea typeface="微軟正黑體" panose="020B0604030504040204" pitchFamily="34" charset="-120"/>
              </a:rPr>
              <a:t> 。</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smtClean="0">
                <a:solidFill>
                  <a:schemeClr val="tx1"/>
                </a:solidFill>
                <a:latin typeface="微軟正黑體" panose="020B0604030504040204" pitchFamily="34" charset="-120"/>
                <a:ea typeface="微軟正黑體" panose="020B0604030504040204" pitchFamily="34" charset="-120"/>
              </a:rPr>
              <a:t>品牌</a:t>
            </a:r>
            <a:r>
              <a:rPr lang="zh-TW" altLang="zh-TW" sz="2800" dirty="0">
                <a:solidFill>
                  <a:schemeClr val="tx1"/>
                </a:solidFill>
                <a:latin typeface="微軟正黑體" panose="020B0604030504040204" pitchFamily="34" charset="-120"/>
                <a:ea typeface="微軟正黑體" panose="020B0604030504040204" pitchFamily="34" charset="-120"/>
              </a:rPr>
              <a:t>形像有助於消費者</a:t>
            </a:r>
            <a:r>
              <a:rPr lang="zh-TW" altLang="zh-TW" sz="2800" dirty="0" smtClean="0">
                <a:solidFill>
                  <a:schemeClr val="tx1"/>
                </a:solidFill>
                <a:latin typeface="微軟正黑體" panose="020B0604030504040204" pitchFamily="34" charset="-120"/>
                <a:ea typeface="微軟正黑體" panose="020B0604030504040204" pitchFamily="34" charset="-120"/>
              </a:rPr>
              <a:t>認識</a:t>
            </a:r>
            <a:r>
              <a:rPr lang="zh-TW" altLang="en-US" sz="2800" dirty="0" smtClean="0">
                <a:solidFill>
                  <a:schemeClr val="tx1"/>
                </a:solidFill>
                <a:latin typeface="微軟正黑體" panose="020B0604030504040204" pitchFamily="34" charset="-120"/>
                <a:ea typeface="微軟正黑體" panose="020B0604030504040204" pitchFamily="34" charset="-120"/>
              </a:rPr>
              <a:t>其</a:t>
            </a:r>
            <a:r>
              <a:rPr lang="zh-TW" altLang="en-US" sz="2800" dirty="0">
                <a:solidFill>
                  <a:schemeClr val="tx1"/>
                </a:solidFill>
                <a:latin typeface="微軟正黑體" panose="020B0604030504040204" pitchFamily="34" charset="-120"/>
                <a:ea typeface="微軟正黑體" panose="020B0604030504040204" pitchFamily="34" charset="-120"/>
              </a:rPr>
              <a:t>對</a:t>
            </a:r>
            <a:r>
              <a:rPr lang="zh-TW" altLang="zh-TW" sz="2800" dirty="0" smtClean="0">
                <a:solidFill>
                  <a:schemeClr val="tx1"/>
                </a:solidFill>
                <a:latin typeface="微軟正黑體" panose="020B0604030504040204" pitchFamily="34" charset="-120"/>
                <a:ea typeface="微軟正黑體" panose="020B0604030504040204" pitchFamily="34" charset="-120"/>
              </a:rPr>
              <a:t>品牌</a:t>
            </a:r>
            <a:r>
              <a:rPr lang="zh-TW" altLang="zh-TW" sz="2800" dirty="0">
                <a:solidFill>
                  <a:schemeClr val="tx1"/>
                </a:solidFill>
                <a:latin typeface="微軟正黑體" panose="020B0604030504040204" pitchFamily="34" charset="-120"/>
                <a:ea typeface="微軟正黑體" panose="020B0604030504040204" pitchFamily="34" charset="-120"/>
              </a:rPr>
              <a:t>的</a:t>
            </a:r>
            <a:r>
              <a:rPr lang="zh-TW" altLang="zh-TW" sz="2800" dirty="0" smtClean="0">
                <a:solidFill>
                  <a:schemeClr val="tx1"/>
                </a:solidFill>
                <a:latin typeface="微軟正黑體" panose="020B0604030504040204" pitchFamily="34" charset="-120"/>
                <a:ea typeface="微軟正黑體" panose="020B0604030504040204" pitchFamily="34" charset="-120"/>
              </a:rPr>
              <a:t>需求並</a:t>
            </a:r>
            <a:r>
              <a:rPr lang="zh-TW" altLang="zh-TW" sz="2800" dirty="0">
                <a:solidFill>
                  <a:schemeClr val="tx1"/>
                </a:solidFill>
                <a:latin typeface="微軟正黑體" panose="020B0604030504040204" pitchFamily="34" charset="-120"/>
                <a:ea typeface="微軟正黑體" panose="020B0604030504040204" pitchFamily="34" charset="-120"/>
              </a:rPr>
              <a:t>區分品牌</a:t>
            </a:r>
            <a:r>
              <a:rPr lang="en-US" altLang="zh-TW" sz="2800" dirty="0">
                <a:solidFill>
                  <a:schemeClr val="tx1"/>
                </a:solidFill>
                <a:latin typeface="微軟正黑體" panose="020B0604030504040204" pitchFamily="34" charset="-120"/>
                <a:ea typeface="微軟正黑體" panose="020B0604030504040204" pitchFamily="34" charset="-120"/>
              </a:rPr>
              <a:t>(Anwar, </a:t>
            </a:r>
            <a:r>
              <a:rPr lang="en-US" altLang="zh-TW" sz="2800" dirty="0" err="1">
                <a:solidFill>
                  <a:schemeClr val="tx1"/>
                </a:solidFill>
                <a:latin typeface="微軟正黑體" panose="020B0604030504040204" pitchFamily="34" charset="-120"/>
                <a:ea typeface="微軟正黑體" panose="020B0604030504040204" pitchFamily="34" charset="-120"/>
              </a:rPr>
              <a:t>Gulzar</a:t>
            </a:r>
            <a:r>
              <a:rPr lang="en-US" altLang="zh-TW" sz="2800" dirty="0">
                <a:solidFill>
                  <a:schemeClr val="tx1"/>
                </a:solidFill>
                <a:latin typeface="微軟正黑體" panose="020B0604030504040204" pitchFamily="34" charset="-120"/>
                <a:ea typeface="微軟正黑體" panose="020B0604030504040204" pitchFamily="34" charset="-120"/>
              </a:rPr>
              <a:t>, </a:t>
            </a:r>
            <a:r>
              <a:rPr lang="en-US" altLang="zh-TW" sz="2800" dirty="0" err="1">
                <a:solidFill>
                  <a:schemeClr val="tx1"/>
                </a:solidFill>
                <a:latin typeface="微軟正黑體" panose="020B0604030504040204" pitchFamily="34" charset="-120"/>
                <a:ea typeface="微軟正黑體" panose="020B0604030504040204" pitchFamily="34" charset="-120"/>
              </a:rPr>
              <a:t>Sohail</a:t>
            </a:r>
            <a:r>
              <a:rPr lang="en-US" altLang="zh-TW" sz="2800" dirty="0">
                <a:solidFill>
                  <a:schemeClr val="tx1"/>
                </a:solidFill>
                <a:latin typeface="微軟正黑體" panose="020B0604030504040204" pitchFamily="34" charset="-120"/>
                <a:ea typeface="微軟正黑體" panose="020B0604030504040204" pitchFamily="34" charset="-120"/>
              </a:rPr>
              <a:t>, &amp; </a:t>
            </a:r>
            <a:r>
              <a:rPr lang="en-US" altLang="zh-TW" sz="2800" dirty="0" err="1">
                <a:solidFill>
                  <a:schemeClr val="tx1"/>
                </a:solidFill>
                <a:latin typeface="微軟正黑體" panose="020B0604030504040204" pitchFamily="34" charset="-120"/>
                <a:ea typeface="微軟正黑體" panose="020B0604030504040204" pitchFamily="34" charset="-120"/>
              </a:rPr>
              <a:t>Akram</a:t>
            </a:r>
            <a:r>
              <a:rPr lang="en-US" altLang="zh-TW" sz="2800" dirty="0">
                <a:solidFill>
                  <a:schemeClr val="tx1"/>
                </a:solidFill>
                <a:latin typeface="微軟正黑體" panose="020B0604030504040204" pitchFamily="34" charset="-120"/>
                <a:ea typeface="微軟正黑體" panose="020B0604030504040204" pitchFamily="34" charset="-120"/>
              </a:rPr>
              <a:t>, 2011)</a:t>
            </a:r>
            <a:r>
              <a:rPr lang="zh-TW" altLang="zh-TW" sz="2800" dirty="0" smtClean="0">
                <a:solidFill>
                  <a:schemeClr val="tx1"/>
                </a:solidFill>
                <a:latin typeface="微軟正黑體" panose="020B0604030504040204" pitchFamily="34" charset="-120"/>
                <a:ea typeface="微軟正黑體" panose="020B0604030504040204" pitchFamily="34" charset="-120"/>
              </a:rPr>
              <a:t> 。</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lumMod val="95000"/>
                    <a:lumOff val="5000"/>
                  </a:schemeClr>
                </a:solidFill>
                <a:latin typeface="微軟正黑體" panose="020B0604030504040204" pitchFamily="34" charset="-120"/>
              </a:rPr>
              <a:t>良好的品牌形象可以提高消費者的信任度，因為它可以降低購買風險</a:t>
            </a:r>
            <a:r>
              <a:rPr lang="en-US" altLang="zh-TW" sz="2800" dirty="0">
                <a:solidFill>
                  <a:schemeClr val="tx1">
                    <a:lumMod val="95000"/>
                    <a:lumOff val="5000"/>
                  </a:schemeClr>
                </a:solidFill>
                <a:latin typeface="微軟正黑體" panose="020B0604030504040204" pitchFamily="34" charset="-120"/>
              </a:rPr>
              <a:t>(Chiang, &amp; Jang, 2007)</a:t>
            </a:r>
            <a:r>
              <a:rPr lang="zh-TW" altLang="zh-TW" sz="2800" dirty="0">
                <a:solidFill>
                  <a:schemeClr val="tx1">
                    <a:lumMod val="95000"/>
                    <a:lumOff val="5000"/>
                  </a:schemeClr>
                </a:solidFill>
                <a:latin typeface="微軟正黑體" panose="020B0604030504040204" pitchFamily="34" charset="-120"/>
              </a:rPr>
              <a:t>。</a:t>
            </a:r>
            <a:endParaRPr lang="en-US" altLang="zh-TW" sz="2800" dirty="0">
              <a:solidFill>
                <a:schemeClr val="tx1">
                  <a:lumMod val="95000"/>
                  <a:lumOff val="5000"/>
                </a:schemeClr>
              </a:solidFill>
              <a:latin typeface="微軟正黑體" panose="020B0604030504040204" pitchFamily="34" charset="-120"/>
            </a:endParaRPr>
          </a:p>
          <a:p>
            <a:pPr marL="0" indent="0">
              <a:buNone/>
            </a:pPr>
            <a:endParaRPr lang="zh-TW" altLang="en-US" sz="2800" dirty="0">
              <a:solidFill>
                <a:schemeClr val="tx1">
                  <a:lumMod val="95000"/>
                  <a:lumOff val="5000"/>
                </a:schemeClr>
              </a:solidFill>
            </a:endParaRPr>
          </a:p>
          <a:p>
            <a:endParaRPr lang="en-US" altLang="zh-TW" sz="2800"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755536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585216"/>
            <a:ext cx="7105151" cy="786384"/>
          </a:xfrm>
        </p:spPr>
        <p:txBody>
          <a:bodyPr vert="horz" lIns="91440" tIns="45720" rIns="91440" bIns="45720" rtlCol="0" anchor="t">
            <a:noAutofit/>
          </a:bodyPr>
          <a:lstStyle/>
          <a:p>
            <a:r>
              <a:rPr lang="en-US" altLang="zh-TW" dirty="0">
                <a:solidFill>
                  <a:srgbClr val="002060"/>
                </a:solidFill>
                <a:latin typeface="微軟正黑體" panose="020B0604030504040204" pitchFamily="34" charset="-120"/>
                <a:ea typeface="微軟正黑體" panose="020B0604030504040204" pitchFamily="34" charset="-120"/>
              </a:rPr>
              <a:t>2.4</a:t>
            </a:r>
            <a:r>
              <a:rPr lang="zh-TW" altLang="zh-TW" dirty="0">
                <a:solidFill>
                  <a:srgbClr val="002060"/>
                </a:solidFill>
                <a:latin typeface="微軟正黑體" panose="020B0604030504040204" pitchFamily="34" charset="-120"/>
                <a:ea typeface="微軟正黑體" panose="020B0604030504040204" pitchFamily="34" charset="-120"/>
              </a:rPr>
              <a:t>品牌價值</a:t>
            </a:r>
            <a:endParaRPr lang="zh-TW" altLang="en-US" dirty="0">
              <a:solidFill>
                <a:srgbClr val="002060"/>
              </a:solidFill>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1512000" y="1545336"/>
            <a:ext cx="7263384" cy="4937760"/>
          </a:xfrm>
        </p:spPr>
        <p:txBody>
          <a:bodyPr>
            <a:normAutofit/>
          </a:bodyPr>
          <a:lstStyle/>
          <a:p>
            <a:r>
              <a:rPr lang="zh-TW" altLang="zh-TW" sz="2800" dirty="0">
                <a:solidFill>
                  <a:schemeClr val="tx1"/>
                </a:solidFill>
                <a:latin typeface="微軟正黑體" panose="020B0604030504040204" pitchFamily="34" charset="-120"/>
                <a:ea typeface="微軟正黑體" panose="020B0604030504040204" pitchFamily="34" charset="-120"/>
              </a:rPr>
              <a:t>根據消費者文化理論</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Arnould</a:t>
            </a:r>
            <a:r>
              <a:rPr lang="en-US" altLang="zh-TW" sz="2800" dirty="0">
                <a:solidFill>
                  <a:schemeClr val="tx1"/>
                </a:solidFill>
                <a:latin typeface="微軟正黑體" panose="020B0604030504040204" pitchFamily="34" charset="-120"/>
                <a:ea typeface="微軟正黑體" panose="020B0604030504040204" pitchFamily="34" charset="-120"/>
              </a:rPr>
              <a:t> &amp; Thompson, 2005)</a:t>
            </a:r>
            <a:r>
              <a:rPr lang="zh-TW" altLang="zh-TW" sz="2800" dirty="0">
                <a:solidFill>
                  <a:schemeClr val="tx1"/>
                </a:solidFill>
                <a:latin typeface="微軟正黑體" panose="020B0604030504040204" pitchFamily="34" charset="-120"/>
                <a:ea typeface="微軟正黑體" panose="020B0604030504040204" pitchFamily="34" charset="-120"/>
              </a:rPr>
              <a:t>，企業經常使用品牌作為符號資源，消費者可以用有意義的方式構建自己獨特的身份</a:t>
            </a:r>
            <a:r>
              <a:rPr lang="en-US" altLang="zh-TW" sz="2800" dirty="0">
                <a:solidFill>
                  <a:schemeClr val="tx1"/>
                </a:solidFill>
                <a:latin typeface="微軟正黑體" panose="020B0604030504040204" pitchFamily="34" charset="-120"/>
                <a:ea typeface="微軟正黑體" panose="020B0604030504040204" pitchFamily="34" charset="-120"/>
              </a:rPr>
              <a:t>(He, Huang, &amp; Wu, 2018)</a:t>
            </a:r>
            <a:r>
              <a:rPr lang="zh-TW" altLang="zh-TW" sz="2800" dirty="0">
                <a:solidFill>
                  <a:schemeClr val="tx1"/>
                </a:solidFill>
                <a:latin typeface="微軟正黑體" panose="020B0604030504040204" pitchFamily="34" charset="-120"/>
                <a:ea typeface="微軟正黑體" panose="020B0604030504040204" pitchFamily="34" charset="-120"/>
              </a:rPr>
              <a:t>。</a:t>
            </a:r>
            <a:endParaRPr lang="en-US" altLang="zh-TW" sz="2800" dirty="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ea typeface="微軟正黑體" panose="020B0604030504040204" pitchFamily="34" charset="-120"/>
              </a:rPr>
              <a:t>構成品牌價值的七個因素，包括快樂、信任、差異化、聲譽、</a:t>
            </a:r>
            <a:r>
              <a:rPr lang="zh-TW" altLang="zh-TW" sz="2800" dirty="0" smtClean="0">
                <a:solidFill>
                  <a:schemeClr val="tx1"/>
                </a:solidFill>
                <a:latin typeface="微軟正黑體" panose="020B0604030504040204" pitchFamily="34" charset="-120"/>
                <a:ea typeface="微軟正黑體" panose="020B0604030504040204" pitchFamily="34" charset="-120"/>
              </a:rPr>
              <a:t>經濟價值</a:t>
            </a:r>
            <a:r>
              <a:rPr lang="zh-TW" altLang="zh-TW" sz="2800" dirty="0">
                <a:solidFill>
                  <a:schemeClr val="tx1"/>
                </a:solidFill>
                <a:latin typeface="微軟正黑體" panose="020B0604030504040204" pitchFamily="34" charset="-120"/>
                <a:ea typeface="微軟正黑體" panose="020B0604030504040204" pitchFamily="34" charset="-120"/>
              </a:rPr>
              <a:t>、社會接受度和社會地位</a:t>
            </a:r>
            <a:r>
              <a:rPr lang="zh-TW" altLang="zh-TW" sz="2800" dirty="0" smtClean="0">
                <a:solidFill>
                  <a:schemeClr val="tx1"/>
                </a:solidFill>
                <a:latin typeface="微軟正黑體" panose="020B0604030504040204" pitchFamily="34" charset="-120"/>
                <a:ea typeface="微軟正黑體" panose="020B0604030504040204" pitchFamily="34" charset="-120"/>
              </a:rPr>
              <a:t>。</a:t>
            </a:r>
            <a:r>
              <a:rPr lang="zh-TW" altLang="en-US" sz="2800" dirty="0" smtClean="0">
                <a:solidFill>
                  <a:schemeClr val="tx1"/>
                </a:solidFill>
                <a:latin typeface="微軟正黑體" panose="020B0604030504040204" pitchFamily="34" charset="-120"/>
                <a:ea typeface="微軟正黑體" panose="020B0604030504040204" pitchFamily="34" charset="-120"/>
              </a:rPr>
              <a:t>研究</a:t>
            </a:r>
            <a:r>
              <a:rPr lang="zh-TW" altLang="zh-TW" sz="2800" dirty="0" smtClean="0">
                <a:solidFill>
                  <a:schemeClr val="tx1"/>
                </a:solidFill>
                <a:latin typeface="微軟正黑體" panose="020B0604030504040204" pitchFamily="34" charset="-120"/>
                <a:ea typeface="微軟正黑體" panose="020B0604030504040204" pitchFamily="34" charset="-120"/>
              </a:rPr>
              <a:t>發現</a:t>
            </a:r>
            <a:r>
              <a:rPr lang="zh-TW" altLang="zh-TW" sz="2800" dirty="0">
                <a:solidFill>
                  <a:schemeClr val="tx1"/>
                </a:solidFill>
                <a:latin typeface="微軟正黑體" panose="020B0604030504040204" pitchFamily="34" charset="-120"/>
                <a:ea typeface="微軟正黑體" panose="020B0604030504040204" pitchFamily="34" charset="-120"/>
              </a:rPr>
              <a:t>，喜悅，差異化，</a:t>
            </a:r>
            <a:r>
              <a:rPr lang="zh-TW" altLang="zh-TW" sz="2800" dirty="0" smtClean="0">
                <a:solidFill>
                  <a:schemeClr val="tx1"/>
                </a:solidFill>
                <a:latin typeface="微軟正黑體" panose="020B0604030504040204" pitchFamily="34" charset="-120"/>
                <a:ea typeface="微軟正黑體" panose="020B0604030504040204" pitchFamily="34" charset="-120"/>
              </a:rPr>
              <a:t>經濟價值</a:t>
            </a:r>
            <a:r>
              <a:rPr lang="zh-TW" altLang="zh-TW" sz="2800" dirty="0">
                <a:solidFill>
                  <a:schemeClr val="tx1"/>
                </a:solidFill>
                <a:latin typeface="微軟正黑體" panose="020B0604030504040204" pitchFamily="34" charset="-120"/>
                <a:ea typeface="微軟正黑體" panose="020B0604030504040204" pitchFamily="34" charset="-120"/>
              </a:rPr>
              <a:t>和社會接受</a:t>
            </a:r>
            <a:r>
              <a:rPr lang="zh-TW" altLang="zh-TW" sz="2800" dirty="0" smtClean="0">
                <a:solidFill>
                  <a:schemeClr val="tx1"/>
                </a:solidFill>
                <a:latin typeface="微軟正黑體" panose="020B0604030504040204" pitchFamily="34" charset="-120"/>
                <a:ea typeface="微軟正黑體" panose="020B0604030504040204" pitchFamily="34" charset="-120"/>
              </a:rPr>
              <a:t>度</a:t>
            </a:r>
            <a:r>
              <a:rPr lang="zh-TW" altLang="en-US" sz="2800" dirty="0" smtClean="0">
                <a:solidFill>
                  <a:schemeClr val="tx1"/>
                </a:solidFill>
                <a:latin typeface="微軟正黑體" panose="020B0604030504040204" pitchFamily="34" charset="-120"/>
                <a:ea typeface="微軟正黑體" panose="020B0604030504040204" pitchFamily="34" charset="-120"/>
              </a:rPr>
              <a:t>會</a:t>
            </a:r>
            <a:r>
              <a:rPr lang="zh-TW" altLang="zh-TW" sz="2800" dirty="0" smtClean="0">
                <a:solidFill>
                  <a:schemeClr val="tx1"/>
                </a:solidFill>
                <a:latin typeface="微軟正黑體" panose="020B0604030504040204" pitchFamily="34" charset="-120"/>
                <a:ea typeface="微軟正黑體" panose="020B0604030504040204" pitchFamily="34" charset="-120"/>
              </a:rPr>
              <a:t>顯著</a:t>
            </a:r>
            <a:r>
              <a:rPr lang="zh-TW" altLang="zh-TW" sz="2800" dirty="0">
                <a:solidFill>
                  <a:schemeClr val="tx1"/>
                </a:solidFill>
                <a:latin typeface="微軟正黑體" panose="020B0604030504040204" pitchFamily="34" charset="-120"/>
                <a:ea typeface="微軟正黑體" panose="020B0604030504040204" pitchFamily="34" charset="-120"/>
              </a:rPr>
              <a:t>影響消費者對品牌的態度，而信任和歡樂是建立消費者心態的重要因素</a:t>
            </a:r>
            <a:r>
              <a:rPr lang="en-US" altLang="zh-TW" sz="2800" dirty="0">
                <a:solidFill>
                  <a:schemeClr val="tx1"/>
                </a:solidFill>
                <a:latin typeface="微軟正黑體" panose="020B0604030504040204" pitchFamily="34" charset="-120"/>
                <a:ea typeface="微軟正黑體" panose="020B0604030504040204" pitchFamily="34" charset="-120"/>
              </a:rPr>
              <a:t>(Kim, Kim, &amp; Lee, 2010)</a:t>
            </a:r>
            <a:r>
              <a:rPr lang="zh-TW" altLang="zh-TW" sz="2800" dirty="0" smtClean="0">
                <a:solidFill>
                  <a:schemeClr val="tx1"/>
                </a:solidFill>
                <a:latin typeface="微軟正黑體" panose="020B0604030504040204" pitchFamily="34" charset="-120"/>
                <a:ea typeface="微軟正黑體" panose="020B0604030504040204" pitchFamily="34" charset="-120"/>
              </a:rPr>
              <a:t>。</a:t>
            </a:r>
            <a:endParaRPr lang="zh-TW" altLang="en-US" dirty="0">
              <a:solidFill>
                <a:schemeClr val="tx1"/>
              </a:solidFill>
            </a:endParaRPr>
          </a:p>
        </p:txBody>
      </p:sp>
    </p:spTree>
    <p:extLst>
      <p:ext uri="{BB962C8B-B14F-4D97-AF65-F5344CB8AC3E}">
        <p14:creationId xmlns:p14="http://schemas.microsoft.com/office/powerpoint/2010/main" val="42186169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12000" y="676656"/>
            <a:ext cx="7040636" cy="630936"/>
          </a:xfrm>
        </p:spPr>
        <p:txBody>
          <a:bodyPr>
            <a:noAutofit/>
          </a:bodyPr>
          <a:lstStyle/>
          <a:p>
            <a:pPr lvl="0"/>
            <a:r>
              <a:rPr lang="en-US" altLang="zh-TW" dirty="0">
                <a:solidFill>
                  <a:srgbClr val="002060"/>
                </a:solidFill>
                <a:latin typeface="微軟正黑體" panose="020B0604030504040204" pitchFamily="34" charset="-120"/>
                <a:ea typeface="微軟正黑體" panose="020B0604030504040204" pitchFamily="34" charset="-120"/>
              </a:rPr>
              <a:t>2.5</a:t>
            </a:r>
            <a:r>
              <a:rPr lang="zh-TW" altLang="zh-TW" dirty="0">
                <a:solidFill>
                  <a:srgbClr val="002060"/>
                </a:solidFill>
                <a:latin typeface="微軟正黑體" panose="020B0604030504040204" pitchFamily="34" charset="-120"/>
                <a:ea typeface="微軟正黑體" panose="020B0604030504040204" pitchFamily="34" charset="-120"/>
              </a:rPr>
              <a:t>願付</a:t>
            </a:r>
            <a:r>
              <a:rPr lang="zh-TW" altLang="zh-TW" dirty="0" smtClean="0">
                <a:solidFill>
                  <a:srgbClr val="002060"/>
                </a:solidFill>
                <a:latin typeface="微軟正黑體" panose="020B0604030504040204" pitchFamily="34" charset="-120"/>
                <a:ea typeface="微軟正黑體" panose="020B0604030504040204" pitchFamily="34" charset="-120"/>
              </a:rPr>
              <a:t>價格</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1512000" y="1399031"/>
            <a:ext cx="7320715" cy="5244960"/>
          </a:xfrm>
        </p:spPr>
        <p:txBody>
          <a:bodyPr>
            <a:noAutofit/>
          </a:bodyPr>
          <a:lstStyle/>
          <a:p>
            <a:r>
              <a:rPr lang="zh-TW" altLang="en-US" sz="2800" dirty="0" smtClean="0">
                <a:solidFill>
                  <a:schemeClr val="tx1"/>
                </a:solidFill>
                <a:latin typeface="微軟正黑體" panose="020B0604030504040204" pitchFamily="34" charset="-120"/>
                <a:ea typeface="微軟正黑體" panose="020B0604030504040204" pitchFamily="34" charset="-120"/>
              </a:rPr>
              <a:t>願付價格為</a:t>
            </a:r>
            <a:r>
              <a:rPr lang="zh-TW" altLang="zh-TW" sz="2800" dirty="0" smtClean="0">
                <a:solidFill>
                  <a:schemeClr val="tx1"/>
                </a:solidFill>
                <a:latin typeface="微軟正黑體" panose="020B0604030504040204" pitchFamily="34" charset="-120"/>
                <a:ea typeface="微軟正黑體" panose="020B0604030504040204" pitchFamily="34" charset="-120"/>
              </a:rPr>
              <a:t>消費者</a:t>
            </a:r>
            <a:r>
              <a:rPr lang="zh-TW" altLang="en-US" sz="2800" dirty="0" smtClean="0">
                <a:solidFill>
                  <a:schemeClr val="tx1"/>
                </a:solidFill>
                <a:latin typeface="微軟正黑體" panose="020B0604030504040204" pitchFamily="34" charset="-120"/>
                <a:ea typeface="微軟正黑體" panose="020B0604030504040204" pitchFamily="34" charset="-120"/>
              </a:rPr>
              <a:t>對產品與服務所認定之價值並以貨幣表示願意支付的價格</a:t>
            </a:r>
            <a:r>
              <a:rPr lang="zh-TW" altLang="zh-TW" sz="2800" dirty="0" smtClean="0">
                <a:solidFill>
                  <a:schemeClr val="tx1"/>
                </a:solidFill>
                <a:latin typeface="微軟正黑體" panose="020B0604030504040204" pitchFamily="34" charset="-120"/>
                <a:ea typeface="微軟正黑體" panose="020B0604030504040204" pitchFamily="34" charset="-120"/>
              </a:rPr>
              <a:t>。</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en-US" sz="2800" dirty="0">
                <a:solidFill>
                  <a:schemeClr val="tx1"/>
                </a:solidFill>
                <a:latin typeface="微軟正黑體" panose="020B0604030504040204" pitchFamily="34" charset="-120"/>
                <a:ea typeface="微軟正黑體" panose="020B0604030504040204" pitchFamily="34" charset="-120"/>
              </a:rPr>
              <a:t>願付價格定義為「購買者願意在一個產品上花費最多金錢的數量」</a:t>
            </a:r>
            <a:r>
              <a:rPr lang="en-US" altLang="zh-TW" sz="2800" dirty="0">
                <a:solidFill>
                  <a:schemeClr val="tx1"/>
                </a:solidFill>
                <a:latin typeface="微軟正黑體" panose="020B0604030504040204" pitchFamily="34" charset="-120"/>
                <a:ea typeface="微軟正黑體" panose="020B0604030504040204" pitchFamily="34" charset="-120"/>
              </a:rPr>
              <a:t>(</a:t>
            </a:r>
            <a:r>
              <a:rPr lang="en-US" altLang="zh-TW" sz="2800" dirty="0" err="1">
                <a:solidFill>
                  <a:schemeClr val="tx1"/>
                </a:solidFill>
                <a:latin typeface="微軟正黑體" panose="020B0604030504040204" pitchFamily="34" charset="-120"/>
                <a:ea typeface="微軟正黑體" panose="020B0604030504040204" pitchFamily="34" charset="-120"/>
              </a:rPr>
              <a:t>Wertenbroch</a:t>
            </a:r>
            <a:r>
              <a:rPr lang="en-US" altLang="zh-TW" sz="2800" dirty="0">
                <a:solidFill>
                  <a:schemeClr val="tx1"/>
                </a:solidFill>
                <a:latin typeface="微軟正黑體" panose="020B0604030504040204" pitchFamily="34" charset="-120"/>
                <a:ea typeface="微軟正黑體" panose="020B0604030504040204" pitchFamily="34" charset="-120"/>
              </a:rPr>
              <a:t> &amp; </a:t>
            </a:r>
            <a:r>
              <a:rPr lang="en-US" altLang="zh-TW" sz="2800" dirty="0" err="1">
                <a:solidFill>
                  <a:schemeClr val="tx1"/>
                </a:solidFill>
                <a:latin typeface="微軟正黑體" panose="020B0604030504040204" pitchFamily="34" charset="-120"/>
                <a:ea typeface="微軟正黑體" panose="020B0604030504040204" pitchFamily="34" charset="-120"/>
              </a:rPr>
              <a:t>Skiera</a:t>
            </a:r>
            <a:r>
              <a:rPr lang="en-US" altLang="zh-TW" sz="2800" dirty="0">
                <a:solidFill>
                  <a:schemeClr val="tx1"/>
                </a:solidFill>
                <a:latin typeface="微軟正黑體" panose="020B0604030504040204" pitchFamily="34" charset="-120"/>
                <a:ea typeface="微軟正黑體" panose="020B0604030504040204" pitchFamily="34" charset="-120"/>
              </a:rPr>
              <a:t>, 2002</a:t>
            </a:r>
            <a:r>
              <a:rPr lang="en-US" altLang="zh-TW" sz="2800" dirty="0" smtClean="0">
                <a:solidFill>
                  <a:schemeClr val="tx1"/>
                </a:solidFill>
                <a:latin typeface="微軟正黑體" panose="020B0604030504040204" pitchFamily="34" charset="-120"/>
                <a:ea typeface="微軟正黑體" panose="020B0604030504040204" pitchFamily="34" charset="-120"/>
              </a:rPr>
              <a:t>)</a:t>
            </a:r>
            <a:r>
              <a:rPr lang="zh-TW" altLang="zh-TW" sz="2800" dirty="0" smtClean="0">
                <a:solidFill>
                  <a:schemeClr val="tx1"/>
                </a:solidFill>
                <a:latin typeface="微軟正黑體" panose="020B0604030504040204" pitchFamily="34" charset="-120"/>
                <a:ea typeface="微軟正黑體" panose="020B0604030504040204" pitchFamily="34" charset="-120"/>
              </a:rPr>
              <a:t> 。</a:t>
            </a:r>
            <a:endParaRPr lang="en-US" altLang="zh-TW" sz="2800" dirty="0" smtClean="0">
              <a:solidFill>
                <a:schemeClr val="tx1"/>
              </a:solidFill>
              <a:latin typeface="微軟正黑體" panose="020B0604030504040204" pitchFamily="34" charset="-120"/>
              <a:ea typeface="微軟正黑體" panose="020B0604030504040204" pitchFamily="34" charset="-120"/>
            </a:endParaRPr>
          </a:p>
          <a:p>
            <a:r>
              <a:rPr lang="zh-TW" altLang="zh-TW" sz="2800" dirty="0">
                <a:solidFill>
                  <a:schemeClr val="tx1"/>
                </a:solidFill>
                <a:latin typeface="微軟正黑體" panose="020B0604030504040204" pitchFamily="34" charset="-120"/>
                <a:ea typeface="微軟正黑體" panose="020B0604030504040204" pitchFamily="34" charset="-120"/>
              </a:rPr>
              <a:t>認為依消費者的付費意願在於評估公私有財貨的需求及規劃適合的價格模式</a:t>
            </a:r>
            <a:r>
              <a:rPr lang="en-US" altLang="zh-TW" sz="2800" dirty="0">
                <a:solidFill>
                  <a:schemeClr val="tx1"/>
                </a:solidFill>
                <a:latin typeface="微軟正黑體" panose="020B0604030504040204" pitchFamily="34" charset="-120"/>
                <a:ea typeface="微軟正黑體" panose="020B0604030504040204" pitchFamily="34" charset="-120"/>
              </a:rPr>
              <a:t>(Klaus, &amp; Bernd, 2002)</a:t>
            </a:r>
            <a:r>
              <a:rPr lang="zh-TW" altLang="zh-TW" sz="2800" dirty="0">
                <a:solidFill>
                  <a:schemeClr val="tx1"/>
                </a:solidFill>
                <a:latin typeface="微軟正黑體" panose="020B0604030504040204" pitchFamily="34" charset="-120"/>
                <a:ea typeface="微軟正黑體" panose="020B0604030504040204" pitchFamily="34" charset="-120"/>
              </a:rPr>
              <a:t>。</a:t>
            </a:r>
          </a:p>
          <a:p>
            <a:endParaRPr lang="en-US" altLang="zh-TW" sz="2800" dirty="0" smtClean="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61612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絲縷">
  <a:themeElements>
    <a:clrScheme name="絲縷">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絲縷">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絲縷">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1510</TotalTime>
  <Words>4518</Words>
  <Application>Microsoft Office PowerPoint</Application>
  <PresentationFormat>如螢幕大小 (4:3)</PresentationFormat>
  <Paragraphs>931</Paragraphs>
  <Slides>40</Slides>
  <Notes>36</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40</vt:i4>
      </vt:variant>
    </vt:vector>
  </HeadingPairs>
  <TitlesOfParts>
    <vt:vector size="53" baseType="lpstr">
      <vt:lpstr>微軟正黑體</vt:lpstr>
      <vt:lpstr>PMingLiU</vt:lpstr>
      <vt:lpstr>PMingLiU</vt:lpstr>
      <vt:lpstr>標楷體</vt:lpstr>
      <vt:lpstr>Arial</vt:lpstr>
      <vt:lpstr>Calibri</vt:lpstr>
      <vt:lpstr>Cambria Math</vt:lpstr>
      <vt:lpstr>Century Gothic</vt:lpstr>
      <vt:lpstr>Poor Richard</vt:lpstr>
      <vt:lpstr>Times New Roman</vt:lpstr>
      <vt:lpstr>Wingdings</vt:lpstr>
      <vt:lpstr>Wingdings 3</vt:lpstr>
      <vt:lpstr>絲縷</vt:lpstr>
      <vt:lpstr>消費者對國際連鎖品牌飯店 願付價格之研究 The Research on Consumer Willingness to Pay for International Hotel Chain Brand </vt:lpstr>
      <vt:lpstr>大綱</vt:lpstr>
      <vt:lpstr>1、緒論</vt:lpstr>
      <vt:lpstr>2.文獻探討 </vt:lpstr>
      <vt:lpstr>2.1國際連鎖品牌飯店發展</vt:lpstr>
      <vt:lpstr>2.2品牌信任  </vt:lpstr>
      <vt:lpstr>2.3品牌形象</vt:lpstr>
      <vt:lpstr>2.4品牌價值</vt:lpstr>
      <vt:lpstr>2.5願付價格</vt:lpstr>
      <vt:lpstr>PowerPoint 簡報</vt:lpstr>
      <vt:lpstr>3.1研究假設 </vt:lpstr>
      <vt:lpstr>3.2研究架構</vt:lpstr>
      <vt:lpstr>3.3研究對象 </vt:lpstr>
      <vt:lpstr>3.4抽樣方法 </vt:lpstr>
      <vt:lpstr>3.5問卷設計 </vt:lpstr>
      <vt:lpstr>3.6資料分析與統計方法</vt:lpstr>
      <vt:lpstr>4.研究結果 </vt:lpstr>
      <vt:lpstr>4.1.受訪者社會經濟基本資料 </vt:lpstr>
      <vt:lpstr>4.1.受訪者社會經濟基本資料  表1 </vt:lpstr>
      <vt:lpstr>4.1.受訪者社會經濟基本資料 表3</vt:lpstr>
      <vt:lpstr>4.1.受訪者社會經濟基本資料 表2</vt:lpstr>
      <vt:lpstr>4.1.受訪者社會經濟基本資料 表4</vt:lpstr>
      <vt:lpstr>4.1.受訪者社會經濟基本資料 表5</vt:lpstr>
      <vt:lpstr>4.1.受訪者社會經濟基本資料 表6</vt:lpstr>
      <vt:lpstr>4.1.受訪者社會經濟基本資料 表7</vt:lpstr>
      <vt:lpstr>4.2.消費者對國際連鎖品牌飯店之 品牌信任的因素分析 </vt:lpstr>
      <vt:lpstr>4.2.消費者對國際連鎖品牌飯店之 品牌信任的因素分析</vt:lpstr>
      <vt:lpstr>4.3.消費者對國際連鎖品牌飯店之品牌形象的因素分析 </vt:lpstr>
      <vt:lpstr>4.3.消費者對國際連鎖品牌飯店之品牌形象的因素分析</vt:lpstr>
      <vt:lpstr>4.4.消費者對國際連鎖品牌飯店之品牌價值的因素分析 </vt:lpstr>
      <vt:lpstr>4.4.消費者對國際連鎖品牌飯店之品牌價值的因素分析</vt:lpstr>
      <vt:lpstr>4.5.消費者對於至國際連鎖品牌飯店消費之市場區隔</vt:lpstr>
      <vt:lpstr>4.5.消費者對於至國際連鎖品牌飯店消費之市場區隔  表1</vt:lpstr>
      <vt:lpstr>4.5.消費者對於至國際連鎖品牌飯店消費之市場區隔  表2</vt:lpstr>
      <vt:lpstr>4.5.消費者對於至國際連鎖品牌飯店消費之市場區隔  表3</vt:lpstr>
      <vt:lpstr>4.5.消費者對於至國際連鎖品牌飯店消費之市場區隔  表4</vt:lpstr>
      <vt:lpstr>4.6. 消費者對於至國際連鎖品牌飯店消費之願付價格   </vt:lpstr>
      <vt:lpstr>4.6. 消費者對於至國際連鎖品牌飯店消費之願付價格 表1</vt:lpstr>
      <vt:lpstr>5.1結論與建議 </vt:lpstr>
      <vt:lpstr>感謝聆聽  敬請指教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消費者對國際連鎖品牌飯店 願付價格之研究 The Research on Consumer Willingness to Pay for International Hotel Chain Brand</dc:title>
  <dc:creator>user</dc:creator>
  <cp:lastModifiedBy>user</cp:lastModifiedBy>
  <cp:revision>223</cp:revision>
  <dcterms:created xsi:type="dcterms:W3CDTF">2018-10-21T15:37:33Z</dcterms:created>
  <dcterms:modified xsi:type="dcterms:W3CDTF">2018-10-25T22:52:32Z</dcterms:modified>
</cp:coreProperties>
</file>