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0" r:id="rId1"/>
  </p:sldMasterIdLst>
  <p:notesMasterIdLst>
    <p:notesMasterId r:id="rId38"/>
  </p:notesMasterIdLst>
  <p:handoutMasterIdLst>
    <p:handoutMasterId r:id="rId39"/>
  </p:handoutMasterIdLst>
  <p:sldIdLst>
    <p:sldId id="256" r:id="rId2"/>
    <p:sldId id="262" r:id="rId3"/>
    <p:sldId id="260" r:id="rId4"/>
    <p:sldId id="261" r:id="rId5"/>
    <p:sldId id="259" r:id="rId6"/>
    <p:sldId id="327" r:id="rId7"/>
    <p:sldId id="258" r:id="rId8"/>
    <p:sldId id="264" r:id="rId9"/>
    <p:sldId id="265" r:id="rId10"/>
    <p:sldId id="266" r:id="rId11"/>
    <p:sldId id="267" r:id="rId12"/>
    <p:sldId id="268" r:id="rId13"/>
    <p:sldId id="301" r:id="rId14"/>
    <p:sldId id="313" r:id="rId15"/>
    <p:sldId id="310" r:id="rId16"/>
    <p:sldId id="303" r:id="rId17"/>
    <p:sldId id="311" r:id="rId18"/>
    <p:sldId id="312" r:id="rId19"/>
    <p:sldId id="289" r:id="rId20"/>
    <p:sldId id="270" r:id="rId21"/>
    <p:sldId id="322" r:id="rId22"/>
    <p:sldId id="314" r:id="rId23"/>
    <p:sldId id="315" r:id="rId24"/>
    <p:sldId id="316" r:id="rId25"/>
    <p:sldId id="317" r:id="rId26"/>
    <p:sldId id="318" r:id="rId27"/>
    <p:sldId id="320" r:id="rId28"/>
    <p:sldId id="321" r:id="rId29"/>
    <p:sldId id="273" r:id="rId30"/>
    <p:sldId id="274" r:id="rId31"/>
    <p:sldId id="323" r:id="rId32"/>
    <p:sldId id="325" r:id="rId33"/>
    <p:sldId id="277" r:id="rId34"/>
    <p:sldId id="278" r:id="rId35"/>
    <p:sldId id="279" r:id="rId36"/>
    <p:sldId id="280" r:id="rId3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er" initials="u" lastIdx="1" clrIdx="0">
    <p:extLst>
      <p:ext uri="{19B8F6BF-5375-455C-9EA6-DF929625EA0E}">
        <p15:presenceInfo xmlns:p15="http://schemas.microsoft.com/office/powerpoint/2012/main" userId="use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CFFFF"/>
    <a:srgbClr val="FFFF99"/>
    <a:srgbClr val="FFFF6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9" autoAdjust="0"/>
    <p:restoredTop sz="93578" autoAdjust="0"/>
  </p:normalViewPr>
  <p:slideViewPr>
    <p:cSldViewPr snapToGrid="0">
      <p:cViewPr varScale="1">
        <p:scale>
          <a:sx n="91" d="100"/>
          <a:sy n="91" d="100"/>
        </p:scale>
        <p:origin x="1128" y="62"/>
      </p:cViewPr>
      <p:guideLst/>
    </p:cSldViewPr>
  </p:slideViewPr>
  <p:notesTextViewPr>
    <p:cViewPr>
      <p:scale>
        <a:sx n="1" d="1"/>
        <a:sy n="1" d="1"/>
      </p:scale>
      <p:origin x="0" y="0"/>
    </p:cViewPr>
  </p:notesTextViewPr>
  <p:notesViewPr>
    <p:cSldViewPr snapToGrid="0">
      <p:cViewPr varScale="1">
        <p:scale>
          <a:sx n="61" d="100"/>
          <a:sy n="61" d="100"/>
        </p:scale>
        <p:origin x="274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8663A8-141E-4798-A01F-8F6DACD25F1B}" type="datetimeFigureOut">
              <a:rPr lang="zh-TW" altLang="en-US" smtClean="0"/>
              <a:t>2014/5/17</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397C17-295B-46DF-AE24-94D14722D9A3}" type="slidenum">
              <a:rPr lang="zh-TW" altLang="en-US" smtClean="0"/>
              <a:t>‹#›</a:t>
            </a:fld>
            <a:endParaRPr lang="zh-TW" altLang="en-US"/>
          </a:p>
        </p:txBody>
      </p:sp>
    </p:spTree>
    <p:extLst>
      <p:ext uri="{BB962C8B-B14F-4D97-AF65-F5344CB8AC3E}">
        <p14:creationId xmlns:p14="http://schemas.microsoft.com/office/powerpoint/2010/main" val="318505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28AE8A-7F53-4057-895A-6EBA343C83CF}" type="datetimeFigureOut">
              <a:rPr lang="zh-TW" altLang="en-US" smtClean="0"/>
              <a:t>2014/5/17</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A097D-8EC5-4E96-A383-2AF5214308A1}" type="slidenum">
              <a:rPr lang="zh-TW" altLang="en-US" smtClean="0"/>
              <a:t>‹#›</a:t>
            </a:fld>
            <a:endParaRPr lang="zh-TW" altLang="en-US"/>
          </a:p>
        </p:txBody>
      </p:sp>
    </p:spTree>
    <p:extLst>
      <p:ext uri="{BB962C8B-B14F-4D97-AF65-F5344CB8AC3E}">
        <p14:creationId xmlns:p14="http://schemas.microsoft.com/office/powerpoint/2010/main" val="3197441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蘇老師、黃老師、李老師好、</a:t>
            </a:r>
            <a:r>
              <a:rPr lang="zh-TW" altLang="en-US" dirty="0" smtClean="0"/>
              <a:t>同學大家好，我是林庭榛，今天要報告的主題為：</a:t>
            </a:r>
            <a:r>
              <a:rPr lang="zh-TW" altLang="zh-TW" dirty="0" smtClean="0"/>
              <a:t>探討餐飲科</a:t>
            </a:r>
            <a:r>
              <a:rPr lang="zh-TW" altLang="en-US" dirty="0" smtClean="0"/>
              <a:t>系</a:t>
            </a:r>
            <a:r>
              <a:rPr lang="zh-TW" altLang="zh-TW" dirty="0" smtClean="0"/>
              <a:t>學生使用烘焙數位教材行為意圖</a:t>
            </a:r>
            <a:r>
              <a:rPr lang="zh-TW" altLang="en-US" dirty="0" smtClean="0"/>
              <a:t>之</a:t>
            </a:r>
            <a:r>
              <a:rPr lang="zh-TW" altLang="zh-TW" dirty="0" smtClean="0"/>
              <a:t>研究</a:t>
            </a:r>
            <a:endParaRPr lang="zh-TW" altLang="en-US" dirty="0"/>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1</a:t>
            </a:fld>
            <a:endParaRPr lang="zh-TW" altLang="en-US"/>
          </a:p>
        </p:txBody>
      </p:sp>
    </p:spTree>
    <p:extLst>
      <p:ext uri="{BB962C8B-B14F-4D97-AF65-F5344CB8AC3E}">
        <p14:creationId xmlns:p14="http://schemas.microsoft.com/office/powerpoint/2010/main" val="2201741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Tung</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等人</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(2008)</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認為</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知覺</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財務成本是使用數位資訊系統花費金錢的程度。</a:t>
            </a:r>
            <a:r>
              <a:rPr lang="zh-TW" altLang="zh-TW" sz="1200" kern="1200" dirty="0" smtClean="0">
                <a:solidFill>
                  <a:schemeClr val="tx1"/>
                </a:solidFill>
                <a:effectLst/>
                <a:latin typeface="+mn-lt"/>
                <a:ea typeface="+mn-ea"/>
                <a:cs typeface="+mn-cs"/>
              </a:rPr>
              <a:t>財務成本核算目的主要是確定</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數位資訊系統</a:t>
            </a:r>
            <a:r>
              <a:rPr lang="zh-TW" altLang="zh-TW" sz="1200" kern="1200" dirty="0" smtClean="0">
                <a:solidFill>
                  <a:schemeClr val="tx1"/>
                </a:solidFill>
                <a:effectLst/>
                <a:latin typeface="+mn-lt"/>
                <a:ea typeface="+mn-ea"/>
                <a:cs typeface="+mn-cs"/>
              </a:rPr>
              <a:t>一定時期的成本耗費。</a:t>
            </a:r>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10</a:t>
            </a:fld>
            <a:endParaRPr lang="zh-TW" altLang="en-US"/>
          </a:p>
        </p:txBody>
      </p:sp>
    </p:spTree>
    <p:extLst>
      <p:ext uri="{BB962C8B-B14F-4D97-AF65-F5344CB8AC3E}">
        <p14:creationId xmlns:p14="http://schemas.microsoft.com/office/powerpoint/2010/main" val="352723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TW" sz="1200" dirty="0" err="1" smtClean="0">
                <a:latin typeface="Times New Roman" panose="02020603050405020304" pitchFamily="18" charset="0"/>
                <a:ea typeface="微軟正黑體" panose="020B0604030504040204" pitchFamily="34" charset="-120"/>
                <a:cs typeface="Times New Roman" panose="02020603050405020304" pitchFamily="18" charset="0"/>
              </a:rPr>
              <a:t>DeLone</a:t>
            </a:r>
            <a:r>
              <a:rPr lang="zh-TW" altLang="zh-TW" sz="1200" dirty="0" smtClean="0">
                <a:latin typeface="Times New Roman" panose="02020603050405020304" pitchFamily="18" charset="0"/>
                <a:ea typeface="微軟正黑體" panose="020B0604030504040204" pitchFamily="34" charset="-120"/>
                <a:cs typeface="Times New Roman" panose="02020603050405020304" pitchFamily="18" charset="0"/>
              </a:rPr>
              <a:t>和</a:t>
            </a:r>
            <a:r>
              <a:rPr lang="en-US" altLang="zh-TW" sz="1200" dirty="0" smtClean="0">
                <a:latin typeface="Times New Roman" panose="02020603050405020304" pitchFamily="18" charset="0"/>
                <a:ea typeface="微軟正黑體" panose="020B0604030504040204" pitchFamily="34" charset="-120"/>
                <a:cs typeface="Times New Roman" panose="02020603050405020304" pitchFamily="18" charset="0"/>
              </a:rPr>
              <a:t>McLean</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(2003)</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提出</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九個衡量資訊品質尺度：正確性、精確性</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等等</a:t>
            </a:r>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TW" sz="1200" dirty="0" err="1" smtClean="0">
                <a:latin typeface="Times New Roman" panose="02020603050405020304" pitchFamily="18" charset="0"/>
                <a:ea typeface="微軟正黑體" panose="020B0604030504040204" pitchFamily="34" charset="-120"/>
                <a:cs typeface="Times New Roman" panose="02020603050405020304" pitchFamily="18" charset="0"/>
              </a:rPr>
              <a:t>Sundar</a:t>
            </a:r>
            <a:r>
              <a:rPr lang="zh-TW" altLang="zh-TW" sz="1200" dirty="0" smtClean="0">
                <a:latin typeface="Times New Roman" panose="02020603050405020304" pitchFamily="18" charset="0"/>
                <a:ea typeface="微軟正黑體" panose="020B0604030504040204" pitchFamily="34" charset="-120"/>
                <a:cs typeface="Times New Roman" panose="02020603050405020304" pitchFamily="18" charset="0"/>
              </a:rPr>
              <a:t>和</a:t>
            </a:r>
            <a:r>
              <a:rPr lang="en-US" altLang="zh-TW" sz="1200" dirty="0" err="1" smtClean="0">
                <a:latin typeface="Times New Roman" panose="02020603050405020304" pitchFamily="18" charset="0"/>
                <a:ea typeface="微軟正黑體" panose="020B0604030504040204" pitchFamily="34" charset="-120"/>
                <a:cs typeface="Times New Roman" panose="02020603050405020304" pitchFamily="18" charset="0"/>
              </a:rPr>
              <a:t>Nass</a:t>
            </a:r>
            <a:r>
              <a:rPr lang="en-US" altLang="zh-TW" sz="1200" dirty="0" smtClean="0">
                <a:latin typeface="Times New Roman" panose="02020603050405020304" pitchFamily="18" charset="0"/>
                <a:ea typeface="微軟正黑體" panose="020B0604030504040204" pitchFamily="34" charset="-120"/>
                <a:cs typeface="Times New Roman" panose="02020603050405020304" pitchFamily="18" charset="0"/>
              </a:rPr>
              <a:t>(2001)</a:t>
            </a:r>
            <a:r>
              <a:rPr lang="zh-TW" altLang="en-US" sz="1200" dirty="0" smtClean="0">
                <a:latin typeface="Times New Roman" panose="02020603050405020304" pitchFamily="18" charset="0"/>
                <a:ea typeface="微軟正黑體" panose="020B0604030504040204" pitchFamily="34" charset="-120"/>
                <a:cs typeface="Times New Roman" panose="02020603050405020304" pitchFamily="18" charset="0"/>
              </a:rPr>
              <a:t>提出</a:t>
            </a:r>
            <a:r>
              <a:rPr lang="zh-TW" altLang="zh-TW" sz="1200" dirty="0" smtClean="0">
                <a:latin typeface="Times New Roman" panose="02020603050405020304" pitchFamily="18" charset="0"/>
                <a:ea typeface="微軟正黑體" panose="020B0604030504040204" pitchFamily="34" charset="-120"/>
                <a:cs typeface="Times New Roman" panose="02020603050405020304" pitchFamily="18" charset="0"/>
              </a:rPr>
              <a:t>資訊品質衡量構</a:t>
            </a:r>
            <a:r>
              <a:rPr lang="zh-TW" altLang="en-US" sz="1200" dirty="0" smtClean="0">
                <a:latin typeface="Times New Roman" panose="02020603050405020304" pitchFamily="18" charset="0"/>
                <a:ea typeface="微軟正黑體" panose="020B0604030504040204" pitchFamily="34" charset="-120"/>
                <a:cs typeface="Times New Roman" panose="02020603050405020304" pitchFamily="18" charset="0"/>
              </a:rPr>
              <a:t>面</a:t>
            </a:r>
            <a:r>
              <a:rPr lang="zh-TW" altLang="zh-TW" sz="1200" dirty="0" smtClean="0">
                <a:latin typeface="Times New Roman" panose="02020603050405020304" pitchFamily="18" charset="0"/>
                <a:ea typeface="微軟正黑體" panose="020B0604030504040204" pitchFamily="34" charset="-120"/>
                <a:cs typeface="Times New Roman" panose="02020603050405020304" pitchFamily="18" charset="0"/>
              </a:rPr>
              <a:t>：資訊本質</a:t>
            </a:r>
            <a:r>
              <a:rPr lang="zh-TW" altLang="en-US" sz="12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200" dirty="0" smtClean="0">
                <a:latin typeface="Times New Roman" panose="02020603050405020304" pitchFamily="18" charset="0"/>
                <a:ea typeface="微軟正黑體" panose="020B0604030504040204" pitchFamily="34" charset="-120"/>
                <a:cs typeface="Times New Roman" panose="02020603050405020304" pitchFamily="18" charset="0"/>
              </a:rPr>
              <a:t>資訊脈絡</a:t>
            </a:r>
            <a:r>
              <a:rPr lang="en-US" altLang="zh-TW" sz="12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200" dirty="0" smtClean="0">
                <a:latin typeface="Times New Roman" panose="02020603050405020304" pitchFamily="18" charset="0"/>
                <a:ea typeface="微軟正黑體" panose="020B0604030504040204" pitchFamily="34" charset="-120"/>
                <a:cs typeface="Times New Roman" panose="02020603050405020304" pitchFamily="18" charset="0"/>
              </a:rPr>
              <a:t>等等</a:t>
            </a:r>
            <a:endPar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11</a:t>
            </a:fld>
            <a:endParaRPr lang="zh-TW" altLang="en-US"/>
          </a:p>
        </p:txBody>
      </p:sp>
    </p:spTree>
    <p:extLst>
      <p:ext uri="{BB962C8B-B14F-4D97-AF65-F5344CB8AC3E}">
        <p14:creationId xmlns:p14="http://schemas.microsoft.com/office/powerpoint/2010/main" val="488559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以下為研究方法，依序為大家介紹</a:t>
            </a:r>
          </a:p>
          <a:p>
            <a:endParaRPr lang="zh-TW" altLang="en-US" dirty="0"/>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12</a:t>
            </a:fld>
            <a:endParaRPr lang="zh-TW" altLang="en-US"/>
          </a:p>
        </p:txBody>
      </p:sp>
    </p:spTree>
    <p:extLst>
      <p:ext uri="{BB962C8B-B14F-4D97-AF65-F5344CB8AC3E}">
        <p14:creationId xmlns:p14="http://schemas.microsoft.com/office/powerpoint/2010/main" val="458788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hangingPunct="0"/>
            <a:r>
              <a:rPr lang="zh-TW" altLang="zh-TW" sz="1200" kern="1200" dirty="0" smtClean="0">
                <a:solidFill>
                  <a:schemeClr val="tx1"/>
                </a:solidFill>
                <a:effectLst/>
                <a:latin typeface="+mn-lt"/>
                <a:ea typeface="+mn-ea"/>
                <a:cs typeface="+mn-cs"/>
              </a:rPr>
              <a:t>烘焙丙級課程，在現在高職與大學餐旅相關科系的教學課程中為重要科目，而烘焙丙級產品中以紅豆餡甜麵包的課程為基礎課程，因此本研究以「紅豆餡甜麵包」數位教材為例。</a:t>
            </a:r>
          </a:p>
          <a:p>
            <a:endParaRPr lang="zh-TW" altLang="en-US" dirty="0"/>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13</a:t>
            </a:fld>
            <a:endParaRPr lang="zh-TW" altLang="en-US"/>
          </a:p>
        </p:txBody>
      </p:sp>
    </p:spTree>
    <p:extLst>
      <p:ext uri="{BB962C8B-B14F-4D97-AF65-F5344CB8AC3E}">
        <p14:creationId xmlns:p14="http://schemas.microsoft.com/office/powerpoint/2010/main" val="1346949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數位教材以文字、表格呈現並搭配解說，學生在學習過程中不只有文字的閱讀，搭配聲音的內容解說，使學生更容易吸收課程內容</a:t>
            </a:r>
            <a:endParaRPr lang="en-US" altLang="zh-TW" dirty="0" smtClean="0"/>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14</a:t>
            </a:fld>
            <a:endParaRPr lang="zh-TW" altLang="en-US"/>
          </a:p>
        </p:txBody>
      </p:sp>
    </p:spTree>
    <p:extLst>
      <p:ext uri="{BB962C8B-B14F-4D97-AF65-F5344CB8AC3E}">
        <p14:creationId xmlns:p14="http://schemas.microsoft.com/office/powerpoint/2010/main" val="3279649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並且也會以照片的形式來呈現，使學生藉由圖像可以加深學生對課程內容的記憶</a:t>
            </a:r>
            <a:endParaRPr lang="zh-TW" altLang="en-US" dirty="0"/>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15</a:t>
            </a:fld>
            <a:endParaRPr lang="zh-TW" altLang="en-US"/>
          </a:p>
        </p:txBody>
      </p:sp>
    </p:spTree>
    <p:extLst>
      <p:ext uri="{BB962C8B-B14F-4D97-AF65-F5344CB8AC3E}">
        <p14:creationId xmlns:p14="http://schemas.microsoft.com/office/powerpoint/2010/main" val="2447961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並且，在每部分課程段落結束後會有測驗題，學生可以利用題目來檢視自己是否了解、吸收課程內容。此數位教材的優點為，在學生點選答案後會顯示出正確解答，學生就可以立即知道自己是否答對，若回答錯誤也可以立即回到前面的課程內容再次瀏覽，可以重新學習正確的知識。</a:t>
            </a:r>
            <a:endParaRPr lang="zh-TW" altLang="en-US" dirty="0"/>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16</a:t>
            </a:fld>
            <a:endParaRPr lang="zh-TW" altLang="en-US"/>
          </a:p>
        </p:txBody>
      </p:sp>
    </p:spTree>
    <p:extLst>
      <p:ext uri="{BB962C8B-B14F-4D97-AF65-F5344CB8AC3E}">
        <p14:creationId xmlns:p14="http://schemas.microsoft.com/office/powerpoint/2010/main" val="491051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此頁面為數位教材在網路呈現</a:t>
            </a:r>
            <a:endParaRPr lang="zh-TW" altLang="en-US" dirty="0"/>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17</a:t>
            </a:fld>
            <a:endParaRPr lang="zh-TW" altLang="en-US"/>
          </a:p>
        </p:txBody>
      </p:sp>
    </p:spTree>
    <p:extLst>
      <p:ext uri="{BB962C8B-B14F-4D97-AF65-F5344CB8AC3E}">
        <p14:creationId xmlns:p14="http://schemas.microsoft.com/office/powerpoint/2010/main" val="4087163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此數位教材會可以點所需要瀏覽的節點，若想要知道製作紅豆餡甜麵包所需要使用的器具有哪些，可以點開始用器具的節點，會出現細項的小節點，若想要了解鋼盆這項器具，可以點開鋼盆這個項目的細項結點。</a:t>
            </a:r>
            <a:endParaRPr lang="zh-TW" altLang="en-US" dirty="0"/>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18</a:t>
            </a:fld>
            <a:endParaRPr lang="zh-TW" altLang="en-US"/>
          </a:p>
        </p:txBody>
      </p:sp>
    </p:spTree>
    <p:extLst>
      <p:ext uri="{BB962C8B-B14F-4D97-AF65-F5344CB8AC3E}">
        <p14:creationId xmlns:p14="http://schemas.microsoft.com/office/powerpoint/2010/main" val="3211502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經過資料的蒐集，提出本研究的研究架構以及研究假設：假設</a:t>
            </a:r>
            <a:r>
              <a:rPr lang="zh-TW" altLang="zh-TW" sz="1200" b="0" kern="1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電腦焦慮</a:t>
            </a:r>
            <a:r>
              <a:rPr lang="zh-TW" altLang="en-US" sz="1200" b="0" kern="1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b="0" kern="100" dirty="0" smtClean="0">
                <a:effectLst/>
                <a:latin typeface="Times New Roman" panose="02020603050405020304" pitchFamily="18" charset="0"/>
                <a:ea typeface="標楷體" panose="03000509000000000000" pitchFamily="65" charset="-120"/>
                <a:cs typeface="Times New Roman" panose="02020603050405020304" pitchFamily="18" charset="0"/>
              </a:rPr>
              <a:t>電腦自我效能</a:t>
            </a:r>
            <a:r>
              <a:rPr lang="zh-TW" altLang="en-US" sz="1200" b="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b="0" kern="100" dirty="0" smtClean="0">
                <a:effectLst/>
                <a:latin typeface="Times New Roman" panose="02020603050405020304" pitchFamily="18" charset="0"/>
                <a:ea typeface="標楷體" panose="03000509000000000000" pitchFamily="65" charset="-120"/>
                <a:cs typeface="Times New Roman" panose="02020603050405020304" pitchFamily="18" charset="0"/>
              </a:rPr>
              <a:t>相容性</a:t>
            </a:r>
            <a:r>
              <a:rPr lang="zh-TW" altLang="en-US" sz="1200" b="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b="0" kern="100" dirty="0" smtClean="0">
                <a:effectLst/>
                <a:latin typeface="Times New Roman" panose="02020603050405020304" pitchFamily="18" charset="0"/>
                <a:ea typeface="標楷體" panose="03000509000000000000" pitchFamily="65" charset="-120"/>
                <a:cs typeface="Times New Roman" panose="02020603050405020304" pitchFamily="18" charset="0"/>
              </a:rPr>
              <a:t>知覺有用性</a:t>
            </a:r>
            <a:r>
              <a:rPr lang="zh-TW" altLang="en-US" sz="1200" b="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b="0" kern="100" dirty="0" smtClean="0">
                <a:effectLst/>
                <a:latin typeface="Times New Roman" panose="02020603050405020304" pitchFamily="18" charset="0"/>
                <a:ea typeface="標楷體" panose="03000509000000000000" pitchFamily="65" charset="-120"/>
                <a:cs typeface="Times New Roman" panose="02020603050405020304" pitchFamily="18" charset="0"/>
              </a:rPr>
              <a:t>知覺易用性</a:t>
            </a:r>
            <a:r>
              <a:rPr lang="zh-TW" altLang="en-US" sz="1200" b="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b="0" kern="100" dirty="0" smtClean="0">
                <a:effectLst/>
                <a:latin typeface="Times New Roman" panose="02020603050405020304" pitchFamily="18" charset="0"/>
                <a:ea typeface="標楷體" panose="03000509000000000000" pitchFamily="65" charset="-120"/>
                <a:cs typeface="Times New Roman" panose="02020603050405020304" pitchFamily="18" charset="0"/>
              </a:rPr>
              <a:t>知覺財務成本</a:t>
            </a:r>
            <a:r>
              <a:rPr lang="zh-TW" altLang="en-US" sz="1200" b="0" kern="100" dirty="0" smtClean="0">
                <a:effectLst/>
                <a:latin typeface="Times New Roman" panose="02020603050405020304" pitchFamily="18" charset="0"/>
                <a:ea typeface="標楷體" panose="03000509000000000000" pitchFamily="65" charset="-120"/>
                <a:cs typeface="Times New Roman" panose="02020603050405020304" pitchFamily="18" charset="0"/>
              </a:rPr>
              <a:t>以及</a:t>
            </a:r>
            <a:r>
              <a:rPr lang="zh-TW" altLang="zh-TW" sz="1200" b="0" kern="100" dirty="0" smtClean="0">
                <a:effectLst/>
                <a:latin typeface="Times New Roman" panose="02020603050405020304" pitchFamily="18" charset="0"/>
                <a:ea typeface="標楷體" panose="03000509000000000000" pitchFamily="65" charset="-120"/>
                <a:cs typeface="Times New Roman" panose="02020603050405020304" pitchFamily="18" charset="0"/>
              </a:rPr>
              <a:t>知覺資訊品質對使用數位教材行為意圖有預測作用</a:t>
            </a:r>
            <a:r>
              <a:rPr lang="zh-TW" altLang="en-US" sz="1200" b="0" kern="100" dirty="0" smtClean="0">
                <a:effectLst/>
                <a:latin typeface="Times New Roman" panose="02020603050405020304" pitchFamily="18" charset="0"/>
                <a:ea typeface="標楷體" panose="03000509000000000000" pitchFamily="65" charset="-120"/>
                <a:cs typeface="Times New Roman" panose="02020603050405020304" pitchFamily="18" charset="0"/>
              </a:rPr>
              <a:t>和假設相容性和知覺易用性</a:t>
            </a:r>
            <a:r>
              <a:rPr lang="zh-TW" altLang="zh-TW" sz="1200" b="0" kern="100" dirty="0" smtClean="0">
                <a:effectLst/>
                <a:latin typeface="Times New Roman" panose="02020603050405020304" pitchFamily="18" charset="0"/>
                <a:ea typeface="標楷體" panose="03000509000000000000" pitchFamily="65" charset="-120"/>
                <a:cs typeface="Times New Roman" panose="02020603050405020304" pitchFamily="18" charset="0"/>
              </a:rPr>
              <a:t>對</a:t>
            </a:r>
            <a:r>
              <a:rPr lang="zh-TW" altLang="en-US" sz="1200" b="0" kern="100" dirty="0" smtClean="0">
                <a:effectLst/>
                <a:latin typeface="Times New Roman" panose="02020603050405020304" pitchFamily="18" charset="0"/>
                <a:ea typeface="標楷體" panose="03000509000000000000" pitchFamily="65" charset="-120"/>
                <a:cs typeface="Times New Roman" panose="02020603050405020304" pitchFamily="18" charset="0"/>
              </a:rPr>
              <a:t>知覺有用性</a:t>
            </a:r>
            <a:r>
              <a:rPr lang="zh-TW" altLang="zh-TW" sz="1200" b="0" kern="100" dirty="0" smtClean="0">
                <a:effectLst/>
                <a:latin typeface="Times New Roman" panose="02020603050405020304" pitchFamily="18" charset="0"/>
                <a:ea typeface="標楷體" panose="03000509000000000000" pitchFamily="65" charset="-120"/>
                <a:cs typeface="Times New Roman" panose="02020603050405020304" pitchFamily="18" charset="0"/>
              </a:rPr>
              <a:t>有預測作用</a:t>
            </a:r>
            <a:r>
              <a:rPr lang="zh-TW" altLang="en-US" sz="1200" b="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19</a:t>
            </a:fld>
            <a:endParaRPr lang="zh-TW" altLang="en-US"/>
          </a:p>
        </p:txBody>
      </p:sp>
    </p:spTree>
    <p:extLst>
      <p:ext uri="{BB962C8B-B14F-4D97-AF65-F5344CB8AC3E}">
        <p14:creationId xmlns:p14="http://schemas.microsoft.com/office/powerpoint/2010/main" val="1852235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smtClean="0"/>
              <a:t>以下為本研究大綱，依序為大家做介紹</a:t>
            </a:r>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2</a:t>
            </a:fld>
            <a:endParaRPr lang="zh-TW" altLang="en-US"/>
          </a:p>
        </p:txBody>
      </p:sp>
    </p:spTree>
    <p:extLst>
      <p:ext uri="{BB962C8B-B14F-4D97-AF65-F5344CB8AC3E}">
        <p14:creationId xmlns:p14="http://schemas.microsoft.com/office/powerpoint/2010/main" val="834705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zh-TW" altLang="en-US" dirty="0" smtClean="0"/>
              <a:t>本研究使</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用高應大李明聰博士開發</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的</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「永續餐飲管理教學研究室」之數位學習平台</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來</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實施烘焙丙級麵包－紅豆餡甜麵包產品數位課程</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zh-TW" altLang="zh-TW" sz="1200" kern="1200" dirty="0" smtClean="0">
                <a:solidFill>
                  <a:schemeClr val="tx1"/>
                </a:solidFill>
                <a:effectLst/>
                <a:latin typeface="+mn-lt"/>
                <a:ea typeface="+mn-ea"/>
                <a:cs typeface="+mn-cs"/>
              </a:rPr>
              <a:t>研究對象為台南市</a:t>
            </a:r>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高雄市、新竹市</a:t>
            </a:r>
            <a:r>
              <a:rPr lang="zh-TW" altLang="en-US" sz="1200" kern="1200" dirty="0" smtClean="0">
                <a:solidFill>
                  <a:schemeClr val="tx1"/>
                </a:solidFill>
                <a:effectLst/>
                <a:latin typeface="+mn-lt"/>
                <a:ea typeface="+mn-ea"/>
                <a:cs typeface="+mn-cs"/>
              </a:rPr>
              <a:t>高職、大學餐旅相關科系</a:t>
            </a:r>
            <a:r>
              <a:rPr lang="zh-TW" altLang="zh-TW" sz="1200" kern="1200" dirty="0" smtClean="0">
                <a:solidFill>
                  <a:schemeClr val="tx1"/>
                </a:solidFill>
                <a:effectLst/>
                <a:latin typeface="+mn-lt"/>
                <a:ea typeface="+mn-ea"/>
                <a:cs typeface="+mn-cs"/>
              </a:rPr>
              <a:t>之學生</a:t>
            </a:r>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zh-TW" altLang="zh-TW" sz="1200" b="0" dirty="0" smtClean="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1200" b="0" dirty="0" smtClean="0">
                <a:latin typeface="Times New Roman" panose="02020603050405020304" pitchFamily="18" charset="0"/>
                <a:ea typeface="標楷體" panose="03000509000000000000" pitchFamily="65" charset="-120"/>
                <a:cs typeface="Times New Roman" panose="02020603050405020304" pitchFamily="18" charset="0"/>
              </a:rPr>
              <a:t>2014</a:t>
            </a:r>
            <a:r>
              <a:rPr lang="zh-TW" altLang="zh-TW" sz="1200" b="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200" b="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200" b="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200" b="0" dirty="0" smtClean="0">
                <a:latin typeface="Times New Roman" panose="02020603050405020304" pitchFamily="18" charset="0"/>
                <a:ea typeface="標楷體" panose="03000509000000000000" pitchFamily="65" charset="-120"/>
                <a:cs typeface="Times New Roman" panose="02020603050405020304" pitchFamily="18" charset="0"/>
              </a:rPr>
              <a:t>14</a:t>
            </a:r>
            <a:r>
              <a:rPr lang="zh-TW" altLang="zh-TW" sz="1200" b="0" dirty="0" smtClean="0">
                <a:latin typeface="Times New Roman" panose="02020603050405020304" pitchFamily="18" charset="0"/>
                <a:ea typeface="標楷體" panose="03000509000000000000" pitchFamily="65" charset="-120"/>
                <a:cs typeface="Times New Roman" panose="02020603050405020304" pitchFamily="18" charset="0"/>
              </a:rPr>
              <a:t>日至</a:t>
            </a:r>
            <a:r>
              <a:rPr lang="en-US" altLang="zh-TW" sz="1200" b="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200" b="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200" b="0" dirty="0" smtClean="0">
                <a:latin typeface="Times New Roman" panose="02020603050405020304" pitchFamily="18" charset="0"/>
                <a:ea typeface="標楷體" panose="03000509000000000000" pitchFamily="65" charset="-120"/>
                <a:cs typeface="Times New Roman" panose="02020603050405020304" pitchFamily="18" charset="0"/>
              </a:rPr>
              <a:t>11</a:t>
            </a:r>
            <a:r>
              <a:rPr lang="zh-TW" altLang="zh-TW" sz="1200" b="0" dirty="0" smtClean="0">
                <a:latin typeface="Times New Roman" panose="02020603050405020304" pitchFamily="18" charset="0"/>
                <a:ea typeface="標楷體" panose="03000509000000000000" pitchFamily="65" charset="-120"/>
                <a:cs typeface="Times New Roman" panose="02020603050405020304" pitchFamily="18" charset="0"/>
              </a:rPr>
              <a:t>日進行</a:t>
            </a:r>
            <a:r>
              <a:rPr lang="zh-TW" altLang="en-US" sz="1200" b="0" dirty="0" smtClean="0">
                <a:latin typeface="Times New Roman" panose="02020603050405020304" pitchFamily="18" charset="0"/>
                <a:ea typeface="標楷體" panose="03000509000000000000" pitchFamily="65" charset="-120"/>
                <a:cs typeface="Times New Roman" panose="02020603050405020304" pitchFamily="18" charset="0"/>
              </a:rPr>
              <a:t>網路問卷發放</a:t>
            </a:r>
            <a:r>
              <a:rPr lang="zh-TW" altLang="zh-TW" sz="1200" b="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dirty="0" smtClean="0">
                <a:latin typeface="Times New Roman" panose="02020603050405020304" pitchFamily="18" charset="0"/>
                <a:ea typeface="標楷體" panose="03000509000000000000" pitchFamily="65" charset="-120"/>
                <a:cs typeface="Times New Roman" panose="02020603050405020304" pitchFamily="18" charset="0"/>
              </a:rPr>
              <a:t>共</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填寫</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429</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份</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回收問卷有效率為</a:t>
            </a:r>
            <a:r>
              <a:rPr lang="en-US" altLang="zh-TW" sz="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81%</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p>
          <a:p>
            <a:endParaRPr lang="zh-TW" altLang="en-US" dirty="0"/>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20</a:t>
            </a:fld>
            <a:endParaRPr lang="zh-TW" altLang="en-US"/>
          </a:p>
        </p:txBody>
      </p:sp>
    </p:spTree>
    <p:extLst>
      <p:ext uri="{BB962C8B-B14F-4D97-AF65-F5344CB8AC3E}">
        <p14:creationId xmlns:p14="http://schemas.microsoft.com/office/powerpoint/2010/main" val="1001761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 在社經背景</a:t>
            </a:r>
            <a:r>
              <a:rPr lang="zh-TW" altLang="zh-TW" sz="1200" kern="1200" dirty="0" smtClean="0">
                <a:solidFill>
                  <a:schemeClr val="tx1"/>
                </a:solidFill>
                <a:effectLst/>
                <a:latin typeface="+mn-lt"/>
                <a:ea typeface="+mn-ea"/>
                <a:cs typeface="+mn-cs"/>
              </a:rPr>
              <a:t>問卷</a:t>
            </a:r>
            <a:r>
              <a:rPr lang="zh-TW" altLang="en-US" sz="1200" kern="1200" dirty="0" smtClean="0">
                <a:solidFill>
                  <a:schemeClr val="tx1"/>
                </a:solidFill>
                <a:effectLst/>
                <a:latin typeface="+mn-lt"/>
                <a:ea typeface="+mn-ea"/>
                <a:cs typeface="+mn-cs"/>
              </a:rPr>
              <a:t>中，參考</a:t>
            </a:r>
            <a:r>
              <a:rPr lang="en-US" altLang="zh-TW" dirty="0" smtClean="0"/>
              <a:t>Lee</a:t>
            </a:r>
            <a:r>
              <a:rPr lang="zh-TW" altLang="zh-TW" dirty="0" smtClean="0"/>
              <a:t>和</a:t>
            </a:r>
            <a:r>
              <a:rPr lang="en-US" altLang="zh-TW" dirty="0" smtClean="0"/>
              <a:t>Lee(2008)</a:t>
            </a:r>
            <a:r>
              <a:rPr lang="zh-TW" altLang="en-US" dirty="0" smtClean="0"/>
              <a:t>和</a:t>
            </a:r>
            <a:r>
              <a:rPr lang="en-US" altLang="zh-TW" dirty="0" err="1" smtClean="0"/>
              <a:t>Shyu</a:t>
            </a:r>
            <a:r>
              <a:rPr lang="zh-TW" altLang="zh-TW" dirty="0" smtClean="0"/>
              <a:t>和</a:t>
            </a:r>
            <a:r>
              <a:rPr lang="en-US" altLang="zh-TW" dirty="0" smtClean="0"/>
              <a:t>Huang(2011)</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kern="1200" dirty="0" smtClean="0">
                <a:solidFill>
                  <a:schemeClr val="tx1"/>
                </a:solidFill>
                <a:effectLst/>
                <a:latin typeface="+mn-lt"/>
                <a:ea typeface="+mn-ea"/>
                <a:cs typeface="+mn-cs"/>
              </a:rPr>
              <a:t>設計</a:t>
            </a:r>
            <a:r>
              <a:rPr lang="en-US" altLang="zh-TW" sz="1200" kern="1200" dirty="0" smtClean="0">
                <a:solidFill>
                  <a:schemeClr val="tx1"/>
                </a:solidFill>
                <a:effectLst/>
                <a:latin typeface="+mn-lt"/>
                <a:ea typeface="+mn-ea"/>
                <a:cs typeface="+mn-cs"/>
              </a:rPr>
              <a:t>5</a:t>
            </a:r>
            <a:r>
              <a:rPr lang="zh-TW" altLang="en-US" sz="1200" kern="1200" dirty="0" smtClean="0">
                <a:solidFill>
                  <a:schemeClr val="tx1"/>
                </a:solidFill>
                <a:effectLst/>
                <a:latin typeface="+mn-lt"/>
                <a:ea typeface="+mn-ea"/>
                <a:cs typeface="+mn-cs"/>
              </a:rPr>
              <a:t>個題項，其中</a:t>
            </a:r>
            <a:r>
              <a:rPr lang="zh-TW" altLang="zh-TW" sz="1200" kern="1200" dirty="0" smtClean="0">
                <a:solidFill>
                  <a:schemeClr val="tx1"/>
                </a:solidFill>
                <a:effectLst/>
                <a:latin typeface="+mn-lt"/>
                <a:ea typeface="+mn-ea"/>
                <a:cs typeface="+mn-cs"/>
              </a:rPr>
              <a:t>「性別」問答形式</a:t>
            </a:r>
            <a:r>
              <a:rPr lang="zh-TW" altLang="en-US" sz="1200" kern="1200" dirty="0" smtClean="0">
                <a:solidFill>
                  <a:schemeClr val="tx1"/>
                </a:solidFill>
                <a:effectLst/>
                <a:latin typeface="+mn-lt"/>
                <a:ea typeface="+mn-ea"/>
                <a:cs typeface="+mn-cs"/>
              </a:rPr>
              <a:t>的</a:t>
            </a:r>
            <a:r>
              <a:rPr lang="zh-TW" altLang="zh-TW" sz="1200" kern="1200" dirty="0" smtClean="0">
                <a:solidFill>
                  <a:schemeClr val="tx1"/>
                </a:solidFill>
                <a:effectLst/>
                <a:latin typeface="+mn-lt"/>
                <a:ea typeface="+mn-ea"/>
                <a:cs typeface="+mn-cs"/>
              </a:rPr>
              <a:t>數值類型為類別尺度</a:t>
            </a:r>
            <a:r>
              <a:rPr lang="zh-TW" altLang="en-US" sz="1200" kern="1200" dirty="0" smtClean="0">
                <a:solidFill>
                  <a:schemeClr val="tx1"/>
                </a:solidFill>
                <a:effectLst/>
                <a:latin typeface="+mn-lt"/>
                <a:ea typeface="+mn-ea"/>
                <a:cs typeface="+mn-cs"/>
              </a:rPr>
              <a:t>，其餘問項皆為</a:t>
            </a:r>
            <a:r>
              <a:rPr lang="zh-TW" altLang="zh-TW" sz="1200" kern="1200" dirty="0" smtClean="0">
                <a:solidFill>
                  <a:schemeClr val="tx1"/>
                </a:solidFill>
                <a:effectLst/>
                <a:latin typeface="+mn-lt"/>
                <a:ea typeface="+mn-ea"/>
                <a:cs typeface="+mn-cs"/>
              </a:rPr>
              <a:t>順序尺度</a:t>
            </a:r>
            <a:r>
              <a:rPr lang="zh-TW" altLang="en-US" sz="1200" kern="1200" dirty="0" smtClean="0">
                <a:solidFill>
                  <a:schemeClr val="tx1"/>
                </a:solidFill>
                <a:effectLst/>
                <a:latin typeface="+mn-lt"/>
                <a:ea typeface="+mn-ea"/>
                <a:cs typeface="+mn-cs"/>
              </a:rPr>
              <a:t>。</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21</a:t>
            </a:fld>
            <a:endParaRPr lang="zh-TW" altLang="en-US"/>
          </a:p>
        </p:txBody>
      </p:sp>
    </p:spTree>
    <p:extLst>
      <p:ext uri="{BB962C8B-B14F-4D97-AF65-F5344CB8AC3E}">
        <p14:creationId xmlns:p14="http://schemas.microsoft.com/office/powerpoint/2010/main" val="1694609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sz="1200" kern="1200" dirty="0" smtClean="0">
                <a:solidFill>
                  <a:schemeClr val="tx1"/>
                </a:solidFill>
                <a:effectLst/>
                <a:latin typeface="+mn-lt"/>
                <a:ea typeface="+mn-ea"/>
                <a:cs typeface="+mn-cs"/>
              </a:rPr>
              <a:t>在電腦焦慮部分，參考</a:t>
            </a:r>
            <a:r>
              <a:rPr lang="en-US" altLang="zh-TW" dirty="0" smtClean="0"/>
              <a:t>Lee</a:t>
            </a:r>
            <a:r>
              <a:rPr lang="zh-TW" altLang="zh-TW" dirty="0" smtClean="0"/>
              <a:t>、</a:t>
            </a:r>
            <a:r>
              <a:rPr lang="en-US" altLang="zh-TW" dirty="0" smtClean="0"/>
              <a:t>Tung</a:t>
            </a:r>
            <a:r>
              <a:rPr lang="zh-TW" altLang="zh-TW" dirty="0" smtClean="0"/>
              <a:t>和</a:t>
            </a:r>
            <a:r>
              <a:rPr lang="en-US" altLang="zh-TW" dirty="0" smtClean="0"/>
              <a:t>Chang(2008)</a:t>
            </a:r>
            <a:r>
              <a:rPr lang="zh-TW" altLang="en-US" dirty="0" smtClean="0"/>
              <a:t>以</a:t>
            </a:r>
            <a:r>
              <a:rPr lang="zh-TW" altLang="zh-TW" dirty="0" smtClean="0"/>
              <a:t>及</a:t>
            </a:r>
            <a:r>
              <a:rPr lang="en-US" altLang="zh-TW" dirty="0" smtClean="0"/>
              <a:t>Tung</a:t>
            </a:r>
            <a:r>
              <a:rPr lang="zh-TW" altLang="zh-TW" dirty="0" smtClean="0"/>
              <a:t>和</a:t>
            </a:r>
            <a:r>
              <a:rPr lang="en-US" altLang="zh-TW" dirty="0" smtClean="0"/>
              <a:t>Chang(2008)</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設計</a:t>
            </a:r>
            <a:r>
              <a:rPr lang="en-US" altLang="zh-TW" sz="1200" kern="1200" dirty="0" smtClean="0">
                <a:solidFill>
                  <a:schemeClr val="tx1"/>
                </a:solidFill>
                <a:effectLst/>
                <a:latin typeface="+mn-lt"/>
                <a:ea typeface="+mn-ea"/>
                <a:cs typeface="+mn-cs"/>
              </a:rPr>
              <a:t>7</a:t>
            </a:r>
            <a:r>
              <a:rPr lang="zh-TW" altLang="en-US" sz="1200" kern="1200" dirty="0" smtClean="0">
                <a:solidFill>
                  <a:schemeClr val="tx1"/>
                </a:solidFill>
                <a:effectLst/>
                <a:latin typeface="+mn-lt"/>
                <a:ea typeface="+mn-ea"/>
                <a:cs typeface="+mn-cs"/>
              </a:rPr>
              <a:t>個題項，問項分別為：學習電腦令人興奮、</a:t>
            </a:r>
            <a:r>
              <a:rPr lang="zh-TW" altLang="zh-TW" sz="1200" dirty="0" smtClean="0">
                <a:solidFill>
                  <a:schemeClr val="tx1"/>
                </a:solidFill>
                <a:latin typeface="Times New Roman" panose="02020603050405020304" pitchFamily="18" charset="0"/>
                <a:cs typeface="Times New Roman" panose="02020603050405020304" pitchFamily="18" charset="0"/>
              </a:rPr>
              <a:t>學習上</a:t>
            </a:r>
            <a:r>
              <a:rPr lang="zh-TW" altLang="en-US" sz="1200" dirty="0" smtClean="0">
                <a:solidFill>
                  <a:schemeClr val="tx1"/>
                </a:solidFill>
                <a:latin typeface="Times New Roman" panose="02020603050405020304" pitchFamily="18" charset="0"/>
                <a:cs typeface="Times New Roman" panose="02020603050405020304" pitchFamily="18" charset="0"/>
              </a:rPr>
              <a:t> </a:t>
            </a:r>
            <a:r>
              <a:rPr lang="zh-TW" altLang="zh-TW" sz="1200" dirty="0" smtClean="0">
                <a:solidFill>
                  <a:schemeClr val="tx1"/>
                </a:solidFill>
                <a:latin typeface="Times New Roman" panose="02020603050405020304" pitchFamily="18" charset="0"/>
                <a:cs typeface="Times New Roman" panose="02020603050405020304" pitchFamily="18" charset="0"/>
              </a:rPr>
              <a:t>電腦是必要工具</a:t>
            </a:r>
            <a:r>
              <a:rPr lang="en-US" altLang="zh-TW" sz="1200" dirty="0" smtClean="0">
                <a:solidFill>
                  <a:schemeClr val="tx1"/>
                </a:solidFill>
                <a:latin typeface="Times New Roman" panose="02020603050405020304" pitchFamily="18" charset="0"/>
                <a:cs typeface="Times New Roman" panose="02020603050405020304" pitchFamily="18" charset="0"/>
              </a:rPr>
              <a:t>…</a:t>
            </a:r>
            <a:r>
              <a:rPr lang="zh-TW" altLang="en-US" sz="1200" dirty="0" smtClean="0">
                <a:solidFill>
                  <a:schemeClr val="tx1"/>
                </a:solidFill>
                <a:latin typeface="Times New Roman" panose="02020603050405020304" pitchFamily="18" charset="0"/>
                <a:cs typeface="Times New Roman" panose="02020603050405020304" pitchFamily="18" charset="0"/>
              </a:rPr>
              <a:t>等等 </a:t>
            </a:r>
            <a:endParaRPr lang="en-US" altLang="zh-TW" sz="1200" kern="1200" dirty="0" smtClean="0">
              <a:solidFill>
                <a:schemeClr val="tx1"/>
              </a:solidFill>
              <a:effectLst/>
              <a:latin typeface="+mn-lt"/>
              <a:ea typeface="+mn-ea"/>
              <a:cs typeface="+mn-cs"/>
            </a:endParaRPr>
          </a:p>
          <a:p>
            <a:pPr marL="228600" indent="-228600">
              <a:buAutoNum type="arabicPeriod"/>
            </a:pPr>
            <a:r>
              <a:rPr lang="zh-TW" altLang="en-US" sz="1200" kern="1200" dirty="0" smtClean="0">
                <a:solidFill>
                  <a:schemeClr val="tx1"/>
                </a:solidFill>
                <a:effectLst/>
                <a:latin typeface="+mn-lt"/>
                <a:ea typeface="+mn-ea"/>
                <a:cs typeface="+mn-cs"/>
              </a:rPr>
              <a:t>並</a:t>
            </a:r>
            <a:r>
              <a:rPr lang="zh-TW" altLang="zh-TW" sz="1200" kern="1200" dirty="0" smtClean="0">
                <a:solidFill>
                  <a:schemeClr val="tx1"/>
                </a:solidFill>
                <a:effectLst/>
                <a:latin typeface="+mn-lt"/>
                <a:ea typeface="+mn-ea"/>
                <a:cs typeface="+mn-cs"/>
              </a:rPr>
              <a:t>採用李克特</a:t>
            </a:r>
            <a:r>
              <a:rPr lang="zh-TW" altLang="en-US" sz="1200" kern="1200" dirty="0" smtClean="0">
                <a:solidFill>
                  <a:schemeClr val="tx1"/>
                </a:solidFill>
                <a:effectLst/>
                <a:latin typeface="+mn-lt"/>
                <a:ea typeface="+mn-ea"/>
                <a:cs typeface="+mn-cs"/>
              </a:rPr>
              <a:t>五點量表</a:t>
            </a:r>
            <a:r>
              <a:rPr lang="zh-TW" altLang="zh-TW" sz="1200" kern="1200" dirty="0" smtClean="0">
                <a:solidFill>
                  <a:schemeClr val="tx1"/>
                </a:solidFill>
                <a:effectLst/>
                <a:latin typeface="+mn-lt"/>
                <a:ea typeface="+mn-ea"/>
                <a:cs typeface="+mn-cs"/>
              </a:rPr>
              <a:t>，回答選項分別為『非常同意』、『同意』、『普通』、『不同意』和『非常不同意』五項，依序則分別給予</a:t>
            </a:r>
            <a:r>
              <a:rPr lang="en-US" altLang="zh-TW" sz="1200" kern="1200" dirty="0" smtClean="0">
                <a:solidFill>
                  <a:schemeClr val="tx1"/>
                </a:solidFill>
                <a:effectLst/>
                <a:latin typeface="+mn-lt"/>
                <a:ea typeface="+mn-ea"/>
                <a:cs typeface="+mn-cs"/>
              </a:rPr>
              <a:t>5</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4</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3</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分數值來標記，以『非常同意』為程度之最高，『非常不同意』為程度之最低。</a:t>
            </a:r>
            <a:endParaRPr lang="en-US"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22</a:t>
            </a:fld>
            <a:endParaRPr lang="zh-TW" altLang="en-US"/>
          </a:p>
        </p:txBody>
      </p:sp>
    </p:spTree>
    <p:extLst>
      <p:ext uri="{BB962C8B-B14F-4D97-AF65-F5344CB8AC3E}">
        <p14:creationId xmlns:p14="http://schemas.microsoft.com/office/powerpoint/2010/main" val="2641033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sz="1200" kern="1200" dirty="0" smtClean="0">
                <a:solidFill>
                  <a:schemeClr val="tx1"/>
                </a:solidFill>
                <a:effectLst/>
                <a:latin typeface="+mn-lt"/>
                <a:ea typeface="+mn-ea"/>
                <a:cs typeface="+mn-cs"/>
              </a:rPr>
              <a:t>在</a:t>
            </a:r>
            <a:r>
              <a:rPr lang="zh-TW" altLang="en-US" sz="1200" b="0" dirty="0" smtClean="0">
                <a:solidFill>
                  <a:srgbClr val="FF0000"/>
                </a:solidFill>
                <a:latin typeface="Times New Roman" panose="02020603050405020304" pitchFamily="18" charset="0"/>
                <a:cs typeface="Times New Roman" panose="02020603050405020304" pitchFamily="18" charset="0"/>
              </a:rPr>
              <a:t>電腦自我效能</a:t>
            </a:r>
            <a:r>
              <a:rPr lang="zh-TW" altLang="en-US" sz="1200" kern="1200" dirty="0" smtClean="0">
                <a:solidFill>
                  <a:schemeClr val="tx1"/>
                </a:solidFill>
                <a:effectLst/>
                <a:latin typeface="+mn-lt"/>
                <a:ea typeface="+mn-ea"/>
                <a:cs typeface="+mn-cs"/>
              </a:rPr>
              <a:t>的部分，參考</a:t>
            </a:r>
            <a:r>
              <a:rPr lang="en-US" altLang="zh-TW" dirty="0" smtClean="0"/>
              <a:t>Tung</a:t>
            </a:r>
            <a:r>
              <a:rPr lang="zh-TW" altLang="zh-TW" dirty="0" smtClean="0"/>
              <a:t>和</a:t>
            </a:r>
            <a:r>
              <a:rPr lang="en-US" altLang="zh-TW" dirty="0" smtClean="0"/>
              <a:t>Chang(2008)</a:t>
            </a:r>
            <a:r>
              <a:rPr lang="zh-TW" altLang="en-US"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設計</a:t>
            </a:r>
            <a:r>
              <a:rPr lang="en-US" altLang="zh-TW" sz="12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200" kern="1200" dirty="0" smtClean="0">
                <a:solidFill>
                  <a:schemeClr val="tx1"/>
                </a:solidFill>
                <a:effectLst/>
                <a:latin typeface="+mn-lt"/>
                <a:ea typeface="+mn-ea"/>
                <a:cs typeface="+mn-cs"/>
              </a:rPr>
              <a:t>個題項，問項分別為：</a:t>
            </a:r>
            <a:r>
              <a:rPr lang="zh-TW" altLang="zh-TW" sz="1200" dirty="0" smtClean="0">
                <a:solidFill>
                  <a:schemeClr val="tx1"/>
                </a:solidFill>
                <a:latin typeface="Times New Roman" panose="02020603050405020304" pitchFamily="18" charset="0"/>
                <a:cs typeface="Times New Roman" panose="02020603050405020304" pitchFamily="18" charset="0"/>
              </a:rPr>
              <a:t>安裝應用軟體的能力</a:t>
            </a:r>
            <a:r>
              <a:rPr lang="zh-TW" altLang="en-US" sz="1200" kern="1200" dirty="0" smtClean="0">
                <a:solidFill>
                  <a:schemeClr val="tx1"/>
                </a:solidFill>
                <a:effectLst/>
                <a:latin typeface="+mn-lt"/>
                <a:ea typeface="+mn-ea"/>
                <a:cs typeface="+mn-cs"/>
              </a:rPr>
              <a:t>、</a:t>
            </a:r>
            <a:r>
              <a:rPr lang="zh-TW" altLang="zh-TW" sz="1200" dirty="0" smtClean="0">
                <a:solidFill>
                  <a:schemeClr val="tx1"/>
                </a:solidFill>
                <a:latin typeface="Times New Roman" panose="02020603050405020304" pitchFamily="18" charset="0"/>
                <a:cs typeface="Times New Roman" panose="02020603050405020304" pitchFamily="18" charset="0"/>
              </a:rPr>
              <a:t>糾正操作錯誤的能力</a:t>
            </a:r>
            <a:r>
              <a:rPr lang="en-US" altLang="zh-TW" sz="1200" dirty="0" smtClean="0">
                <a:solidFill>
                  <a:schemeClr val="tx1"/>
                </a:solidFill>
                <a:latin typeface="Times New Roman" panose="02020603050405020304" pitchFamily="18" charset="0"/>
                <a:cs typeface="Times New Roman" panose="02020603050405020304" pitchFamily="18" charset="0"/>
              </a:rPr>
              <a:t>…</a:t>
            </a:r>
            <a:r>
              <a:rPr lang="zh-TW" altLang="en-US" sz="1200" dirty="0" smtClean="0">
                <a:solidFill>
                  <a:schemeClr val="tx1"/>
                </a:solidFill>
                <a:latin typeface="Times New Roman" panose="02020603050405020304" pitchFamily="18" charset="0"/>
                <a:cs typeface="Times New Roman" panose="02020603050405020304" pitchFamily="18" charset="0"/>
              </a:rPr>
              <a:t>等等 </a:t>
            </a:r>
            <a:endParaRPr lang="en-US" altLang="zh-TW" sz="1200" kern="1200" dirty="0" smtClean="0">
              <a:solidFill>
                <a:schemeClr val="tx1"/>
              </a:solidFill>
              <a:effectLst/>
              <a:latin typeface="+mn-lt"/>
              <a:ea typeface="+mn-ea"/>
              <a:cs typeface="+mn-cs"/>
            </a:endParaRPr>
          </a:p>
          <a:p>
            <a:pPr marL="228600" indent="-228600">
              <a:buAutoNum type="arabicPeriod"/>
            </a:pPr>
            <a:r>
              <a:rPr lang="zh-TW" altLang="en-US" sz="1200" kern="1200" dirty="0" smtClean="0">
                <a:solidFill>
                  <a:schemeClr val="tx1"/>
                </a:solidFill>
                <a:effectLst/>
                <a:latin typeface="+mn-lt"/>
                <a:ea typeface="+mn-ea"/>
                <a:cs typeface="+mn-cs"/>
              </a:rPr>
              <a:t>並</a:t>
            </a:r>
            <a:r>
              <a:rPr lang="zh-TW" altLang="zh-TW" sz="1200" kern="1200" dirty="0" smtClean="0">
                <a:solidFill>
                  <a:schemeClr val="tx1"/>
                </a:solidFill>
                <a:effectLst/>
                <a:latin typeface="+mn-lt"/>
                <a:ea typeface="+mn-ea"/>
                <a:cs typeface="+mn-cs"/>
              </a:rPr>
              <a:t>採用李克特</a:t>
            </a:r>
            <a:r>
              <a:rPr lang="zh-TW" altLang="en-US" sz="1200" kern="1200" dirty="0" smtClean="0">
                <a:solidFill>
                  <a:schemeClr val="tx1"/>
                </a:solidFill>
                <a:effectLst/>
                <a:latin typeface="+mn-lt"/>
                <a:ea typeface="+mn-ea"/>
                <a:cs typeface="+mn-cs"/>
              </a:rPr>
              <a:t>五點量表</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23</a:t>
            </a:fld>
            <a:endParaRPr lang="zh-TW" altLang="en-US"/>
          </a:p>
        </p:txBody>
      </p:sp>
    </p:spTree>
    <p:extLst>
      <p:ext uri="{BB962C8B-B14F-4D97-AF65-F5344CB8AC3E}">
        <p14:creationId xmlns:p14="http://schemas.microsoft.com/office/powerpoint/2010/main" val="755490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sz="1200" kern="1200" dirty="0" smtClean="0">
                <a:solidFill>
                  <a:schemeClr val="tx1"/>
                </a:solidFill>
                <a:effectLst/>
                <a:latin typeface="+mn-lt"/>
                <a:ea typeface="+mn-ea"/>
                <a:cs typeface="+mn-cs"/>
              </a:rPr>
              <a:t>在</a:t>
            </a:r>
            <a:r>
              <a:rPr lang="zh-TW" altLang="en-US" sz="1200" b="0" kern="1200" dirty="0" smtClean="0">
                <a:solidFill>
                  <a:srgbClr val="FF0000"/>
                </a:solidFill>
                <a:effectLst/>
                <a:latin typeface="Times New Roman" panose="02020603050405020304" pitchFamily="18" charset="0"/>
                <a:ea typeface="+mn-ea"/>
                <a:cs typeface="Times New Roman" panose="02020603050405020304" pitchFamily="18" charset="0"/>
              </a:rPr>
              <a:t>相容性</a:t>
            </a:r>
            <a:r>
              <a:rPr lang="zh-TW" altLang="en-US" sz="1200" kern="1200" dirty="0" smtClean="0">
                <a:solidFill>
                  <a:schemeClr val="tx1"/>
                </a:solidFill>
                <a:effectLst/>
                <a:latin typeface="+mn-lt"/>
                <a:ea typeface="+mn-ea"/>
                <a:cs typeface="+mn-cs"/>
              </a:rPr>
              <a:t>的部分，參考</a:t>
            </a:r>
            <a:r>
              <a:rPr lang="en-US" altLang="zh-TW" dirty="0" smtClean="0"/>
              <a:t>Chen(2011)</a:t>
            </a:r>
            <a:r>
              <a:rPr lang="zh-TW" altLang="zh-TW" dirty="0" smtClean="0"/>
              <a:t>、</a:t>
            </a:r>
            <a:r>
              <a:rPr lang="en-US" altLang="zh-TW" dirty="0" smtClean="0"/>
              <a:t>Tung</a:t>
            </a:r>
            <a:r>
              <a:rPr lang="zh-TW" altLang="zh-TW" dirty="0" smtClean="0"/>
              <a:t>和</a:t>
            </a:r>
            <a:r>
              <a:rPr lang="en-US" altLang="zh-TW" dirty="0" smtClean="0"/>
              <a:t>Chang(2008)</a:t>
            </a:r>
            <a:r>
              <a:rPr lang="zh-TW" altLang="en-US"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設計</a:t>
            </a:r>
            <a:r>
              <a:rPr lang="en-US" altLang="zh-TW" sz="12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200" kern="1200" dirty="0" smtClean="0">
                <a:solidFill>
                  <a:schemeClr val="tx1"/>
                </a:solidFill>
                <a:effectLst/>
                <a:latin typeface="+mn-lt"/>
                <a:ea typeface="+mn-ea"/>
                <a:cs typeface="+mn-cs"/>
              </a:rPr>
              <a:t>個題項，問項分別為：</a:t>
            </a:r>
            <a:r>
              <a:rPr lang="zh-TW" altLang="zh-TW" sz="1200" dirty="0" smtClean="0">
                <a:solidFill>
                  <a:schemeClr val="tx1"/>
                </a:solidFill>
                <a:latin typeface="Times New Roman" panose="02020603050405020304" pitchFamily="18" charset="0"/>
                <a:cs typeface="Times New Roman" panose="02020603050405020304" pitchFamily="18" charset="0"/>
              </a:rPr>
              <a:t>與我的學習相容</a:t>
            </a:r>
            <a:r>
              <a:rPr lang="zh-TW" altLang="en-US" sz="1200" kern="1200" dirty="0" smtClean="0">
                <a:solidFill>
                  <a:schemeClr val="tx1"/>
                </a:solidFill>
                <a:effectLst/>
                <a:latin typeface="+mn-lt"/>
                <a:ea typeface="+mn-ea"/>
                <a:cs typeface="+mn-cs"/>
              </a:rPr>
              <a:t>、</a:t>
            </a:r>
            <a:r>
              <a:rPr lang="zh-TW" altLang="zh-TW" sz="1200" dirty="0" smtClean="0">
                <a:solidFill>
                  <a:schemeClr val="tx1"/>
                </a:solidFill>
                <a:latin typeface="Times New Roman" panose="02020603050405020304" pitchFamily="18" charset="0"/>
                <a:cs typeface="Times New Roman" panose="02020603050405020304" pitchFamily="18" charset="0"/>
              </a:rPr>
              <a:t>我喜歡的學習方式</a:t>
            </a:r>
            <a:r>
              <a:rPr lang="en-US" altLang="zh-TW" sz="1200" dirty="0" smtClean="0">
                <a:solidFill>
                  <a:schemeClr val="tx1"/>
                </a:solidFill>
                <a:latin typeface="Times New Roman" panose="02020603050405020304" pitchFamily="18" charset="0"/>
                <a:cs typeface="Times New Roman" panose="02020603050405020304" pitchFamily="18" charset="0"/>
              </a:rPr>
              <a:t>…</a:t>
            </a:r>
            <a:r>
              <a:rPr lang="zh-TW" altLang="en-US" sz="1200" dirty="0" smtClean="0">
                <a:solidFill>
                  <a:schemeClr val="tx1"/>
                </a:solidFill>
                <a:latin typeface="Times New Roman" panose="02020603050405020304" pitchFamily="18" charset="0"/>
                <a:cs typeface="Times New Roman" panose="02020603050405020304" pitchFamily="18" charset="0"/>
              </a:rPr>
              <a:t>等等 </a:t>
            </a:r>
            <a:endParaRPr lang="en-US" altLang="zh-TW" sz="1200" kern="1200" dirty="0" smtClean="0">
              <a:solidFill>
                <a:schemeClr val="tx1"/>
              </a:solidFill>
              <a:effectLst/>
              <a:latin typeface="+mn-lt"/>
              <a:ea typeface="+mn-ea"/>
              <a:cs typeface="+mn-cs"/>
            </a:endParaRPr>
          </a:p>
          <a:p>
            <a:pPr marL="228600" indent="-228600">
              <a:buAutoNum type="arabicPeriod"/>
            </a:pPr>
            <a:r>
              <a:rPr lang="zh-TW" altLang="en-US" sz="1200" kern="1200" dirty="0" smtClean="0">
                <a:solidFill>
                  <a:schemeClr val="tx1"/>
                </a:solidFill>
                <a:effectLst/>
                <a:latin typeface="+mn-lt"/>
                <a:ea typeface="+mn-ea"/>
                <a:cs typeface="+mn-cs"/>
              </a:rPr>
              <a:t>並</a:t>
            </a:r>
            <a:r>
              <a:rPr lang="zh-TW" altLang="zh-TW" sz="1200" kern="1200" dirty="0" smtClean="0">
                <a:solidFill>
                  <a:schemeClr val="tx1"/>
                </a:solidFill>
                <a:effectLst/>
                <a:latin typeface="+mn-lt"/>
                <a:ea typeface="+mn-ea"/>
                <a:cs typeface="+mn-cs"/>
              </a:rPr>
              <a:t>採用李克特</a:t>
            </a:r>
            <a:r>
              <a:rPr lang="zh-TW" altLang="en-US" sz="1200" kern="1200" dirty="0" smtClean="0">
                <a:solidFill>
                  <a:schemeClr val="tx1"/>
                </a:solidFill>
                <a:effectLst/>
                <a:latin typeface="+mn-lt"/>
                <a:ea typeface="+mn-ea"/>
                <a:cs typeface="+mn-cs"/>
              </a:rPr>
              <a:t>五點量表</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24</a:t>
            </a:fld>
            <a:endParaRPr lang="zh-TW" altLang="en-US"/>
          </a:p>
        </p:txBody>
      </p:sp>
    </p:spTree>
    <p:extLst>
      <p:ext uri="{BB962C8B-B14F-4D97-AF65-F5344CB8AC3E}">
        <p14:creationId xmlns:p14="http://schemas.microsoft.com/office/powerpoint/2010/main" val="2215142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sz="1200" kern="1200" dirty="0" smtClean="0">
                <a:solidFill>
                  <a:schemeClr val="tx1"/>
                </a:solidFill>
                <a:effectLst/>
                <a:latin typeface="+mn-lt"/>
                <a:ea typeface="+mn-ea"/>
                <a:cs typeface="+mn-cs"/>
              </a:rPr>
              <a:t>在</a:t>
            </a:r>
            <a:r>
              <a:rPr lang="zh-TW" altLang="en-US" sz="1200" b="0" dirty="0" smtClean="0">
                <a:solidFill>
                  <a:srgbClr val="FF0000"/>
                </a:solidFill>
                <a:latin typeface="Times New Roman" panose="02020603050405020304" pitchFamily="18" charset="0"/>
                <a:cs typeface="Times New Roman" panose="02020603050405020304" pitchFamily="18" charset="0"/>
              </a:rPr>
              <a:t>知覺有用性</a:t>
            </a:r>
            <a:r>
              <a:rPr lang="zh-TW" altLang="en-US" sz="1200" kern="1200" dirty="0" smtClean="0">
                <a:solidFill>
                  <a:schemeClr val="tx1"/>
                </a:solidFill>
                <a:effectLst/>
                <a:latin typeface="+mn-lt"/>
                <a:ea typeface="+mn-ea"/>
                <a:cs typeface="+mn-cs"/>
              </a:rPr>
              <a:t>的部分，參考</a:t>
            </a:r>
            <a:r>
              <a:rPr lang="en-US" altLang="zh-TW" dirty="0" smtClean="0"/>
              <a:t>Chen(2010)</a:t>
            </a:r>
            <a:r>
              <a:rPr lang="zh-TW" altLang="zh-TW" dirty="0" smtClean="0"/>
              <a:t>、</a:t>
            </a:r>
            <a:r>
              <a:rPr lang="en-US" altLang="zh-TW" dirty="0" smtClean="0"/>
              <a:t>Tung</a:t>
            </a:r>
            <a:r>
              <a:rPr lang="zh-TW" altLang="zh-TW" dirty="0" smtClean="0"/>
              <a:t>和</a:t>
            </a:r>
            <a:r>
              <a:rPr lang="en-US" altLang="zh-TW" dirty="0" smtClean="0"/>
              <a:t>Chang(2008)</a:t>
            </a:r>
            <a:r>
              <a:rPr lang="zh-TW" altLang="en-US"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設計</a:t>
            </a:r>
            <a:r>
              <a:rPr lang="en-US" altLang="zh-TW" sz="12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200" kern="1200" dirty="0" smtClean="0">
                <a:solidFill>
                  <a:schemeClr val="tx1"/>
                </a:solidFill>
                <a:effectLst/>
                <a:latin typeface="+mn-lt"/>
                <a:ea typeface="+mn-ea"/>
                <a:cs typeface="+mn-cs"/>
              </a:rPr>
              <a:t>個題項，問項分別為：</a:t>
            </a:r>
            <a:r>
              <a:rPr lang="zh-TW" altLang="zh-TW" sz="1200" dirty="0" smtClean="0">
                <a:solidFill>
                  <a:schemeClr val="tx1"/>
                </a:solidFill>
                <a:latin typeface="Times New Roman" panose="02020603050405020304" pitchFamily="18" charset="0"/>
                <a:cs typeface="Times New Roman" panose="02020603050405020304" pitchFamily="18" charset="0"/>
              </a:rPr>
              <a:t>提升學習表現</a:t>
            </a:r>
            <a:r>
              <a:rPr lang="zh-TW" altLang="en-US" sz="1200" dirty="0" smtClean="0">
                <a:solidFill>
                  <a:schemeClr val="tx1"/>
                </a:solidFill>
                <a:latin typeface="Times New Roman" panose="02020603050405020304" pitchFamily="18" charset="0"/>
                <a:cs typeface="Times New Roman" panose="02020603050405020304" pitchFamily="18" charset="0"/>
              </a:rPr>
              <a:t>、</a:t>
            </a:r>
            <a:r>
              <a:rPr lang="zh-TW" altLang="zh-TW" sz="1200" dirty="0" smtClean="0">
                <a:solidFill>
                  <a:schemeClr val="tx1"/>
                </a:solidFill>
                <a:latin typeface="Times New Roman" panose="02020603050405020304" pitchFamily="18" charset="0"/>
                <a:cs typeface="Times New Roman" panose="02020603050405020304" pitchFamily="18" charset="0"/>
              </a:rPr>
              <a:t>提升學習效率</a:t>
            </a:r>
            <a:r>
              <a:rPr lang="en-US" altLang="zh-TW" sz="1200" dirty="0" smtClean="0">
                <a:solidFill>
                  <a:schemeClr val="tx1"/>
                </a:solidFill>
                <a:latin typeface="Times New Roman" panose="02020603050405020304" pitchFamily="18" charset="0"/>
                <a:cs typeface="Times New Roman" panose="02020603050405020304" pitchFamily="18" charset="0"/>
              </a:rPr>
              <a:t>…</a:t>
            </a:r>
            <a:r>
              <a:rPr lang="zh-TW" altLang="en-US" sz="1200" dirty="0" smtClean="0">
                <a:solidFill>
                  <a:schemeClr val="tx1"/>
                </a:solidFill>
                <a:latin typeface="Times New Roman" panose="02020603050405020304" pitchFamily="18" charset="0"/>
                <a:cs typeface="Times New Roman" panose="02020603050405020304" pitchFamily="18" charset="0"/>
              </a:rPr>
              <a:t>等等 </a:t>
            </a:r>
            <a:endParaRPr lang="en-US" altLang="zh-TW" sz="1200" kern="1200" dirty="0" smtClean="0">
              <a:solidFill>
                <a:schemeClr val="tx1"/>
              </a:solidFill>
              <a:effectLst/>
              <a:latin typeface="+mn-lt"/>
              <a:ea typeface="+mn-ea"/>
              <a:cs typeface="+mn-cs"/>
            </a:endParaRPr>
          </a:p>
          <a:p>
            <a:pPr marL="228600" indent="-228600">
              <a:buAutoNum type="arabicPeriod"/>
            </a:pPr>
            <a:r>
              <a:rPr lang="zh-TW" altLang="en-US" sz="1200" kern="1200" dirty="0" smtClean="0">
                <a:solidFill>
                  <a:schemeClr val="tx1"/>
                </a:solidFill>
                <a:effectLst/>
                <a:latin typeface="+mn-lt"/>
                <a:ea typeface="+mn-ea"/>
                <a:cs typeface="+mn-cs"/>
              </a:rPr>
              <a:t>並</a:t>
            </a:r>
            <a:r>
              <a:rPr lang="zh-TW" altLang="zh-TW" sz="1200" kern="1200" dirty="0" smtClean="0">
                <a:solidFill>
                  <a:schemeClr val="tx1"/>
                </a:solidFill>
                <a:effectLst/>
                <a:latin typeface="+mn-lt"/>
                <a:ea typeface="+mn-ea"/>
                <a:cs typeface="+mn-cs"/>
              </a:rPr>
              <a:t>採用李克特</a:t>
            </a:r>
            <a:r>
              <a:rPr lang="zh-TW" altLang="en-US" sz="1200" kern="1200" dirty="0" smtClean="0">
                <a:solidFill>
                  <a:schemeClr val="tx1"/>
                </a:solidFill>
                <a:effectLst/>
                <a:latin typeface="+mn-lt"/>
                <a:ea typeface="+mn-ea"/>
                <a:cs typeface="+mn-cs"/>
              </a:rPr>
              <a:t>五點量表</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25</a:t>
            </a:fld>
            <a:endParaRPr lang="zh-TW" altLang="en-US"/>
          </a:p>
        </p:txBody>
      </p:sp>
    </p:spTree>
    <p:extLst>
      <p:ext uri="{BB962C8B-B14F-4D97-AF65-F5344CB8AC3E}">
        <p14:creationId xmlns:p14="http://schemas.microsoft.com/office/powerpoint/2010/main" val="2987358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sz="1200" kern="1200" dirty="0" smtClean="0">
                <a:solidFill>
                  <a:schemeClr val="tx1"/>
                </a:solidFill>
                <a:effectLst/>
                <a:latin typeface="+mn-lt"/>
                <a:ea typeface="+mn-ea"/>
                <a:cs typeface="+mn-cs"/>
              </a:rPr>
              <a:t>在</a:t>
            </a:r>
            <a:r>
              <a:rPr lang="zh-TW" altLang="en-US" sz="1200" b="0" kern="1200" dirty="0" smtClean="0">
                <a:solidFill>
                  <a:srgbClr val="FF0000"/>
                </a:solidFill>
                <a:effectLst/>
                <a:latin typeface="Times New Roman" panose="02020603050405020304" pitchFamily="18" charset="0"/>
                <a:ea typeface="+mn-ea"/>
                <a:cs typeface="Times New Roman" panose="02020603050405020304" pitchFamily="18" charset="0"/>
              </a:rPr>
              <a:t>知覺易用性</a:t>
            </a:r>
            <a:r>
              <a:rPr lang="zh-TW" altLang="en-US" sz="1200" kern="1200" dirty="0" smtClean="0">
                <a:solidFill>
                  <a:schemeClr val="tx1"/>
                </a:solidFill>
                <a:effectLst/>
                <a:latin typeface="+mn-lt"/>
                <a:ea typeface="+mn-ea"/>
                <a:cs typeface="+mn-cs"/>
              </a:rPr>
              <a:t>的部分，參考</a:t>
            </a:r>
            <a:r>
              <a:rPr lang="en-US" altLang="zh-TW" dirty="0" smtClean="0"/>
              <a:t>Cheng(2013)</a:t>
            </a:r>
            <a:r>
              <a:rPr lang="zh-TW" altLang="zh-TW" dirty="0" smtClean="0"/>
              <a:t>、</a:t>
            </a:r>
            <a:r>
              <a:rPr lang="en-US" altLang="zh-TW" dirty="0" smtClean="0"/>
              <a:t>Tung</a:t>
            </a:r>
            <a:r>
              <a:rPr lang="zh-TW" altLang="zh-TW" dirty="0" smtClean="0"/>
              <a:t>和</a:t>
            </a:r>
            <a:r>
              <a:rPr lang="en-US" altLang="zh-TW" dirty="0" smtClean="0"/>
              <a:t>Chang(2008)</a:t>
            </a:r>
            <a:r>
              <a:rPr lang="zh-TW" altLang="en-US"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設計</a:t>
            </a:r>
            <a:r>
              <a:rPr lang="en-US" altLang="zh-TW" sz="12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200" kern="1200" dirty="0" smtClean="0">
                <a:solidFill>
                  <a:schemeClr val="tx1"/>
                </a:solidFill>
                <a:effectLst/>
                <a:latin typeface="+mn-lt"/>
                <a:ea typeface="+mn-ea"/>
                <a:cs typeface="+mn-cs"/>
              </a:rPr>
              <a:t>個題項，問項分別為：</a:t>
            </a:r>
            <a:r>
              <a:rPr lang="zh-TW" altLang="zh-TW" sz="1200" dirty="0" smtClean="0">
                <a:solidFill>
                  <a:schemeClr val="tx1"/>
                </a:solidFill>
                <a:latin typeface="Times New Roman" panose="02020603050405020304" pitchFamily="18" charset="0"/>
                <a:cs typeface="Times New Roman" panose="02020603050405020304" pitchFamily="18" charset="0"/>
              </a:rPr>
              <a:t>易於使用</a:t>
            </a:r>
            <a:r>
              <a:rPr lang="en-US" altLang="zh-TW" sz="1200" dirty="0" smtClean="0">
                <a:solidFill>
                  <a:schemeClr val="tx1"/>
                </a:solidFill>
                <a:latin typeface="Times New Roman" panose="02020603050405020304" pitchFamily="18" charset="0"/>
                <a:cs typeface="Times New Roman" panose="02020603050405020304" pitchFamily="18" charset="0"/>
              </a:rPr>
              <a:t> </a:t>
            </a:r>
            <a:r>
              <a:rPr lang="zh-TW" altLang="en-US" sz="1200" dirty="0" smtClean="0">
                <a:solidFill>
                  <a:schemeClr val="tx1"/>
                </a:solidFill>
                <a:latin typeface="Times New Roman" panose="02020603050405020304" pitchFamily="18" charset="0"/>
                <a:cs typeface="Times New Roman" panose="02020603050405020304" pitchFamily="18" charset="0"/>
              </a:rPr>
              <a:t>、</a:t>
            </a:r>
            <a:r>
              <a:rPr lang="zh-TW" altLang="zh-TW" sz="1200" dirty="0" smtClean="0">
                <a:solidFill>
                  <a:schemeClr val="tx1"/>
                </a:solidFill>
                <a:latin typeface="Times New Roman" panose="02020603050405020304" pitchFamily="18" charset="0"/>
                <a:cs typeface="Times New Roman" panose="02020603050405020304" pitchFamily="18" charset="0"/>
              </a:rPr>
              <a:t>易於瀏覽</a:t>
            </a:r>
            <a:r>
              <a:rPr lang="en-US" altLang="zh-TW" sz="1200" dirty="0" smtClean="0">
                <a:solidFill>
                  <a:schemeClr val="tx1"/>
                </a:solidFill>
                <a:latin typeface="Times New Roman" panose="02020603050405020304" pitchFamily="18" charset="0"/>
                <a:cs typeface="Times New Roman" panose="02020603050405020304" pitchFamily="18" charset="0"/>
              </a:rPr>
              <a:t>…</a:t>
            </a:r>
            <a:r>
              <a:rPr lang="zh-TW" altLang="en-US" sz="1200" dirty="0" smtClean="0">
                <a:solidFill>
                  <a:schemeClr val="tx1"/>
                </a:solidFill>
                <a:latin typeface="Times New Roman" panose="02020603050405020304" pitchFamily="18" charset="0"/>
                <a:cs typeface="Times New Roman" panose="02020603050405020304" pitchFamily="18" charset="0"/>
              </a:rPr>
              <a:t>等等 </a:t>
            </a:r>
            <a:endParaRPr lang="en-US" altLang="zh-TW" sz="1200" kern="1200" dirty="0" smtClean="0">
              <a:solidFill>
                <a:schemeClr val="tx1"/>
              </a:solidFill>
              <a:effectLst/>
              <a:latin typeface="+mn-lt"/>
              <a:ea typeface="+mn-ea"/>
              <a:cs typeface="+mn-cs"/>
            </a:endParaRPr>
          </a:p>
          <a:p>
            <a:pPr marL="228600" indent="-228600">
              <a:buAutoNum type="arabicPeriod"/>
            </a:pPr>
            <a:r>
              <a:rPr lang="zh-TW" altLang="en-US" sz="1200" kern="1200" dirty="0" smtClean="0">
                <a:solidFill>
                  <a:schemeClr val="tx1"/>
                </a:solidFill>
                <a:effectLst/>
                <a:latin typeface="+mn-lt"/>
                <a:ea typeface="+mn-ea"/>
                <a:cs typeface="+mn-cs"/>
              </a:rPr>
              <a:t>並</a:t>
            </a:r>
            <a:r>
              <a:rPr lang="zh-TW" altLang="zh-TW" sz="1200" kern="1200" dirty="0" smtClean="0">
                <a:solidFill>
                  <a:schemeClr val="tx1"/>
                </a:solidFill>
                <a:effectLst/>
                <a:latin typeface="+mn-lt"/>
                <a:ea typeface="+mn-ea"/>
                <a:cs typeface="+mn-cs"/>
              </a:rPr>
              <a:t>採用李克特</a:t>
            </a:r>
            <a:r>
              <a:rPr lang="zh-TW" altLang="en-US" sz="1200" kern="1200" dirty="0" smtClean="0">
                <a:solidFill>
                  <a:schemeClr val="tx1"/>
                </a:solidFill>
                <a:effectLst/>
                <a:latin typeface="+mn-lt"/>
                <a:ea typeface="+mn-ea"/>
                <a:cs typeface="+mn-cs"/>
              </a:rPr>
              <a:t>五點量表</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26</a:t>
            </a:fld>
            <a:endParaRPr lang="zh-TW" altLang="en-US"/>
          </a:p>
        </p:txBody>
      </p:sp>
    </p:spTree>
    <p:extLst>
      <p:ext uri="{BB962C8B-B14F-4D97-AF65-F5344CB8AC3E}">
        <p14:creationId xmlns:p14="http://schemas.microsoft.com/office/powerpoint/2010/main" val="443820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sz="1200" kern="1200" dirty="0" smtClean="0">
                <a:solidFill>
                  <a:schemeClr val="tx1"/>
                </a:solidFill>
                <a:effectLst/>
                <a:latin typeface="+mn-lt"/>
                <a:ea typeface="+mn-ea"/>
                <a:cs typeface="+mn-cs"/>
              </a:rPr>
              <a:t>在</a:t>
            </a:r>
            <a:r>
              <a:rPr lang="zh-TW" altLang="en-US" sz="1200" b="0" kern="1200" dirty="0" smtClean="0">
                <a:solidFill>
                  <a:srgbClr val="FF0000"/>
                </a:solidFill>
                <a:effectLst/>
                <a:latin typeface="Times New Roman" panose="02020603050405020304" pitchFamily="18" charset="0"/>
                <a:ea typeface="+mn-ea"/>
                <a:cs typeface="Times New Roman" panose="02020603050405020304" pitchFamily="18" charset="0"/>
              </a:rPr>
              <a:t>知覺財務成本</a:t>
            </a:r>
            <a:r>
              <a:rPr lang="zh-TW" altLang="en-US" sz="1200" kern="1200" dirty="0" smtClean="0">
                <a:solidFill>
                  <a:schemeClr val="tx1"/>
                </a:solidFill>
                <a:effectLst/>
                <a:latin typeface="+mn-lt"/>
                <a:ea typeface="+mn-ea"/>
                <a:cs typeface="+mn-cs"/>
              </a:rPr>
              <a:t>的部分，參考</a:t>
            </a:r>
            <a:r>
              <a:rPr lang="en-US" altLang="zh-TW" dirty="0" err="1" smtClean="0"/>
              <a:t>Luarn</a:t>
            </a:r>
            <a:r>
              <a:rPr lang="zh-TW" altLang="zh-TW" dirty="0" smtClean="0"/>
              <a:t>和</a:t>
            </a:r>
            <a:r>
              <a:rPr lang="en-US" altLang="zh-TW" dirty="0" smtClean="0"/>
              <a:t>Lin(2005)</a:t>
            </a:r>
            <a:r>
              <a:rPr lang="zh-TW" altLang="zh-TW" dirty="0" smtClean="0"/>
              <a:t>、</a:t>
            </a:r>
            <a:r>
              <a:rPr lang="en-US" altLang="zh-TW" dirty="0" smtClean="0"/>
              <a:t>Tung</a:t>
            </a:r>
            <a:r>
              <a:rPr lang="zh-TW" altLang="zh-TW" dirty="0" smtClean="0"/>
              <a:t>和</a:t>
            </a:r>
            <a:r>
              <a:rPr lang="en-US" altLang="zh-TW" dirty="0" smtClean="0"/>
              <a:t>Chang(2008)</a:t>
            </a:r>
            <a:r>
              <a:rPr lang="zh-TW" altLang="en-US"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設計</a:t>
            </a:r>
            <a:r>
              <a:rPr lang="en-US" altLang="zh-TW" sz="12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200" kern="1200" dirty="0" smtClean="0">
                <a:solidFill>
                  <a:schemeClr val="tx1"/>
                </a:solidFill>
                <a:effectLst/>
                <a:latin typeface="+mn-lt"/>
                <a:ea typeface="+mn-ea"/>
                <a:cs typeface="+mn-cs"/>
              </a:rPr>
              <a:t>個題項，問項分別為：</a:t>
            </a:r>
            <a:r>
              <a:rPr lang="zh-TW" altLang="zh-TW" sz="1200" dirty="0" smtClean="0">
                <a:solidFill>
                  <a:schemeClr val="tx1"/>
                </a:solidFill>
                <a:latin typeface="Times New Roman" panose="02020603050405020304" pitchFamily="18" charset="0"/>
                <a:cs typeface="Times New Roman" panose="02020603050405020304" pitchFamily="18" charset="0"/>
              </a:rPr>
              <a:t>需要額外金錢花費</a:t>
            </a:r>
            <a:r>
              <a:rPr lang="zh-TW" altLang="en-US" sz="1200" dirty="0" smtClean="0">
                <a:solidFill>
                  <a:schemeClr val="tx1"/>
                </a:solidFill>
                <a:latin typeface="Times New Roman" panose="02020603050405020304" pitchFamily="18" charset="0"/>
                <a:cs typeface="Times New Roman" panose="02020603050405020304" pitchFamily="18" charset="0"/>
              </a:rPr>
              <a:t>、</a:t>
            </a:r>
            <a:r>
              <a:rPr lang="zh-TW" altLang="zh-TW" sz="1200" dirty="0" smtClean="0">
                <a:solidFill>
                  <a:schemeClr val="tx1"/>
                </a:solidFill>
                <a:latin typeface="Times New Roman" panose="02020603050405020304" pitchFamily="18" charset="0"/>
                <a:cs typeface="Times New Roman" panose="02020603050405020304" pitchFamily="18" charset="0"/>
              </a:rPr>
              <a:t>所需設備價格昂貴</a:t>
            </a:r>
            <a:r>
              <a:rPr lang="zh-TW" altLang="en-US" sz="1200" dirty="0" smtClean="0">
                <a:solidFill>
                  <a:schemeClr val="tx1"/>
                </a:solidFill>
                <a:latin typeface="Times New Roman" panose="02020603050405020304" pitchFamily="18" charset="0"/>
                <a:cs typeface="Times New Roman" panose="02020603050405020304" pitchFamily="18" charset="0"/>
              </a:rPr>
              <a:t> 以及 </a:t>
            </a:r>
            <a:r>
              <a:rPr lang="zh-TW" altLang="zh-TW" sz="1200" dirty="0" smtClean="0">
                <a:solidFill>
                  <a:schemeClr val="tx1"/>
                </a:solidFill>
                <a:latin typeface="Times New Roman" panose="02020603050405020304" pitchFamily="18" charset="0"/>
                <a:cs typeface="Times New Roman" panose="02020603050405020304" pitchFamily="18" charset="0"/>
              </a:rPr>
              <a:t>有金錢壓力</a:t>
            </a:r>
            <a:endParaRPr lang="en-US" altLang="zh-TW"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sz="1200" kern="1200" dirty="0" smtClean="0">
                <a:solidFill>
                  <a:schemeClr val="tx1"/>
                </a:solidFill>
                <a:effectLst/>
                <a:latin typeface="+mn-lt"/>
                <a:ea typeface="+mn-ea"/>
                <a:cs typeface="+mn-cs"/>
              </a:rPr>
              <a:t>並</a:t>
            </a:r>
            <a:r>
              <a:rPr lang="zh-TW" altLang="zh-TW" sz="1200" kern="1200" dirty="0" smtClean="0">
                <a:solidFill>
                  <a:schemeClr val="tx1"/>
                </a:solidFill>
                <a:effectLst/>
                <a:latin typeface="+mn-lt"/>
                <a:ea typeface="+mn-ea"/>
                <a:cs typeface="+mn-cs"/>
              </a:rPr>
              <a:t>採用李克特</a:t>
            </a:r>
            <a:r>
              <a:rPr lang="zh-TW" altLang="en-US" sz="1200" kern="1200" dirty="0" smtClean="0">
                <a:solidFill>
                  <a:schemeClr val="tx1"/>
                </a:solidFill>
                <a:effectLst/>
                <a:latin typeface="+mn-lt"/>
                <a:ea typeface="+mn-ea"/>
                <a:cs typeface="+mn-cs"/>
              </a:rPr>
              <a:t>五點量表</a:t>
            </a:r>
            <a:endParaRPr lang="zh-TW" altLang="en-US" sz="1200" dirty="0" smtClean="0">
              <a:solidFill>
                <a:schemeClr val="tx1"/>
              </a:solidFill>
              <a:latin typeface="Times New Roman" panose="02020603050405020304" pitchFamily="18" charset="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27</a:t>
            </a:fld>
            <a:endParaRPr lang="zh-TW" altLang="en-US"/>
          </a:p>
        </p:txBody>
      </p:sp>
    </p:spTree>
    <p:extLst>
      <p:ext uri="{BB962C8B-B14F-4D97-AF65-F5344CB8AC3E}">
        <p14:creationId xmlns:p14="http://schemas.microsoft.com/office/powerpoint/2010/main" val="1643448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sz="1200" kern="1200" dirty="0" smtClean="0">
                <a:solidFill>
                  <a:schemeClr val="tx1"/>
                </a:solidFill>
                <a:effectLst/>
                <a:latin typeface="+mn-lt"/>
                <a:ea typeface="+mn-ea"/>
                <a:cs typeface="+mn-cs"/>
              </a:rPr>
              <a:t>在</a:t>
            </a:r>
            <a:r>
              <a:rPr lang="zh-TW" altLang="zh-TW" sz="1200" b="0" dirty="0" smtClean="0">
                <a:solidFill>
                  <a:srgbClr val="FF0000"/>
                </a:solidFill>
                <a:latin typeface="Times New Roman" panose="02020603050405020304" pitchFamily="18" charset="0"/>
                <a:cs typeface="Times New Roman" panose="02020603050405020304" pitchFamily="18" charset="0"/>
              </a:rPr>
              <a:t>使用數位課程</a:t>
            </a:r>
            <a:r>
              <a:rPr lang="zh-TW" altLang="en-US" sz="1200" b="0" dirty="0" smtClean="0">
                <a:solidFill>
                  <a:srgbClr val="FF0000"/>
                </a:solidFill>
                <a:latin typeface="Times New Roman" panose="02020603050405020304" pitchFamily="18" charset="0"/>
                <a:cs typeface="Times New Roman" panose="02020603050405020304" pitchFamily="18" charset="0"/>
              </a:rPr>
              <a:t>之</a:t>
            </a:r>
            <a:r>
              <a:rPr lang="zh-TW" altLang="zh-TW" sz="1200" b="0" dirty="0" smtClean="0">
                <a:solidFill>
                  <a:srgbClr val="FF0000"/>
                </a:solidFill>
                <a:latin typeface="Times New Roman" panose="02020603050405020304" pitchFamily="18" charset="0"/>
                <a:cs typeface="Times New Roman" panose="02020603050405020304" pitchFamily="18" charset="0"/>
              </a:rPr>
              <a:t>行為意圖</a:t>
            </a:r>
            <a:r>
              <a:rPr lang="zh-TW" altLang="en-US" sz="1200" kern="1200" dirty="0" smtClean="0">
                <a:solidFill>
                  <a:schemeClr val="tx1"/>
                </a:solidFill>
                <a:effectLst/>
                <a:latin typeface="+mn-lt"/>
                <a:ea typeface="+mn-ea"/>
                <a:cs typeface="+mn-cs"/>
              </a:rPr>
              <a:t>的部分，參考</a:t>
            </a:r>
            <a:r>
              <a:rPr lang="en-US" altLang="zh-TW" dirty="0" err="1" smtClean="0"/>
              <a:t>Jeong</a:t>
            </a:r>
            <a:r>
              <a:rPr lang="en-US" altLang="zh-TW" dirty="0" smtClean="0"/>
              <a:t>(2011)</a:t>
            </a:r>
            <a:r>
              <a:rPr lang="zh-TW" altLang="zh-TW" dirty="0" smtClean="0"/>
              <a:t>、</a:t>
            </a:r>
            <a:r>
              <a:rPr lang="en-US" altLang="zh-TW" dirty="0" smtClean="0"/>
              <a:t>Tung</a:t>
            </a:r>
            <a:r>
              <a:rPr lang="zh-TW" altLang="zh-TW" dirty="0" smtClean="0"/>
              <a:t>和</a:t>
            </a:r>
            <a:r>
              <a:rPr lang="en-US" altLang="zh-TW" dirty="0" smtClean="0"/>
              <a:t>Chang(2008)</a:t>
            </a:r>
            <a:r>
              <a:rPr lang="zh-TW" altLang="en-US"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設計</a:t>
            </a:r>
            <a:r>
              <a:rPr lang="en-US" altLang="zh-TW" sz="12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200" kern="1200" dirty="0" smtClean="0">
                <a:solidFill>
                  <a:schemeClr val="tx1"/>
                </a:solidFill>
                <a:effectLst/>
                <a:latin typeface="+mn-lt"/>
                <a:ea typeface="+mn-ea"/>
                <a:cs typeface="+mn-cs"/>
              </a:rPr>
              <a:t>個題項，問項分別為：</a:t>
            </a:r>
            <a:r>
              <a:rPr lang="zh-TW" altLang="zh-TW" sz="1200" dirty="0" smtClean="0">
                <a:solidFill>
                  <a:schemeClr val="tx1"/>
                </a:solidFill>
                <a:latin typeface="Times New Roman" panose="02020603050405020304" pitchFamily="18" charset="0"/>
                <a:cs typeface="Times New Roman" panose="02020603050405020304" pitchFamily="18" charset="0"/>
              </a:rPr>
              <a:t>會繼續使用</a:t>
            </a:r>
            <a:r>
              <a:rPr lang="zh-TW" altLang="en-US" sz="1200" dirty="0" smtClean="0">
                <a:solidFill>
                  <a:schemeClr val="tx1"/>
                </a:solidFill>
                <a:latin typeface="Times New Roman" panose="02020603050405020304" pitchFamily="18" charset="0"/>
                <a:cs typeface="Times New Roman" panose="02020603050405020304" pitchFamily="18" charset="0"/>
              </a:rPr>
              <a:t>、</a:t>
            </a:r>
            <a:r>
              <a:rPr lang="zh-TW" altLang="zh-TW" sz="1200" dirty="0" smtClean="0">
                <a:solidFill>
                  <a:schemeClr val="tx1"/>
                </a:solidFill>
                <a:latin typeface="Times New Roman" panose="02020603050405020304" pitchFamily="18" charset="0"/>
                <a:cs typeface="Times New Roman" panose="02020603050405020304" pitchFamily="18" charset="0"/>
              </a:rPr>
              <a:t>會增加使用次數</a:t>
            </a:r>
            <a:r>
              <a:rPr lang="en-US" altLang="zh-TW" sz="1200" dirty="0" smtClean="0">
                <a:solidFill>
                  <a:schemeClr val="tx1"/>
                </a:solidFill>
                <a:latin typeface="Times New Roman" panose="02020603050405020304" pitchFamily="18" charset="0"/>
                <a:cs typeface="Times New Roman" panose="02020603050405020304" pitchFamily="18" charset="0"/>
              </a:rPr>
              <a:t>…</a:t>
            </a:r>
            <a:r>
              <a:rPr lang="zh-TW" altLang="en-US" sz="1200" dirty="0" smtClean="0">
                <a:solidFill>
                  <a:schemeClr val="tx1"/>
                </a:solidFill>
                <a:latin typeface="Times New Roman" panose="02020603050405020304" pitchFamily="18" charset="0"/>
                <a:cs typeface="Times New Roman" panose="02020603050405020304" pitchFamily="18" charset="0"/>
              </a:rPr>
              <a:t>等等 </a:t>
            </a:r>
            <a:endParaRPr lang="en-US" altLang="zh-TW"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sz="1200" kern="1200" dirty="0" smtClean="0">
                <a:solidFill>
                  <a:schemeClr val="tx1"/>
                </a:solidFill>
                <a:effectLst/>
                <a:latin typeface="+mn-lt"/>
                <a:ea typeface="+mn-ea"/>
                <a:cs typeface="+mn-cs"/>
              </a:rPr>
              <a:t>並</a:t>
            </a:r>
            <a:r>
              <a:rPr lang="zh-TW" altLang="zh-TW" sz="1200" kern="1200" dirty="0" smtClean="0">
                <a:solidFill>
                  <a:schemeClr val="tx1"/>
                </a:solidFill>
                <a:effectLst/>
                <a:latin typeface="+mn-lt"/>
                <a:ea typeface="+mn-ea"/>
                <a:cs typeface="+mn-cs"/>
              </a:rPr>
              <a:t>採用李克特</a:t>
            </a:r>
            <a:r>
              <a:rPr lang="zh-TW" altLang="en-US" sz="1200" kern="1200" dirty="0" smtClean="0">
                <a:solidFill>
                  <a:schemeClr val="tx1"/>
                </a:solidFill>
                <a:effectLst/>
                <a:latin typeface="+mn-lt"/>
                <a:ea typeface="+mn-ea"/>
                <a:cs typeface="+mn-cs"/>
              </a:rPr>
              <a:t>五點量表</a:t>
            </a:r>
            <a:endParaRPr lang="zh-TW" altLang="en-US" sz="1200" dirty="0" smtClean="0">
              <a:solidFill>
                <a:schemeClr val="tx1"/>
              </a:solidFill>
              <a:latin typeface="Times New Roman" panose="02020603050405020304" pitchFamily="18" charset="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28</a:t>
            </a:fld>
            <a:endParaRPr lang="zh-TW" altLang="en-US"/>
          </a:p>
        </p:txBody>
      </p:sp>
    </p:spTree>
    <p:extLst>
      <p:ext uri="{BB962C8B-B14F-4D97-AF65-F5344CB8AC3E}">
        <p14:creationId xmlns:p14="http://schemas.microsoft.com/office/powerpoint/2010/main" val="1590156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以下為研究結果與結論，依序做介紹</a:t>
            </a:r>
          </a:p>
          <a:p>
            <a:endParaRPr lang="zh-TW" altLang="en-US" dirty="0"/>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29</a:t>
            </a:fld>
            <a:endParaRPr lang="zh-TW" altLang="en-US"/>
          </a:p>
        </p:txBody>
      </p:sp>
    </p:spTree>
    <p:extLst>
      <p:ext uri="{BB962C8B-B14F-4D97-AF65-F5344CB8AC3E}">
        <p14:creationId xmlns:p14="http://schemas.microsoft.com/office/powerpoint/2010/main" val="570143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5000"/>
              </a:lnSpc>
              <a:spcBef>
                <a:spcPct val="20000"/>
              </a:spcBef>
              <a:spcAft>
                <a:spcPct val="0"/>
              </a:spcAft>
              <a:buClr>
                <a:schemeClr val="accent1"/>
              </a:buClr>
              <a:buSzPct val="85000"/>
              <a:buFont typeface="Wingdings" panose="05000000000000000000" pitchFamily="2" charset="2"/>
              <a:buNone/>
              <a:tabLst/>
              <a:defRPr/>
            </a:pP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        21</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世紀網路發展日漸普及</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不僅改變現代人的生活習慣，</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也影響</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學習習慣。</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數位學習</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的目的</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可以使</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學生</a:t>
            </a:r>
            <a:r>
              <a:rPr lang="zh-TW" altLang="zh-TW" sz="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「學得更多、更快、了解更清楚、記得更牢固」</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而</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傳統</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面對面學習</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雖然有師生互動性高的優點，但有時間</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空間的限制，若能利用數位</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教材</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來輔助教學，可以得到</a:t>
            </a:r>
            <a:r>
              <a:rPr lang="zh-TW" altLang="zh-TW" sz="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寓教於樂</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的效果，引發</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學生的</a:t>
            </a:r>
            <a:r>
              <a:rPr lang="zh-TW" altLang="zh-TW" sz="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學習動機</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，更可提升</a:t>
            </a:r>
            <a:r>
              <a:rPr lang="zh-TW" altLang="zh-TW" sz="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學習成效。</a:t>
            </a:r>
            <a:endParaRPr lang="en-US" altLang="zh-TW" sz="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1" fontAlgn="base" latinLnBrk="0" hangingPunct="1">
              <a:lnSpc>
                <a:spcPct val="105000"/>
              </a:lnSpc>
              <a:spcBef>
                <a:spcPct val="20000"/>
              </a:spcBef>
              <a:spcAft>
                <a:spcPct val="0"/>
              </a:spcAft>
              <a:buClr>
                <a:schemeClr val="accent1"/>
              </a:buClr>
              <a:buSzPct val="85000"/>
              <a:buFont typeface="Wingdings" panose="05000000000000000000" pitchFamily="2" charset="2"/>
              <a:buNone/>
              <a:tabLst/>
              <a:defRPr/>
            </a:pPr>
            <a:r>
              <a:rPr lang="zh-TW" altLang="en-US" sz="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因此本研究目的探討</a:t>
            </a:r>
            <a:r>
              <a:rPr kumimoji="0"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電腦焦慮、電腦自我效能、相容性、知覺有用性、知覺易用性、知覺財務成本和知覺資訊品質對使用數位教材之行為意圖有預測作用關係。以及探討相容性和知覺易用性對知覺有用性有預測作用關係。</a:t>
            </a:r>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3</a:t>
            </a:fld>
            <a:endParaRPr lang="zh-TW" altLang="en-US"/>
          </a:p>
        </p:txBody>
      </p:sp>
    </p:spTree>
    <p:extLst>
      <p:ext uri="{BB962C8B-B14F-4D97-AF65-F5344CB8AC3E}">
        <p14:creationId xmlns:p14="http://schemas.microsoft.com/office/powerpoint/2010/main" val="12009281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本研究人口統計，我們得知：</a:t>
            </a:r>
            <a:endParaRPr lang="en-US" altLang="zh-TW" dirty="0" smtClean="0"/>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zh-TW" altLang="en-US" dirty="0" smtClean="0"/>
              <a:t>女性的人數高於男性。</a:t>
            </a:r>
            <a:endParaRPr lang="en-US" altLang="zh-TW" dirty="0" smtClean="0"/>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zh-TW" altLang="zh-TW" sz="1200" kern="1200" dirty="0" smtClean="0">
                <a:solidFill>
                  <a:schemeClr val="tx1"/>
                </a:solidFill>
                <a:effectLst/>
                <a:latin typeface="+mn-lt"/>
                <a:ea typeface="+mn-ea"/>
                <a:cs typeface="+mn-cs"/>
              </a:rPr>
              <a:t>在校年</a:t>
            </a:r>
            <a:r>
              <a:rPr lang="zh-TW" altLang="en-US" sz="1200" kern="1200" dirty="0" smtClean="0">
                <a:solidFill>
                  <a:schemeClr val="tx1"/>
                </a:solidFill>
                <a:effectLst/>
                <a:latin typeface="+mn-lt"/>
                <a:ea typeface="+mn-ea"/>
                <a:cs typeface="+mn-cs"/>
              </a:rPr>
              <a:t>級</a:t>
            </a:r>
            <a:r>
              <a:rPr lang="zh-TW" altLang="zh-TW" sz="1200" kern="1200" dirty="0" smtClean="0">
                <a:solidFill>
                  <a:schemeClr val="tx1"/>
                </a:solidFill>
                <a:effectLst/>
                <a:latin typeface="+mn-lt"/>
                <a:ea typeface="+mn-ea"/>
                <a:cs typeface="+mn-cs"/>
              </a:rPr>
              <a:t>以高職二年級者居多。</a:t>
            </a:r>
            <a:endParaRPr lang="en-US" altLang="zh-TW" sz="1200" kern="1200" dirty="0" smtClean="0">
              <a:solidFill>
                <a:schemeClr val="tx1"/>
              </a:solidFill>
              <a:effectLst/>
              <a:latin typeface="+mn-lt"/>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zh-TW" altLang="zh-TW" sz="1200" kern="1200" dirty="0" smtClean="0">
                <a:solidFill>
                  <a:schemeClr val="tx1"/>
                </a:solidFill>
                <a:effectLst/>
                <a:latin typeface="+mn-lt"/>
                <a:ea typeface="+mn-ea"/>
                <a:cs typeface="+mn-cs"/>
              </a:rPr>
              <a:t>平均每日使用電腦、手機</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上網時間以</a:t>
            </a:r>
            <a:r>
              <a:rPr lang="en-US" altLang="zh-TW" sz="1200" kern="1200" dirty="0" smtClean="0">
                <a:solidFill>
                  <a:schemeClr val="tx1"/>
                </a:solidFill>
                <a:effectLst/>
                <a:latin typeface="+mn-lt"/>
                <a:ea typeface="+mn-ea"/>
                <a:cs typeface="+mn-cs"/>
              </a:rPr>
              <a:t>3-5</a:t>
            </a:r>
            <a:r>
              <a:rPr lang="zh-TW" altLang="zh-TW" sz="1200" kern="1200" dirty="0" smtClean="0">
                <a:solidFill>
                  <a:schemeClr val="tx1"/>
                </a:solidFill>
                <a:effectLst/>
                <a:latin typeface="+mn-lt"/>
                <a:ea typeface="+mn-ea"/>
                <a:cs typeface="+mn-cs"/>
              </a:rPr>
              <a:t>小時居多。</a:t>
            </a:r>
            <a:endParaRPr lang="en-US" altLang="zh-TW" sz="1200" kern="1200" dirty="0" smtClean="0">
              <a:solidFill>
                <a:schemeClr val="tx1"/>
              </a:solidFill>
              <a:effectLst/>
              <a:latin typeface="+mn-lt"/>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zh-TW" altLang="zh-TW" sz="1200" kern="1200" dirty="0" smtClean="0">
                <a:solidFill>
                  <a:schemeClr val="tx1"/>
                </a:solidFill>
                <a:effectLst/>
                <a:latin typeface="+mn-lt"/>
                <a:ea typeface="+mn-ea"/>
                <a:cs typeface="+mn-cs"/>
              </a:rPr>
              <a:t>曾有過數位學習使用經驗，</a:t>
            </a:r>
            <a:r>
              <a:rPr lang="zh-TW" altLang="en-US" sz="1200" kern="1200" dirty="0" smtClean="0">
                <a:solidFill>
                  <a:schemeClr val="tx1"/>
                </a:solidFill>
                <a:effectLst/>
                <a:latin typeface="+mn-lt"/>
                <a:ea typeface="+mn-ea"/>
                <a:cs typeface="+mn-cs"/>
              </a:rPr>
              <a:t>是否有經驗無明顯差異</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zh-TW" altLang="zh-TW" sz="1200" kern="1200" dirty="0" smtClean="0">
                <a:solidFill>
                  <a:schemeClr val="tx1"/>
                </a:solidFill>
                <a:effectLst/>
                <a:latin typeface="+mn-lt"/>
                <a:ea typeface="+mn-ea"/>
                <a:cs typeface="+mn-cs"/>
              </a:rPr>
              <a:t>曾學習</a:t>
            </a:r>
            <a:r>
              <a:rPr lang="zh-TW" altLang="en-US" sz="1200" kern="1200" dirty="0" smtClean="0">
                <a:solidFill>
                  <a:schemeClr val="tx1"/>
                </a:solidFill>
                <a:effectLst/>
                <a:latin typeface="+mn-lt"/>
                <a:ea typeface="+mn-ea"/>
                <a:cs typeface="+mn-cs"/>
              </a:rPr>
              <a:t>紅豆餡甜麵包</a:t>
            </a:r>
            <a:r>
              <a:rPr lang="zh-TW" altLang="zh-TW" sz="1200" kern="1200" dirty="0" smtClean="0">
                <a:solidFill>
                  <a:schemeClr val="tx1"/>
                </a:solidFill>
                <a:effectLst/>
                <a:latin typeface="+mn-lt"/>
                <a:ea typeface="+mn-ea"/>
                <a:cs typeface="+mn-cs"/>
              </a:rPr>
              <a:t>課程經驗以有經驗者居多。</a:t>
            </a:r>
          </a:p>
          <a:p>
            <a:endParaRPr lang="zh-TW" altLang="en-US" dirty="0"/>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30</a:t>
            </a:fld>
            <a:endParaRPr lang="zh-TW" altLang="en-US"/>
          </a:p>
        </p:txBody>
      </p:sp>
    </p:spTree>
    <p:extLst>
      <p:ext uri="{BB962C8B-B14F-4D97-AF65-F5344CB8AC3E}">
        <p14:creationId xmlns:p14="http://schemas.microsoft.com/office/powerpoint/2010/main" val="9128896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kern="1200" dirty="0" smtClean="0">
                <a:solidFill>
                  <a:schemeClr val="tx1"/>
                </a:solidFill>
                <a:effectLst/>
                <a:latin typeface="+mn-lt"/>
                <a:ea typeface="+mn-ea"/>
                <a:cs typeface="+mn-cs"/>
              </a:rPr>
              <a:t>         欲得知學生未來是否會繼續</a:t>
            </a:r>
            <a:r>
              <a:rPr lang="zh-TW" altLang="zh-TW" sz="1200" kern="1200" dirty="0" smtClean="0">
                <a:solidFill>
                  <a:schemeClr val="tx1"/>
                </a:solidFill>
                <a:effectLst/>
                <a:latin typeface="+mn-lt"/>
                <a:ea typeface="+mn-ea"/>
                <a:cs typeface="+mn-cs"/>
              </a:rPr>
              <a:t>使用</a:t>
            </a:r>
            <a:r>
              <a:rPr lang="zh-TW" altLang="en-US" sz="1200" kern="1200" dirty="0" smtClean="0">
                <a:solidFill>
                  <a:schemeClr val="tx1"/>
                </a:solidFill>
                <a:effectLst/>
                <a:latin typeface="+mn-lt"/>
                <a:ea typeface="+mn-ea"/>
                <a:cs typeface="+mn-cs"/>
              </a:rPr>
              <a:t>數位教材</a:t>
            </a:r>
            <a:r>
              <a:rPr lang="zh-TW" altLang="zh-TW" sz="1200" kern="1200" dirty="0" smtClean="0">
                <a:solidFill>
                  <a:schemeClr val="tx1"/>
                </a:solidFill>
                <a:effectLst/>
                <a:latin typeface="+mn-lt"/>
                <a:ea typeface="+mn-ea"/>
                <a:cs typeface="+mn-cs"/>
              </a:rPr>
              <a:t>輔助學習</a:t>
            </a:r>
            <a:r>
              <a:rPr lang="zh-TW" altLang="en-US" sz="1200" kern="1200" dirty="0" smtClean="0">
                <a:solidFill>
                  <a:schemeClr val="tx1"/>
                </a:solidFill>
                <a:effectLst/>
                <a:latin typeface="+mn-lt"/>
                <a:ea typeface="+mn-ea"/>
                <a:cs typeface="+mn-cs"/>
              </a:rPr>
              <a:t>，因此將</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使用數位教材之行為意圖</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設定成依變數，在多元迴歸分析</a:t>
            </a:r>
            <a:r>
              <a:rPr lang="zh-TW" altLang="zh-TW" sz="1200" kern="1200" dirty="0" smtClean="0">
                <a:solidFill>
                  <a:schemeClr val="tx1"/>
                </a:solidFill>
                <a:effectLst/>
                <a:latin typeface="+mn-lt"/>
                <a:ea typeface="+mn-ea"/>
                <a:cs typeface="+mn-cs"/>
              </a:rPr>
              <a:t>研究結果顯示</a:t>
            </a:r>
            <a:r>
              <a:rPr lang="zh-TW" altLang="en-US" sz="1200" kern="1200" dirty="0" smtClean="0">
                <a:solidFill>
                  <a:schemeClr val="tx1"/>
                </a:solidFill>
                <a:effectLst/>
                <a:latin typeface="+mn-lt"/>
                <a:ea typeface="+mn-ea"/>
                <a:cs typeface="+mn-cs"/>
              </a:rPr>
              <a:t>，</a:t>
            </a:r>
            <a:r>
              <a:rPr lang="zh-TW" altLang="zh-TW" sz="1200" b="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知覺易用性</a:t>
            </a:r>
            <a:r>
              <a:rPr lang="zh-TW" altLang="en-US" sz="1200" b="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、知覺有用性和知覺資訊品質為影響</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使用數位教材之行為意圖</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的</a:t>
            </a:r>
            <a:r>
              <a:rPr lang="zh-TW" altLang="en-US" sz="1200" b="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主要影響因素</a:t>
            </a:r>
            <a:r>
              <a:rPr lang="zh-TW" altLang="en-US" sz="1200" b="0" kern="1200" dirty="0" smtClean="0">
                <a:solidFill>
                  <a:schemeClr val="tx1"/>
                </a:solidFill>
                <a:effectLst/>
                <a:latin typeface="+mn-lt"/>
                <a:ea typeface="+mn-ea"/>
                <a:cs typeface="+mn-cs"/>
              </a:rPr>
              <a:t>。</a:t>
            </a:r>
            <a:endParaRPr lang="en-US" altLang="zh-TW" sz="1200" b="0" kern="1200" dirty="0" smtClean="0">
              <a:solidFill>
                <a:schemeClr val="tx1"/>
              </a:solidFill>
              <a:effectLst/>
              <a:latin typeface="+mn-lt"/>
              <a:ea typeface="+mn-ea"/>
              <a:cs typeface="+mn-cs"/>
            </a:endParaRPr>
          </a:p>
          <a:p>
            <a:pPr marL="0" marR="0" indent="0" algn="l" defTabSz="914400" rtl="0" eaLnBrk="1" fontAlgn="auto" latinLnBrk="0" hangingPunct="0">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研究結果顯示知覺易用性</a:t>
            </a:r>
            <a:r>
              <a:rPr lang="zh-TW" altLang="en-US" sz="1200" kern="1200" dirty="0" smtClean="0">
                <a:solidFill>
                  <a:schemeClr val="tx1"/>
                </a:solidFill>
                <a:effectLst/>
                <a:latin typeface="+mn-lt"/>
                <a:ea typeface="+mn-ea"/>
                <a:cs typeface="+mn-cs"/>
              </a:rPr>
              <a:t>、知覺有用性和知覺資訊品質</a:t>
            </a:r>
            <a:r>
              <a:rPr lang="zh-TW" altLang="zh-TW" sz="1200" kern="1200" dirty="0" smtClean="0">
                <a:solidFill>
                  <a:schemeClr val="tx1"/>
                </a:solidFill>
                <a:effectLst/>
                <a:latin typeface="+mn-lt"/>
                <a:ea typeface="+mn-ea"/>
                <a:cs typeface="+mn-cs"/>
              </a:rPr>
              <a:t>對使用數位教材之行為意圖多元迴歸分析預測為正面高程度影響，與</a:t>
            </a:r>
            <a:r>
              <a:rPr lang="en-US" altLang="zh-TW" sz="1200" kern="1200" dirty="0" smtClean="0">
                <a:solidFill>
                  <a:schemeClr val="tx1"/>
                </a:solidFill>
                <a:effectLst/>
                <a:latin typeface="+mn-lt"/>
                <a:ea typeface="+mn-ea"/>
                <a:cs typeface="+mn-cs"/>
              </a:rPr>
              <a:t>Tung</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Chang(2008)</a:t>
            </a:r>
            <a:r>
              <a:rPr lang="zh-TW" altLang="zh-TW" sz="1200" kern="1200" dirty="0" smtClean="0">
                <a:solidFill>
                  <a:schemeClr val="tx1"/>
                </a:solidFill>
                <a:effectLst/>
                <a:latin typeface="+mn-lt"/>
                <a:ea typeface="+mn-ea"/>
                <a:cs typeface="+mn-cs"/>
              </a:rPr>
              <a:t>的研究發現知覺易用性</a:t>
            </a:r>
            <a:r>
              <a:rPr lang="zh-TW" altLang="en-US" sz="1200" kern="1200" dirty="0" smtClean="0">
                <a:solidFill>
                  <a:schemeClr val="tx1"/>
                </a:solidFill>
                <a:effectLst/>
                <a:latin typeface="+mn-lt"/>
                <a:ea typeface="+mn-ea"/>
                <a:cs typeface="+mn-cs"/>
              </a:rPr>
              <a:t>、知覺有用性、知覺資訊品質</a:t>
            </a:r>
            <a:r>
              <a:rPr lang="zh-TW" altLang="zh-TW" sz="1200" kern="1200" dirty="0" smtClean="0">
                <a:solidFill>
                  <a:schemeClr val="tx1"/>
                </a:solidFill>
                <a:effectLst/>
                <a:latin typeface="+mn-lt"/>
                <a:ea typeface="+mn-ea"/>
                <a:cs typeface="+mn-cs"/>
              </a:rPr>
              <a:t>對使用數位教材之行為意圖為正面高程度影響結果完全相同，因此推測若欲提高學生使用數位教材之行為意圖</a:t>
            </a:r>
            <a:r>
              <a:rPr lang="zh-TW" altLang="en-US" sz="1200" kern="1200" dirty="0" smtClean="0">
                <a:solidFill>
                  <a:schemeClr val="tx1"/>
                </a:solidFill>
                <a:effectLst/>
                <a:latin typeface="+mn-lt"/>
                <a:ea typeface="+mn-ea"/>
                <a:cs typeface="+mn-cs"/>
              </a:rPr>
              <a:t>，必須</a:t>
            </a:r>
            <a:r>
              <a:rPr lang="zh-TW" altLang="zh-TW" sz="1200" kern="1200" dirty="0" smtClean="0">
                <a:solidFill>
                  <a:schemeClr val="tx1"/>
                </a:solidFill>
                <a:effectLst/>
                <a:latin typeface="+mn-lt"/>
                <a:ea typeface="+mn-ea"/>
                <a:cs typeface="+mn-cs"/>
              </a:rPr>
              <a:t>使學生感受到數位教材是容易使用</a:t>
            </a:r>
            <a:r>
              <a:rPr lang="zh-TW" altLang="en-US" sz="1200" kern="1200" dirty="0" smtClean="0">
                <a:solidFill>
                  <a:schemeClr val="tx1"/>
                </a:solidFill>
                <a:effectLst/>
                <a:latin typeface="+mn-lt"/>
                <a:ea typeface="+mn-ea"/>
                <a:cs typeface="+mn-cs"/>
              </a:rPr>
              <a:t>並且</a:t>
            </a:r>
            <a:r>
              <a:rPr lang="zh-TW" altLang="zh-TW" sz="1200" kern="1200" dirty="0" smtClean="0">
                <a:solidFill>
                  <a:schemeClr val="tx1"/>
                </a:solidFill>
                <a:effectLst/>
                <a:latin typeface="+mn-lt"/>
                <a:ea typeface="+mn-ea"/>
                <a:cs typeface="+mn-cs"/>
              </a:rPr>
              <a:t>容易瀏覽</a:t>
            </a:r>
            <a:r>
              <a:rPr lang="zh-TW" altLang="en-US" sz="1200" kern="1200" dirty="0" smtClean="0">
                <a:solidFill>
                  <a:schemeClr val="tx1"/>
                </a:solidFill>
                <a:effectLst/>
                <a:latin typeface="+mn-lt"/>
                <a:ea typeface="+mn-ea"/>
                <a:cs typeface="+mn-cs"/>
              </a:rPr>
              <a:t>的以及</a:t>
            </a:r>
            <a:r>
              <a:rPr lang="zh-TW" altLang="zh-TW" sz="1200" kern="1200" dirty="0" smtClean="0">
                <a:solidFill>
                  <a:schemeClr val="tx1"/>
                </a:solidFill>
                <a:effectLst/>
                <a:latin typeface="+mn-lt"/>
                <a:ea typeface="+mn-ea"/>
                <a:cs typeface="+mn-cs"/>
              </a:rPr>
              <a:t>使用數位教材輔助學習</a:t>
            </a:r>
            <a:r>
              <a:rPr lang="zh-TW" altLang="en-US" sz="1200" kern="1200" dirty="0" smtClean="0">
                <a:solidFill>
                  <a:schemeClr val="tx1"/>
                </a:solidFill>
                <a:effectLst/>
                <a:latin typeface="+mn-lt"/>
                <a:ea typeface="+mn-ea"/>
                <a:cs typeface="+mn-cs"/>
              </a:rPr>
              <a:t>是</a:t>
            </a:r>
            <a:r>
              <a:rPr lang="zh-TW" altLang="zh-TW" sz="1200" kern="1200" dirty="0" smtClean="0">
                <a:solidFill>
                  <a:schemeClr val="tx1"/>
                </a:solidFill>
                <a:effectLst/>
                <a:latin typeface="+mn-lt"/>
                <a:ea typeface="+mn-ea"/>
                <a:cs typeface="+mn-cs"/>
              </a:rPr>
              <a:t>可以提升</a:t>
            </a:r>
            <a:r>
              <a:rPr lang="zh-TW" altLang="en-US" sz="1200" kern="1200" dirty="0" smtClean="0">
                <a:solidFill>
                  <a:schemeClr val="tx1"/>
                </a:solidFill>
                <a:effectLst/>
                <a:latin typeface="+mn-lt"/>
                <a:ea typeface="+mn-ea"/>
                <a:cs typeface="+mn-cs"/>
              </a:rPr>
              <a:t>學生本身</a:t>
            </a:r>
            <a:r>
              <a:rPr lang="zh-TW" altLang="zh-TW" sz="1200" kern="1200" dirty="0" smtClean="0">
                <a:solidFill>
                  <a:schemeClr val="tx1"/>
                </a:solidFill>
                <a:effectLst/>
                <a:latin typeface="+mn-lt"/>
                <a:ea typeface="+mn-ea"/>
                <a:cs typeface="+mn-cs"/>
              </a:rPr>
              <a:t>的學習表現、學習能力</a:t>
            </a:r>
            <a:r>
              <a:rPr lang="zh-TW" altLang="en-US" sz="1200" kern="1200" dirty="0" smtClean="0">
                <a:solidFill>
                  <a:schemeClr val="tx1"/>
                </a:solidFill>
                <a:effectLst/>
                <a:latin typeface="+mn-lt"/>
                <a:ea typeface="+mn-ea"/>
                <a:cs typeface="+mn-cs"/>
              </a:rPr>
              <a:t>，並且此</a:t>
            </a:r>
            <a:r>
              <a:rPr lang="zh-TW" altLang="zh-TW" sz="1200" kern="1200" dirty="0" smtClean="0">
                <a:solidFill>
                  <a:schemeClr val="tx1"/>
                </a:solidFill>
                <a:effectLst/>
                <a:latin typeface="+mn-lt"/>
                <a:ea typeface="+mn-ea"/>
                <a:cs typeface="+mn-cs"/>
              </a:rPr>
              <a:t>數位教材是</a:t>
            </a:r>
            <a:r>
              <a:rPr lang="zh-TW" altLang="en-US" sz="1200" kern="1200" dirty="0" smtClean="0">
                <a:solidFill>
                  <a:schemeClr val="tx1"/>
                </a:solidFill>
                <a:effectLst/>
                <a:latin typeface="+mn-lt"/>
                <a:ea typeface="+mn-ea"/>
                <a:cs typeface="+mn-cs"/>
              </a:rPr>
              <a:t>可以</a:t>
            </a:r>
            <a:r>
              <a:rPr lang="zh-TW" altLang="zh-TW" sz="1200" kern="1200" dirty="0" smtClean="0">
                <a:solidFill>
                  <a:schemeClr val="tx1"/>
                </a:solidFill>
                <a:effectLst/>
                <a:latin typeface="+mn-lt"/>
                <a:ea typeface="+mn-ea"/>
                <a:cs typeface="+mn-cs"/>
              </a:rPr>
              <a:t>提供</a:t>
            </a:r>
            <a:r>
              <a:rPr lang="zh-TW" altLang="en-US" sz="1200" kern="1200" dirty="0" smtClean="0">
                <a:solidFill>
                  <a:schemeClr val="tx1"/>
                </a:solidFill>
                <a:effectLst/>
                <a:latin typeface="+mn-lt"/>
                <a:ea typeface="+mn-ea"/>
                <a:cs typeface="+mn-cs"/>
              </a:rPr>
              <a:t>學生正確、</a:t>
            </a:r>
            <a:r>
              <a:rPr lang="zh-TW" altLang="zh-TW" sz="1200" kern="1200" dirty="0" smtClean="0">
                <a:solidFill>
                  <a:schemeClr val="tx1"/>
                </a:solidFill>
                <a:effectLst/>
                <a:latin typeface="+mn-lt"/>
                <a:ea typeface="+mn-ea"/>
                <a:cs typeface="+mn-cs"/>
              </a:rPr>
              <a:t>完整</a:t>
            </a:r>
            <a:r>
              <a:rPr lang="zh-TW" altLang="en-US" sz="1200" kern="1200" dirty="0" smtClean="0">
                <a:solidFill>
                  <a:schemeClr val="tx1"/>
                </a:solidFill>
                <a:effectLst/>
                <a:latin typeface="+mn-lt"/>
                <a:ea typeface="+mn-ea"/>
                <a:cs typeface="+mn-cs"/>
              </a:rPr>
              <a:t>的</a:t>
            </a:r>
            <a:r>
              <a:rPr lang="zh-TW" altLang="zh-TW" sz="1200" kern="1200" dirty="0" smtClean="0">
                <a:solidFill>
                  <a:schemeClr val="tx1"/>
                </a:solidFill>
                <a:effectLst/>
                <a:latin typeface="+mn-lt"/>
                <a:ea typeface="+mn-ea"/>
                <a:cs typeface="+mn-cs"/>
              </a:rPr>
              <a:t>資訊</a:t>
            </a:r>
            <a:r>
              <a:rPr lang="zh-TW" altLang="en-US" sz="1200" kern="1200" dirty="0" smtClean="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31</a:t>
            </a:fld>
            <a:endParaRPr lang="zh-TW" altLang="en-US"/>
          </a:p>
        </p:txBody>
      </p:sp>
    </p:spTree>
    <p:extLst>
      <p:ext uri="{BB962C8B-B14F-4D97-AF65-F5344CB8AC3E}">
        <p14:creationId xmlns:p14="http://schemas.microsoft.com/office/powerpoint/2010/main" val="37705004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kern="1200" dirty="0" smtClean="0">
                <a:solidFill>
                  <a:schemeClr val="tx1"/>
                </a:solidFill>
                <a:effectLst/>
                <a:latin typeface="+mn-lt"/>
                <a:ea typeface="+mn-ea"/>
                <a:cs typeface="+mn-cs"/>
              </a:rPr>
              <a:t>        欲得知學生使用數位教材輔助學習的學習成效，因此將</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知覺有用性</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設定成依變數，在多元迴歸分析</a:t>
            </a:r>
            <a:r>
              <a:rPr lang="zh-TW" altLang="zh-TW" sz="1200" kern="1200" dirty="0" smtClean="0">
                <a:solidFill>
                  <a:schemeClr val="tx1"/>
                </a:solidFill>
                <a:effectLst/>
                <a:latin typeface="+mn-lt"/>
                <a:ea typeface="+mn-ea"/>
                <a:cs typeface="+mn-cs"/>
              </a:rPr>
              <a:t>研究結果顯示</a:t>
            </a:r>
            <a:r>
              <a:rPr lang="zh-TW" altLang="en-US" sz="1200" kern="1200" dirty="0" smtClean="0">
                <a:solidFill>
                  <a:schemeClr val="tx1"/>
                </a:solidFill>
                <a:effectLst/>
                <a:latin typeface="+mn-lt"/>
                <a:ea typeface="+mn-ea"/>
                <a:cs typeface="+mn-cs"/>
              </a:rPr>
              <a:t>，</a:t>
            </a:r>
            <a:r>
              <a:rPr lang="zh-TW" altLang="zh-TW" sz="1200" b="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知覺易用性</a:t>
            </a:r>
            <a:r>
              <a:rPr lang="zh-TW" altLang="en-US" sz="1200" b="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為影響知覺有用性</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的</a:t>
            </a:r>
            <a:r>
              <a:rPr lang="zh-TW" altLang="en-US" sz="1200" b="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主要影響因素</a:t>
            </a:r>
            <a:r>
              <a:rPr lang="zh-TW" altLang="en-US" sz="1200" b="0" kern="1200" dirty="0" smtClean="0">
                <a:solidFill>
                  <a:schemeClr val="tx1"/>
                </a:solidFill>
                <a:effectLst/>
                <a:latin typeface="+mn-lt"/>
                <a:ea typeface="+mn-ea"/>
                <a:cs typeface="+mn-cs"/>
              </a:rPr>
              <a:t>。</a:t>
            </a:r>
            <a:endParaRPr lang="en-US" altLang="zh-TW" sz="1200" b="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sz="1200" b="0" kern="1200" dirty="0" smtClean="0">
              <a:solidFill>
                <a:schemeClr val="tx1"/>
              </a:solidFill>
              <a:effectLst/>
              <a:latin typeface="+mn-lt"/>
              <a:ea typeface="+mn-ea"/>
              <a:cs typeface="+mn-cs"/>
            </a:endParaRPr>
          </a:p>
          <a:p>
            <a:pPr hangingPunct="0"/>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研究結果顯示知覺易用性對知覺有用性多元迴歸分析預測為正面高程度影響，</a:t>
            </a:r>
            <a:r>
              <a:rPr lang="zh-TW" altLang="en-US" sz="1200" kern="1200" dirty="0" smtClean="0">
                <a:solidFill>
                  <a:schemeClr val="tx1"/>
                </a:solidFill>
                <a:effectLst/>
                <a:latin typeface="+mn-lt"/>
                <a:ea typeface="+mn-ea"/>
                <a:cs typeface="+mn-cs"/>
              </a:rPr>
              <a:t>與</a:t>
            </a:r>
            <a:r>
              <a:rPr lang="en-US" altLang="zh-TW" sz="1200" kern="1200" dirty="0" smtClean="0">
                <a:solidFill>
                  <a:schemeClr val="tx1"/>
                </a:solidFill>
                <a:effectLst/>
                <a:latin typeface="+mn-lt"/>
                <a:ea typeface="+mn-ea"/>
                <a:cs typeface="+mn-cs"/>
              </a:rPr>
              <a:t>Tung</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Chang(2008)</a:t>
            </a:r>
            <a:r>
              <a:rPr lang="zh-TW" altLang="zh-TW" sz="1200" kern="1200" dirty="0" smtClean="0">
                <a:solidFill>
                  <a:schemeClr val="tx1"/>
                </a:solidFill>
                <a:effectLst/>
                <a:latin typeface="+mn-lt"/>
                <a:ea typeface="+mn-ea"/>
                <a:cs typeface="+mn-cs"/>
              </a:rPr>
              <a:t>的研究發現知覺易用性對</a:t>
            </a:r>
            <a:r>
              <a:rPr lang="zh-TW" altLang="en-US" sz="1200" kern="1200" dirty="0" smtClean="0">
                <a:solidFill>
                  <a:schemeClr val="tx1"/>
                </a:solidFill>
                <a:effectLst/>
                <a:latin typeface="+mn-lt"/>
                <a:ea typeface="+mn-ea"/>
                <a:cs typeface="+mn-cs"/>
              </a:rPr>
              <a:t>知覺有用性</a:t>
            </a:r>
            <a:r>
              <a:rPr lang="zh-TW" altLang="zh-TW" sz="1200" kern="1200" dirty="0" smtClean="0">
                <a:solidFill>
                  <a:schemeClr val="tx1"/>
                </a:solidFill>
                <a:effectLst/>
                <a:latin typeface="+mn-lt"/>
                <a:ea typeface="+mn-ea"/>
                <a:cs typeface="+mn-cs"/>
              </a:rPr>
              <a:t>為正面高程度影響結果完全相同，因此推測若欲提高學生知覺有用性，</a:t>
            </a:r>
            <a:r>
              <a:rPr lang="zh-TW" altLang="en-US" sz="1200" kern="1200" dirty="0" smtClean="0">
                <a:solidFill>
                  <a:schemeClr val="tx1"/>
                </a:solidFill>
                <a:effectLst/>
                <a:latin typeface="+mn-lt"/>
                <a:ea typeface="+mn-ea"/>
                <a:cs typeface="+mn-cs"/>
              </a:rPr>
              <a:t>必須</a:t>
            </a:r>
            <a:r>
              <a:rPr lang="zh-TW" altLang="zh-TW" sz="1200" kern="1200" dirty="0" smtClean="0">
                <a:solidFill>
                  <a:schemeClr val="tx1"/>
                </a:solidFill>
                <a:effectLst/>
                <a:latin typeface="+mn-lt"/>
                <a:ea typeface="+mn-ea"/>
                <a:cs typeface="+mn-cs"/>
              </a:rPr>
              <a:t>使學生感受到數位教材是容易使用、容易瀏覽</a:t>
            </a:r>
            <a:r>
              <a:rPr lang="zh-TW" altLang="en-US" sz="1200" kern="1200" dirty="0" smtClean="0">
                <a:solidFill>
                  <a:schemeClr val="tx1"/>
                </a:solidFill>
                <a:effectLst/>
                <a:latin typeface="+mn-lt"/>
                <a:ea typeface="+mn-ea"/>
                <a:cs typeface="+mn-cs"/>
              </a:rPr>
              <a:t>以及</a:t>
            </a:r>
            <a:r>
              <a:rPr lang="zh-TW" altLang="zh-TW" sz="1200" kern="1200" dirty="0" smtClean="0">
                <a:solidFill>
                  <a:schemeClr val="tx1"/>
                </a:solidFill>
                <a:effectLst/>
                <a:latin typeface="+mn-lt"/>
                <a:ea typeface="+mn-ea"/>
                <a:cs typeface="+mn-cs"/>
              </a:rPr>
              <a:t>容易操作</a:t>
            </a:r>
            <a:r>
              <a:rPr lang="zh-TW" altLang="en-US" sz="1200" kern="1200" dirty="0" smtClean="0">
                <a:solidFill>
                  <a:schemeClr val="tx1"/>
                </a:solidFill>
                <a:effectLst/>
                <a:latin typeface="+mn-lt"/>
                <a:ea typeface="+mn-ea"/>
                <a:cs typeface="+mn-cs"/>
              </a:rPr>
              <a:t>的</a:t>
            </a:r>
            <a:r>
              <a:rPr lang="zh-TW" altLang="zh-TW" sz="1200" kern="1200" dirty="0" smtClean="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32</a:t>
            </a:fld>
            <a:endParaRPr lang="zh-TW" altLang="en-US"/>
          </a:p>
        </p:txBody>
      </p:sp>
    </p:spTree>
    <p:extLst>
      <p:ext uri="{BB962C8B-B14F-4D97-AF65-F5344CB8AC3E}">
        <p14:creationId xmlns:p14="http://schemas.microsoft.com/office/powerpoint/2010/main" val="2389420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        此表可以得知，假設</a:t>
            </a:r>
            <a:r>
              <a:rPr lang="en-US" altLang="zh-TW" dirty="0" smtClean="0"/>
              <a:t>3</a:t>
            </a:r>
            <a:r>
              <a:rPr lang="zh-TW" altLang="en-US" sz="1200" b="0" kern="100" dirty="0" smtClean="0">
                <a:effectLst/>
                <a:latin typeface="Times New Roman" panose="02020603050405020304" pitchFamily="18" charset="0"/>
                <a:ea typeface="標楷體" panose="03000509000000000000" pitchFamily="65" charset="-120"/>
                <a:cs typeface="Times New Roman" panose="02020603050405020304" pitchFamily="18" charset="0"/>
              </a:rPr>
              <a:t>以及假設</a:t>
            </a:r>
            <a:r>
              <a:rPr lang="en-US" altLang="zh-TW" sz="1200" b="0" kern="100" dirty="0" smtClean="0">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200" b="0" kern="100" dirty="0" smtClean="0">
                <a:effectLst/>
                <a:latin typeface="Times New Roman" panose="02020603050405020304" pitchFamily="18" charset="0"/>
                <a:ea typeface="標楷體" panose="03000509000000000000" pitchFamily="65" charset="-120"/>
                <a:cs typeface="Times New Roman" panose="02020603050405020304" pitchFamily="18" charset="0"/>
              </a:rPr>
              <a:t>為部分支持</a:t>
            </a:r>
            <a:r>
              <a:rPr lang="zh-TW" altLang="en-US" sz="1200" b="0" kern="1200" dirty="0" smtClean="0">
                <a:effectLst/>
                <a:latin typeface="+mn-lt"/>
                <a:ea typeface="+mn-ea"/>
                <a:cs typeface="+mn-cs"/>
              </a:rPr>
              <a:t>。</a:t>
            </a:r>
            <a:r>
              <a:rPr lang="zh-TW" altLang="zh-TW" sz="1200" kern="1200" dirty="0" smtClean="0">
                <a:solidFill>
                  <a:schemeClr val="tx1"/>
                </a:solidFill>
                <a:effectLst/>
                <a:latin typeface="+mn-lt"/>
                <a:ea typeface="+mn-ea"/>
                <a:cs typeface="+mn-cs"/>
              </a:rPr>
              <a:t>在</a:t>
            </a:r>
            <a:r>
              <a:rPr lang="en-US" altLang="zh-TW" sz="1200" kern="1200" dirty="0" smtClean="0">
                <a:solidFill>
                  <a:schemeClr val="tx1"/>
                </a:solidFill>
                <a:effectLst/>
                <a:latin typeface="+mn-lt"/>
                <a:ea typeface="+mn-ea"/>
                <a:cs typeface="+mn-cs"/>
              </a:rPr>
              <a:t>Tung</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Chang(2008)</a:t>
            </a:r>
            <a:r>
              <a:rPr lang="zh-TW" altLang="zh-TW" sz="1200" kern="1200" dirty="0" smtClean="0">
                <a:solidFill>
                  <a:schemeClr val="tx1"/>
                </a:solidFill>
                <a:effectLst/>
                <a:latin typeface="+mn-lt"/>
                <a:ea typeface="+mn-ea"/>
                <a:cs typeface="+mn-cs"/>
              </a:rPr>
              <a:t>研究中社經背景包括已有長時間使用數位教材的經驗；而本研究之學生非均有使用數位教材的經驗，而推測使用數位教材經驗會造成多元迴歸分析預測研究結果的不同，因此推測有豐富數位教材輔助學習經驗的學生較容易感受到使用數位教材學習是符合自己的學習方式與符合自己的生活型態，因此若欲提高學生使用數位教材之行為意圖</a:t>
            </a:r>
            <a:r>
              <a:rPr lang="zh-TW" altLang="en-US" sz="1200" kern="1200" dirty="0" smtClean="0">
                <a:solidFill>
                  <a:schemeClr val="tx1"/>
                </a:solidFill>
                <a:effectLst/>
                <a:latin typeface="+mn-lt"/>
                <a:ea typeface="+mn-ea"/>
                <a:cs typeface="+mn-cs"/>
              </a:rPr>
              <a:t>與知覺有用性</a:t>
            </a:r>
            <a:r>
              <a:rPr lang="zh-TW" altLang="zh-TW" sz="1200" kern="1200" dirty="0" smtClean="0">
                <a:solidFill>
                  <a:schemeClr val="tx1"/>
                </a:solidFill>
                <a:effectLst/>
                <a:latin typeface="+mn-lt"/>
                <a:ea typeface="+mn-ea"/>
                <a:cs typeface="+mn-cs"/>
              </a:rPr>
              <a:t>，應豐富學生數位教材輔助學習得經驗，以提升學生未來使用數位教材的意願與次數。</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        而其餘研究假設的結論皆為支持</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33</a:t>
            </a:fld>
            <a:endParaRPr lang="zh-TW" altLang="en-US"/>
          </a:p>
        </p:txBody>
      </p:sp>
    </p:spTree>
    <p:extLst>
      <p:ext uri="{BB962C8B-B14F-4D97-AF65-F5344CB8AC3E}">
        <p14:creationId xmlns:p14="http://schemas.microsoft.com/office/powerpoint/2010/main" val="2685288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dirty="0" smtClean="0"/>
              <a:t>        在多元迴歸分析研究結果顯示，前三高影響程度分別為：</a:t>
            </a:r>
            <a:r>
              <a:rPr lang="zh-TW" altLang="zh-TW" dirty="0" smtClean="0">
                <a:latin typeface="微軟正黑體" panose="020B0604030504040204" pitchFamily="34" charset="-120"/>
                <a:cs typeface="Times New Roman" panose="02020603050405020304" pitchFamily="18" charset="0"/>
              </a:rPr>
              <a:t>知覺易用性對</a:t>
            </a:r>
            <a:r>
              <a:rPr lang="zh-TW" altLang="en-US" dirty="0" smtClean="0">
                <a:latin typeface="微軟正黑體" panose="020B0604030504040204" pitchFamily="34" charset="-120"/>
                <a:cs typeface="Times New Roman" panose="02020603050405020304" pitchFamily="18" charset="0"/>
              </a:rPr>
              <a:t>知覺有用性</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為重要影響因素</a:t>
            </a:r>
            <a:r>
              <a:rPr lang="zh-TW" altLang="en-US" sz="1200" dirty="0" smtClean="0">
                <a:latin typeface="微軟正黑體" panose="020B0604030504040204" pitchFamily="34" charset="-120"/>
                <a:ea typeface="+mn-ea"/>
                <a:cs typeface="Times New Roman" panose="02020603050405020304" pitchFamily="18" charset="0"/>
              </a:rPr>
              <a:t> 以及 </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知覺易用性</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和</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知覺有用性對</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使用數位教材</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之行為意圖</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為重要影響因素。</a:t>
            </a:r>
            <a:endParaRPr lang="en-US" altLang="zh-TW"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dirty="0" smtClean="0"/>
              <a:t>        因此</a:t>
            </a:r>
            <a:r>
              <a:rPr lang="zh-TW" altLang="zh-TW" sz="1200" dirty="0" smtClean="0"/>
              <a:t>在數位教材介面部分，需易於了解、操作簡單，最好有提示或指引學生下一步該怎麼做，若是介面複雜，反而會讓學生找不到目標，而導致降低知覺易用</a:t>
            </a:r>
            <a:r>
              <a:rPr lang="zh-TW" altLang="en-US" sz="1200" dirty="0" smtClean="0"/>
              <a:t>性並且</a:t>
            </a:r>
            <a:r>
              <a:rPr lang="zh-TW" altLang="zh-TW" sz="1200" dirty="0" smtClean="0"/>
              <a:t>數位教材必須是</a:t>
            </a:r>
            <a:r>
              <a:rPr lang="zh-TW" altLang="zh-TW" sz="1200" kern="1200" dirty="0" smtClean="0">
                <a:solidFill>
                  <a:schemeClr val="tx1"/>
                </a:solidFill>
                <a:effectLst/>
                <a:latin typeface="+mn-lt"/>
                <a:ea typeface="+mn-ea"/>
                <a:cs typeface="+mn-cs"/>
              </a:rPr>
              <a:t>容易使用、容易瀏覽</a:t>
            </a:r>
            <a:r>
              <a:rPr lang="zh-TW" altLang="en-US" sz="1200" kern="1200" dirty="0" smtClean="0">
                <a:solidFill>
                  <a:schemeClr val="tx1"/>
                </a:solidFill>
                <a:effectLst/>
                <a:latin typeface="+mn-lt"/>
                <a:ea typeface="+mn-ea"/>
                <a:cs typeface="+mn-cs"/>
              </a:rPr>
              <a:t>並且</a:t>
            </a:r>
            <a:r>
              <a:rPr lang="zh-TW" altLang="zh-TW" sz="1200" dirty="0" smtClean="0"/>
              <a:t>可以提升學生的學習表現</a:t>
            </a:r>
            <a:r>
              <a:rPr lang="zh-TW" altLang="en-US" sz="1200" dirty="0" smtClean="0"/>
              <a:t>與</a:t>
            </a:r>
            <a:r>
              <a:rPr lang="zh-TW" altLang="zh-TW" sz="1200" dirty="0" smtClean="0"/>
              <a:t>學習品質，因此在數位教材應多注意教材的深度、廣度與豐富性、是否符合學生需求，學生才不會因為教材內容不佳，造成學習上的挫折，失去了學習興趣</a:t>
            </a:r>
            <a:r>
              <a:rPr lang="zh-TW" altLang="en-US" sz="1200" dirty="0" smtClean="0"/>
              <a:t>，</a:t>
            </a:r>
            <a:r>
              <a:rPr lang="zh-TW" altLang="zh-TW" sz="1200" kern="1200" dirty="0" smtClean="0">
                <a:solidFill>
                  <a:schemeClr val="tx1"/>
                </a:solidFill>
                <a:effectLst/>
                <a:latin typeface="+mn-lt"/>
                <a:ea typeface="+mn-ea"/>
                <a:cs typeface="+mn-cs"/>
              </a:rPr>
              <a:t>數位教材是容易使用、容易瀏覽</a:t>
            </a:r>
            <a:r>
              <a:rPr lang="zh-TW" altLang="en-US" sz="1200" kern="1200" dirty="0" smtClean="0">
                <a:solidFill>
                  <a:schemeClr val="tx1"/>
                </a:solidFill>
                <a:effectLst/>
                <a:latin typeface="+mn-lt"/>
                <a:ea typeface="+mn-ea"/>
                <a:cs typeface="+mn-cs"/>
              </a:rPr>
              <a:t>以及</a:t>
            </a:r>
            <a:r>
              <a:rPr lang="zh-TW" altLang="zh-TW" sz="1200" kern="1200" dirty="0" smtClean="0">
                <a:solidFill>
                  <a:schemeClr val="tx1"/>
                </a:solidFill>
                <a:effectLst/>
                <a:latin typeface="+mn-lt"/>
                <a:ea typeface="+mn-ea"/>
                <a:cs typeface="+mn-cs"/>
              </a:rPr>
              <a:t>容易操作</a:t>
            </a:r>
            <a:r>
              <a:rPr lang="zh-TW" altLang="en-US" sz="1200" dirty="0" smtClean="0"/>
              <a:t>。</a:t>
            </a:r>
            <a:endPar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34</a:t>
            </a:fld>
            <a:endParaRPr lang="zh-TW" altLang="en-US"/>
          </a:p>
        </p:txBody>
      </p:sp>
    </p:spTree>
    <p:extLst>
      <p:ext uri="{BB962C8B-B14F-4D97-AF65-F5344CB8AC3E}">
        <p14:creationId xmlns:p14="http://schemas.microsoft.com/office/powerpoint/2010/main" val="3654054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在研究限制的部分：</a:t>
            </a: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影響因素無法窮舉：本研究探討</a:t>
            </a:r>
            <a:r>
              <a:rPr lang="en-US" altLang="zh-TW" sz="1200" kern="1200" dirty="0" smtClean="0">
                <a:solidFill>
                  <a:schemeClr val="tx1"/>
                </a:solidFill>
                <a:effectLst/>
                <a:latin typeface="+mn-lt"/>
                <a:ea typeface="+mn-ea"/>
                <a:cs typeface="+mn-cs"/>
              </a:rPr>
              <a:t>8</a:t>
            </a:r>
            <a:r>
              <a:rPr lang="zh-TW" altLang="zh-TW" sz="1200" kern="1200" dirty="0" smtClean="0">
                <a:solidFill>
                  <a:schemeClr val="tx1"/>
                </a:solidFill>
                <a:effectLst/>
                <a:latin typeface="+mn-lt"/>
                <a:ea typeface="+mn-ea"/>
                <a:cs typeface="+mn-cs"/>
              </a:rPr>
              <a:t>項因素，但會影響未來行為的個人因素也絕非本研究所提出的這幾項而已。</a:t>
            </a:r>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教材內容的限制：本研究僅就單一課程「紅豆餡甜麵包」為研究科目，若推論到不同性質的科目時，可能會有不適用的情況。</a:t>
            </a:r>
          </a:p>
          <a:p>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因此建議後續研究者可利用不同科目及教材，探討相關之學習成效。在樣本性質做延伸部分，本研究以學生的角度來分析，未來亦可增加教師、系統開發者與系統管理者的角度。</a:t>
            </a:r>
            <a:endParaRPr lang="zh-TW" altLang="en-US" dirty="0"/>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35</a:t>
            </a:fld>
            <a:endParaRPr lang="zh-TW" altLang="en-US"/>
          </a:p>
        </p:txBody>
      </p:sp>
    </p:spTree>
    <p:extLst>
      <p:ext uri="{BB962C8B-B14F-4D97-AF65-F5344CB8AC3E}">
        <p14:creationId xmlns:p14="http://schemas.microsoft.com/office/powerpoint/2010/main" val="15699998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我的報告到此結束，謝謝大家。</a:t>
            </a:r>
            <a:endParaRPr lang="zh-TW" altLang="en-US" dirty="0"/>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36</a:t>
            </a:fld>
            <a:endParaRPr lang="zh-TW" altLang="en-US"/>
          </a:p>
        </p:txBody>
      </p:sp>
    </p:spTree>
    <p:extLst>
      <p:ext uri="{BB962C8B-B14F-4D97-AF65-F5344CB8AC3E}">
        <p14:creationId xmlns:p14="http://schemas.microsoft.com/office/powerpoint/2010/main" val="1912908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以下為文獻探討，依序為大家做介紹</a:t>
            </a:r>
          </a:p>
          <a:p>
            <a:endParaRPr lang="zh-TW" altLang="en-US" dirty="0"/>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4</a:t>
            </a:fld>
            <a:endParaRPr lang="zh-TW" altLang="en-US"/>
          </a:p>
        </p:txBody>
      </p:sp>
    </p:spTree>
    <p:extLst>
      <p:ext uri="{BB962C8B-B14F-4D97-AF65-F5344CB8AC3E}">
        <p14:creationId xmlns:p14="http://schemas.microsoft.com/office/powerpoint/2010/main" val="256183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eaLnBrk="1" hangingPunct="1">
              <a:lnSpc>
                <a:spcPct val="105000"/>
              </a:lnSpc>
              <a:spcBef>
                <a:spcPct val="20000"/>
              </a:spcBef>
              <a:buClr>
                <a:schemeClr val="accent1"/>
              </a:buClr>
              <a:buSzPct val="85000"/>
              <a:buAutoNum type="arabicPeriod"/>
              <a:defRPr/>
            </a:pP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Rosenberg(2001)</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指出數位學習利用網路科技傳遞更多元的資訊以</a:t>
            </a:r>
            <a:r>
              <a:rPr lang="zh-TW" altLang="zh-TW" sz="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增進知識</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和</a:t>
            </a:r>
            <a:r>
              <a:rPr lang="zh-TW" altLang="zh-TW" sz="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學習成效</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的方法</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28600" indent="-228600" eaLnBrk="1" hangingPunct="1">
              <a:lnSpc>
                <a:spcPct val="105000"/>
              </a:lnSpc>
              <a:spcBef>
                <a:spcPct val="20000"/>
              </a:spcBef>
              <a:buClr>
                <a:schemeClr val="accent1"/>
              </a:buClr>
              <a:buSzPct val="85000"/>
              <a:buAutoNum type="arabicPeriod"/>
              <a:defRPr/>
            </a:pPr>
            <a:r>
              <a:rPr lang="en-US" altLang="zh-TW" dirty="0" err="1" smtClean="0"/>
              <a:t>Hofman</a:t>
            </a:r>
            <a:r>
              <a:rPr lang="en-US" altLang="zh-TW" dirty="0" smtClean="0"/>
              <a:t>(2004)</a:t>
            </a:r>
            <a:r>
              <a:rPr lang="zh-TW" altLang="zh-TW" dirty="0" smtClean="0"/>
              <a:t>指出數位學習是使用者</a:t>
            </a:r>
            <a:r>
              <a:rPr lang="zh-TW" altLang="zh-TW" dirty="0" smtClean="0">
                <a:solidFill>
                  <a:srgbClr val="FF0000"/>
                </a:solidFill>
              </a:rPr>
              <a:t>應用數位媒介學習的過程</a:t>
            </a:r>
            <a:r>
              <a:rPr lang="zh-TW" altLang="en-US" dirty="0" smtClean="0">
                <a:solidFill>
                  <a:srgbClr val="FF0000"/>
                </a:solidFill>
              </a:rPr>
              <a:t>。</a:t>
            </a:r>
            <a:endParaRPr lang="zh-TW"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5</a:t>
            </a:fld>
            <a:endParaRPr lang="zh-TW" altLang="en-US"/>
          </a:p>
        </p:txBody>
      </p:sp>
    </p:spTree>
    <p:extLst>
      <p:ext uri="{BB962C8B-B14F-4D97-AF65-F5344CB8AC3E}">
        <p14:creationId xmlns:p14="http://schemas.microsoft.com/office/powerpoint/2010/main" val="55642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0" dirty="0" smtClean="0"/>
              <a:t>在傳統學習與數位學習差異有 </a:t>
            </a:r>
            <a:r>
              <a:rPr lang="en-US" altLang="zh-TW" b="0" dirty="0" smtClean="0"/>
              <a:t>(1)</a:t>
            </a:r>
            <a:r>
              <a:rPr lang="zh-TW" altLang="en-US" b="0" dirty="0" smtClean="0"/>
              <a:t>時空環境，傳統學習為</a:t>
            </a:r>
            <a:r>
              <a:rPr lang="en-US" altLang="zh-TW" b="0" dirty="0" smtClean="0"/>
              <a:t>…</a:t>
            </a:r>
            <a:endParaRPr lang="zh-TW" altLang="en-US" b="0" dirty="0" smtClean="0"/>
          </a:p>
          <a:p>
            <a:endParaRPr lang="zh-TW" altLang="en-US" dirty="0"/>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6</a:t>
            </a:fld>
            <a:endParaRPr lang="zh-TW" altLang="en-US"/>
          </a:p>
        </p:txBody>
      </p:sp>
    </p:spTree>
    <p:extLst>
      <p:ext uri="{BB962C8B-B14F-4D97-AF65-F5344CB8AC3E}">
        <p14:creationId xmlns:p14="http://schemas.microsoft.com/office/powerpoint/2010/main" val="2650201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eaLnBrk="1" hangingPunct="1">
              <a:lnSpc>
                <a:spcPct val="105000"/>
              </a:lnSpc>
              <a:spcBef>
                <a:spcPct val="20000"/>
              </a:spcBef>
              <a:buClr>
                <a:schemeClr val="accent1"/>
              </a:buClr>
              <a:buSzPct val="85000"/>
              <a:buNone/>
              <a:defRPr/>
            </a:pP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解釋和預測對資訊科技的接受度，並了解外部變數對使用者內部信念、態度與意圖的影響。</a:t>
            </a:r>
            <a:r>
              <a:rPr lang="zh-TW" altLang="zh-TW" sz="1200" kern="1200" dirty="0" smtClean="0">
                <a:solidFill>
                  <a:schemeClr val="tx1"/>
                </a:solidFill>
                <a:effectLst/>
                <a:latin typeface="+mn-lt"/>
                <a:ea typeface="+mn-ea"/>
                <a:cs typeface="+mn-cs"/>
              </a:rPr>
              <a:t>在</a:t>
            </a:r>
            <a:r>
              <a:rPr lang="zh-TW" altLang="en-US" sz="1200" kern="1200" dirty="0" smtClean="0">
                <a:solidFill>
                  <a:schemeClr val="tx1"/>
                </a:solidFill>
                <a:effectLst/>
                <a:latin typeface="+mn-lt"/>
                <a:ea typeface="+mn-ea"/>
                <a:cs typeface="+mn-cs"/>
              </a:rPr>
              <a:t>科技接受模式</a:t>
            </a:r>
            <a:r>
              <a:rPr lang="zh-TW" altLang="zh-TW" sz="1200" kern="1200" dirty="0" smtClean="0">
                <a:solidFill>
                  <a:schemeClr val="tx1"/>
                </a:solidFill>
                <a:effectLst/>
                <a:latin typeface="+mn-lt"/>
                <a:ea typeface="+mn-ea"/>
                <a:cs typeface="+mn-cs"/>
              </a:rPr>
              <a:t>的結構中，共有六個構面</a:t>
            </a:r>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28600" indent="-228600" eaLnBrk="1" hangingPunct="1">
              <a:lnSpc>
                <a:spcPct val="105000"/>
              </a:lnSpc>
              <a:spcBef>
                <a:spcPct val="20000"/>
              </a:spcBef>
              <a:buClr>
                <a:schemeClr val="accent1"/>
              </a:buClr>
              <a:buSzPct val="85000"/>
              <a:buAutoNum type="arabicPeriod"/>
              <a:defRPr/>
            </a:pPr>
            <a:r>
              <a:rPr lang="zh-TW" altLang="en-US" sz="1200" b="1" kern="1200" dirty="0" smtClean="0">
                <a:solidFill>
                  <a:schemeClr val="tx1"/>
                </a:solidFill>
                <a:effectLst/>
                <a:latin typeface="Times New Roman" panose="02020603050405020304" pitchFamily="18" charset="0"/>
                <a:ea typeface="+mn-ea"/>
                <a:cs typeface="Times New Roman" panose="02020603050405020304" pitchFamily="18" charset="0"/>
              </a:rPr>
              <a:t>知覺</a:t>
            </a:r>
            <a:r>
              <a:rPr lang="zh-TW" altLang="zh-TW" sz="1200" b="1" kern="1200" dirty="0" smtClean="0">
                <a:solidFill>
                  <a:schemeClr val="tx1"/>
                </a:solidFill>
                <a:effectLst/>
                <a:latin typeface="Times New Roman" panose="02020603050405020304" pitchFamily="18" charset="0"/>
                <a:ea typeface="+mn-ea"/>
                <a:cs typeface="Times New Roman" panose="02020603050405020304" pitchFamily="18" charset="0"/>
              </a:rPr>
              <a:t>有用性：</a:t>
            </a:r>
            <a:r>
              <a:rPr lang="zh-TW" altLang="zh-TW" sz="1200" kern="1200" dirty="0" smtClean="0">
                <a:solidFill>
                  <a:schemeClr val="tx1"/>
                </a:solidFill>
                <a:effectLst/>
                <a:latin typeface="Times New Roman" panose="02020603050405020304" pitchFamily="18" charset="0"/>
                <a:ea typeface="+mn-ea"/>
                <a:cs typeface="Times New Roman" panose="02020603050405020304" pitchFamily="18" charset="0"/>
              </a:rPr>
              <a:t>使用者相信</a:t>
            </a:r>
            <a:r>
              <a:rPr lang="zh-TW" altLang="en-US" sz="1200" kern="1200" dirty="0" smtClean="0">
                <a:solidFill>
                  <a:schemeClr val="tx1"/>
                </a:solidFill>
                <a:effectLst/>
                <a:latin typeface="Times New Roman" panose="02020603050405020304" pitchFamily="18" charset="0"/>
                <a:ea typeface="+mn-ea"/>
                <a:cs typeface="Times New Roman" panose="02020603050405020304" pitchFamily="18" charset="0"/>
              </a:rPr>
              <a:t>使</a:t>
            </a:r>
            <a:r>
              <a:rPr lang="zh-TW" altLang="zh-TW" sz="1200" kern="1200" dirty="0" smtClean="0">
                <a:solidFill>
                  <a:schemeClr val="tx1"/>
                </a:solidFill>
                <a:effectLst/>
                <a:latin typeface="Times New Roman" panose="02020603050405020304" pitchFamily="18" charset="0"/>
                <a:ea typeface="+mn-ea"/>
                <a:cs typeface="Times New Roman" panose="02020603050405020304" pitchFamily="18" charset="0"/>
              </a:rPr>
              <a:t>用</a:t>
            </a:r>
            <a:r>
              <a:rPr lang="zh-TW" altLang="en-US" sz="1200" kern="1200" dirty="0" smtClean="0">
                <a:solidFill>
                  <a:schemeClr val="tx1"/>
                </a:solidFill>
                <a:effectLst/>
                <a:latin typeface="Times New Roman" panose="02020603050405020304" pitchFamily="18" charset="0"/>
                <a:ea typeface="+mn-ea"/>
                <a:cs typeface="Times New Roman" panose="02020603050405020304" pitchFamily="18" charset="0"/>
              </a:rPr>
              <a:t>此</a:t>
            </a:r>
            <a:r>
              <a:rPr lang="zh-TW" altLang="zh-TW" sz="1200" kern="1200" dirty="0" smtClean="0">
                <a:solidFill>
                  <a:schemeClr val="tx1"/>
                </a:solidFill>
                <a:effectLst/>
                <a:latin typeface="Times New Roman" panose="02020603050405020304" pitchFamily="18" charset="0"/>
                <a:ea typeface="+mn-ea"/>
                <a:cs typeface="Times New Roman" panose="02020603050405020304" pitchFamily="18" charset="0"/>
              </a:rPr>
              <a:t>系統可以增進工作績效，若</a:t>
            </a:r>
            <a:r>
              <a:rPr lang="zh-TW" altLang="en-US" sz="1200" kern="1200" dirty="0" smtClean="0">
                <a:solidFill>
                  <a:schemeClr val="tx1"/>
                </a:solidFill>
                <a:effectLst/>
                <a:latin typeface="Times New Roman" panose="02020603050405020304" pitchFamily="18" charset="0"/>
                <a:ea typeface="+mn-ea"/>
                <a:cs typeface="Times New Roman" panose="02020603050405020304" pitchFamily="18" charset="0"/>
              </a:rPr>
              <a:t>知覺</a:t>
            </a:r>
            <a:r>
              <a:rPr lang="zh-TW" altLang="zh-TW" sz="1200" kern="1200" dirty="0" smtClean="0">
                <a:solidFill>
                  <a:schemeClr val="tx1"/>
                </a:solidFill>
                <a:effectLst/>
                <a:latin typeface="Times New Roman" panose="02020603050405020304" pitchFamily="18" charset="0"/>
                <a:ea typeface="+mn-ea"/>
                <a:cs typeface="Times New Roman" panose="02020603050405020304" pitchFamily="18" charset="0"/>
              </a:rPr>
              <a:t>程度越高，對</a:t>
            </a:r>
            <a:r>
              <a:rPr lang="zh-TW" altLang="en-US" sz="1200" kern="1200" dirty="0" smtClean="0">
                <a:solidFill>
                  <a:schemeClr val="tx1"/>
                </a:solidFill>
                <a:effectLst/>
                <a:latin typeface="Times New Roman" panose="02020603050405020304" pitchFamily="18" charset="0"/>
                <a:ea typeface="+mn-ea"/>
                <a:cs typeface="Times New Roman" panose="02020603050405020304" pitchFamily="18" charset="0"/>
              </a:rPr>
              <a:t>此</a:t>
            </a:r>
            <a:r>
              <a:rPr lang="zh-TW" altLang="zh-TW" sz="1200" kern="1200" dirty="0" smtClean="0">
                <a:solidFill>
                  <a:schemeClr val="tx1"/>
                </a:solidFill>
                <a:effectLst/>
                <a:latin typeface="Times New Roman" panose="02020603050405020304" pitchFamily="18" charset="0"/>
                <a:ea typeface="+mn-ea"/>
                <a:cs typeface="Times New Roman" panose="02020603050405020304" pitchFamily="18" charset="0"/>
              </a:rPr>
              <a:t>系統的使用意願也就越高</a:t>
            </a:r>
            <a:endParaRPr lang="en-US" altLang="zh-TW"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228600" indent="-228600" eaLnBrk="1" hangingPunct="1">
              <a:lnSpc>
                <a:spcPct val="105000"/>
              </a:lnSpc>
              <a:spcBef>
                <a:spcPct val="20000"/>
              </a:spcBef>
              <a:buClr>
                <a:schemeClr val="accent1"/>
              </a:buClr>
              <a:buSzPct val="85000"/>
              <a:buAutoNum type="arabicPeriod"/>
              <a:defRPr/>
            </a:pPr>
            <a:r>
              <a:rPr lang="zh-TW" altLang="zh-TW" sz="1200" b="1" kern="1200" dirty="0" smtClean="0">
                <a:solidFill>
                  <a:schemeClr val="tx1"/>
                </a:solidFill>
                <a:effectLst/>
                <a:latin typeface="Times New Roman" panose="02020603050405020304" pitchFamily="18" charset="0"/>
                <a:ea typeface="+mn-ea"/>
                <a:cs typeface="Times New Roman" panose="02020603050405020304" pitchFamily="18" charset="0"/>
              </a:rPr>
              <a:t>知覺易用性：</a:t>
            </a:r>
            <a:r>
              <a:rPr lang="zh-TW" altLang="zh-TW" sz="1200" kern="1200" dirty="0" smtClean="0">
                <a:solidFill>
                  <a:schemeClr val="tx1"/>
                </a:solidFill>
                <a:effectLst/>
                <a:latin typeface="Times New Roman" panose="02020603050405020304" pitchFamily="18" charset="0"/>
                <a:ea typeface="+mn-ea"/>
                <a:cs typeface="Times New Roman" panose="02020603050405020304" pitchFamily="18" charset="0"/>
              </a:rPr>
              <a:t>使用者相信</a:t>
            </a:r>
            <a:r>
              <a:rPr lang="zh-TW" altLang="en-US" sz="1200" kern="1200" dirty="0" smtClean="0">
                <a:solidFill>
                  <a:schemeClr val="tx1"/>
                </a:solidFill>
                <a:effectLst/>
                <a:latin typeface="Times New Roman" panose="02020603050405020304" pitchFamily="18" charset="0"/>
                <a:ea typeface="+mn-ea"/>
                <a:cs typeface="Times New Roman" panose="02020603050405020304" pitchFamily="18" charset="0"/>
              </a:rPr>
              <a:t>使</a:t>
            </a:r>
            <a:r>
              <a:rPr lang="zh-TW" altLang="zh-TW" sz="1200" kern="1200" dirty="0" smtClean="0">
                <a:solidFill>
                  <a:schemeClr val="tx1"/>
                </a:solidFill>
                <a:effectLst/>
                <a:latin typeface="Times New Roman" panose="02020603050405020304" pitchFamily="18" charset="0"/>
                <a:ea typeface="+mn-ea"/>
                <a:cs typeface="Times New Roman" panose="02020603050405020304" pitchFamily="18" charset="0"/>
              </a:rPr>
              <a:t>用</a:t>
            </a:r>
            <a:r>
              <a:rPr lang="zh-TW" altLang="en-US" sz="1200" kern="1200" dirty="0" smtClean="0">
                <a:solidFill>
                  <a:schemeClr val="tx1"/>
                </a:solidFill>
                <a:effectLst/>
                <a:latin typeface="Times New Roman" panose="02020603050405020304" pitchFamily="18" charset="0"/>
                <a:ea typeface="+mn-ea"/>
                <a:cs typeface="Times New Roman" panose="02020603050405020304" pitchFamily="18" charset="0"/>
              </a:rPr>
              <a:t>此</a:t>
            </a:r>
            <a:r>
              <a:rPr lang="zh-TW" altLang="zh-TW" sz="1200" kern="1200" dirty="0" smtClean="0">
                <a:solidFill>
                  <a:schemeClr val="tx1"/>
                </a:solidFill>
                <a:effectLst/>
                <a:latin typeface="Times New Roman" panose="02020603050405020304" pitchFamily="18" charset="0"/>
                <a:ea typeface="+mn-ea"/>
                <a:cs typeface="Times New Roman" panose="02020603050405020304" pitchFamily="18" charset="0"/>
              </a:rPr>
              <a:t>系統，能迅速學會操作，若知覺程度越高，對</a:t>
            </a:r>
            <a:r>
              <a:rPr lang="zh-TW" altLang="en-US" sz="1200" kern="1200" dirty="0" smtClean="0">
                <a:solidFill>
                  <a:schemeClr val="tx1"/>
                </a:solidFill>
                <a:effectLst/>
                <a:latin typeface="Times New Roman" panose="02020603050405020304" pitchFamily="18" charset="0"/>
                <a:ea typeface="+mn-ea"/>
                <a:cs typeface="Times New Roman" panose="02020603050405020304" pitchFamily="18" charset="0"/>
              </a:rPr>
              <a:t>此</a:t>
            </a:r>
            <a:r>
              <a:rPr lang="zh-TW" altLang="zh-TW" sz="1200" kern="1200" dirty="0" smtClean="0">
                <a:solidFill>
                  <a:schemeClr val="tx1"/>
                </a:solidFill>
                <a:effectLst/>
                <a:latin typeface="Times New Roman" panose="02020603050405020304" pitchFamily="18" charset="0"/>
                <a:ea typeface="+mn-ea"/>
                <a:cs typeface="Times New Roman" panose="02020603050405020304" pitchFamily="18" charset="0"/>
              </a:rPr>
              <a:t>系統的使用意願也會越高</a:t>
            </a:r>
            <a:endParaRPr lang="en-US" altLang="zh-TW"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228600" indent="-228600" eaLnBrk="1" hangingPunct="1">
              <a:lnSpc>
                <a:spcPct val="105000"/>
              </a:lnSpc>
              <a:spcBef>
                <a:spcPct val="20000"/>
              </a:spcBef>
              <a:buClr>
                <a:schemeClr val="accent1"/>
              </a:buClr>
              <a:buSzPct val="85000"/>
              <a:buAutoNum type="arabicPeriod"/>
              <a:defRPr/>
            </a:pPr>
            <a:r>
              <a:rPr lang="zh-TW" altLang="zh-TW" sz="1200" b="1" kern="1200" dirty="0" smtClean="0">
                <a:solidFill>
                  <a:schemeClr val="tx1"/>
                </a:solidFill>
                <a:effectLst/>
                <a:latin typeface="Times New Roman" panose="02020603050405020304" pitchFamily="18" charset="0"/>
                <a:ea typeface="+mn-ea"/>
                <a:cs typeface="Times New Roman" panose="02020603050405020304" pitchFamily="18" charset="0"/>
              </a:rPr>
              <a:t>使用態度：</a:t>
            </a:r>
            <a:r>
              <a:rPr lang="zh-TW" altLang="zh-TW" sz="1200" kern="1200" dirty="0" smtClean="0">
                <a:solidFill>
                  <a:schemeClr val="tx1"/>
                </a:solidFill>
                <a:effectLst/>
                <a:latin typeface="Times New Roman" panose="02020603050405020304" pitchFamily="18" charset="0"/>
                <a:ea typeface="+mn-ea"/>
                <a:cs typeface="Times New Roman" panose="02020603050405020304" pitchFamily="18" charset="0"/>
              </a:rPr>
              <a:t>個人對於特定人、事</a:t>
            </a:r>
            <a:r>
              <a:rPr lang="zh-TW" altLang="en-US" sz="1200" kern="1200" dirty="0" smtClean="0">
                <a:solidFill>
                  <a:schemeClr val="tx1"/>
                </a:solidFill>
                <a:effectLst/>
                <a:latin typeface="Times New Roman" panose="02020603050405020304" pitchFamily="18" charset="0"/>
                <a:ea typeface="+mn-ea"/>
                <a:cs typeface="Times New Roman" panose="02020603050405020304" pitchFamily="18" charset="0"/>
              </a:rPr>
              <a:t>、物</a:t>
            </a:r>
            <a:r>
              <a:rPr lang="zh-TW" altLang="zh-TW" sz="1200" kern="1200" dirty="0" smtClean="0">
                <a:solidFill>
                  <a:schemeClr val="tx1"/>
                </a:solidFill>
                <a:effectLst/>
                <a:latin typeface="Times New Roman" panose="02020603050405020304" pitchFamily="18" charset="0"/>
                <a:ea typeface="+mn-ea"/>
                <a:cs typeface="Times New Roman" panose="02020603050405020304" pitchFamily="18" charset="0"/>
              </a:rPr>
              <a:t>表現正向或負向評價的行為</a:t>
            </a:r>
            <a:endParaRPr lang="en-US" altLang="zh-TW"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228600" indent="-228600" eaLnBrk="1" hangingPunct="1">
              <a:lnSpc>
                <a:spcPct val="105000"/>
              </a:lnSpc>
              <a:spcBef>
                <a:spcPct val="20000"/>
              </a:spcBef>
              <a:buClr>
                <a:schemeClr val="accent1"/>
              </a:buClr>
              <a:buSzPct val="85000"/>
              <a:buAutoNum type="arabicPeriod"/>
              <a:defRPr/>
            </a:pPr>
            <a:r>
              <a:rPr lang="zh-TW" altLang="zh-TW" sz="1200" b="1" kern="1200" dirty="0" smtClean="0">
                <a:solidFill>
                  <a:schemeClr val="tx1"/>
                </a:solidFill>
                <a:effectLst/>
                <a:latin typeface="+mn-lt"/>
                <a:ea typeface="+mn-ea"/>
                <a:cs typeface="+mn-cs"/>
              </a:rPr>
              <a:t>行為意圖：</a:t>
            </a:r>
            <a:r>
              <a:rPr lang="zh-TW" altLang="zh-TW" sz="1200" kern="1200" dirty="0" smtClean="0">
                <a:solidFill>
                  <a:schemeClr val="tx1"/>
                </a:solidFill>
                <a:effectLst/>
                <a:latin typeface="+mn-lt"/>
                <a:ea typeface="+mn-ea"/>
                <a:cs typeface="+mn-cs"/>
              </a:rPr>
              <a:t>衡量使用者在進行某特定行為時的意願強度</a:t>
            </a:r>
            <a:endParaRPr lang="en-US" altLang="zh-TW" sz="1200" kern="1200" dirty="0" smtClean="0">
              <a:solidFill>
                <a:schemeClr val="tx1"/>
              </a:solidFill>
              <a:effectLst/>
              <a:latin typeface="+mn-lt"/>
              <a:ea typeface="+mn-ea"/>
              <a:cs typeface="+mn-cs"/>
            </a:endParaRPr>
          </a:p>
          <a:p>
            <a:pPr marL="228600" indent="-228600" eaLnBrk="1" hangingPunct="1">
              <a:lnSpc>
                <a:spcPct val="105000"/>
              </a:lnSpc>
              <a:spcBef>
                <a:spcPct val="20000"/>
              </a:spcBef>
              <a:buClr>
                <a:schemeClr val="accent1"/>
              </a:buClr>
              <a:buSzPct val="85000"/>
              <a:buAutoNum type="arabicPeriod"/>
              <a:defRPr/>
            </a:pPr>
            <a:r>
              <a:rPr lang="zh-TW" altLang="zh-TW" sz="1200" b="1" kern="1200" dirty="0" smtClean="0">
                <a:solidFill>
                  <a:schemeClr val="tx1"/>
                </a:solidFill>
                <a:effectLst/>
                <a:latin typeface="+mn-lt"/>
                <a:ea typeface="+mn-ea"/>
                <a:cs typeface="+mn-cs"/>
              </a:rPr>
              <a:t>實際使用：</a:t>
            </a:r>
            <a:r>
              <a:rPr lang="zh-TW" altLang="zh-TW" sz="1200" kern="1200" dirty="0" smtClean="0">
                <a:solidFill>
                  <a:schemeClr val="tx1"/>
                </a:solidFill>
                <a:effectLst/>
                <a:latin typeface="+mn-lt"/>
                <a:ea typeface="+mn-ea"/>
                <a:cs typeface="+mn-cs"/>
              </a:rPr>
              <a:t>行為意圖愈強烈，實際使用</a:t>
            </a:r>
            <a:r>
              <a:rPr lang="zh-TW" altLang="en-US" sz="1200" kern="1200" dirty="0" smtClean="0">
                <a:solidFill>
                  <a:schemeClr val="tx1"/>
                </a:solidFill>
                <a:effectLst/>
                <a:latin typeface="+mn-lt"/>
                <a:ea typeface="+mn-ea"/>
                <a:cs typeface="+mn-cs"/>
              </a:rPr>
              <a:t>此</a:t>
            </a:r>
            <a:r>
              <a:rPr lang="zh-TW" altLang="zh-TW" sz="1200" kern="1200" dirty="0" smtClean="0">
                <a:solidFill>
                  <a:schemeClr val="tx1"/>
                </a:solidFill>
                <a:effectLst/>
                <a:latin typeface="+mn-lt"/>
                <a:ea typeface="+mn-ea"/>
                <a:cs typeface="+mn-cs"/>
              </a:rPr>
              <a:t>系統的行為強度也就越強</a:t>
            </a:r>
            <a:endParaRPr lang="en-US" altLang="zh-TW" sz="1200" kern="1200" dirty="0" smtClean="0">
              <a:solidFill>
                <a:schemeClr val="tx1"/>
              </a:solidFill>
              <a:effectLst/>
              <a:latin typeface="+mn-lt"/>
              <a:ea typeface="+mn-ea"/>
              <a:cs typeface="+mn-cs"/>
            </a:endParaRPr>
          </a:p>
          <a:p>
            <a:pPr marL="228600" indent="-228600" eaLnBrk="1" hangingPunct="1">
              <a:lnSpc>
                <a:spcPct val="105000"/>
              </a:lnSpc>
              <a:spcBef>
                <a:spcPct val="20000"/>
              </a:spcBef>
              <a:buClr>
                <a:schemeClr val="accent1"/>
              </a:buClr>
              <a:buSzPct val="85000"/>
              <a:buAutoNum type="arabicPeriod"/>
              <a:defRPr/>
            </a:pPr>
            <a:r>
              <a:rPr lang="zh-TW" altLang="zh-TW" sz="1200" b="1" kern="1200" dirty="0" smtClean="0">
                <a:solidFill>
                  <a:schemeClr val="tx1"/>
                </a:solidFill>
                <a:effectLst/>
                <a:latin typeface="+mn-lt"/>
                <a:ea typeface="+mn-ea"/>
                <a:cs typeface="+mn-cs"/>
              </a:rPr>
              <a:t>外部因數：</a:t>
            </a:r>
            <a:r>
              <a:rPr lang="zh-TW" altLang="zh-TW" sz="1200" kern="1200" dirty="0" smtClean="0">
                <a:solidFill>
                  <a:schemeClr val="tx1"/>
                </a:solidFill>
                <a:effectLst/>
                <a:latin typeface="+mn-lt"/>
                <a:ea typeface="+mn-ea"/>
                <a:cs typeface="+mn-cs"/>
              </a:rPr>
              <a:t>使用者特性、資訊科技特性、環境特性</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等等，</a:t>
            </a:r>
            <a:r>
              <a:rPr lang="zh-TW" altLang="zh-TW" sz="1200" kern="1200" dirty="0" smtClean="0">
                <a:solidFill>
                  <a:schemeClr val="tx1"/>
                </a:solidFill>
                <a:effectLst/>
                <a:latin typeface="+mn-lt"/>
                <a:ea typeface="+mn-ea"/>
                <a:cs typeface="+mn-cs"/>
              </a:rPr>
              <a:t>都會影響使用資訊科技的意願</a:t>
            </a:r>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7</a:t>
            </a:fld>
            <a:endParaRPr lang="zh-TW" altLang="en-US"/>
          </a:p>
        </p:txBody>
      </p:sp>
    </p:spTree>
    <p:extLst>
      <p:ext uri="{BB962C8B-B14F-4D97-AF65-F5344CB8AC3E}">
        <p14:creationId xmlns:p14="http://schemas.microsoft.com/office/powerpoint/2010/main" val="762686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TW" sz="5400" dirty="0" err="1" smtClean="0">
                <a:latin typeface="Times New Roman" panose="02020603050405020304" pitchFamily="18" charset="0"/>
                <a:ea typeface="微軟正黑體" panose="020B0604030504040204" pitchFamily="34" charset="-120"/>
                <a:cs typeface="Times New Roman" panose="02020603050405020304" pitchFamily="18" charset="0"/>
              </a:rPr>
              <a:t>Leso</a:t>
            </a:r>
            <a:r>
              <a:rPr lang="zh-TW" altLang="zh-TW" sz="5400" dirty="0" smtClean="0">
                <a:latin typeface="Times New Roman" panose="02020603050405020304" pitchFamily="18" charset="0"/>
                <a:ea typeface="微軟正黑體" panose="020B0604030504040204" pitchFamily="34" charset="-120"/>
                <a:cs typeface="Times New Roman" panose="02020603050405020304" pitchFamily="18" charset="0"/>
              </a:rPr>
              <a:t>和</a:t>
            </a:r>
            <a:r>
              <a:rPr lang="en-US" altLang="zh-TW" sz="5400" dirty="0" smtClean="0">
                <a:latin typeface="Times New Roman" panose="02020603050405020304" pitchFamily="18" charset="0"/>
                <a:ea typeface="微軟正黑體" panose="020B0604030504040204" pitchFamily="34" charset="-120"/>
                <a:cs typeface="Times New Roman" panose="02020603050405020304" pitchFamily="18" charset="0"/>
              </a:rPr>
              <a:t>Peck</a:t>
            </a:r>
            <a:r>
              <a:rPr lang="en-US" altLang="zh-TW" sz="5400" dirty="0" smtClean="0">
                <a:latin typeface="Times New Roman" panose="02020603050405020304" pitchFamily="18" charset="0"/>
                <a:ea typeface="標楷體" panose="03000509000000000000" pitchFamily="65" charset="-120"/>
                <a:cs typeface="Times New Roman" panose="02020603050405020304" pitchFamily="18" charset="0"/>
              </a:rPr>
              <a:t>(1992)</a:t>
            </a:r>
            <a:r>
              <a:rPr lang="zh-TW" altLang="zh-TW" sz="5400" dirty="0" smtClean="0">
                <a:latin typeface="Times New Roman" panose="02020603050405020304" pitchFamily="18" charset="0"/>
                <a:ea typeface="標楷體" panose="03000509000000000000" pitchFamily="65" charset="-120"/>
                <a:cs typeface="Times New Roman" panose="02020603050405020304" pitchFamily="18" charset="0"/>
              </a:rPr>
              <a:t>提出電腦焦慮是一種情境焦慮，通常由外在環境所引起內在焦慮。</a:t>
            </a:r>
            <a:endParaRPr lang="en-US" altLang="zh-TW" sz="5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TW" sz="5400" dirty="0" err="1" smtClean="0"/>
              <a:t>Mclnerney</a:t>
            </a:r>
            <a:r>
              <a:rPr lang="zh-TW" altLang="en-US" sz="5400" dirty="0" smtClean="0"/>
              <a:t>等人</a:t>
            </a:r>
            <a:r>
              <a:rPr lang="en-US" altLang="zh-TW" sz="5400" dirty="0" smtClean="0"/>
              <a:t>(1994)</a:t>
            </a:r>
            <a:r>
              <a:rPr lang="zh-TW" altLang="zh-TW" sz="5400" dirty="0" smtClean="0"/>
              <a:t>提出電腦焦慮是一種特殊情境焦慮，只有</a:t>
            </a:r>
            <a:r>
              <a:rPr lang="zh-TW" altLang="zh-TW" sz="5400" dirty="0" smtClean="0">
                <a:solidFill>
                  <a:srgbClr val="FF0000"/>
                </a:solidFill>
              </a:rPr>
              <a:t>個體在有壓力的情境下才會被引發</a:t>
            </a:r>
            <a:r>
              <a:rPr lang="zh-TW" altLang="zh-TW" sz="5400" dirty="0" smtClean="0"/>
              <a:t>，電腦焦慮在本質上是短暫的，</a:t>
            </a:r>
            <a:r>
              <a:rPr lang="zh-TW" altLang="zh-TW" sz="5400" dirty="0" smtClean="0">
                <a:solidFill>
                  <a:srgbClr val="FF0000"/>
                </a:solidFill>
              </a:rPr>
              <a:t>可以藉由某些策略而改變</a:t>
            </a:r>
            <a:r>
              <a:rPr lang="zh-TW" altLang="en-US" sz="5400" dirty="0" smtClean="0">
                <a:solidFill>
                  <a:schemeClr val="tx1"/>
                </a:solidFill>
              </a:rPr>
              <a:t>。</a:t>
            </a:r>
            <a:endParaRPr lang="zh-TW" altLang="en-US" dirty="0"/>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8</a:t>
            </a:fld>
            <a:endParaRPr lang="zh-TW" altLang="en-US"/>
          </a:p>
        </p:txBody>
      </p:sp>
    </p:spTree>
    <p:extLst>
      <p:ext uri="{BB962C8B-B14F-4D97-AF65-F5344CB8AC3E}">
        <p14:creationId xmlns:p14="http://schemas.microsoft.com/office/powerpoint/2010/main" val="3564420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err="1" smtClean="0">
                <a:cs typeface="Times New Roman" panose="02020603050405020304" pitchFamily="18" charset="0"/>
              </a:rPr>
              <a:t>Compeau</a:t>
            </a:r>
            <a:r>
              <a:rPr lang="zh-TW" altLang="zh-TW" dirty="0" smtClean="0">
                <a:cs typeface="Times New Roman" panose="02020603050405020304" pitchFamily="18" charset="0"/>
              </a:rPr>
              <a:t>和</a:t>
            </a:r>
            <a:r>
              <a:rPr lang="en-US" altLang="zh-TW" dirty="0" smtClean="0">
                <a:cs typeface="Times New Roman" panose="02020603050405020304" pitchFamily="18" charset="0"/>
              </a:rPr>
              <a:t>Higgins(1995)</a:t>
            </a:r>
            <a:r>
              <a:rPr lang="zh-TW" altLang="zh-TW" dirty="0" smtClean="0"/>
              <a:t>指出電腦自我效能是指</a:t>
            </a:r>
            <a:r>
              <a:rPr lang="zh-TW" altLang="zh-TW" dirty="0" smtClean="0">
                <a:solidFill>
                  <a:srgbClr val="FF0000"/>
                </a:solidFill>
              </a:rPr>
              <a:t>個人對自己電腦能力的判斷</a:t>
            </a:r>
            <a:r>
              <a:rPr lang="zh-TW" altLang="zh-TW" dirty="0" smtClean="0"/>
              <a:t>，</a:t>
            </a:r>
            <a:r>
              <a:rPr lang="zh-TW" altLang="zh-TW" dirty="0" smtClean="0">
                <a:cs typeface="Times New Roman" panose="02020603050405020304" pitchFamily="18" charset="0"/>
              </a:rPr>
              <a:t>電腦自我效能的三個向度分別為</a:t>
            </a:r>
            <a:r>
              <a:rPr lang="zh-TW" altLang="en-US" dirty="0" smtClean="0">
                <a:cs typeface="Times New Roman" panose="02020603050405020304" pitchFamily="18" charset="0"/>
              </a:rPr>
              <a:t>：</a:t>
            </a:r>
            <a:endParaRPr lang="en-US" altLang="zh-TW" sz="1200" b="0" kern="1200" dirty="0" smtClean="0">
              <a:solidFill>
                <a:schemeClr val="tx1"/>
              </a:solidFill>
              <a:effectLst/>
              <a:latin typeface="+mn-lt"/>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zh-TW" altLang="zh-TW" sz="1200" b="0" kern="1200" dirty="0" smtClean="0">
                <a:solidFill>
                  <a:schemeClr val="tx1"/>
                </a:solidFill>
                <a:effectLst/>
                <a:latin typeface="+mn-lt"/>
                <a:ea typeface="+mn-ea"/>
                <a:cs typeface="+mn-cs"/>
              </a:rPr>
              <a:t>廣度：預期能力的表現</a:t>
            </a:r>
            <a:endParaRPr lang="en-US" altLang="zh-TW" sz="1200" b="0" kern="1200" dirty="0" smtClean="0">
              <a:solidFill>
                <a:schemeClr val="tx1"/>
              </a:solidFill>
              <a:effectLst/>
              <a:latin typeface="+mn-lt"/>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zh-TW" altLang="zh-TW" sz="1200" b="0" kern="1200" dirty="0" smtClean="0">
                <a:solidFill>
                  <a:schemeClr val="tx1"/>
                </a:solidFill>
                <a:effectLst/>
                <a:latin typeface="+mn-lt"/>
                <a:ea typeface="+mn-ea"/>
                <a:cs typeface="+mn-cs"/>
              </a:rPr>
              <a:t>強度：對自己能力的信心程度</a:t>
            </a:r>
            <a:endParaRPr lang="en-US" altLang="zh-TW" sz="1200" b="0" kern="1200" dirty="0" smtClean="0">
              <a:solidFill>
                <a:schemeClr val="tx1"/>
              </a:solidFill>
              <a:effectLst/>
              <a:latin typeface="+mn-lt"/>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zh-TW" altLang="zh-TW" sz="1200" b="0" kern="1200" dirty="0" smtClean="0">
                <a:solidFill>
                  <a:schemeClr val="tx1"/>
                </a:solidFill>
                <a:effectLst/>
                <a:latin typeface="+mn-lt"/>
                <a:ea typeface="+mn-ea"/>
                <a:cs typeface="+mn-cs"/>
              </a:rPr>
              <a:t>普遍度</a:t>
            </a:r>
            <a:r>
              <a:rPr lang="zh-TW" altLang="en-US" sz="1200" b="0" kern="1200" dirty="0" smtClean="0">
                <a:solidFill>
                  <a:schemeClr val="tx1"/>
                </a:solidFill>
                <a:effectLst/>
                <a:latin typeface="+mn-lt"/>
                <a:ea typeface="+mn-ea"/>
                <a:cs typeface="+mn-cs"/>
              </a:rPr>
              <a:t>：</a:t>
            </a:r>
            <a:r>
              <a:rPr lang="zh-TW" altLang="zh-TW" sz="1200" b="0" kern="1200" dirty="0" smtClean="0">
                <a:solidFill>
                  <a:schemeClr val="tx1"/>
                </a:solidFill>
                <a:effectLst/>
                <a:latin typeface="+mn-lt"/>
                <a:ea typeface="+mn-ea"/>
                <a:cs typeface="+mn-cs"/>
              </a:rPr>
              <a:t>對自己</a:t>
            </a:r>
            <a:r>
              <a:rPr lang="zh-TW" altLang="zh-TW" sz="1200" kern="1200" dirty="0" smtClean="0">
                <a:solidFill>
                  <a:schemeClr val="tx1"/>
                </a:solidFill>
                <a:effectLst/>
                <a:latin typeface="+mn-lt"/>
                <a:ea typeface="+mn-ea"/>
                <a:cs typeface="+mn-cs"/>
              </a:rPr>
              <a:t>能力的信心程度於某些特殊的範圍</a:t>
            </a:r>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52CA097D-8EC5-4E96-A383-2AF5214308A1}" type="slidenum">
              <a:rPr lang="zh-TW" altLang="en-US" smtClean="0"/>
              <a:t>9</a:t>
            </a:fld>
            <a:endParaRPr lang="zh-TW" altLang="en-US"/>
          </a:p>
        </p:txBody>
      </p:sp>
    </p:spTree>
    <p:extLst>
      <p:ext uri="{BB962C8B-B14F-4D97-AF65-F5344CB8AC3E}">
        <p14:creationId xmlns:p14="http://schemas.microsoft.com/office/powerpoint/2010/main" val="4019713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55134" y="433137"/>
            <a:ext cx="6185729" cy="4230350"/>
          </a:xfrm>
        </p:spPr>
        <p:txBody>
          <a:bodyPr anchor="b">
            <a:noAutofit/>
          </a:bodyPr>
          <a:lstStyle>
            <a:lvl1pPr algn="l">
              <a:defRPr sz="3600" b="1" baseline="0">
                <a:solidFill>
                  <a:srgbClr val="009900"/>
                </a:solidFill>
                <a:latin typeface="Times New Roman" panose="02020603050405020304" pitchFamily="18" charset="0"/>
                <a:ea typeface="微軟正黑體" panose="020B0604030504040204" pitchFamily="34" charset="-120"/>
              </a:defRPr>
            </a:lvl1pPr>
          </a:lstStyle>
          <a:p>
            <a:r>
              <a:rPr lang="zh-TW" altLang="en-US" dirty="0" smtClean="0"/>
              <a:t>按一下以編輯母片標題樣式</a:t>
            </a:r>
            <a:endParaRPr lang="en-US" dirty="0"/>
          </a:p>
        </p:txBody>
      </p:sp>
      <p:sp>
        <p:nvSpPr>
          <p:cNvPr id="3" name="Subtitle 2"/>
          <p:cNvSpPr>
            <a:spLocks noGrp="1"/>
          </p:cNvSpPr>
          <p:nvPr>
            <p:ph type="subTitle" idx="1"/>
          </p:nvPr>
        </p:nvSpPr>
        <p:spPr>
          <a:xfrm>
            <a:off x="855135" y="4893733"/>
            <a:ext cx="6185728" cy="1734022"/>
          </a:xfrm>
        </p:spPr>
        <p:txBody>
          <a:bodyPr anchor="t">
            <a:normAutofit/>
          </a:bodyPr>
          <a:lstStyle>
            <a:lvl1pPr marL="0" indent="0" algn="l">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en-US" dirty="0"/>
          </a:p>
        </p:txBody>
      </p:sp>
      <p:sp>
        <p:nvSpPr>
          <p:cNvPr id="6" name="Slide Number Placeholder 5"/>
          <p:cNvSpPr>
            <a:spLocks noGrp="1"/>
          </p:cNvSpPr>
          <p:nvPr>
            <p:ph type="sldNum" sz="quarter" idx="12"/>
          </p:nvPr>
        </p:nvSpPr>
        <p:spPr>
          <a:xfrm>
            <a:off x="8480452" y="6486530"/>
            <a:ext cx="636209" cy="365125"/>
          </a:xfrm>
        </p:spPr>
        <p:txBody>
          <a:bodyPr/>
          <a:lstStyle>
            <a:lvl1pPr>
              <a:defRPr sz="2500" b="1">
                <a:solidFill>
                  <a:schemeClr val="bg1"/>
                </a:solidFill>
              </a:defRPr>
            </a:lvl1pPr>
          </a:lstStyle>
          <a:p>
            <a:fld id="{B75BABF2-9392-46EC-9B42-4B7516D0480E}" type="slidenum">
              <a:rPr lang="zh-TW" altLang="en-US" smtClean="0"/>
              <a:pPr/>
              <a:t>‹#›</a:t>
            </a:fld>
            <a:endParaRPr lang="zh-TW" altLang="en-US" dirty="0"/>
          </a:p>
        </p:txBody>
      </p:sp>
      <p:sp>
        <p:nvSpPr>
          <p:cNvPr id="16" name="日期版面配置區 2"/>
          <p:cNvSpPr>
            <a:spLocks noGrp="1"/>
          </p:cNvSpPr>
          <p:nvPr>
            <p:ph type="dt" sz="half" idx="10"/>
          </p:nvPr>
        </p:nvSpPr>
        <p:spPr>
          <a:xfrm>
            <a:off x="7916779" y="-40271"/>
            <a:ext cx="1227221" cy="365125"/>
          </a:xfrm>
        </p:spPr>
        <p:txBody>
          <a:bodyPr/>
          <a:lstStyle>
            <a:lvl1pPr>
              <a:defRPr sz="2000">
                <a:solidFill>
                  <a:schemeClr val="bg1"/>
                </a:solidFill>
                <a:latin typeface="Times New Roman" panose="02020603050405020304" pitchFamily="18" charset="0"/>
                <a:cs typeface="Times New Roman" panose="02020603050405020304" pitchFamily="18" charset="0"/>
              </a:defRPr>
            </a:lvl1pPr>
          </a:lstStyle>
          <a:p>
            <a:fld id="{74CDB981-95B9-485F-87D3-0703C76BF847}" type="datetime1">
              <a:rPr lang="zh-TW" altLang="en-US" smtClean="0"/>
              <a:t>2014/5/17</a:t>
            </a:fld>
            <a:endParaRPr lang="zh-TW" altLang="en-US" dirty="0"/>
          </a:p>
        </p:txBody>
      </p:sp>
    </p:spTree>
    <p:extLst>
      <p:ext uri="{BB962C8B-B14F-4D97-AF65-F5344CB8AC3E}">
        <p14:creationId xmlns:p14="http://schemas.microsoft.com/office/powerpoint/2010/main" val="1316410295"/>
      </p:ext>
    </p:extLst>
  </p:cSld>
  <p:clrMapOvr>
    <a:masterClrMapping/>
  </p:clrMapOvr>
  <p:transition spd="med">
    <p:cover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ABAF7CDF-5C08-491A-B8F7-CFCDA432DF9A}" type="datetime1">
              <a:rPr lang="zh-TW" altLang="en-US" smtClean="0"/>
              <a:t>2014/5/17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B75BABF2-9392-46EC-9B42-4B7516D0480E}" type="slidenum">
              <a:rPr lang="zh-TW" altLang="en-US" smtClean="0"/>
              <a:t>‹#›</a:t>
            </a:fld>
            <a:endParaRPr lang="zh-TW" altLang="en-US"/>
          </a:p>
        </p:txBody>
      </p:sp>
    </p:spTree>
    <p:extLst>
      <p:ext uri="{BB962C8B-B14F-4D97-AF65-F5344CB8AC3E}">
        <p14:creationId xmlns:p14="http://schemas.microsoft.com/office/powerpoint/2010/main" val="34276979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87B94F-DD18-46C6-BB37-2AB64DD02062}" type="datetime1">
              <a:rPr lang="zh-TW" altLang="en-US" smtClean="0"/>
              <a:t>2014/5/17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B75BABF2-9392-46EC-9B42-4B7516D0480E}" type="slidenum">
              <a:rPr lang="zh-TW" altLang="en-US" smtClean="0"/>
              <a:t>‹#›</a:t>
            </a:fld>
            <a:endParaRPr lang="zh-TW" altLang="en-US"/>
          </a:p>
        </p:txBody>
      </p:sp>
    </p:spTree>
    <p:extLst>
      <p:ext uri="{BB962C8B-B14F-4D97-AF65-F5344CB8AC3E}">
        <p14:creationId xmlns:p14="http://schemas.microsoft.com/office/powerpoint/2010/main" val="916786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A8D52F7-1E1D-4BBD-B881-FC44697F2917}" type="datetime1">
              <a:rPr lang="zh-TW" altLang="en-US" smtClean="0"/>
              <a:t>2014/5/17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75BABF2-9392-46EC-9B42-4B7516D0480E}" type="slidenum">
              <a:rPr lang="zh-TW" altLang="en-US" smtClean="0"/>
              <a:t>‹#›</a:t>
            </a:fld>
            <a:endParaRPr lang="zh-TW" altLang="en-US"/>
          </a:p>
        </p:txBody>
      </p:sp>
    </p:spTree>
    <p:extLst>
      <p:ext uri="{BB962C8B-B14F-4D97-AF65-F5344CB8AC3E}">
        <p14:creationId xmlns:p14="http://schemas.microsoft.com/office/powerpoint/2010/main" val="8412958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09599" y="348915"/>
            <a:ext cx="6347714" cy="721895"/>
          </a:xfrm>
        </p:spPr>
        <p:txBody>
          <a:bodyPr anchor="b">
            <a:noAutofit/>
          </a:bodyPr>
          <a:lstStyle>
            <a:lvl1pPr algn="ctr">
              <a:defRPr sz="4500" b="1" baseline="0">
                <a:solidFill>
                  <a:schemeClr val="accent2"/>
                </a:solidFill>
                <a:latin typeface="Times New Roman" panose="02020603050405020304" pitchFamily="18" charset="0"/>
                <a:ea typeface="微軟正黑體" panose="020B0604030504040204" pitchFamily="34" charset="-120"/>
              </a:defRPr>
            </a:lvl1pPr>
          </a:lstStyle>
          <a:p>
            <a:r>
              <a:rPr lang="zh-TW" altLang="en-US" dirty="0" smtClean="0"/>
              <a:t>按一下以編輯母片標題樣式</a:t>
            </a:r>
            <a:endParaRPr lang="en-US" dirty="0"/>
          </a:p>
        </p:txBody>
      </p:sp>
      <p:sp>
        <p:nvSpPr>
          <p:cNvPr id="7" name="Slide Number Placeholder 6"/>
          <p:cNvSpPr>
            <a:spLocks noGrp="1"/>
          </p:cNvSpPr>
          <p:nvPr>
            <p:ph type="sldNum" sz="quarter" idx="12"/>
          </p:nvPr>
        </p:nvSpPr>
        <p:spPr>
          <a:xfrm>
            <a:off x="8631362" y="6492875"/>
            <a:ext cx="512638" cy="365125"/>
          </a:xfrm>
        </p:spPr>
        <p:txBody>
          <a:bodyPr/>
          <a:lstStyle>
            <a:lvl1pPr>
              <a:defRPr sz="2000">
                <a:solidFill>
                  <a:schemeClr val="bg1"/>
                </a:solidFill>
                <a:latin typeface="Times New Roman" panose="02020603050405020304" pitchFamily="18" charset="0"/>
                <a:cs typeface="Times New Roman" panose="02020603050405020304" pitchFamily="18" charset="0"/>
              </a:defRPr>
            </a:lvl1pPr>
          </a:lstStyle>
          <a:p>
            <a:fld id="{B75BABF2-9392-46EC-9B42-4B7516D0480E}" type="slidenum">
              <a:rPr lang="zh-TW" altLang="en-US" smtClean="0"/>
              <a:pPr/>
              <a:t>‹#›</a:t>
            </a:fld>
            <a:endParaRPr lang="zh-TW" altLang="en-US"/>
          </a:p>
        </p:txBody>
      </p:sp>
    </p:spTree>
    <p:extLst>
      <p:ext uri="{BB962C8B-B14F-4D97-AF65-F5344CB8AC3E}">
        <p14:creationId xmlns:p14="http://schemas.microsoft.com/office/powerpoint/2010/main" val="32148634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0D33E869-441C-435B-A572-1016E048CA38}" type="datetime1">
              <a:rPr lang="zh-TW" altLang="en-US" smtClean="0"/>
              <a:t>2014/5/17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75BABF2-9392-46EC-9B42-4B7516D0480E}" type="slidenum">
              <a:rPr lang="zh-TW" altLang="en-US" smtClean="0"/>
              <a:t>‹#›</a:t>
            </a:fld>
            <a:endParaRPr lang="zh-TW" altLang="en-US"/>
          </a:p>
        </p:txBody>
      </p:sp>
    </p:spTree>
    <p:extLst>
      <p:ext uri="{BB962C8B-B14F-4D97-AF65-F5344CB8AC3E}">
        <p14:creationId xmlns:p14="http://schemas.microsoft.com/office/powerpoint/2010/main" val="3394709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585B222E-ACD6-4049-8F0E-6C72A9DEE44C}" type="datetime1">
              <a:rPr lang="zh-TW" altLang="en-US" smtClean="0"/>
              <a:t>2014/5/17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75BABF2-9392-46EC-9B42-4B7516D0480E}" type="slidenum">
              <a:rPr lang="zh-TW" altLang="en-US" smtClean="0"/>
              <a:t>‹#›</a:t>
            </a:fld>
            <a:endParaRPr lang="zh-TW"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271519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40632" y="1691356"/>
            <a:ext cx="7363325" cy="2808454"/>
          </a:xfrm>
        </p:spPr>
        <p:txBody>
          <a:bodyPr anchor="ctr">
            <a:normAutofit/>
          </a:bodyPr>
          <a:lstStyle>
            <a:lvl1pPr algn="l">
              <a:defRPr sz="6600" b="1" i="1" cap="none">
                <a:solidFill>
                  <a:schemeClr val="accent2"/>
                </a:solidFill>
                <a:latin typeface="Times New Roman" panose="02020603050405020304" pitchFamily="18" charset="0"/>
                <a:cs typeface="Times New Roman" panose="02020603050405020304" pitchFamily="18" charset="0"/>
              </a:defRPr>
            </a:lvl1pPr>
          </a:lstStyle>
          <a:p>
            <a:r>
              <a:rPr lang="zh-TW" altLang="en-US" dirty="0" smtClean="0"/>
              <a:t>按一下以編輯母片標題樣式</a:t>
            </a:r>
            <a:endParaRPr lang="en-US" dirty="0"/>
          </a:p>
        </p:txBody>
      </p:sp>
      <p:sp>
        <p:nvSpPr>
          <p:cNvPr id="6" name="Slide Number Placeholder 5"/>
          <p:cNvSpPr>
            <a:spLocks noGrp="1"/>
          </p:cNvSpPr>
          <p:nvPr>
            <p:ph type="sldNum" sz="quarter" idx="12"/>
          </p:nvPr>
        </p:nvSpPr>
        <p:spPr>
          <a:xfrm>
            <a:off x="8506326" y="6519606"/>
            <a:ext cx="637674" cy="338394"/>
          </a:xfrm>
        </p:spPr>
        <p:txBody>
          <a:bodyPr/>
          <a:lstStyle>
            <a:lvl1pPr>
              <a:defRPr sz="2500" b="1">
                <a:solidFill>
                  <a:schemeClr val="bg1"/>
                </a:solidFill>
              </a:defRPr>
            </a:lvl1pPr>
          </a:lstStyle>
          <a:p>
            <a:fld id="{B75BABF2-9392-46EC-9B42-4B7516D0480E}" type="slidenum">
              <a:rPr lang="zh-TW" altLang="en-US" smtClean="0"/>
              <a:pPr/>
              <a:t>‹#›</a:t>
            </a:fld>
            <a:endParaRPr lang="zh-TW" altLang="en-US" dirty="0"/>
          </a:p>
        </p:txBody>
      </p:sp>
      <p:sp>
        <p:nvSpPr>
          <p:cNvPr id="7" name="日期版面配置區 2"/>
          <p:cNvSpPr txBox="1">
            <a:spLocks/>
          </p:cNvSpPr>
          <p:nvPr userDrawn="1"/>
        </p:nvSpPr>
        <p:spPr>
          <a:xfrm>
            <a:off x="7904747" y="-40271"/>
            <a:ext cx="1239253" cy="365125"/>
          </a:xfrm>
          <a:prstGeom prst="rect">
            <a:avLst/>
          </a:prstGeom>
        </p:spPr>
        <p:txBody>
          <a:bodyPr vert="horz" lIns="91440" tIns="45720" rIns="91440" bIns="45720" rtlCol="0" anchor="ctr"/>
          <a:lstStyle>
            <a:defPPr>
              <a:defRPr lang="zh-TW"/>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A87F8D-5FA1-4786-9BD1-9068D1CD3EA6}" type="datetime1">
              <a:rPr lang="zh-TW" altLang="en-US" sz="2000" smtClean="0">
                <a:solidFill>
                  <a:schemeClr val="bg1"/>
                </a:solidFill>
                <a:latin typeface="Times New Roman" panose="02020603050405020304" pitchFamily="18" charset="0"/>
                <a:cs typeface="Times New Roman" panose="02020603050405020304" pitchFamily="18" charset="0"/>
              </a:rPr>
              <a:pPr/>
              <a:t>2014/5/17</a:t>
            </a:fld>
            <a:endParaRPr lang="zh-TW" alt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8039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0FF1FB52-4831-4A54-AAE1-22C121904752}" type="datetime1">
              <a:rPr lang="zh-TW" altLang="en-US" smtClean="0"/>
              <a:t>2014/5/17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75BABF2-9392-46EC-9B42-4B7516D0480E}" type="slidenum">
              <a:rPr lang="zh-TW" altLang="en-US" smtClean="0"/>
              <a:t>‹#›</a:t>
            </a:fld>
            <a:endParaRPr lang="zh-TW"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5366368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6CE0F25C-06EC-4624-858E-EFDC13EBC2AE}" type="datetime1">
              <a:rPr lang="zh-TW" altLang="en-US" smtClean="0"/>
              <a:t>2014/5/17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75BABF2-9392-46EC-9B42-4B7516D0480E}" type="slidenum">
              <a:rPr lang="zh-TW" altLang="en-US" smtClean="0"/>
              <a:t>‹#›</a:t>
            </a:fld>
            <a:endParaRPr lang="zh-TW" altLang="en-US"/>
          </a:p>
        </p:txBody>
      </p:sp>
    </p:spTree>
    <p:extLst>
      <p:ext uri="{BB962C8B-B14F-4D97-AF65-F5344CB8AC3E}">
        <p14:creationId xmlns:p14="http://schemas.microsoft.com/office/powerpoint/2010/main" val="6695714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71D9EB0-4E0D-4DE1-B745-0361D22EBCDE}" type="datetime1">
              <a:rPr lang="zh-TW" altLang="en-US" smtClean="0"/>
              <a:t>2014/5/17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75BABF2-9392-46EC-9B42-4B7516D0480E}" type="slidenum">
              <a:rPr lang="zh-TW" altLang="en-US" smtClean="0"/>
              <a:t>‹#›</a:t>
            </a:fld>
            <a:endParaRPr lang="zh-TW" altLang="en-US"/>
          </a:p>
        </p:txBody>
      </p:sp>
    </p:spTree>
    <p:extLst>
      <p:ext uri="{BB962C8B-B14F-4D97-AF65-F5344CB8AC3E}">
        <p14:creationId xmlns:p14="http://schemas.microsoft.com/office/powerpoint/2010/main" val="1703826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324854"/>
            <a:ext cx="6347713" cy="782052"/>
          </a:xfrm>
        </p:spPr>
        <p:txBody>
          <a:bodyPr anchor="ctr">
            <a:noAutofit/>
          </a:bodyPr>
          <a:lstStyle>
            <a:lvl1pPr algn="ctr">
              <a:defRPr sz="4500" b="1" baseline="0">
                <a:solidFill>
                  <a:schemeClr val="accent2"/>
                </a:solidFill>
                <a:latin typeface="Times New Roman" panose="02020603050405020304" pitchFamily="18" charset="0"/>
                <a:ea typeface="微軟正黑體" panose="020B0604030504040204" pitchFamily="34" charset="-120"/>
              </a:defRPr>
            </a:lvl1pPr>
          </a:lstStyle>
          <a:p>
            <a:r>
              <a:rPr lang="zh-TW" altLang="en-US" dirty="0" smtClean="0"/>
              <a:t>按一下以編輯母片標題樣式</a:t>
            </a:r>
            <a:endParaRPr lang="en-US" dirty="0"/>
          </a:p>
        </p:txBody>
      </p:sp>
      <p:sp>
        <p:nvSpPr>
          <p:cNvPr id="3" name="Content Placeholder 2"/>
          <p:cNvSpPr>
            <a:spLocks noGrp="1"/>
          </p:cNvSpPr>
          <p:nvPr>
            <p:ph idx="1"/>
          </p:nvPr>
        </p:nvSpPr>
        <p:spPr>
          <a:xfrm>
            <a:off x="609599" y="1431757"/>
            <a:ext cx="6347714" cy="4993105"/>
          </a:xfrm>
        </p:spPr>
        <p:txBody>
          <a:bodyPr>
            <a:normAutofit/>
          </a:bodyPr>
          <a:lstStyle>
            <a:lvl1pPr algn="just">
              <a:defRPr sz="2800" baseline="0">
                <a:solidFill>
                  <a:schemeClr val="tx1"/>
                </a:solidFill>
                <a:latin typeface="Times New Roman" panose="02020603050405020304" pitchFamily="18" charset="0"/>
                <a:ea typeface="微軟正黑體" panose="020B0604030504040204" pitchFamily="34" charset="-120"/>
              </a:defRPr>
            </a:lvl1pPr>
            <a:lvl2pPr marL="742950" indent="-285750" algn="just">
              <a:buFont typeface="Wingdings" panose="05000000000000000000" pitchFamily="2" charset="2"/>
              <a:buChar char="Ø"/>
              <a:defRPr sz="2800" baseline="0">
                <a:solidFill>
                  <a:schemeClr val="tx1"/>
                </a:solidFill>
                <a:latin typeface="Times New Roman" panose="02020603050405020304" pitchFamily="18" charset="0"/>
                <a:ea typeface="微軟正黑體" panose="020B0604030504040204" pitchFamily="34" charset="-120"/>
              </a:defRPr>
            </a:lvl2pPr>
            <a:lvl3pPr marL="1428750" indent="-514350" algn="just">
              <a:buFont typeface="+mj-lt"/>
              <a:buAutoNum type="arabicParenR"/>
              <a:defRPr sz="2800" baseline="0">
                <a:solidFill>
                  <a:schemeClr val="tx1"/>
                </a:solidFill>
                <a:latin typeface="Times New Roman" panose="02020603050405020304" pitchFamily="18" charset="0"/>
                <a:ea typeface="微軟正黑體" panose="020B0604030504040204" pitchFamily="34" charset="-120"/>
              </a:defRPr>
            </a:lvl3pPr>
            <a:lvl4pPr algn="just">
              <a:defRPr sz="2800" baseline="0">
                <a:solidFill>
                  <a:schemeClr val="tx1"/>
                </a:solidFill>
                <a:latin typeface="Times New Roman" panose="02020603050405020304" pitchFamily="18" charset="0"/>
                <a:ea typeface="微軟正黑體" panose="020B0604030504040204" pitchFamily="34" charset="-120"/>
              </a:defRPr>
            </a:lvl4pPr>
            <a:lvl5pPr algn="just">
              <a:defRPr sz="2800" baseline="0">
                <a:solidFill>
                  <a:schemeClr val="tx1"/>
                </a:solidFill>
                <a:latin typeface="Times New Roman" panose="02020603050405020304" pitchFamily="18" charset="0"/>
                <a:ea typeface="微軟正黑體" panose="020B0604030504040204"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a:xfrm>
            <a:off x="8458677" y="6492875"/>
            <a:ext cx="685323" cy="365125"/>
          </a:xfrm>
        </p:spPr>
        <p:txBody>
          <a:bodyPr/>
          <a:lstStyle>
            <a:lvl1pPr>
              <a:defRPr sz="2500" b="1">
                <a:solidFill>
                  <a:schemeClr val="bg1"/>
                </a:solidFill>
              </a:defRPr>
            </a:lvl1pPr>
          </a:lstStyle>
          <a:p>
            <a:fld id="{B75BABF2-9392-46EC-9B42-4B7516D0480E}" type="slidenum">
              <a:rPr lang="zh-TW" altLang="en-US" smtClean="0"/>
              <a:pPr/>
              <a:t>‹#›</a:t>
            </a:fld>
            <a:endParaRPr lang="zh-TW" altLang="en-US" dirty="0"/>
          </a:p>
        </p:txBody>
      </p:sp>
      <p:sp>
        <p:nvSpPr>
          <p:cNvPr id="4" name="Date Placeholder 3"/>
          <p:cNvSpPr>
            <a:spLocks noGrp="1"/>
          </p:cNvSpPr>
          <p:nvPr>
            <p:ph type="dt" sz="half" idx="10"/>
          </p:nvPr>
        </p:nvSpPr>
        <p:spPr>
          <a:xfrm>
            <a:off x="7928811" y="-40271"/>
            <a:ext cx="1215189" cy="365125"/>
          </a:xfrm>
        </p:spPr>
        <p:txBody>
          <a:bodyPr/>
          <a:lstStyle>
            <a:lvl1pPr>
              <a:defRPr sz="2000" b="0">
                <a:solidFill>
                  <a:schemeClr val="bg1"/>
                </a:solidFill>
                <a:latin typeface="Times New Roman" panose="02020603050405020304" pitchFamily="18" charset="0"/>
                <a:cs typeface="Times New Roman" panose="02020603050405020304" pitchFamily="18" charset="0"/>
              </a:defRPr>
            </a:lvl1pPr>
          </a:lstStyle>
          <a:p>
            <a:fld id="{28BCCBB3-FFD5-4AB0-909D-7EB729D59868}" type="datetime1">
              <a:rPr lang="zh-TW" altLang="en-US" smtClean="0"/>
              <a:t>2014/5/17</a:t>
            </a:fld>
            <a:endParaRPr lang="zh-TW" altLang="en-US" dirty="0"/>
          </a:p>
        </p:txBody>
      </p:sp>
    </p:spTree>
    <p:extLst>
      <p:ext uri="{BB962C8B-B14F-4D97-AF65-F5344CB8AC3E}">
        <p14:creationId xmlns:p14="http://schemas.microsoft.com/office/powerpoint/2010/main" val="26021902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FAAA3BA-746B-498E-9E2A-B9B3FB11BFE2}" type="datetime1">
              <a:rPr lang="zh-TW" altLang="en-US" smtClean="0"/>
              <a:t>2014/5/17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75BABF2-9392-46EC-9B42-4B7516D0480E}" type="slidenum">
              <a:rPr lang="zh-TW" altLang="en-US" smtClean="0"/>
              <a:t>‹#›</a:t>
            </a:fld>
            <a:endParaRPr lang="zh-TW" altLang="en-US"/>
          </a:p>
        </p:txBody>
      </p:sp>
    </p:spTree>
    <p:extLst>
      <p:ext uri="{BB962C8B-B14F-4D97-AF65-F5344CB8AC3E}">
        <p14:creationId xmlns:p14="http://schemas.microsoft.com/office/powerpoint/2010/main" val="23581484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324854"/>
            <a:ext cx="6347713" cy="697830"/>
          </a:xfrm>
        </p:spPr>
        <p:txBody>
          <a:bodyPr anchor="ctr">
            <a:noAutofit/>
          </a:bodyPr>
          <a:lstStyle>
            <a:lvl1pPr algn="ctr">
              <a:defRPr sz="4500" b="1" baseline="0">
                <a:solidFill>
                  <a:schemeClr val="accent2"/>
                </a:solidFill>
                <a:latin typeface="Times New Roman" panose="02020603050405020304" pitchFamily="18" charset="0"/>
                <a:ea typeface="微軟正黑體" panose="020B0604030504040204" pitchFamily="34" charset="-120"/>
              </a:defRPr>
            </a:lvl1pPr>
          </a:lstStyle>
          <a:p>
            <a:r>
              <a:rPr lang="zh-TW" altLang="en-US" dirty="0" smtClean="0"/>
              <a:t>按一下以編輯母片標題樣式</a:t>
            </a:r>
            <a:endParaRPr lang="en-US" dirty="0"/>
          </a:p>
        </p:txBody>
      </p:sp>
      <p:sp>
        <p:nvSpPr>
          <p:cNvPr id="3" name="Content Placeholder 2"/>
          <p:cNvSpPr>
            <a:spLocks noGrp="1"/>
          </p:cNvSpPr>
          <p:nvPr>
            <p:ph idx="1"/>
          </p:nvPr>
        </p:nvSpPr>
        <p:spPr>
          <a:xfrm>
            <a:off x="609600" y="1499771"/>
            <a:ext cx="6347714" cy="4191166"/>
          </a:xfrm>
        </p:spPr>
        <p:txBody>
          <a:bodyPr>
            <a:normAutofit/>
          </a:bodyPr>
          <a:lstStyle>
            <a:lvl1pPr algn="just">
              <a:defRPr sz="2800" baseline="0">
                <a:solidFill>
                  <a:schemeClr val="tx1"/>
                </a:solidFill>
                <a:latin typeface="Times New Roman" panose="02020603050405020304" pitchFamily="18" charset="0"/>
                <a:ea typeface="微軟正黑體" panose="020B0604030504040204" pitchFamily="34" charset="-120"/>
              </a:defRPr>
            </a:lvl1pPr>
            <a:lvl2pPr marL="742950" indent="-285750" algn="just">
              <a:buFont typeface="Wingdings" panose="05000000000000000000" pitchFamily="2" charset="2"/>
              <a:buChar char="Ø"/>
              <a:defRPr sz="2800" baseline="0">
                <a:solidFill>
                  <a:schemeClr val="tx1"/>
                </a:solidFill>
                <a:latin typeface="Times New Roman" panose="02020603050405020304" pitchFamily="18" charset="0"/>
                <a:ea typeface="微軟正黑體" panose="020B0604030504040204" pitchFamily="34" charset="-120"/>
              </a:defRPr>
            </a:lvl2pPr>
            <a:lvl3pPr algn="just">
              <a:defRPr sz="2800" baseline="0">
                <a:solidFill>
                  <a:schemeClr val="tx1"/>
                </a:solidFill>
                <a:latin typeface="Times New Roman" panose="02020603050405020304" pitchFamily="18" charset="0"/>
                <a:ea typeface="微軟正黑體" panose="020B0604030504040204" pitchFamily="34" charset="-120"/>
              </a:defRPr>
            </a:lvl3pPr>
            <a:lvl4pPr algn="just">
              <a:defRPr sz="2800" baseline="0">
                <a:solidFill>
                  <a:schemeClr val="tx1"/>
                </a:solidFill>
                <a:latin typeface="Times New Roman" panose="02020603050405020304" pitchFamily="18" charset="0"/>
                <a:ea typeface="微軟正黑體" panose="020B0604030504040204" pitchFamily="34" charset="-120"/>
              </a:defRPr>
            </a:lvl4pPr>
            <a:lvl5pPr algn="just">
              <a:defRPr sz="2800" baseline="0">
                <a:solidFill>
                  <a:schemeClr val="tx1"/>
                </a:solidFill>
                <a:latin typeface="Times New Roman" panose="02020603050405020304" pitchFamily="18" charset="0"/>
                <a:ea typeface="微軟正黑體" panose="020B0604030504040204"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6" name="Slide Number Placeholder 5"/>
          <p:cNvSpPr>
            <a:spLocks noGrp="1"/>
          </p:cNvSpPr>
          <p:nvPr>
            <p:ph type="sldNum" sz="quarter" idx="12"/>
          </p:nvPr>
        </p:nvSpPr>
        <p:spPr>
          <a:xfrm>
            <a:off x="8458677" y="6492875"/>
            <a:ext cx="685323" cy="365125"/>
          </a:xfrm>
        </p:spPr>
        <p:txBody>
          <a:bodyPr/>
          <a:lstStyle>
            <a:lvl1pPr>
              <a:defRPr sz="2500" b="1">
                <a:solidFill>
                  <a:schemeClr val="bg1"/>
                </a:solidFill>
              </a:defRPr>
            </a:lvl1pPr>
          </a:lstStyle>
          <a:p>
            <a:fld id="{B75BABF2-9392-46EC-9B42-4B7516D0480E}" type="slidenum">
              <a:rPr lang="zh-TW" altLang="en-US" smtClean="0"/>
              <a:pPr/>
              <a:t>‹#›</a:t>
            </a:fld>
            <a:endParaRPr lang="zh-TW" altLang="en-US" dirty="0"/>
          </a:p>
        </p:txBody>
      </p:sp>
      <p:sp>
        <p:nvSpPr>
          <p:cNvPr id="4" name="Date Placeholder 3"/>
          <p:cNvSpPr>
            <a:spLocks noGrp="1"/>
          </p:cNvSpPr>
          <p:nvPr>
            <p:ph type="dt" sz="half" idx="10"/>
          </p:nvPr>
        </p:nvSpPr>
        <p:spPr>
          <a:xfrm>
            <a:off x="7928811" y="-40271"/>
            <a:ext cx="1215189" cy="365125"/>
          </a:xfrm>
        </p:spPr>
        <p:txBody>
          <a:bodyPr/>
          <a:lstStyle>
            <a:lvl1pPr>
              <a:defRPr sz="2000" b="0">
                <a:solidFill>
                  <a:schemeClr val="bg1"/>
                </a:solidFill>
                <a:latin typeface="Times New Roman" panose="02020603050405020304" pitchFamily="18" charset="0"/>
                <a:cs typeface="Times New Roman" panose="02020603050405020304" pitchFamily="18" charset="0"/>
              </a:defRPr>
            </a:lvl1pPr>
          </a:lstStyle>
          <a:p>
            <a:fld id="{F6772F2A-A5A4-4116-A89E-304755CB6362}" type="datetime1">
              <a:rPr lang="zh-TW" altLang="en-US" smtClean="0"/>
              <a:t>2014/5/17</a:t>
            </a:fld>
            <a:endParaRPr lang="zh-TW" altLang="en-US" dirty="0"/>
          </a:p>
        </p:txBody>
      </p:sp>
      <p:sp>
        <p:nvSpPr>
          <p:cNvPr id="7" name="Content Placeholder 2"/>
          <p:cNvSpPr>
            <a:spLocks noGrp="1"/>
          </p:cNvSpPr>
          <p:nvPr>
            <p:ph idx="13"/>
          </p:nvPr>
        </p:nvSpPr>
        <p:spPr>
          <a:xfrm>
            <a:off x="609599" y="5847348"/>
            <a:ext cx="6347714" cy="926432"/>
          </a:xfrm>
        </p:spPr>
        <p:txBody>
          <a:bodyPr>
            <a:normAutofit/>
          </a:bodyPr>
          <a:lstStyle>
            <a:lvl1pPr marL="0" indent="0" algn="just">
              <a:buNone/>
              <a:defRPr sz="2800" baseline="0">
                <a:solidFill>
                  <a:schemeClr val="tx1"/>
                </a:solidFill>
                <a:latin typeface="Times New Roman" panose="02020603050405020304" pitchFamily="18" charset="0"/>
                <a:ea typeface="微軟正黑體" panose="020B0604030504040204" pitchFamily="34" charset="-120"/>
              </a:defRPr>
            </a:lvl1pPr>
            <a:lvl2pPr marL="457200" indent="0" algn="just">
              <a:buFont typeface="Wingdings" panose="05000000000000000000" pitchFamily="2" charset="2"/>
              <a:buNone/>
              <a:defRPr sz="2800" baseline="0">
                <a:solidFill>
                  <a:schemeClr val="tx1"/>
                </a:solidFill>
                <a:latin typeface="Times New Roman" panose="02020603050405020304" pitchFamily="18" charset="0"/>
                <a:ea typeface="微軟正黑體" panose="020B0604030504040204" pitchFamily="34" charset="-120"/>
              </a:defRPr>
            </a:lvl2pPr>
            <a:lvl3pPr algn="just">
              <a:defRPr sz="2800" baseline="0">
                <a:solidFill>
                  <a:schemeClr val="tx1"/>
                </a:solidFill>
                <a:latin typeface="Times New Roman" panose="02020603050405020304" pitchFamily="18" charset="0"/>
                <a:ea typeface="微軟正黑體" panose="020B0604030504040204" pitchFamily="34" charset="-120"/>
              </a:defRPr>
            </a:lvl3pPr>
            <a:lvl4pPr algn="just">
              <a:defRPr sz="2800" baseline="0">
                <a:solidFill>
                  <a:schemeClr val="tx1"/>
                </a:solidFill>
                <a:latin typeface="Times New Roman" panose="02020603050405020304" pitchFamily="18" charset="0"/>
                <a:ea typeface="微軟正黑體" panose="020B0604030504040204" pitchFamily="34" charset="-120"/>
              </a:defRPr>
            </a:lvl4pPr>
            <a:lvl5pPr algn="just">
              <a:defRPr sz="2800" baseline="0">
                <a:solidFill>
                  <a:schemeClr val="tx1"/>
                </a:solidFill>
                <a:latin typeface="Times New Roman" panose="02020603050405020304" pitchFamily="18" charset="0"/>
                <a:ea typeface="微軟正黑體" panose="020B0604030504040204" pitchFamily="34" charset="-120"/>
              </a:defRPr>
            </a:lvl5pPr>
          </a:lstStyle>
          <a:p>
            <a:pPr lvl="0"/>
            <a:r>
              <a:rPr lang="zh-TW" altLang="en-US" dirty="0" smtClean="0"/>
              <a:t>按一下以編輯母片文字樣式</a:t>
            </a:r>
          </a:p>
        </p:txBody>
      </p:sp>
    </p:spTree>
    <p:extLst>
      <p:ext uri="{BB962C8B-B14F-4D97-AF65-F5344CB8AC3E}">
        <p14:creationId xmlns:p14="http://schemas.microsoft.com/office/powerpoint/2010/main" val="6089328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324854"/>
            <a:ext cx="6347713" cy="697830"/>
          </a:xfrm>
        </p:spPr>
        <p:txBody>
          <a:bodyPr anchor="ctr">
            <a:noAutofit/>
          </a:bodyPr>
          <a:lstStyle>
            <a:lvl1pPr algn="ctr">
              <a:defRPr sz="4500" b="1" baseline="0">
                <a:solidFill>
                  <a:schemeClr val="accent2"/>
                </a:solidFill>
                <a:latin typeface="Times New Roman" panose="02020603050405020304" pitchFamily="18" charset="0"/>
                <a:ea typeface="微軟正黑體" panose="020B0604030504040204" pitchFamily="34" charset="-120"/>
              </a:defRPr>
            </a:lvl1pPr>
          </a:lstStyle>
          <a:p>
            <a:r>
              <a:rPr lang="zh-TW" altLang="en-US" dirty="0" smtClean="0"/>
              <a:t>按一下以編輯母片標題樣式</a:t>
            </a:r>
            <a:endParaRPr lang="en-US" dirty="0"/>
          </a:p>
        </p:txBody>
      </p:sp>
      <p:sp>
        <p:nvSpPr>
          <p:cNvPr id="3" name="Content Placeholder 2"/>
          <p:cNvSpPr>
            <a:spLocks noGrp="1"/>
          </p:cNvSpPr>
          <p:nvPr>
            <p:ph idx="1"/>
          </p:nvPr>
        </p:nvSpPr>
        <p:spPr>
          <a:xfrm>
            <a:off x="609600" y="1499771"/>
            <a:ext cx="6347714" cy="1832976"/>
          </a:xfrm>
        </p:spPr>
        <p:txBody>
          <a:bodyPr>
            <a:normAutofit/>
          </a:bodyPr>
          <a:lstStyle>
            <a:lvl1pPr algn="just">
              <a:defRPr sz="2800" baseline="0">
                <a:solidFill>
                  <a:schemeClr val="tx1"/>
                </a:solidFill>
                <a:latin typeface="Times New Roman" panose="02020603050405020304" pitchFamily="18" charset="0"/>
                <a:ea typeface="微軟正黑體" panose="020B0604030504040204" pitchFamily="34" charset="-120"/>
              </a:defRPr>
            </a:lvl1pPr>
            <a:lvl2pPr marL="742950" indent="-285750" algn="just">
              <a:buFont typeface="Wingdings" panose="05000000000000000000" pitchFamily="2" charset="2"/>
              <a:buChar char="Ø"/>
              <a:defRPr sz="2800" baseline="0">
                <a:solidFill>
                  <a:schemeClr val="tx1"/>
                </a:solidFill>
                <a:latin typeface="Times New Roman" panose="02020603050405020304" pitchFamily="18" charset="0"/>
                <a:ea typeface="微軟正黑體" panose="020B0604030504040204" pitchFamily="34" charset="-120"/>
              </a:defRPr>
            </a:lvl2pPr>
            <a:lvl3pPr algn="just">
              <a:defRPr sz="2800" baseline="0">
                <a:solidFill>
                  <a:schemeClr val="tx1"/>
                </a:solidFill>
                <a:latin typeface="Times New Roman" panose="02020603050405020304" pitchFamily="18" charset="0"/>
                <a:ea typeface="微軟正黑體" panose="020B0604030504040204" pitchFamily="34" charset="-120"/>
              </a:defRPr>
            </a:lvl3pPr>
            <a:lvl4pPr algn="just">
              <a:defRPr sz="2800" baseline="0">
                <a:solidFill>
                  <a:schemeClr val="tx1"/>
                </a:solidFill>
                <a:latin typeface="Times New Roman" panose="02020603050405020304" pitchFamily="18" charset="0"/>
                <a:ea typeface="微軟正黑體" panose="020B0604030504040204" pitchFamily="34" charset="-120"/>
              </a:defRPr>
            </a:lvl4pPr>
            <a:lvl5pPr algn="just">
              <a:defRPr sz="2800" baseline="0">
                <a:solidFill>
                  <a:schemeClr val="tx1"/>
                </a:solidFill>
                <a:latin typeface="Times New Roman" panose="02020603050405020304" pitchFamily="18" charset="0"/>
                <a:ea typeface="微軟正黑體" panose="020B0604030504040204"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6" name="Slide Number Placeholder 5"/>
          <p:cNvSpPr>
            <a:spLocks noGrp="1"/>
          </p:cNvSpPr>
          <p:nvPr>
            <p:ph type="sldNum" sz="quarter" idx="12"/>
          </p:nvPr>
        </p:nvSpPr>
        <p:spPr>
          <a:xfrm>
            <a:off x="8458677" y="6492875"/>
            <a:ext cx="685323" cy="365125"/>
          </a:xfrm>
        </p:spPr>
        <p:txBody>
          <a:bodyPr/>
          <a:lstStyle>
            <a:lvl1pPr>
              <a:defRPr sz="2500" b="1">
                <a:solidFill>
                  <a:schemeClr val="bg1"/>
                </a:solidFill>
              </a:defRPr>
            </a:lvl1pPr>
          </a:lstStyle>
          <a:p>
            <a:fld id="{B75BABF2-9392-46EC-9B42-4B7516D0480E}" type="slidenum">
              <a:rPr lang="zh-TW" altLang="en-US" smtClean="0"/>
              <a:pPr/>
              <a:t>‹#›</a:t>
            </a:fld>
            <a:endParaRPr lang="zh-TW" altLang="en-US" dirty="0"/>
          </a:p>
        </p:txBody>
      </p:sp>
      <p:sp>
        <p:nvSpPr>
          <p:cNvPr id="4" name="Date Placeholder 3"/>
          <p:cNvSpPr>
            <a:spLocks noGrp="1"/>
          </p:cNvSpPr>
          <p:nvPr>
            <p:ph type="dt" sz="half" idx="10"/>
          </p:nvPr>
        </p:nvSpPr>
        <p:spPr>
          <a:xfrm>
            <a:off x="7916779" y="-40271"/>
            <a:ext cx="1227221" cy="365125"/>
          </a:xfrm>
        </p:spPr>
        <p:txBody>
          <a:bodyPr/>
          <a:lstStyle>
            <a:lvl1pPr>
              <a:defRPr sz="2000" b="0">
                <a:solidFill>
                  <a:schemeClr val="bg1"/>
                </a:solidFill>
                <a:latin typeface="Times New Roman" panose="02020603050405020304" pitchFamily="18" charset="0"/>
                <a:cs typeface="Times New Roman" panose="02020603050405020304" pitchFamily="18" charset="0"/>
              </a:defRPr>
            </a:lvl1pPr>
          </a:lstStyle>
          <a:p>
            <a:fld id="{86CCDE8F-E705-441C-BA18-923118530CF6}" type="datetime1">
              <a:rPr lang="zh-TW" altLang="en-US" smtClean="0"/>
              <a:t>2014/5/17</a:t>
            </a:fld>
            <a:endParaRPr lang="zh-TW" altLang="en-US" dirty="0"/>
          </a:p>
        </p:txBody>
      </p:sp>
      <p:sp>
        <p:nvSpPr>
          <p:cNvPr id="7" name="Content Placeholder 2"/>
          <p:cNvSpPr>
            <a:spLocks noGrp="1"/>
          </p:cNvSpPr>
          <p:nvPr>
            <p:ph idx="13"/>
          </p:nvPr>
        </p:nvSpPr>
        <p:spPr>
          <a:xfrm>
            <a:off x="609600" y="3809834"/>
            <a:ext cx="6347714" cy="926432"/>
          </a:xfrm>
        </p:spPr>
        <p:txBody>
          <a:bodyPr>
            <a:normAutofit/>
          </a:bodyPr>
          <a:lstStyle>
            <a:lvl1pPr marL="0" indent="0" algn="just">
              <a:buNone/>
              <a:defRPr sz="2800" baseline="0">
                <a:solidFill>
                  <a:schemeClr val="tx1"/>
                </a:solidFill>
                <a:latin typeface="Times New Roman" panose="02020603050405020304" pitchFamily="18" charset="0"/>
                <a:ea typeface="微軟正黑體" panose="020B0604030504040204" pitchFamily="34" charset="-120"/>
              </a:defRPr>
            </a:lvl1pPr>
            <a:lvl2pPr marL="457200" indent="0" algn="just">
              <a:buFont typeface="Wingdings" panose="05000000000000000000" pitchFamily="2" charset="2"/>
              <a:buNone/>
              <a:defRPr sz="2800" baseline="0">
                <a:solidFill>
                  <a:schemeClr val="tx1"/>
                </a:solidFill>
                <a:latin typeface="Times New Roman" panose="02020603050405020304" pitchFamily="18" charset="0"/>
                <a:ea typeface="微軟正黑體" panose="020B0604030504040204" pitchFamily="34" charset="-120"/>
              </a:defRPr>
            </a:lvl2pPr>
            <a:lvl3pPr algn="just">
              <a:defRPr sz="2800" baseline="0">
                <a:solidFill>
                  <a:schemeClr val="tx1"/>
                </a:solidFill>
                <a:latin typeface="Times New Roman" panose="02020603050405020304" pitchFamily="18" charset="0"/>
                <a:ea typeface="微軟正黑體" panose="020B0604030504040204" pitchFamily="34" charset="-120"/>
              </a:defRPr>
            </a:lvl3pPr>
            <a:lvl4pPr algn="just">
              <a:defRPr sz="2800" baseline="0">
                <a:solidFill>
                  <a:schemeClr val="tx1"/>
                </a:solidFill>
                <a:latin typeface="Times New Roman" panose="02020603050405020304" pitchFamily="18" charset="0"/>
                <a:ea typeface="微軟正黑體" panose="020B0604030504040204" pitchFamily="34" charset="-120"/>
              </a:defRPr>
            </a:lvl4pPr>
            <a:lvl5pPr algn="just">
              <a:defRPr sz="2800" baseline="0">
                <a:solidFill>
                  <a:schemeClr val="tx1"/>
                </a:solidFill>
                <a:latin typeface="Times New Roman" panose="02020603050405020304" pitchFamily="18" charset="0"/>
                <a:ea typeface="微軟正黑體" panose="020B0604030504040204" pitchFamily="34" charset="-120"/>
              </a:defRPr>
            </a:lvl5pPr>
          </a:lstStyle>
          <a:p>
            <a:pPr lvl="0"/>
            <a:r>
              <a:rPr lang="zh-TW" altLang="en-US" dirty="0" smtClean="0"/>
              <a:t>按一下以編輯母片文字樣式</a:t>
            </a:r>
          </a:p>
        </p:txBody>
      </p:sp>
    </p:spTree>
    <p:extLst>
      <p:ext uri="{BB962C8B-B14F-4D97-AF65-F5344CB8AC3E}">
        <p14:creationId xmlns:p14="http://schemas.microsoft.com/office/powerpoint/2010/main" val="25001709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8" name="Content Placeholder 2"/>
          <p:cNvSpPr>
            <a:spLocks noGrp="1"/>
          </p:cNvSpPr>
          <p:nvPr>
            <p:ph idx="14"/>
          </p:nvPr>
        </p:nvSpPr>
        <p:spPr>
          <a:xfrm>
            <a:off x="609599" y="3882023"/>
            <a:ext cx="6347714" cy="2879724"/>
          </a:xfrm>
          <a:prstGeom prst="roundRect">
            <a:avLst/>
          </a:prstGeom>
          <a:solidFill>
            <a:srgbClr val="FFFF99"/>
          </a:solidFill>
          <a:ln w="19050">
            <a:solidFill>
              <a:srgbClr val="006600"/>
            </a:solidFill>
          </a:ln>
        </p:spPr>
        <p:txBody>
          <a:bodyPr anchor="ctr">
            <a:normAutofit/>
          </a:bodyPr>
          <a:lstStyle>
            <a:lvl1pPr marL="0" indent="0" algn="just">
              <a:buNone/>
              <a:defRPr sz="2400" baseline="0">
                <a:solidFill>
                  <a:schemeClr val="tx1"/>
                </a:solidFill>
                <a:latin typeface="Times New Roman" panose="02020603050405020304" pitchFamily="18" charset="0"/>
                <a:ea typeface="微軟正黑體" panose="020B0604030504040204" pitchFamily="34" charset="-120"/>
              </a:defRPr>
            </a:lvl1pPr>
            <a:lvl2pPr marL="742950" indent="-285750" algn="just">
              <a:buFont typeface="Wingdings" panose="05000000000000000000" pitchFamily="2" charset="2"/>
              <a:buChar char="Ø"/>
              <a:defRPr sz="2800" baseline="0">
                <a:solidFill>
                  <a:schemeClr val="tx1"/>
                </a:solidFill>
                <a:latin typeface="Times New Roman" panose="02020603050405020304" pitchFamily="18" charset="0"/>
                <a:ea typeface="微軟正黑體" panose="020B0604030504040204" pitchFamily="34" charset="-120"/>
              </a:defRPr>
            </a:lvl2pPr>
            <a:lvl3pPr algn="just">
              <a:defRPr sz="2800" baseline="0">
                <a:solidFill>
                  <a:schemeClr val="tx1"/>
                </a:solidFill>
                <a:latin typeface="Times New Roman" panose="02020603050405020304" pitchFamily="18" charset="0"/>
                <a:ea typeface="微軟正黑體" panose="020B0604030504040204" pitchFamily="34" charset="-120"/>
              </a:defRPr>
            </a:lvl3pPr>
            <a:lvl4pPr algn="just">
              <a:defRPr sz="2800" baseline="0">
                <a:solidFill>
                  <a:schemeClr val="tx1"/>
                </a:solidFill>
                <a:latin typeface="Times New Roman" panose="02020603050405020304" pitchFamily="18" charset="0"/>
                <a:ea typeface="微軟正黑體" panose="020B0604030504040204" pitchFamily="34" charset="-120"/>
              </a:defRPr>
            </a:lvl4pPr>
            <a:lvl5pPr algn="just">
              <a:defRPr sz="2800" baseline="0">
                <a:solidFill>
                  <a:schemeClr val="tx1"/>
                </a:solidFill>
                <a:latin typeface="Times New Roman" panose="02020603050405020304" pitchFamily="18" charset="0"/>
                <a:ea typeface="微軟正黑體" panose="020B0604030504040204" pitchFamily="34" charset="-120"/>
              </a:defRPr>
            </a:lvl5pPr>
          </a:lstStyle>
          <a:p>
            <a:pPr lvl="0"/>
            <a:r>
              <a:rPr lang="zh-TW" altLang="en-US" dirty="0" smtClean="0"/>
              <a:t>按一下以編輯母片文字樣式</a:t>
            </a:r>
          </a:p>
        </p:txBody>
      </p:sp>
      <p:sp>
        <p:nvSpPr>
          <p:cNvPr id="2" name="Title 1"/>
          <p:cNvSpPr>
            <a:spLocks noGrp="1"/>
          </p:cNvSpPr>
          <p:nvPr>
            <p:ph type="title"/>
          </p:nvPr>
        </p:nvSpPr>
        <p:spPr>
          <a:xfrm>
            <a:off x="609600" y="324854"/>
            <a:ext cx="6347713" cy="685798"/>
          </a:xfrm>
        </p:spPr>
        <p:txBody>
          <a:bodyPr anchor="ctr">
            <a:noAutofit/>
          </a:bodyPr>
          <a:lstStyle>
            <a:lvl1pPr algn="ctr">
              <a:defRPr sz="4500" b="1" baseline="0">
                <a:solidFill>
                  <a:schemeClr val="accent2"/>
                </a:solidFill>
                <a:latin typeface="Times New Roman" panose="02020603050405020304" pitchFamily="18" charset="0"/>
                <a:ea typeface="微軟正黑體" panose="020B0604030504040204" pitchFamily="34" charset="-120"/>
              </a:defRPr>
            </a:lvl1pPr>
          </a:lstStyle>
          <a:p>
            <a:r>
              <a:rPr lang="zh-TW" altLang="en-US" dirty="0" smtClean="0"/>
              <a:t>按一下以編輯母片標題樣式</a:t>
            </a:r>
            <a:endParaRPr lang="en-US" dirty="0"/>
          </a:p>
        </p:txBody>
      </p:sp>
      <p:sp>
        <p:nvSpPr>
          <p:cNvPr id="3" name="Content Placeholder 2"/>
          <p:cNvSpPr>
            <a:spLocks noGrp="1"/>
          </p:cNvSpPr>
          <p:nvPr>
            <p:ph idx="1"/>
          </p:nvPr>
        </p:nvSpPr>
        <p:spPr>
          <a:xfrm>
            <a:off x="609600" y="1106905"/>
            <a:ext cx="6347713" cy="2177314"/>
          </a:xfrm>
          <a:prstGeom prst="roundRect">
            <a:avLst/>
          </a:prstGeom>
          <a:solidFill>
            <a:srgbClr val="FFFF99"/>
          </a:solidFill>
          <a:ln w="19050">
            <a:solidFill>
              <a:srgbClr val="006600"/>
            </a:solidFill>
          </a:ln>
        </p:spPr>
        <p:txBody>
          <a:bodyPr anchor="ctr">
            <a:normAutofit/>
          </a:bodyPr>
          <a:lstStyle>
            <a:lvl1pPr marL="0" indent="0" algn="just">
              <a:buNone/>
              <a:defRPr sz="2400" baseline="0">
                <a:solidFill>
                  <a:schemeClr val="tx1"/>
                </a:solidFill>
                <a:latin typeface="Times New Roman" panose="02020603050405020304" pitchFamily="18" charset="0"/>
                <a:ea typeface="微軟正黑體" panose="020B0604030504040204" pitchFamily="34" charset="-120"/>
              </a:defRPr>
            </a:lvl1pPr>
            <a:lvl2pPr marL="742950" indent="-285750" algn="just">
              <a:buFont typeface="Wingdings" panose="05000000000000000000" pitchFamily="2" charset="2"/>
              <a:buChar char="Ø"/>
              <a:defRPr sz="2800" baseline="0">
                <a:solidFill>
                  <a:schemeClr val="tx1"/>
                </a:solidFill>
                <a:latin typeface="Times New Roman" panose="02020603050405020304" pitchFamily="18" charset="0"/>
                <a:ea typeface="微軟正黑體" panose="020B0604030504040204" pitchFamily="34" charset="-120"/>
              </a:defRPr>
            </a:lvl2pPr>
            <a:lvl3pPr algn="just">
              <a:defRPr sz="2800" baseline="0">
                <a:solidFill>
                  <a:schemeClr val="tx1"/>
                </a:solidFill>
                <a:latin typeface="Times New Roman" panose="02020603050405020304" pitchFamily="18" charset="0"/>
                <a:ea typeface="微軟正黑體" panose="020B0604030504040204" pitchFamily="34" charset="-120"/>
              </a:defRPr>
            </a:lvl3pPr>
            <a:lvl4pPr algn="just">
              <a:defRPr sz="2800" baseline="0">
                <a:solidFill>
                  <a:schemeClr val="tx1"/>
                </a:solidFill>
                <a:latin typeface="Times New Roman" panose="02020603050405020304" pitchFamily="18" charset="0"/>
                <a:ea typeface="微軟正黑體" panose="020B0604030504040204" pitchFamily="34" charset="-120"/>
              </a:defRPr>
            </a:lvl4pPr>
            <a:lvl5pPr algn="just">
              <a:defRPr sz="2800" baseline="0">
                <a:solidFill>
                  <a:schemeClr val="tx1"/>
                </a:solidFill>
                <a:latin typeface="Times New Roman" panose="02020603050405020304" pitchFamily="18" charset="0"/>
                <a:ea typeface="微軟正黑體" panose="020B0604030504040204" pitchFamily="34" charset="-120"/>
              </a:defRPr>
            </a:lvl5pPr>
          </a:lstStyle>
          <a:p>
            <a:pPr lvl="0"/>
            <a:r>
              <a:rPr lang="zh-TW" altLang="en-US" dirty="0" smtClean="0"/>
              <a:t>按一下以編輯母片文字樣式</a:t>
            </a:r>
          </a:p>
        </p:txBody>
      </p:sp>
      <p:sp>
        <p:nvSpPr>
          <p:cNvPr id="4" name="Date Placeholder 3"/>
          <p:cNvSpPr>
            <a:spLocks noGrp="1"/>
          </p:cNvSpPr>
          <p:nvPr>
            <p:ph type="dt" sz="half" idx="10"/>
          </p:nvPr>
        </p:nvSpPr>
        <p:spPr>
          <a:xfrm>
            <a:off x="7928811" y="-40271"/>
            <a:ext cx="1215189" cy="365125"/>
          </a:xfrm>
        </p:spPr>
        <p:txBody>
          <a:bodyPr/>
          <a:lstStyle>
            <a:lvl1pPr>
              <a:defRPr sz="2000">
                <a:solidFill>
                  <a:schemeClr val="bg1"/>
                </a:solidFill>
                <a:latin typeface="Times New Roman" panose="02020603050405020304" pitchFamily="18" charset="0"/>
                <a:cs typeface="Times New Roman" panose="02020603050405020304" pitchFamily="18" charset="0"/>
              </a:defRPr>
            </a:lvl1pPr>
          </a:lstStyle>
          <a:p>
            <a:fld id="{BBBC3AD7-399E-449D-B49D-3A9DE821F16F}" type="datetime1">
              <a:rPr lang="zh-TW" altLang="en-US" smtClean="0"/>
              <a:t>2014/5/17</a:t>
            </a:fld>
            <a:endParaRPr lang="zh-TW" altLang="en-US" dirty="0"/>
          </a:p>
        </p:txBody>
      </p:sp>
      <p:sp>
        <p:nvSpPr>
          <p:cNvPr id="6" name="Slide Number Placeholder 5"/>
          <p:cNvSpPr>
            <a:spLocks noGrp="1"/>
          </p:cNvSpPr>
          <p:nvPr>
            <p:ph type="sldNum" sz="quarter" idx="12"/>
          </p:nvPr>
        </p:nvSpPr>
        <p:spPr>
          <a:xfrm>
            <a:off x="8458677" y="6492875"/>
            <a:ext cx="685323" cy="365125"/>
          </a:xfrm>
        </p:spPr>
        <p:txBody>
          <a:bodyPr/>
          <a:lstStyle>
            <a:lvl1pPr>
              <a:defRPr sz="2500" b="1">
                <a:solidFill>
                  <a:schemeClr val="bg1"/>
                </a:solidFill>
              </a:defRPr>
            </a:lvl1pPr>
          </a:lstStyle>
          <a:p>
            <a:fld id="{B75BABF2-9392-46EC-9B42-4B7516D0480E}" type="slidenum">
              <a:rPr lang="zh-TW" altLang="en-US" smtClean="0"/>
              <a:pPr/>
              <a:t>‹#›</a:t>
            </a:fld>
            <a:endParaRPr lang="zh-TW" altLang="en-US" dirty="0"/>
          </a:p>
        </p:txBody>
      </p:sp>
      <p:sp>
        <p:nvSpPr>
          <p:cNvPr id="7" name="Content Placeholder 2"/>
          <p:cNvSpPr>
            <a:spLocks noGrp="1"/>
          </p:cNvSpPr>
          <p:nvPr>
            <p:ph idx="13"/>
          </p:nvPr>
        </p:nvSpPr>
        <p:spPr>
          <a:xfrm>
            <a:off x="609599" y="3380472"/>
            <a:ext cx="6347712" cy="405298"/>
          </a:xfrm>
          <a:prstGeom prst="roundRect">
            <a:avLst/>
          </a:prstGeom>
          <a:solidFill>
            <a:srgbClr val="CCFFFF"/>
          </a:solidFill>
          <a:ln w="19050">
            <a:solidFill>
              <a:srgbClr val="006600"/>
            </a:solidFill>
          </a:ln>
        </p:spPr>
        <p:txBody>
          <a:bodyPr anchor="ctr">
            <a:noAutofit/>
          </a:bodyPr>
          <a:lstStyle>
            <a:lvl1pPr marL="0" indent="0" algn="ctr">
              <a:buNone/>
              <a:defRPr sz="2400" b="1" baseline="0">
                <a:solidFill>
                  <a:srgbClr val="002060"/>
                </a:solidFill>
                <a:latin typeface="Times New Roman" panose="02020603050405020304" pitchFamily="18" charset="0"/>
                <a:ea typeface="微軟正黑體" panose="020B0604030504040204" pitchFamily="34" charset="-120"/>
              </a:defRPr>
            </a:lvl1pPr>
            <a:lvl2pPr marL="457200" indent="0" algn="just">
              <a:buFont typeface="Wingdings" panose="05000000000000000000" pitchFamily="2" charset="2"/>
              <a:buNone/>
              <a:defRPr sz="2800" baseline="0">
                <a:solidFill>
                  <a:schemeClr val="tx1"/>
                </a:solidFill>
                <a:latin typeface="Times New Roman" panose="02020603050405020304" pitchFamily="18" charset="0"/>
                <a:ea typeface="微軟正黑體" panose="020B0604030504040204" pitchFamily="34" charset="-120"/>
              </a:defRPr>
            </a:lvl2pPr>
            <a:lvl3pPr algn="just">
              <a:defRPr sz="2800" baseline="0">
                <a:solidFill>
                  <a:schemeClr val="tx1"/>
                </a:solidFill>
                <a:latin typeface="Times New Roman" panose="02020603050405020304" pitchFamily="18" charset="0"/>
                <a:ea typeface="微軟正黑體" panose="020B0604030504040204" pitchFamily="34" charset="-120"/>
              </a:defRPr>
            </a:lvl3pPr>
            <a:lvl4pPr algn="just">
              <a:defRPr sz="2800" baseline="0">
                <a:solidFill>
                  <a:schemeClr val="tx1"/>
                </a:solidFill>
                <a:latin typeface="Times New Roman" panose="02020603050405020304" pitchFamily="18" charset="0"/>
                <a:ea typeface="微軟正黑體" panose="020B0604030504040204" pitchFamily="34" charset="-120"/>
              </a:defRPr>
            </a:lvl4pPr>
            <a:lvl5pPr algn="just">
              <a:defRPr sz="2800" baseline="0">
                <a:solidFill>
                  <a:schemeClr val="tx1"/>
                </a:solidFill>
                <a:latin typeface="Times New Roman" panose="02020603050405020304" pitchFamily="18" charset="0"/>
                <a:ea typeface="微軟正黑體" panose="020B0604030504040204" pitchFamily="34" charset="-120"/>
              </a:defRPr>
            </a:lvl5pPr>
          </a:lstStyle>
          <a:p>
            <a:pPr lvl="0"/>
            <a:r>
              <a:rPr lang="zh-TW" altLang="en-US" dirty="0" smtClean="0"/>
              <a:t>按一下以編輯母片文字樣式</a:t>
            </a:r>
          </a:p>
        </p:txBody>
      </p:sp>
    </p:spTree>
    <p:extLst>
      <p:ext uri="{BB962C8B-B14F-4D97-AF65-F5344CB8AC3E}">
        <p14:creationId xmlns:p14="http://schemas.microsoft.com/office/powerpoint/2010/main" val="19825397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324854"/>
            <a:ext cx="6347713" cy="685798"/>
          </a:xfrm>
        </p:spPr>
        <p:txBody>
          <a:bodyPr anchor="ctr">
            <a:noAutofit/>
          </a:bodyPr>
          <a:lstStyle>
            <a:lvl1pPr algn="ctr">
              <a:defRPr sz="4500" b="1" baseline="0">
                <a:solidFill>
                  <a:schemeClr val="accent2"/>
                </a:solidFill>
                <a:latin typeface="Times New Roman" panose="02020603050405020304" pitchFamily="18" charset="0"/>
                <a:ea typeface="微軟正黑體" panose="020B0604030504040204" pitchFamily="34" charset="-120"/>
              </a:defRPr>
            </a:lvl1pPr>
          </a:lstStyle>
          <a:p>
            <a:r>
              <a:rPr lang="zh-TW" altLang="en-US" dirty="0" smtClean="0"/>
              <a:t>按一下以編輯母片標題樣式</a:t>
            </a:r>
            <a:endParaRPr lang="en-US" dirty="0"/>
          </a:p>
        </p:txBody>
      </p:sp>
      <p:sp>
        <p:nvSpPr>
          <p:cNvPr id="3" name="Content Placeholder 2"/>
          <p:cNvSpPr>
            <a:spLocks noGrp="1"/>
          </p:cNvSpPr>
          <p:nvPr>
            <p:ph idx="1"/>
          </p:nvPr>
        </p:nvSpPr>
        <p:spPr>
          <a:xfrm>
            <a:off x="609599" y="1106905"/>
            <a:ext cx="6347714" cy="2322095"/>
          </a:xfrm>
          <a:prstGeom prst="roundRect">
            <a:avLst/>
          </a:prstGeom>
          <a:solidFill>
            <a:srgbClr val="FFFF99"/>
          </a:solidFill>
          <a:ln w="19050">
            <a:solidFill>
              <a:srgbClr val="006600"/>
            </a:solidFill>
          </a:ln>
        </p:spPr>
        <p:txBody>
          <a:bodyPr anchor="ctr">
            <a:normAutofit/>
          </a:bodyPr>
          <a:lstStyle>
            <a:lvl1pPr marL="0" indent="0" algn="just">
              <a:buNone/>
              <a:defRPr sz="2400" baseline="0">
                <a:solidFill>
                  <a:schemeClr val="tx1"/>
                </a:solidFill>
                <a:latin typeface="Times New Roman" panose="02020603050405020304" pitchFamily="18" charset="0"/>
                <a:ea typeface="微軟正黑體" panose="020B0604030504040204" pitchFamily="34" charset="-120"/>
              </a:defRPr>
            </a:lvl1pPr>
            <a:lvl2pPr marL="742950" indent="-285750" algn="just">
              <a:buFont typeface="Wingdings" panose="05000000000000000000" pitchFamily="2" charset="2"/>
              <a:buChar char="Ø"/>
              <a:defRPr sz="2800" baseline="0">
                <a:solidFill>
                  <a:schemeClr val="tx1"/>
                </a:solidFill>
                <a:latin typeface="Times New Roman" panose="02020603050405020304" pitchFamily="18" charset="0"/>
                <a:ea typeface="微軟正黑體" panose="020B0604030504040204" pitchFamily="34" charset="-120"/>
              </a:defRPr>
            </a:lvl2pPr>
            <a:lvl3pPr algn="just">
              <a:defRPr sz="2800" baseline="0">
                <a:solidFill>
                  <a:schemeClr val="tx1"/>
                </a:solidFill>
                <a:latin typeface="Times New Roman" panose="02020603050405020304" pitchFamily="18" charset="0"/>
                <a:ea typeface="微軟正黑體" panose="020B0604030504040204" pitchFamily="34" charset="-120"/>
              </a:defRPr>
            </a:lvl3pPr>
            <a:lvl4pPr algn="just">
              <a:defRPr sz="2800" baseline="0">
                <a:solidFill>
                  <a:schemeClr val="tx1"/>
                </a:solidFill>
                <a:latin typeface="Times New Roman" panose="02020603050405020304" pitchFamily="18" charset="0"/>
                <a:ea typeface="微軟正黑體" panose="020B0604030504040204" pitchFamily="34" charset="-120"/>
              </a:defRPr>
            </a:lvl4pPr>
            <a:lvl5pPr algn="just">
              <a:defRPr sz="2800" baseline="0">
                <a:solidFill>
                  <a:schemeClr val="tx1"/>
                </a:solidFill>
                <a:latin typeface="Times New Roman" panose="02020603050405020304" pitchFamily="18" charset="0"/>
                <a:ea typeface="微軟正黑體" panose="020B0604030504040204" pitchFamily="34" charset="-120"/>
              </a:defRPr>
            </a:lvl5pPr>
          </a:lstStyle>
          <a:p>
            <a:pPr lvl="0"/>
            <a:r>
              <a:rPr lang="zh-TW" altLang="en-US" dirty="0" smtClean="0"/>
              <a:t>按一下以編輯母片文字樣式</a:t>
            </a:r>
          </a:p>
        </p:txBody>
      </p:sp>
      <p:sp>
        <p:nvSpPr>
          <p:cNvPr id="4" name="Date Placeholder 3"/>
          <p:cNvSpPr>
            <a:spLocks noGrp="1"/>
          </p:cNvSpPr>
          <p:nvPr>
            <p:ph type="dt" sz="half" idx="10"/>
          </p:nvPr>
        </p:nvSpPr>
        <p:spPr>
          <a:xfrm>
            <a:off x="7916779" y="-40271"/>
            <a:ext cx="1227221" cy="365125"/>
          </a:xfrm>
        </p:spPr>
        <p:txBody>
          <a:bodyPr/>
          <a:lstStyle>
            <a:lvl1pPr>
              <a:defRPr sz="2000">
                <a:solidFill>
                  <a:schemeClr val="bg1"/>
                </a:solidFill>
                <a:latin typeface="Times New Roman" panose="02020603050405020304" pitchFamily="18" charset="0"/>
                <a:cs typeface="Times New Roman" panose="02020603050405020304" pitchFamily="18" charset="0"/>
              </a:defRPr>
            </a:lvl1pPr>
          </a:lstStyle>
          <a:p>
            <a:fld id="{EB1B3F78-F027-4111-9548-0C2E1A753E3E}" type="datetime1">
              <a:rPr lang="zh-TW" altLang="en-US" smtClean="0"/>
              <a:t>2014/5/17</a:t>
            </a:fld>
            <a:endParaRPr lang="zh-TW" altLang="en-US" dirty="0"/>
          </a:p>
        </p:txBody>
      </p:sp>
      <p:sp>
        <p:nvSpPr>
          <p:cNvPr id="6" name="Slide Number Placeholder 5"/>
          <p:cNvSpPr>
            <a:spLocks noGrp="1"/>
          </p:cNvSpPr>
          <p:nvPr>
            <p:ph type="sldNum" sz="quarter" idx="12"/>
          </p:nvPr>
        </p:nvSpPr>
        <p:spPr>
          <a:xfrm>
            <a:off x="8458677" y="6492875"/>
            <a:ext cx="685323" cy="365125"/>
          </a:xfrm>
        </p:spPr>
        <p:txBody>
          <a:bodyPr/>
          <a:lstStyle>
            <a:lvl1pPr>
              <a:defRPr sz="2500" b="1">
                <a:solidFill>
                  <a:schemeClr val="bg1"/>
                </a:solidFill>
              </a:defRPr>
            </a:lvl1pPr>
          </a:lstStyle>
          <a:p>
            <a:fld id="{B75BABF2-9392-46EC-9B42-4B7516D0480E}" type="slidenum">
              <a:rPr lang="zh-TW" altLang="en-US" smtClean="0"/>
              <a:pPr/>
              <a:t>‹#›</a:t>
            </a:fld>
            <a:endParaRPr lang="zh-TW" altLang="en-US" dirty="0"/>
          </a:p>
        </p:txBody>
      </p:sp>
      <p:sp>
        <p:nvSpPr>
          <p:cNvPr id="10" name="Content Placeholder 2"/>
          <p:cNvSpPr>
            <a:spLocks noGrp="1"/>
          </p:cNvSpPr>
          <p:nvPr>
            <p:ph idx="13"/>
          </p:nvPr>
        </p:nvSpPr>
        <p:spPr>
          <a:xfrm>
            <a:off x="609599" y="3681663"/>
            <a:ext cx="6347714" cy="3031958"/>
          </a:xfrm>
          <a:prstGeom prst="roundRect">
            <a:avLst/>
          </a:prstGeom>
          <a:solidFill>
            <a:srgbClr val="CCFFFF"/>
          </a:solidFill>
          <a:ln w="19050">
            <a:solidFill>
              <a:srgbClr val="006600"/>
            </a:solidFill>
          </a:ln>
        </p:spPr>
        <p:txBody>
          <a:bodyPr>
            <a:normAutofit/>
          </a:bodyPr>
          <a:lstStyle>
            <a:lvl1pPr algn="just">
              <a:defRPr sz="2800" b="1" baseline="0">
                <a:solidFill>
                  <a:srgbClr val="FF0000"/>
                </a:solidFill>
                <a:latin typeface="Times New Roman" panose="02020603050405020304" pitchFamily="18" charset="0"/>
                <a:ea typeface="微軟正黑體" panose="020B0604030504040204" pitchFamily="34" charset="-120"/>
              </a:defRPr>
            </a:lvl1pPr>
            <a:lvl2pPr marL="742950" indent="-285750" algn="just">
              <a:buFont typeface="Wingdings" panose="05000000000000000000" pitchFamily="2" charset="2"/>
              <a:buChar char="Ø"/>
              <a:defRPr sz="2800" baseline="0">
                <a:solidFill>
                  <a:schemeClr val="tx1"/>
                </a:solidFill>
                <a:latin typeface="Times New Roman" panose="02020603050405020304" pitchFamily="18" charset="0"/>
                <a:ea typeface="微軟正黑體" panose="020B0604030504040204" pitchFamily="34" charset="-120"/>
              </a:defRPr>
            </a:lvl2pPr>
            <a:lvl3pPr marL="1428750" indent="-514350" algn="just">
              <a:buFont typeface="+mj-lt"/>
              <a:buAutoNum type="arabicPeriod"/>
              <a:defRPr sz="2800" baseline="0">
                <a:solidFill>
                  <a:schemeClr val="tx1"/>
                </a:solidFill>
                <a:latin typeface="Times New Roman" panose="02020603050405020304" pitchFamily="18" charset="0"/>
                <a:ea typeface="微軟正黑體" panose="020B0604030504040204" pitchFamily="34" charset="-120"/>
              </a:defRPr>
            </a:lvl3pPr>
            <a:lvl4pPr algn="just">
              <a:defRPr sz="2800" baseline="0">
                <a:solidFill>
                  <a:schemeClr val="tx1"/>
                </a:solidFill>
                <a:latin typeface="Times New Roman" panose="02020603050405020304" pitchFamily="18" charset="0"/>
                <a:ea typeface="微軟正黑體" panose="020B0604030504040204" pitchFamily="34" charset="-120"/>
              </a:defRPr>
            </a:lvl4pPr>
            <a:lvl5pPr algn="just">
              <a:defRPr sz="2800" baseline="0">
                <a:solidFill>
                  <a:schemeClr val="tx1"/>
                </a:solidFill>
                <a:latin typeface="Times New Roman" panose="02020603050405020304" pitchFamily="18" charset="0"/>
                <a:ea typeface="微軟正黑體" panose="020B0604030504040204"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Tree>
    <p:extLst>
      <p:ext uri="{BB962C8B-B14F-4D97-AF65-F5344CB8AC3E}">
        <p14:creationId xmlns:p14="http://schemas.microsoft.com/office/powerpoint/2010/main" val="33138642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0D212BB-81CE-4991-9D98-99B76AF1023A}" type="datetime1">
              <a:rPr lang="zh-TW" altLang="en-US" smtClean="0"/>
              <a:t>2014/5/17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75BABF2-9392-46EC-9B42-4B7516D0480E}" type="slidenum">
              <a:rPr lang="zh-TW" altLang="en-US" smtClean="0"/>
              <a:t>‹#›</a:t>
            </a:fld>
            <a:endParaRPr lang="zh-TW" altLang="en-US"/>
          </a:p>
        </p:txBody>
      </p:sp>
    </p:spTree>
    <p:extLst>
      <p:ext uri="{BB962C8B-B14F-4D97-AF65-F5344CB8AC3E}">
        <p14:creationId xmlns:p14="http://schemas.microsoft.com/office/powerpoint/2010/main" val="11454690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599" y="344905"/>
            <a:ext cx="6347714" cy="725906"/>
          </a:xfrm>
        </p:spPr>
        <p:txBody>
          <a:bodyPr anchor="ctr">
            <a:noAutofit/>
          </a:bodyPr>
          <a:lstStyle>
            <a:lvl1pPr algn="ctr">
              <a:defRPr sz="4500" b="1" baseline="0">
                <a:solidFill>
                  <a:schemeClr val="accent2"/>
                </a:solidFill>
                <a:latin typeface="Times New Roman" panose="02020603050405020304" pitchFamily="18" charset="0"/>
                <a:ea typeface="微軟正黑體" panose="020B0604030504040204" pitchFamily="34" charset="-120"/>
              </a:defRPr>
            </a:lvl1pPr>
          </a:lstStyle>
          <a:p>
            <a:r>
              <a:rPr lang="zh-TW" altLang="en-US" dirty="0" smtClean="0"/>
              <a:t>按一下以編輯母片標題樣式</a:t>
            </a:r>
            <a:endParaRPr lang="en-US" dirty="0"/>
          </a:p>
        </p:txBody>
      </p:sp>
      <p:sp>
        <p:nvSpPr>
          <p:cNvPr id="3" name="Content Placeholder 2"/>
          <p:cNvSpPr>
            <a:spLocks noGrp="1"/>
          </p:cNvSpPr>
          <p:nvPr>
            <p:ph sz="half" idx="1"/>
          </p:nvPr>
        </p:nvSpPr>
        <p:spPr>
          <a:xfrm>
            <a:off x="156411" y="1407695"/>
            <a:ext cx="5065293" cy="508518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354053" y="1407695"/>
            <a:ext cx="2406315" cy="5085179"/>
          </a:xfrm>
        </p:spPr>
        <p:txBody>
          <a:bodyPr anchor="ctr">
            <a:normAutofit/>
          </a:bodyPr>
          <a:lstStyle>
            <a:lvl1pPr algn="l">
              <a:defRPr sz="2800" b="1" baseline="0">
                <a:latin typeface="Times New Roman" panose="02020603050405020304" pitchFamily="18" charset="0"/>
                <a:ea typeface="微軟正黑體" panose="020B0604030504040204" pitchFamily="34" charset="-120"/>
              </a:defRPr>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7" name="Slide Number Placeholder 6"/>
          <p:cNvSpPr>
            <a:spLocks noGrp="1"/>
          </p:cNvSpPr>
          <p:nvPr>
            <p:ph type="sldNum" sz="quarter" idx="12"/>
          </p:nvPr>
        </p:nvSpPr>
        <p:spPr>
          <a:xfrm>
            <a:off x="8542421" y="6492875"/>
            <a:ext cx="601579" cy="365125"/>
          </a:xfrm>
        </p:spPr>
        <p:txBody>
          <a:bodyPr/>
          <a:lstStyle>
            <a:lvl1pPr>
              <a:defRPr sz="2000" b="1">
                <a:solidFill>
                  <a:schemeClr val="bg1"/>
                </a:solidFill>
              </a:defRPr>
            </a:lvl1pPr>
          </a:lstStyle>
          <a:p>
            <a:fld id="{B75BABF2-9392-46EC-9B42-4B7516D0480E}" type="slidenum">
              <a:rPr lang="zh-TW" altLang="en-US" smtClean="0"/>
              <a:pPr/>
              <a:t>‹#›</a:t>
            </a:fld>
            <a:endParaRPr lang="zh-TW" altLang="en-US" dirty="0"/>
          </a:p>
        </p:txBody>
      </p:sp>
    </p:spTree>
    <p:extLst>
      <p:ext uri="{BB962C8B-B14F-4D97-AF65-F5344CB8AC3E}">
        <p14:creationId xmlns:p14="http://schemas.microsoft.com/office/powerpoint/2010/main" val="23215805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40632" y="1528011"/>
            <a:ext cx="4206808" cy="4964863"/>
          </a:xfrm>
        </p:spPr>
        <p:txBody>
          <a:bodyPr>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6" name="Content Placeholder 5"/>
          <p:cNvSpPr>
            <a:spLocks noGrp="1"/>
          </p:cNvSpPr>
          <p:nvPr>
            <p:ph sz="quarter" idx="4"/>
          </p:nvPr>
        </p:nvSpPr>
        <p:spPr>
          <a:xfrm>
            <a:off x="4620126" y="1528012"/>
            <a:ext cx="2683042" cy="4964862"/>
          </a:xfrm>
        </p:spPr>
        <p:txBody>
          <a:bodyPr>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9" name="Slide Number Placeholder 8"/>
          <p:cNvSpPr>
            <a:spLocks noGrp="1"/>
          </p:cNvSpPr>
          <p:nvPr>
            <p:ph type="sldNum" sz="quarter" idx="12"/>
          </p:nvPr>
        </p:nvSpPr>
        <p:spPr>
          <a:xfrm>
            <a:off x="8631362" y="6492875"/>
            <a:ext cx="512638" cy="365125"/>
          </a:xfrm>
        </p:spPr>
        <p:txBody>
          <a:bodyPr/>
          <a:lstStyle>
            <a:lvl1pPr>
              <a:defRPr sz="2000" b="1">
                <a:solidFill>
                  <a:schemeClr val="bg1"/>
                </a:solidFill>
                <a:latin typeface="Times New Roman" panose="02020603050405020304" pitchFamily="18" charset="0"/>
                <a:cs typeface="Times New Roman" panose="02020603050405020304" pitchFamily="18" charset="0"/>
              </a:defRPr>
            </a:lvl1pPr>
          </a:lstStyle>
          <a:p>
            <a:fld id="{B75BABF2-9392-46EC-9B42-4B7516D0480E}" type="slidenum">
              <a:rPr lang="zh-TW" altLang="en-US" smtClean="0"/>
              <a:pPr/>
              <a:t>‹#›</a:t>
            </a:fld>
            <a:endParaRPr lang="zh-TW" altLang="en-US" dirty="0"/>
          </a:p>
        </p:txBody>
      </p:sp>
      <p:sp>
        <p:nvSpPr>
          <p:cNvPr id="10" name="Title 1"/>
          <p:cNvSpPr txBox="1">
            <a:spLocks/>
          </p:cNvSpPr>
          <p:nvPr userDrawn="1"/>
        </p:nvSpPr>
        <p:spPr>
          <a:xfrm>
            <a:off x="609600" y="324854"/>
            <a:ext cx="6347713" cy="78205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500" b="1" kern="1200" baseline="0">
                <a:solidFill>
                  <a:schemeClr val="accent2"/>
                </a:solidFill>
                <a:latin typeface="Times New Roman" panose="02020603050405020304" pitchFamily="18" charset="0"/>
                <a:ea typeface="微軟正黑體" panose="020B0604030504040204" pitchFamily="34" charset="-12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dirty="0" smtClean="0"/>
              <a:t>按一下以編輯母片標題樣式</a:t>
            </a:r>
            <a:endParaRPr lang="en-US" dirty="0"/>
          </a:p>
        </p:txBody>
      </p:sp>
    </p:spTree>
    <p:extLst>
      <p:ext uri="{BB962C8B-B14F-4D97-AF65-F5344CB8AC3E}">
        <p14:creationId xmlns:p14="http://schemas.microsoft.com/office/powerpoint/2010/main" val="38002741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B7C176-8AF0-4E07-8D6E-22A6BA57EE1A}" type="datetime1">
              <a:rPr lang="zh-TW" altLang="en-US" smtClean="0"/>
              <a:t>2014/5/17</a:t>
            </a:fld>
            <a:endParaRPr lang="zh-TW"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75BABF2-9392-46EC-9B42-4B7516D0480E}" type="slidenum">
              <a:rPr lang="zh-TW" altLang="en-US" smtClean="0"/>
              <a:t>‹#›</a:t>
            </a:fld>
            <a:endParaRPr lang="zh-TW" altLang="en-US"/>
          </a:p>
        </p:txBody>
      </p:sp>
    </p:spTree>
    <p:extLst>
      <p:ext uri="{BB962C8B-B14F-4D97-AF65-F5344CB8AC3E}">
        <p14:creationId xmlns:p14="http://schemas.microsoft.com/office/powerpoint/2010/main" val="246862391"/>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59" r:id="rId3"/>
    <p:sldLayoutId id="2147484060" r:id="rId4"/>
    <p:sldLayoutId id="2147484057" r:id="rId5"/>
    <p:sldLayoutId id="2147484058" r:id="rId6"/>
    <p:sldLayoutId id="2147484043" r:id="rId7"/>
    <p:sldLayoutId id="2147484044" r:id="rId8"/>
    <p:sldLayoutId id="2147484045" r:id="rId9"/>
    <p:sldLayoutId id="2147484046" r:id="rId10"/>
    <p:sldLayoutId id="2147484047" r:id="rId11"/>
    <p:sldLayoutId id="2147484048" r:id="rId12"/>
    <p:sldLayoutId id="2147484049" r:id="rId13"/>
    <p:sldLayoutId id="2147484050" r:id="rId14"/>
    <p:sldLayoutId id="2147484051" r:id="rId15"/>
    <p:sldLayoutId id="2147484052" r:id="rId16"/>
    <p:sldLayoutId id="2147484053" r:id="rId17"/>
    <p:sldLayoutId id="2147484054" r:id="rId18"/>
    <p:sldLayoutId id="2147484055" r:id="rId19"/>
    <p:sldLayoutId id="2147484056" r:id="rId20"/>
  </p:sldLayoutIdLst>
  <p:timing>
    <p:tnLst>
      <p:par>
        <p:cTn id="1" dur="indefinite" restart="never" nodeType="tmRoot"/>
      </p:par>
    </p:tnLst>
  </p:timing>
  <p:hf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zh-TW" dirty="0" smtClean="0"/>
              <a:t>探討餐飲科</a:t>
            </a:r>
            <a:r>
              <a:rPr lang="zh-TW" altLang="en-US" dirty="0" smtClean="0"/>
              <a:t>系</a:t>
            </a:r>
            <a:r>
              <a:rPr lang="zh-TW" altLang="zh-TW" dirty="0" smtClean="0"/>
              <a:t>學生使用烘焙數位教材行為意圖</a:t>
            </a:r>
            <a:r>
              <a:rPr lang="zh-TW" altLang="en-US" dirty="0" smtClean="0"/>
              <a:t>之</a:t>
            </a:r>
            <a:r>
              <a:rPr lang="zh-TW" altLang="zh-TW" dirty="0" smtClean="0"/>
              <a:t>研究</a:t>
            </a:r>
            <a:br>
              <a:rPr lang="zh-TW" altLang="zh-TW" dirty="0" smtClean="0"/>
            </a:br>
            <a:r>
              <a:rPr lang="en-US" altLang="zh-TW" sz="2800" dirty="0" smtClean="0"/>
              <a:t>Explaining the behavioral intention of hospitality department students using baking digital learning </a:t>
            </a:r>
            <a:endParaRPr lang="en-US" altLang="zh-TW" sz="2800" dirty="0"/>
          </a:p>
        </p:txBody>
      </p:sp>
      <p:sp>
        <p:nvSpPr>
          <p:cNvPr id="19" name="副標題 18"/>
          <p:cNvSpPr>
            <a:spLocks noGrp="1"/>
          </p:cNvSpPr>
          <p:nvPr>
            <p:ph type="subTitle" idx="1"/>
          </p:nvPr>
        </p:nvSpPr>
        <p:spPr/>
        <p:txBody>
          <a:bodyPr>
            <a:normAutofit fontScale="85000" lnSpcReduction="20000"/>
          </a:bodyPr>
          <a:lstStyle/>
          <a:p>
            <a:r>
              <a:rPr lang="zh-TW" altLang="en-US" dirty="0" smtClean="0"/>
              <a:t>高雄應用科技大學 </a:t>
            </a:r>
            <a:endParaRPr lang="en-US" altLang="zh-TW" dirty="0" smtClean="0"/>
          </a:p>
          <a:p>
            <a:r>
              <a:rPr lang="zh-TW" altLang="en-US" dirty="0" smtClean="0"/>
              <a:t>觀光管理系觀光與餐旅管理碩士班        </a:t>
            </a:r>
            <a:endParaRPr lang="en-US" altLang="zh-TW" dirty="0" smtClean="0"/>
          </a:p>
          <a:p>
            <a:r>
              <a:rPr lang="zh-TW" altLang="en-US" dirty="0" smtClean="0"/>
              <a:t>指導教授：李明聰 博士</a:t>
            </a:r>
            <a:endParaRPr lang="en-US" altLang="zh-TW" dirty="0" smtClean="0"/>
          </a:p>
          <a:p>
            <a:r>
              <a:rPr lang="zh-TW" altLang="en-US" dirty="0" smtClean="0"/>
              <a:t>報告人：林庭榛</a:t>
            </a:r>
            <a:endParaRPr lang="zh-TW" altLang="en-US" dirty="0"/>
          </a:p>
        </p:txBody>
      </p:sp>
      <p:sp>
        <p:nvSpPr>
          <p:cNvPr id="84" name="投影片編號版面配置區 83"/>
          <p:cNvSpPr>
            <a:spLocks noGrp="1"/>
          </p:cNvSpPr>
          <p:nvPr>
            <p:ph type="sldNum" sz="quarter" idx="12"/>
          </p:nvPr>
        </p:nvSpPr>
        <p:spPr/>
        <p:txBody>
          <a:bodyPr/>
          <a:lstStyle/>
          <a:p>
            <a:fld id="{B75BABF2-9392-46EC-9B42-4B7516D0480E}" type="slidenum">
              <a:rPr lang="zh-TW" altLang="en-US" smtClean="0"/>
              <a:pPr/>
              <a:t>1</a:t>
            </a:fld>
            <a:endParaRPr lang="zh-TW" altLang="en-US" dirty="0"/>
          </a:p>
        </p:txBody>
      </p:sp>
      <p:sp>
        <p:nvSpPr>
          <p:cNvPr id="6" name="日期版面配置區 5"/>
          <p:cNvSpPr>
            <a:spLocks noGrp="1"/>
          </p:cNvSpPr>
          <p:nvPr>
            <p:ph type="dt" sz="half" idx="10"/>
          </p:nvPr>
        </p:nvSpPr>
        <p:spPr/>
        <p:txBody>
          <a:bodyPr/>
          <a:lstStyle/>
          <a:p>
            <a:fld id="{A5AC872C-8317-4CC1-A435-8A61CD9EACF2}" type="datetime1">
              <a:rPr lang="zh-TW" altLang="en-US" smtClean="0"/>
              <a:t>2014/5/17</a:t>
            </a:fld>
            <a:endParaRPr lang="zh-TW" altLang="en-US" dirty="0"/>
          </a:p>
        </p:txBody>
      </p:sp>
    </p:spTree>
    <p:extLst>
      <p:ext uri="{BB962C8B-B14F-4D97-AF65-F5344CB8AC3E}">
        <p14:creationId xmlns:p14="http://schemas.microsoft.com/office/powerpoint/2010/main" val="2322615751"/>
      </p:ext>
    </p:extLst>
  </p:cSld>
  <p:clrMapOvr>
    <a:masterClrMapping/>
  </p:clrMapOvr>
  <p:transition spd="med">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2.5 </a:t>
            </a:r>
            <a:r>
              <a:rPr lang="zh-TW" altLang="en-US" dirty="0" smtClean="0"/>
              <a:t>知覺財務成本</a:t>
            </a:r>
            <a:endParaRPr lang="zh-TW" altLang="en-US" dirty="0"/>
          </a:p>
        </p:txBody>
      </p:sp>
      <p:sp>
        <p:nvSpPr>
          <p:cNvPr id="3" name="內容版面配置區 2"/>
          <p:cNvSpPr>
            <a:spLocks noGrp="1"/>
          </p:cNvSpPr>
          <p:nvPr>
            <p:ph idx="1"/>
          </p:nvPr>
        </p:nvSpPr>
        <p:spPr/>
        <p:txBody>
          <a:bodyPr>
            <a:normAutofit/>
          </a:bodyPr>
          <a:lstStyle/>
          <a:p>
            <a:pPr algn="just"/>
            <a:r>
              <a:rPr lang="en-US" altLang="zh-TW" dirty="0">
                <a:cs typeface="Times New Roman" panose="02020603050405020304" pitchFamily="18" charset="0"/>
              </a:rPr>
              <a:t>Tung</a:t>
            </a:r>
            <a:r>
              <a:rPr lang="zh-TW" altLang="zh-TW" dirty="0">
                <a:cs typeface="Times New Roman" panose="02020603050405020304" pitchFamily="18" charset="0"/>
              </a:rPr>
              <a:t>、</a:t>
            </a:r>
            <a:r>
              <a:rPr lang="en-US" altLang="zh-TW" dirty="0">
                <a:cs typeface="Times New Roman" panose="02020603050405020304" pitchFamily="18" charset="0"/>
              </a:rPr>
              <a:t>Tung</a:t>
            </a:r>
            <a:r>
              <a:rPr lang="zh-TW" altLang="zh-TW" dirty="0">
                <a:cs typeface="Times New Roman" panose="02020603050405020304" pitchFamily="18" charset="0"/>
              </a:rPr>
              <a:t>和</a:t>
            </a:r>
            <a:r>
              <a:rPr lang="en-US" altLang="zh-TW" dirty="0">
                <a:cs typeface="Times New Roman" panose="02020603050405020304" pitchFamily="18" charset="0"/>
              </a:rPr>
              <a:t>Chou(2008</a:t>
            </a:r>
            <a:r>
              <a:rPr lang="en-US" altLang="zh-TW" dirty="0" smtClean="0">
                <a:cs typeface="Times New Roman" panose="02020603050405020304" pitchFamily="18" charset="0"/>
              </a:rPr>
              <a:t>)</a:t>
            </a:r>
          </a:p>
          <a:p>
            <a:pPr lvl="1"/>
            <a:r>
              <a:rPr lang="zh-TW" altLang="zh-TW" dirty="0" smtClean="0">
                <a:cs typeface="Times New Roman" panose="02020603050405020304" pitchFamily="18" charset="0"/>
              </a:rPr>
              <a:t>認為</a:t>
            </a:r>
            <a:r>
              <a:rPr lang="zh-TW" altLang="en-US" dirty="0">
                <a:cs typeface="Times New Roman" panose="02020603050405020304" pitchFamily="18" charset="0"/>
              </a:rPr>
              <a:t>知覺</a:t>
            </a:r>
            <a:r>
              <a:rPr lang="zh-TW" altLang="zh-TW" dirty="0">
                <a:cs typeface="Times New Roman" panose="02020603050405020304" pitchFamily="18" charset="0"/>
              </a:rPr>
              <a:t>財務成本是</a:t>
            </a:r>
            <a:r>
              <a:rPr lang="zh-TW" altLang="zh-TW" dirty="0">
                <a:solidFill>
                  <a:srgbClr val="FF0000"/>
                </a:solidFill>
                <a:cs typeface="Times New Roman" panose="02020603050405020304" pitchFamily="18" charset="0"/>
              </a:rPr>
              <a:t>使用數位資訊</a:t>
            </a:r>
            <a:r>
              <a:rPr lang="zh-TW" altLang="zh-TW" dirty="0" smtClean="0">
                <a:solidFill>
                  <a:srgbClr val="FF0000"/>
                </a:solidFill>
                <a:cs typeface="Times New Roman" panose="02020603050405020304" pitchFamily="18" charset="0"/>
              </a:rPr>
              <a:t>系統花費金錢的程度</a:t>
            </a:r>
            <a:r>
              <a:rPr lang="zh-TW" altLang="zh-TW" dirty="0" smtClean="0">
                <a:cs typeface="Times New Roman" panose="02020603050405020304" pitchFamily="18" charset="0"/>
              </a:rPr>
              <a:t>。</a:t>
            </a:r>
            <a:endParaRPr lang="en-US" altLang="zh-TW" dirty="0" smtClean="0">
              <a:cs typeface="Times New Roman" panose="02020603050405020304" pitchFamily="18" charset="0"/>
            </a:endParaRPr>
          </a:p>
          <a:p>
            <a:pPr lvl="1"/>
            <a:r>
              <a:rPr lang="zh-TW" altLang="zh-TW" dirty="0" smtClean="0">
                <a:cs typeface="Times New Roman" panose="02020603050405020304" pitchFamily="18" charset="0"/>
              </a:rPr>
              <a:t>相對於管理成本而言，財務成本最大的特點是，其核算的目的主要是為確定數位教材</a:t>
            </a:r>
            <a:r>
              <a:rPr lang="zh-TW" altLang="zh-TW" dirty="0" smtClean="0">
                <a:solidFill>
                  <a:srgbClr val="FF0000"/>
                </a:solidFill>
                <a:cs typeface="Times New Roman" panose="02020603050405020304" pitchFamily="18" charset="0"/>
              </a:rPr>
              <a:t>一定時期的成本耗費</a:t>
            </a:r>
            <a:r>
              <a:rPr lang="zh-TW" altLang="zh-TW" dirty="0" smtClean="0">
                <a:cs typeface="Times New Roman" panose="02020603050405020304" pitchFamily="18" charset="0"/>
              </a:rPr>
              <a:t>。</a:t>
            </a:r>
            <a:endParaRPr lang="en-US" altLang="zh-TW" dirty="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10</a:t>
            </a:fld>
            <a:endParaRPr lang="zh-TW" altLang="en-US" dirty="0"/>
          </a:p>
        </p:txBody>
      </p:sp>
      <p:sp>
        <p:nvSpPr>
          <p:cNvPr id="5" name="日期版面配置區 4"/>
          <p:cNvSpPr>
            <a:spLocks noGrp="1"/>
          </p:cNvSpPr>
          <p:nvPr>
            <p:ph type="dt" sz="half" idx="10"/>
          </p:nvPr>
        </p:nvSpPr>
        <p:spPr/>
        <p:txBody>
          <a:bodyPr/>
          <a:lstStyle/>
          <a:p>
            <a:fld id="{D7E34840-671C-4E37-B01F-E52E0BA797E8}" type="datetime1">
              <a:rPr lang="zh-TW" altLang="en-US" smtClean="0"/>
              <a:t>2014/5/17</a:t>
            </a:fld>
            <a:endParaRPr lang="zh-TW" altLang="en-US" dirty="0"/>
          </a:p>
        </p:txBody>
      </p:sp>
    </p:spTree>
    <p:extLst>
      <p:ext uri="{BB962C8B-B14F-4D97-AF65-F5344CB8AC3E}">
        <p14:creationId xmlns:p14="http://schemas.microsoft.com/office/powerpoint/2010/main" val="601848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2.6 </a:t>
            </a:r>
            <a:r>
              <a:rPr lang="zh-TW" altLang="en-US" dirty="0" smtClean="0"/>
              <a:t>知覺資訊品質</a:t>
            </a:r>
            <a:endParaRPr lang="zh-TW" altLang="en-US" dirty="0"/>
          </a:p>
        </p:txBody>
      </p:sp>
      <p:sp>
        <p:nvSpPr>
          <p:cNvPr id="3" name="內容版面配置區 2"/>
          <p:cNvSpPr>
            <a:spLocks noGrp="1"/>
          </p:cNvSpPr>
          <p:nvPr>
            <p:ph idx="1"/>
          </p:nvPr>
        </p:nvSpPr>
        <p:spPr/>
        <p:txBody>
          <a:bodyPr/>
          <a:lstStyle/>
          <a:p>
            <a:pPr algn="just"/>
            <a:r>
              <a:rPr lang="en-US" altLang="zh-TW" dirty="0" err="1" smtClean="0">
                <a:cs typeface="Times New Roman" panose="02020603050405020304" pitchFamily="18" charset="0"/>
              </a:rPr>
              <a:t>DeLone</a:t>
            </a:r>
            <a:r>
              <a:rPr lang="zh-TW" altLang="zh-TW" dirty="0">
                <a:cs typeface="Times New Roman" panose="02020603050405020304" pitchFamily="18" charset="0"/>
              </a:rPr>
              <a:t>和</a:t>
            </a:r>
            <a:r>
              <a:rPr lang="en-US" altLang="zh-TW" dirty="0">
                <a:cs typeface="Times New Roman" panose="02020603050405020304" pitchFamily="18" charset="0"/>
              </a:rPr>
              <a:t>McLean(2003)</a:t>
            </a:r>
            <a:r>
              <a:rPr lang="zh-TW" altLang="en-US" dirty="0">
                <a:cs typeface="Times New Roman" panose="02020603050405020304" pitchFamily="18" charset="0"/>
              </a:rPr>
              <a:t>提出</a:t>
            </a:r>
            <a:r>
              <a:rPr lang="zh-TW" altLang="zh-TW" dirty="0">
                <a:cs typeface="Times New Roman" panose="02020603050405020304" pitchFamily="18" charset="0"/>
              </a:rPr>
              <a:t>九個衡量資訊品質尺度：正確性、精確性、流通性、及時性、可靠性、完整性、簡潔性、編排格式以及關聯性</a:t>
            </a:r>
            <a:r>
              <a:rPr lang="zh-TW" altLang="zh-TW" dirty="0" smtClean="0">
                <a:cs typeface="Times New Roman" panose="02020603050405020304" pitchFamily="18" charset="0"/>
              </a:rPr>
              <a:t>。</a:t>
            </a:r>
            <a:endParaRPr lang="en-US" altLang="zh-TW" dirty="0">
              <a:cs typeface="Times New Roman" panose="02020603050405020304" pitchFamily="18" charset="0"/>
            </a:endParaRPr>
          </a:p>
          <a:p>
            <a:pPr algn="just"/>
            <a:r>
              <a:rPr lang="en-US" altLang="zh-TW" dirty="0" err="1" smtClean="0">
                <a:cs typeface="Times New Roman" panose="02020603050405020304" pitchFamily="18" charset="0"/>
              </a:rPr>
              <a:t>Sundar</a:t>
            </a:r>
            <a:r>
              <a:rPr lang="zh-TW" altLang="zh-TW" dirty="0">
                <a:cs typeface="Times New Roman" panose="02020603050405020304" pitchFamily="18" charset="0"/>
              </a:rPr>
              <a:t>和</a:t>
            </a:r>
            <a:r>
              <a:rPr lang="en-US" altLang="zh-TW" dirty="0" err="1">
                <a:cs typeface="Times New Roman" panose="02020603050405020304" pitchFamily="18" charset="0"/>
              </a:rPr>
              <a:t>Nass</a:t>
            </a:r>
            <a:r>
              <a:rPr lang="en-US" altLang="zh-TW" dirty="0">
                <a:cs typeface="Times New Roman" panose="02020603050405020304" pitchFamily="18" charset="0"/>
              </a:rPr>
              <a:t>(2001)</a:t>
            </a:r>
            <a:r>
              <a:rPr lang="zh-TW" altLang="en-US" dirty="0">
                <a:cs typeface="Times New Roman" panose="02020603050405020304" pitchFamily="18" charset="0"/>
              </a:rPr>
              <a:t>提出</a:t>
            </a:r>
            <a:r>
              <a:rPr lang="zh-TW" altLang="zh-TW" dirty="0">
                <a:cs typeface="Times New Roman" panose="02020603050405020304" pitchFamily="18" charset="0"/>
              </a:rPr>
              <a:t>資訊品質衡量構</a:t>
            </a:r>
            <a:r>
              <a:rPr lang="zh-TW" altLang="en-US" dirty="0">
                <a:cs typeface="Times New Roman" panose="02020603050405020304" pitchFamily="18" charset="0"/>
              </a:rPr>
              <a:t>面</a:t>
            </a:r>
            <a:r>
              <a:rPr lang="zh-TW" altLang="zh-TW" dirty="0">
                <a:cs typeface="Times New Roman" panose="02020603050405020304" pitchFamily="18" charset="0"/>
              </a:rPr>
              <a:t>：資訊本質</a:t>
            </a:r>
            <a:r>
              <a:rPr lang="zh-TW" altLang="en-US" dirty="0">
                <a:cs typeface="Times New Roman" panose="02020603050405020304" pitchFamily="18" charset="0"/>
              </a:rPr>
              <a:t>、</a:t>
            </a:r>
            <a:r>
              <a:rPr lang="zh-TW" altLang="zh-TW" dirty="0">
                <a:cs typeface="Times New Roman" panose="02020603050405020304" pitchFamily="18" charset="0"/>
              </a:rPr>
              <a:t>資訊脈絡</a:t>
            </a:r>
            <a:r>
              <a:rPr lang="zh-TW" altLang="en-US" dirty="0">
                <a:cs typeface="Times New Roman" panose="02020603050405020304" pitchFamily="18" charset="0"/>
              </a:rPr>
              <a:t>、</a:t>
            </a:r>
            <a:r>
              <a:rPr lang="zh-TW" altLang="zh-TW" dirty="0">
                <a:cs typeface="Times New Roman" panose="02020603050405020304" pitchFamily="18" charset="0"/>
              </a:rPr>
              <a:t>資訊可得</a:t>
            </a:r>
            <a:r>
              <a:rPr lang="zh-TW" altLang="zh-TW" dirty="0" smtClean="0">
                <a:cs typeface="Times New Roman" panose="02020603050405020304" pitchFamily="18" charset="0"/>
              </a:rPr>
              <a:t>性</a:t>
            </a:r>
            <a:r>
              <a:rPr lang="zh-TW" altLang="en-US" dirty="0">
                <a:cs typeface="Times New Roman" panose="02020603050405020304" pitchFamily="18" charset="0"/>
              </a:rPr>
              <a:t>以及</a:t>
            </a:r>
            <a:r>
              <a:rPr lang="zh-TW" altLang="zh-TW" dirty="0" smtClean="0">
                <a:cs typeface="Times New Roman" panose="02020603050405020304" pitchFamily="18" charset="0"/>
              </a:rPr>
              <a:t>資訊</a:t>
            </a:r>
            <a:r>
              <a:rPr lang="zh-TW" altLang="zh-TW" dirty="0">
                <a:cs typeface="Times New Roman" panose="02020603050405020304" pitchFamily="18" charset="0"/>
              </a:rPr>
              <a:t>代表性。</a:t>
            </a:r>
          </a:p>
          <a:p>
            <a:endParaRPr lang="zh-TW" altLang="en-US" dirty="0"/>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11</a:t>
            </a:fld>
            <a:endParaRPr lang="zh-TW" altLang="en-US" dirty="0"/>
          </a:p>
        </p:txBody>
      </p:sp>
      <p:sp>
        <p:nvSpPr>
          <p:cNvPr id="5" name="日期版面配置區 4"/>
          <p:cNvSpPr>
            <a:spLocks noGrp="1"/>
          </p:cNvSpPr>
          <p:nvPr>
            <p:ph type="dt" sz="half" idx="10"/>
          </p:nvPr>
        </p:nvSpPr>
        <p:spPr/>
        <p:txBody>
          <a:bodyPr/>
          <a:lstStyle/>
          <a:p>
            <a:fld id="{E62E1F9A-33FF-41D1-90BC-D89919F1EB48}" type="datetime1">
              <a:rPr lang="zh-TW" altLang="en-US" smtClean="0"/>
              <a:t>2014/5/17</a:t>
            </a:fld>
            <a:endParaRPr lang="zh-TW" altLang="en-US" dirty="0"/>
          </a:p>
        </p:txBody>
      </p:sp>
    </p:spTree>
    <p:extLst>
      <p:ext uri="{BB962C8B-B14F-4D97-AF65-F5344CB8AC3E}">
        <p14:creationId xmlns:p14="http://schemas.microsoft.com/office/powerpoint/2010/main" val="3309188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 </a:t>
            </a:r>
            <a:r>
              <a:rPr lang="zh-TW" altLang="en-US" dirty="0" smtClean="0"/>
              <a:t>研究方</a:t>
            </a:r>
            <a:r>
              <a:rPr lang="zh-TW" altLang="en-US" dirty="0"/>
              <a:t>法</a:t>
            </a:r>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12</a:t>
            </a:fld>
            <a:endParaRPr lang="zh-TW" altLang="en-US" dirty="0"/>
          </a:p>
        </p:txBody>
      </p:sp>
      <p:grpSp>
        <p:nvGrpSpPr>
          <p:cNvPr id="7" name="Group 53"/>
          <p:cNvGrpSpPr>
            <a:grpSpLocks/>
          </p:cNvGrpSpPr>
          <p:nvPr/>
        </p:nvGrpSpPr>
        <p:grpSpPr bwMode="auto">
          <a:xfrm>
            <a:off x="-2413000" y="1052513"/>
            <a:ext cx="4879975" cy="5184775"/>
            <a:chOff x="-1509" y="754"/>
            <a:chExt cx="3074" cy="3266"/>
          </a:xfrm>
        </p:grpSpPr>
        <p:sp>
          <p:nvSpPr>
            <p:cNvPr id="8" name="AutoShape 2"/>
            <p:cNvSpPr>
              <a:spLocks noChangeArrowheads="1"/>
            </p:cNvSpPr>
            <p:nvPr/>
          </p:nvSpPr>
          <p:spPr bwMode="ltGray">
            <a:xfrm rot="5400000">
              <a:off x="-1605" y="850"/>
              <a:ext cx="3266" cy="30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3 w 21600"/>
                <a:gd name="T13" fmla="*/ 0 h 21600"/>
                <a:gd name="T14" fmla="*/ 21197 w 21600"/>
                <a:gd name="T15" fmla="*/ 13625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gradFill rotWithShape="0">
              <a:gsLst>
                <a:gs pos="0">
                  <a:srgbClr val="DBE0ED"/>
                </a:gs>
                <a:gs pos="100000">
                  <a:srgbClr val="B0BAD8"/>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TW" altLang="en-US"/>
            </a:p>
          </p:txBody>
        </p:sp>
        <p:sp>
          <p:nvSpPr>
            <p:cNvPr id="9" name="AutoShape 3"/>
            <p:cNvSpPr>
              <a:spLocks noChangeArrowheads="1"/>
            </p:cNvSpPr>
            <p:nvPr/>
          </p:nvSpPr>
          <p:spPr bwMode="ltGray">
            <a:xfrm rot="5400000" flipH="1">
              <a:off x="-1318" y="1093"/>
              <a:ext cx="2689" cy="253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9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gradFill rotWithShape="0">
              <a:gsLst>
                <a:gs pos="0">
                  <a:srgbClr val="E3EBFF"/>
                </a:gs>
                <a:gs pos="100000">
                  <a:srgbClr val="B8CCFE"/>
                </a:gs>
              </a:gsLst>
              <a:lin ang="0" scaled="1"/>
            </a:gra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p>
              <a:endParaRPr lang="zh-TW" altLang="en-US"/>
            </a:p>
          </p:txBody>
        </p:sp>
      </p:grpSp>
      <p:grpSp>
        <p:nvGrpSpPr>
          <p:cNvPr id="10" name="Group 49"/>
          <p:cNvGrpSpPr>
            <a:grpSpLocks/>
          </p:cNvGrpSpPr>
          <p:nvPr/>
        </p:nvGrpSpPr>
        <p:grpSpPr bwMode="auto">
          <a:xfrm>
            <a:off x="2239967" y="3066903"/>
            <a:ext cx="5744748" cy="647700"/>
            <a:chOff x="1350" y="1661"/>
            <a:chExt cx="3145" cy="408"/>
          </a:xfrm>
        </p:grpSpPr>
        <p:grpSp>
          <p:nvGrpSpPr>
            <p:cNvPr id="11" name="Group 16"/>
            <p:cNvGrpSpPr>
              <a:grpSpLocks/>
            </p:cNvGrpSpPr>
            <p:nvPr/>
          </p:nvGrpSpPr>
          <p:grpSpPr bwMode="auto">
            <a:xfrm>
              <a:off x="1350" y="1739"/>
              <a:ext cx="240" cy="240"/>
              <a:chOff x="2078" y="1680"/>
              <a:chExt cx="1615" cy="1615"/>
            </a:xfrm>
          </p:grpSpPr>
          <p:sp>
            <p:nvSpPr>
              <p:cNvPr id="13" name="Oval 1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14" name="Oval 1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15" name="Oval 19"/>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fontAlgn="auto" hangingPunct="1">
                  <a:spcBef>
                    <a:spcPts val="0"/>
                  </a:spcBef>
                  <a:spcAft>
                    <a:spcPts val="0"/>
                  </a:spcAft>
                  <a:defRPr/>
                </a:pPr>
                <a:endParaRPr kumimoji="0" lang="zh-TW" altLang="en-US">
                  <a:latin typeface="+mn-lt"/>
                </a:endParaRPr>
              </a:p>
            </p:txBody>
          </p:sp>
          <p:sp>
            <p:nvSpPr>
              <p:cNvPr id="16" name="Oval 20"/>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17" name="Oval 21"/>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fontAlgn="auto" hangingPunct="1">
                  <a:spcBef>
                    <a:spcPts val="0"/>
                  </a:spcBef>
                  <a:spcAft>
                    <a:spcPts val="0"/>
                  </a:spcAft>
                  <a:defRPr/>
                </a:pPr>
                <a:endParaRPr kumimoji="0" lang="zh-TW" altLang="en-US">
                  <a:latin typeface="+mn-lt"/>
                </a:endParaRPr>
              </a:p>
            </p:txBody>
          </p:sp>
          <p:sp>
            <p:nvSpPr>
              <p:cNvPr id="18" name="Oval 22"/>
              <p:cNvSpPr>
                <a:spLocks noChangeArrowheads="1"/>
              </p:cNvSpPr>
              <p:nvPr/>
            </p:nvSpPr>
            <p:spPr bwMode="gray">
              <a:xfrm>
                <a:off x="2337" y="1939"/>
                <a:ext cx="1096" cy="1098"/>
              </a:xfrm>
              <a:prstGeom prst="ellipse">
                <a:avLst/>
              </a:prstGeom>
              <a:gradFill rotWithShape="0">
                <a:gsLst>
                  <a:gs pos="0">
                    <a:srgbClr val="FFFF00"/>
                  </a:gs>
                  <a:gs pos="100000">
                    <a:srgbClr val="4532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grpSp>
        <p:sp>
          <p:nvSpPr>
            <p:cNvPr id="12" name="AutoShape 7"/>
            <p:cNvSpPr>
              <a:spLocks noChangeArrowheads="1"/>
            </p:cNvSpPr>
            <p:nvPr/>
          </p:nvSpPr>
          <p:spPr bwMode="gray">
            <a:xfrm>
              <a:off x="1564" y="1661"/>
              <a:ext cx="2931" cy="408"/>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en-US" altLang="zh-TW" sz="3600" b="1" dirty="0" smtClean="0">
                  <a:latin typeface="Times New Roman" panose="02020603050405020304" pitchFamily="18" charset="0"/>
                  <a:ea typeface="標楷體" pitchFamily="65" charset="-120"/>
                  <a:cs typeface="Times New Roman" panose="02020603050405020304" pitchFamily="18" charset="0"/>
                </a:rPr>
                <a:t>3.2</a:t>
              </a:r>
              <a:r>
                <a:rPr kumimoji="0" lang="en-US" altLang="zh-TW" sz="3600" b="1" dirty="0" smtClean="0">
                  <a:latin typeface="Georgia" pitchFamily="18" charset="0"/>
                  <a:ea typeface="標楷體" pitchFamily="65" charset="-120"/>
                </a:rPr>
                <a:t> </a:t>
              </a:r>
              <a:r>
                <a:rPr kumimoji="0" lang="zh-TW" altLang="en-US" sz="3600" b="1" dirty="0" smtClean="0">
                  <a:latin typeface="微軟正黑體" panose="020B0604030504040204" pitchFamily="34" charset="-120"/>
                  <a:ea typeface="微軟正黑體" panose="020B0604030504040204" pitchFamily="34" charset="-120"/>
                </a:rPr>
                <a:t>研究</a:t>
              </a:r>
              <a:r>
                <a:rPr kumimoji="0" lang="zh-TW" altLang="en-US" sz="3600" b="1" dirty="0">
                  <a:latin typeface="微軟正黑體" panose="020B0604030504040204" pitchFamily="34" charset="-120"/>
                  <a:ea typeface="微軟正黑體" panose="020B0604030504040204" pitchFamily="34" charset="-120"/>
                </a:rPr>
                <a:t>架構與研究假設</a:t>
              </a:r>
              <a:endParaRPr kumimoji="0" lang="en-US" altLang="zh-TW" sz="3600" b="1" dirty="0">
                <a:latin typeface="微軟正黑體" panose="020B0604030504040204" pitchFamily="34" charset="-120"/>
                <a:ea typeface="微軟正黑體" panose="020B0604030504040204" pitchFamily="34" charset="-120"/>
              </a:endParaRPr>
            </a:p>
          </p:txBody>
        </p:sp>
      </p:grpSp>
      <p:grpSp>
        <p:nvGrpSpPr>
          <p:cNvPr id="19" name="Group 51"/>
          <p:cNvGrpSpPr>
            <a:grpSpLocks/>
          </p:cNvGrpSpPr>
          <p:nvPr/>
        </p:nvGrpSpPr>
        <p:grpSpPr bwMode="auto">
          <a:xfrm>
            <a:off x="1397841" y="5309071"/>
            <a:ext cx="5100244" cy="614362"/>
            <a:chOff x="1338" y="2806"/>
            <a:chExt cx="3299" cy="387"/>
          </a:xfrm>
        </p:grpSpPr>
        <p:grpSp>
          <p:nvGrpSpPr>
            <p:cNvPr id="20" name="Group 30"/>
            <p:cNvGrpSpPr>
              <a:grpSpLocks/>
            </p:cNvGrpSpPr>
            <p:nvPr/>
          </p:nvGrpSpPr>
          <p:grpSpPr bwMode="auto">
            <a:xfrm>
              <a:off x="1338" y="2873"/>
              <a:ext cx="240" cy="240"/>
              <a:chOff x="2078" y="1680"/>
              <a:chExt cx="1615" cy="1615"/>
            </a:xfrm>
          </p:grpSpPr>
          <p:sp>
            <p:nvSpPr>
              <p:cNvPr id="22" name="Oval 3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23" name="Oval 3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24" name="Oval 33"/>
              <p:cNvSpPr>
                <a:spLocks noChangeArrowheads="1"/>
              </p:cNvSpPr>
              <p:nvPr/>
            </p:nvSpPr>
            <p:spPr bwMode="gray">
              <a:xfrm>
                <a:off x="2254" y="1855"/>
                <a:ext cx="1263"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fontAlgn="auto" hangingPunct="1">
                  <a:spcBef>
                    <a:spcPts val="0"/>
                  </a:spcBef>
                  <a:spcAft>
                    <a:spcPts val="0"/>
                  </a:spcAft>
                  <a:defRPr/>
                </a:pPr>
                <a:endParaRPr kumimoji="0" lang="zh-TW" altLang="en-US">
                  <a:latin typeface="+mn-lt"/>
                </a:endParaRPr>
              </a:p>
            </p:txBody>
          </p:sp>
          <p:sp>
            <p:nvSpPr>
              <p:cNvPr id="25" name="Oval 34"/>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26" name="Oval 35"/>
              <p:cNvSpPr>
                <a:spLocks noChangeArrowheads="1"/>
              </p:cNvSpPr>
              <p:nvPr/>
            </p:nvSpPr>
            <p:spPr bwMode="gray">
              <a:xfrm>
                <a:off x="2339" y="1936"/>
                <a:ext cx="1093"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fontAlgn="auto" hangingPunct="1">
                  <a:spcBef>
                    <a:spcPts val="0"/>
                  </a:spcBef>
                  <a:spcAft>
                    <a:spcPts val="0"/>
                  </a:spcAft>
                  <a:defRPr/>
                </a:pPr>
                <a:endParaRPr kumimoji="0" lang="zh-TW" altLang="en-US">
                  <a:latin typeface="+mn-lt"/>
                </a:endParaRPr>
              </a:p>
            </p:txBody>
          </p:sp>
          <p:sp>
            <p:nvSpPr>
              <p:cNvPr id="27" name="Oval 36"/>
              <p:cNvSpPr>
                <a:spLocks noChangeArrowheads="1"/>
              </p:cNvSpPr>
              <p:nvPr/>
            </p:nvSpPr>
            <p:spPr bwMode="gray">
              <a:xfrm>
                <a:off x="2337" y="1939"/>
                <a:ext cx="1096" cy="1098"/>
              </a:xfrm>
              <a:prstGeom prst="ellipse">
                <a:avLst/>
              </a:prstGeom>
              <a:gradFill rotWithShape="0">
                <a:gsLst>
                  <a:gs pos="0">
                    <a:srgbClr val="FF6699"/>
                  </a:gs>
                  <a:gs pos="100000">
                    <a:srgbClr val="224C36"/>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grpSp>
        <p:sp>
          <p:nvSpPr>
            <p:cNvPr id="21" name="AutoShape 5"/>
            <p:cNvSpPr>
              <a:spLocks noChangeArrowheads="1"/>
            </p:cNvSpPr>
            <p:nvPr/>
          </p:nvSpPr>
          <p:spPr bwMode="gray">
            <a:xfrm>
              <a:off x="1561" y="2806"/>
              <a:ext cx="3076" cy="387"/>
            </a:xfrm>
            <a:prstGeom prst="roundRect">
              <a:avLst>
                <a:gd name="adj" fmla="val 50000"/>
              </a:avLst>
            </a:prstGeom>
            <a:gradFill rotWithShape="1">
              <a:gsLst>
                <a:gs pos="0">
                  <a:srgbClr val="FFFFFF"/>
                </a:gs>
                <a:gs pos="100000">
                  <a:srgbClr val="E7F5CF"/>
                </a:gs>
              </a:gsLst>
              <a:lin ang="0" scaled="1"/>
            </a:gradFill>
            <a:ln w="28575" algn="ctr">
              <a:solidFill>
                <a:schemeClr val="tx2"/>
              </a:solidFill>
              <a:round/>
              <a:headEnd/>
              <a:tailEnd/>
            </a:ln>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en-US" altLang="zh-TW" sz="3600" b="1" dirty="0" smtClean="0">
                  <a:solidFill>
                    <a:srgbClr val="000000"/>
                  </a:solidFill>
                  <a:latin typeface="Times New Roman" panose="02020603050405020304" pitchFamily="18" charset="0"/>
                  <a:ea typeface="標楷體" pitchFamily="65" charset="-120"/>
                  <a:cs typeface="Times New Roman" panose="02020603050405020304" pitchFamily="18" charset="0"/>
                </a:rPr>
                <a:t>3.4</a:t>
              </a:r>
              <a:r>
                <a:rPr kumimoji="0" lang="en-US" altLang="zh-TW" sz="3600" b="1" dirty="0" smtClean="0">
                  <a:solidFill>
                    <a:srgbClr val="000000"/>
                  </a:solidFill>
                  <a:latin typeface="Georgia" pitchFamily="18" charset="0"/>
                  <a:ea typeface="標楷體" pitchFamily="65" charset="-120"/>
                </a:rPr>
                <a:t> </a:t>
              </a:r>
              <a:r>
                <a:rPr kumimoji="0" lang="zh-TW" altLang="en-US" sz="3600" b="1" dirty="0" smtClean="0">
                  <a:solidFill>
                    <a:srgbClr val="000000"/>
                  </a:solidFill>
                  <a:latin typeface="微軟正黑體" panose="020B0604030504040204" pitchFamily="34" charset="-120"/>
                  <a:ea typeface="微軟正黑體" panose="020B0604030504040204" pitchFamily="34" charset="-120"/>
                </a:rPr>
                <a:t>問 卷 設 計</a:t>
              </a:r>
              <a:endParaRPr kumimoji="0" lang="en-US" altLang="zh-TW" sz="3600" b="1" dirty="0">
                <a:solidFill>
                  <a:srgbClr val="000000"/>
                </a:solidFill>
                <a:latin typeface="微軟正黑體" panose="020B0604030504040204" pitchFamily="34" charset="-120"/>
                <a:ea typeface="微軟正黑體" panose="020B0604030504040204" pitchFamily="34" charset="-120"/>
              </a:endParaRPr>
            </a:p>
          </p:txBody>
        </p:sp>
      </p:grpSp>
      <p:grpSp>
        <p:nvGrpSpPr>
          <p:cNvPr id="28" name="Group 51"/>
          <p:cNvGrpSpPr>
            <a:grpSpLocks/>
          </p:cNvGrpSpPr>
          <p:nvPr/>
        </p:nvGrpSpPr>
        <p:grpSpPr bwMode="auto">
          <a:xfrm>
            <a:off x="2215698" y="4180341"/>
            <a:ext cx="5372011" cy="614363"/>
            <a:chOff x="1338" y="2799"/>
            <a:chExt cx="3054" cy="387"/>
          </a:xfrm>
        </p:grpSpPr>
        <p:grpSp>
          <p:nvGrpSpPr>
            <p:cNvPr id="29" name="Group 30"/>
            <p:cNvGrpSpPr>
              <a:grpSpLocks/>
            </p:cNvGrpSpPr>
            <p:nvPr/>
          </p:nvGrpSpPr>
          <p:grpSpPr bwMode="auto">
            <a:xfrm>
              <a:off x="1338" y="2873"/>
              <a:ext cx="240" cy="240"/>
              <a:chOff x="2078" y="1680"/>
              <a:chExt cx="1615" cy="1615"/>
            </a:xfrm>
          </p:grpSpPr>
          <p:sp>
            <p:nvSpPr>
              <p:cNvPr id="31" name="Oval 3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32" name="Oval 3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33" name="Oval 33"/>
              <p:cNvSpPr>
                <a:spLocks noChangeArrowheads="1"/>
              </p:cNvSpPr>
              <p:nvPr/>
            </p:nvSpPr>
            <p:spPr bwMode="gray">
              <a:xfrm>
                <a:off x="2254" y="1855"/>
                <a:ext cx="1263"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fontAlgn="auto" hangingPunct="1">
                  <a:spcBef>
                    <a:spcPts val="0"/>
                  </a:spcBef>
                  <a:spcAft>
                    <a:spcPts val="0"/>
                  </a:spcAft>
                  <a:defRPr/>
                </a:pPr>
                <a:endParaRPr kumimoji="0" lang="zh-TW" altLang="en-US">
                  <a:latin typeface="+mn-lt"/>
                </a:endParaRPr>
              </a:p>
            </p:txBody>
          </p:sp>
          <p:sp>
            <p:nvSpPr>
              <p:cNvPr id="34" name="Oval 34"/>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35" name="Oval 35"/>
              <p:cNvSpPr>
                <a:spLocks noChangeArrowheads="1"/>
              </p:cNvSpPr>
              <p:nvPr/>
            </p:nvSpPr>
            <p:spPr bwMode="gray">
              <a:xfrm>
                <a:off x="2339" y="1936"/>
                <a:ext cx="1093"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fontAlgn="auto" hangingPunct="1">
                  <a:spcBef>
                    <a:spcPts val="0"/>
                  </a:spcBef>
                  <a:spcAft>
                    <a:spcPts val="0"/>
                  </a:spcAft>
                  <a:defRPr/>
                </a:pPr>
                <a:endParaRPr kumimoji="0" lang="zh-TW" altLang="en-US">
                  <a:latin typeface="+mn-lt"/>
                </a:endParaRPr>
              </a:p>
            </p:txBody>
          </p:sp>
          <p:sp>
            <p:nvSpPr>
              <p:cNvPr id="36" name="Oval 36"/>
              <p:cNvSpPr>
                <a:spLocks noChangeArrowheads="1"/>
              </p:cNvSpPr>
              <p:nvPr/>
            </p:nvSpPr>
            <p:spPr bwMode="gray">
              <a:xfrm>
                <a:off x="2337" y="1939"/>
                <a:ext cx="1096" cy="1098"/>
              </a:xfrm>
              <a:prstGeom prst="ellipse">
                <a:avLst/>
              </a:prstGeom>
              <a:gradFill rotWithShape="0">
                <a:gsLst>
                  <a:gs pos="0">
                    <a:srgbClr val="006600"/>
                  </a:gs>
                  <a:gs pos="49500">
                    <a:srgbClr val="224C36"/>
                  </a:gs>
                  <a:gs pos="100000">
                    <a:srgbClr val="4532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grpSp>
        <p:sp>
          <p:nvSpPr>
            <p:cNvPr id="30" name="AutoShape 5"/>
            <p:cNvSpPr>
              <a:spLocks noChangeArrowheads="1"/>
            </p:cNvSpPr>
            <p:nvPr/>
          </p:nvSpPr>
          <p:spPr bwMode="gray">
            <a:xfrm>
              <a:off x="1552" y="2799"/>
              <a:ext cx="2840" cy="387"/>
            </a:xfrm>
            <a:prstGeom prst="roundRect">
              <a:avLst>
                <a:gd name="adj" fmla="val 50000"/>
              </a:avLst>
            </a:prstGeom>
            <a:gradFill rotWithShape="1">
              <a:gsLst>
                <a:gs pos="0">
                  <a:srgbClr val="FFFFFF"/>
                </a:gs>
                <a:gs pos="100000">
                  <a:srgbClr val="E7F5CF"/>
                </a:gs>
              </a:gsLst>
              <a:lin ang="0" scaled="1"/>
            </a:gradFill>
            <a:ln w="28575" algn="ctr">
              <a:solidFill>
                <a:schemeClr val="tx2"/>
              </a:solidFill>
              <a:round/>
              <a:headEnd/>
              <a:tailEnd/>
            </a:ln>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en-US" altLang="zh-TW" sz="3600" b="1" dirty="0" smtClean="0">
                  <a:solidFill>
                    <a:srgbClr val="000000"/>
                  </a:solidFill>
                  <a:latin typeface="Times New Roman" panose="02020603050405020304" pitchFamily="18" charset="0"/>
                  <a:ea typeface="標楷體" pitchFamily="65" charset="-120"/>
                  <a:cs typeface="Times New Roman" panose="02020603050405020304" pitchFamily="18" charset="0"/>
                </a:rPr>
                <a:t>3.3</a:t>
              </a:r>
              <a:r>
                <a:rPr kumimoji="0" lang="en-US" altLang="zh-TW" sz="3600" b="1" dirty="0" smtClean="0">
                  <a:solidFill>
                    <a:srgbClr val="000000"/>
                  </a:solidFill>
                  <a:latin typeface="Georgia" pitchFamily="18" charset="0"/>
                  <a:ea typeface="標楷體" pitchFamily="65" charset="-120"/>
                </a:rPr>
                <a:t> </a:t>
              </a:r>
              <a:r>
                <a:rPr kumimoji="0" lang="zh-TW" altLang="en-US" sz="3600" b="1" dirty="0" smtClean="0">
                  <a:solidFill>
                    <a:srgbClr val="000000"/>
                  </a:solidFill>
                  <a:latin typeface="微軟正黑體" panose="020B0604030504040204" pitchFamily="34" charset="-120"/>
                  <a:ea typeface="微軟正黑體" panose="020B0604030504040204" pitchFamily="34" charset="-120"/>
                </a:rPr>
                <a:t>抽 樣 方 法</a:t>
              </a:r>
              <a:endParaRPr kumimoji="0" lang="en-US" altLang="zh-TW" sz="3600" b="1" dirty="0">
                <a:solidFill>
                  <a:srgbClr val="000000"/>
                </a:solidFill>
                <a:latin typeface="微軟正黑體" panose="020B0604030504040204" pitchFamily="34" charset="-120"/>
                <a:ea typeface="微軟正黑體" panose="020B0604030504040204" pitchFamily="34" charset="-120"/>
              </a:endParaRPr>
            </a:p>
          </p:txBody>
        </p:sp>
      </p:grpSp>
      <p:grpSp>
        <p:nvGrpSpPr>
          <p:cNvPr id="37" name="Group 49"/>
          <p:cNvGrpSpPr>
            <a:grpSpLocks/>
          </p:cNvGrpSpPr>
          <p:nvPr/>
        </p:nvGrpSpPr>
        <p:grpSpPr bwMode="auto">
          <a:xfrm>
            <a:off x="1884887" y="1925028"/>
            <a:ext cx="5071981" cy="647700"/>
            <a:chOff x="1350" y="1661"/>
            <a:chExt cx="2661" cy="408"/>
          </a:xfrm>
        </p:grpSpPr>
        <p:grpSp>
          <p:nvGrpSpPr>
            <p:cNvPr id="38" name="Group 16"/>
            <p:cNvGrpSpPr>
              <a:grpSpLocks/>
            </p:cNvGrpSpPr>
            <p:nvPr/>
          </p:nvGrpSpPr>
          <p:grpSpPr bwMode="auto">
            <a:xfrm>
              <a:off x="1350" y="1739"/>
              <a:ext cx="240" cy="240"/>
              <a:chOff x="2078" y="1680"/>
              <a:chExt cx="1615" cy="1615"/>
            </a:xfrm>
          </p:grpSpPr>
          <p:sp>
            <p:nvSpPr>
              <p:cNvPr id="40" name="Oval 1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41" name="Oval 1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42" name="Oval 19"/>
              <p:cNvSpPr>
                <a:spLocks noChangeArrowheads="1"/>
              </p:cNvSpPr>
              <p:nvPr/>
            </p:nvSpPr>
            <p:spPr bwMode="gray">
              <a:xfrm>
                <a:off x="2253" y="1858"/>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fontAlgn="auto" hangingPunct="1">
                  <a:spcBef>
                    <a:spcPts val="0"/>
                  </a:spcBef>
                  <a:spcAft>
                    <a:spcPts val="0"/>
                  </a:spcAft>
                  <a:defRPr/>
                </a:pPr>
                <a:endParaRPr kumimoji="0" lang="zh-TW" altLang="en-US">
                  <a:latin typeface="+mn-lt"/>
                </a:endParaRPr>
              </a:p>
            </p:txBody>
          </p:sp>
          <p:sp>
            <p:nvSpPr>
              <p:cNvPr id="43" name="Oval 20"/>
              <p:cNvSpPr>
                <a:spLocks noChangeArrowheads="1"/>
              </p:cNvSpPr>
              <p:nvPr/>
            </p:nvSpPr>
            <p:spPr bwMode="gray">
              <a:xfrm>
                <a:off x="2254" y="1856"/>
                <a:ext cx="1262" cy="1265"/>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44" name="Oval 21"/>
              <p:cNvSpPr>
                <a:spLocks noChangeArrowheads="1"/>
              </p:cNvSpPr>
              <p:nvPr/>
            </p:nvSpPr>
            <p:spPr bwMode="gray">
              <a:xfrm>
                <a:off x="2334" y="1935"/>
                <a:ext cx="1097"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fontAlgn="auto" hangingPunct="1">
                  <a:spcBef>
                    <a:spcPts val="0"/>
                  </a:spcBef>
                  <a:spcAft>
                    <a:spcPts val="0"/>
                  </a:spcAft>
                  <a:defRPr/>
                </a:pPr>
                <a:endParaRPr kumimoji="0" lang="zh-TW" altLang="en-US">
                  <a:latin typeface="+mn-lt"/>
                </a:endParaRPr>
              </a:p>
            </p:txBody>
          </p:sp>
          <p:sp>
            <p:nvSpPr>
              <p:cNvPr id="45" name="Oval 22"/>
              <p:cNvSpPr>
                <a:spLocks noChangeArrowheads="1"/>
              </p:cNvSpPr>
              <p:nvPr/>
            </p:nvSpPr>
            <p:spPr bwMode="gray">
              <a:xfrm>
                <a:off x="2337" y="1939"/>
                <a:ext cx="1096" cy="1098"/>
              </a:xfrm>
              <a:prstGeom prst="ellipse">
                <a:avLst/>
              </a:prstGeom>
              <a:gradFill rotWithShape="0">
                <a:gsLst>
                  <a:gs pos="0">
                    <a:srgbClr val="FF0000"/>
                  </a:gs>
                  <a:gs pos="16499">
                    <a:srgbClr val="E00812"/>
                  </a:gs>
                  <a:gs pos="24767">
                    <a:srgbClr val="D10C1B"/>
                  </a:gs>
                  <a:gs pos="42221">
                    <a:srgbClr val="B1152E"/>
                  </a:gs>
                  <a:gs pos="55960">
                    <a:srgbClr val="971C3D"/>
                  </a:gs>
                  <a:gs pos="71577">
                    <a:srgbClr val="7A244E"/>
                  </a:gs>
                  <a:gs pos="81625">
                    <a:srgbClr val="672959"/>
                  </a:gs>
                  <a:gs pos="100000">
                    <a:srgbClr val="4532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grpSp>
        <p:sp>
          <p:nvSpPr>
            <p:cNvPr id="39" name="AutoShape 7"/>
            <p:cNvSpPr>
              <a:spLocks noChangeArrowheads="1"/>
            </p:cNvSpPr>
            <p:nvPr/>
          </p:nvSpPr>
          <p:spPr bwMode="gray">
            <a:xfrm>
              <a:off x="1564" y="1661"/>
              <a:ext cx="2447" cy="408"/>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en-US" altLang="zh-TW" sz="3600" b="1" dirty="0" smtClean="0">
                  <a:solidFill>
                    <a:srgbClr val="000000"/>
                  </a:solidFill>
                  <a:latin typeface="Times New Roman" panose="02020603050405020304" pitchFamily="18" charset="0"/>
                  <a:ea typeface="標楷體" pitchFamily="65" charset="-120"/>
                  <a:cs typeface="Times New Roman" panose="02020603050405020304" pitchFamily="18" charset="0"/>
                </a:rPr>
                <a:t>3.1 </a:t>
              </a:r>
              <a:r>
                <a:rPr kumimoji="0" lang="zh-TW" altLang="en-US" sz="3600" b="1" dirty="0" smtClean="0">
                  <a:solidFill>
                    <a:srgbClr val="000000"/>
                  </a:solidFill>
                  <a:latin typeface="微軟正黑體" panose="020B0604030504040204" pitchFamily="34" charset="-120"/>
                  <a:ea typeface="微軟正黑體" panose="020B0604030504040204" pitchFamily="34" charset="-120"/>
                </a:rPr>
                <a:t>數 位 教 材 製 作</a:t>
              </a:r>
              <a:endParaRPr kumimoji="0" lang="en-US" altLang="zh-TW" sz="3600" b="1" dirty="0">
                <a:solidFill>
                  <a:srgbClr val="000000"/>
                </a:solidFill>
                <a:latin typeface="微軟正黑體" panose="020B0604030504040204" pitchFamily="34" charset="-120"/>
                <a:ea typeface="微軟正黑體" panose="020B0604030504040204" pitchFamily="34" charset="-120"/>
              </a:endParaRPr>
            </a:p>
          </p:txBody>
        </p:sp>
      </p:grpSp>
      <p:sp>
        <p:nvSpPr>
          <p:cNvPr id="3" name="日期版面配置區 2"/>
          <p:cNvSpPr>
            <a:spLocks noGrp="1"/>
          </p:cNvSpPr>
          <p:nvPr>
            <p:ph type="dt" sz="half" idx="10"/>
          </p:nvPr>
        </p:nvSpPr>
        <p:spPr/>
        <p:txBody>
          <a:bodyPr/>
          <a:lstStyle/>
          <a:p>
            <a:fld id="{AA693E18-BA1D-421E-9BE6-3DE4746EF612}" type="datetime1">
              <a:rPr lang="zh-TW" altLang="en-US" smtClean="0"/>
              <a:t>2014/5/17</a:t>
            </a:fld>
            <a:endParaRPr lang="zh-TW" altLang="en-US" dirty="0"/>
          </a:p>
        </p:txBody>
      </p:sp>
    </p:spTree>
    <p:extLst>
      <p:ext uri="{BB962C8B-B14F-4D97-AF65-F5344CB8AC3E}">
        <p14:creationId xmlns:p14="http://schemas.microsoft.com/office/powerpoint/2010/main" val="55163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29"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2"/>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5" dur="500"/>
                                        <p:tgtEl>
                                          <p:spTgt spid="10"/>
                                        </p:tgtEl>
                                      </p:cBhvr>
                                    </p:animEffect>
                                  </p:childTnLst>
                                </p:cTn>
                              </p:par>
                              <p:par>
                                <p:cTn id="16" presetID="29"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ppt_x</p:attrName>
                                        </p:attrNameLst>
                                      </p:cBhvr>
                                      <p:tavLst>
                                        <p:tav tm="0">
                                          <p:val>
                                            <p:strVal val="#ppt_x-.2"/>
                                          </p:val>
                                        </p:tav>
                                        <p:tav tm="100000">
                                          <p:val>
                                            <p:strVal val="#ppt_x"/>
                                          </p:val>
                                        </p:tav>
                                      </p:tavLst>
                                    </p:anim>
                                    <p:anim calcmode="lin" valueType="num">
                                      <p:cBhvr>
                                        <p:cTn id="19" dur="5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20" dur="500"/>
                                        <p:tgtEl>
                                          <p:spTgt spid="19"/>
                                        </p:tgtEl>
                                      </p:cBhvr>
                                    </p:animEffect>
                                  </p:childTnLst>
                                </p:cTn>
                              </p:par>
                              <p:par>
                                <p:cTn id="21" presetID="29"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ppt_x</p:attrName>
                                        </p:attrNameLst>
                                      </p:cBhvr>
                                      <p:tavLst>
                                        <p:tav tm="0">
                                          <p:val>
                                            <p:strVal val="#ppt_x-.2"/>
                                          </p:val>
                                        </p:tav>
                                        <p:tav tm="100000">
                                          <p:val>
                                            <p:strVal val="#ppt_x"/>
                                          </p:val>
                                        </p:tav>
                                      </p:tavLst>
                                    </p:anim>
                                    <p:anim calcmode="lin" valueType="num">
                                      <p:cBhvr>
                                        <p:cTn id="24" dur="5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25" dur="500"/>
                                        <p:tgtEl>
                                          <p:spTgt spid="28"/>
                                        </p:tgtEl>
                                      </p:cBhvr>
                                    </p:animEffect>
                                  </p:childTnLst>
                                </p:cTn>
                              </p:par>
                              <p:par>
                                <p:cTn id="26" presetID="29"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ppt_x</p:attrName>
                                        </p:attrNameLst>
                                      </p:cBhvr>
                                      <p:tavLst>
                                        <p:tav tm="0">
                                          <p:val>
                                            <p:strVal val="#ppt_x-.2"/>
                                          </p:val>
                                        </p:tav>
                                        <p:tav tm="100000">
                                          <p:val>
                                            <p:strVal val="#ppt_x"/>
                                          </p:val>
                                        </p:tav>
                                      </p:tavLst>
                                    </p:anim>
                                    <p:anim calcmode="lin" valueType="num">
                                      <p:cBhvr>
                                        <p:cTn id="29" dur="5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3.1 </a:t>
            </a:r>
            <a:r>
              <a:rPr lang="zh-TW" altLang="en-US" dirty="0"/>
              <a:t>數位教材製作</a:t>
            </a:r>
            <a:r>
              <a:rPr lang="en-US" altLang="zh-TW" dirty="0"/>
              <a:t>(</a:t>
            </a:r>
            <a:r>
              <a:rPr lang="en-US" altLang="zh-TW" dirty="0" smtClean="0"/>
              <a:t>1/6)</a:t>
            </a:r>
            <a:endParaRPr lang="zh-TW" altLang="en-US" dirty="0"/>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13</a:t>
            </a:fld>
            <a:endParaRPr lang="zh-TW" altLang="en-US" dirty="0"/>
          </a:p>
        </p:txBody>
      </p:sp>
      <p:sp>
        <p:nvSpPr>
          <p:cNvPr id="3" name="日期版面配置區 2"/>
          <p:cNvSpPr>
            <a:spLocks noGrp="1"/>
          </p:cNvSpPr>
          <p:nvPr>
            <p:ph type="dt" sz="half" idx="10"/>
          </p:nvPr>
        </p:nvSpPr>
        <p:spPr/>
        <p:txBody>
          <a:bodyPr/>
          <a:lstStyle/>
          <a:p>
            <a:fld id="{9B3AAE8D-2B74-4176-8276-1DABC2FDF2CD}" type="datetime1">
              <a:rPr lang="zh-TW" altLang="en-US" smtClean="0"/>
              <a:t>2014/5/17</a:t>
            </a:fld>
            <a:endParaRPr lang="zh-TW" altLang="en-US" dirty="0"/>
          </a:p>
        </p:txBody>
      </p:sp>
      <p:pic>
        <p:nvPicPr>
          <p:cNvPr id="7" name="內容版面配置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538027"/>
            <a:ext cx="6348413" cy="4780483"/>
          </a:xfrm>
          <a:ln>
            <a:solidFill>
              <a:schemeClr val="tx1"/>
            </a:solidFill>
          </a:ln>
        </p:spPr>
      </p:pic>
    </p:spTree>
    <p:extLst>
      <p:ext uri="{BB962C8B-B14F-4D97-AF65-F5344CB8AC3E}">
        <p14:creationId xmlns:p14="http://schemas.microsoft.com/office/powerpoint/2010/main" val="2599066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3.1 </a:t>
            </a:r>
            <a:r>
              <a:rPr lang="zh-TW" altLang="en-US" dirty="0"/>
              <a:t>數位教材製作</a:t>
            </a:r>
            <a:r>
              <a:rPr lang="en-US" altLang="zh-TW" dirty="0" smtClean="0"/>
              <a:t>(2/6</a:t>
            </a:r>
            <a:r>
              <a:rPr lang="en-US" altLang="zh-TW" dirty="0"/>
              <a:t>)</a:t>
            </a:r>
            <a:endParaRPr lang="zh-TW" altLang="en-US" dirty="0"/>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523323"/>
            <a:ext cx="6348413" cy="4792429"/>
          </a:xfrm>
          <a:ln>
            <a:solidFill>
              <a:schemeClr val="tx1"/>
            </a:solidFill>
          </a:ln>
        </p:spPr>
      </p:pic>
      <p:sp>
        <p:nvSpPr>
          <p:cNvPr id="4" name="投影片編號版面配置區 3"/>
          <p:cNvSpPr>
            <a:spLocks noGrp="1"/>
          </p:cNvSpPr>
          <p:nvPr>
            <p:ph type="sldNum" sz="quarter" idx="12"/>
          </p:nvPr>
        </p:nvSpPr>
        <p:spPr/>
        <p:txBody>
          <a:bodyPr/>
          <a:lstStyle/>
          <a:p>
            <a:fld id="{B75BABF2-9392-46EC-9B42-4B7516D0480E}" type="slidenum">
              <a:rPr lang="zh-TW" altLang="en-US" smtClean="0"/>
              <a:pPr/>
              <a:t>14</a:t>
            </a:fld>
            <a:endParaRPr lang="zh-TW" altLang="en-US" dirty="0"/>
          </a:p>
        </p:txBody>
      </p:sp>
      <p:sp>
        <p:nvSpPr>
          <p:cNvPr id="3" name="日期版面配置區 2"/>
          <p:cNvSpPr>
            <a:spLocks noGrp="1"/>
          </p:cNvSpPr>
          <p:nvPr>
            <p:ph type="dt" sz="half" idx="10"/>
          </p:nvPr>
        </p:nvSpPr>
        <p:spPr/>
        <p:txBody>
          <a:bodyPr/>
          <a:lstStyle/>
          <a:p>
            <a:fld id="{E10CC224-7951-48E6-A3C5-8CBE409412A7}" type="datetime1">
              <a:rPr lang="zh-TW" altLang="en-US" smtClean="0"/>
              <a:t>2014/5/17</a:t>
            </a:fld>
            <a:endParaRPr lang="zh-TW" altLang="en-US" dirty="0"/>
          </a:p>
        </p:txBody>
      </p:sp>
    </p:spTree>
    <p:extLst>
      <p:ext uri="{BB962C8B-B14F-4D97-AF65-F5344CB8AC3E}">
        <p14:creationId xmlns:p14="http://schemas.microsoft.com/office/powerpoint/2010/main" val="824990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3.1 </a:t>
            </a:r>
            <a:r>
              <a:rPr lang="zh-TW" altLang="en-US" dirty="0"/>
              <a:t>數位教材製作</a:t>
            </a:r>
            <a:r>
              <a:rPr lang="en-US" altLang="zh-TW" dirty="0" smtClean="0"/>
              <a:t>(3/6)</a:t>
            </a:r>
            <a:endParaRPr lang="zh-TW" altLang="en-US" dirty="0"/>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537330"/>
            <a:ext cx="6348413" cy="4764415"/>
          </a:xfrm>
          <a:ln>
            <a:solidFill>
              <a:schemeClr val="tx1"/>
            </a:solidFill>
          </a:ln>
        </p:spPr>
      </p:pic>
      <p:sp>
        <p:nvSpPr>
          <p:cNvPr id="4" name="投影片編號版面配置區 3"/>
          <p:cNvSpPr>
            <a:spLocks noGrp="1"/>
          </p:cNvSpPr>
          <p:nvPr>
            <p:ph type="sldNum" sz="quarter" idx="12"/>
          </p:nvPr>
        </p:nvSpPr>
        <p:spPr/>
        <p:txBody>
          <a:bodyPr/>
          <a:lstStyle/>
          <a:p>
            <a:fld id="{B75BABF2-9392-46EC-9B42-4B7516D0480E}" type="slidenum">
              <a:rPr lang="zh-TW" altLang="en-US" smtClean="0"/>
              <a:pPr/>
              <a:t>15</a:t>
            </a:fld>
            <a:endParaRPr lang="zh-TW" altLang="en-US" dirty="0"/>
          </a:p>
        </p:txBody>
      </p:sp>
      <p:sp>
        <p:nvSpPr>
          <p:cNvPr id="3" name="日期版面配置區 2"/>
          <p:cNvSpPr>
            <a:spLocks noGrp="1"/>
          </p:cNvSpPr>
          <p:nvPr>
            <p:ph type="dt" sz="half" idx="10"/>
          </p:nvPr>
        </p:nvSpPr>
        <p:spPr/>
        <p:txBody>
          <a:bodyPr/>
          <a:lstStyle/>
          <a:p>
            <a:fld id="{0C24C149-F306-4797-9D4D-9F63A6410980}" type="datetime1">
              <a:rPr lang="zh-TW" altLang="en-US" smtClean="0"/>
              <a:t>2014/5/17</a:t>
            </a:fld>
            <a:endParaRPr lang="zh-TW" altLang="en-US" dirty="0"/>
          </a:p>
        </p:txBody>
      </p:sp>
    </p:spTree>
    <p:extLst>
      <p:ext uri="{BB962C8B-B14F-4D97-AF65-F5344CB8AC3E}">
        <p14:creationId xmlns:p14="http://schemas.microsoft.com/office/powerpoint/2010/main" val="3129179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3.1 </a:t>
            </a:r>
            <a:r>
              <a:rPr lang="zh-TW" altLang="en-US" dirty="0"/>
              <a:t>數位教材製作</a:t>
            </a:r>
            <a:r>
              <a:rPr lang="en-US" altLang="zh-TW" dirty="0" smtClean="0"/>
              <a:t>(4/6</a:t>
            </a:r>
            <a:r>
              <a:rPr lang="en-US" altLang="zh-TW" dirty="0"/>
              <a:t>)</a:t>
            </a:r>
            <a:endParaRPr lang="zh-TW" altLang="en-US" dirty="0"/>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16</a:t>
            </a:fld>
            <a:endParaRPr lang="zh-TW" altLang="en-US" dirty="0"/>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531118"/>
            <a:ext cx="6348413" cy="4776839"/>
          </a:xfrm>
          <a:ln>
            <a:solidFill>
              <a:schemeClr val="tx1"/>
            </a:solidFill>
          </a:ln>
        </p:spPr>
      </p:pic>
      <p:sp>
        <p:nvSpPr>
          <p:cNvPr id="3" name="日期版面配置區 2"/>
          <p:cNvSpPr>
            <a:spLocks noGrp="1"/>
          </p:cNvSpPr>
          <p:nvPr>
            <p:ph type="dt" sz="half" idx="10"/>
          </p:nvPr>
        </p:nvSpPr>
        <p:spPr/>
        <p:txBody>
          <a:bodyPr/>
          <a:lstStyle/>
          <a:p>
            <a:fld id="{C6FB8B21-C897-4881-9C14-4FB05B8C1099}" type="datetime1">
              <a:rPr lang="zh-TW" altLang="en-US" smtClean="0"/>
              <a:t>2014/5/17</a:t>
            </a:fld>
            <a:endParaRPr lang="zh-TW" altLang="en-US" dirty="0"/>
          </a:p>
        </p:txBody>
      </p:sp>
    </p:spTree>
    <p:extLst>
      <p:ext uri="{BB962C8B-B14F-4D97-AF65-F5344CB8AC3E}">
        <p14:creationId xmlns:p14="http://schemas.microsoft.com/office/powerpoint/2010/main" val="3610637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3.1 </a:t>
            </a:r>
            <a:r>
              <a:rPr lang="zh-TW" altLang="en-US" dirty="0"/>
              <a:t>數位教材製作</a:t>
            </a:r>
            <a:r>
              <a:rPr lang="en-US" altLang="zh-TW" dirty="0" smtClean="0"/>
              <a:t>(5/6</a:t>
            </a:r>
            <a:r>
              <a:rPr lang="en-US" altLang="zh-TW" dirty="0"/>
              <a:t>)</a:t>
            </a:r>
            <a:endParaRPr lang="zh-TW" altLang="en-US" dirty="0"/>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17</a:t>
            </a:fld>
            <a:endParaRPr lang="zh-TW" altLang="en-US" dirty="0"/>
          </a:p>
        </p:txBody>
      </p:sp>
      <p:pic>
        <p:nvPicPr>
          <p:cNvPr id="12" name="內容版面配置區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645920"/>
            <a:ext cx="6348413" cy="4108703"/>
          </a:xfrm>
          <a:ln>
            <a:solidFill>
              <a:schemeClr val="tx1"/>
            </a:solidFill>
          </a:ln>
        </p:spPr>
      </p:pic>
      <p:sp>
        <p:nvSpPr>
          <p:cNvPr id="3" name="日期版面配置區 2"/>
          <p:cNvSpPr>
            <a:spLocks noGrp="1"/>
          </p:cNvSpPr>
          <p:nvPr>
            <p:ph type="dt" sz="half" idx="10"/>
          </p:nvPr>
        </p:nvSpPr>
        <p:spPr/>
        <p:txBody>
          <a:bodyPr/>
          <a:lstStyle/>
          <a:p>
            <a:fld id="{388E63EE-9011-4AE2-8CCF-7CBD95B7493F}" type="datetime1">
              <a:rPr lang="zh-TW" altLang="en-US" smtClean="0"/>
              <a:t>2014/5/17</a:t>
            </a:fld>
            <a:endParaRPr lang="zh-TW" altLang="en-US" dirty="0"/>
          </a:p>
        </p:txBody>
      </p:sp>
    </p:spTree>
    <p:extLst>
      <p:ext uri="{BB962C8B-B14F-4D97-AF65-F5344CB8AC3E}">
        <p14:creationId xmlns:p14="http://schemas.microsoft.com/office/powerpoint/2010/main" val="1222006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3.1 </a:t>
            </a:r>
            <a:r>
              <a:rPr lang="zh-TW" altLang="en-US" dirty="0"/>
              <a:t>數位教材製作</a:t>
            </a:r>
            <a:r>
              <a:rPr lang="en-US" altLang="zh-TW" dirty="0" smtClean="0"/>
              <a:t>(6/6</a:t>
            </a:r>
            <a:r>
              <a:rPr lang="en-US" altLang="zh-TW" dirty="0"/>
              <a:t>)</a:t>
            </a:r>
            <a:endParaRPr lang="zh-TW" altLang="en-US" dirty="0"/>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18</a:t>
            </a:fld>
            <a:endParaRPr lang="zh-TW" altLang="en-US" dirty="0"/>
          </a:p>
        </p:txBody>
      </p:sp>
      <p:pic>
        <p:nvPicPr>
          <p:cNvPr id="14" name="內容版面配置區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645920"/>
            <a:ext cx="6348413" cy="4108703"/>
          </a:xfrm>
          <a:ln>
            <a:solidFill>
              <a:schemeClr val="tx1"/>
            </a:solidFill>
          </a:ln>
        </p:spPr>
      </p:pic>
      <p:sp>
        <p:nvSpPr>
          <p:cNvPr id="3" name="日期版面配置區 2"/>
          <p:cNvSpPr>
            <a:spLocks noGrp="1"/>
          </p:cNvSpPr>
          <p:nvPr>
            <p:ph type="dt" sz="half" idx="10"/>
          </p:nvPr>
        </p:nvSpPr>
        <p:spPr/>
        <p:txBody>
          <a:bodyPr/>
          <a:lstStyle/>
          <a:p>
            <a:fld id="{3207449B-A988-468B-8EDC-6655077C85FB}" type="datetime1">
              <a:rPr lang="zh-TW" altLang="en-US" smtClean="0"/>
              <a:t>2014/5/17</a:t>
            </a:fld>
            <a:endParaRPr lang="zh-TW" altLang="en-US" dirty="0"/>
          </a:p>
        </p:txBody>
      </p:sp>
    </p:spTree>
    <p:extLst>
      <p:ext uri="{BB962C8B-B14F-4D97-AF65-F5344CB8AC3E}">
        <p14:creationId xmlns:p14="http://schemas.microsoft.com/office/powerpoint/2010/main" val="1220995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3.2 </a:t>
            </a:r>
            <a:r>
              <a:rPr lang="zh-TW" altLang="en-US" dirty="0" smtClean="0"/>
              <a:t>研究架構與研究假設</a:t>
            </a:r>
            <a:endParaRPr lang="zh-TW" altLang="en-US" dirty="0"/>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19</a:t>
            </a:fld>
            <a:endParaRPr lang="zh-TW" altLang="en-US" dirty="0"/>
          </a:p>
        </p:txBody>
      </p:sp>
      <p:graphicFrame>
        <p:nvGraphicFramePr>
          <p:cNvPr id="3" name="物件 2"/>
          <p:cNvGraphicFramePr>
            <a:graphicFrameLocks noChangeAspect="1"/>
          </p:cNvGraphicFramePr>
          <p:nvPr>
            <p:extLst>
              <p:ext uri="{D42A27DB-BD31-4B8C-83A1-F6EECF244321}">
                <p14:modId xmlns:p14="http://schemas.microsoft.com/office/powerpoint/2010/main" val="1024302102"/>
              </p:ext>
            </p:extLst>
          </p:nvPr>
        </p:nvGraphicFramePr>
        <p:xfrm>
          <a:off x="1287945" y="1289468"/>
          <a:ext cx="4991022" cy="5385969"/>
        </p:xfrm>
        <a:graphic>
          <a:graphicData uri="http://schemas.openxmlformats.org/presentationml/2006/ole">
            <mc:AlternateContent xmlns:mc="http://schemas.openxmlformats.org/markup-compatibility/2006">
              <mc:Choice xmlns:v="urn:schemas-microsoft-com:vml" Requires="v">
                <p:oleObj spid="_x0000_s2165" name="Visio" r:id="rId4" imgW="2266963" imgH="2446948" progId="Visio.Drawing.11">
                  <p:embed/>
                </p:oleObj>
              </mc:Choice>
              <mc:Fallback>
                <p:oleObj name="Visio" r:id="rId4" imgW="2266963" imgH="2446948" progId="Visio.Drawing.11">
                  <p:embed/>
                  <p:pic>
                    <p:nvPicPr>
                      <p:cNvPr id="0" name=""/>
                      <p:cNvPicPr/>
                      <p:nvPr/>
                    </p:nvPicPr>
                    <p:blipFill>
                      <a:blip r:embed="rId5"/>
                      <a:stretch>
                        <a:fillRect/>
                      </a:stretch>
                    </p:blipFill>
                    <p:spPr>
                      <a:xfrm>
                        <a:off x="1287945" y="1289468"/>
                        <a:ext cx="4991022" cy="5385969"/>
                      </a:xfrm>
                      <a:prstGeom prst="rect">
                        <a:avLst/>
                      </a:prstGeom>
                    </p:spPr>
                  </p:pic>
                </p:oleObj>
              </mc:Fallback>
            </mc:AlternateContent>
          </a:graphicData>
        </a:graphic>
      </p:graphicFrame>
      <p:sp>
        <p:nvSpPr>
          <p:cNvPr id="5" name="日期版面配置區 4"/>
          <p:cNvSpPr>
            <a:spLocks noGrp="1"/>
          </p:cNvSpPr>
          <p:nvPr>
            <p:ph type="dt" sz="half" idx="10"/>
          </p:nvPr>
        </p:nvSpPr>
        <p:spPr/>
        <p:txBody>
          <a:bodyPr/>
          <a:lstStyle/>
          <a:p>
            <a:fld id="{F46C6E73-577A-4CE8-9529-8B0B821798A0}" type="datetime1">
              <a:rPr lang="zh-TW" altLang="en-US" smtClean="0"/>
              <a:t>2014/5/17</a:t>
            </a:fld>
            <a:endParaRPr lang="zh-TW" altLang="en-US" dirty="0"/>
          </a:p>
        </p:txBody>
      </p:sp>
    </p:spTree>
    <p:extLst>
      <p:ext uri="{BB962C8B-B14F-4D97-AF65-F5344CB8AC3E}">
        <p14:creationId xmlns:p14="http://schemas.microsoft.com/office/powerpoint/2010/main" val="993939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2</a:t>
            </a:fld>
            <a:endParaRPr lang="zh-TW" altLang="en-US" dirty="0"/>
          </a:p>
        </p:txBody>
      </p:sp>
      <p:grpSp>
        <p:nvGrpSpPr>
          <p:cNvPr id="64" name="Group 53"/>
          <p:cNvGrpSpPr>
            <a:grpSpLocks/>
          </p:cNvGrpSpPr>
          <p:nvPr/>
        </p:nvGrpSpPr>
        <p:grpSpPr bwMode="auto">
          <a:xfrm>
            <a:off x="-2439988" y="1673225"/>
            <a:ext cx="4879975" cy="5184775"/>
            <a:chOff x="-1509" y="754"/>
            <a:chExt cx="3074" cy="3266"/>
          </a:xfrm>
        </p:grpSpPr>
        <p:sp>
          <p:nvSpPr>
            <p:cNvPr id="65" name="AutoShape 2"/>
            <p:cNvSpPr>
              <a:spLocks noChangeArrowheads="1"/>
            </p:cNvSpPr>
            <p:nvPr/>
          </p:nvSpPr>
          <p:spPr bwMode="ltGray">
            <a:xfrm rot="5400000">
              <a:off x="-1605" y="850"/>
              <a:ext cx="3266" cy="30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3 w 21600"/>
                <a:gd name="T13" fmla="*/ 0 h 21600"/>
                <a:gd name="T14" fmla="*/ 21197 w 21600"/>
                <a:gd name="T15" fmla="*/ 13625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gradFill rotWithShape="0">
              <a:gsLst>
                <a:gs pos="0">
                  <a:srgbClr val="DBE0ED"/>
                </a:gs>
                <a:gs pos="100000">
                  <a:srgbClr val="B0BAD8"/>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TW" altLang="en-US"/>
            </a:p>
          </p:txBody>
        </p:sp>
        <p:sp>
          <p:nvSpPr>
            <p:cNvPr id="66" name="AutoShape 3"/>
            <p:cNvSpPr>
              <a:spLocks noChangeArrowheads="1"/>
            </p:cNvSpPr>
            <p:nvPr/>
          </p:nvSpPr>
          <p:spPr bwMode="ltGray">
            <a:xfrm rot="5400000" flipH="1">
              <a:off x="-1318" y="1093"/>
              <a:ext cx="2689" cy="253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9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gradFill rotWithShape="0">
              <a:gsLst>
                <a:gs pos="0">
                  <a:srgbClr val="E3EBFF"/>
                </a:gs>
                <a:gs pos="100000">
                  <a:srgbClr val="B8CCFE"/>
                </a:gs>
              </a:gsLst>
              <a:lin ang="0" scaled="1"/>
            </a:gra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p>
              <a:endParaRPr lang="zh-TW" altLang="en-US"/>
            </a:p>
          </p:txBody>
        </p:sp>
      </p:grpSp>
      <p:grpSp>
        <p:nvGrpSpPr>
          <p:cNvPr id="67" name="Group 50"/>
          <p:cNvGrpSpPr>
            <a:grpSpLocks/>
          </p:cNvGrpSpPr>
          <p:nvPr/>
        </p:nvGrpSpPr>
        <p:grpSpPr bwMode="auto">
          <a:xfrm>
            <a:off x="2121776" y="3314736"/>
            <a:ext cx="6092746" cy="635000"/>
            <a:chOff x="1446" y="2213"/>
            <a:chExt cx="3429" cy="400"/>
          </a:xfrm>
        </p:grpSpPr>
        <p:grpSp>
          <p:nvGrpSpPr>
            <p:cNvPr id="68" name="Group 23"/>
            <p:cNvGrpSpPr>
              <a:grpSpLocks/>
            </p:cNvGrpSpPr>
            <p:nvPr/>
          </p:nvGrpSpPr>
          <p:grpSpPr bwMode="auto">
            <a:xfrm>
              <a:off x="1446" y="2296"/>
              <a:ext cx="240" cy="240"/>
              <a:chOff x="2078" y="1680"/>
              <a:chExt cx="1615" cy="1615"/>
            </a:xfrm>
          </p:grpSpPr>
          <p:sp>
            <p:nvSpPr>
              <p:cNvPr id="70" name="Oval 2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71" name="Oval 2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72" name="Oval 26"/>
              <p:cNvSpPr>
                <a:spLocks noChangeArrowheads="1"/>
              </p:cNvSpPr>
              <p:nvPr/>
            </p:nvSpPr>
            <p:spPr bwMode="gray">
              <a:xfrm>
                <a:off x="2253" y="1858"/>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fontAlgn="auto" hangingPunct="1">
                  <a:spcBef>
                    <a:spcPts val="0"/>
                  </a:spcBef>
                  <a:spcAft>
                    <a:spcPts val="0"/>
                  </a:spcAft>
                  <a:defRPr/>
                </a:pPr>
                <a:endParaRPr kumimoji="0" lang="zh-TW" altLang="en-US">
                  <a:latin typeface="+mn-lt"/>
                </a:endParaRPr>
              </a:p>
            </p:txBody>
          </p:sp>
          <p:sp>
            <p:nvSpPr>
              <p:cNvPr id="73" name="Oval 27"/>
              <p:cNvSpPr>
                <a:spLocks noChangeArrowheads="1"/>
              </p:cNvSpPr>
              <p:nvPr/>
            </p:nvSpPr>
            <p:spPr bwMode="gray">
              <a:xfrm>
                <a:off x="2254" y="1856"/>
                <a:ext cx="1262" cy="1265"/>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74" name="Oval 28"/>
              <p:cNvSpPr>
                <a:spLocks noChangeArrowheads="1"/>
              </p:cNvSpPr>
              <p:nvPr/>
            </p:nvSpPr>
            <p:spPr bwMode="gray">
              <a:xfrm>
                <a:off x="2334" y="1935"/>
                <a:ext cx="1097"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fontAlgn="auto" hangingPunct="1">
                  <a:spcBef>
                    <a:spcPts val="0"/>
                  </a:spcBef>
                  <a:spcAft>
                    <a:spcPts val="0"/>
                  </a:spcAft>
                  <a:defRPr/>
                </a:pPr>
                <a:endParaRPr kumimoji="0" lang="zh-TW" altLang="en-US">
                  <a:latin typeface="+mn-lt"/>
                </a:endParaRPr>
              </a:p>
            </p:txBody>
          </p:sp>
          <p:sp>
            <p:nvSpPr>
              <p:cNvPr id="75" name="Oval 29"/>
              <p:cNvSpPr>
                <a:spLocks noChangeArrowheads="1"/>
              </p:cNvSpPr>
              <p:nvPr/>
            </p:nvSpPr>
            <p:spPr bwMode="gray">
              <a:xfrm>
                <a:off x="2337" y="1939"/>
                <a:ext cx="1096" cy="1098"/>
              </a:xfrm>
              <a:prstGeom prst="ellipse">
                <a:avLst/>
              </a:prstGeom>
              <a:gradFill rotWithShape="0">
                <a:gsLst>
                  <a:gs pos="0">
                    <a:srgbClr val="0070C0"/>
                  </a:gs>
                  <a:gs pos="100000">
                    <a:srgbClr val="4532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grpSp>
        <p:sp>
          <p:nvSpPr>
            <p:cNvPr id="69" name="AutoShape 6"/>
            <p:cNvSpPr>
              <a:spLocks noChangeArrowheads="1"/>
            </p:cNvSpPr>
            <p:nvPr/>
          </p:nvSpPr>
          <p:spPr bwMode="gray">
            <a:xfrm>
              <a:off x="1673" y="2213"/>
              <a:ext cx="3202" cy="400"/>
            </a:xfrm>
            <a:prstGeom prst="roundRect">
              <a:avLst>
                <a:gd name="adj" fmla="val 50000"/>
              </a:avLst>
            </a:prstGeom>
            <a:gradFill rotWithShape="1">
              <a:gsLst>
                <a:gs pos="0">
                  <a:srgbClr val="FFFFFF"/>
                </a:gs>
                <a:gs pos="100000">
                  <a:srgbClr val="B7E7FF"/>
                </a:gs>
              </a:gsLst>
              <a:lin ang="0" scaled="1"/>
            </a:gradFill>
            <a:ln w="28575" algn="ctr">
              <a:solidFill>
                <a:srgbClr val="B2B2B2"/>
              </a:solidFill>
              <a:round/>
              <a:headEnd/>
              <a:tailEnd/>
            </a:ln>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en-US" altLang="zh-TW" sz="3600" b="1" dirty="0">
                  <a:solidFill>
                    <a:srgbClr val="000000"/>
                  </a:solidFill>
                  <a:latin typeface="Times New Roman" panose="02020603050405020304" pitchFamily="18" charset="0"/>
                  <a:ea typeface="標楷體" pitchFamily="65" charset="-120"/>
                  <a:cs typeface="Times New Roman" panose="02020603050405020304" pitchFamily="18" charset="0"/>
                </a:rPr>
                <a:t>3</a:t>
              </a:r>
              <a:r>
                <a:rPr kumimoji="0" lang="en-US" altLang="zh-TW" sz="3600" b="1" dirty="0" smtClean="0">
                  <a:solidFill>
                    <a:srgbClr val="000000"/>
                  </a:solidFill>
                  <a:latin typeface="Times New Roman" panose="02020603050405020304" pitchFamily="18" charset="0"/>
                  <a:ea typeface="標楷體" pitchFamily="65" charset="-120"/>
                  <a:cs typeface="Times New Roman" panose="02020603050405020304" pitchFamily="18" charset="0"/>
                </a:rPr>
                <a:t>. </a:t>
              </a:r>
              <a:r>
                <a:rPr kumimoji="0" lang="zh-TW" altLang="en-US" sz="3600" b="1" dirty="0" smtClean="0">
                  <a:solidFill>
                    <a:srgbClr val="000000"/>
                  </a:solidFill>
                  <a:latin typeface="微軟正黑體" panose="020B0604030504040204" pitchFamily="34" charset="-120"/>
                  <a:ea typeface="微軟正黑體" panose="020B0604030504040204" pitchFamily="34" charset="-120"/>
                </a:rPr>
                <a:t>研 </a:t>
              </a:r>
              <a:r>
                <a:rPr kumimoji="0" lang="zh-TW" altLang="en-US" sz="3600" b="1" dirty="0">
                  <a:solidFill>
                    <a:srgbClr val="000000"/>
                  </a:solidFill>
                  <a:latin typeface="微軟正黑體" panose="020B0604030504040204" pitchFamily="34" charset="-120"/>
                  <a:ea typeface="微軟正黑體" panose="020B0604030504040204" pitchFamily="34" charset="-120"/>
                </a:rPr>
                <a:t>究 方 法</a:t>
              </a:r>
              <a:endParaRPr kumimoji="0" lang="en-US" altLang="zh-TW" sz="3600" b="1" dirty="0">
                <a:solidFill>
                  <a:srgbClr val="000000"/>
                </a:solidFill>
                <a:latin typeface="微軟正黑體" panose="020B0604030504040204" pitchFamily="34" charset="-120"/>
                <a:ea typeface="微軟正黑體" panose="020B0604030504040204" pitchFamily="34" charset="-120"/>
              </a:endParaRPr>
            </a:p>
          </p:txBody>
        </p:sp>
      </p:grpSp>
      <p:grpSp>
        <p:nvGrpSpPr>
          <p:cNvPr id="76" name="Group 49"/>
          <p:cNvGrpSpPr>
            <a:grpSpLocks/>
          </p:cNvGrpSpPr>
          <p:nvPr/>
        </p:nvGrpSpPr>
        <p:grpSpPr bwMode="auto">
          <a:xfrm>
            <a:off x="2189373" y="4211717"/>
            <a:ext cx="6242291" cy="647700"/>
            <a:chOff x="1350" y="1661"/>
            <a:chExt cx="3275" cy="408"/>
          </a:xfrm>
        </p:grpSpPr>
        <p:grpSp>
          <p:nvGrpSpPr>
            <p:cNvPr id="77" name="Group 16"/>
            <p:cNvGrpSpPr>
              <a:grpSpLocks/>
            </p:cNvGrpSpPr>
            <p:nvPr/>
          </p:nvGrpSpPr>
          <p:grpSpPr bwMode="auto">
            <a:xfrm>
              <a:off x="1350" y="1739"/>
              <a:ext cx="240" cy="240"/>
              <a:chOff x="2078" y="1680"/>
              <a:chExt cx="1615" cy="1615"/>
            </a:xfrm>
          </p:grpSpPr>
          <p:sp>
            <p:nvSpPr>
              <p:cNvPr id="79" name="Oval 1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80" name="Oval 1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81" name="Oval 19"/>
              <p:cNvSpPr>
                <a:spLocks noChangeArrowheads="1"/>
              </p:cNvSpPr>
              <p:nvPr/>
            </p:nvSpPr>
            <p:spPr bwMode="gray">
              <a:xfrm>
                <a:off x="2253" y="1858"/>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fontAlgn="auto" hangingPunct="1">
                  <a:spcBef>
                    <a:spcPts val="0"/>
                  </a:spcBef>
                  <a:spcAft>
                    <a:spcPts val="0"/>
                  </a:spcAft>
                  <a:defRPr/>
                </a:pPr>
                <a:endParaRPr kumimoji="0" lang="zh-TW" altLang="en-US">
                  <a:latin typeface="+mn-lt"/>
                </a:endParaRPr>
              </a:p>
            </p:txBody>
          </p:sp>
          <p:sp>
            <p:nvSpPr>
              <p:cNvPr id="82" name="Oval 20"/>
              <p:cNvSpPr>
                <a:spLocks noChangeArrowheads="1"/>
              </p:cNvSpPr>
              <p:nvPr/>
            </p:nvSpPr>
            <p:spPr bwMode="gray">
              <a:xfrm>
                <a:off x="2254" y="1856"/>
                <a:ext cx="1262" cy="1265"/>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83" name="Oval 21"/>
              <p:cNvSpPr>
                <a:spLocks noChangeArrowheads="1"/>
              </p:cNvSpPr>
              <p:nvPr/>
            </p:nvSpPr>
            <p:spPr bwMode="gray">
              <a:xfrm>
                <a:off x="2334" y="1935"/>
                <a:ext cx="1097"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fontAlgn="auto" hangingPunct="1">
                  <a:spcBef>
                    <a:spcPts val="0"/>
                  </a:spcBef>
                  <a:spcAft>
                    <a:spcPts val="0"/>
                  </a:spcAft>
                  <a:defRPr/>
                </a:pPr>
                <a:endParaRPr kumimoji="0" lang="zh-TW" altLang="en-US">
                  <a:latin typeface="+mn-lt"/>
                </a:endParaRPr>
              </a:p>
            </p:txBody>
          </p:sp>
          <p:sp>
            <p:nvSpPr>
              <p:cNvPr id="84" name="Oval 22"/>
              <p:cNvSpPr>
                <a:spLocks noChangeArrowheads="1"/>
              </p:cNvSpPr>
              <p:nvPr/>
            </p:nvSpPr>
            <p:spPr bwMode="gray">
              <a:xfrm>
                <a:off x="2337" y="1939"/>
                <a:ext cx="1096" cy="1098"/>
              </a:xfrm>
              <a:prstGeom prst="ellipse">
                <a:avLst/>
              </a:prstGeom>
              <a:gradFill rotWithShape="0">
                <a:gsLst>
                  <a:gs pos="0">
                    <a:srgbClr val="FF0000"/>
                  </a:gs>
                  <a:gs pos="16499">
                    <a:srgbClr val="E00812"/>
                  </a:gs>
                  <a:gs pos="24767">
                    <a:srgbClr val="D10C1B"/>
                  </a:gs>
                  <a:gs pos="42221">
                    <a:srgbClr val="B1152E"/>
                  </a:gs>
                  <a:gs pos="55960">
                    <a:srgbClr val="971C3D"/>
                  </a:gs>
                  <a:gs pos="71577">
                    <a:srgbClr val="7A244E"/>
                  </a:gs>
                  <a:gs pos="81625">
                    <a:srgbClr val="672959"/>
                  </a:gs>
                  <a:gs pos="100000">
                    <a:srgbClr val="4532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grpSp>
        <p:sp>
          <p:nvSpPr>
            <p:cNvPr id="78" name="AutoShape 7"/>
            <p:cNvSpPr>
              <a:spLocks noChangeArrowheads="1"/>
            </p:cNvSpPr>
            <p:nvPr/>
          </p:nvSpPr>
          <p:spPr bwMode="gray">
            <a:xfrm>
              <a:off x="1564" y="1661"/>
              <a:ext cx="3061" cy="408"/>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en-US" altLang="zh-TW" sz="3600" b="1" dirty="0">
                  <a:solidFill>
                    <a:srgbClr val="000000"/>
                  </a:solidFill>
                  <a:latin typeface="Times New Roman" panose="02020603050405020304" pitchFamily="18" charset="0"/>
                  <a:ea typeface="標楷體" pitchFamily="65" charset="-120"/>
                  <a:cs typeface="Times New Roman" panose="02020603050405020304" pitchFamily="18" charset="0"/>
                </a:rPr>
                <a:t>4</a:t>
              </a:r>
              <a:r>
                <a:rPr kumimoji="0" lang="en-US" altLang="zh-TW" sz="3600" b="1" dirty="0" smtClean="0">
                  <a:solidFill>
                    <a:srgbClr val="000000"/>
                  </a:solidFill>
                  <a:latin typeface="Times New Roman" panose="02020603050405020304" pitchFamily="18" charset="0"/>
                  <a:ea typeface="標楷體" pitchFamily="65" charset="-120"/>
                  <a:cs typeface="Times New Roman" panose="02020603050405020304" pitchFamily="18" charset="0"/>
                </a:rPr>
                <a:t>. </a:t>
              </a:r>
              <a:r>
                <a:rPr kumimoji="0" lang="zh-TW" altLang="en-US" sz="3600" b="1" dirty="0" smtClean="0">
                  <a:solidFill>
                    <a:srgbClr val="000000"/>
                  </a:solidFill>
                  <a:latin typeface="微軟正黑體" panose="020B0604030504040204" pitchFamily="34" charset="-120"/>
                  <a:ea typeface="微軟正黑體" panose="020B0604030504040204" pitchFamily="34" charset="-120"/>
                </a:rPr>
                <a:t>研 究 結 果 與 討 論</a:t>
              </a:r>
              <a:endParaRPr kumimoji="0" lang="en-US" altLang="zh-TW" sz="3600" b="1" dirty="0">
                <a:solidFill>
                  <a:srgbClr val="000000"/>
                </a:solidFill>
                <a:latin typeface="微軟正黑體" panose="020B0604030504040204" pitchFamily="34" charset="-120"/>
                <a:ea typeface="微軟正黑體" panose="020B0604030504040204" pitchFamily="34" charset="-120"/>
              </a:endParaRPr>
            </a:p>
          </p:txBody>
        </p:sp>
      </p:grpSp>
      <p:grpSp>
        <p:nvGrpSpPr>
          <p:cNvPr id="85" name="Group 49"/>
          <p:cNvGrpSpPr>
            <a:grpSpLocks/>
          </p:cNvGrpSpPr>
          <p:nvPr/>
        </p:nvGrpSpPr>
        <p:grpSpPr bwMode="auto">
          <a:xfrm>
            <a:off x="1181438" y="6030356"/>
            <a:ext cx="6167956" cy="647700"/>
            <a:chOff x="1350" y="1661"/>
            <a:chExt cx="3236" cy="408"/>
          </a:xfrm>
        </p:grpSpPr>
        <p:grpSp>
          <p:nvGrpSpPr>
            <p:cNvPr id="86" name="Group 16"/>
            <p:cNvGrpSpPr>
              <a:grpSpLocks/>
            </p:cNvGrpSpPr>
            <p:nvPr/>
          </p:nvGrpSpPr>
          <p:grpSpPr bwMode="auto">
            <a:xfrm>
              <a:off x="1350" y="1739"/>
              <a:ext cx="240" cy="240"/>
              <a:chOff x="2078" y="1680"/>
              <a:chExt cx="1615" cy="1615"/>
            </a:xfrm>
          </p:grpSpPr>
          <p:sp>
            <p:nvSpPr>
              <p:cNvPr id="88" name="Oval 1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89" name="Oval 1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90" name="Oval 19"/>
              <p:cNvSpPr>
                <a:spLocks noChangeArrowheads="1"/>
              </p:cNvSpPr>
              <p:nvPr/>
            </p:nvSpPr>
            <p:spPr bwMode="gray">
              <a:xfrm>
                <a:off x="2253" y="1858"/>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fontAlgn="auto" hangingPunct="1">
                  <a:spcBef>
                    <a:spcPts val="0"/>
                  </a:spcBef>
                  <a:spcAft>
                    <a:spcPts val="0"/>
                  </a:spcAft>
                  <a:defRPr/>
                </a:pPr>
                <a:endParaRPr kumimoji="0" lang="zh-TW" altLang="en-US">
                  <a:latin typeface="+mn-lt"/>
                </a:endParaRPr>
              </a:p>
            </p:txBody>
          </p:sp>
          <p:sp>
            <p:nvSpPr>
              <p:cNvPr id="91" name="Oval 20"/>
              <p:cNvSpPr>
                <a:spLocks noChangeArrowheads="1"/>
              </p:cNvSpPr>
              <p:nvPr/>
            </p:nvSpPr>
            <p:spPr bwMode="gray">
              <a:xfrm>
                <a:off x="2254" y="1856"/>
                <a:ext cx="1262" cy="1265"/>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92" name="Oval 21"/>
              <p:cNvSpPr>
                <a:spLocks noChangeArrowheads="1"/>
              </p:cNvSpPr>
              <p:nvPr/>
            </p:nvSpPr>
            <p:spPr bwMode="gray">
              <a:xfrm>
                <a:off x="2334" y="1935"/>
                <a:ext cx="1097"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fontAlgn="auto" hangingPunct="1">
                  <a:spcBef>
                    <a:spcPts val="0"/>
                  </a:spcBef>
                  <a:spcAft>
                    <a:spcPts val="0"/>
                  </a:spcAft>
                  <a:defRPr/>
                </a:pPr>
                <a:endParaRPr kumimoji="0" lang="zh-TW" altLang="en-US">
                  <a:latin typeface="+mn-lt"/>
                </a:endParaRPr>
              </a:p>
            </p:txBody>
          </p:sp>
          <p:sp>
            <p:nvSpPr>
              <p:cNvPr id="93" name="Oval 22"/>
              <p:cNvSpPr>
                <a:spLocks noChangeArrowheads="1"/>
              </p:cNvSpPr>
              <p:nvPr/>
            </p:nvSpPr>
            <p:spPr bwMode="gray">
              <a:xfrm>
                <a:off x="2337" y="1939"/>
                <a:ext cx="1096" cy="1098"/>
              </a:xfrm>
              <a:prstGeom prst="ellipse">
                <a:avLst/>
              </a:prstGeom>
              <a:gradFill rotWithShape="0">
                <a:gsLst>
                  <a:gs pos="0">
                    <a:srgbClr val="FF0000"/>
                  </a:gs>
                  <a:gs pos="16499">
                    <a:srgbClr val="E00812"/>
                  </a:gs>
                  <a:gs pos="24767">
                    <a:srgbClr val="D10C1B"/>
                  </a:gs>
                  <a:gs pos="42221">
                    <a:srgbClr val="B1152E"/>
                  </a:gs>
                  <a:gs pos="55960">
                    <a:srgbClr val="971C3D"/>
                  </a:gs>
                  <a:gs pos="71577">
                    <a:srgbClr val="7A244E"/>
                  </a:gs>
                  <a:gs pos="81625">
                    <a:srgbClr val="672959"/>
                  </a:gs>
                  <a:gs pos="100000">
                    <a:srgbClr val="4532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grpSp>
        <p:sp>
          <p:nvSpPr>
            <p:cNvPr id="87" name="AutoShape 7"/>
            <p:cNvSpPr>
              <a:spLocks noChangeArrowheads="1"/>
            </p:cNvSpPr>
            <p:nvPr/>
          </p:nvSpPr>
          <p:spPr bwMode="gray">
            <a:xfrm>
              <a:off x="1564" y="1661"/>
              <a:ext cx="3022" cy="408"/>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en-US" altLang="zh-TW" sz="3600" b="1" dirty="0" smtClean="0">
                  <a:solidFill>
                    <a:srgbClr val="000000"/>
                  </a:solidFill>
                  <a:latin typeface="Times New Roman" panose="02020603050405020304" pitchFamily="18" charset="0"/>
                  <a:ea typeface="標楷體" pitchFamily="65" charset="-120"/>
                  <a:cs typeface="Times New Roman" panose="02020603050405020304" pitchFamily="18" charset="0"/>
                </a:rPr>
                <a:t>6. </a:t>
              </a:r>
              <a:r>
                <a:rPr kumimoji="0" lang="zh-TW" altLang="en-US" sz="3600" b="1" dirty="0" smtClean="0">
                  <a:solidFill>
                    <a:srgbClr val="000000"/>
                  </a:solidFill>
                  <a:latin typeface="微軟正黑體" panose="020B0604030504040204" pitchFamily="34" charset="-120"/>
                  <a:ea typeface="微軟正黑體" panose="020B0604030504040204" pitchFamily="34" charset="-120"/>
                </a:rPr>
                <a:t>研 究 限 制、後 續 建 議 </a:t>
              </a:r>
              <a:endParaRPr kumimoji="0" lang="en-US" altLang="zh-TW" sz="3600" b="1" dirty="0">
                <a:solidFill>
                  <a:srgbClr val="000000"/>
                </a:solidFill>
                <a:latin typeface="微軟正黑體" panose="020B0604030504040204" pitchFamily="34" charset="-120"/>
                <a:ea typeface="微軟正黑體" panose="020B0604030504040204" pitchFamily="34" charset="-120"/>
              </a:endParaRPr>
            </a:p>
          </p:txBody>
        </p:sp>
      </p:grpSp>
      <p:grpSp>
        <p:nvGrpSpPr>
          <p:cNvPr id="94" name="Group 50"/>
          <p:cNvGrpSpPr>
            <a:grpSpLocks/>
          </p:cNvGrpSpPr>
          <p:nvPr/>
        </p:nvGrpSpPr>
        <p:grpSpPr bwMode="auto">
          <a:xfrm>
            <a:off x="1924905" y="5128431"/>
            <a:ext cx="5979029" cy="635000"/>
            <a:chOff x="1446" y="2213"/>
            <a:chExt cx="3365" cy="400"/>
          </a:xfrm>
        </p:grpSpPr>
        <p:grpSp>
          <p:nvGrpSpPr>
            <p:cNvPr id="95" name="Group 23"/>
            <p:cNvGrpSpPr>
              <a:grpSpLocks/>
            </p:cNvGrpSpPr>
            <p:nvPr/>
          </p:nvGrpSpPr>
          <p:grpSpPr bwMode="auto">
            <a:xfrm>
              <a:off x="1446" y="2296"/>
              <a:ext cx="240" cy="240"/>
              <a:chOff x="2078" y="1680"/>
              <a:chExt cx="1615" cy="1615"/>
            </a:xfrm>
          </p:grpSpPr>
          <p:sp>
            <p:nvSpPr>
              <p:cNvPr id="97" name="Oval 2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98" name="Oval 2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99" name="Oval 26"/>
              <p:cNvSpPr>
                <a:spLocks noChangeArrowheads="1"/>
              </p:cNvSpPr>
              <p:nvPr/>
            </p:nvSpPr>
            <p:spPr bwMode="gray">
              <a:xfrm>
                <a:off x="2253" y="1858"/>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fontAlgn="auto" hangingPunct="1">
                  <a:spcBef>
                    <a:spcPts val="0"/>
                  </a:spcBef>
                  <a:spcAft>
                    <a:spcPts val="0"/>
                  </a:spcAft>
                  <a:defRPr/>
                </a:pPr>
                <a:endParaRPr kumimoji="0" lang="zh-TW" altLang="en-US">
                  <a:latin typeface="+mn-lt"/>
                </a:endParaRPr>
              </a:p>
            </p:txBody>
          </p:sp>
          <p:sp>
            <p:nvSpPr>
              <p:cNvPr id="100" name="Oval 27"/>
              <p:cNvSpPr>
                <a:spLocks noChangeArrowheads="1"/>
              </p:cNvSpPr>
              <p:nvPr/>
            </p:nvSpPr>
            <p:spPr bwMode="gray">
              <a:xfrm>
                <a:off x="2254" y="1856"/>
                <a:ext cx="1262" cy="1265"/>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101" name="Oval 28"/>
              <p:cNvSpPr>
                <a:spLocks noChangeArrowheads="1"/>
              </p:cNvSpPr>
              <p:nvPr/>
            </p:nvSpPr>
            <p:spPr bwMode="gray">
              <a:xfrm>
                <a:off x="2334" y="1935"/>
                <a:ext cx="1097"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fontAlgn="auto" hangingPunct="1">
                  <a:spcBef>
                    <a:spcPts val="0"/>
                  </a:spcBef>
                  <a:spcAft>
                    <a:spcPts val="0"/>
                  </a:spcAft>
                  <a:defRPr/>
                </a:pPr>
                <a:endParaRPr kumimoji="0" lang="zh-TW" altLang="en-US">
                  <a:latin typeface="+mn-lt"/>
                </a:endParaRPr>
              </a:p>
            </p:txBody>
          </p:sp>
          <p:sp>
            <p:nvSpPr>
              <p:cNvPr id="102" name="Oval 29"/>
              <p:cNvSpPr>
                <a:spLocks noChangeArrowheads="1"/>
              </p:cNvSpPr>
              <p:nvPr/>
            </p:nvSpPr>
            <p:spPr bwMode="gray">
              <a:xfrm>
                <a:off x="2337" y="1939"/>
                <a:ext cx="1096" cy="1098"/>
              </a:xfrm>
              <a:prstGeom prst="ellipse">
                <a:avLst/>
              </a:prstGeom>
              <a:gradFill rotWithShape="0">
                <a:gsLst>
                  <a:gs pos="0">
                    <a:srgbClr val="0070C0"/>
                  </a:gs>
                  <a:gs pos="100000">
                    <a:srgbClr val="4532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grpSp>
        <p:sp>
          <p:nvSpPr>
            <p:cNvPr id="96" name="AutoShape 6"/>
            <p:cNvSpPr>
              <a:spLocks noChangeArrowheads="1"/>
            </p:cNvSpPr>
            <p:nvPr/>
          </p:nvSpPr>
          <p:spPr bwMode="gray">
            <a:xfrm>
              <a:off x="1673" y="2213"/>
              <a:ext cx="3138" cy="400"/>
            </a:xfrm>
            <a:prstGeom prst="roundRect">
              <a:avLst>
                <a:gd name="adj" fmla="val 50000"/>
              </a:avLst>
            </a:prstGeom>
            <a:gradFill rotWithShape="1">
              <a:gsLst>
                <a:gs pos="0">
                  <a:srgbClr val="FFFFFF"/>
                </a:gs>
                <a:gs pos="100000">
                  <a:srgbClr val="B7E7FF"/>
                </a:gs>
              </a:gsLst>
              <a:lin ang="0" scaled="1"/>
            </a:gradFill>
            <a:ln w="28575" algn="ctr">
              <a:solidFill>
                <a:srgbClr val="B2B2B2"/>
              </a:solidFill>
              <a:round/>
              <a:headEnd/>
              <a:tailEnd/>
            </a:ln>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en-US" altLang="zh-TW" sz="3600" b="1" dirty="0" smtClean="0">
                  <a:solidFill>
                    <a:srgbClr val="000000"/>
                  </a:solidFill>
                  <a:latin typeface="Times New Roman" panose="02020603050405020304" pitchFamily="18" charset="0"/>
                  <a:ea typeface="標楷體" pitchFamily="65" charset="-120"/>
                  <a:cs typeface="Times New Roman" panose="02020603050405020304" pitchFamily="18" charset="0"/>
                </a:rPr>
                <a:t>5. </a:t>
              </a:r>
              <a:r>
                <a:rPr kumimoji="0" lang="zh-TW" altLang="en-US" sz="3600" b="1" dirty="0" smtClean="0">
                  <a:solidFill>
                    <a:srgbClr val="000000"/>
                  </a:solidFill>
                  <a:latin typeface="微軟正黑體" panose="020B0604030504040204" pitchFamily="34" charset="-120"/>
                  <a:ea typeface="微軟正黑體" panose="020B0604030504040204" pitchFamily="34" charset="-120"/>
                </a:rPr>
                <a:t>研 </a:t>
              </a:r>
              <a:r>
                <a:rPr kumimoji="0" lang="zh-TW" altLang="en-US" sz="3600" b="1" dirty="0">
                  <a:solidFill>
                    <a:srgbClr val="000000"/>
                  </a:solidFill>
                  <a:latin typeface="微軟正黑體" panose="020B0604030504040204" pitchFamily="34" charset="-120"/>
                  <a:ea typeface="微軟正黑體" panose="020B0604030504040204" pitchFamily="34" charset="-120"/>
                </a:rPr>
                <a:t>究 </a:t>
              </a:r>
              <a:r>
                <a:rPr kumimoji="0" lang="zh-TW" altLang="en-US" sz="3600" b="1" dirty="0" smtClean="0">
                  <a:solidFill>
                    <a:srgbClr val="000000"/>
                  </a:solidFill>
                  <a:latin typeface="微軟正黑體" panose="020B0604030504040204" pitchFamily="34" charset="-120"/>
                  <a:ea typeface="微軟正黑體" panose="020B0604030504040204" pitchFamily="34" charset="-120"/>
                </a:rPr>
                <a:t>結 論</a:t>
              </a:r>
              <a:endParaRPr kumimoji="0" lang="en-US" altLang="zh-TW" sz="3600" b="1" dirty="0">
                <a:solidFill>
                  <a:srgbClr val="000000"/>
                </a:solidFill>
                <a:latin typeface="微軟正黑體" panose="020B0604030504040204" pitchFamily="34" charset="-120"/>
                <a:ea typeface="微軟正黑體" panose="020B0604030504040204" pitchFamily="34" charset="-120"/>
              </a:endParaRPr>
            </a:p>
          </p:txBody>
        </p:sp>
      </p:grpSp>
      <p:grpSp>
        <p:nvGrpSpPr>
          <p:cNvPr id="103" name="Group 50"/>
          <p:cNvGrpSpPr>
            <a:grpSpLocks/>
          </p:cNvGrpSpPr>
          <p:nvPr/>
        </p:nvGrpSpPr>
        <p:grpSpPr bwMode="auto">
          <a:xfrm>
            <a:off x="499639" y="1497372"/>
            <a:ext cx="6638231" cy="635000"/>
            <a:chOff x="1446" y="2213"/>
            <a:chExt cx="3736" cy="400"/>
          </a:xfrm>
        </p:grpSpPr>
        <p:grpSp>
          <p:nvGrpSpPr>
            <p:cNvPr id="104" name="Group 23"/>
            <p:cNvGrpSpPr>
              <a:grpSpLocks/>
            </p:cNvGrpSpPr>
            <p:nvPr/>
          </p:nvGrpSpPr>
          <p:grpSpPr bwMode="auto">
            <a:xfrm>
              <a:off x="1446" y="2296"/>
              <a:ext cx="240" cy="240"/>
              <a:chOff x="2078" y="1680"/>
              <a:chExt cx="1615" cy="1615"/>
            </a:xfrm>
          </p:grpSpPr>
          <p:sp>
            <p:nvSpPr>
              <p:cNvPr id="106" name="Oval 2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107" name="Oval 2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108" name="Oval 26"/>
              <p:cNvSpPr>
                <a:spLocks noChangeArrowheads="1"/>
              </p:cNvSpPr>
              <p:nvPr/>
            </p:nvSpPr>
            <p:spPr bwMode="gray">
              <a:xfrm>
                <a:off x="2253" y="1858"/>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fontAlgn="auto" hangingPunct="1">
                  <a:spcBef>
                    <a:spcPts val="0"/>
                  </a:spcBef>
                  <a:spcAft>
                    <a:spcPts val="0"/>
                  </a:spcAft>
                  <a:defRPr/>
                </a:pPr>
                <a:endParaRPr kumimoji="0" lang="zh-TW" altLang="en-US">
                  <a:latin typeface="+mn-lt"/>
                </a:endParaRPr>
              </a:p>
            </p:txBody>
          </p:sp>
          <p:sp>
            <p:nvSpPr>
              <p:cNvPr id="109" name="Oval 27"/>
              <p:cNvSpPr>
                <a:spLocks noChangeArrowheads="1"/>
              </p:cNvSpPr>
              <p:nvPr/>
            </p:nvSpPr>
            <p:spPr bwMode="gray">
              <a:xfrm>
                <a:off x="2254" y="1856"/>
                <a:ext cx="1262" cy="1265"/>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110" name="Oval 28"/>
              <p:cNvSpPr>
                <a:spLocks noChangeArrowheads="1"/>
              </p:cNvSpPr>
              <p:nvPr/>
            </p:nvSpPr>
            <p:spPr bwMode="gray">
              <a:xfrm>
                <a:off x="2334" y="1935"/>
                <a:ext cx="1097"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fontAlgn="auto" hangingPunct="1">
                  <a:spcBef>
                    <a:spcPts val="0"/>
                  </a:spcBef>
                  <a:spcAft>
                    <a:spcPts val="0"/>
                  </a:spcAft>
                  <a:defRPr/>
                </a:pPr>
                <a:endParaRPr kumimoji="0" lang="zh-TW" altLang="en-US">
                  <a:latin typeface="+mn-lt"/>
                </a:endParaRPr>
              </a:p>
            </p:txBody>
          </p:sp>
          <p:sp>
            <p:nvSpPr>
              <p:cNvPr id="111" name="Oval 29"/>
              <p:cNvSpPr>
                <a:spLocks noChangeArrowheads="1"/>
              </p:cNvSpPr>
              <p:nvPr/>
            </p:nvSpPr>
            <p:spPr bwMode="gray">
              <a:xfrm>
                <a:off x="2337" y="1939"/>
                <a:ext cx="1096" cy="1098"/>
              </a:xfrm>
              <a:prstGeom prst="ellipse">
                <a:avLst/>
              </a:prstGeom>
              <a:gradFill rotWithShape="0">
                <a:gsLst>
                  <a:gs pos="0">
                    <a:srgbClr val="0070C0"/>
                  </a:gs>
                  <a:gs pos="100000">
                    <a:srgbClr val="4532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grpSp>
        <p:sp>
          <p:nvSpPr>
            <p:cNvPr id="105" name="AutoShape 6"/>
            <p:cNvSpPr>
              <a:spLocks noChangeArrowheads="1"/>
            </p:cNvSpPr>
            <p:nvPr/>
          </p:nvSpPr>
          <p:spPr bwMode="gray">
            <a:xfrm>
              <a:off x="1673" y="2213"/>
              <a:ext cx="3509" cy="400"/>
            </a:xfrm>
            <a:prstGeom prst="roundRect">
              <a:avLst>
                <a:gd name="adj" fmla="val 50000"/>
              </a:avLst>
            </a:prstGeom>
            <a:gradFill rotWithShape="1">
              <a:gsLst>
                <a:gs pos="0">
                  <a:srgbClr val="FFFFFF"/>
                </a:gs>
                <a:gs pos="100000">
                  <a:srgbClr val="B7E7FF"/>
                </a:gs>
              </a:gsLst>
              <a:lin ang="0" scaled="1"/>
            </a:gradFill>
            <a:ln w="28575" algn="ctr">
              <a:solidFill>
                <a:srgbClr val="B2B2B2"/>
              </a:solidFill>
              <a:round/>
              <a:headEnd/>
              <a:tailEnd/>
            </a:ln>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en-US" altLang="zh-TW" sz="3600" b="1" dirty="0">
                  <a:solidFill>
                    <a:srgbClr val="000000"/>
                  </a:solidFill>
                  <a:latin typeface="Times New Roman" panose="02020603050405020304" pitchFamily="18" charset="0"/>
                  <a:ea typeface="標楷體" pitchFamily="65" charset="-120"/>
                  <a:cs typeface="Times New Roman" panose="02020603050405020304" pitchFamily="18" charset="0"/>
                </a:rPr>
                <a:t>1. </a:t>
              </a:r>
              <a:r>
                <a:rPr kumimoji="0" lang="zh-TW" altLang="en-US" sz="3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研 究 背 景 與 動 機、目的</a:t>
              </a:r>
              <a:endParaRPr kumimoji="0" lang="en-US" altLang="zh-TW" sz="3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112" name="Group 49"/>
          <p:cNvGrpSpPr>
            <a:grpSpLocks/>
          </p:cNvGrpSpPr>
          <p:nvPr/>
        </p:nvGrpSpPr>
        <p:grpSpPr bwMode="auto">
          <a:xfrm>
            <a:off x="1666523" y="2398679"/>
            <a:ext cx="6087902" cy="647700"/>
            <a:chOff x="1350" y="1661"/>
            <a:chExt cx="3194" cy="408"/>
          </a:xfrm>
        </p:grpSpPr>
        <p:grpSp>
          <p:nvGrpSpPr>
            <p:cNvPr id="113" name="Group 16"/>
            <p:cNvGrpSpPr>
              <a:grpSpLocks/>
            </p:cNvGrpSpPr>
            <p:nvPr/>
          </p:nvGrpSpPr>
          <p:grpSpPr bwMode="auto">
            <a:xfrm>
              <a:off x="1350" y="1739"/>
              <a:ext cx="240" cy="240"/>
              <a:chOff x="2078" y="1680"/>
              <a:chExt cx="1615" cy="1615"/>
            </a:xfrm>
          </p:grpSpPr>
          <p:sp>
            <p:nvSpPr>
              <p:cNvPr id="115" name="Oval 1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116" name="Oval 1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117" name="Oval 19"/>
              <p:cNvSpPr>
                <a:spLocks noChangeArrowheads="1"/>
              </p:cNvSpPr>
              <p:nvPr/>
            </p:nvSpPr>
            <p:spPr bwMode="gray">
              <a:xfrm>
                <a:off x="2253" y="1858"/>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fontAlgn="auto" hangingPunct="1">
                  <a:spcBef>
                    <a:spcPts val="0"/>
                  </a:spcBef>
                  <a:spcAft>
                    <a:spcPts val="0"/>
                  </a:spcAft>
                  <a:defRPr/>
                </a:pPr>
                <a:endParaRPr kumimoji="0" lang="zh-TW" altLang="en-US">
                  <a:latin typeface="+mn-lt"/>
                </a:endParaRPr>
              </a:p>
            </p:txBody>
          </p:sp>
          <p:sp>
            <p:nvSpPr>
              <p:cNvPr id="118" name="Oval 20"/>
              <p:cNvSpPr>
                <a:spLocks noChangeArrowheads="1"/>
              </p:cNvSpPr>
              <p:nvPr/>
            </p:nvSpPr>
            <p:spPr bwMode="gray">
              <a:xfrm>
                <a:off x="2254" y="1856"/>
                <a:ext cx="1262" cy="1265"/>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119" name="Oval 21"/>
              <p:cNvSpPr>
                <a:spLocks noChangeArrowheads="1"/>
              </p:cNvSpPr>
              <p:nvPr/>
            </p:nvSpPr>
            <p:spPr bwMode="gray">
              <a:xfrm>
                <a:off x="2334" y="1935"/>
                <a:ext cx="1097"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fontAlgn="auto" hangingPunct="1">
                  <a:spcBef>
                    <a:spcPts val="0"/>
                  </a:spcBef>
                  <a:spcAft>
                    <a:spcPts val="0"/>
                  </a:spcAft>
                  <a:defRPr/>
                </a:pPr>
                <a:endParaRPr kumimoji="0" lang="zh-TW" altLang="en-US">
                  <a:latin typeface="+mn-lt"/>
                </a:endParaRPr>
              </a:p>
            </p:txBody>
          </p:sp>
          <p:sp>
            <p:nvSpPr>
              <p:cNvPr id="120" name="Oval 22"/>
              <p:cNvSpPr>
                <a:spLocks noChangeArrowheads="1"/>
              </p:cNvSpPr>
              <p:nvPr/>
            </p:nvSpPr>
            <p:spPr bwMode="gray">
              <a:xfrm>
                <a:off x="2337" y="1939"/>
                <a:ext cx="1096" cy="1098"/>
              </a:xfrm>
              <a:prstGeom prst="ellipse">
                <a:avLst/>
              </a:prstGeom>
              <a:gradFill rotWithShape="0">
                <a:gsLst>
                  <a:gs pos="0">
                    <a:srgbClr val="FF0000"/>
                  </a:gs>
                  <a:gs pos="16499">
                    <a:srgbClr val="E00812"/>
                  </a:gs>
                  <a:gs pos="24767">
                    <a:srgbClr val="D10C1B"/>
                  </a:gs>
                  <a:gs pos="42221">
                    <a:srgbClr val="B1152E"/>
                  </a:gs>
                  <a:gs pos="55960">
                    <a:srgbClr val="971C3D"/>
                  </a:gs>
                  <a:gs pos="71577">
                    <a:srgbClr val="7A244E"/>
                  </a:gs>
                  <a:gs pos="81625">
                    <a:srgbClr val="672959"/>
                  </a:gs>
                  <a:gs pos="100000">
                    <a:srgbClr val="4532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grpSp>
        <p:sp>
          <p:nvSpPr>
            <p:cNvPr id="114" name="AutoShape 7"/>
            <p:cNvSpPr>
              <a:spLocks noChangeArrowheads="1"/>
            </p:cNvSpPr>
            <p:nvPr/>
          </p:nvSpPr>
          <p:spPr bwMode="gray">
            <a:xfrm>
              <a:off x="1564" y="1661"/>
              <a:ext cx="2980" cy="408"/>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en-US" altLang="zh-TW" sz="3600" b="1" dirty="0">
                  <a:solidFill>
                    <a:srgbClr val="000000"/>
                  </a:solidFill>
                  <a:latin typeface="Times New Roman" panose="02020603050405020304" pitchFamily="18" charset="0"/>
                  <a:ea typeface="標楷體" pitchFamily="65" charset="-120"/>
                  <a:cs typeface="Times New Roman" panose="02020603050405020304" pitchFamily="18" charset="0"/>
                </a:rPr>
                <a:t>2. </a:t>
              </a:r>
              <a:r>
                <a:rPr kumimoji="0" lang="zh-TW" altLang="en-US" sz="3600" b="1" dirty="0">
                  <a:solidFill>
                    <a:srgbClr val="000000"/>
                  </a:solidFill>
                  <a:latin typeface="微軟正黑體" panose="020B0604030504040204" pitchFamily="34" charset="-120"/>
                  <a:ea typeface="微軟正黑體" panose="020B0604030504040204" pitchFamily="34" charset="-120"/>
                </a:rPr>
                <a:t>文 獻 探 討</a:t>
              </a:r>
              <a:endParaRPr kumimoji="0" lang="en-US" altLang="zh-TW" sz="3600" b="1" dirty="0">
                <a:solidFill>
                  <a:srgbClr val="000000"/>
                </a:solidFill>
                <a:latin typeface="微軟正黑體" panose="020B0604030504040204" pitchFamily="34" charset="-120"/>
                <a:ea typeface="微軟正黑體" panose="020B0604030504040204" pitchFamily="34" charset="-120"/>
              </a:endParaRPr>
            </a:p>
          </p:txBody>
        </p:sp>
      </p:grpSp>
      <p:sp>
        <p:nvSpPr>
          <p:cNvPr id="3" name="日期版面配置區 2"/>
          <p:cNvSpPr>
            <a:spLocks noGrp="1"/>
          </p:cNvSpPr>
          <p:nvPr>
            <p:ph type="dt" sz="half" idx="10"/>
          </p:nvPr>
        </p:nvSpPr>
        <p:spPr/>
        <p:txBody>
          <a:bodyPr/>
          <a:lstStyle/>
          <a:p>
            <a:fld id="{BF112390-F328-4280-B6EA-50B27B63A896}" type="datetime1">
              <a:rPr lang="zh-TW" altLang="en-US" smtClean="0"/>
              <a:t>2014/5/17</a:t>
            </a:fld>
            <a:endParaRPr lang="zh-TW" altLang="en-US" dirty="0"/>
          </a:p>
        </p:txBody>
      </p:sp>
    </p:spTree>
    <p:extLst>
      <p:ext uri="{BB962C8B-B14F-4D97-AF65-F5344CB8AC3E}">
        <p14:creationId xmlns:p14="http://schemas.microsoft.com/office/powerpoint/2010/main" val="82657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anim calcmode="lin" valueType="num">
                                      <p:cBhvr>
                                        <p:cTn id="8" dur="1000" fill="hold"/>
                                        <p:tgtEl>
                                          <p:spTgt spid="64"/>
                                        </p:tgtEl>
                                        <p:attrNameLst>
                                          <p:attrName>ppt_x</p:attrName>
                                        </p:attrNameLst>
                                      </p:cBhvr>
                                      <p:tavLst>
                                        <p:tav tm="0">
                                          <p:val>
                                            <p:strVal val="#ppt_x"/>
                                          </p:val>
                                        </p:tav>
                                        <p:tav tm="100000">
                                          <p:val>
                                            <p:strVal val="#ppt_x"/>
                                          </p:val>
                                        </p:tav>
                                      </p:tavLst>
                                    </p:anim>
                                    <p:anim calcmode="lin" valueType="num">
                                      <p:cBhvr>
                                        <p:cTn id="9" dur="900" decel="100000" fill="hold"/>
                                        <p:tgtEl>
                                          <p:spTgt spid="6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par>
                                <p:cTn id="11" presetID="29" presetClass="entr" presetSubtype="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p:cTn id="13" dur="500" fill="hold"/>
                                        <p:tgtEl>
                                          <p:spTgt spid="67"/>
                                        </p:tgtEl>
                                        <p:attrNameLst>
                                          <p:attrName>ppt_x</p:attrName>
                                        </p:attrNameLst>
                                      </p:cBhvr>
                                      <p:tavLst>
                                        <p:tav tm="0">
                                          <p:val>
                                            <p:strVal val="#ppt_x-.2"/>
                                          </p:val>
                                        </p:tav>
                                        <p:tav tm="100000">
                                          <p:val>
                                            <p:strVal val="#ppt_x"/>
                                          </p:val>
                                        </p:tav>
                                      </p:tavLst>
                                    </p:anim>
                                    <p:anim calcmode="lin" valueType="num">
                                      <p:cBhvr>
                                        <p:cTn id="14" dur="500" fill="hold"/>
                                        <p:tgtEl>
                                          <p:spTgt spid="67"/>
                                        </p:tgtEl>
                                        <p:attrNameLst>
                                          <p:attrName>ppt_y</p:attrName>
                                        </p:attrNameLst>
                                      </p:cBhvr>
                                      <p:tavLst>
                                        <p:tav tm="0">
                                          <p:val>
                                            <p:strVal val="#ppt_y"/>
                                          </p:val>
                                        </p:tav>
                                        <p:tav tm="100000">
                                          <p:val>
                                            <p:strVal val="#ppt_y"/>
                                          </p:val>
                                        </p:tav>
                                      </p:tavLst>
                                    </p:anim>
                                    <p:animEffect transition="in" filter="wipe(right)" prLst="gradientSize: 0.1">
                                      <p:cBhvr>
                                        <p:cTn id="15" dur="500"/>
                                        <p:tgtEl>
                                          <p:spTgt spid="67"/>
                                        </p:tgtEl>
                                      </p:cBhvr>
                                    </p:animEffect>
                                  </p:childTnLst>
                                </p:cTn>
                              </p:par>
                              <p:par>
                                <p:cTn id="16" presetID="29" presetClass="entr" presetSubtype="0" fill="hold" nodeType="with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ppt_x</p:attrName>
                                        </p:attrNameLst>
                                      </p:cBhvr>
                                      <p:tavLst>
                                        <p:tav tm="0">
                                          <p:val>
                                            <p:strVal val="#ppt_x-.2"/>
                                          </p:val>
                                        </p:tav>
                                        <p:tav tm="100000">
                                          <p:val>
                                            <p:strVal val="#ppt_x"/>
                                          </p:val>
                                        </p:tav>
                                      </p:tavLst>
                                    </p:anim>
                                    <p:anim calcmode="lin" valueType="num">
                                      <p:cBhvr>
                                        <p:cTn id="19" dur="500" fill="hold"/>
                                        <p:tgtEl>
                                          <p:spTgt spid="76"/>
                                        </p:tgtEl>
                                        <p:attrNameLst>
                                          <p:attrName>ppt_y</p:attrName>
                                        </p:attrNameLst>
                                      </p:cBhvr>
                                      <p:tavLst>
                                        <p:tav tm="0">
                                          <p:val>
                                            <p:strVal val="#ppt_y"/>
                                          </p:val>
                                        </p:tav>
                                        <p:tav tm="100000">
                                          <p:val>
                                            <p:strVal val="#ppt_y"/>
                                          </p:val>
                                        </p:tav>
                                      </p:tavLst>
                                    </p:anim>
                                    <p:animEffect transition="in" filter="wipe(right)" prLst="gradientSize: 0.1">
                                      <p:cBhvr>
                                        <p:cTn id="20" dur="500"/>
                                        <p:tgtEl>
                                          <p:spTgt spid="76"/>
                                        </p:tgtEl>
                                      </p:cBhvr>
                                    </p:animEffect>
                                  </p:childTnLst>
                                </p:cTn>
                              </p:par>
                              <p:par>
                                <p:cTn id="21" presetID="29" presetClass="entr" presetSubtype="0" fill="hold" nodeType="withEffect">
                                  <p:stCondLst>
                                    <p:cond delay="0"/>
                                  </p:stCondLst>
                                  <p:childTnLst>
                                    <p:set>
                                      <p:cBhvr>
                                        <p:cTn id="22" dur="1" fill="hold">
                                          <p:stCondLst>
                                            <p:cond delay="0"/>
                                          </p:stCondLst>
                                        </p:cTn>
                                        <p:tgtEl>
                                          <p:spTgt spid="85"/>
                                        </p:tgtEl>
                                        <p:attrNameLst>
                                          <p:attrName>style.visibility</p:attrName>
                                        </p:attrNameLst>
                                      </p:cBhvr>
                                      <p:to>
                                        <p:strVal val="visible"/>
                                      </p:to>
                                    </p:set>
                                    <p:anim calcmode="lin" valueType="num">
                                      <p:cBhvr>
                                        <p:cTn id="23" dur="500" fill="hold"/>
                                        <p:tgtEl>
                                          <p:spTgt spid="85"/>
                                        </p:tgtEl>
                                        <p:attrNameLst>
                                          <p:attrName>ppt_x</p:attrName>
                                        </p:attrNameLst>
                                      </p:cBhvr>
                                      <p:tavLst>
                                        <p:tav tm="0">
                                          <p:val>
                                            <p:strVal val="#ppt_x-.2"/>
                                          </p:val>
                                        </p:tav>
                                        <p:tav tm="100000">
                                          <p:val>
                                            <p:strVal val="#ppt_x"/>
                                          </p:val>
                                        </p:tav>
                                      </p:tavLst>
                                    </p:anim>
                                    <p:anim calcmode="lin" valueType="num">
                                      <p:cBhvr>
                                        <p:cTn id="24" dur="500" fill="hold"/>
                                        <p:tgtEl>
                                          <p:spTgt spid="85"/>
                                        </p:tgtEl>
                                        <p:attrNameLst>
                                          <p:attrName>ppt_y</p:attrName>
                                        </p:attrNameLst>
                                      </p:cBhvr>
                                      <p:tavLst>
                                        <p:tav tm="0">
                                          <p:val>
                                            <p:strVal val="#ppt_y"/>
                                          </p:val>
                                        </p:tav>
                                        <p:tav tm="100000">
                                          <p:val>
                                            <p:strVal val="#ppt_y"/>
                                          </p:val>
                                        </p:tav>
                                      </p:tavLst>
                                    </p:anim>
                                    <p:animEffect transition="in" filter="wipe(right)" prLst="gradientSize: 0.1">
                                      <p:cBhvr>
                                        <p:cTn id="25" dur="500"/>
                                        <p:tgtEl>
                                          <p:spTgt spid="85"/>
                                        </p:tgtEl>
                                      </p:cBhvr>
                                    </p:animEffect>
                                  </p:childTnLst>
                                </p:cTn>
                              </p:par>
                              <p:par>
                                <p:cTn id="26" presetID="29" presetClass="entr" presetSubtype="0" fill="hold" nodeType="withEffect">
                                  <p:stCondLst>
                                    <p:cond delay="0"/>
                                  </p:stCondLst>
                                  <p:childTnLst>
                                    <p:set>
                                      <p:cBhvr>
                                        <p:cTn id="27" dur="1" fill="hold">
                                          <p:stCondLst>
                                            <p:cond delay="0"/>
                                          </p:stCondLst>
                                        </p:cTn>
                                        <p:tgtEl>
                                          <p:spTgt spid="94"/>
                                        </p:tgtEl>
                                        <p:attrNameLst>
                                          <p:attrName>style.visibility</p:attrName>
                                        </p:attrNameLst>
                                      </p:cBhvr>
                                      <p:to>
                                        <p:strVal val="visible"/>
                                      </p:to>
                                    </p:set>
                                    <p:anim calcmode="lin" valueType="num">
                                      <p:cBhvr>
                                        <p:cTn id="28" dur="500" fill="hold"/>
                                        <p:tgtEl>
                                          <p:spTgt spid="94"/>
                                        </p:tgtEl>
                                        <p:attrNameLst>
                                          <p:attrName>ppt_x</p:attrName>
                                        </p:attrNameLst>
                                      </p:cBhvr>
                                      <p:tavLst>
                                        <p:tav tm="0">
                                          <p:val>
                                            <p:strVal val="#ppt_x-.2"/>
                                          </p:val>
                                        </p:tav>
                                        <p:tav tm="100000">
                                          <p:val>
                                            <p:strVal val="#ppt_x"/>
                                          </p:val>
                                        </p:tav>
                                      </p:tavLst>
                                    </p:anim>
                                    <p:anim calcmode="lin" valueType="num">
                                      <p:cBhvr>
                                        <p:cTn id="29" dur="500" fill="hold"/>
                                        <p:tgtEl>
                                          <p:spTgt spid="94"/>
                                        </p:tgtEl>
                                        <p:attrNameLst>
                                          <p:attrName>ppt_y</p:attrName>
                                        </p:attrNameLst>
                                      </p:cBhvr>
                                      <p:tavLst>
                                        <p:tav tm="0">
                                          <p:val>
                                            <p:strVal val="#ppt_y"/>
                                          </p:val>
                                        </p:tav>
                                        <p:tav tm="100000">
                                          <p:val>
                                            <p:strVal val="#ppt_y"/>
                                          </p:val>
                                        </p:tav>
                                      </p:tavLst>
                                    </p:anim>
                                    <p:animEffect transition="in" filter="wipe(right)" prLst="gradientSize: 0.1">
                                      <p:cBhvr>
                                        <p:cTn id="30" dur="500"/>
                                        <p:tgtEl>
                                          <p:spTgt spid="94"/>
                                        </p:tgtEl>
                                      </p:cBhvr>
                                    </p:animEffect>
                                  </p:childTnLst>
                                </p:cTn>
                              </p:par>
                              <p:par>
                                <p:cTn id="31" presetID="29" presetClass="entr" presetSubtype="0" fill="hold" nodeType="withEffect">
                                  <p:stCondLst>
                                    <p:cond delay="0"/>
                                  </p:stCondLst>
                                  <p:childTnLst>
                                    <p:set>
                                      <p:cBhvr>
                                        <p:cTn id="32" dur="1" fill="hold">
                                          <p:stCondLst>
                                            <p:cond delay="0"/>
                                          </p:stCondLst>
                                        </p:cTn>
                                        <p:tgtEl>
                                          <p:spTgt spid="103"/>
                                        </p:tgtEl>
                                        <p:attrNameLst>
                                          <p:attrName>style.visibility</p:attrName>
                                        </p:attrNameLst>
                                      </p:cBhvr>
                                      <p:to>
                                        <p:strVal val="visible"/>
                                      </p:to>
                                    </p:set>
                                    <p:anim calcmode="lin" valueType="num">
                                      <p:cBhvr>
                                        <p:cTn id="33" dur="500" fill="hold"/>
                                        <p:tgtEl>
                                          <p:spTgt spid="103"/>
                                        </p:tgtEl>
                                        <p:attrNameLst>
                                          <p:attrName>ppt_x</p:attrName>
                                        </p:attrNameLst>
                                      </p:cBhvr>
                                      <p:tavLst>
                                        <p:tav tm="0">
                                          <p:val>
                                            <p:strVal val="#ppt_x-.2"/>
                                          </p:val>
                                        </p:tav>
                                        <p:tav tm="100000">
                                          <p:val>
                                            <p:strVal val="#ppt_x"/>
                                          </p:val>
                                        </p:tav>
                                      </p:tavLst>
                                    </p:anim>
                                    <p:anim calcmode="lin" valueType="num">
                                      <p:cBhvr>
                                        <p:cTn id="34" dur="500" fill="hold"/>
                                        <p:tgtEl>
                                          <p:spTgt spid="103"/>
                                        </p:tgtEl>
                                        <p:attrNameLst>
                                          <p:attrName>ppt_y</p:attrName>
                                        </p:attrNameLst>
                                      </p:cBhvr>
                                      <p:tavLst>
                                        <p:tav tm="0">
                                          <p:val>
                                            <p:strVal val="#ppt_y"/>
                                          </p:val>
                                        </p:tav>
                                        <p:tav tm="100000">
                                          <p:val>
                                            <p:strVal val="#ppt_y"/>
                                          </p:val>
                                        </p:tav>
                                      </p:tavLst>
                                    </p:anim>
                                    <p:animEffect transition="in" filter="wipe(right)" prLst="gradientSize: 0.1">
                                      <p:cBhvr>
                                        <p:cTn id="35" dur="500"/>
                                        <p:tgtEl>
                                          <p:spTgt spid="103"/>
                                        </p:tgtEl>
                                      </p:cBhvr>
                                    </p:animEffect>
                                  </p:childTnLst>
                                </p:cTn>
                              </p:par>
                              <p:par>
                                <p:cTn id="36" presetID="29" presetClass="entr" presetSubtype="0" fill="hold" nodeType="withEffect">
                                  <p:stCondLst>
                                    <p:cond delay="0"/>
                                  </p:stCondLst>
                                  <p:childTnLst>
                                    <p:set>
                                      <p:cBhvr>
                                        <p:cTn id="37" dur="1" fill="hold">
                                          <p:stCondLst>
                                            <p:cond delay="0"/>
                                          </p:stCondLst>
                                        </p:cTn>
                                        <p:tgtEl>
                                          <p:spTgt spid="112"/>
                                        </p:tgtEl>
                                        <p:attrNameLst>
                                          <p:attrName>style.visibility</p:attrName>
                                        </p:attrNameLst>
                                      </p:cBhvr>
                                      <p:to>
                                        <p:strVal val="visible"/>
                                      </p:to>
                                    </p:set>
                                    <p:anim calcmode="lin" valueType="num">
                                      <p:cBhvr>
                                        <p:cTn id="38" dur="500" fill="hold"/>
                                        <p:tgtEl>
                                          <p:spTgt spid="112"/>
                                        </p:tgtEl>
                                        <p:attrNameLst>
                                          <p:attrName>ppt_x</p:attrName>
                                        </p:attrNameLst>
                                      </p:cBhvr>
                                      <p:tavLst>
                                        <p:tav tm="0">
                                          <p:val>
                                            <p:strVal val="#ppt_x-.2"/>
                                          </p:val>
                                        </p:tav>
                                        <p:tav tm="100000">
                                          <p:val>
                                            <p:strVal val="#ppt_x"/>
                                          </p:val>
                                        </p:tav>
                                      </p:tavLst>
                                    </p:anim>
                                    <p:anim calcmode="lin" valueType="num">
                                      <p:cBhvr>
                                        <p:cTn id="39" dur="500" fill="hold"/>
                                        <p:tgtEl>
                                          <p:spTgt spid="112"/>
                                        </p:tgtEl>
                                        <p:attrNameLst>
                                          <p:attrName>ppt_y</p:attrName>
                                        </p:attrNameLst>
                                      </p:cBhvr>
                                      <p:tavLst>
                                        <p:tav tm="0">
                                          <p:val>
                                            <p:strVal val="#ppt_y"/>
                                          </p:val>
                                        </p:tav>
                                        <p:tav tm="100000">
                                          <p:val>
                                            <p:strVal val="#ppt_y"/>
                                          </p:val>
                                        </p:tav>
                                      </p:tavLst>
                                    </p:anim>
                                    <p:animEffect transition="in" filter="wipe(right)" prLst="gradientSize: 0.1">
                                      <p:cBhvr>
                                        <p:cTn id="4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3.3 </a:t>
            </a:r>
            <a:r>
              <a:rPr lang="zh-TW" altLang="en-US" dirty="0" smtClean="0"/>
              <a:t>抽樣方法</a:t>
            </a:r>
            <a:endParaRPr lang="zh-TW" altLang="en-US" dirty="0"/>
          </a:p>
        </p:txBody>
      </p:sp>
      <p:sp>
        <p:nvSpPr>
          <p:cNvPr id="3" name="內容版面配置區 2"/>
          <p:cNvSpPr>
            <a:spLocks noGrp="1"/>
          </p:cNvSpPr>
          <p:nvPr>
            <p:ph idx="1"/>
          </p:nvPr>
        </p:nvSpPr>
        <p:spPr/>
        <p:txBody>
          <a:bodyPr>
            <a:normAutofit fontScale="92500"/>
          </a:bodyPr>
          <a:lstStyle/>
          <a:p>
            <a:pPr algn="just" hangingPunct="0"/>
            <a:r>
              <a:rPr lang="zh-TW" altLang="en-US" b="1" dirty="0" smtClean="0">
                <a:cs typeface="Times New Roman" panose="02020603050405020304" pitchFamily="18" charset="0"/>
              </a:rPr>
              <a:t>數位</a:t>
            </a:r>
            <a:r>
              <a:rPr lang="zh-TW" altLang="en-US" b="1" dirty="0">
                <a:cs typeface="Times New Roman" panose="02020603050405020304" pitchFamily="18" charset="0"/>
              </a:rPr>
              <a:t>教材使用平台</a:t>
            </a:r>
            <a:r>
              <a:rPr lang="zh-TW" altLang="en-US" dirty="0">
                <a:cs typeface="Times New Roman" panose="02020603050405020304" pitchFamily="18" charset="0"/>
              </a:rPr>
              <a:t>：高應大</a:t>
            </a:r>
            <a:r>
              <a:rPr lang="zh-TW" altLang="zh-TW" dirty="0">
                <a:cs typeface="Times New Roman" panose="02020603050405020304" pitchFamily="18" charset="0"/>
              </a:rPr>
              <a:t>李明聰博士</a:t>
            </a:r>
            <a:r>
              <a:rPr lang="en-US" altLang="zh-TW" dirty="0">
                <a:cs typeface="Times New Roman" panose="02020603050405020304" pitchFamily="18" charset="0"/>
              </a:rPr>
              <a:t>-</a:t>
            </a:r>
            <a:r>
              <a:rPr lang="zh-TW" altLang="zh-TW" dirty="0">
                <a:cs typeface="Times New Roman" panose="02020603050405020304" pitchFamily="18" charset="0"/>
              </a:rPr>
              <a:t>永續餐飲管理教學</a:t>
            </a:r>
            <a:r>
              <a:rPr lang="zh-TW" altLang="zh-TW" dirty="0" smtClean="0">
                <a:cs typeface="Times New Roman" panose="02020603050405020304" pitchFamily="18" charset="0"/>
              </a:rPr>
              <a:t>研究室數位</a:t>
            </a:r>
            <a:r>
              <a:rPr lang="zh-TW" altLang="zh-TW" dirty="0">
                <a:cs typeface="Times New Roman" panose="02020603050405020304" pitchFamily="18" charset="0"/>
              </a:rPr>
              <a:t>學習</a:t>
            </a:r>
            <a:r>
              <a:rPr lang="zh-TW" altLang="zh-TW" dirty="0" smtClean="0">
                <a:cs typeface="Times New Roman" panose="02020603050405020304" pitchFamily="18" charset="0"/>
              </a:rPr>
              <a:t>平台</a:t>
            </a:r>
            <a:endParaRPr lang="en-US" altLang="zh-TW" dirty="0">
              <a:cs typeface="Times New Roman" panose="02020603050405020304" pitchFamily="18" charset="0"/>
            </a:endParaRPr>
          </a:p>
          <a:p>
            <a:pPr algn="just" hangingPunct="0"/>
            <a:r>
              <a:rPr lang="zh-TW" altLang="en-US" b="1" dirty="0" smtClean="0">
                <a:cs typeface="Times New Roman" panose="02020603050405020304" pitchFamily="18" charset="0"/>
              </a:rPr>
              <a:t>研究</a:t>
            </a:r>
            <a:r>
              <a:rPr lang="zh-TW" altLang="en-US" b="1" dirty="0">
                <a:cs typeface="Times New Roman" panose="02020603050405020304" pitchFamily="18" charset="0"/>
              </a:rPr>
              <a:t>對象</a:t>
            </a:r>
            <a:r>
              <a:rPr lang="zh-TW" altLang="en-US" b="1" dirty="0" smtClean="0">
                <a:cs typeface="Times New Roman" panose="02020603050405020304" pitchFamily="18" charset="0"/>
              </a:rPr>
              <a:t>：</a:t>
            </a:r>
            <a:r>
              <a:rPr lang="zh-TW" altLang="zh-TW" dirty="0" smtClean="0">
                <a:solidFill>
                  <a:srgbClr val="FF0000"/>
                </a:solidFill>
                <a:cs typeface="Times New Roman" panose="02020603050405020304" pitchFamily="18" charset="0"/>
              </a:rPr>
              <a:t>台南市</a:t>
            </a:r>
            <a:r>
              <a:rPr lang="zh-TW" altLang="zh-TW" dirty="0">
                <a:cs typeface="Times New Roman" panose="02020603050405020304" pitchFamily="18" charset="0"/>
              </a:rPr>
              <a:t>育德工</a:t>
            </a:r>
            <a:r>
              <a:rPr lang="zh-TW" altLang="zh-TW" dirty="0" smtClean="0">
                <a:cs typeface="Times New Roman" panose="02020603050405020304" pitchFamily="18" charset="0"/>
              </a:rPr>
              <a:t>家、</a:t>
            </a:r>
            <a:r>
              <a:rPr lang="zh-TW" altLang="zh-TW" dirty="0">
                <a:cs typeface="Times New Roman" panose="02020603050405020304" pitchFamily="18" charset="0"/>
              </a:rPr>
              <a:t>高雄市樹德家</a:t>
            </a:r>
            <a:r>
              <a:rPr lang="zh-TW" altLang="zh-TW" dirty="0" smtClean="0">
                <a:cs typeface="Times New Roman" panose="02020603050405020304" pitchFamily="18" charset="0"/>
              </a:rPr>
              <a:t>商、</a:t>
            </a:r>
            <a:r>
              <a:rPr lang="zh-TW" altLang="zh-TW" dirty="0">
                <a:solidFill>
                  <a:srgbClr val="FF0000"/>
                </a:solidFill>
                <a:cs typeface="Times New Roman" panose="02020603050405020304" pitchFamily="18" charset="0"/>
              </a:rPr>
              <a:t>高雄市</a:t>
            </a:r>
            <a:r>
              <a:rPr lang="zh-TW" altLang="zh-TW" dirty="0">
                <a:cs typeface="Times New Roman" panose="02020603050405020304" pitchFamily="18" charset="0"/>
              </a:rPr>
              <a:t>高英</a:t>
            </a:r>
            <a:r>
              <a:rPr lang="zh-TW" altLang="zh-TW" dirty="0" smtClean="0">
                <a:cs typeface="Times New Roman" panose="02020603050405020304" pitchFamily="18" charset="0"/>
              </a:rPr>
              <a:t>工商、</a:t>
            </a:r>
            <a:r>
              <a:rPr lang="zh-TW" altLang="zh-TW" dirty="0">
                <a:solidFill>
                  <a:srgbClr val="FF0000"/>
                </a:solidFill>
                <a:cs typeface="Times New Roman" panose="02020603050405020304" pitchFamily="18" charset="0"/>
              </a:rPr>
              <a:t>新竹市</a:t>
            </a:r>
            <a:r>
              <a:rPr lang="zh-TW" altLang="zh-TW" dirty="0">
                <a:cs typeface="Times New Roman" panose="02020603050405020304" pitchFamily="18" charset="0"/>
              </a:rPr>
              <a:t>中華</a:t>
            </a:r>
            <a:r>
              <a:rPr lang="zh-TW" altLang="zh-TW" dirty="0" smtClean="0">
                <a:cs typeface="Times New Roman" panose="02020603050405020304" pitchFamily="18" charset="0"/>
              </a:rPr>
              <a:t>大學、高雄市高雄</a:t>
            </a:r>
            <a:r>
              <a:rPr lang="zh-TW" altLang="zh-TW" dirty="0">
                <a:cs typeface="Times New Roman" panose="02020603050405020304" pitchFamily="18" charset="0"/>
              </a:rPr>
              <a:t>應用科技</a:t>
            </a:r>
            <a:r>
              <a:rPr lang="zh-TW" altLang="zh-TW" dirty="0" smtClean="0">
                <a:cs typeface="Times New Roman" panose="02020603050405020304" pitchFamily="18" charset="0"/>
              </a:rPr>
              <a:t>大學</a:t>
            </a:r>
            <a:r>
              <a:rPr lang="zh-TW" altLang="en-US" dirty="0" smtClean="0">
                <a:cs typeface="Times New Roman" panose="02020603050405020304" pitchFamily="18" charset="0"/>
              </a:rPr>
              <a:t>之餐飲</a:t>
            </a:r>
            <a:r>
              <a:rPr lang="zh-TW" altLang="en-US" dirty="0">
                <a:cs typeface="Times New Roman" panose="02020603050405020304" pitchFamily="18" charset="0"/>
              </a:rPr>
              <a:t>相關</a:t>
            </a:r>
            <a:r>
              <a:rPr lang="zh-TW" altLang="en-US" dirty="0" smtClean="0">
                <a:cs typeface="Times New Roman" panose="02020603050405020304" pitchFamily="18" charset="0"/>
              </a:rPr>
              <a:t>科系學生</a:t>
            </a:r>
            <a:endParaRPr lang="en-US" altLang="zh-TW" dirty="0" smtClean="0">
              <a:cs typeface="Times New Roman" panose="02020603050405020304" pitchFamily="18" charset="0"/>
            </a:endParaRPr>
          </a:p>
          <a:p>
            <a:pPr algn="just" hangingPunct="0"/>
            <a:r>
              <a:rPr lang="zh-TW" altLang="en-US" b="1" dirty="0" smtClean="0">
                <a:cs typeface="Times New Roman" panose="02020603050405020304" pitchFamily="18" charset="0"/>
              </a:rPr>
              <a:t>問卷</a:t>
            </a:r>
            <a:r>
              <a:rPr lang="zh-TW" altLang="en-US" b="1" dirty="0">
                <a:cs typeface="Times New Roman" panose="02020603050405020304" pitchFamily="18" charset="0"/>
              </a:rPr>
              <a:t>發放</a:t>
            </a:r>
            <a:r>
              <a:rPr lang="zh-TW" altLang="en-US" dirty="0" smtClean="0">
                <a:cs typeface="Times New Roman" panose="02020603050405020304" pitchFamily="18" charset="0"/>
              </a:rPr>
              <a:t>：</a:t>
            </a:r>
            <a:r>
              <a:rPr lang="en-US" altLang="zh-TW" dirty="0" smtClean="0">
                <a:cs typeface="Times New Roman" panose="02020603050405020304" pitchFamily="18" charset="0"/>
              </a:rPr>
              <a:t>2014</a:t>
            </a:r>
            <a:r>
              <a:rPr lang="zh-TW" altLang="zh-TW" dirty="0">
                <a:cs typeface="Times New Roman" panose="02020603050405020304" pitchFamily="18" charset="0"/>
              </a:rPr>
              <a:t>年</a:t>
            </a:r>
            <a:r>
              <a:rPr lang="en-US" altLang="zh-TW" dirty="0">
                <a:cs typeface="Times New Roman" panose="02020603050405020304" pitchFamily="18" charset="0"/>
              </a:rPr>
              <a:t>2</a:t>
            </a:r>
            <a:r>
              <a:rPr lang="zh-TW" altLang="zh-TW" dirty="0">
                <a:cs typeface="Times New Roman" panose="02020603050405020304" pitchFamily="18" charset="0"/>
              </a:rPr>
              <a:t>月</a:t>
            </a:r>
            <a:r>
              <a:rPr lang="en-US" altLang="zh-TW" dirty="0">
                <a:cs typeface="Times New Roman" panose="02020603050405020304" pitchFamily="18" charset="0"/>
              </a:rPr>
              <a:t>14</a:t>
            </a:r>
            <a:r>
              <a:rPr lang="zh-TW" altLang="zh-TW" dirty="0">
                <a:cs typeface="Times New Roman" panose="02020603050405020304" pitchFamily="18" charset="0"/>
              </a:rPr>
              <a:t>日至</a:t>
            </a:r>
            <a:r>
              <a:rPr lang="en-US" altLang="zh-TW" dirty="0">
                <a:cs typeface="Times New Roman" panose="02020603050405020304" pitchFamily="18" charset="0"/>
              </a:rPr>
              <a:t>3</a:t>
            </a:r>
            <a:r>
              <a:rPr lang="zh-TW" altLang="zh-TW" dirty="0">
                <a:cs typeface="Times New Roman" panose="02020603050405020304" pitchFamily="18" charset="0"/>
              </a:rPr>
              <a:t>月</a:t>
            </a:r>
            <a:r>
              <a:rPr lang="en-US" altLang="zh-TW" dirty="0">
                <a:cs typeface="Times New Roman" panose="02020603050405020304" pitchFamily="18" charset="0"/>
              </a:rPr>
              <a:t>11</a:t>
            </a:r>
            <a:r>
              <a:rPr lang="zh-TW" altLang="zh-TW" dirty="0">
                <a:cs typeface="Times New Roman" panose="02020603050405020304" pitchFamily="18" charset="0"/>
              </a:rPr>
              <a:t>日進行，以</a:t>
            </a:r>
            <a:r>
              <a:rPr lang="en-US" altLang="zh-TW" dirty="0">
                <a:cs typeface="Times New Roman" panose="02020603050405020304" pitchFamily="18" charset="0"/>
              </a:rPr>
              <a:t>Google</a:t>
            </a:r>
            <a:r>
              <a:rPr lang="zh-TW" altLang="en-US" dirty="0">
                <a:solidFill>
                  <a:srgbClr val="FF0000"/>
                </a:solidFill>
                <a:cs typeface="Times New Roman" panose="02020603050405020304" pitchFamily="18" charset="0"/>
              </a:rPr>
              <a:t>線上</a:t>
            </a:r>
            <a:r>
              <a:rPr lang="zh-TW" altLang="zh-TW" dirty="0">
                <a:solidFill>
                  <a:srgbClr val="FF0000"/>
                </a:solidFill>
                <a:cs typeface="Times New Roman" panose="02020603050405020304" pitchFamily="18" charset="0"/>
              </a:rPr>
              <a:t>問卷</a:t>
            </a:r>
            <a:r>
              <a:rPr lang="zh-TW" altLang="zh-TW" dirty="0">
                <a:cs typeface="Times New Roman" panose="02020603050405020304" pitchFamily="18" charset="0"/>
              </a:rPr>
              <a:t>進行資料</a:t>
            </a:r>
            <a:r>
              <a:rPr lang="zh-TW" altLang="zh-TW" dirty="0" smtClean="0">
                <a:cs typeface="Times New Roman" panose="02020603050405020304" pitchFamily="18" charset="0"/>
              </a:rPr>
              <a:t>蒐集</a:t>
            </a:r>
            <a:endParaRPr lang="en-US" altLang="zh-TW" dirty="0" smtClean="0">
              <a:cs typeface="Times New Roman" panose="02020603050405020304" pitchFamily="18" charset="0"/>
            </a:endParaRPr>
          </a:p>
          <a:p>
            <a:pPr algn="just" hangingPunct="0"/>
            <a:r>
              <a:rPr lang="zh-TW" altLang="en-US" b="1" dirty="0" smtClean="0">
                <a:cs typeface="Times New Roman" panose="02020603050405020304" pitchFamily="18" charset="0"/>
              </a:rPr>
              <a:t>問卷</a:t>
            </a:r>
            <a:r>
              <a:rPr lang="zh-TW" altLang="en-US" b="1" dirty="0">
                <a:cs typeface="Times New Roman" panose="02020603050405020304" pitchFamily="18" charset="0"/>
              </a:rPr>
              <a:t>回收成果</a:t>
            </a:r>
            <a:r>
              <a:rPr lang="zh-TW" altLang="en-US" dirty="0">
                <a:solidFill>
                  <a:schemeClr val="accent5">
                    <a:lumMod val="75000"/>
                  </a:schemeClr>
                </a:solidFill>
                <a:cs typeface="Times New Roman" panose="02020603050405020304" pitchFamily="18" charset="0"/>
              </a:rPr>
              <a:t>：</a:t>
            </a:r>
            <a:r>
              <a:rPr lang="zh-TW" altLang="zh-TW" dirty="0">
                <a:cs typeface="Times New Roman" panose="02020603050405020304" pitchFamily="18" charset="0"/>
              </a:rPr>
              <a:t>共</a:t>
            </a:r>
            <a:r>
              <a:rPr lang="zh-TW" altLang="en-US" dirty="0">
                <a:cs typeface="Times New Roman" panose="02020603050405020304" pitchFamily="18" charset="0"/>
              </a:rPr>
              <a:t>填寫</a:t>
            </a:r>
            <a:r>
              <a:rPr lang="en-US" altLang="zh-TW" dirty="0">
                <a:cs typeface="Times New Roman" panose="02020603050405020304" pitchFamily="18" charset="0"/>
              </a:rPr>
              <a:t>429</a:t>
            </a:r>
            <a:r>
              <a:rPr lang="zh-TW" altLang="zh-TW" dirty="0">
                <a:cs typeface="Times New Roman" panose="02020603050405020304" pitchFamily="18" charset="0"/>
              </a:rPr>
              <a:t>份，</a:t>
            </a:r>
            <a:r>
              <a:rPr lang="zh-TW" altLang="zh-TW" dirty="0">
                <a:solidFill>
                  <a:srgbClr val="FF0000"/>
                </a:solidFill>
                <a:cs typeface="Times New Roman" panose="02020603050405020304" pitchFamily="18" charset="0"/>
              </a:rPr>
              <a:t>有效問卷為</a:t>
            </a:r>
            <a:r>
              <a:rPr lang="en-US" altLang="zh-TW" dirty="0">
                <a:solidFill>
                  <a:srgbClr val="FF0000"/>
                </a:solidFill>
                <a:cs typeface="Times New Roman" panose="02020603050405020304" pitchFamily="18" charset="0"/>
              </a:rPr>
              <a:t>346</a:t>
            </a:r>
            <a:r>
              <a:rPr lang="zh-TW" altLang="zh-TW" dirty="0">
                <a:solidFill>
                  <a:srgbClr val="FF0000"/>
                </a:solidFill>
                <a:cs typeface="Times New Roman" panose="02020603050405020304" pitchFamily="18" charset="0"/>
              </a:rPr>
              <a:t>份</a:t>
            </a:r>
            <a:r>
              <a:rPr lang="zh-TW" altLang="zh-TW" dirty="0">
                <a:cs typeface="Times New Roman" panose="02020603050405020304" pitchFamily="18" charset="0"/>
              </a:rPr>
              <a:t>，無效問卷</a:t>
            </a:r>
            <a:r>
              <a:rPr lang="zh-TW" altLang="zh-TW" dirty="0" smtClean="0">
                <a:cs typeface="Times New Roman" panose="02020603050405020304" pitchFamily="18" charset="0"/>
              </a:rPr>
              <a:t>為</a:t>
            </a:r>
            <a:r>
              <a:rPr lang="en-US" altLang="zh-TW" dirty="0" smtClean="0">
                <a:cs typeface="Times New Roman" panose="02020603050405020304" pitchFamily="18" charset="0"/>
              </a:rPr>
              <a:t>83</a:t>
            </a:r>
            <a:r>
              <a:rPr lang="zh-TW" altLang="zh-TW" dirty="0" smtClean="0">
                <a:cs typeface="Times New Roman" panose="02020603050405020304" pitchFamily="18" charset="0"/>
              </a:rPr>
              <a:t>份</a:t>
            </a:r>
            <a:r>
              <a:rPr lang="zh-TW" altLang="zh-TW" dirty="0">
                <a:cs typeface="Times New Roman" panose="02020603050405020304" pitchFamily="18" charset="0"/>
              </a:rPr>
              <a:t>，回收問卷</a:t>
            </a:r>
            <a:r>
              <a:rPr lang="zh-TW" altLang="zh-TW" dirty="0">
                <a:solidFill>
                  <a:srgbClr val="FF0000"/>
                </a:solidFill>
                <a:cs typeface="Times New Roman" panose="02020603050405020304" pitchFamily="18" charset="0"/>
              </a:rPr>
              <a:t>有效率為</a:t>
            </a:r>
            <a:r>
              <a:rPr lang="en-US" altLang="zh-TW" dirty="0">
                <a:solidFill>
                  <a:srgbClr val="FF0000"/>
                </a:solidFill>
                <a:cs typeface="Times New Roman" panose="02020603050405020304" pitchFamily="18" charset="0"/>
              </a:rPr>
              <a:t>81</a:t>
            </a:r>
            <a:r>
              <a:rPr lang="en-US" altLang="zh-TW" dirty="0" smtClean="0">
                <a:solidFill>
                  <a:srgbClr val="FF0000"/>
                </a:solidFill>
                <a:cs typeface="Times New Roman" panose="02020603050405020304" pitchFamily="18" charset="0"/>
              </a:rPr>
              <a:t>%</a:t>
            </a:r>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20</a:t>
            </a:fld>
            <a:endParaRPr lang="zh-TW" altLang="en-US" dirty="0"/>
          </a:p>
        </p:txBody>
      </p:sp>
      <p:sp>
        <p:nvSpPr>
          <p:cNvPr id="5" name="日期版面配置區 4"/>
          <p:cNvSpPr>
            <a:spLocks noGrp="1"/>
          </p:cNvSpPr>
          <p:nvPr>
            <p:ph type="dt" sz="half" idx="10"/>
          </p:nvPr>
        </p:nvSpPr>
        <p:spPr/>
        <p:txBody>
          <a:bodyPr/>
          <a:lstStyle/>
          <a:p>
            <a:fld id="{1C8272E0-0739-4837-9033-76DB53B97310}" type="datetime1">
              <a:rPr lang="zh-TW" altLang="en-US" smtClean="0"/>
              <a:t>2014/5/17</a:t>
            </a:fld>
            <a:endParaRPr lang="zh-TW" altLang="en-US" dirty="0"/>
          </a:p>
        </p:txBody>
      </p:sp>
    </p:spTree>
    <p:extLst>
      <p:ext uri="{BB962C8B-B14F-4D97-AF65-F5344CB8AC3E}">
        <p14:creationId xmlns:p14="http://schemas.microsoft.com/office/powerpoint/2010/main" val="1086123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p:cNvSpPr>
            <a:spLocks noGrp="1"/>
          </p:cNvSpPr>
          <p:nvPr>
            <p:ph type="title"/>
          </p:nvPr>
        </p:nvSpPr>
        <p:spPr/>
        <p:txBody>
          <a:bodyPr/>
          <a:lstStyle/>
          <a:p>
            <a:r>
              <a:rPr lang="en-US" altLang="zh-TW" smtClean="0"/>
              <a:t>3.4 </a:t>
            </a:r>
            <a:r>
              <a:rPr lang="zh-TW" altLang="en-US" smtClean="0"/>
              <a:t>問卷設計</a:t>
            </a:r>
            <a:r>
              <a:rPr lang="en-US" altLang="zh-TW" smtClean="0"/>
              <a:t>(1/8)</a:t>
            </a:r>
            <a:endParaRPr lang="zh-TW" altLang="en-US" dirty="0"/>
          </a:p>
        </p:txBody>
      </p:sp>
      <p:sp>
        <p:nvSpPr>
          <p:cNvPr id="6" name="內容版面配置區 5"/>
          <p:cNvSpPr>
            <a:spLocks noGrp="1"/>
          </p:cNvSpPr>
          <p:nvPr>
            <p:ph idx="1"/>
          </p:nvPr>
        </p:nvSpPr>
        <p:spPr/>
        <p:txBody>
          <a:bodyPr/>
          <a:lstStyle/>
          <a:p>
            <a:pPr algn="ctr"/>
            <a:r>
              <a:rPr lang="zh-TW" altLang="zh-TW" b="1" dirty="0" smtClean="0">
                <a:solidFill>
                  <a:srgbClr val="FF0000"/>
                </a:solidFill>
              </a:rPr>
              <a:t>社會經濟背景與特性</a:t>
            </a:r>
            <a:r>
              <a:rPr lang="en-US" altLang="zh-TW" b="1" dirty="0" smtClean="0">
                <a:solidFill>
                  <a:srgbClr val="FF0000"/>
                </a:solidFill>
              </a:rPr>
              <a:t>(Socio-economic Background and Characteristics)</a:t>
            </a:r>
          </a:p>
          <a:p>
            <a:r>
              <a:rPr lang="zh-TW" altLang="en-US" dirty="0" smtClean="0"/>
              <a:t>本研究參考</a:t>
            </a:r>
            <a:r>
              <a:rPr lang="en-US" altLang="zh-TW" dirty="0" smtClean="0"/>
              <a:t>Lee</a:t>
            </a:r>
            <a:r>
              <a:rPr lang="zh-TW" altLang="zh-TW" dirty="0" smtClean="0"/>
              <a:t>和</a:t>
            </a:r>
            <a:r>
              <a:rPr lang="en-US" altLang="zh-TW" dirty="0" smtClean="0"/>
              <a:t>Lee(2008)</a:t>
            </a:r>
            <a:r>
              <a:rPr lang="zh-TW" altLang="en-US" dirty="0" smtClean="0"/>
              <a:t>和</a:t>
            </a:r>
            <a:r>
              <a:rPr lang="en-US" altLang="zh-TW" dirty="0" err="1" smtClean="0"/>
              <a:t>Shyu</a:t>
            </a:r>
            <a:r>
              <a:rPr lang="zh-TW" altLang="zh-TW" dirty="0" smtClean="0"/>
              <a:t>和</a:t>
            </a:r>
            <a:r>
              <a:rPr lang="en-US" altLang="zh-TW" dirty="0" smtClean="0"/>
              <a:t>Huang(2011)</a:t>
            </a:r>
            <a:r>
              <a:rPr lang="zh-TW" altLang="en-US" dirty="0" smtClean="0"/>
              <a:t>對</a:t>
            </a:r>
            <a:r>
              <a:rPr lang="zh-TW" altLang="zh-TW" dirty="0" smtClean="0"/>
              <a:t>社會經濟背景與特性</a:t>
            </a:r>
            <a:r>
              <a:rPr lang="zh-TW" altLang="en-US" dirty="0" smtClean="0"/>
              <a:t>，設計</a:t>
            </a:r>
            <a:r>
              <a:rPr lang="en-US" altLang="zh-TW" dirty="0" smtClean="0"/>
              <a:t>5</a:t>
            </a:r>
            <a:r>
              <a:rPr lang="zh-TW" altLang="en-US" dirty="0" smtClean="0"/>
              <a:t>個題目</a:t>
            </a:r>
          </a:p>
        </p:txBody>
      </p:sp>
      <p:sp>
        <p:nvSpPr>
          <p:cNvPr id="2" name="日期版面配置區 1"/>
          <p:cNvSpPr>
            <a:spLocks noGrp="1"/>
          </p:cNvSpPr>
          <p:nvPr>
            <p:ph type="dt" sz="half" idx="10"/>
          </p:nvPr>
        </p:nvSpPr>
        <p:spPr/>
        <p:txBody>
          <a:bodyPr/>
          <a:lstStyle/>
          <a:p>
            <a:fld id="{3EB4E1B2-0F89-4AE2-B6C5-3B621F92C024}" type="datetime1">
              <a:rPr lang="zh-TW" altLang="en-US" smtClean="0"/>
              <a:pPr/>
              <a:t>2014/5/17</a:t>
            </a:fld>
            <a:endParaRPr lang="zh-TW" altLang="en-US" dirty="0"/>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21</a:t>
            </a:fld>
            <a:endParaRPr lang="zh-TW" altLang="en-US" dirty="0"/>
          </a:p>
        </p:txBody>
      </p:sp>
      <p:sp>
        <p:nvSpPr>
          <p:cNvPr id="7" name="內容版面配置區 6"/>
          <p:cNvSpPr>
            <a:spLocks noGrp="1"/>
          </p:cNvSpPr>
          <p:nvPr>
            <p:ph idx="13"/>
          </p:nvPr>
        </p:nvSpPr>
        <p:spPr/>
        <p:txBody>
          <a:bodyPr>
            <a:normAutofit fontScale="77500" lnSpcReduction="20000"/>
          </a:bodyPr>
          <a:lstStyle/>
          <a:p>
            <a:r>
              <a:rPr lang="zh-TW" altLang="zh-TW" dirty="0" smtClean="0"/>
              <a:t>類別尺度</a:t>
            </a:r>
            <a:r>
              <a:rPr lang="zh-TW" altLang="en-US" dirty="0" smtClean="0"/>
              <a:t>：</a:t>
            </a:r>
            <a:endParaRPr lang="en-US" altLang="zh-TW" dirty="0" smtClean="0"/>
          </a:p>
          <a:p>
            <a:pPr lvl="1"/>
            <a:r>
              <a:rPr lang="zh-TW" altLang="en-US" dirty="0" smtClean="0"/>
              <a:t>性別</a:t>
            </a:r>
            <a:endParaRPr lang="en-US" altLang="zh-TW" dirty="0" smtClean="0"/>
          </a:p>
          <a:p>
            <a:r>
              <a:rPr lang="zh-TW" altLang="zh-TW" dirty="0" smtClean="0"/>
              <a:t>順序尺度</a:t>
            </a:r>
            <a:r>
              <a:rPr lang="zh-TW" altLang="en-US" dirty="0" smtClean="0"/>
              <a:t>：</a:t>
            </a:r>
            <a:endParaRPr lang="en-US" altLang="zh-TW" dirty="0" smtClean="0"/>
          </a:p>
          <a:p>
            <a:pPr lvl="1"/>
            <a:r>
              <a:rPr lang="zh-TW" altLang="zh-TW" dirty="0" smtClean="0"/>
              <a:t>在校年級</a:t>
            </a:r>
            <a:endParaRPr lang="en-US" altLang="zh-TW" dirty="0" smtClean="0"/>
          </a:p>
          <a:p>
            <a:pPr lvl="1"/>
            <a:r>
              <a:rPr lang="zh-TW" altLang="zh-TW" dirty="0" smtClean="0"/>
              <a:t>平均每日使用電腦、手機</a:t>
            </a:r>
            <a:r>
              <a:rPr lang="en-US" altLang="zh-TW" dirty="0" smtClean="0"/>
              <a:t>/</a:t>
            </a:r>
            <a:r>
              <a:rPr lang="zh-TW" altLang="zh-TW" dirty="0" smtClean="0"/>
              <a:t>上網時</a:t>
            </a:r>
            <a:r>
              <a:rPr lang="zh-TW" altLang="en-US" dirty="0" smtClean="0"/>
              <a:t>間</a:t>
            </a:r>
            <a:r>
              <a:rPr lang="en-US" altLang="zh-TW" dirty="0" smtClean="0"/>
              <a:t>                                                   </a:t>
            </a:r>
          </a:p>
          <a:p>
            <a:pPr lvl="1"/>
            <a:r>
              <a:rPr lang="zh-TW" altLang="zh-TW" dirty="0" smtClean="0"/>
              <a:t>數位學習使用經驗</a:t>
            </a:r>
            <a:endParaRPr lang="en-US" altLang="zh-TW" dirty="0" smtClean="0"/>
          </a:p>
          <a:p>
            <a:pPr lvl="1"/>
            <a:r>
              <a:rPr lang="zh-TW" altLang="zh-TW" dirty="0" smtClean="0"/>
              <a:t>曾經學習紅豆餡甜麵包的課程</a:t>
            </a:r>
            <a:endParaRPr lang="zh-TW" altLang="en-US" dirty="0"/>
          </a:p>
        </p:txBody>
      </p:sp>
    </p:spTree>
    <p:extLst>
      <p:ext uri="{BB962C8B-B14F-4D97-AF65-F5344CB8AC3E}">
        <p14:creationId xmlns:p14="http://schemas.microsoft.com/office/powerpoint/2010/main" val="3151501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smtClean="0"/>
              <a:t>3.4 </a:t>
            </a:r>
            <a:r>
              <a:rPr lang="zh-TW" altLang="en-US" smtClean="0"/>
              <a:t>問卷設計</a:t>
            </a:r>
            <a:r>
              <a:rPr lang="en-US" altLang="zh-TW" smtClean="0"/>
              <a:t>(2/8)</a:t>
            </a:r>
            <a:endParaRPr lang="zh-TW" altLang="en-US" dirty="0"/>
          </a:p>
        </p:txBody>
      </p:sp>
      <p:sp>
        <p:nvSpPr>
          <p:cNvPr id="6" name="內容版面配置區 5"/>
          <p:cNvSpPr>
            <a:spLocks noGrp="1"/>
          </p:cNvSpPr>
          <p:nvPr>
            <p:ph idx="1"/>
          </p:nvPr>
        </p:nvSpPr>
        <p:spPr/>
        <p:txBody>
          <a:bodyPr/>
          <a:lstStyle/>
          <a:p>
            <a:pPr algn="ctr"/>
            <a:r>
              <a:rPr lang="zh-TW" altLang="en-US" b="1" dirty="0" smtClean="0">
                <a:solidFill>
                  <a:srgbClr val="FF0000"/>
                </a:solidFill>
              </a:rPr>
              <a:t>電腦焦慮</a:t>
            </a:r>
            <a:r>
              <a:rPr lang="en-US" altLang="zh-TW" b="1" dirty="0" smtClean="0">
                <a:solidFill>
                  <a:srgbClr val="FF0000"/>
                </a:solidFill>
              </a:rPr>
              <a:t>(Computer Anxiety)</a:t>
            </a:r>
          </a:p>
          <a:p>
            <a:r>
              <a:rPr lang="zh-TW" altLang="zh-TW" dirty="0" smtClean="0"/>
              <a:t>本研究參考</a:t>
            </a:r>
            <a:r>
              <a:rPr lang="en-US" altLang="zh-TW" dirty="0" smtClean="0"/>
              <a:t>Lee</a:t>
            </a:r>
            <a:r>
              <a:rPr lang="zh-TW" altLang="zh-TW" dirty="0" smtClean="0"/>
              <a:t>、</a:t>
            </a:r>
            <a:r>
              <a:rPr lang="en-US" altLang="zh-TW" dirty="0" smtClean="0"/>
              <a:t>Tung</a:t>
            </a:r>
            <a:r>
              <a:rPr lang="zh-TW" altLang="zh-TW" dirty="0" smtClean="0"/>
              <a:t>和</a:t>
            </a:r>
            <a:r>
              <a:rPr lang="en-US" altLang="zh-TW" dirty="0" smtClean="0"/>
              <a:t>Chang(2008)</a:t>
            </a:r>
            <a:r>
              <a:rPr lang="zh-TW" altLang="en-US" dirty="0"/>
              <a:t>以</a:t>
            </a:r>
            <a:r>
              <a:rPr lang="zh-TW" altLang="zh-TW" dirty="0" smtClean="0"/>
              <a:t>及</a:t>
            </a:r>
            <a:r>
              <a:rPr lang="en-US" altLang="zh-TW" dirty="0" smtClean="0"/>
              <a:t>Tung</a:t>
            </a:r>
            <a:r>
              <a:rPr lang="zh-TW" altLang="zh-TW" dirty="0" smtClean="0"/>
              <a:t>和</a:t>
            </a:r>
            <a:r>
              <a:rPr lang="en-US" altLang="zh-TW" dirty="0" smtClean="0"/>
              <a:t>Chang(2008)</a:t>
            </a:r>
            <a:r>
              <a:rPr lang="zh-TW" altLang="en-US" dirty="0" smtClean="0"/>
              <a:t>對電腦焦慮研究，共設計</a:t>
            </a:r>
            <a:r>
              <a:rPr lang="en-US" altLang="zh-TW" dirty="0" smtClean="0"/>
              <a:t>7</a:t>
            </a:r>
            <a:r>
              <a:rPr lang="zh-TW" altLang="en-US" dirty="0" smtClean="0"/>
              <a:t>個題目</a:t>
            </a:r>
            <a:endParaRPr lang="zh-TW" altLang="en-US" dirty="0"/>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22</a:t>
            </a:fld>
            <a:endParaRPr lang="zh-TW" altLang="en-US" dirty="0"/>
          </a:p>
        </p:txBody>
      </p:sp>
      <p:sp>
        <p:nvSpPr>
          <p:cNvPr id="7" name="內容版面配置區 6"/>
          <p:cNvSpPr>
            <a:spLocks noGrp="1"/>
          </p:cNvSpPr>
          <p:nvPr>
            <p:ph idx="13"/>
          </p:nvPr>
        </p:nvSpPr>
        <p:spPr/>
        <p:txBody>
          <a:bodyPr/>
          <a:lstStyle/>
          <a:p>
            <a:r>
              <a:rPr lang="zh-TW" altLang="zh-TW" smtClean="0"/>
              <a:t>問卷設計採用李克特</a:t>
            </a:r>
            <a:r>
              <a:rPr lang="zh-TW" altLang="en-US" smtClean="0"/>
              <a:t>五點量表</a:t>
            </a:r>
            <a:endParaRPr lang="zh-TW" altLang="en-US" dirty="0"/>
          </a:p>
        </p:txBody>
      </p:sp>
      <p:sp>
        <p:nvSpPr>
          <p:cNvPr id="8" name="內容版面配置區 7"/>
          <p:cNvSpPr>
            <a:spLocks noGrp="1"/>
          </p:cNvSpPr>
          <p:nvPr>
            <p:ph idx="14"/>
          </p:nvPr>
        </p:nvSpPr>
        <p:spPr/>
        <p:txBody>
          <a:bodyPr>
            <a:normAutofit fontScale="85000" lnSpcReduction="20000"/>
          </a:bodyPr>
          <a:lstStyle/>
          <a:p>
            <a:r>
              <a:rPr lang="zh-TW" altLang="en-US" dirty="0"/>
              <a:t> </a:t>
            </a:r>
            <a:r>
              <a:rPr lang="zh-TW" altLang="en-US" dirty="0" smtClean="0"/>
              <a:t>    </a:t>
            </a:r>
            <a:r>
              <a:rPr lang="en-US" altLang="zh-TW" dirty="0" smtClean="0"/>
              <a:t>1.</a:t>
            </a:r>
            <a:r>
              <a:rPr lang="zh-TW" altLang="en-US" dirty="0" smtClean="0"/>
              <a:t> </a:t>
            </a:r>
            <a:r>
              <a:rPr lang="zh-TW" altLang="zh-TW" dirty="0" smtClean="0"/>
              <a:t>學習電腦令人興奮</a:t>
            </a:r>
            <a:r>
              <a:rPr lang="zh-TW" altLang="en-US" dirty="0" smtClean="0"/>
              <a:t> </a:t>
            </a:r>
            <a:endParaRPr lang="en-US" altLang="zh-TW" dirty="0" smtClean="0"/>
          </a:p>
          <a:p>
            <a:r>
              <a:rPr lang="en-US" altLang="zh-TW" dirty="0" smtClean="0"/>
              <a:t>     2. </a:t>
            </a:r>
            <a:r>
              <a:rPr lang="zh-TW" altLang="zh-TW" dirty="0" smtClean="0"/>
              <a:t>學習上電腦是必要工具</a:t>
            </a:r>
            <a:r>
              <a:rPr lang="zh-TW" altLang="en-US" dirty="0" smtClean="0"/>
              <a:t>       </a:t>
            </a:r>
            <a:r>
              <a:rPr lang="en-US" altLang="zh-TW" dirty="0" smtClean="0"/>
              <a:t> </a:t>
            </a:r>
          </a:p>
          <a:p>
            <a:r>
              <a:rPr lang="en-US" altLang="zh-TW" dirty="0" smtClean="0"/>
              <a:t>     3.</a:t>
            </a:r>
            <a:r>
              <a:rPr lang="zh-TW" altLang="en-US" dirty="0" smtClean="0"/>
              <a:t> </a:t>
            </a:r>
            <a:r>
              <a:rPr lang="zh-TW" altLang="zh-TW" dirty="0" smtClean="0"/>
              <a:t>依賴電腦會失去推理能力</a:t>
            </a:r>
            <a:r>
              <a:rPr lang="en-US" altLang="zh-TW" dirty="0" smtClean="0"/>
              <a:t>   </a:t>
            </a:r>
          </a:p>
          <a:p>
            <a:r>
              <a:rPr lang="en-US" altLang="zh-TW" dirty="0" smtClean="0"/>
              <a:t>     4.</a:t>
            </a:r>
            <a:r>
              <a:rPr lang="zh-TW" altLang="en-US" dirty="0" smtClean="0"/>
              <a:t> </a:t>
            </a:r>
            <a:r>
              <a:rPr lang="zh-TW" altLang="zh-TW" dirty="0" smtClean="0"/>
              <a:t>使用電腦感到憂慮</a:t>
            </a:r>
            <a:endParaRPr lang="en-US" altLang="zh-TW" dirty="0" smtClean="0"/>
          </a:p>
          <a:p>
            <a:r>
              <a:rPr lang="en-US" altLang="zh-TW" dirty="0" smtClean="0"/>
              <a:t>     5. </a:t>
            </a:r>
            <a:r>
              <a:rPr lang="zh-TW" altLang="en-US" dirty="0" smtClean="0"/>
              <a:t>擔心錯誤行為而遺失資料</a:t>
            </a:r>
            <a:endParaRPr lang="en-US" altLang="zh-TW" dirty="0" smtClean="0"/>
          </a:p>
          <a:p>
            <a:r>
              <a:rPr lang="en-US" altLang="zh-TW" dirty="0" smtClean="0"/>
              <a:t>     6.</a:t>
            </a:r>
            <a:r>
              <a:rPr lang="zh-TW" altLang="en-US" dirty="0" smtClean="0"/>
              <a:t> 擔心電腦補能改正</a:t>
            </a:r>
            <a:endParaRPr lang="en-US" altLang="zh-TW" dirty="0" smtClean="0"/>
          </a:p>
          <a:p>
            <a:r>
              <a:rPr lang="en-US" altLang="zh-TW" dirty="0" smtClean="0"/>
              <a:t>     7. </a:t>
            </a:r>
            <a:r>
              <a:rPr lang="zh-TW" altLang="zh-TW" dirty="0" smtClean="0"/>
              <a:t>電腦很難使用</a:t>
            </a:r>
            <a:r>
              <a:rPr lang="en-US" altLang="zh-TW" dirty="0" smtClean="0"/>
              <a:t> </a:t>
            </a:r>
            <a:endParaRPr lang="zh-TW" altLang="en-US" dirty="0"/>
          </a:p>
        </p:txBody>
      </p:sp>
      <p:sp>
        <p:nvSpPr>
          <p:cNvPr id="2" name="日期版面配置區 1"/>
          <p:cNvSpPr>
            <a:spLocks noGrp="1"/>
          </p:cNvSpPr>
          <p:nvPr>
            <p:ph type="dt" sz="half" idx="10"/>
          </p:nvPr>
        </p:nvSpPr>
        <p:spPr/>
        <p:txBody>
          <a:bodyPr/>
          <a:lstStyle/>
          <a:p>
            <a:fld id="{A5CC1A57-9399-4AB7-B7F9-77728E4E9AF1}" type="datetime1">
              <a:rPr lang="zh-TW" altLang="en-US" smtClean="0"/>
              <a:t>2014/5/17</a:t>
            </a:fld>
            <a:endParaRPr lang="zh-TW" altLang="en-US" dirty="0"/>
          </a:p>
        </p:txBody>
      </p:sp>
    </p:spTree>
    <p:extLst>
      <p:ext uri="{BB962C8B-B14F-4D97-AF65-F5344CB8AC3E}">
        <p14:creationId xmlns:p14="http://schemas.microsoft.com/office/powerpoint/2010/main" val="131722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p:cNvSpPr>
            <a:spLocks noGrp="1"/>
          </p:cNvSpPr>
          <p:nvPr>
            <p:ph type="title"/>
          </p:nvPr>
        </p:nvSpPr>
        <p:spPr/>
        <p:txBody>
          <a:bodyPr/>
          <a:lstStyle/>
          <a:p>
            <a:r>
              <a:rPr lang="en-US" altLang="zh-TW" smtClean="0"/>
              <a:t>3.4 </a:t>
            </a:r>
            <a:r>
              <a:rPr lang="zh-TW" altLang="en-US" smtClean="0"/>
              <a:t>問卷設計</a:t>
            </a:r>
            <a:r>
              <a:rPr lang="en-US" altLang="zh-TW" smtClean="0"/>
              <a:t>(3/8)</a:t>
            </a:r>
            <a:endParaRPr lang="zh-TW" altLang="en-US" dirty="0"/>
          </a:p>
        </p:txBody>
      </p:sp>
      <p:sp>
        <p:nvSpPr>
          <p:cNvPr id="3" name="內容版面配置區 2"/>
          <p:cNvSpPr>
            <a:spLocks noGrp="1"/>
          </p:cNvSpPr>
          <p:nvPr>
            <p:ph idx="1"/>
          </p:nvPr>
        </p:nvSpPr>
        <p:spPr/>
        <p:txBody>
          <a:bodyPr/>
          <a:lstStyle/>
          <a:p>
            <a:pPr algn="ctr"/>
            <a:r>
              <a:rPr lang="zh-TW" altLang="en-US" b="1" dirty="0">
                <a:solidFill>
                  <a:srgbClr val="FF0000"/>
                </a:solidFill>
              </a:rPr>
              <a:t>電腦自我效能</a:t>
            </a:r>
            <a:r>
              <a:rPr lang="en-US" altLang="zh-TW" b="1" dirty="0">
                <a:solidFill>
                  <a:srgbClr val="FF0000"/>
                </a:solidFill>
              </a:rPr>
              <a:t>(Computer Self-Efficacy)</a:t>
            </a:r>
          </a:p>
          <a:p>
            <a:r>
              <a:rPr lang="zh-TW" altLang="zh-TW" dirty="0" smtClean="0"/>
              <a:t>本研究參考</a:t>
            </a:r>
            <a:r>
              <a:rPr lang="en-US" altLang="zh-TW" dirty="0" smtClean="0"/>
              <a:t>Tung</a:t>
            </a:r>
            <a:r>
              <a:rPr lang="zh-TW" altLang="zh-TW" dirty="0" smtClean="0"/>
              <a:t>和</a:t>
            </a:r>
            <a:r>
              <a:rPr lang="en-US" altLang="zh-TW" dirty="0" smtClean="0"/>
              <a:t>Chang(2008a)</a:t>
            </a:r>
            <a:r>
              <a:rPr lang="zh-TW" altLang="zh-TW" dirty="0" smtClean="0"/>
              <a:t>及</a:t>
            </a:r>
            <a:r>
              <a:rPr lang="en-US" altLang="zh-TW" dirty="0" smtClean="0"/>
              <a:t>Tung</a:t>
            </a:r>
            <a:r>
              <a:rPr lang="zh-TW" altLang="zh-TW" dirty="0" smtClean="0"/>
              <a:t>和</a:t>
            </a:r>
            <a:r>
              <a:rPr lang="en-US" altLang="zh-TW" dirty="0" smtClean="0"/>
              <a:t>Chang(2008b)</a:t>
            </a:r>
            <a:r>
              <a:rPr lang="zh-TW" altLang="en-US" dirty="0" smtClean="0"/>
              <a:t>對電腦自我效能研究，共設計</a:t>
            </a:r>
            <a:r>
              <a:rPr lang="en-US" altLang="zh-TW" dirty="0" smtClean="0"/>
              <a:t>6</a:t>
            </a:r>
            <a:r>
              <a:rPr lang="zh-TW" altLang="en-US" dirty="0" smtClean="0"/>
              <a:t>個題目</a:t>
            </a:r>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23</a:t>
            </a:fld>
            <a:endParaRPr lang="zh-TW" altLang="en-US" dirty="0"/>
          </a:p>
        </p:txBody>
      </p:sp>
      <p:sp>
        <p:nvSpPr>
          <p:cNvPr id="5" name="內容版面配置區 4"/>
          <p:cNvSpPr>
            <a:spLocks noGrp="1"/>
          </p:cNvSpPr>
          <p:nvPr>
            <p:ph idx="13"/>
          </p:nvPr>
        </p:nvSpPr>
        <p:spPr/>
        <p:txBody>
          <a:bodyPr/>
          <a:lstStyle/>
          <a:p>
            <a:r>
              <a:rPr lang="zh-TW" altLang="zh-TW" dirty="0" smtClean="0"/>
              <a:t>問卷設計採用李克特</a:t>
            </a:r>
            <a:r>
              <a:rPr lang="zh-TW" altLang="en-US" dirty="0" smtClean="0"/>
              <a:t>五點量表</a:t>
            </a:r>
            <a:endParaRPr lang="zh-TW" altLang="en-US" dirty="0"/>
          </a:p>
        </p:txBody>
      </p:sp>
      <p:sp>
        <p:nvSpPr>
          <p:cNvPr id="6" name="內容版面配置區 5"/>
          <p:cNvSpPr>
            <a:spLocks noGrp="1"/>
          </p:cNvSpPr>
          <p:nvPr>
            <p:ph idx="14"/>
          </p:nvPr>
        </p:nvSpPr>
        <p:spPr/>
        <p:txBody>
          <a:bodyPr>
            <a:normAutofit fontScale="92500" lnSpcReduction="10000"/>
          </a:bodyPr>
          <a:lstStyle/>
          <a:p>
            <a:r>
              <a:rPr lang="zh-TW" altLang="en-US" dirty="0" smtClean="0"/>
              <a:t>     </a:t>
            </a:r>
            <a:r>
              <a:rPr lang="en-US" altLang="zh-TW" dirty="0" smtClean="0"/>
              <a:t>1.</a:t>
            </a:r>
            <a:r>
              <a:rPr lang="zh-TW" altLang="en-US" dirty="0" smtClean="0"/>
              <a:t> </a:t>
            </a:r>
            <a:r>
              <a:rPr lang="zh-TW" altLang="zh-TW" dirty="0" smtClean="0"/>
              <a:t>安裝應用軟體的能力</a:t>
            </a:r>
            <a:endParaRPr lang="zh-TW" altLang="en-US" dirty="0" smtClean="0"/>
          </a:p>
          <a:p>
            <a:r>
              <a:rPr lang="en-US" altLang="zh-TW" dirty="0" smtClean="0"/>
              <a:t>     2.</a:t>
            </a:r>
            <a:r>
              <a:rPr lang="zh-TW" altLang="en-US" dirty="0" smtClean="0"/>
              <a:t> </a:t>
            </a:r>
            <a:r>
              <a:rPr lang="zh-TW" altLang="zh-TW" dirty="0" smtClean="0"/>
              <a:t>糾正操作錯誤的能力</a:t>
            </a:r>
            <a:endParaRPr lang="zh-TW" altLang="en-US" dirty="0" smtClean="0"/>
          </a:p>
          <a:p>
            <a:r>
              <a:rPr lang="en-US" altLang="zh-TW" dirty="0" smtClean="0"/>
              <a:t>     3.</a:t>
            </a:r>
            <a:r>
              <a:rPr lang="zh-TW" altLang="en-US" dirty="0" smtClean="0"/>
              <a:t> </a:t>
            </a:r>
            <a:r>
              <a:rPr lang="zh-TW" altLang="zh-TW" dirty="0" smtClean="0"/>
              <a:t>從電腦中刪除資料的能力</a:t>
            </a:r>
            <a:endParaRPr lang="zh-TW" altLang="en-US" dirty="0" smtClean="0"/>
          </a:p>
          <a:p>
            <a:r>
              <a:rPr lang="en-US" altLang="zh-TW" dirty="0" smtClean="0"/>
              <a:t>     4.</a:t>
            </a:r>
            <a:r>
              <a:rPr lang="zh-TW" altLang="en-US" dirty="0" smtClean="0"/>
              <a:t> </a:t>
            </a:r>
            <a:r>
              <a:rPr lang="zh-TW" altLang="zh-TW" dirty="0" smtClean="0"/>
              <a:t>從電腦中顯示資訊的能力</a:t>
            </a:r>
            <a:endParaRPr lang="zh-TW" altLang="en-US" dirty="0" smtClean="0"/>
          </a:p>
          <a:p>
            <a:r>
              <a:rPr lang="en-US" altLang="zh-TW" dirty="0" smtClean="0"/>
              <a:t>     5.</a:t>
            </a:r>
            <a:r>
              <a:rPr lang="zh-TW" altLang="en-US" dirty="0" smtClean="0"/>
              <a:t> </a:t>
            </a:r>
            <a:r>
              <a:rPr lang="zh-TW" altLang="zh-TW" dirty="0" smtClean="0"/>
              <a:t>有信心使用數位教材</a:t>
            </a:r>
            <a:endParaRPr lang="zh-TW" altLang="en-US" dirty="0" smtClean="0"/>
          </a:p>
          <a:p>
            <a:r>
              <a:rPr lang="en-US" altLang="zh-TW" dirty="0" smtClean="0"/>
              <a:t>  </a:t>
            </a:r>
            <a:r>
              <a:rPr lang="zh-TW" altLang="en-US" dirty="0" smtClean="0"/>
              <a:t>   </a:t>
            </a:r>
            <a:r>
              <a:rPr lang="en-US" altLang="zh-TW" dirty="0" smtClean="0"/>
              <a:t>6.</a:t>
            </a:r>
            <a:r>
              <a:rPr lang="zh-TW" altLang="en-US" dirty="0" smtClean="0"/>
              <a:t> </a:t>
            </a:r>
            <a:r>
              <a:rPr lang="zh-TW" altLang="zh-TW" dirty="0" smtClean="0"/>
              <a:t>可熟練使用烘焙數位教材</a:t>
            </a:r>
            <a:endParaRPr lang="zh-TW" altLang="en-US" dirty="0"/>
          </a:p>
        </p:txBody>
      </p:sp>
      <p:sp>
        <p:nvSpPr>
          <p:cNvPr id="2" name="日期版面配置區 1"/>
          <p:cNvSpPr>
            <a:spLocks noGrp="1"/>
          </p:cNvSpPr>
          <p:nvPr>
            <p:ph type="dt" sz="half" idx="10"/>
          </p:nvPr>
        </p:nvSpPr>
        <p:spPr/>
        <p:txBody>
          <a:bodyPr/>
          <a:lstStyle/>
          <a:p>
            <a:fld id="{8D57553F-55D0-4E8C-9E62-AE12FD6261F6}" type="datetime1">
              <a:rPr lang="zh-TW" altLang="en-US" smtClean="0"/>
              <a:t>2014/5/17</a:t>
            </a:fld>
            <a:endParaRPr lang="zh-TW" altLang="en-US" dirty="0"/>
          </a:p>
        </p:txBody>
      </p:sp>
    </p:spTree>
    <p:extLst>
      <p:ext uri="{BB962C8B-B14F-4D97-AF65-F5344CB8AC3E}">
        <p14:creationId xmlns:p14="http://schemas.microsoft.com/office/powerpoint/2010/main" val="1595583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標題 15"/>
          <p:cNvSpPr>
            <a:spLocks noGrp="1"/>
          </p:cNvSpPr>
          <p:nvPr>
            <p:ph type="title"/>
          </p:nvPr>
        </p:nvSpPr>
        <p:spPr/>
        <p:txBody>
          <a:bodyPr/>
          <a:lstStyle/>
          <a:p>
            <a:r>
              <a:rPr lang="en-US" altLang="zh-TW" dirty="0"/>
              <a:t>3.4 </a:t>
            </a:r>
            <a:r>
              <a:rPr lang="zh-TW" altLang="en-US" dirty="0"/>
              <a:t>問卷設計</a:t>
            </a:r>
            <a:r>
              <a:rPr lang="en-US" altLang="zh-TW" dirty="0" smtClean="0"/>
              <a:t>(4/8</a:t>
            </a:r>
            <a:r>
              <a:rPr lang="en-US" altLang="zh-TW" dirty="0"/>
              <a:t>)</a:t>
            </a:r>
            <a:endParaRPr lang="zh-TW" altLang="en-US" dirty="0"/>
          </a:p>
        </p:txBody>
      </p:sp>
      <p:sp>
        <p:nvSpPr>
          <p:cNvPr id="3" name="內容版面配置區 2"/>
          <p:cNvSpPr>
            <a:spLocks noGrp="1"/>
          </p:cNvSpPr>
          <p:nvPr>
            <p:ph idx="1"/>
          </p:nvPr>
        </p:nvSpPr>
        <p:spPr/>
        <p:txBody>
          <a:bodyPr/>
          <a:lstStyle/>
          <a:p>
            <a:pPr algn="ctr"/>
            <a:r>
              <a:rPr lang="zh-TW" altLang="zh-TW" b="1" dirty="0">
                <a:solidFill>
                  <a:srgbClr val="FF0000"/>
                </a:solidFill>
              </a:rPr>
              <a:t>相容性</a:t>
            </a:r>
            <a:r>
              <a:rPr lang="en-US" altLang="zh-TW" b="1" dirty="0">
                <a:solidFill>
                  <a:srgbClr val="FF0000"/>
                </a:solidFill>
              </a:rPr>
              <a:t>(Compatibility)</a:t>
            </a:r>
            <a:endParaRPr lang="zh-TW" altLang="zh-TW" b="1" dirty="0">
              <a:solidFill>
                <a:srgbClr val="FF0000"/>
              </a:solidFill>
            </a:endParaRPr>
          </a:p>
          <a:p>
            <a:r>
              <a:rPr lang="zh-TW" altLang="zh-TW" dirty="0" smtClean="0"/>
              <a:t>本研究參考</a:t>
            </a:r>
            <a:r>
              <a:rPr lang="en-US" altLang="zh-TW" dirty="0" smtClean="0"/>
              <a:t>Chen(2011)</a:t>
            </a:r>
            <a:r>
              <a:rPr lang="zh-TW" altLang="zh-TW" dirty="0" smtClean="0"/>
              <a:t>、</a:t>
            </a:r>
            <a:r>
              <a:rPr lang="en-US" altLang="zh-TW" dirty="0" smtClean="0"/>
              <a:t>Tung</a:t>
            </a:r>
            <a:r>
              <a:rPr lang="zh-TW" altLang="zh-TW" dirty="0" smtClean="0"/>
              <a:t>和</a:t>
            </a:r>
            <a:r>
              <a:rPr lang="en-US" altLang="zh-TW" dirty="0" smtClean="0"/>
              <a:t>Chang(2008a)</a:t>
            </a:r>
            <a:r>
              <a:rPr lang="zh-TW" altLang="zh-TW" dirty="0" smtClean="0"/>
              <a:t>及</a:t>
            </a:r>
            <a:r>
              <a:rPr lang="en-US" altLang="zh-TW" dirty="0"/>
              <a:t>Tung</a:t>
            </a:r>
            <a:r>
              <a:rPr lang="zh-TW" altLang="zh-TW" dirty="0"/>
              <a:t>和</a:t>
            </a:r>
            <a:r>
              <a:rPr lang="en-US" altLang="zh-TW" dirty="0" smtClean="0"/>
              <a:t>Chang(2008b)</a:t>
            </a:r>
            <a:r>
              <a:rPr lang="zh-TW" altLang="en-US" dirty="0" smtClean="0"/>
              <a:t>對相容性研究，共設計</a:t>
            </a:r>
            <a:r>
              <a:rPr lang="en-US" altLang="zh-TW" dirty="0" smtClean="0"/>
              <a:t>5</a:t>
            </a:r>
            <a:r>
              <a:rPr lang="zh-TW" altLang="en-US" dirty="0" smtClean="0"/>
              <a:t>個題目</a:t>
            </a:r>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24</a:t>
            </a:fld>
            <a:endParaRPr lang="zh-TW" altLang="en-US" dirty="0"/>
          </a:p>
        </p:txBody>
      </p:sp>
      <p:sp>
        <p:nvSpPr>
          <p:cNvPr id="5" name="內容版面配置區 4"/>
          <p:cNvSpPr>
            <a:spLocks noGrp="1"/>
          </p:cNvSpPr>
          <p:nvPr>
            <p:ph idx="13"/>
          </p:nvPr>
        </p:nvSpPr>
        <p:spPr/>
        <p:txBody>
          <a:bodyPr/>
          <a:lstStyle/>
          <a:p>
            <a:r>
              <a:rPr lang="zh-TW" altLang="zh-TW" smtClean="0"/>
              <a:t>問卷設計採用李克特</a:t>
            </a:r>
            <a:r>
              <a:rPr lang="zh-TW" altLang="en-US" smtClean="0"/>
              <a:t>五點量表</a:t>
            </a:r>
            <a:endParaRPr lang="zh-TW" altLang="en-US" dirty="0"/>
          </a:p>
        </p:txBody>
      </p:sp>
      <p:sp>
        <p:nvSpPr>
          <p:cNvPr id="6" name="內容版面配置區 5"/>
          <p:cNvSpPr>
            <a:spLocks noGrp="1"/>
          </p:cNvSpPr>
          <p:nvPr>
            <p:ph idx="14"/>
          </p:nvPr>
        </p:nvSpPr>
        <p:spPr/>
        <p:txBody>
          <a:bodyPr/>
          <a:lstStyle/>
          <a:p>
            <a:r>
              <a:rPr lang="zh-TW" altLang="en-US" dirty="0" smtClean="0"/>
              <a:t>     </a:t>
            </a:r>
            <a:r>
              <a:rPr lang="en-US" altLang="zh-TW" dirty="0" smtClean="0"/>
              <a:t>1.</a:t>
            </a:r>
            <a:r>
              <a:rPr lang="zh-TW" altLang="en-US" dirty="0" smtClean="0"/>
              <a:t> </a:t>
            </a:r>
            <a:r>
              <a:rPr lang="zh-TW" altLang="zh-TW" dirty="0" smtClean="0"/>
              <a:t>與我的學習相容</a:t>
            </a:r>
            <a:endParaRPr lang="zh-TW" altLang="en-US" dirty="0" smtClean="0"/>
          </a:p>
          <a:p>
            <a:r>
              <a:rPr lang="en-US" altLang="zh-TW" dirty="0" smtClean="0"/>
              <a:t>   </a:t>
            </a:r>
            <a:r>
              <a:rPr lang="zh-TW" altLang="en-US" dirty="0" smtClean="0"/>
              <a:t>  </a:t>
            </a:r>
            <a:r>
              <a:rPr lang="en-US" altLang="zh-TW" dirty="0" smtClean="0"/>
              <a:t>2.</a:t>
            </a:r>
            <a:r>
              <a:rPr lang="zh-TW" altLang="en-US" dirty="0" smtClean="0"/>
              <a:t> </a:t>
            </a:r>
            <a:r>
              <a:rPr lang="zh-TW" altLang="zh-TW" dirty="0" smtClean="0"/>
              <a:t>我喜歡的學習方式</a:t>
            </a:r>
            <a:endParaRPr lang="zh-TW" altLang="en-US" dirty="0" smtClean="0"/>
          </a:p>
          <a:p>
            <a:r>
              <a:rPr lang="zh-TW" altLang="en-US" dirty="0" smtClean="0"/>
              <a:t>  </a:t>
            </a:r>
            <a:r>
              <a:rPr lang="en-US" altLang="zh-TW" dirty="0" smtClean="0"/>
              <a:t>   3.</a:t>
            </a:r>
            <a:r>
              <a:rPr lang="zh-TW" altLang="en-US" dirty="0" smtClean="0"/>
              <a:t> </a:t>
            </a:r>
            <a:r>
              <a:rPr lang="zh-TW" altLang="zh-TW" dirty="0" smtClean="0"/>
              <a:t>符合我的學習</a:t>
            </a:r>
            <a:r>
              <a:rPr lang="en-US" altLang="zh-TW" dirty="0" smtClean="0"/>
              <a:t>              </a:t>
            </a:r>
          </a:p>
          <a:p>
            <a:r>
              <a:rPr lang="zh-TW" altLang="en-US" dirty="0" smtClean="0"/>
              <a:t>  </a:t>
            </a:r>
            <a:r>
              <a:rPr lang="en-US" altLang="zh-TW" dirty="0" smtClean="0"/>
              <a:t>   4.</a:t>
            </a:r>
            <a:r>
              <a:rPr lang="zh-TW" altLang="en-US" dirty="0" smtClean="0"/>
              <a:t> </a:t>
            </a:r>
            <a:r>
              <a:rPr lang="zh-TW" altLang="zh-TW" dirty="0" smtClean="0"/>
              <a:t>符合我的生活型態</a:t>
            </a:r>
            <a:endParaRPr lang="zh-TW" altLang="en-US" dirty="0" smtClean="0"/>
          </a:p>
          <a:p>
            <a:r>
              <a:rPr lang="en-US" altLang="zh-TW" dirty="0" smtClean="0"/>
              <a:t>  </a:t>
            </a:r>
            <a:r>
              <a:rPr lang="zh-TW" altLang="en-US" dirty="0" smtClean="0"/>
              <a:t>  </a:t>
            </a:r>
            <a:r>
              <a:rPr lang="en-US" altLang="zh-TW" dirty="0" smtClean="0"/>
              <a:t> 5.</a:t>
            </a:r>
            <a:r>
              <a:rPr lang="zh-TW" altLang="en-US" dirty="0" smtClean="0"/>
              <a:t> </a:t>
            </a:r>
            <a:r>
              <a:rPr lang="zh-TW" altLang="zh-TW" dirty="0" smtClean="0"/>
              <a:t>違背我的價值觀</a:t>
            </a:r>
            <a:endParaRPr lang="zh-TW" altLang="en-US" dirty="0"/>
          </a:p>
        </p:txBody>
      </p:sp>
      <p:sp>
        <p:nvSpPr>
          <p:cNvPr id="2" name="日期版面配置區 1"/>
          <p:cNvSpPr>
            <a:spLocks noGrp="1"/>
          </p:cNvSpPr>
          <p:nvPr>
            <p:ph type="dt" sz="half" idx="10"/>
          </p:nvPr>
        </p:nvSpPr>
        <p:spPr/>
        <p:txBody>
          <a:bodyPr/>
          <a:lstStyle/>
          <a:p>
            <a:fld id="{C24D572D-5E26-4CB6-B4B7-5FB7A3943ABF}" type="datetime1">
              <a:rPr lang="zh-TW" altLang="en-US" smtClean="0"/>
              <a:t>2014/5/17</a:t>
            </a:fld>
            <a:endParaRPr lang="zh-TW" altLang="en-US" dirty="0"/>
          </a:p>
        </p:txBody>
      </p:sp>
    </p:spTree>
    <p:extLst>
      <p:ext uri="{BB962C8B-B14F-4D97-AF65-F5344CB8AC3E}">
        <p14:creationId xmlns:p14="http://schemas.microsoft.com/office/powerpoint/2010/main" val="3862867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p:cNvSpPr>
            <a:spLocks noGrp="1"/>
          </p:cNvSpPr>
          <p:nvPr>
            <p:ph type="title"/>
          </p:nvPr>
        </p:nvSpPr>
        <p:spPr/>
        <p:txBody>
          <a:bodyPr/>
          <a:lstStyle/>
          <a:p>
            <a:r>
              <a:rPr lang="en-US" altLang="zh-TW" dirty="0"/>
              <a:t>3.4 </a:t>
            </a:r>
            <a:r>
              <a:rPr lang="zh-TW" altLang="en-US" dirty="0"/>
              <a:t>問卷設計</a:t>
            </a:r>
            <a:r>
              <a:rPr lang="en-US" altLang="zh-TW" dirty="0" smtClean="0"/>
              <a:t>(5/8</a:t>
            </a:r>
            <a:r>
              <a:rPr lang="en-US" altLang="zh-TW" dirty="0"/>
              <a:t>)</a:t>
            </a:r>
            <a:endParaRPr lang="zh-TW" altLang="en-US" dirty="0"/>
          </a:p>
        </p:txBody>
      </p:sp>
      <p:sp>
        <p:nvSpPr>
          <p:cNvPr id="3" name="內容版面配置區 2"/>
          <p:cNvSpPr>
            <a:spLocks noGrp="1"/>
          </p:cNvSpPr>
          <p:nvPr>
            <p:ph idx="1"/>
          </p:nvPr>
        </p:nvSpPr>
        <p:spPr/>
        <p:txBody>
          <a:bodyPr>
            <a:normAutofit/>
          </a:bodyPr>
          <a:lstStyle/>
          <a:p>
            <a:pPr algn="ctr"/>
            <a:r>
              <a:rPr lang="zh-TW" altLang="zh-TW" b="1" dirty="0">
                <a:solidFill>
                  <a:srgbClr val="FF0000"/>
                </a:solidFill>
              </a:rPr>
              <a:t>知覺有用性</a:t>
            </a:r>
            <a:r>
              <a:rPr lang="en-US" altLang="zh-TW" b="1" dirty="0">
                <a:solidFill>
                  <a:srgbClr val="FF0000"/>
                </a:solidFill>
              </a:rPr>
              <a:t>(Perceived Usefulness)</a:t>
            </a:r>
          </a:p>
          <a:p>
            <a:r>
              <a:rPr lang="zh-TW" altLang="zh-TW" dirty="0" smtClean="0"/>
              <a:t>本研究參考</a:t>
            </a:r>
            <a:r>
              <a:rPr lang="en-US" altLang="zh-TW" dirty="0" smtClean="0"/>
              <a:t>Chen(2010)</a:t>
            </a:r>
            <a:r>
              <a:rPr lang="zh-TW" altLang="zh-TW" dirty="0" smtClean="0"/>
              <a:t>、</a:t>
            </a:r>
            <a:r>
              <a:rPr lang="en-US" altLang="zh-TW" dirty="0" smtClean="0"/>
              <a:t>Tung</a:t>
            </a:r>
            <a:r>
              <a:rPr lang="zh-TW" altLang="zh-TW" dirty="0" smtClean="0"/>
              <a:t>和</a:t>
            </a:r>
            <a:r>
              <a:rPr lang="en-US" altLang="zh-TW" dirty="0" smtClean="0"/>
              <a:t>Chang(2008a)</a:t>
            </a:r>
            <a:r>
              <a:rPr lang="zh-TW" altLang="zh-TW" dirty="0" smtClean="0"/>
              <a:t>及</a:t>
            </a:r>
            <a:r>
              <a:rPr lang="en-US" altLang="zh-TW" dirty="0" smtClean="0"/>
              <a:t>Tung</a:t>
            </a:r>
            <a:r>
              <a:rPr lang="zh-TW" altLang="zh-TW" dirty="0" smtClean="0"/>
              <a:t>和</a:t>
            </a:r>
            <a:r>
              <a:rPr lang="en-US" altLang="zh-TW" dirty="0" smtClean="0"/>
              <a:t>Chang(2008b)</a:t>
            </a:r>
            <a:r>
              <a:rPr lang="zh-TW" altLang="en-US" dirty="0" smtClean="0"/>
              <a:t>對知覺有用性研究，共設計</a:t>
            </a:r>
            <a:r>
              <a:rPr lang="en-US" altLang="zh-TW" dirty="0" smtClean="0"/>
              <a:t>5</a:t>
            </a:r>
            <a:r>
              <a:rPr lang="zh-TW" altLang="en-US" dirty="0" smtClean="0"/>
              <a:t>個題目</a:t>
            </a:r>
            <a:endParaRPr lang="zh-TW" altLang="en-US" dirty="0"/>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25</a:t>
            </a:fld>
            <a:endParaRPr lang="zh-TW" altLang="en-US" dirty="0"/>
          </a:p>
        </p:txBody>
      </p:sp>
      <p:sp>
        <p:nvSpPr>
          <p:cNvPr id="5" name="內容版面配置區 4"/>
          <p:cNvSpPr>
            <a:spLocks noGrp="1"/>
          </p:cNvSpPr>
          <p:nvPr>
            <p:ph idx="13"/>
          </p:nvPr>
        </p:nvSpPr>
        <p:spPr/>
        <p:txBody>
          <a:bodyPr/>
          <a:lstStyle/>
          <a:p>
            <a:r>
              <a:rPr lang="zh-TW" altLang="zh-TW" smtClean="0"/>
              <a:t>問卷設計採用李克特</a:t>
            </a:r>
            <a:r>
              <a:rPr lang="zh-TW" altLang="en-US" smtClean="0"/>
              <a:t>五點量表</a:t>
            </a:r>
            <a:endParaRPr lang="zh-TW" altLang="en-US" dirty="0"/>
          </a:p>
        </p:txBody>
      </p:sp>
      <p:sp>
        <p:nvSpPr>
          <p:cNvPr id="6" name="內容版面配置區 5"/>
          <p:cNvSpPr>
            <a:spLocks noGrp="1"/>
          </p:cNvSpPr>
          <p:nvPr>
            <p:ph idx="14"/>
          </p:nvPr>
        </p:nvSpPr>
        <p:spPr/>
        <p:txBody>
          <a:bodyPr/>
          <a:lstStyle/>
          <a:p>
            <a:r>
              <a:rPr lang="zh-TW" altLang="en-US" dirty="0"/>
              <a:t> </a:t>
            </a:r>
            <a:r>
              <a:rPr lang="zh-TW" altLang="en-US" dirty="0" smtClean="0"/>
              <a:t>    </a:t>
            </a:r>
            <a:r>
              <a:rPr lang="en-US" altLang="zh-TW" dirty="0" smtClean="0"/>
              <a:t>1. </a:t>
            </a:r>
            <a:r>
              <a:rPr lang="zh-TW" altLang="zh-TW" dirty="0" smtClean="0"/>
              <a:t>提升學習表現</a:t>
            </a:r>
            <a:r>
              <a:rPr lang="en-US" altLang="zh-TW" dirty="0" smtClean="0"/>
              <a:t> </a:t>
            </a:r>
          </a:p>
          <a:p>
            <a:r>
              <a:rPr lang="en-US" altLang="zh-TW" dirty="0" smtClean="0"/>
              <a:t> </a:t>
            </a:r>
            <a:r>
              <a:rPr lang="zh-TW" altLang="en-US" dirty="0" smtClean="0"/>
              <a:t>    </a:t>
            </a:r>
            <a:r>
              <a:rPr lang="en-US" altLang="zh-TW" dirty="0" smtClean="0"/>
              <a:t>2. </a:t>
            </a:r>
            <a:r>
              <a:rPr lang="zh-TW" altLang="zh-TW" dirty="0" smtClean="0"/>
              <a:t>提升學習效率</a:t>
            </a:r>
            <a:endParaRPr lang="en-US" altLang="zh-TW" dirty="0" smtClean="0"/>
          </a:p>
          <a:p>
            <a:r>
              <a:rPr lang="en-US" altLang="zh-TW" dirty="0" smtClean="0"/>
              <a:t> </a:t>
            </a:r>
            <a:r>
              <a:rPr lang="zh-TW" altLang="en-US" dirty="0" smtClean="0"/>
              <a:t>    </a:t>
            </a:r>
            <a:r>
              <a:rPr lang="en-US" altLang="zh-TW" dirty="0" smtClean="0"/>
              <a:t>3. </a:t>
            </a:r>
            <a:r>
              <a:rPr lang="zh-TW" altLang="zh-TW" dirty="0" smtClean="0"/>
              <a:t>提升學習品質</a:t>
            </a:r>
            <a:r>
              <a:rPr lang="en-US" altLang="zh-TW" dirty="0" smtClean="0"/>
              <a:t>                  </a:t>
            </a:r>
            <a:r>
              <a:rPr lang="zh-TW" altLang="en-US" dirty="0" smtClean="0"/>
              <a:t>     </a:t>
            </a:r>
            <a:r>
              <a:rPr lang="en-US" altLang="zh-TW" dirty="0" smtClean="0"/>
              <a:t>        </a:t>
            </a:r>
          </a:p>
          <a:p>
            <a:r>
              <a:rPr lang="en-US" altLang="zh-TW" dirty="0" smtClean="0"/>
              <a:t> </a:t>
            </a:r>
            <a:r>
              <a:rPr lang="zh-TW" altLang="en-US" dirty="0" smtClean="0"/>
              <a:t>    </a:t>
            </a:r>
            <a:r>
              <a:rPr lang="en-US" altLang="zh-TW" dirty="0" smtClean="0"/>
              <a:t>4.</a:t>
            </a:r>
            <a:r>
              <a:rPr lang="zh-TW" altLang="en-US" dirty="0" smtClean="0"/>
              <a:t> </a:t>
            </a:r>
            <a:r>
              <a:rPr lang="zh-TW" altLang="zh-TW" dirty="0" smtClean="0"/>
              <a:t>提升學習品質</a:t>
            </a:r>
            <a:r>
              <a:rPr lang="en-US" altLang="zh-TW" dirty="0" smtClean="0"/>
              <a:t>                   </a:t>
            </a:r>
            <a:r>
              <a:rPr lang="zh-TW" altLang="en-US" dirty="0" smtClean="0"/>
              <a:t>  </a:t>
            </a:r>
            <a:endParaRPr lang="en-US" altLang="zh-TW" dirty="0" smtClean="0"/>
          </a:p>
          <a:p>
            <a:r>
              <a:rPr lang="zh-TW" altLang="en-US" dirty="0" smtClean="0"/>
              <a:t>     </a:t>
            </a:r>
            <a:r>
              <a:rPr lang="en-US" altLang="zh-TW" dirty="0" smtClean="0"/>
              <a:t>5.</a:t>
            </a:r>
            <a:r>
              <a:rPr lang="zh-TW" altLang="en-US" dirty="0" smtClean="0"/>
              <a:t> </a:t>
            </a:r>
            <a:r>
              <a:rPr lang="zh-TW" altLang="zh-TW" dirty="0" smtClean="0"/>
              <a:t>總體來說，對我的學習有益</a:t>
            </a:r>
            <a:endParaRPr lang="zh-TW" altLang="en-US" dirty="0"/>
          </a:p>
        </p:txBody>
      </p:sp>
      <p:sp>
        <p:nvSpPr>
          <p:cNvPr id="2" name="日期版面配置區 1"/>
          <p:cNvSpPr>
            <a:spLocks noGrp="1"/>
          </p:cNvSpPr>
          <p:nvPr>
            <p:ph type="dt" sz="half" idx="10"/>
          </p:nvPr>
        </p:nvSpPr>
        <p:spPr/>
        <p:txBody>
          <a:bodyPr/>
          <a:lstStyle/>
          <a:p>
            <a:fld id="{70B9A9A7-716B-4887-B7DD-8971229E656B}" type="datetime1">
              <a:rPr lang="zh-TW" altLang="en-US" smtClean="0"/>
              <a:t>2014/5/17</a:t>
            </a:fld>
            <a:endParaRPr lang="zh-TW" altLang="en-US" dirty="0"/>
          </a:p>
        </p:txBody>
      </p:sp>
    </p:spTree>
    <p:extLst>
      <p:ext uri="{BB962C8B-B14F-4D97-AF65-F5344CB8AC3E}">
        <p14:creationId xmlns:p14="http://schemas.microsoft.com/office/powerpoint/2010/main" val="2293557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標題 15"/>
          <p:cNvSpPr>
            <a:spLocks noGrp="1"/>
          </p:cNvSpPr>
          <p:nvPr>
            <p:ph type="title"/>
          </p:nvPr>
        </p:nvSpPr>
        <p:spPr/>
        <p:txBody>
          <a:bodyPr/>
          <a:lstStyle/>
          <a:p>
            <a:r>
              <a:rPr lang="en-US" altLang="zh-TW" dirty="0"/>
              <a:t>3.4 </a:t>
            </a:r>
            <a:r>
              <a:rPr lang="zh-TW" altLang="en-US" dirty="0"/>
              <a:t>問卷設計</a:t>
            </a:r>
            <a:r>
              <a:rPr lang="en-US" altLang="zh-TW" dirty="0" smtClean="0"/>
              <a:t>(6/8</a:t>
            </a:r>
            <a:r>
              <a:rPr lang="en-US" altLang="zh-TW" dirty="0"/>
              <a:t>)</a:t>
            </a:r>
            <a:endParaRPr lang="zh-TW" altLang="en-US" dirty="0"/>
          </a:p>
        </p:txBody>
      </p:sp>
      <p:sp>
        <p:nvSpPr>
          <p:cNvPr id="3" name="內容版面配置區 2"/>
          <p:cNvSpPr>
            <a:spLocks noGrp="1"/>
          </p:cNvSpPr>
          <p:nvPr>
            <p:ph idx="1"/>
          </p:nvPr>
        </p:nvSpPr>
        <p:spPr/>
        <p:txBody>
          <a:bodyPr>
            <a:normAutofit/>
          </a:bodyPr>
          <a:lstStyle/>
          <a:p>
            <a:pPr algn="ctr"/>
            <a:r>
              <a:rPr lang="zh-TW" altLang="zh-TW" sz="2600" b="1" dirty="0">
                <a:solidFill>
                  <a:srgbClr val="FF0000"/>
                </a:solidFill>
              </a:rPr>
              <a:t>知覺易用性</a:t>
            </a:r>
            <a:r>
              <a:rPr lang="en-US" altLang="zh-TW" sz="2600" b="1" dirty="0">
                <a:solidFill>
                  <a:srgbClr val="FF0000"/>
                </a:solidFill>
              </a:rPr>
              <a:t>(Perceived Ease of Use)</a:t>
            </a:r>
            <a:endParaRPr lang="zh-TW" altLang="zh-TW" sz="2600" b="1" dirty="0">
              <a:solidFill>
                <a:srgbClr val="FF0000"/>
              </a:solidFill>
            </a:endParaRPr>
          </a:p>
          <a:p>
            <a:r>
              <a:rPr lang="zh-TW" altLang="zh-TW" dirty="0" smtClean="0"/>
              <a:t>本研究參考</a:t>
            </a:r>
            <a:r>
              <a:rPr lang="en-US" altLang="zh-TW" dirty="0" smtClean="0"/>
              <a:t>Cheng(2013)</a:t>
            </a:r>
            <a:r>
              <a:rPr lang="zh-TW" altLang="zh-TW" dirty="0" smtClean="0"/>
              <a:t>、</a:t>
            </a:r>
            <a:r>
              <a:rPr lang="en-US" altLang="zh-TW" dirty="0" smtClean="0"/>
              <a:t>Tung</a:t>
            </a:r>
            <a:r>
              <a:rPr lang="zh-TW" altLang="zh-TW" dirty="0" smtClean="0"/>
              <a:t>和</a:t>
            </a:r>
            <a:r>
              <a:rPr lang="en-US" altLang="zh-TW" dirty="0" smtClean="0"/>
              <a:t>Chang(2008a)</a:t>
            </a:r>
            <a:r>
              <a:rPr lang="zh-TW" altLang="zh-TW" dirty="0" smtClean="0"/>
              <a:t>及</a:t>
            </a:r>
            <a:r>
              <a:rPr lang="en-US" altLang="zh-TW" dirty="0" smtClean="0"/>
              <a:t>Tung</a:t>
            </a:r>
            <a:r>
              <a:rPr lang="zh-TW" altLang="zh-TW" dirty="0" smtClean="0"/>
              <a:t>和</a:t>
            </a:r>
            <a:r>
              <a:rPr lang="en-US" altLang="zh-TW" dirty="0" smtClean="0"/>
              <a:t>Chang(2008b)</a:t>
            </a:r>
            <a:r>
              <a:rPr lang="zh-TW" altLang="en-US" dirty="0" smtClean="0"/>
              <a:t>對知覺易用性研究，設計</a:t>
            </a:r>
            <a:r>
              <a:rPr lang="en-US" altLang="zh-TW" dirty="0" smtClean="0"/>
              <a:t>4</a:t>
            </a:r>
            <a:r>
              <a:rPr lang="zh-TW" altLang="en-US" dirty="0" smtClean="0"/>
              <a:t>個題目</a:t>
            </a:r>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26</a:t>
            </a:fld>
            <a:endParaRPr lang="zh-TW" altLang="en-US" dirty="0"/>
          </a:p>
        </p:txBody>
      </p:sp>
      <p:sp>
        <p:nvSpPr>
          <p:cNvPr id="5" name="內容版面配置區 4"/>
          <p:cNvSpPr>
            <a:spLocks noGrp="1"/>
          </p:cNvSpPr>
          <p:nvPr>
            <p:ph idx="13"/>
          </p:nvPr>
        </p:nvSpPr>
        <p:spPr/>
        <p:txBody>
          <a:bodyPr/>
          <a:lstStyle/>
          <a:p>
            <a:r>
              <a:rPr lang="zh-TW" altLang="zh-TW" smtClean="0"/>
              <a:t>問卷設計採用李克特</a:t>
            </a:r>
            <a:r>
              <a:rPr lang="zh-TW" altLang="en-US" smtClean="0"/>
              <a:t>五點量表</a:t>
            </a:r>
            <a:endParaRPr lang="zh-TW" altLang="en-US" dirty="0"/>
          </a:p>
        </p:txBody>
      </p:sp>
      <p:sp>
        <p:nvSpPr>
          <p:cNvPr id="6" name="內容版面配置區 5"/>
          <p:cNvSpPr>
            <a:spLocks noGrp="1"/>
          </p:cNvSpPr>
          <p:nvPr>
            <p:ph idx="14"/>
          </p:nvPr>
        </p:nvSpPr>
        <p:spPr/>
        <p:txBody>
          <a:bodyPr/>
          <a:lstStyle/>
          <a:p>
            <a:r>
              <a:rPr lang="zh-TW" altLang="en-US" dirty="0" smtClean="0"/>
              <a:t>     </a:t>
            </a:r>
            <a:r>
              <a:rPr lang="en-US" altLang="zh-TW" dirty="0" smtClean="0"/>
              <a:t>1.</a:t>
            </a:r>
            <a:r>
              <a:rPr lang="zh-TW" altLang="zh-TW" dirty="0" smtClean="0"/>
              <a:t>易於使用</a:t>
            </a:r>
            <a:r>
              <a:rPr lang="en-US" altLang="zh-TW" dirty="0" smtClean="0"/>
              <a:t> </a:t>
            </a:r>
          </a:p>
          <a:p>
            <a:r>
              <a:rPr lang="zh-TW" altLang="en-US" dirty="0" smtClean="0"/>
              <a:t>     </a:t>
            </a:r>
            <a:r>
              <a:rPr lang="en-US" altLang="zh-TW" dirty="0" smtClean="0"/>
              <a:t>2.</a:t>
            </a:r>
            <a:r>
              <a:rPr lang="zh-TW" altLang="zh-TW" dirty="0" smtClean="0"/>
              <a:t>易於瀏覽</a:t>
            </a:r>
            <a:endParaRPr lang="en-US" altLang="zh-TW" dirty="0" smtClean="0"/>
          </a:p>
          <a:p>
            <a:r>
              <a:rPr lang="zh-TW" altLang="en-US" dirty="0" smtClean="0"/>
              <a:t>     </a:t>
            </a:r>
            <a:r>
              <a:rPr lang="en-US" altLang="zh-TW" dirty="0" smtClean="0"/>
              <a:t>3.</a:t>
            </a:r>
            <a:r>
              <a:rPr lang="zh-TW" altLang="zh-TW" dirty="0" smtClean="0"/>
              <a:t>易於操作</a:t>
            </a:r>
            <a:endParaRPr lang="en-US" altLang="zh-TW" dirty="0" smtClean="0"/>
          </a:p>
          <a:p>
            <a:r>
              <a:rPr lang="en-US" altLang="zh-TW" dirty="0" smtClean="0"/>
              <a:t>    </a:t>
            </a:r>
            <a:r>
              <a:rPr lang="zh-TW" altLang="en-US" dirty="0" smtClean="0"/>
              <a:t> </a:t>
            </a:r>
            <a:r>
              <a:rPr lang="en-US" altLang="zh-TW" dirty="0" smtClean="0"/>
              <a:t>4.</a:t>
            </a:r>
            <a:r>
              <a:rPr lang="zh-TW" altLang="zh-TW" dirty="0" smtClean="0"/>
              <a:t>介面清晰易懂</a:t>
            </a:r>
            <a:endParaRPr lang="zh-TW" altLang="en-US" dirty="0"/>
          </a:p>
        </p:txBody>
      </p:sp>
      <p:sp>
        <p:nvSpPr>
          <p:cNvPr id="2" name="日期版面配置區 1"/>
          <p:cNvSpPr>
            <a:spLocks noGrp="1"/>
          </p:cNvSpPr>
          <p:nvPr>
            <p:ph type="dt" sz="half" idx="10"/>
          </p:nvPr>
        </p:nvSpPr>
        <p:spPr/>
        <p:txBody>
          <a:bodyPr/>
          <a:lstStyle/>
          <a:p>
            <a:fld id="{469A1466-17F0-4E08-B8B5-7D364FD38988}" type="datetime1">
              <a:rPr lang="zh-TW" altLang="en-US" smtClean="0"/>
              <a:t>2014/5/17</a:t>
            </a:fld>
            <a:endParaRPr lang="zh-TW" altLang="en-US" dirty="0"/>
          </a:p>
        </p:txBody>
      </p:sp>
    </p:spTree>
    <p:extLst>
      <p:ext uri="{BB962C8B-B14F-4D97-AF65-F5344CB8AC3E}">
        <p14:creationId xmlns:p14="http://schemas.microsoft.com/office/powerpoint/2010/main" val="15502096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p:cNvSpPr>
            <a:spLocks noGrp="1"/>
          </p:cNvSpPr>
          <p:nvPr>
            <p:ph type="title"/>
          </p:nvPr>
        </p:nvSpPr>
        <p:spPr/>
        <p:txBody>
          <a:bodyPr/>
          <a:lstStyle/>
          <a:p>
            <a:r>
              <a:rPr lang="en-US" altLang="zh-TW" dirty="0"/>
              <a:t>3.4 </a:t>
            </a:r>
            <a:r>
              <a:rPr lang="zh-TW" altLang="en-US" dirty="0"/>
              <a:t>問卷設計</a:t>
            </a:r>
            <a:r>
              <a:rPr lang="en-US" altLang="zh-TW" dirty="0" smtClean="0"/>
              <a:t>(7/8</a:t>
            </a:r>
            <a:r>
              <a:rPr lang="en-US" altLang="zh-TW" dirty="0"/>
              <a:t>)</a:t>
            </a:r>
            <a:endParaRPr lang="zh-TW" altLang="en-US" dirty="0"/>
          </a:p>
        </p:txBody>
      </p:sp>
      <p:sp>
        <p:nvSpPr>
          <p:cNvPr id="3" name="內容版面配置區 2"/>
          <p:cNvSpPr>
            <a:spLocks noGrp="1"/>
          </p:cNvSpPr>
          <p:nvPr>
            <p:ph idx="1"/>
          </p:nvPr>
        </p:nvSpPr>
        <p:spPr/>
        <p:txBody>
          <a:bodyPr/>
          <a:lstStyle/>
          <a:p>
            <a:pPr algn="ctr"/>
            <a:r>
              <a:rPr lang="zh-TW" altLang="zh-TW" b="1" dirty="0">
                <a:solidFill>
                  <a:srgbClr val="FF0000"/>
                </a:solidFill>
              </a:rPr>
              <a:t>知覺</a:t>
            </a:r>
            <a:r>
              <a:rPr lang="zh-TW" altLang="en-US" b="1" dirty="0">
                <a:solidFill>
                  <a:srgbClr val="FF0000"/>
                </a:solidFill>
              </a:rPr>
              <a:t>財務成本</a:t>
            </a:r>
            <a:r>
              <a:rPr lang="en-US" altLang="zh-TW" b="1" dirty="0">
                <a:solidFill>
                  <a:srgbClr val="FF0000"/>
                </a:solidFill>
              </a:rPr>
              <a:t>(Perceived Financial Cost)</a:t>
            </a:r>
            <a:endParaRPr lang="zh-TW" altLang="zh-TW" b="1" dirty="0">
              <a:solidFill>
                <a:srgbClr val="FF0000"/>
              </a:solidFill>
            </a:endParaRPr>
          </a:p>
          <a:p>
            <a:r>
              <a:rPr lang="zh-TW" altLang="zh-TW" dirty="0" smtClean="0"/>
              <a:t>本研究參考</a:t>
            </a:r>
            <a:r>
              <a:rPr lang="en-US" altLang="zh-TW" dirty="0" err="1" smtClean="0"/>
              <a:t>Luarn</a:t>
            </a:r>
            <a:r>
              <a:rPr lang="zh-TW" altLang="zh-TW" dirty="0" smtClean="0"/>
              <a:t>和</a:t>
            </a:r>
            <a:r>
              <a:rPr lang="en-US" altLang="zh-TW" dirty="0" smtClean="0"/>
              <a:t>Lin(2005)</a:t>
            </a:r>
            <a:r>
              <a:rPr lang="zh-TW" altLang="zh-TW" dirty="0" smtClean="0"/>
              <a:t>、</a:t>
            </a:r>
            <a:r>
              <a:rPr lang="en-US" altLang="zh-TW" dirty="0" smtClean="0"/>
              <a:t>Tung</a:t>
            </a:r>
            <a:r>
              <a:rPr lang="zh-TW" altLang="zh-TW" dirty="0" smtClean="0"/>
              <a:t>和</a:t>
            </a:r>
            <a:r>
              <a:rPr lang="en-US" altLang="zh-TW" dirty="0" smtClean="0"/>
              <a:t>Chang(2008a)</a:t>
            </a:r>
            <a:r>
              <a:rPr lang="zh-TW" altLang="en-US" dirty="0" smtClean="0"/>
              <a:t>及</a:t>
            </a:r>
            <a:r>
              <a:rPr lang="en-US" altLang="zh-TW" dirty="0" smtClean="0"/>
              <a:t>Tung</a:t>
            </a:r>
            <a:r>
              <a:rPr lang="zh-TW" altLang="zh-TW" dirty="0" smtClean="0"/>
              <a:t>和</a:t>
            </a:r>
            <a:r>
              <a:rPr lang="en-US" altLang="zh-TW" dirty="0" smtClean="0"/>
              <a:t>Chang(2008b)</a:t>
            </a:r>
            <a:r>
              <a:rPr lang="zh-TW" altLang="en-US" dirty="0" smtClean="0"/>
              <a:t>對知覺財務成本研究，共設計</a:t>
            </a:r>
            <a:r>
              <a:rPr lang="en-US" altLang="zh-TW" dirty="0"/>
              <a:t>3</a:t>
            </a:r>
            <a:r>
              <a:rPr lang="zh-TW" altLang="en-US" dirty="0" smtClean="0"/>
              <a:t>個題目</a:t>
            </a:r>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27</a:t>
            </a:fld>
            <a:endParaRPr lang="zh-TW" altLang="en-US" dirty="0"/>
          </a:p>
        </p:txBody>
      </p:sp>
      <p:sp>
        <p:nvSpPr>
          <p:cNvPr id="5" name="內容版面配置區 4"/>
          <p:cNvSpPr>
            <a:spLocks noGrp="1"/>
          </p:cNvSpPr>
          <p:nvPr>
            <p:ph idx="13"/>
          </p:nvPr>
        </p:nvSpPr>
        <p:spPr/>
        <p:txBody>
          <a:bodyPr/>
          <a:lstStyle/>
          <a:p>
            <a:r>
              <a:rPr lang="zh-TW" altLang="zh-TW" smtClean="0"/>
              <a:t>問卷設計採用李克特</a:t>
            </a:r>
            <a:r>
              <a:rPr lang="zh-TW" altLang="en-US" smtClean="0"/>
              <a:t>五點量表</a:t>
            </a:r>
            <a:endParaRPr lang="zh-TW" altLang="en-US" dirty="0"/>
          </a:p>
        </p:txBody>
      </p:sp>
      <p:sp>
        <p:nvSpPr>
          <p:cNvPr id="6" name="內容版面配置區 5"/>
          <p:cNvSpPr>
            <a:spLocks noGrp="1"/>
          </p:cNvSpPr>
          <p:nvPr>
            <p:ph idx="14"/>
          </p:nvPr>
        </p:nvSpPr>
        <p:spPr/>
        <p:txBody>
          <a:bodyPr/>
          <a:lstStyle/>
          <a:p>
            <a:r>
              <a:rPr lang="zh-TW" altLang="en-US" dirty="0" smtClean="0"/>
              <a:t>     </a:t>
            </a:r>
            <a:r>
              <a:rPr lang="en-US" altLang="zh-TW" dirty="0" smtClean="0"/>
              <a:t>1.</a:t>
            </a:r>
            <a:r>
              <a:rPr lang="zh-TW" altLang="en-US" dirty="0" smtClean="0"/>
              <a:t> </a:t>
            </a:r>
            <a:r>
              <a:rPr lang="zh-TW" altLang="zh-TW" dirty="0" smtClean="0"/>
              <a:t>需要額外金錢花費</a:t>
            </a:r>
            <a:endParaRPr lang="zh-TW" altLang="en-US" dirty="0" smtClean="0"/>
          </a:p>
          <a:p>
            <a:r>
              <a:rPr lang="en-US" altLang="zh-TW" dirty="0" smtClean="0"/>
              <a:t>     2.</a:t>
            </a:r>
            <a:r>
              <a:rPr lang="zh-TW" altLang="en-US" dirty="0" smtClean="0"/>
              <a:t> </a:t>
            </a:r>
            <a:r>
              <a:rPr lang="zh-TW" altLang="zh-TW" dirty="0" smtClean="0"/>
              <a:t>所需設備價格昂貴</a:t>
            </a:r>
            <a:endParaRPr lang="zh-TW" altLang="en-US" dirty="0" smtClean="0"/>
          </a:p>
          <a:p>
            <a:r>
              <a:rPr lang="en-US" altLang="zh-TW" dirty="0" smtClean="0"/>
              <a:t>    </a:t>
            </a:r>
            <a:r>
              <a:rPr lang="zh-TW" altLang="en-US" dirty="0" smtClean="0"/>
              <a:t> </a:t>
            </a:r>
            <a:r>
              <a:rPr lang="en-US" altLang="zh-TW" dirty="0" smtClean="0"/>
              <a:t>3.</a:t>
            </a:r>
            <a:r>
              <a:rPr lang="zh-TW" altLang="en-US" dirty="0" smtClean="0"/>
              <a:t> </a:t>
            </a:r>
            <a:r>
              <a:rPr lang="zh-TW" altLang="zh-TW" dirty="0" smtClean="0"/>
              <a:t>有金錢壓力</a:t>
            </a:r>
            <a:endParaRPr lang="zh-TW" altLang="en-US" dirty="0"/>
          </a:p>
        </p:txBody>
      </p:sp>
      <p:sp>
        <p:nvSpPr>
          <p:cNvPr id="2" name="日期版面配置區 1"/>
          <p:cNvSpPr>
            <a:spLocks noGrp="1"/>
          </p:cNvSpPr>
          <p:nvPr>
            <p:ph type="dt" sz="half" idx="10"/>
          </p:nvPr>
        </p:nvSpPr>
        <p:spPr/>
        <p:txBody>
          <a:bodyPr/>
          <a:lstStyle/>
          <a:p>
            <a:fld id="{F39D1C6B-F89C-486C-8EDD-DCB25FBBE7AE}" type="datetime1">
              <a:rPr lang="zh-TW" altLang="en-US" smtClean="0"/>
              <a:t>2014/5/17</a:t>
            </a:fld>
            <a:endParaRPr lang="zh-TW" altLang="en-US" dirty="0"/>
          </a:p>
        </p:txBody>
      </p:sp>
    </p:spTree>
    <p:extLst>
      <p:ext uri="{BB962C8B-B14F-4D97-AF65-F5344CB8AC3E}">
        <p14:creationId xmlns:p14="http://schemas.microsoft.com/office/powerpoint/2010/main" val="31339334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p:cNvSpPr>
            <a:spLocks noGrp="1"/>
          </p:cNvSpPr>
          <p:nvPr>
            <p:ph type="title"/>
          </p:nvPr>
        </p:nvSpPr>
        <p:spPr/>
        <p:txBody>
          <a:bodyPr/>
          <a:lstStyle/>
          <a:p>
            <a:r>
              <a:rPr lang="en-US" altLang="zh-TW" dirty="0"/>
              <a:t>3.4 </a:t>
            </a:r>
            <a:r>
              <a:rPr lang="zh-TW" altLang="en-US" dirty="0"/>
              <a:t>問卷設計</a:t>
            </a:r>
            <a:r>
              <a:rPr lang="en-US" altLang="zh-TW" dirty="0" smtClean="0"/>
              <a:t>(8/8</a:t>
            </a:r>
            <a:r>
              <a:rPr lang="en-US" altLang="zh-TW" dirty="0"/>
              <a:t>)</a:t>
            </a:r>
            <a:endParaRPr lang="zh-TW" altLang="en-US" dirty="0"/>
          </a:p>
        </p:txBody>
      </p:sp>
      <p:sp>
        <p:nvSpPr>
          <p:cNvPr id="3" name="內容版面配置區 2"/>
          <p:cNvSpPr>
            <a:spLocks noGrp="1"/>
          </p:cNvSpPr>
          <p:nvPr>
            <p:ph idx="1"/>
          </p:nvPr>
        </p:nvSpPr>
        <p:spPr/>
        <p:txBody>
          <a:bodyPr>
            <a:normAutofit lnSpcReduction="10000"/>
          </a:bodyPr>
          <a:lstStyle/>
          <a:p>
            <a:pPr algn="ctr"/>
            <a:r>
              <a:rPr lang="zh-TW" altLang="zh-TW" b="1" dirty="0">
                <a:solidFill>
                  <a:srgbClr val="FF0000"/>
                </a:solidFill>
              </a:rPr>
              <a:t>使用數位課程</a:t>
            </a:r>
            <a:r>
              <a:rPr lang="zh-TW" altLang="en-US" b="1" dirty="0">
                <a:solidFill>
                  <a:srgbClr val="FF0000"/>
                </a:solidFill>
              </a:rPr>
              <a:t>之</a:t>
            </a:r>
            <a:r>
              <a:rPr lang="zh-TW" altLang="zh-TW" b="1" dirty="0">
                <a:solidFill>
                  <a:srgbClr val="FF0000"/>
                </a:solidFill>
              </a:rPr>
              <a:t>行為意圖</a:t>
            </a:r>
            <a:r>
              <a:rPr lang="en-US" altLang="zh-TW" b="1" dirty="0">
                <a:solidFill>
                  <a:srgbClr val="FF0000"/>
                </a:solidFill>
              </a:rPr>
              <a:t>(Behavioral Intention to Use Online Courses)</a:t>
            </a:r>
            <a:endParaRPr lang="zh-TW" altLang="zh-TW" b="1" dirty="0">
              <a:solidFill>
                <a:srgbClr val="FF0000"/>
              </a:solidFill>
            </a:endParaRPr>
          </a:p>
          <a:p>
            <a:r>
              <a:rPr lang="zh-TW" altLang="zh-TW" dirty="0" smtClean="0"/>
              <a:t>本研究參考</a:t>
            </a:r>
            <a:r>
              <a:rPr lang="en-US" altLang="zh-TW" dirty="0" err="1" smtClean="0"/>
              <a:t>Jeong</a:t>
            </a:r>
            <a:r>
              <a:rPr lang="en-US" altLang="zh-TW" dirty="0" smtClean="0"/>
              <a:t>(2011)</a:t>
            </a:r>
            <a:r>
              <a:rPr lang="zh-TW" altLang="zh-TW" dirty="0" smtClean="0"/>
              <a:t>、</a:t>
            </a:r>
            <a:r>
              <a:rPr lang="en-US" altLang="zh-TW" dirty="0" smtClean="0"/>
              <a:t>Tung</a:t>
            </a:r>
            <a:r>
              <a:rPr lang="zh-TW" altLang="zh-TW" dirty="0" smtClean="0"/>
              <a:t>和</a:t>
            </a:r>
            <a:r>
              <a:rPr lang="en-US" altLang="zh-TW" dirty="0" smtClean="0"/>
              <a:t>Chang(2008a)</a:t>
            </a:r>
            <a:r>
              <a:rPr lang="zh-TW" altLang="zh-TW" dirty="0" smtClean="0"/>
              <a:t>及</a:t>
            </a:r>
            <a:r>
              <a:rPr lang="en-US" altLang="zh-TW" dirty="0" smtClean="0"/>
              <a:t>Tung</a:t>
            </a:r>
            <a:r>
              <a:rPr lang="zh-TW" altLang="zh-TW" dirty="0" smtClean="0"/>
              <a:t>和</a:t>
            </a:r>
            <a:r>
              <a:rPr lang="en-US" altLang="zh-TW" dirty="0" smtClean="0"/>
              <a:t>Chang(2008b)</a:t>
            </a:r>
            <a:r>
              <a:rPr lang="zh-TW" altLang="en-US" dirty="0" smtClean="0"/>
              <a:t>對使用數位教材之行為意圖研究，設計</a:t>
            </a:r>
            <a:r>
              <a:rPr lang="en-US" altLang="zh-TW" dirty="0" smtClean="0"/>
              <a:t>5</a:t>
            </a:r>
            <a:r>
              <a:rPr lang="zh-TW" altLang="en-US" dirty="0" smtClean="0"/>
              <a:t>個題目</a:t>
            </a:r>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28</a:t>
            </a:fld>
            <a:endParaRPr lang="zh-TW" altLang="en-US" dirty="0"/>
          </a:p>
        </p:txBody>
      </p:sp>
      <p:sp>
        <p:nvSpPr>
          <p:cNvPr id="5" name="內容版面配置區 4"/>
          <p:cNvSpPr>
            <a:spLocks noGrp="1"/>
          </p:cNvSpPr>
          <p:nvPr>
            <p:ph idx="13"/>
          </p:nvPr>
        </p:nvSpPr>
        <p:spPr/>
        <p:txBody>
          <a:bodyPr/>
          <a:lstStyle/>
          <a:p>
            <a:r>
              <a:rPr lang="zh-TW" altLang="zh-TW" smtClean="0"/>
              <a:t>問卷設計採用李克特</a:t>
            </a:r>
            <a:r>
              <a:rPr lang="zh-TW" altLang="en-US" smtClean="0"/>
              <a:t>五點量表</a:t>
            </a:r>
            <a:endParaRPr lang="zh-TW" altLang="en-US" dirty="0"/>
          </a:p>
        </p:txBody>
      </p:sp>
      <p:sp>
        <p:nvSpPr>
          <p:cNvPr id="6" name="內容版面配置區 5"/>
          <p:cNvSpPr>
            <a:spLocks noGrp="1"/>
          </p:cNvSpPr>
          <p:nvPr>
            <p:ph idx="14"/>
          </p:nvPr>
        </p:nvSpPr>
        <p:spPr/>
        <p:txBody>
          <a:bodyPr/>
          <a:lstStyle/>
          <a:p>
            <a:r>
              <a:rPr lang="zh-TW" altLang="en-US" smtClean="0"/>
              <a:t>     </a:t>
            </a:r>
            <a:r>
              <a:rPr lang="en-US" altLang="zh-TW" smtClean="0"/>
              <a:t>1.</a:t>
            </a:r>
            <a:r>
              <a:rPr lang="zh-TW" altLang="en-US" smtClean="0"/>
              <a:t> </a:t>
            </a:r>
            <a:r>
              <a:rPr lang="zh-TW" altLang="zh-TW" smtClean="0"/>
              <a:t>會繼續使用</a:t>
            </a:r>
            <a:endParaRPr lang="zh-TW" altLang="en-US" smtClean="0"/>
          </a:p>
          <a:p>
            <a:r>
              <a:rPr lang="en-US" altLang="zh-TW" smtClean="0"/>
              <a:t>  </a:t>
            </a:r>
            <a:r>
              <a:rPr lang="zh-TW" altLang="en-US" smtClean="0"/>
              <a:t>   </a:t>
            </a:r>
            <a:r>
              <a:rPr lang="en-US" altLang="zh-TW" smtClean="0"/>
              <a:t>2.</a:t>
            </a:r>
            <a:r>
              <a:rPr lang="zh-TW" altLang="en-US" smtClean="0"/>
              <a:t> </a:t>
            </a:r>
            <a:r>
              <a:rPr lang="zh-TW" altLang="zh-TW" smtClean="0"/>
              <a:t>會增加使用次數</a:t>
            </a:r>
            <a:endParaRPr lang="zh-TW" altLang="en-US" smtClean="0"/>
          </a:p>
          <a:p>
            <a:r>
              <a:rPr lang="en-US" altLang="zh-TW" smtClean="0"/>
              <a:t>     3.</a:t>
            </a:r>
            <a:r>
              <a:rPr lang="zh-TW" altLang="en-US" smtClean="0"/>
              <a:t> </a:t>
            </a:r>
            <a:r>
              <a:rPr lang="zh-TW" altLang="zh-TW" smtClean="0"/>
              <a:t>會使用來輔助學習</a:t>
            </a:r>
            <a:endParaRPr lang="zh-TW" altLang="en-US" smtClean="0"/>
          </a:p>
          <a:p>
            <a:r>
              <a:rPr lang="en-US" altLang="zh-TW" smtClean="0"/>
              <a:t>     4.</a:t>
            </a:r>
            <a:r>
              <a:rPr lang="zh-TW" altLang="en-US" smtClean="0"/>
              <a:t> </a:t>
            </a:r>
            <a:r>
              <a:rPr lang="zh-TW" altLang="zh-TW" smtClean="0"/>
              <a:t>會使用為自主學習工具</a:t>
            </a:r>
            <a:endParaRPr lang="zh-TW" altLang="en-US" smtClean="0"/>
          </a:p>
          <a:p>
            <a:r>
              <a:rPr lang="en-US" altLang="zh-TW" smtClean="0"/>
              <a:t>     5.</a:t>
            </a:r>
            <a:r>
              <a:rPr lang="zh-TW" altLang="en-US" smtClean="0"/>
              <a:t> </a:t>
            </a:r>
            <a:r>
              <a:rPr lang="zh-TW" altLang="zh-TW" smtClean="0"/>
              <a:t>會使用來輔助烘焙學習</a:t>
            </a:r>
            <a:endParaRPr lang="zh-TW" altLang="en-US" dirty="0"/>
          </a:p>
        </p:txBody>
      </p:sp>
      <p:sp>
        <p:nvSpPr>
          <p:cNvPr id="2" name="日期版面配置區 1"/>
          <p:cNvSpPr>
            <a:spLocks noGrp="1"/>
          </p:cNvSpPr>
          <p:nvPr>
            <p:ph type="dt" sz="half" idx="10"/>
          </p:nvPr>
        </p:nvSpPr>
        <p:spPr/>
        <p:txBody>
          <a:bodyPr/>
          <a:lstStyle/>
          <a:p>
            <a:fld id="{806D377F-0591-4470-B455-C90EB1D95E09}" type="datetime1">
              <a:rPr lang="zh-TW" altLang="en-US" smtClean="0"/>
              <a:t>2014/5/17</a:t>
            </a:fld>
            <a:endParaRPr lang="zh-TW" altLang="en-US" dirty="0"/>
          </a:p>
        </p:txBody>
      </p:sp>
    </p:spTree>
    <p:extLst>
      <p:ext uri="{BB962C8B-B14F-4D97-AF65-F5344CB8AC3E}">
        <p14:creationId xmlns:p14="http://schemas.microsoft.com/office/powerpoint/2010/main" val="42692503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4. </a:t>
            </a:r>
            <a:r>
              <a:rPr lang="zh-TW" altLang="en-US" smtClean="0"/>
              <a:t>研究結果與討論</a:t>
            </a:r>
            <a:endParaRPr lang="zh-TW" altLang="en-US" dirty="0"/>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29</a:t>
            </a:fld>
            <a:endParaRPr lang="zh-TW" altLang="en-US" dirty="0"/>
          </a:p>
        </p:txBody>
      </p:sp>
      <p:grpSp>
        <p:nvGrpSpPr>
          <p:cNvPr id="35" name="Group 53"/>
          <p:cNvGrpSpPr>
            <a:grpSpLocks/>
          </p:cNvGrpSpPr>
          <p:nvPr/>
        </p:nvGrpSpPr>
        <p:grpSpPr bwMode="auto">
          <a:xfrm>
            <a:off x="-2439988" y="1052513"/>
            <a:ext cx="4879975" cy="5184775"/>
            <a:chOff x="-1509" y="754"/>
            <a:chExt cx="3074" cy="3266"/>
          </a:xfrm>
        </p:grpSpPr>
        <p:sp>
          <p:nvSpPr>
            <p:cNvPr id="36" name="AutoShape 2"/>
            <p:cNvSpPr>
              <a:spLocks noChangeArrowheads="1"/>
            </p:cNvSpPr>
            <p:nvPr/>
          </p:nvSpPr>
          <p:spPr bwMode="ltGray">
            <a:xfrm rot="5400000">
              <a:off x="-1605" y="850"/>
              <a:ext cx="3266" cy="30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3 w 21600"/>
                <a:gd name="T13" fmla="*/ 0 h 21600"/>
                <a:gd name="T14" fmla="*/ 21197 w 21600"/>
                <a:gd name="T15" fmla="*/ 13625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gradFill rotWithShape="0">
              <a:gsLst>
                <a:gs pos="0">
                  <a:srgbClr val="DBE0ED"/>
                </a:gs>
                <a:gs pos="100000">
                  <a:srgbClr val="B0BAD8"/>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TW" altLang="en-US"/>
            </a:p>
          </p:txBody>
        </p:sp>
        <p:sp>
          <p:nvSpPr>
            <p:cNvPr id="37" name="AutoShape 3"/>
            <p:cNvSpPr>
              <a:spLocks noChangeArrowheads="1"/>
            </p:cNvSpPr>
            <p:nvPr/>
          </p:nvSpPr>
          <p:spPr bwMode="ltGray">
            <a:xfrm rot="5400000" flipH="1">
              <a:off x="-1318" y="1093"/>
              <a:ext cx="2689" cy="253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9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gradFill rotWithShape="0">
              <a:gsLst>
                <a:gs pos="0">
                  <a:srgbClr val="E3EBFF"/>
                </a:gs>
                <a:gs pos="100000">
                  <a:srgbClr val="B8CCFE"/>
                </a:gs>
              </a:gsLst>
              <a:lin ang="0" scaled="1"/>
            </a:gra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p>
              <a:endParaRPr lang="zh-TW" altLang="en-US"/>
            </a:p>
          </p:txBody>
        </p:sp>
      </p:grpSp>
      <p:grpSp>
        <p:nvGrpSpPr>
          <p:cNvPr id="38" name="Group 49"/>
          <p:cNvGrpSpPr>
            <a:grpSpLocks/>
          </p:cNvGrpSpPr>
          <p:nvPr/>
        </p:nvGrpSpPr>
        <p:grpSpPr bwMode="auto">
          <a:xfrm>
            <a:off x="2011398" y="2306381"/>
            <a:ext cx="5918278" cy="647700"/>
            <a:chOff x="1350" y="1661"/>
            <a:chExt cx="3240" cy="408"/>
          </a:xfrm>
        </p:grpSpPr>
        <p:grpSp>
          <p:nvGrpSpPr>
            <p:cNvPr id="39" name="Group 16"/>
            <p:cNvGrpSpPr>
              <a:grpSpLocks/>
            </p:cNvGrpSpPr>
            <p:nvPr/>
          </p:nvGrpSpPr>
          <p:grpSpPr bwMode="auto">
            <a:xfrm>
              <a:off x="1350" y="1739"/>
              <a:ext cx="240" cy="240"/>
              <a:chOff x="2078" y="1680"/>
              <a:chExt cx="1615" cy="1615"/>
            </a:xfrm>
          </p:grpSpPr>
          <p:sp>
            <p:nvSpPr>
              <p:cNvPr id="41" name="Oval 1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42" name="Oval 1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43" name="Oval 19"/>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fontAlgn="auto" hangingPunct="1">
                  <a:spcBef>
                    <a:spcPts val="0"/>
                  </a:spcBef>
                  <a:spcAft>
                    <a:spcPts val="0"/>
                  </a:spcAft>
                  <a:defRPr/>
                </a:pPr>
                <a:endParaRPr kumimoji="0" lang="zh-TW" altLang="en-US">
                  <a:latin typeface="+mn-lt"/>
                </a:endParaRPr>
              </a:p>
            </p:txBody>
          </p:sp>
          <p:sp>
            <p:nvSpPr>
              <p:cNvPr id="44" name="Oval 20"/>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45" name="Oval 21"/>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fontAlgn="auto" hangingPunct="1">
                  <a:spcBef>
                    <a:spcPts val="0"/>
                  </a:spcBef>
                  <a:spcAft>
                    <a:spcPts val="0"/>
                  </a:spcAft>
                  <a:defRPr/>
                </a:pPr>
                <a:endParaRPr kumimoji="0" lang="zh-TW" altLang="en-US">
                  <a:latin typeface="+mn-lt"/>
                </a:endParaRPr>
              </a:p>
            </p:txBody>
          </p:sp>
          <p:sp>
            <p:nvSpPr>
              <p:cNvPr id="46" name="Oval 22"/>
              <p:cNvSpPr>
                <a:spLocks noChangeArrowheads="1"/>
              </p:cNvSpPr>
              <p:nvPr/>
            </p:nvSpPr>
            <p:spPr bwMode="gray">
              <a:xfrm>
                <a:off x="2337" y="1939"/>
                <a:ext cx="1096" cy="1098"/>
              </a:xfrm>
              <a:prstGeom prst="ellipse">
                <a:avLst/>
              </a:prstGeom>
              <a:gradFill rotWithShape="0">
                <a:gsLst>
                  <a:gs pos="0">
                    <a:srgbClr val="FFFF00"/>
                  </a:gs>
                  <a:gs pos="100000">
                    <a:srgbClr val="4532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grpSp>
        <p:sp>
          <p:nvSpPr>
            <p:cNvPr id="40" name="AutoShape 7"/>
            <p:cNvSpPr>
              <a:spLocks noChangeArrowheads="1"/>
            </p:cNvSpPr>
            <p:nvPr/>
          </p:nvSpPr>
          <p:spPr bwMode="gray">
            <a:xfrm>
              <a:off x="1564" y="1661"/>
              <a:ext cx="3026" cy="408"/>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en-US" altLang="zh-TW" sz="3600" b="1" dirty="0">
                  <a:solidFill>
                    <a:srgbClr val="000000"/>
                  </a:solidFill>
                  <a:latin typeface="Times New Roman" panose="02020603050405020304" pitchFamily="18" charset="0"/>
                  <a:ea typeface="標楷體" pitchFamily="65" charset="-120"/>
                  <a:cs typeface="Times New Roman" panose="02020603050405020304" pitchFamily="18" charset="0"/>
                </a:rPr>
                <a:t>4.1</a:t>
              </a:r>
              <a:r>
                <a:rPr kumimoji="0" lang="en-US" altLang="zh-TW" sz="3600" b="1" dirty="0">
                  <a:solidFill>
                    <a:srgbClr val="000000"/>
                  </a:solidFill>
                  <a:latin typeface="Georgia" pitchFamily="18" charset="0"/>
                  <a:ea typeface="標楷體" pitchFamily="65" charset="-120"/>
                </a:rPr>
                <a:t> </a:t>
              </a:r>
              <a:r>
                <a:rPr kumimoji="0" lang="zh-TW" altLang="en-US" sz="3600" b="1" dirty="0">
                  <a:solidFill>
                    <a:srgbClr val="000000"/>
                  </a:solidFill>
                  <a:latin typeface="微軟正黑體" panose="020B0604030504040204" pitchFamily="34" charset="-120"/>
                  <a:ea typeface="微軟正黑體" panose="020B0604030504040204" pitchFamily="34" charset="-120"/>
                </a:rPr>
                <a:t>描述性統計分析</a:t>
              </a:r>
              <a:endParaRPr kumimoji="0" lang="en-US" altLang="zh-TW" sz="3600" b="1" dirty="0">
                <a:solidFill>
                  <a:srgbClr val="000000"/>
                </a:solidFill>
                <a:latin typeface="微軟正黑體" panose="020B0604030504040204" pitchFamily="34" charset="-120"/>
                <a:ea typeface="微軟正黑體" panose="020B0604030504040204" pitchFamily="34" charset="-120"/>
              </a:endParaRPr>
            </a:p>
          </p:txBody>
        </p:sp>
      </p:grpSp>
      <p:grpSp>
        <p:nvGrpSpPr>
          <p:cNvPr id="47" name="Group 51"/>
          <p:cNvGrpSpPr>
            <a:grpSpLocks/>
          </p:cNvGrpSpPr>
          <p:nvPr/>
        </p:nvGrpSpPr>
        <p:grpSpPr bwMode="auto">
          <a:xfrm>
            <a:off x="1939181" y="4619811"/>
            <a:ext cx="5341420" cy="614362"/>
            <a:chOff x="1338" y="2816"/>
            <a:chExt cx="3455" cy="387"/>
          </a:xfrm>
        </p:grpSpPr>
        <p:grpSp>
          <p:nvGrpSpPr>
            <p:cNvPr id="48" name="Group 30"/>
            <p:cNvGrpSpPr>
              <a:grpSpLocks/>
            </p:cNvGrpSpPr>
            <p:nvPr/>
          </p:nvGrpSpPr>
          <p:grpSpPr bwMode="auto">
            <a:xfrm>
              <a:off x="1338" y="2873"/>
              <a:ext cx="240" cy="240"/>
              <a:chOff x="2078" y="1680"/>
              <a:chExt cx="1615" cy="1615"/>
            </a:xfrm>
          </p:grpSpPr>
          <p:sp>
            <p:nvSpPr>
              <p:cNvPr id="50" name="Oval 3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51" name="Oval 3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52" name="Oval 33"/>
              <p:cNvSpPr>
                <a:spLocks noChangeArrowheads="1"/>
              </p:cNvSpPr>
              <p:nvPr/>
            </p:nvSpPr>
            <p:spPr bwMode="gray">
              <a:xfrm>
                <a:off x="2254" y="1855"/>
                <a:ext cx="1263"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fontAlgn="auto" hangingPunct="1">
                  <a:spcBef>
                    <a:spcPts val="0"/>
                  </a:spcBef>
                  <a:spcAft>
                    <a:spcPts val="0"/>
                  </a:spcAft>
                  <a:defRPr/>
                </a:pPr>
                <a:endParaRPr kumimoji="0" lang="zh-TW" altLang="en-US">
                  <a:latin typeface="+mn-lt"/>
                </a:endParaRPr>
              </a:p>
            </p:txBody>
          </p:sp>
          <p:sp>
            <p:nvSpPr>
              <p:cNvPr id="53" name="Oval 34"/>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54" name="Oval 35"/>
              <p:cNvSpPr>
                <a:spLocks noChangeArrowheads="1"/>
              </p:cNvSpPr>
              <p:nvPr/>
            </p:nvSpPr>
            <p:spPr bwMode="gray">
              <a:xfrm>
                <a:off x="2339" y="1936"/>
                <a:ext cx="1093"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fontAlgn="auto" hangingPunct="1">
                  <a:spcBef>
                    <a:spcPts val="0"/>
                  </a:spcBef>
                  <a:spcAft>
                    <a:spcPts val="0"/>
                  </a:spcAft>
                  <a:defRPr/>
                </a:pPr>
                <a:endParaRPr kumimoji="0" lang="zh-TW" altLang="en-US">
                  <a:latin typeface="+mn-lt"/>
                </a:endParaRPr>
              </a:p>
            </p:txBody>
          </p:sp>
          <p:sp>
            <p:nvSpPr>
              <p:cNvPr id="55" name="Oval 36"/>
              <p:cNvSpPr>
                <a:spLocks noChangeArrowheads="1"/>
              </p:cNvSpPr>
              <p:nvPr/>
            </p:nvSpPr>
            <p:spPr bwMode="gray">
              <a:xfrm>
                <a:off x="2337" y="1939"/>
                <a:ext cx="1096" cy="1098"/>
              </a:xfrm>
              <a:prstGeom prst="ellipse">
                <a:avLst/>
              </a:prstGeom>
              <a:gradFill rotWithShape="0">
                <a:gsLst>
                  <a:gs pos="0">
                    <a:srgbClr val="FF6699"/>
                  </a:gs>
                  <a:gs pos="100000">
                    <a:srgbClr val="224C36"/>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grpSp>
        <p:sp>
          <p:nvSpPr>
            <p:cNvPr id="49" name="AutoShape 5"/>
            <p:cNvSpPr>
              <a:spLocks noChangeArrowheads="1"/>
            </p:cNvSpPr>
            <p:nvPr/>
          </p:nvSpPr>
          <p:spPr bwMode="gray">
            <a:xfrm>
              <a:off x="1560" y="2816"/>
              <a:ext cx="3233" cy="387"/>
            </a:xfrm>
            <a:prstGeom prst="roundRect">
              <a:avLst>
                <a:gd name="adj" fmla="val 50000"/>
              </a:avLst>
            </a:prstGeom>
            <a:gradFill rotWithShape="1">
              <a:gsLst>
                <a:gs pos="0">
                  <a:srgbClr val="FFFFFF"/>
                </a:gs>
                <a:gs pos="100000">
                  <a:srgbClr val="E7F5CF"/>
                </a:gs>
              </a:gsLst>
              <a:lin ang="0" scaled="1"/>
            </a:gradFill>
            <a:ln w="28575" algn="ctr">
              <a:solidFill>
                <a:schemeClr val="tx2"/>
              </a:solidFill>
              <a:round/>
              <a:headEnd/>
              <a:tailEnd/>
            </a:ln>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en-US" altLang="zh-TW" sz="3600" b="1" dirty="0" smtClean="0">
                  <a:solidFill>
                    <a:srgbClr val="000000"/>
                  </a:solidFill>
                  <a:latin typeface="Times New Roman" panose="02020603050405020304" pitchFamily="18" charset="0"/>
                  <a:ea typeface="標楷體" pitchFamily="65" charset="-120"/>
                  <a:cs typeface="Times New Roman" panose="02020603050405020304" pitchFamily="18" charset="0"/>
                </a:rPr>
                <a:t>4.3</a:t>
              </a:r>
              <a:r>
                <a:rPr kumimoji="0" lang="en-US" altLang="zh-TW" sz="3600" b="1" dirty="0" smtClean="0">
                  <a:solidFill>
                    <a:srgbClr val="000000"/>
                  </a:solidFill>
                  <a:latin typeface="Georgia" pitchFamily="18" charset="0"/>
                  <a:ea typeface="標楷體" pitchFamily="65" charset="-120"/>
                </a:rPr>
                <a:t> </a:t>
              </a:r>
              <a:r>
                <a:rPr kumimoji="0" lang="zh-TW" altLang="en-US" sz="3600" b="1" dirty="0" smtClean="0">
                  <a:solidFill>
                    <a:srgbClr val="000000"/>
                  </a:solidFill>
                  <a:latin typeface="微軟正黑體" panose="020B0604030504040204" pitchFamily="34" charset="-120"/>
                  <a:ea typeface="微軟正黑體" panose="020B0604030504040204" pitchFamily="34" charset="-120"/>
                </a:rPr>
                <a:t>研 究 結 果</a:t>
              </a:r>
              <a:endParaRPr kumimoji="0" lang="en-US" altLang="zh-TW" sz="3600" b="1" dirty="0">
                <a:solidFill>
                  <a:srgbClr val="000000"/>
                </a:solidFill>
                <a:latin typeface="微軟正黑體" panose="020B0604030504040204" pitchFamily="34" charset="-120"/>
                <a:ea typeface="微軟正黑體" panose="020B0604030504040204" pitchFamily="34" charset="-120"/>
              </a:endParaRPr>
            </a:p>
          </p:txBody>
        </p:sp>
      </p:grpSp>
      <p:grpSp>
        <p:nvGrpSpPr>
          <p:cNvPr id="56" name="Group 51"/>
          <p:cNvGrpSpPr>
            <a:grpSpLocks/>
          </p:cNvGrpSpPr>
          <p:nvPr/>
        </p:nvGrpSpPr>
        <p:grpSpPr bwMode="auto">
          <a:xfrm>
            <a:off x="2235558" y="3475698"/>
            <a:ext cx="6198745" cy="614363"/>
            <a:chOff x="1338" y="2799"/>
            <a:chExt cx="3524" cy="387"/>
          </a:xfrm>
        </p:grpSpPr>
        <p:grpSp>
          <p:nvGrpSpPr>
            <p:cNvPr id="57" name="Group 30"/>
            <p:cNvGrpSpPr>
              <a:grpSpLocks/>
            </p:cNvGrpSpPr>
            <p:nvPr/>
          </p:nvGrpSpPr>
          <p:grpSpPr bwMode="auto">
            <a:xfrm>
              <a:off x="1338" y="2873"/>
              <a:ext cx="240" cy="240"/>
              <a:chOff x="2078" y="1680"/>
              <a:chExt cx="1615" cy="1615"/>
            </a:xfrm>
          </p:grpSpPr>
          <p:sp>
            <p:nvSpPr>
              <p:cNvPr id="59" name="Oval 3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60" name="Oval 3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61" name="Oval 33"/>
              <p:cNvSpPr>
                <a:spLocks noChangeArrowheads="1"/>
              </p:cNvSpPr>
              <p:nvPr/>
            </p:nvSpPr>
            <p:spPr bwMode="gray">
              <a:xfrm>
                <a:off x="2254" y="1855"/>
                <a:ext cx="1263"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fontAlgn="auto" hangingPunct="1">
                  <a:spcBef>
                    <a:spcPts val="0"/>
                  </a:spcBef>
                  <a:spcAft>
                    <a:spcPts val="0"/>
                  </a:spcAft>
                  <a:defRPr/>
                </a:pPr>
                <a:endParaRPr kumimoji="0" lang="zh-TW" altLang="en-US">
                  <a:latin typeface="+mn-lt"/>
                </a:endParaRPr>
              </a:p>
            </p:txBody>
          </p:sp>
          <p:sp>
            <p:nvSpPr>
              <p:cNvPr id="62" name="Oval 34"/>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63" name="Oval 35"/>
              <p:cNvSpPr>
                <a:spLocks noChangeArrowheads="1"/>
              </p:cNvSpPr>
              <p:nvPr/>
            </p:nvSpPr>
            <p:spPr bwMode="gray">
              <a:xfrm>
                <a:off x="2339" y="1936"/>
                <a:ext cx="1093"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fontAlgn="auto" hangingPunct="1">
                  <a:spcBef>
                    <a:spcPts val="0"/>
                  </a:spcBef>
                  <a:spcAft>
                    <a:spcPts val="0"/>
                  </a:spcAft>
                  <a:defRPr/>
                </a:pPr>
                <a:endParaRPr kumimoji="0" lang="zh-TW" altLang="en-US">
                  <a:latin typeface="+mn-lt"/>
                </a:endParaRPr>
              </a:p>
            </p:txBody>
          </p:sp>
          <p:sp>
            <p:nvSpPr>
              <p:cNvPr id="64" name="Oval 36"/>
              <p:cNvSpPr>
                <a:spLocks noChangeArrowheads="1"/>
              </p:cNvSpPr>
              <p:nvPr/>
            </p:nvSpPr>
            <p:spPr bwMode="gray">
              <a:xfrm>
                <a:off x="2337" y="1939"/>
                <a:ext cx="1096" cy="1098"/>
              </a:xfrm>
              <a:prstGeom prst="ellipse">
                <a:avLst/>
              </a:prstGeom>
              <a:gradFill rotWithShape="0">
                <a:gsLst>
                  <a:gs pos="0">
                    <a:srgbClr val="006600"/>
                  </a:gs>
                  <a:gs pos="49500">
                    <a:srgbClr val="224C36"/>
                  </a:gs>
                  <a:gs pos="100000">
                    <a:srgbClr val="4532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grpSp>
        <p:sp>
          <p:nvSpPr>
            <p:cNvPr id="58" name="AutoShape 5"/>
            <p:cNvSpPr>
              <a:spLocks noChangeArrowheads="1"/>
            </p:cNvSpPr>
            <p:nvPr/>
          </p:nvSpPr>
          <p:spPr bwMode="gray">
            <a:xfrm>
              <a:off x="1552" y="2799"/>
              <a:ext cx="3310" cy="387"/>
            </a:xfrm>
            <a:prstGeom prst="roundRect">
              <a:avLst>
                <a:gd name="adj" fmla="val 50000"/>
              </a:avLst>
            </a:prstGeom>
            <a:gradFill rotWithShape="1">
              <a:gsLst>
                <a:gs pos="0">
                  <a:srgbClr val="FFFFFF"/>
                </a:gs>
                <a:gs pos="100000">
                  <a:srgbClr val="E7F5CF"/>
                </a:gs>
              </a:gsLst>
              <a:lin ang="0" scaled="1"/>
            </a:gradFill>
            <a:ln w="28575" algn="ctr">
              <a:solidFill>
                <a:schemeClr val="tx2"/>
              </a:solidFill>
              <a:round/>
              <a:headEnd/>
              <a:tailEnd/>
            </a:ln>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en-US" altLang="zh-TW" sz="3600" b="1" dirty="0">
                  <a:solidFill>
                    <a:srgbClr val="000000"/>
                  </a:solidFill>
                  <a:latin typeface="Times New Roman" panose="02020603050405020304" pitchFamily="18" charset="0"/>
                  <a:ea typeface="標楷體" pitchFamily="65" charset="-120"/>
                  <a:cs typeface="Times New Roman" panose="02020603050405020304" pitchFamily="18" charset="0"/>
                </a:rPr>
                <a:t>4.2 </a:t>
              </a:r>
              <a:r>
                <a:rPr kumimoji="0" lang="zh-TW" altLang="en-US" sz="3600" b="1" dirty="0">
                  <a:solidFill>
                    <a:srgbClr val="000000"/>
                  </a:solidFill>
                  <a:latin typeface="微軟正黑體" panose="020B0604030504040204" pitchFamily="34" charset="-120"/>
                  <a:ea typeface="微軟正黑體" panose="020B0604030504040204" pitchFamily="34" charset="-120"/>
                </a:rPr>
                <a:t>多元回歸分析</a:t>
              </a:r>
              <a:endParaRPr kumimoji="0" lang="en-US" altLang="zh-TW" sz="3600" b="1" dirty="0">
                <a:solidFill>
                  <a:srgbClr val="000000"/>
                </a:solidFill>
                <a:latin typeface="微軟正黑體" panose="020B0604030504040204" pitchFamily="34" charset="-120"/>
                <a:ea typeface="微軟正黑體" panose="020B0604030504040204" pitchFamily="34" charset="-120"/>
              </a:endParaRPr>
            </a:p>
          </p:txBody>
        </p:sp>
      </p:grpSp>
      <p:sp>
        <p:nvSpPr>
          <p:cNvPr id="3" name="日期版面配置區 2"/>
          <p:cNvSpPr>
            <a:spLocks noGrp="1"/>
          </p:cNvSpPr>
          <p:nvPr>
            <p:ph type="dt" sz="half" idx="10"/>
          </p:nvPr>
        </p:nvSpPr>
        <p:spPr/>
        <p:txBody>
          <a:bodyPr/>
          <a:lstStyle/>
          <a:p>
            <a:fld id="{8A833A99-E487-4D96-B813-7C090B10686C}" type="datetime1">
              <a:rPr lang="zh-TW" altLang="en-US" smtClean="0"/>
              <a:t>2014/5/17</a:t>
            </a:fld>
            <a:endParaRPr lang="zh-TW" altLang="en-US" dirty="0"/>
          </a:p>
        </p:txBody>
      </p:sp>
    </p:spTree>
    <p:extLst>
      <p:ext uri="{BB962C8B-B14F-4D97-AF65-F5344CB8AC3E}">
        <p14:creationId xmlns:p14="http://schemas.microsoft.com/office/powerpoint/2010/main" val="215206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900" decel="100000" fill="hold"/>
                                        <p:tgtEl>
                                          <p:spTgt spid="3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11" presetID="29"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ppt_x</p:attrName>
                                        </p:attrNameLst>
                                      </p:cBhvr>
                                      <p:tavLst>
                                        <p:tav tm="0">
                                          <p:val>
                                            <p:strVal val="#ppt_x-.2"/>
                                          </p:val>
                                        </p:tav>
                                        <p:tav tm="100000">
                                          <p:val>
                                            <p:strVal val="#ppt_x"/>
                                          </p:val>
                                        </p:tav>
                                      </p:tavLst>
                                    </p:anim>
                                    <p:anim calcmode="lin" valueType="num">
                                      <p:cBhvr>
                                        <p:cTn id="14" dur="5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15" dur="500"/>
                                        <p:tgtEl>
                                          <p:spTgt spid="38"/>
                                        </p:tgtEl>
                                      </p:cBhvr>
                                    </p:animEffect>
                                  </p:childTnLst>
                                </p:cTn>
                              </p:par>
                              <p:par>
                                <p:cTn id="16" presetID="29" presetClass="entr" presetSubtype="0"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cBhvr>
                                        <p:cTn id="18" dur="500" fill="hold"/>
                                        <p:tgtEl>
                                          <p:spTgt spid="47"/>
                                        </p:tgtEl>
                                        <p:attrNameLst>
                                          <p:attrName>ppt_x</p:attrName>
                                        </p:attrNameLst>
                                      </p:cBhvr>
                                      <p:tavLst>
                                        <p:tav tm="0">
                                          <p:val>
                                            <p:strVal val="#ppt_x-.2"/>
                                          </p:val>
                                        </p:tav>
                                        <p:tav tm="100000">
                                          <p:val>
                                            <p:strVal val="#ppt_x"/>
                                          </p:val>
                                        </p:tav>
                                      </p:tavLst>
                                    </p:anim>
                                    <p:anim calcmode="lin" valueType="num">
                                      <p:cBhvr>
                                        <p:cTn id="19" dur="5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20" dur="500"/>
                                        <p:tgtEl>
                                          <p:spTgt spid="47"/>
                                        </p:tgtEl>
                                      </p:cBhvr>
                                    </p:animEffect>
                                  </p:childTnLst>
                                </p:cTn>
                              </p:par>
                              <p:par>
                                <p:cTn id="21" presetID="29" presetClass="entr" presetSubtype="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500" fill="hold"/>
                                        <p:tgtEl>
                                          <p:spTgt spid="56"/>
                                        </p:tgtEl>
                                        <p:attrNameLst>
                                          <p:attrName>ppt_x</p:attrName>
                                        </p:attrNameLst>
                                      </p:cBhvr>
                                      <p:tavLst>
                                        <p:tav tm="0">
                                          <p:val>
                                            <p:strVal val="#ppt_x-.2"/>
                                          </p:val>
                                        </p:tav>
                                        <p:tav tm="100000">
                                          <p:val>
                                            <p:strVal val="#ppt_x"/>
                                          </p:val>
                                        </p:tav>
                                      </p:tavLst>
                                    </p:anim>
                                    <p:anim calcmode="lin" valueType="num">
                                      <p:cBhvr>
                                        <p:cTn id="24" dur="500" fill="hold"/>
                                        <p:tgtEl>
                                          <p:spTgt spid="56"/>
                                        </p:tgtEl>
                                        <p:attrNameLst>
                                          <p:attrName>ppt_y</p:attrName>
                                        </p:attrNameLst>
                                      </p:cBhvr>
                                      <p:tavLst>
                                        <p:tav tm="0">
                                          <p:val>
                                            <p:strVal val="#ppt_y"/>
                                          </p:val>
                                        </p:tav>
                                        <p:tav tm="100000">
                                          <p:val>
                                            <p:strVal val="#ppt_y"/>
                                          </p:val>
                                        </p:tav>
                                      </p:tavLst>
                                    </p:anim>
                                    <p:animEffect transition="in" filter="wipe(right)" prLst="gradientSize: 0.1">
                                      <p:cBhvr>
                                        <p:cTn id="2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433138"/>
            <a:ext cx="6522721" cy="782052"/>
          </a:xfrm>
        </p:spPr>
        <p:txBody>
          <a:bodyPr/>
          <a:lstStyle/>
          <a:p>
            <a:r>
              <a:rPr lang="en-US" altLang="zh-TW" dirty="0" smtClean="0"/>
              <a:t>1. </a:t>
            </a:r>
            <a:r>
              <a:rPr lang="zh-TW" altLang="en-US" dirty="0" smtClean="0"/>
              <a:t>研究背景與動機、目的</a:t>
            </a:r>
            <a:endParaRPr lang="zh-TW" altLang="en-US" dirty="0"/>
          </a:p>
        </p:txBody>
      </p:sp>
      <p:sp>
        <p:nvSpPr>
          <p:cNvPr id="64" name="內容版面配置區 63"/>
          <p:cNvSpPr>
            <a:spLocks noGrp="1"/>
          </p:cNvSpPr>
          <p:nvPr>
            <p:ph idx="1"/>
          </p:nvPr>
        </p:nvSpPr>
        <p:spPr/>
        <p:txBody>
          <a:bodyPr>
            <a:normAutofit fontScale="92500" lnSpcReduction="10000"/>
          </a:bodyPr>
          <a:lstStyle/>
          <a:p>
            <a:pPr algn="just" hangingPunct="0"/>
            <a:r>
              <a:rPr lang="zh-TW" altLang="en-US" b="1" dirty="0" smtClean="0"/>
              <a:t>研究背景與動機：</a:t>
            </a:r>
            <a:endParaRPr lang="en-US" altLang="zh-TW" b="1" dirty="0"/>
          </a:p>
          <a:p>
            <a:pPr lvl="1" hangingPunct="0"/>
            <a:r>
              <a:rPr lang="en-US" altLang="zh-TW" dirty="0" smtClean="0"/>
              <a:t>21</a:t>
            </a:r>
            <a:r>
              <a:rPr lang="zh-TW" altLang="zh-TW" dirty="0" smtClean="0"/>
              <a:t>世紀網際網路發展普及</a:t>
            </a:r>
            <a:endParaRPr lang="en-US" altLang="zh-TW" dirty="0" smtClean="0"/>
          </a:p>
          <a:p>
            <a:pPr lvl="1" hangingPunct="0"/>
            <a:r>
              <a:rPr lang="zh-TW" altLang="en-US" dirty="0" smtClean="0"/>
              <a:t>數位學習目的</a:t>
            </a:r>
            <a:endParaRPr lang="en-US" altLang="zh-TW" dirty="0"/>
          </a:p>
          <a:p>
            <a:pPr lvl="1" hangingPunct="0"/>
            <a:r>
              <a:rPr lang="zh-TW" altLang="en-US" dirty="0" smtClean="0"/>
              <a:t>數位學習 </a:t>
            </a:r>
            <a:r>
              <a:rPr lang="en-US" altLang="zh-TW" dirty="0" smtClean="0"/>
              <a:t>V.S </a:t>
            </a:r>
            <a:r>
              <a:rPr lang="zh-TW" altLang="en-US" dirty="0" smtClean="0"/>
              <a:t>傳統面對面學習</a:t>
            </a:r>
            <a:endParaRPr lang="en-US" altLang="zh-TW" dirty="0" smtClean="0"/>
          </a:p>
          <a:p>
            <a:pPr algn="just" hangingPunct="0"/>
            <a:r>
              <a:rPr lang="zh-TW" altLang="zh-TW" b="1" dirty="0" smtClean="0"/>
              <a:t>研究目的：</a:t>
            </a:r>
            <a:endParaRPr lang="en-US" altLang="zh-TW" b="1" dirty="0"/>
          </a:p>
          <a:p>
            <a:pPr lvl="1" hangingPunct="0"/>
            <a:r>
              <a:rPr lang="zh-TW" altLang="en-US" dirty="0" smtClean="0">
                <a:cs typeface="Times New Roman" panose="02020603050405020304" pitchFamily="18" charset="0"/>
              </a:rPr>
              <a:t>探討</a:t>
            </a:r>
            <a:r>
              <a:rPr lang="zh-TW" altLang="en-US" dirty="0" smtClean="0">
                <a:solidFill>
                  <a:srgbClr val="FF0000"/>
                </a:solidFill>
                <a:cs typeface="Times New Roman" panose="02020603050405020304" pitchFamily="18" charset="0"/>
              </a:rPr>
              <a:t>電腦焦慮</a:t>
            </a:r>
            <a:r>
              <a:rPr lang="zh-TW" altLang="en-US" dirty="0" smtClean="0">
                <a:cs typeface="Times New Roman" panose="02020603050405020304" pitchFamily="18" charset="0"/>
              </a:rPr>
              <a:t>、</a:t>
            </a:r>
            <a:r>
              <a:rPr lang="zh-TW" altLang="en-US" dirty="0" smtClean="0">
                <a:solidFill>
                  <a:srgbClr val="FF0000"/>
                </a:solidFill>
                <a:cs typeface="Times New Roman" panose="02020603050405020304" pitchFamily="18" charset="0"/>
              </a:rPr>
              <a:t>電腦自我效能</a:t>
            </a:r>
            <a:r>
              <a:rPr lang="zh-TW" altLang="en-US" dirty="0" smtClean="0">
                <a:cs typeface="Times New Roman" panose="02020603050405020304" pitchFamily="18" charset="0"/>
              </a:rPr>
              <a:t>、</a:t>
            </a:r>
            <a:r>
              <a:rPr lang="zh-TW" altLang="en-US" dirty="0" smtClean="0">
                <a:solidFill>
                  <a:srgbClr val="FF0000"/>
                </a:solidFill>
                <a:cs typeface="Times New Roman" panose="02020603050405020304" pitchFamily="18" charset="0"/>
              </a:rPr>
              <a:t>相容性</a:t>
            </a:r>
            <a:r>
              <a:rPr lang="zh-TW" altLang="en-US" dirty="0" smtClean="0">
                <a:cs typeface="Times New Roman" panose="02020603050405020304" pitchFamily="18" charset="0"/>
              </a:rPr>
              <a:t>、</a:t>
            </a:r>
            <a:r>
              <a:rPr lang="zh-TW" altLang="en-US" dirty="0" smtClean="0">
                <a:solidFill>
                  <a:srgbClr val="FF0000"/>
                </a:solidFill>
                <a:cs typeface="Times New Roman" panose="02020603050405020304" pitchFamily="18" charset="0"/>
              </a:rPr>
              <a:t>知覺有用性</a:t>
            </a:r>
            <a:r>
              <a:rPr lang="zh-TW" altLang="en-US" dirty="0" smtClean="0">
                <a:cs typeface="Times New Roman" panose="02020603050405020304" pitchFamily="18" charset="0"/>
              </a:rPr>
              <a:t>、</a:t>
            </a:r>
            <a:r>
              <a:rPr lang="zh-TW" altLang="en-US" dirty="0" smtClean="0">
                <a:solidFill>
                  <a:srgbClr val="FF0000"/>
                </a:solidFill>
                <a:cs typeface="Times New Roman" panose="02020603050405020304" pitchFamily="18" charset="0"/>
              </a:rPr>
              <a:t>知覺易用性</a:t>
            </a:r>
            <a:r>
              <a:rPr lang="zh-TW" altLang="en-US" dirty="0" smtClean="0">
                <a:cs typeface="Times New Roman" panose="02020603050405020304" pitchFamily="18" charset="0"/>
              </a:rPr>
              <a:t>、</a:t>
            </a:r>
            <a:r>
              <a:rPr lang="zh-TW" altLang="en-US" dirty="0" smtClean="0">
                <a:solidFill>
                  <a:srgbClr val="FF0000"/>
                </a:solidFill>
                <a:cs typeface="Times New Roman" panose="02020603050405020304" pitchFamily="18" charset="0"/>
              </a:rPr>
              <a:t>知覺財務成本</a:t>
            </a:r>
            <a:r>
              <a:rPr lang="zh-TW" altLang="en-US" dirty="0" smtClean="0">
                <a:cs typeface="Times New Roman" panose="02020603050405020304" pitchFamily="18" charset="0"/>
              </a:rPr>
              <a:t>以及</a:t>
            </a:r>
            <a:r>
              <a:rPr lang="zh-TW" altLang="en-US" dirty="0" smtClean="0">
                <a:solidFill>
                  <a:srgbClr val="FF0000"/>
                </a:solidFill>
                <a:cs typeface="Times New Roman" panose="02020603050405020304" pitchFamily="18" charset="0"/>
              </a:rPr>
              <a:t>知覺資訊品質</a:t>
            </a:r>
            <a:r>
              <a:rPr lang="zh-TW" altLang="en-US" dirty="0" smtClean="0">
                <a:cs typeface="Times New Roman" panose="02020603050405020304" pitchFamily="18" charset="0"/>
              </a:rPr>
              <a:t>對</a:t>
            </a:r>
            <a:r>
              <a:rPr lang="zh-TW" altLang="en-US" dirty="0" smtClean="0">
                <a:solidFill>
                  <a:srgbClr val="00B050"/>
                </a:solidFill>
                <a:cs typeface="Times New Roman" panose="02020603050405020304" pitchFamily="18" charset="0"/>
              </a:rPr>
              <a:t>使用數位教材行為意圖</a:t>
            </a:r>
            <a:r>
              <a:rPr lang="zh-TW" altLang="en-US" dirty="0" smtClean="0">
                <a:cs typeface="Times New Roman" panose="02020603050405020304" pitchFamily="18" charset="0"/>
              </a:rPr>
              <a:t>有預測作用關係</a:t>
            </a:r>
            <a:endParaRPr lang="en-US" altLang="zh-TW" dirty="0">
              <a:cs typeface="Times New Roman" panose="02020603050405020304" pitchFamily="18" charset="0"/>
            </a:endParaRPr>
          </a:p>
          <a:p>
            <a:pPr lvl="1" hangingPunct="0"/>
            <a:r>
              <a:rPr lang="zh-TW" altLang="en-US" dirty="0" smtClean="0">
                <a:cs typeface="Times New Roman" panose="02020603050405020304" pitchFamily="18" charset="0"/>
              </a:rPr>
              <a:t>探討</a:t>
            </a:r>
            <a:r>
              <a:rPr lang="zh-TW" altLang="en-US" dirty="0" smtClean="0">
                <a:solidFill>
                  <a:srgbClr val="FF0000"/>
                </a:solidFill>
                <a:cs typeface="Times New Roman" panose="02020603050405020304" pitchFamily="18" charset="0"/>
              </a:rPr>
              <a:t>相容性</a:t>
            </a:r>
            <a:r>
              <a:rPr lang="zh-TW" altLang="en-US" dirty="0" smtClean="0">
                <a:cs typeface="Times New Roman" panose="02020603050405020304" pitchFamily="18" charset="0"/>
              </a:rPr>
              <a:t>和</a:t>
            </a:r>
            <a:r>
              <a:rPr lang="zh-TW" altLang="en-US" dirty="0" smtClean="0">
                <a:solidFill>
                  <a:srgbClr val="FF0000"/>
                </a:solidFill>
                <a:cs typeface="Times New Roman" panose="02020603050405020304" pitchFamily="18" charset="0"/>
              </a:rPr>
              <a:t>知覺易用性</a:t>
            </a:r>
            <a:r>
              <a:rPr lang="zh-TW" altLang="en-US" dirty="0" smtClean="0">
                <a:cs typeface="Times New Roman" panose="02020603050405020304" pitchFamily="18" charset="0"/>
              </a:rPr>
              <a:t>對</a:t>
            </a:r>
            <a:r>
              <a:rPr lang="zh-TW" altLang="en-US" dirty="0" smtClean="0">
                <a:solidFill>
                  <a:srgbClr val="00B050"/>
                </a:solidFill>
                <a:cs typeface="Times New Roman" panose="02020603050405020304" pitchFamily="18" charset="0"/>
              </a:rPr>
              <a:t>知覺有用性</a:t>
            </a:r>
            <a:r>
              <a:rPr lang="zh-TW" altLang="en-US" dirty="0" smtClean="0">
                <a:cs typeface="Times New Roman" panose="02020603050405020304" pitchFamily="18" charset="0"/>
              </a:rPr>
              <a:t>有預測作用關係</a:t>
            </a:r>
            <a:endParaRPr lang="en-US" altLang="zh-TW" dirty="0" smtClean="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3</a:t>
            </a:fld>
            <a:endParaRPr lang="zh-TW" altLang="en-US" dirty="0"/>
          </a:p>
        </p:txBody>
      </p:sp>
      <p:sp>
        <p:nvSpPr>
          <p:cNvPr id="3" name="日期版面配置區 2"/>
          <p:cNvSpPr>
            <a:spLocks noGrp="1"/>
          </p:cNvSpPr>
          <p:nvPr>
            <p:ph type="dt" sz="half" idx="10"/>
          </p:nvPr>
        </p:nvSpPr>
        <p:spPr/>
        <p:txBody>
          <a:bodyPr/>
          <a:lstStyle/>
          <a:p>
            <a:fld id="{4D20FB72-DB77-41B7-A395-B7EA96AFD9C7}" type="datetime1">
              <a:rPr lang="zh-TW" altLang="en-US" smtClean="0"/>
              <a:t>2014/5/17</a:t>
            </a:fld>
            <a:endParaRPr lang="zh-TW" altLang="en-US" dirty="0"/>
          </a:p>
        </p:txBody>
      </p:sp>
    </p:spTree>
    <p:extLst>
      <p:ext uri="{BB962C8B-B14F-4D97-AF65-F5344CB8AC3E}">
        <p14:creationId xmlns:p14="http://schemas.microsoft.com/office/powerpoint/2010/main" val="41061691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4.1 </a:t>
            </a:r>
            <a:r>
              <a:rPr lang="zh-TW" altLang="en-US" smtClean="0"/>
              <a:t>描述性統計分析</a:t>
            </a:r>
            <a:endParaRPr lang="zh-TW" altLang="en-US" dirty="0"/>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30</a:t>
            </a:fld>
            <a:endParaRPr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val="1355857248"/>
              </p:ext>
            </p:extLst>
          </p:nvPr>
        </p:nvGraphicFramePr>
        <p:xfrm>
          <a:off x="125761" y="1196752"/>
          <a:ext cx="7544282" cy="5376157"/>
        </p:xfrm>
        <a:graphic>
          <a:graphicData uri="http://schemas.openxmlformats.org/drawingml/2006/table">
            <a:tbl>
              <a:tblPr firstRow="1" firstCol="1" bandRow="1">
                <a:tableStyleId>{2D5ABB26-0587-4C30-8999-92F81FD0307C}</a:tableStyleId>
              </a:tblPr>
              <a:tblGrid>
                <a:gridCol w="1730340"/>
                <a:gridCol w="830563"/>
                <a:gridCol w="1107418"/>
                <a:gridCol w="164911"/>
                <a:gridCol w="1496216"/>
                <a:gridCol w="830563"/>
                <a:gridCol w="1384271"/>
              </a:tblGrid>
              <a:tr h="361969">
                <a:tc>
                  <a:txBody>
                    <a:bodyPr/>
                    <a:lstStyle/>
                    <a:p>
                      <a:pPr algn="ctr">
                        <a:spcAft>
                          <a:spcPts val="0"/>
                        </a:spcAft>
                      </a:pPr>
                      <a:r>
                        <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數量</a:t>
                      </a: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百分比</a:t>
                      </a: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200" kern="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數量</a:t>
                      </a: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百分比</a:t>
                      </a: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1969">
                <a:tc gridSpan="3">
                  <a:txBody>
                    <a:bodyPr/>
                    <a:lstStyle/>
                    <a:p>
                      <a:pPr algn="ctr">
                        <a:spcAft>
                          <a:spcPts val="0"/>
                        </a:spcAft>
                      </a:pPr>
                      <a:r>
                        <a:rPr lang="zh-TW" sz="2200" b="1" kern="100" dirty="0">
                          <a:effectLst/>
                          <a:latin typeface="Times New Roman" panose="02020603050405020304" pitchFamily="18" charset="0"/>
                          <a:ea typeface="微軟正黑體" panose="020B0604030504040204" pitchFamily="34" charset="-120"/>
                          <a:cs typeface="Times New Roman" panose="02020603050405020304" pitchFamily="18" charset="0"/>
                        </a:rPr>
                        <a:t>性別</a:t>
                      </a: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2200" kern="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spcAft>
                          <a:spcPts val="0"/>
                        </a:spcAft>
                      </a:pPr>
                      <a:r>
                        <a:rPr lang="zh-TW" sz="2200" b="1" kern="100" dirty="0">
                          <a:effectLst/>
                          <a:latin typeface="Times New Roman" panose="02020603050405020304" pitchFamily="18" charset="0"/>
                          <a:ea typeface="微軟正黑體" panose="020B0604030504040204" pitchFamily="34" charset="-120"/>
                          <a:cs typeface="Times New Roman" panose="02020603050405020304" pitchFamily="18" charset="0"/>
                        </a:rPr>
                        <a:t>平均每日使用電腦、手機</a:t>
                      </a:r>
                      <a:r>
                        <a:rPr lang="en-US" sz="2200" b="1" kern="100" dirty="0">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sz="2200" b="1" kern="100" dirty="0">
                          <a:effectLst/>
                          <a:latin typeface="Times New Roman" panose="02020603050405020304" pitchFamily="18" charset="0"/>
                          <a:ea typeface="微軟正黑體" panose="020B0604030504040204" pitchFamily="34" charset="-120"/>
                          <a:cs typeface="Times New Roman" panose="02020603050405020304" pitchFamily="18" charset="0"/>
                        </a:rPr>
                        <a:t>上網時間</a:t>
                      </a: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tr>
              <a:tr h="361969">
                <a:tc>
                  <a:txBody>
                    <a:bodyPr/>
                    <a:lstStyle/>
                    <a:p>
                      <a:pPr algn="ctr">
                        <a:spcAft>
                          <a:spcPts val="0"/>
                        </a:spcAft>
                      </a:pPr>
                      <a:r>
                        <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男</a:t>
                      </a: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a:effectLst/>
                          <a:latin typeface="Times New Roman" panose="02020603050405020304" pitchFamily="18" charset="0"/>
                          <a:ea typeface="微軟正黑體" panose="020B0604030504040204" pitchFamily="34" charset="-120"/>
                          <a:cs typeface="Times New Roman" panose="02020603050405020304" pitchFamily="18" charset="0"/>
                        </a:rPr>
                        <a:t>156</a:t>
                      </a:r>
                      <a:endPar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45.1</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200" kern="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rPr>
                        <a:t>少於</a:t>
                      </a:r>
                      <a:r>
                        <a:rPr lang="en-US" sz="2200" kern="100">
                          <a:effectLst/>
                          <a:latin typeface="Times New Roman" panose="02020603050405020304" pitchFamily="18" charset="0"/>
                          <a:ea typeface="微軟正黑體" panose="020B0604030504040204" pitchFamily="34" charset="-120"/>
                          <a:cs typeface="Times New Roman" panose="02020603050405020304" pitchFamily="18" charset="0"/>
                        </a:rPr>
                        <a:t>1</a:t>
                      </a:r>
                      <a:r>
                        <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rPr>
                        <a:t>小時</a:t>
                      </a: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a:effectLst/>
                          <a:latin typeface="Times New Roman" panose="02020603050405020304" pitchFamily="18" charset="0"/>
                          <a:ea typeface="微軟正黑體" panose="020B0604030504040204" pitchFamily="34" charset="-120"/>
                          <a:cs typeface="Times New Roman" panose="02020603050405020304" pitchFamily="18" charset="0"/>
                        </a:rPr>
                        <a:t>25</a:t>
                      </a:r>
                      <a:endPar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a:effectLst/>
                          <a:latin typeface="Times New Roman" panose="02020603050405020304" pitchFamily="18" charset="0"/>
                          <a:ea typeface="微軟正黑體" panose="020B0604030504040204" pitchFamily="34" charset="-120"/>
                          <a:cs typeface="Times New Roman" panose="02020603050405020304" pitchFamily="18" charset="0"/>
                        </a:rPr>
                        <a:t>7.2 </a:t>
                      </a:r>
                      <a:endPar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1969">
                <a:tc>
                  <a:txBody>
                    <a:bodyPr/>
                    <a:lstStyle/>
                    <a:p>
                      <a:pPr algn="ctr">
                        <a:spcAft>
                          <a:spcPts val="0"/>
                        </a:spcAft>
                      </a:pPr>
                      <a:r>
                        <a:rPr lang="zh-TW" sz="2200"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女</a:t>
                      </a: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190</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54.9</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200" kern="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200" kern="100">
                          <a:effectLst/>
                          <a:latin typeface="Times New Roman" panose="02020603050405020304" pitchFamily="18" charset="0"/>
                          <a:ea typeface="微軟正黑體" panose="020B0604030504040204" pitchFamily="34" charset="-120"/>
                          <a:cs typeface="Times New Roman" panose="02020603050405020304" pitchFamily="18" charset="0"/>
                        </a:rPr>
                        <a:t>1-3</a:t>
                      </a:r>
                      <a:endPar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a:effectLst/>
                          <a:latin typeface="Times New Roman" panose="02020603050405020304" pitchFamily="18" charset="0"/>
                          <a:ea typeface="微軟正黑體" panose="020B0604030504040204" pitchFamily="34" charset="-120"/>
                          <a:cs typeface="Times New Roman" panose="02020603050405020304" pitchFamily="18" charset="0"/>
                        </a:rPr>
                        <a:t>69</a:t>
                      </a:r>
                      <a:endPar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a:effectLst/>
                          <a:latin typeface="Times New Roman" panose="02020603050405020304" pitchFamily="18" charset="0"/>
                          <a:ea typeface="微軟正黑體" panose="020B0604030504040204" pitchFamily="34" charset="-120"/>
                          <a:cs typeface="Times New Roman" panose="02020603050405020304" pitchFamily="18" charset="0"/>
                        </a:rPr>
                        <a:t>20.0 </a:t>
                      </a:r>
                      <a:endPar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1969">
                <a:tc gridSpan="3">
                  <a:txBody>
                    <a:bodyPr/>
                    <a:lstStyle/>
                    <a:p>
                      <a:pPr algn="ctr">
                        <a:spcAft>
                          <a:spcPts val="0"/>
                        </a:spcAft>
                      </a:pPr>
                      <a:r>
                        <a:rPr lang="zh-TW" sz="2200" b="1" kern="100" dirty="0">
                          <a:effectLst/>
                          <a:latin typeface="Times New Roman" panose="02020603050405020304" pitchFamily="18" charset="0"/>
                          <a:ea typeface="微軟正黑體" panose="020B0604030504040204" pitchFamily="34" charset="-120"/>
                          <a:cs typeface="Times New Roman" panose="02020603050405020304" pitchFamily="18" charset="0"/>
                        </a:rPr>
                        <a:t>在校年級</a:t>
                      </a: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2200" kern="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200"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3-5</a:t>
                      </a:r>
                      <a:endParaRPr lang="zh-TW" sz="2200"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101</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29.1</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1969">
                <a:tc>
                  <a:txBody>
                    <a:bodyPr/>
                    <a:lstStyle/>
                    <a:p>
                      <a:pPr algn="ctr">
                        <a:spcAft>
                          <a:spcPts val="0"/>
                        </a:spcAft>
                      </a:pPr>
                      <a:r>
                        <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高職一年級</a:t>
                      </a: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27</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a:effectLst/>
                          <a:latin typeface="Times New Roman" panose="02020603050405020304" pitchFamily="18" charset="0"/>
                          <a:ea typeface="微軟正黑體" panose="020B0604030504040204" pitchFamily="34" charset="-120"/>
                          <a:cs typeface="Times New Roman" panose="02020603050405020304" pitchFamily="18" charset="0"/>
                        </a:rPr>
                        <a:t>7.8 </a:t>
                      </a:r>
                      <a:endPar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200" kern="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200" kern="100">
                          <a:effectLst/>
                          <a:latin typeface="Times New Roman" panose="02020603050405020304" pitchFamily="18" charset="0"/>
                          <a:ea typeface="微軟正黑體" panose="020B0604030504040204" pitchFamily="34" charset="-120"/>
                          <a:cs typeface="Times New Roman" panose="02020603050405020304" pitchFamily="18" charset="0"/>
                        </a:rPr>
                        <a:t>5-7</a:t>
                      </a:r>
                      <a:endPar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a:effectLst/>
                          <a:latin typeface="Times New Roman" panose="02020603050405020304" pitchFamily="18" charset="0"/>
                          <a:ea typeface="微軟正黑體" panose="020B0604030504040204" pitchFamily="34" charset="-120"/>
                          <a:cs typeface="Times New Roman" panose="02020603050405020304" pitchFamily="18" charset="0"/>
                        </a:rPr>
                        <a:t>75</a:t>
                      </a:r>
                      <a:endPar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a:effectLst/>
                          <a:latin typeface="Times New Roman" panose="02020603050405020304" pitchFamily="18" charset="0"/>
                          <a:ea typeface="微軟正黑體" panose="020B0604030504040204" pitchFamily="34" charset="-120"/>
                          <a:cs typeface="Times New Roman" panose="02020603050405020304" pitchFamily="18" charset="0"/>
                        </a:rPr>
                        <a:t>21.7 </a:t>
                      </a:r>
                      <a:endPar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1969">
                <a:tc>
                  <a:txBody>
                    <a:bodyPr/>
                    <a:lstStyle/>
                    <a:p>
                      <a:pPr algn="ctr">
                        <a:spcAft>
                          <a:spcPts val="0"/>
                        </a:spcAft>
                      </a:pPr>
                      <a:r>
                        <a:rPr lang="zh-TW" sz="2200"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高職二年級</a:t>
                      </a: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189</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54.6 </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200" kern="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200" kern="100">
                          <a:effectLst/>
                          <a:latin typeface="Times New Roman" panose="02020603050405020304" pitchFamily="18" charset="0"/>
                          <a:ea typeface="微軟正黑體" panose="020B0604030504040204" pitchFamily="34" charset="-120"/>
                          <a:cs typeface="Times New Roman" panose="02020603050405020304" pitchFamily="18" charset="0"/>
                        </a:rPr>
                        <a:t>7-9</a:t>
                      </a:r>
                      <a:endPar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a:effectLst/>
                          <a:latin typeface="Times New Roman" panose="02020603050405020304" pitchFamily="18" charset="0"/>
                          <a:ea typeface="微軟正黑體" panose="020B0604030504040204" pitchFamily="34" charset="-120"/>
                          <a:cs typeface="Times New Roman" panose="02020603050405020304" pitchFamily="18" charset="0"/>
                        </a:rPr>
                        <a:t>36</a:t>
                      </a:r>
                      <a:endPar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10.4 </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1969">
                <a:tc>
                  <a:txBody>
                    <a:bodyPr/>
                    <a:lstStyle/>
                    <a:p>
                      <a:pPr algn="ctr">
                        <a:spcAft>
                          <a:spcPts val="0"/>
                        </a:spcAft>
                      </a:pPr>
                      <a:r>
                        <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rPr>
                        <a:t>高職三年級</a:t>
                      </a: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46</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a:effectLst/>
                          <a:latin typeface="Times New Roman" panose="02020603050405020304" pitchFamily="18" charset="0"/>
                          <a:ea typeface="微軟正黑體" panose="020B0604030504040204" pitchFamily="34" charset="-120"/>
                          <a:cs typeface="Times New Roman" panose="02020603050405020304" pitchFamily="18" charset="0"/>
                        </a:rPr>
                        <a:t>13.3 </a:t>
                      </a:r>
                      <a:endPar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200" kern="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rPr>
                        <a:t>超過</a:t>
                      </a:r>
                      <a:r>
                        <a:rPr lang="en-US" sz="2200" kern="100">
                          <a:effectLst/>
                          <a:latin typeface="Times New Roman" panose="02020603050405020304" pitchFamily="18" charset="0"/>
                          <a:ea typeface="微軟正黑體" panose="020B0604030504040204" pitchFamily="34" charset="-120"/>
                          <a:cs typeface="Times New Roman" panose="02020603050405020304" pitchFamily="18" charset="0"/>
                        </a:rPr>
                        <a:t>9</a:t>
                      </a:r>
                      <a:r>
                        <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rPr>
                        <a:t>小時</a:t>
                      </a: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a:effectLst/>
                          <a:latin typeface="Times New Roman" panose="02020603050405020304" pitchFamily="18" charset="0"/>
                          <a:ea typeface="微軟正黑體" panose="020B0604030504040204" pitchFamily="34" charset="-120"/>
                          <a:cs typeface="Times New Roman" panose="02020603050405020304" pitchFamily="18" charset="0"/>
                        </a:rPr>
                        <a:t>40</a:t>
                      </a:r>
                      <a:endPar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11.6 </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1969">
                <a:tc>
                  <a:txBody>
                    <a:bodyPr/>
                    <a:lstStyle/>
                    <a:p>
                      <a:pPr algn="ctr">
                        <a:spcAft>
                          <a:spcPts val="0"/>
                        </a:spcAft>
                      </a:pPr>
                      <a:r>
                        <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rPr>
                        <a:t>大學一年級</a:t>
                      </a: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59</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17.1 </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200" kern="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spcAft>
                          <a:spcPts val="0"/>
                        </a:spcAft>
                      </a:pPr>
                      <a:r>
                        <a:rPr lang="zh-TW" sz="2200" b="1" kern="100" dirty="0">
                          <a:effectLst/>
                          <a:latin typeface="Times New Roman" panose="02020603050405020304" pitchFamily="18" charset="0"/>
                          <a:ea typeface="微軟正黑體" panose="020B0604030504040204" pitchFamily="34" charset="-120"/>
                          <a:cs typeface="Times New Roman" panose="02020603050405020304" pitchFamily="18" charset="0"/>
                        </a:rPr>
                        <a:t>曾有過數位學習使用經驗</a:t>
                      </a: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tr>
              <a:tr h="361969">
                <a:tc>
                  <a:txBody>
                    <a:bodyPr/>
                    <a:lstStyle/>
                    <a:p>
                      <a:pPr algn="ctr">
                        <a:spcAft>
                          <a:spcPts val="0"/>
                        </a:spcAft>
                      </a:pPr>
                      <a:r>
                        <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大學二年級</a:t>
                      </a: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a:effectLst/>
                          <a:latin typeface="Times New Roman" panose="02020603050405020304" pitchFamily="18" charset="0"/>
                          <a:ea typeface="微軟正黑體" panose="020B0604030504040204" pitchFamily="34" charset="-120"/>
                          <a:cs typeface="Times New Roman" panose="02020603050405020304" pitchFamily="18" charset="0"/>
                        </a:rPr>
                        <a:t>17</a:t>
                      </a:r>
                      <a:endPar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4.8 </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200" kern="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432435" algn="ctr"/>
                          <a:tab pos="838200" algn="l"/>
                        </a:tabLst>
                      </a:pPr>
                      <a:r>
                        <a:rPr lang="en-US" sz="2200" kern="100">
                          <a:effectLst/>
                          <a:latin typeface="Times New Roman" panose="02020603050405020304" pitchFamily="18" charset="0"/>
                          <a:ea typeface="微軟正黑體" panose="020B0604030504040204" pitchFamily="34" charset="-120"/>
                          <a:cs typeface="Times New Roman" panose="02020603050405020304" pitchFamily="18" charset="0"/>
                        </a:rPr>
                        <a:t>	</a:t>
                      </a:r>
                      <a:r>
                        <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rPr>
                        <a:t>是</a:t>
                      </a:r>
                      <a:r>
                        <a:rPr lang="en-US" sz="2200" kern="10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a:effectLst/>
                          <a:latin typeface="Times New Roman" panose="02020603050405020304" pitchFamily="18" charset="0"/>
                          <a:ea typeface="微軟正黑體" panose="020B0604030504040204" pitchFamily="34" charset="-120"/>
                          <a:cs typeface="Times New Roman" panose="02020603050405020304" pitchFamily="18" charset="0"/>
                        </a:rPr>
                        <a:t>171</a:t>
                      </a:r>
                      <a:endPar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a:effectLst/>
                          <a:latin typeface="Times New Roman" panose="02020603050405020304" pitchFamily="18" charset="0"/>
                          <a:ea typeface="微軟正黑體" panose="020B0604030504040204" pitchFamily="34" charset="-120"/>
                          <a:cs typeface="Times New Roman" panose="02020603050405020304" pitchFamily="18" charset="0"/>
                        </a:rPr>
                        <a:t>49.4 </a:t>
                      </a:r>
                      <a:endPar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1969">
                <a:tc>
                  <a:txBody>
                    <a:bodyPr/>
                    <a:lstStyle/>
                    <a:p>
                      <a:pPr algn="ctr">
                        <a:spcAft>
                          <a:spcPts val="0"/>
                        </a:spcAft>
                      </a:pPr>
                      <a:r>
                        <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rPr>
                        <a:t>大學三年級</a:t>
                      </a: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0</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0.0 </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200" kern="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否</a:t>
                      </a: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a:effectLst/>
                          <a:latin typeface="Times New Roman" panose="02020603050405020304" pitchFamily="18" charset="0"/>
                          <a:ea typeface="微軟正黑體" panose="020B0604030504040204" pitchFamily="34" charset="-120"/>
                          <a:cs typeface="Times New Roman" panose="02020603050405020304" pitchFamily="18" charset="0"/>
                        </a:rPr>
                        <a:t>175</a:t>
                      </a:r>
                      <a:endPar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50.6 </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1969">
                <a:tc>
                  <a:txBody>
                    <a:bodyPr/>
                    <a:lstStyle/>
                    <a:p>
                      <a:pPr algn="ctr">
                        <a:spcAft>
                          <a:spcPts val="0"/>
                        </a:spcAft>
                      </a:pPr>
                      <a:r>
                        <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rPr>
                        <a:t>大學四年級</a:t>
                      </a: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a:effectLst/>
                          <a:latin typeface="Times New Roman" panose="02020603050405020304" pitchFamily="18" charset="0"/>
                          <a:ea typeface="微軟正黑體" panose="020B0604030504040204" pitchFamily="34" charset="-120"/>
                          <a:cs typeface="Times New Roman" panose="02020603050405020304" pitchFamily="18" charset="0"/>
                        </a:rPr>
                        <a:t>4</a:t>
                      </a:r>
                      <a:endPar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1.2 </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200" kern="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spcAft>
                          <a:spcPts val="0"/>
                        </a:spcAft>
                      </a:pPr>
                      <a:r>
                        <a:rPr lang="zh-TW" sz="2200" b="1" kern="100" dirty="0">
                          <a:effectLst/>
                          <a:latin typeface="Times New Roman" panose="02020603050405020304" pitchFamily="18" charset="0"/>
                          <a:ea typeface="微軟正黑體" panose="020B0604030504040204" pitchFamily="34" charset="-120"/>
                          <a:cs typeface="Times New Roman" panose="02020603050405020304" pitchFamily="18" charset="0"/>
                        </a:rPr>
                        <a:t>曾學習「紅豆餡甜麵包」課程</a:t>
                      </a: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tr>
              <a:tr h="361969">
                <a:tc>
                  <a:txBody>
                    <a:bodyPr/>
                    <a:lstStyle/>
                    <a:p>
                      <a:pPr algn="ctr">
                        <a:spcAft>
                          <a:spcPts val="0"/>
                        </a:spcAft>
                      </a:pPr>
                      <a:r>
                        <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rPr>
                        <a:t>碩士一年級</a:t>
                      </a: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a:effectLst/>
                          <a:latin typeface="Times New Roman" panose="02020603050405020304" pitchFamily="18" charset="0"/>
                          <a:ea typeface="微軟正黑體" panose="020B0604030504040204" pitchFamily="34" charset="-120"/>
                          <a:cs typeface="Times New Roman" panose="02020603050405020304" pitchFamily="18" charset="0"/>
                        </a:rPr>
                        <a:t>0</a:t>
                      </a:r>
                      <a:endPar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a:effectLst/>
                          <a:latin typeface="Times New Roman" panose="02020603050405020304" pitchFamily="18" charset="0"/>
                          <a:ea typeface="微軟正黑體" panose="020B0604030504040204" pitchFamily="34" charset="-120"/>
                          <a:cs typeface="Times New Roman" panose="02020603050405020304" pitchFamily="18" charset="0"/>
                        </a:rPr>
                        <a:t>0.0 </a:t>
                      </a:r>
                      <a:endPar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200" kern="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TW" sz="2200"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是</a:t>
                      </a: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228</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65.9 </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1969">
                <a:tc>
                  <a:txBody>
                    <a:bodyPr/>
                    <a:lstStyle/>
                    <a:p>
                      <a:pPr algn="ctr">
                        <a:spcAft>
                          <a:spcPts val="0"/>
                        </a:spcAft>
                      </a:pPr>
                      <a:r>
                        <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rPr>
                        <a:t>碩士二年級</a:t>
                      </a: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a:effectLst/>
                          <a:latin typeface="Times New Roman" panose="02020603050405020304" pitchFamily="18" charset="0"/>
                          <a:ea typeface="微軟正黑體" panose="020B0604030504040204" pitchFamily="34" charset="-120"/>
                          <a:cs typeface="Times New Roman" panose="02020603050405020304" pitchFamily="18" charset="0"/>
                        </a:rPr>
                        <a:t>4</a:t>
                      </a:r>
                      <a:endPar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1.2 </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200" kern="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否</a:t>
                      </a: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118</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tabLst>
                          <a:tab pos="431800" algn="dec"/>
                        </a:tabLst>
                      </a:pP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34.1 </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日期版面配置區 2"/>
          <p:cNvSpPr>
            <a:spLocks noGrp="1"/>
          </p:cNvSpPr>
          <p:nvPr>
            <p:ph type="dt" sz="half" idx="10"/>
          </p:nvPr>
        </p:nvSpPr>
        <p:spPr/>
        <p:txBody>
          <a:bodyPr/>
          <a:lstStyle/>
          <a:p>
            <a:fld id="{E11DB2BC-AE76-4B3B-8CDF-C8C78DD0AF40}" type="datetime1">
              <a:rPr lang="zh-TW" altLang="en-US" smtClean="0"/>
              <a:t>2014/5/17</a:t>
            </a:fld>
            <a:endParaRPr lang="zh-TW" altLang="en-US" dirty="0"/>
          </a:p>
        </p:txBody>
      </p:sp>
    </p:spTree>
    <p:extLst>
      <p:ext uri="{BB962C8B-B14F-4D97-AF65-F5344CB8AC3E}">
        <p14:creationId xmlns:p14="http://schemas.microsoft.com/office/powerpoint/2010/main" val="8009730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r>
              <a:rPr lang="en-US" altLang="zh-TW" smtClean="0"/>
              <a:t>4.2 </a:t>
            </a:r>
            <a:r>
              <a:rPr lang="zh-TW" altLang="en-US" smtClean="0"/>
              <a:t>多元回歸分析</a:t>
            </a:r>
            <a:r>
              <a:rPr lang="en-US" altLang="zh-TW" smtClean="0"/>
              <a:t>(1/2)</a:t>
            </a:r>
            <a:endParaRPr lang="zh-TW" altLang="en-US" dirty="0"/>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31</a:t>
            </a:fld>
            <a:endParaRPr lang="zh-TW" altLang="en-US" dirty="0"/>
          </a:p>
        </p:txBody>
      </p:sp>
      <p:sp>
        <p:nvSpPr>
          <p:cNvPr id="5" name="日期版面配置區 4"/>
          <p:cNvSpPr>
            <a:spLocks noGrp="1"/>
          </p:cNvSpPr>
          <p:nvPr>
            <p:ph type="dt" sz="half" idx="10"/>
          </p:nvPr>
        </p:nvSpPr>
        <p:spPr/>
        <p:txBody>
          <a:bodyPr/>
          <a:lstStyle/>
          <a:p>
            <a:fld id="{89E1E475-7C5F-4C6D-8508-DB34BE33DE91}" type="datetime1">
              <a:rPr lang="zh-TW" altLang="en-US" smtClean="0"/>
              <a:t>2014/5/17</a:t>
            </a:fld>
            <a:endParaRPr lang="zh-TW" altLang="en-US" dirty="0"/>
          </a:p>
        </p:txBody>
      </p:sp>
      <p:sp>
        <p:nvSpPr>
          <p:cNvPr id="10" name="內容版面配置區 9"/>
          <p:cNvSpPr>
            <a:spLocks noGrp="1"/>
          </p:cNvSpPr>
          <p:nvPr>
            <p:ph idx="13"/>
          </p:nvPr>
        </p:nvSpPr>
        <p:spPr/>
        <p:txBody>
          <a:bodyPr>
            <a:normAutofit fontScale="92500" lnSpcReduction="20000"/>
          </a:bodyPr>
          <a:lstStyle/>
          <a:p>
            <a:r>
              <a:rPr lang="zh-TW" altLang="zh-TW" dirty="0" smtClean="0"/>
              <a:t>依變數：使用數位教材之行為意圖</a:t>
            </a:r>
          </a:p>
          <a:p>
            <a:r>
              <a:rPr lang="en-US" altLang="zh-TW" i="1" dirty="0">
                <a:cs typeface="Times New Roman" panose="02020603050405020304" pitchFamily="18" charset="0"/>
              </a:rPr>
              <a:t>R</a:t>
            </a:r>
            <a:r>
              <a:rPr lang="en-US" altLang="zh-TW" baseline="30000" dirty="0">
                <a:cs typeface="Times New Roman" panose="02020603050405020304" pitchFamily="18" charset="0"/>
              </a:rPr>
              <a:t>2</a:t>
            </a:r>
            <a:r>
              <a:rPr lang="en-US" altLang="zh-TW" dirty="0" smtClean="0"/>
              <a:t> = 0.211</a:t>
            </a:r>
            <a:endParaRPr lang="zh-TW" altLang="zh-TW" dirty="0" smtClean="0"/>
          </a:p>
          <a:p>
            <a:endParaRPr lang="zh-TW" altLang="en-US" dirty="0"/>
          </a:p>
        </p:txBody>
      </p:sp>
      <p:graphicFrame>
        <p:nvGraphicFramePr>
          <p:cNvPr id="12" name="表格 11"/>
          <p:cNvGraphicFramePr>
            <a:graphicFrameLocks noGrp="1"/>
          </p:cNvGraphicFramePr>
          <p:nvPr>
            <p:extLst>
              <p:ext uri="{D42A27DB-BD31-4B8C-83A1-F6EECF244321}">
                <p14:modId xmlns:p14="http://schemas.microsoft.com/office/powerpoint/2010/main" val="4274450111"/>
              </p:ext>
            </p:extLst>
          </p:nvPr>
        </p:nvGraphicFramePr>
        <p:xfrm>
          <a:off x="97035" y="1106906"/>
          <a:ext cx="7214812" cy="4529302"/>
        </p:xfrm>
        <a:graphic>
          <a:graphicData uri="http://schemas.openxmlformats.org/drawingml/2006/table">
            <a:tbl>
              <a:tblPr firstRow="1" firstCol="1" bandRow="1">
                <a:tableStyleId>{2D5ABB26-0587-4C30-8999-92F81FD0307C}</a:tableStyleId>
              </a:tblPr>
              <a:tblGrid>
                <a:gridCol w="1933129"/>
                <a:gridCol w="832513"/>
                <a:gridCol w="928048"/>
                <a:gridCol w="996287"/>
                <a:gridCol w="1296537"/>
                <a:gridCol w="1228298"/>
              </a:tblGrid>
              <a:tr h="453650">
                <a:tc rowSpan="2">
                  <a:txBody>
                    <a:bodyPr/>
                    <a:lstStyle/>
                    <a:p>
                      <a:pPr algn="ctr">
                        <a:spcAft>
                          <a:spcPts val="0"/>
                        </a:spcAft>
                      </a:pPr>
                      <a:r>
                        <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模式</a:t>
                      </a:r>
                    </a:p>
                  </a:txBody>
                  <a:tcPr marL="17780" marR="177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en-US" sz="2400" i="1" kern="100" dirty="0">
                          <a:effectLst/>
                          <a:latin typeface="Times New Roman" panose="02020603050405020304" pitchFamily="18" charset="0"/>
                          <a:ea typeface="微軟正黑體" panose="020B0604030504040204" pitchFamily="34" charset="-120"/>
                          <a:cs typeface="Times New Roman" panose="02020603050405020304" pitchFamily="18" charset="0"/>
                        </a:rPr>
                        <a:t>β</a:t>
                      </a:r>
                      <a:endParaRPr lang="zh-TW" sz="2400" i="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en-US" sz="2400" i="1" kern="100" dirty="0">
                          <a:effectLst/>
                          <a:latin typeface="Times New Roman" panose="02020603050405020304" pitchFamily="18" charset="0"/>
                          <a:ea typeface="微軟正黑體" panose="020B0604030504040204" pitchFamily="34" charset="-120"/>
                          <a:cs typeface="Times New Roman" panose="02020603050405020304" pitchFamily="18" charset="0"/>
                        </a:rPr>
                        <a:t>t</a:t>
                      </a:r>
                      <a:endParaRPr lang="zh-TW" sz="2400" i="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顯著性</a:t>
                      </a:r>
                    </a:p>
                  </a:txBody>
                  <a:tcPr marL="17780" marR="177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2400" i="1" kern="100" dirty="0">
                          <a:effectLst/>
                          <a:latin typeface="Times New Roman" panose="02020603050405020304" pitchFamily="18" charset="0"/>
                          <a:ea typeface="微軟正黑體" panose="020B0604030504040204" pitchFamily="34" charset="-120"/>
                          <a:cs typeface="Times New Roman" panose="02020603050405020304" pitchFamily="18" charset="0"/>
                        </a:rPr>
                        <a:t>β</a:t>
                      </a:r>
                      <a:r>
                        <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的</a:t>
                      </a: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95.0%</a:t>
                      </a:r>
                      <a:r>
                        <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信賴區間</a:t>
                      </a:r>
                    </a:p>
                  </a:txBody>
                  <a:tcPr marL="17780" marR="177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r>
              <a:tr h="45365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下界</a:t>
                      </a:r>
                    </a:p>
                  </a:txBody>
                  <a:tcPr marL="17780" marR="177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上界</a:t>
                      </a:r>
                    </a:p>
                  </a:txBody>
                  <a:tcPr marL="17780" marR="177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3650">
                <a:tc>
                  <a:txBody>
                    <a:bodyPr/>
                    <a:lstStyle/>
                    <a:p>
                      <a:pPr algn="l">
                        <a:spcAft>
                          <a:spcPts val="0"/>
                        </a:spcAf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常數</a:t>
                      </a: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T w="12700" cap="flat" cmpd="sng" algn="ctr">
                      <a:solidFill>
                        <a:schemeClr val="tx1"/>
                      </a:solidFill>
                      <a:prstDash val="solid"/>
                      <a:round/>
                      <a:headEnd type="none" w="med" len="med"/>
                      <a:tailEnd type="none" w="med" len="med"/>
                    </a:lnT>
                  </a:tcPr>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lnT w="12700" cap="flat" cmpd="sng" algn="ctr">
                      <a:solidFill>
                        <a:schemeClr val="tx1"/>
                      </a:solidFill>
                      <a:prstDash val="solid"/>
                      <a:round/>
                      <a:headEnd type="none" w="med" len="med"/>
                      <a:tailEnd type="none" w="med" len="med"/>
                    </a:lnT>
                  </a:tcPr>
                </a:tc>
                <a:tc>
                  <a:txBody>
                    <a:bodyPr/>
                    <a:lstStyle/>
                    <a:p>
                      <a:pPr algn="r">
                        <a:spcAft>
                          <a:spcPts val="0"/>
                        </a:spcAft>
                        <a:tabLst>
                          <a:tab pos="21590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7.062</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T w="12700" cap="flat" cmpd="sng" algn="ctr">
                      <a:solidFill>
                        <a:schemeClr val="tx1"/>
                      </a:solidFill>
                      <a:prstDash val="solid"/>
                      <a:round/>
                      <a:headEnd type="none" w="med" len="med"/>
                      <a:tailEnd type="none" w="med" len="med"/>
                    </a:lnT>
                  </a:tcPr>
                </a:tc>
                <a:tc>
                  <a:txBody>
                    <a:bodyPr/>
                    <a:lstStyle/>
                    <a:p>
                      <a:pPr algn="r">
                        <a:spcAft>
                          <a:spcPts val="0"/>
                        </a:spcAft>
                        <a:tabLst>
                          <a:tab pos="215900" algn="dec"/>
                        </a:tabLst>
                      </a:pPr>
                      <a:r>
                        <a:rPr lang="en-US" sz="2400" kern="100">
                          <a:effectLst/>
                          <a:latin typeface="Times New Roman" panose="02020603050405020304" pitchFamily="18" charset="0"/>
                          <a:ea typeface="微軟正黑體" panose="020B0604030504040204" pitchFamily="34" charset="-120"/>
                          <a:cs typeface="Times New Roman" panose="02020603050405020304" pitchFamily="18" charset="0"/>
                        </a:rPr>
                        <a:t>0.000</a:t>
                      </a:r>
                      <a:endParaRPr lang="zh-TW" sz="24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T w="12700" cap="flat" cmpd="sng" algn="ctr">
                      <a:solidFill>
                        <a:schemeClr val="tx1"/>
                      </a:solidFill>
                      <a:prstDash val="solid"/>
                      <a:round/>
                      <a:headEnd type="none" w="med" len="med"/>
                      <a:tailEnd type="none" w="med" len="med"/>
                    </a:lnT>
                  </a:tcPr>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9.144</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T w="12700" cap="flat" cmpd="sng" algn="ctr">
                      <a:solidFill>
                        <a:schemeClr val="tx1"/>
                      </a:solidFill>
                      <a:prstDash val="solid"/>
                      <a:round/>
                      <a:headEnd type="none" w="med" len="med"/>
                      <a:tailEnd type="none" w="med" len="med"/>
                    </a:lnT>
                  </a:tcPr>
                </a:tc>
                <a:tc>
                  <a:txBody>
                    <a:bodyPr/>
                    <a:lstStyle/>
                    <a:p>
                      <a:pPr algn="r">
                        <a:spcAft>
                          <a:spcPts val="0"/>
                        </a:spcAft>
                        <a:tabLst>
                          <a:tab pos="288290" algn="dec"/>
                        </a:tabLst>
                      </a:pPr>
                      <a:r>
                        <a:rPr lang="en-US" sz="2400" kern="100">
                          <a:effectLst/>
                          <a:latin typeface="Times New Roman" panose="02020603050405020304" pitchFamily="18" charset="0"/>
                          <a:ea typeface="微軟正黑體" panose="020B0604030504040204" pitchFamily="34" charset="-120"/>
                          <a:cs typeface="Times New Roman" panose="02020603050405020304" pitchFamily="18" charset="0"/>
                        </a:rPr>
                        <a:t>16.206</a:t>
                      </a:r>
                      <a:endParaRPr lang="zh-TW" sz="2400" kern="10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T w="12700" cap="flat" cmpd="sng" algn="ctr">
                      <a:solidFill>
                        <a:schemeClr val="tx1"/>
                      </a:solidFill>
                      <a:prstDash val="solid"/>
                      <a:round/>
                      <a:headEnd type="none" w="med" len="med"/>
                      <a:tailEnd type="none" w="med" len="med"/>
                    </a:lnT>
                  </a:tcPr>
                </a:tc>
              </a:tr>
              <a:tr h="453650">
                <a:tc>
                  <a:txBody>
                    <a:bodyPr/>
                    <a:lstStyle/>
                    <a:p>
                      <a:pPr algn="l">
                        <a:spcAft>
                          <a:spcPts val="0"/>
                        </a:spcAft>
                      </a:pPr>
                      <a:r>
                        <a:rPr lang="zh-TW" sz="2400"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知覺易用性</a:t>
                      </a:r>
                    </a:p>
                  </a:txBody>
                  <a:tcPr marL="17780" marR="17780" marT="0" marB="0"/>
                </a:tc>
                <a:tc>
                  <a:txBody>
                    <a:bodyPr/>
                    <a:lstStyle/>
                    <a:p>
                      <a:pPr algn="r">
                        <a:spcAft>
                          <a:spcPts val="0"/>
                        </a:spcAft>
                        <a:tabLst>
                          <a:tab pos="21590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0.307</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c>
                  <a:txBody>
                    <a:bodyPr/>
                    <a:lstStyle/>
                    <a:p>
                      <a:pPr algn="r">
                        <a:spcAft>
                          <a:spcPts val="0"/>
                        </a:spcAft>
                        <a:tabLst>
                          <a:tab pos="21590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1.888</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c>
                  <a:txBody>
                    <a:bodyPr/>
                    <a:lstStyle/>
                    <a:p>
                      <a:pPr algn="r">
                        <a:spcAft>
                          <a:spcPts val="0"/>
                        </a:spcAft>
                        <a:tabLst>
                          <a:tab pos="21590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0.000</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0.004</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0.184</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r>
              <a:tr h="453650">
                <a:tc>
                  <a:txBody>
                    <a:bodyPr/>
                    <a:lstStyle/>
                    <a:p>
                      <a:pPr algn="l">
                        <a:spcAft>
                          <a:spcPts val="0"/>
                        </a:spcAft>
                      </a:pPr>
                      <a:r>
                        <a:rPr lang="zh-TW" sz="2400"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知覺有用性</a:t>
                      </a:r>
                    </a:p>
                  </a:txBody>
                  <a:tcPr marL="17780" marR="17780" marT="0" marB="0"/>
                </a:tc>
                <a:tc>
                  <a:txBody>
                    <a:bodyPr/>
                    <a:lstStyle/>
                    <a:p>
                      <a:pPr algn="r">
                        <a:spcAft>
                          <a:spcPts val="0"/>
                        </a:spcAft>
                        <a:tabLst>
                          <a:tab pos="21590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0.252</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c>
                  <a:txBody>
                    <a:bodyPr/>
                    <a:lstStyle/>
                    <a:p>
                      <a:pPr algn="r">
                        <a:spcAft>
                          <a:spcPts val="0"/>
                        </a:spcAft>
                        <a:tabLst>
                          <a:tab pos="21590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2.737</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c>
                  <a:txBody>
                    <a:bodyPr/>
                    <a:lstStyle/>
                    <a:p>
                      <a:pPr algn="r">
                        <a:spcAft>
                          <a:spcPts val="0"/>
                        </a:spcAft>
                        <a:tabLst>
                          <a:tab pos="21590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0.000</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0.036</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0.217</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r>
              <a:tr h="453650">
                <a:tc>
                  <a:txBody>
                    <a:bodyPr/>
                    <a:lstStyle/>
                    <a:p>
                      <a:pPr algn="l">
                        <a:spcAft>
                          <a:spcPts val="0"/>
                        </a:spcAft>
                      </a:pPr>
                      <a:r>
                        <a:rPr lang="zh-TW" sz="2400"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知覺資訊品質</a:t>
                      </a:r>
                    </a:p>
                  </a:txBody>
                  <a:tcPr marL="17780" marR="17780" marT="0" marB="0"/>
                </a:tc>
                <a:tc>
                  <a:txBody>
                    <a:bodyPr/>
                    <a:lstStyle/>
                    <a:p>
                      <a:pPr algn="r">
                        <a:spcAft>
                          <a:spcPts val="0"/>
                        </a:spcAft>
                        <a:tabLst>
                          <a:tab pos="21590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0.217</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c>
                  <a:txBody>
                    <a:bodyPr/>
                    <a:lstStyle/>
                    <a:p>
                      <a:pPr algn="r">
                        <a:spcAft>
                          <a:spcPts val="0"/>
                        </a:spcAft>
                        <a:tabLst>
                          <a:tab pos="21590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0.328</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c>
                  <a:txBody>
                    <a:bodyPr/>
                    <a:lstStyle/>
                    <a:p>
                      <a:pPr algn="r">
                        <a:spcAft>
                          <a:spcPts val="0"/>
                        </a:spcAft>
                        <a:tabLst>
                          <a:tab pos="21590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0.000</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0.089</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0.224</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r>
              <a:tr h="446452">
                <a:tc>
                  <a:txBody>
                    <a:bodyPr/>
                    <a:lstStyle/>
                    <a:p>
                      <a:pPr algn="l">
                        <a:spcAft>
                          <a:spcPts val="0"/>
                        </a:spcAft>
                      </a:pPr>
                      <a:r>
                        <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電腦自我效能</a:t>
                      </a:r>
                    </a:p>
                  </a:txBody>
                  <a:tcPr marL="17780" marR="17780" marT="0" marB="0"/>
                </a:tc>
                <a:tc>
                  <a:txBody>
                    <a:bodyPr/>
                    <a:lstStyle/>
                    <a:p>
                      <a:pPr algn="r">
                        <a:spcAft>
                          <a:spcPts val="0"/>
                        </a:spcAft>
                        <a:tabLst>
                          <a:tab pos="21590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0.116</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c>
                  <a:txBody>
                    <a:bodyPr/>
                    <a:lstStyle/>
                    <a:p>
                      <a:pPr algn="r">
                        <a:spcAft>
                          <a:spcPts val="0"/>
                        </a:spcAft>
                        <a:tabLst>
                          <a:tab pos="21590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3.855</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c>
                  <a:txBody>
                    <a:bodyPr/>
                    <a:lstStyle/>
                    <a:p>
                      <a:pPr algn="r">
                        <a:spcAft>
                          <a:spcPts val="0"/>
                        </a:spcAft>
                        <a:tabLst>
                          <a:tab pos="21590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0.000</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0.077</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0.237</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r>
              <a:tr h="453650">
                <a:tc>
                  <a:txBody>
                    <a:bodyPr/>
                    <a:lstStyle/>
                    <a:p>
                      <a:pPr algn="l">
                        <a:spcAft>
                          <a:spcPts val="0"/>
                        </a:spcAft>
                      </a:pPr>
                      <a:r>
                        <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相容性</a:t>
                      </a:r>
                    </a:p>
                  </a:txBody>
                  <a:tcPr marL="17780" marR="17780" marT="0" marB="0"/>
                </a:tc>
                <a:tc>
                  <a:txBody>
                    <a:bodyPr/>
                    <a:lstStyle/>
                    <a:p>
                      <a:pPr algn="r">
                        <a:spcAft>
                          <a:spcPts val="0"/>
                        </a:spcAft>
                        <a:tabLst>
                          <a:tab pos="21590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0.046</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c>
                  <a:txBody>
                    <a:bodyPr/>
                    <a:lstStyle/>
                    <a:p>
                      <a:pPr algn="r">
                        <a:spcAft>
                          <a:spcPts val="0"/>
                        </a:spcAft>
                        <a:tabLst>
                          <a:tab pos="21590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0.900</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c>
                  <a:txBody>
                    <a:bodyPr/>
                    <a:lstStyle/>
                    <a:p>
                      <a:pPr algn="r">
                        <a:spcAft>
                          <a:spcPts val="0"/>
                        </a:spcAft>
                        <a:tabLst>
                          <a:tab pos="21590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0.039</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0.047</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0.226</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r>
              <a:tr h="453650">
                <a:tc>
                  <a:txBody>
                    <a:bodyPr/>
                    <a:lstStyle/>
                    <a:p>
                      <a:pPr algn="l">
                        <a:spcAft>
                          <a:spcPts val="0"/>
                        </a:spcAft>
                      </a:pPr>
                      <a:r>
                        <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知覺財務成本</a:t>
                      </a:r>
                    </a:p>
                  </a:txBody>
                  <a:tcPr marL="17780" marR="17780" marT="0" marB="0"/>
                </a:tc>
                <a:tc>
                  <a:txBody>
                    <a:bodyPr/>
                    <a:lstStyle/>
                    <a:p>
                      <a:pPr algn="r">
                        <a:spcAft>
                          <a:spcPts val="0"/>
                        </a:spcAft>
                        <a:tabLst>
                          <a:tab pos="21590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-0.165</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c>
                  <a:txBody>
                    <a:bodyPr/>
                    <a:lstStyle/>
                    <a:p>
                      <a:pPr algn="r">
                        <a:spcAft>
                          <a:spcPts val="0"/>
                        </a:spcAft>
                        <a:tabLst>
                          <a:tab pos="21590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-1.110</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c>
                  <a:txBody>
                    <a:bodyPr/>
                    <a:lstStyle/>
                    <a:p>
                      <a:pPr algn="r">
                        <a:spcAft>
                          <a:spcPts val="0"/>
                        </a:spcAft>
                        <a:tabLst>
                          <a:tab pos="21590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0.000</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-0.196</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0.055</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r>
              <a:tr h="453650">
                <a:tc>
                  <a:txBody>
                    <a:bodyPr/>
                    <a:lstStyle/>
                    <a:p>
                      <a:pPr algn="l">
                        <a:spcAft>
                          <a:spcPts val="0"/>
                        </a:spcAft>
                      </a:pPr>
                      <a:r>
                        <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電腦焦慮</a:t>
                      </a:r>
                    </a:p>
                  </a:txBody>
                  <a:tcPr marL="17780" marR="17780" marT="0" marB="0">
                    <a:lnB w="12700" cap="flat" cmpd="sng" algn="ctr">
                      <a:solidFill>
                        <a:schemeClr val="tx1"/>
                      </a:solidFill>
                      <a:prstDash val="solid"/>
                      <a:round/>
                      <a:headEnd type="none" w="med" len="med"/>
                      <a:tailEnd type="none" w="med" len="med"/>
                    </a:lnB>
                  </a:tcPr>
                </a:tc>
                <a:tc>
                  <a:txBody>
                    <a:bodyPr/>
                    <a:lstStyle/>
                    <a:p>
                      <a:pPr algn="r">
                        <a:spcAft>
                          <a:spcPts val="0"/>
                        </a:spcAft>
                        <a:tabLst>
                          <a:tab pos="21590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-0.169</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B w="12700" cap="flat" cmpd="sng" algn="ctr">
                      <a:solidFill>
                        <a:schemeClr val="tx1"/>
                      </a:solidFill>
                      <a:prstDash val="solid"/>
                      <a:round/>
                      <a:headEnd type="none" w="med" len="med"/>
                      <a:tailEnd type="none" w="med" len="med"/>
                    </a:lnB>
                  </a:tcPr>
                </a:tc>
                <a:tc>
                  <a:txBody>
                    <a:bodyPr/>
                    <a:lstStyle/>
                    <a:p>
                      <a:pPr algn="r">
                        <a:spcAft>
                          <a:spcPts val="0"/>
                        </a:spcAft>
                        <a:tabLst>
                          <a:tab pos="21590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-1.159</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B w="12700" cap="flat" cmpd="sng" algn="ctr">
                      <a:solidFill>
                        <a:schemeClr val="tx1"/>
                      </a:solidFill>
                      <a:prstDash val="solid"/>
                      <a:round/>
                      <a:headEnd type="none" w="med" len="med"/>
                      <a:tailEnd type="none" w="med" len="med"/>
                    </a:lnB>
                  </a:tcPr>
                </a:tc>
                <a:tc>
                  <a:txBody>
                    <a:bodyPr/>
                    <a:lstStyle/>
                    <a:p>
                      <a:pPr algn="r">
                        <a:spcAft>
                          <a:spcPts val="0"/>
                        </a:spcAft>
                        <a:tabLst>
                          <a:tab pos="21590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0.027</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B w="12700" cap="flat" cmpd="sng" algn="ctr">
                      <a:solidFill>
                        <a:schemeClr val="tx1"/>
                      </a:solidFill>
                      <a:prstDash val="solid"/>
                      <a:round/>
                      <a:headEnd type="none" w="med" len="med"/>
                      <a:tailEnd type="none" w="med" len="med"/>
                    </a:lnB>
                  </a:tcPr>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-0.114</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B w="12700" cap="flat" cmpd="sng" algn="ctr">
                      <a:solidFill>
                        <a:schemeClr val="tx1"/>
                      </a:solidFill>
                      <a:prstDash val="solid"/>
                      <a:round/>
                      <a:headEnd type="none" w="med" len="med"/>
                      <a:tailEnd type="none" w="med" len="med"/>
                    </a:lnB>
                  </a:tcPr>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0.029</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70417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en-US" altLang="zh-TW" dirty="0"/>
              <a:t>4.2 </a:t>
            </a:r>
            <a:r>
              <a:rPr lang="zh-TW" altLang="en-US" dirty="0"/>
              <a:t>多元回歸分析</a:t>
            </a:r>
            <a:r>
              <a:rPr lang="en-US" altLang="zh-TW" dirty="0" smtClean="0"/>
              <a:t>(2/2</a:t>
            </a:r>
            <a:r>
              <a:rPr lang="en-US" altLang="zh-TW" dirty="0"/>
              <a:t>)</a:t>
            </a:r>
            <a:endParaRPr lang="zh-TW" altLang="en-US" dirty="0"/>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32</a:t>
            </a:fld>
            <a:endParaRPr lang="zh-TW" altLang="en-US" dirty="0"/>
          </a:p>
        </p:txBody>
      </p:sp>
      <p:sp>
        <p:nvSpPr>
          <p:cNvPr id="5" name="日期版面配置區 4"/>
          <p:cNvSpPr>
            <a:spLocks noGrp="1"/>
          </p:cNvSpPr>
          <p:nvPr>
            <p:ph type="dt" sz="half" idx="10"/>
          </p:nvPr>
        </p:nvSpPr>
        <p:spPr/>
        <p:txBody>
          <a:bodyPr/>
          <a:lstStyle/>
          <a:p>
            <a:fld id="{F954193D-EB87-4C89-B6AC-3B9698F8484F}" type="datetime1">
              <a:rPr lang="zh-TW" altLang="en-US" smtClean="0"/>
              <a:t>2014/5/17</a:t>
            </a:fld>
            <a:endParaRPr lang="zh-TW" altLang="en-US" dirty="0"/>
          </a:p>
        </p:txBody>
      </p:sp>
      <p:sp>
        <p:nvSpPr>
          <p:cNvPr id="9" name="內容版面配置區 8"/>
          <p:cNvSpPr>
            <a:spLocks noGrp="1"/>
          </p:cNvSpPr>
          <p:nvPr>
            <p:ph idx="13"/>
          </p:nvPr>
        </p:nvSpPr>
        <p:spPr>
          <a:xfrm>
            <a:off x="0" y="3545671"/>
            <a:ext cx="6347714" cy="926432"/>
          </a:xfrm>
        </p:spPr>
        <p:txBody>
          <a:bodyPr>
            <a:normAutofit fontScale="92500" lnSpcReduction="20000"/>
          </a:bodyPr>
          <a:lstStyle/>
          <a:p>
            <a:pPr algn="l"/>
            <a:r>
              <a:rPr lang="zh-TW" altLang="zh-TW" dirty="0">
                <a:cs typeface="Times New Roman" panose="02020603050405020304" pitchFamily="18" charset="0"/>
              </a:rPr>
              <a:t>依變數：知覺有用性</a:t>
            </a:r>
          </a:p>
          <a:p>
            <a:pPr algn="l"/>
            <a:r>
              <a:rPr lang="en-US" altLang="zh-TW" i="1" dirty="0">
                <a:cs typeface="Times New Roman" panose="02020603050405020304" pitchFamily="18" charset="0"/>
              </a:rPr>
              <a:t>R</a:t>
            </a:r>
            <a:r>
              <a:rPr lang="en-US" altLang="zh-TW" baseline="30000" dirty="0">
                <a:cs typeface="Times New Roman" panose="02020603050405020304" pitchFamily="18" charset="0"/>
              </a:rPr>
              <a:t>2</a:t>
            </a:r>
            <a:r>
              <a:rPr lang="en-US" altLang="zh-TW" dirty="0">
                <a:cs typeface="Times New Roman" panose="02020603050405020304" pitchFamily="18" charset="0"/>
              </a:rPr>
              <a:t> = </a:t>
            </a:r>
            <a:r>
              <a:rPr lang="en-US" altLang="zh-TW" dirty="0" smtClean="0">
                <a:cs typeface="Times New Roman" panose="02020603050405020304" pitchFamily="18" charset="0"/>
              </a:rPr>
              <a:t>0.42</a:t>
            </a:r>
            <a:endParaRPr lang="zh-TW" altLang="zh-TW" dirty="0">
              <a:cs typeface="Times New Roman" panose="0202060305040502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2304830615"/>
              </p:ext>
            </p:extLst>
          </p:nvPr>
        </p:nvGraphicFramePr>
        <p:xfrm>
          <a:off x="101868" y="1598601"/>
          <a:ext cx="7185623" cy="1828800"/>
        </p:xfrm>
        <a:graphic>
          <a:graphicData uri="http://schemas.openxmlformats.org/drawingml/2006/table">
            <a:tbl>
              <a:tblPr firstRow="1" firstCol="1" bandRow="1">
                <a:tableStyleId>{2D5ABB26-0587-4C30-8999-92F81FD0307C}</a:tableStyleId>
              </a:tblPr>
              <a:tblGrid>
                <a:gridCol w="1602241"/>
                <a:gridCol w="969818"/>
                <a:gridCol w="1011382"/>
                <a:gridCol w="1094509"/>
                <a:gridCol w="1108364"/>
                <a:gridCol w="1399309"/>
              </a:tblGrid>
              <a:tr h="0">
                <a:tc rowSpan="2">
                  <a:txBody>
                    <a:bodyPr/>
                    <a:lstStyle/>
                    <a:p>
                      <a:pPr algn="ctr">
                        <a:spcAft>
                          <a:spcPts val="0"/>
                        </a:spcAft>
                      </a:pPr>
                      <a:r>
                        <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模式</a:t>
                      </a:r>
                    </a:p>
                  </a:txBody>
                  <a:tcPr marL="17780" marR="177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en-US" sz="2400" i="1" kern="100" dirty="0">
                          <a:effectLst/>
                          <a:latin typeface="Times New Roman" panose="02020603050405020304" pitchFamily="18" charset="0"/>
                          <a:ea typeface="微軟正黑體" panose="020B0604030504040204" pitchFamily="34" charset="-120"/>
                          <a:cs typeface="Times New Roman" panose="02020603050405020304" pitchFamily="18" charset="0"/>
                        </a:rPr>
                        <a:t>β</a:t>
                      </a:r>
                      <a:endParaRPr lang="zh-TW" sz="2400" i="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en-US" sz="2400" i="1" kern="100" dirty="0">
                          <a:effectLst/>
                          <a:latin typeface="Times New Roman" panose="02020603050405020304" pitchFamily="18" charset="0"/>
                          <a:ea typeface="微軟正黑體" panose="020B0604030504040204" pitchFamily="34" charset="-120"/>
                          <a:cs typeface="Times New Roman" panose="02020603050405020304" pitchFamily="18" charset="0"/>
                        </a:rPr>
                        <a:t>t</a:t>
                      </a:r>
                      <a:endParaRPr lang="zh-TW" sz="2400" i="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zh-TW" sz="2400" kern="100">
                          <a:effectLst/>
                          <a:latin typeface="Times New Roman" panose="02020603050405020304" pitchFamily="18" charset="0"/>
                          <a:ea typeface="微軟正黑體" panose="020B0604030504040204" pitchFamily="34" charset="-120"/>
                          <a:cs typeface="Times New Roman" panose="02020603050405020304" pitchFamily="18" charset="0"/>
                        </a:rPr>
                        <a:t>顯著性</a:t>
                      </a:r>
                    </a:p>
                  </a:txBody>
                  <a:tcPr marL="17780" marR="177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2400" i="1" kern="100" dirty="0">
                          <a:effectLst/>
                          <a:latin typeface="Times New Roman" panose="02020603050405020304" pitchFamily="18" charset="0"/>
                          <a:ea typeface="微軟正黑體" panose="020B0604030504040204" pitchFamily="34" charset="-120"/>
                          <a:cs typeface="Times New Roman" panose="02020603050405020304" pitchFamily="18" charset="0"/>
                        </a:rPr>
                        <a:t>β</a:t>
                      </a:r>
                      <a:r>
                        <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的</a:t>
                      </a: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95.0%</a:t>
                      </a:r>
                      <a:r>
                        <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信賴區間</a:t>
                      </a:r>
                    </a:p>
                  </a:txBody>
                  <a:tcPr marL="17780" marR="177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r>
              <a:tr h="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下界</a:t>
                      </a:r>
                    </a:p>
                  </a:txBody>
                  <a:tcPr marL="17780" marR="177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上界</a:t>
                      </a:r>
                    </a:p>
                  </a:txBody>
                  <a:tcPr marL="17780" marR="177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Aft>
                          <a:spcPts val="0"/>
                        </a:spcAf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常數</a:t>
                      </a: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T w="12700" cap="flat" cmpd="sng" algn="ctr">
                      <a:solidFill>
                        <a:schemeClr val="tx1"/>
                      </a:solidFill>
                      <a:prstDash val="solid"/>
                      <a:round/>
                      <a:headEnd type="none" w="med" len="med"/>
                      <a:tailEnd type="none" w="med" len="med"/>
                    </a:lnT>
                  </a:tcPr>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lnT w="12700" cap="flat" cmpd="sng" algn="ctr">
                      <a:solidFill>
                        <a:schemeClr val="tx1"/>
                      </a:solidFill>
                      <a:prstDash val="solid"/>
                      <a:round/>
                      <a:headEnd type="none" w="med" len="med"/>
                      <a:tailEnd type="none" w="med" len="med"/>
                    </a:lnT>
                  </a:tcPr>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11.414</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T w="12700" cap="flat" cmpd="sng" algn="ctr">
                      <a:solidFill>
                        <a:schemeClr val="tx1"/>
                      </a:solidFill>
                      <a:prstDash val="solid"/>
                      <a:round/>
                      <a:headEnd type="none" w="med" len="med"/>
                      <a:tailEnd type="none" w="med" len="med"/>
                    </a:lnT>
                  </a:tcPr>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0.000</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T w="12700" cap="flat" cmpd="sng" algn="ctr">
                      <a:solidFill>
                        <a:schemeClr val="tx1"/>
                      </a:solidFill>
                      <a:prstDash val="solid"/>
                      <a:round/>
                      <a:headEnd type="none" w="med" len="med"/>
                      <a:tailEnd type="none" w="med" len="med"/>
                    </a:lnT>
                  </a:tcPr>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11.209</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T w="12700" cap="flat" cmpd="sng" algn="ctr">
                      <a:solidFill>
                        <a:schemeClr val="tx1"/>
                      </a:solidFill>
                      <a:prstDash val="solid"/>
                      <a:round/>
                      <a:headEnd type="none" w="med" len="med"/>
                      <a:tailEnd type="none" w="med" len="med"/>
                    </a:lnT>
                  </a:tcPr>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15.877</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T w="12700" cap="flat" cmpd="sng" algn="ctr">
                      <a:solidFill>
                        <a:schemeClr val="tx1"/>
                      </a:solidFill>
                      <a:prstDash val="solid"/>
                      <a:round/>
                      <a:headEnd type="none" w="med" len="med"/>
                      <a:tailEnd type="none" w="med" len="med"/>
                    </a:lnT>
                  </a:tcPr>
                </a:tc>
              </a:tr>
              <a:tr h="0">
                <a:tc>
                  <a:txBody>
                    <a:bodyPr/>
                    <a:lstStyle/>
                    <a:p>
                      <a:pPr algn="l">
                        <a:spcAft>
                          <a:spcPts val="0"/>
                        </a:spcAft>
                      </a:pPr>
                      <a:r>
                        <a:rPr lang="zh-TW" sz="2400"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知覺易用性</a:t>
                      </a:r>
                    </a:p>
                  </a:txBody>
                  <a:tcPr marL="17780" marR="17780" marT="0" marB="0"/>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0.395</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7.890</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0.000</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0.301</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0.501</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tc>
              </a:tr>
              <a:tr h="0">
                <a:tc>
                  <a:txBody>
                    <a:bodyPr/>
                    <a:lstStyle/>
                    <a:p>
                      <a:pPr algn="l">
                        <a:spcAft>
                          <a:spcPts val="0"/>
                        </a:spcAft>
                      </a:pPr>
                      <a:r>
                        <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相容性</a:t>
                      </a:r>
                    </a:p>
                  </a:txBody>
                  <a:tcPr marL="17780" marR="17780" marT="0" marB="0">
                    <a:lnB w="12700" cap="flat" cmpd="sng" algn="ctr">
                      <a:solidFill>
                        <a:schemeClr val="tx1"/>
                      </a:solidFill>
                      <a:prstDash val="solid"/>
                      <a:round/>
                      <a:headEnd type="none" w="med" len="med"/>
                      <a:tailEnd type="none" w="med" len="med"/>
                    </a:lnB>
                  </a:tcPr>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0.062</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B w="12700" cap="flat" cmpd="sng" algn="ctr">
                      <a:solidFill>
                        <a:schemeClr val="tx1"/>
                      </a:solidFill>
                      <a:prstDash val="solid"/>
                      <a:round/>
                      <a:headEnd type="none" w="med" len="med"/>
                      <a:tailEnd type="none" w="med" len="med"/>
                    </a:lnB>
                  </a:tcPr>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1.240</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B w="12700" cap="flat" cmpd="sng" algn="ctr">
                      <a:solidFill>
                        <a:schemeClr val="tx1"/>
                      </a:solidFill>
                      <a:prstDash val="solid"/>
                      <a:round/>
                      <a:headEnd type="none" w="med" len="med"/>
                      <a:tailEnd type="none" w="med" len="med"/>
                    </a:lnB>
                  </a:tcPr>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0.016</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B w="12700" cap="flat" cmpd="sng" algn="ctr">
                      <a:solidFill>
                        <a:schemeClr val="tx1"/>
                      </a:solidFill>
                      <a:prstDash val="solid"/>
                      <a:round/>
                      <a:headEnd type="none" w="med" len="med"/>
                      <a:tailEnd type="none" w="med" len="med"/>
                    </a:lnB>
                  </a:tcPr>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-0.038</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B w="12700" cap="flat" cmpd="sng" algn="ctr">
                      <a:solidFill>
                        <a:schemeClr val="tx1"/>
                      </a:solidFill>
                      <a:prstDash val="solid"/>
                      <a:round/>
                      <a:headEnd type="none" w="med" len="med"/>
                      <a:tailEnd type="none" w="med" len="med"/>
                    </a:lnB>
                  </a:tcPr>
                </a:tc>
                <a:tc>
                  <a:txBody>
                    <a:bodyPr/>
                    <a:lstStyle/>
                    <a:p>
                      <a:pPr algn="r">
                        <a:spcAft>
                          <a:spcPts val="0"/>
                        </a:spcAft>
                        <a:tabLst>
                          <a:tab pos="288290" algn="dec"/>
                        </a:tabLs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0.167</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637686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4.3 </a:t>
            </a:r>
            <a:r>
              <a:rPr lang="zh-TW" altLang="en-US" dirty="0" smtClean="0"/>
              <a:t>研究結果</a:t>
            </a:r>
            <a:endParaRPr lang="zh-TW" altLang="en-US" dirty="0"/>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33</a:t>
            </a:fld>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885696356"/>
              </p:ext>
            </p:extLst>
          </p:nvPr>
        </p:nvGraphicFramePr>
        <p:xfrm>
          <a:off x="115332" y="1106906"/>
          <a:ext cx="7454387" cy="5575681"/>
        </p:xfrm>
        <a:graphic>
          <a:graphicData uri="http://schemas.openxmlformats.org/drawingml/2006/table">
            <a:tbl>
              <a:tblPr firstRow="1" firstCol="1" bandRow="1">
                <a:tableStyleId>{2D5ABB26-0587-4C30-8999-92F81FD0307C}</a:tableStyleId>
              </a:tblPr>
              <a:tblGrid>
                <a:gridCol w="637330"/>
                <a:gridCol w="5712307"/>
                <a:gridCol w="1104750"/>
              </a:tblGrid>
              <a:tr h="488445">
                <a:tc>
                  <a:txBody>
                    <a:bodyPr/>
                    <a:lstStyle/>
                    <a:p>
                      <a:pPr algn="ctr">
                        <a:spcAft>
                          <a:spcPts val="0"/>
                        </a:spcAft>
                      </a:pPr>
                      <a:r>
                        <a:rPr lang="zh-TW" sz="2000" kern="100" dirty="0">
                          <a:effectLst/>
                          <a:latin typeface="Times New Roman" panose="02020603050405020304" pitchFamily="18" charset="0"/>
                          <a:cs typeface="Times New Roman" panose="02020603050405020304" pitchFamily="18" charset="0"/>
                        </a:rPr>
                        <a:t>研究假設</a:t>
                      </a:r>
                      <a:endParaRPr lang="zh-TW" sz="20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000" kern="100" dirty="0">
                          <a:effectLst/>
                          <a:latin typeface="Times New Roman" panose="02020603050405020304" pitchFamily="18" charset="0"/>
                          <a:cs typeface="Times New Roman" panose="02020603050405020304" pitchFamily="18" charset="0"/>
                        </a:rPr>
                        <a:t>內容</a:t>
                      </a:r>
                      <a:endParaRPr lang="zh-TW" sz="20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000" kern="100" dirty="0">
                          <a:effectLst/>
                          <a:latin typeface="Times New Roman" panose="02020603050405020304" pitchFamily="18" charset="0"/>
                          <a:cs typeface="Times New Roman" panose="02020603050405020304" pitchFamily="18" charset="0"/>
                        </a:rPr>
                        <a:t>結論</a:t>
                      </a:r>
                      <a:endParaRPr lang="zh-TW" sz="20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4124">
                <a:tc>
                  <a:txBody>
                    <a:bodyPr/>
                    <a:lstStyle/>
                    <a:p>
                      <a:pPr algn="ctr">
                        <a:spcAft>
                          <a:spcPts val="0"/>
                        </a:spcAft>
                      </a:pPr>
                      <a:r>
                        <a:rPr lang="en-US" sz="2000" kern="100" dirty="0">
                          <a:effectLst/>
                          <a:latin typeface="Times New Roman" panose="02020603050405020304" pitchFamily="18" charset="0"/>
                          <a:cs typeface="Times New Roman" panose="02020603050405020304" pitchFamily="18" charset="0"/>
                        </a:rPr>
                        <a:t>H1</a:t>
                      </a:r>
                      <a:endParaRPr lang="zh-TW" sz="20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T w="12700" cap="flat" cmpd="sng" algn="ctr">
                      <a:solidFill>
                        <a:schemeClr val="tx1"/>
                      </a:solidFill>
                      <a:prstDash val="solid"/>
                      <a:round/>
                      <a:headEnd type="none" w="med" len="med"/>
                      <a:tailEnd type="none" w="med" len="med"/>
                    </a:lnT>
                  </a:tcPr>
                </a:tc>
                <a:tc>
                  <a:txBody>
                    <a:bodyPr/>
                    <a:lstStyle/>
                    <a:p>
                      <a:pPr algn="just">
                        <a:spcAft>
                          <a:spcPts val="0"/>
                        </a:spcAft>
                      </a:pPr>
                      <a:r>
                        <a:rPr lang="zh-TW" altLang="en-US" sz="2000" kern="100" dirty="0" smtClean="0">
                          <a:effectLst/>
                          <a:latin typeface="Times New Roman" panose="02020603050405020304" pitchFamily="18" charset="0"/>
                          <a:cs typeface="Times New Roman" panose="02020603050405020304" pitchFamily="18" charset="0"/>
                        </a:rPr>
                        <a:t> </a:t>
                      </a:r>
                      <a:r>
                        <a:rPr lang="zh-TW" sz="2000" kern="100" dirty="0" smtClean="0">
                          <a:effectLst/>
                          <a:latin typeface="Times New Roman" panose="02020603050405020304" pitchFamily="18" charset="0"/>
                          <a:cs typeface="Times New Roman" panose="02020603050405020304" pitchFamily="18" charset="0"/>
                        </a:rPr>
                        <a:t>電腦</a:t>
                      </a:r>
                      <a:r>
                        <a:rPr lang="zh-TW" sz="2000" kern="100" dirty="0">
                          <a:effectLst/>
                          <a:latin typeface="Times New Roman" panose="02020603050405020304" pitchFamily="18" charset="0"/>
                          <a:cs typeface="Times New Roman" panose="02020603050405020304" pitchFamily="18" charset="0"/>
                        </a:rPr>
                        <a:t>焦慮對使用數位教材行為意圖有預測作用</a:t>
                      </a:r>
                      <a:endParaRPr lang="zh-TW" sz="20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zh-TW" sz="2000" b="1" kern="100" dirty="0">
                          <a:solidFill>
                            <a:srgbClr val="FF0000"/>
                          </a:solidFill>
                          <a:effectLst/>
                          <a:latin typeface="Times New Roman" panose="02020603050405020304" pitchFamily="18" charset="0"/>
                          <a:cs typeface="Times New Roman" panose="02020603050405020304" pitchFamily="18" charset="0"/>
                        </a:rPr>
                        <a:t>支持</a:t>
                      </a:r>
                      <a:endParaRPr lang="zh-TW" sz="2000" b="1"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lnT w="12700" cap="flat" cmpd="sng" algn="ctr">
                      <a:solidFill>
                        <a:schemeClr val="tx1"/>
                      </a:solidFill>
                      <a:prstDash val="solid"/>
                      <a:round/>
                      <a:headEnd type="none" w="med" len="med"/>
                      <a:tailEnd type="none" w="med" len="med"/>
                    </a:lnT>
                  </a:tcPr>
                </a:tc>
              </a:tr>
              <a:tr h="569651">
                <a:tc>
                  <a:txBody>
                    <a:bodyPr/>
                    <a:lstStyle/>
                    <a:p>
                      <a:pPr algn="ctr">
                        <a:spcAft>
                          <a:spcPts val="0"/>
                        </a:spcAft>
                      </a:pPr>
                      <a:r>
                        <a:rPr lang="en-US" sz="2000" kern="100" dirty="0">
                          <a:effectLst/>
                          <a:latin typeface="Times New Roman" panose="02020603050405020304" pitchFamily="18" charset="0"/>
                          <a:cs typeface="Times New Roman" panose="02020603050405020304" pitchFamily="18" charset="0"/>
                        </a:rPr>
                        <a:t>H2</a:t>
                      </a:r>
                      <a:endParaRPr lang="zh-TW" sz="20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c>
                  <a:txBody>
                    <a:bodyPr/>
                    <a:lstStyle/>
                    <a:p>
                      <a:pPr algn="l">
                        <a:spcAft>
                          <a:spcPts val="0"/>
                        </a:spcAft>
                      </a:pPr>
                      <a:r>
                        <a:rPr lang="zh-TW" altLang="en-US" sz="2000" kern="100" dirty="0" smtClean="0">
                          <a:effectLst/>
                          <a:latin typeface="Times New Roman" panose="02020603050405020304" pitchFamily="18" charset="0"/>
                          <a:cs typeface="Times New Roman" panose="02020603050405020304" pitchFamily="18" charset="0"/>
                        </a:rPr>
                        <a:t> </a:t>
                      </a:r>
                      <a:r>
                        <a:rPr lang="zh-TW" sz="2000" kern="100" dirty="0" smtClean="0">
                          <a:effectLst/>
                          <a:latin typeface="Times New Roman" panose="02020603050405020304" pitchFamily="18" charset="0"/>
                          <a:cs typeface="Times New Roman" panose="02020603050405020304" pitchFamily="18" charset="0"/>
                        </a:rPr>
                        <a:t>電腦</a:t>
                      </a:r>
                      <a:r>
                        <a:rPr lang="zh-TW" sz="2000" kern="100" dirty="0">
                          <a:effectLst/>
                          <a:latin typeface="Times New Roman" panose="02020603050405020304" pitchFamily="18" charset="0"/>
                          <a:cs typeface="Times New Roman" panose="02020603050405020304" pitchFamily="18" charset="0"/>
                        </a:rPr>
                        <a:t>自我效能對使用數位教材行為意圖有預測作用</a:t>
                      </a:r>
                      <a:endParaRPr lang="zh-TW" sz="20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2000" b="1" kern="100" dirty="0">
                          <a:solidFill>
                            <a:srgbClr val="FF0000"/>
                          </a:solidFill>
                          <a:effectLst/>
                          <a:latin typeface="Times New Roman" panose="02020603050405020304" pitchFamily="18" charset="0"/>
                          <a:cs typeface="Times New Roman" panose="02020603050405020304" pitchFamily="18" charset="0"/>
                        </a:rPr>
                        <a:t>支持</a:t>
                      </a:r>
                      <a:endParaRPr lang="zh-TW" sz="2000" b="1"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r>
              <a:tr h="540936">
                <a:tc>
                  <a:txBody>
                    <a:bodyPr/>
                    <a:lstStyle/>
                    <a:p>
                      <a:pPr algn="ctr">
                        <a:spcAft>
                          <a:spcPts val="0"/>
                        </a:spcAft>
                      </a:pPr>
                      <a:r>
                        <a:rPr lang="en-US" sz="2000" kern="100" dirty="0">
                          <a:effectLst/>
                          <a:latin typeface="Times New Roman" panose="02020603050405020304" pitchFamily="18" charset="0"/>
                          <a:cs typeface="Times New Roman" panose="02020603050405020304" pitchFamily="18" charset="0"/>
                        </a:rPr>
                        <a:t>H3</a:t>
                      </a:r>
                      <a:endParaRPr lang="zh-TW" sz="20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c>
                  <a:txBody>
                    <a:bodyPr/>
                    <a:lstStyle/>
                    <a:p>
                      <a:pPr algn="l">
                        <a:spcAft>
                          <a:spcPts val="0"/>
                        </a:spcAft>
                      </a:pPr>
                      <a:r>
                        <a:rPr lang="zh-TW" altLang="en-US" sz="2000" kern="100" dirty="0" smtClean="0">
                          <a:effectLst/>
                          <a:latin typeface="Times New Roman" panose="02020603050405020304" pitchFamily="18" charset="0"/>
                          <a:cs typeface="Times New Roman" panose="02020603050405020304" pitchFamily="18" charset="0"/>
                        </a:rPr>
                        <a:t> </a:t>
                      </a:r>
                      <a:r>
                        <a:rPr lang="zh-TW" sz="2000" kern="100" dirty="0" smtClean="0">
                          <a:effectLst/>
                          <a:latin typeface="Times New Roman" panose="02020603050405020304" pitchFamily="18" charset="0"/>
                          <a:cs typeface="Times New Roman" panose="02020603050405020304" pitchFamily="18" charset="0"/>
                        </a:rPr>
                        <a:t>相容性</a:t>
                      </a:r>
                      <a:r>
                        <a:rPr lang="zh-TW" sz="2000" kern="100" dirty="0">
                          <a:effectLst/>
                          <a:latin typeface="Times New Roman" panose="02020603050405020304" pitchFamily="18" charset="0"/>
                          <a:cs typeface="Times New Roman" panose="02020603050405020304" pitchFamily="18" charset="0"/>
                        </a:rPr>
                        <a:t>對使用數位教材行為意圖有預測作用</a:t>
                      </a:r>
                      <a:endParaRPr lang="zh-TW" sz="20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altLang="en-US" sz="2000" b="1" kern="100" dirty="0" smtClean="0">
                          <a:effectLst/>
                          <a:latin typeface="Times New Roman" panose="02020603050405020304" pitchFamily="18" charset="0"/>
                          <a:cs typeface="Times New Roman" panose="02020603050405020304" pitchFamily="18" charset="0"/>
                        </a:rPr>
                        <a:t>部分</a:t>
                      </a:r>
                      <a:r>
                        <a:rPr lang="zh-TW" sz="2000" b="1" kern="100" dirty="0" smtClean="0">
                          <a:effectLst/>
                          <a:latin typeface="Times New Roman" panose="02020603050405020304" pitchFamily="18" charset="0"/>
                          <a:cs typeface="Times New Roman" panose="02020603050405020304" pitchFamily="18" charset="0"/>
                        </a:rPr>
                        <a:t>支持</a:t>
                      </a:r>
                      <a:endParaRPr 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r>
              <a:tr h="611334">
                <a:tc>
                  <a:txBody>
                    <a:bodyPr/>
                    <a:lstStyle/>
                    <a:p>
                      <a:pPr algn="ctr">
                        <a:spcAft>
                          <a:spcPts val="0"/>
                        </a:spcAft>
                      </a:pPr>
                      <a:r>
                        <a:rPr lang="en-US" sz="2000" kern="100">
                          <a:effectLst/>
                          <a:latin typeface="Times New Roman" panose="02020603050405020304" pitchFamily="18" charset="0"/>
                          <a:cs typeface="Times New Roman" panose="02020603050405020304" pitchFamily="18" charset="0"/>
                        </a:rPr>
                        <a:t>H4</a:t>
                      </a:r>
                      <a:endParaRPr lang="zh-TW" sz="2000" b="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c>
                  <a:txBody>
                    <a:bodyPr/>
                    <a:lstStyle/>
                    <a:p>
                      <a:pPr algn="l">
                        <a:spcAft>
                          <a:spcPts val="0"/>
                        </a:spcAft>
                      </a:pPr>
                      <a:r>
                        <a:rPr lang="zh-TW" altLang="en-US" sz="2000" kern="100" dirty="0" smtClean="0">
                          <a:effectLst/>
                          <a:latin typeface="Times New Roman" panose="02020603050405020304" pitchFamily="18" charset="0"/>
                          <a:cs typeface="Times New Roman" panose="02020603050405020304" pitchFamily="18" charset="0"/>
                        </a:rPr>
                        <a:t> </a:t>
                      </a:r>
                      <a:r>
                        <a:rPr lang="zh-TW" sz="2000" kern="100" dirty="0" smtClean="0">
                          <a:effectLst/>
                          <a:latin typeface="Times New Roman" panose="02020603050405020304" pitchFamily="18" charset="0"/>
                          <a:cs typeface="Times New Roman" panose="02020603050405020304" pitchFamily="18" charset="0"/>
                        </a:rPr>
                        <a:t>相容性</a:t>
                      </a:r>
                      <a:r>
                        <a:rPr lang="zh-TW" sz="2000" kern="100" dirty="0">
                          <a:effectLst/>
                          <a:latin typeface="Times New Roman" panose="02020603050405020304" pitchFamily="18" charset="0"/>
                          <a:cs typeface="Times New Roman" panose="02020603050405020304" pitchFamily="18" charset="0"/>
                        </a:rPr>
                        <a:t>對知覺有用性有預測作用</a:t>
                      </a:r>
                      <a:endParaRPr lang="zh-TW" sz="20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altLang="en-US" sz="2000" b="1" kern="100" dirty="0" smtClean="0">
                          <a:effectLst/>
                          <a:latin typeface="Times New Roman" panose="02020603050405020304" pitchFamily="18" charset="0"/>
                          <a:cs typeface="Times New Roman" panose="02020603050405020304" pitchFamily="18" charset="0"/>
                        </a:rPr>
                        <a:t>部分</a:t>
                      </a:r>
                      <a:r>
                        <a:rPr lang="zh-TW" sz="2000" b="1" kern="100" dirty="0" smtClean="0">
                          <a:effectLst/>
                          <a:latin typeface="Times New Roman" panose="02020603050405020304" pitchFamily="18" charset="0"/>
                          <a:cs typeface="Times New Roman" panose="02020603050405020304" pitchFamily="18" charset="0"/>
                        </a:rPr>
                        <a:t>支持</a:t>
                      </a:r>
                      <a:endParaRPr 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r>
              <a:tr h="552051">
                <a:tc>
                  <a:txBody>
                    <a:bodyPr/>
                    <a:lstStyle/>
                    <a:p>
                      <a:pPr algn="ctr">
                        <a:spcAft>
                          <a:spcPts val="0"/>
                        </a:spcAft>
                      </a:pPr>
                      <a:r>
                        <a:rPr lang="en-US" sz="2000" kern="100">
                          <a:effectLst/>
                          <a:latin typeface="Times New Roman" panose="02020603050405020304" pitchFamily="18" charset="0"/>
                          <a:cs typeface="Times New Roman" panose="02020603050405020304" pitchFamily="18" charset="0"/>
                        </a:rPr>
                        <a:t>H5</a:t>
                      </a:r>
                      <a:endParaRPr lang="zh-TW" sz="2000" b="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c>
                  <a:txBody>
                    <a:bodyPr/>
                    <a:lstStyle/>
                    <a:p>
                      <a:pPr algn="l">
                        <a:spcAft>
                          <a:spcPts val="0"/>
                        </a:spcAft>
                      </a:pPr>
                      <a:r>
                        <a:rPr lang="zh-TW" altLang="en-US" sz="2000" kern="100" dirty="0" smtClean="0">
                          <a:effectLst/>
                          <a:latin typeface="Times New Roman" panose="02020603050405020304" pitchFamily="18" charset="0"/>
                          <a:cs typeface="Times New Roman" panose="02020603050405020304" pitchFamily="18" charset="0"/>
                        </a:rPr>
                        <a:t> </a:t>
                      </a:r>
                      <a:r>
                        <a:rPr lang="zh-TW" sz="2000" kern="100" dirty="0" smtClean="0">
                          <a:effectLst/>
                          <a:latin typeface="Times New Roman" panose="02020603050405020304" pitchFamily="18" charset="0"/>
                          <a:cs typeface="Times New Roman" panose="02020603050405020304" pitchFamily="18" charset="0"/>
                        </a:rPr>
                        <a:t>知覺</a:t>
                      </a:r>
                      <a:r>
                        <a:rPr lang="zh-TW" sz="2000" kern="100" dirty="0">
                          <a:effectLst/>
                          <a:latin typeface="Times New Roman" panose="02020603050405020304" pitchFamily="18" charset="0"/>
                          <a:cs typeface="Times New Roman" panose="02020603050405020304" pitchFamily="18" charset="0"/>
                        </a:rPr>
                        <a:t>易用性對知覺有用性有預測作用</a:t>
                      </a:r>
                      <a:endParaRPr lang="zh-TW" sz="20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2000" b="1" kern="100" dirty="0">
                          <a:solidFill>
                            <a:srgbClr val="FF0000"/>
                          </a:solidFill>
                          <a:effectLst/>
                          <a:latin typeface="Times New Roman" panose="02020603050405020304" pitchFamily="18" charset="0"/>
                          <a:cs typeface="Times New Roman" panose="02020603050405020304" pitchFamily="18" charset="0"/>
                        </a:rPr>
                        <a:t>支持</a:t>
                      </a:r>
                      <a:endParaRPr lang="zh-TW" sz="2000" b="1"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r>
              <a:tr h="527970">
                <a:tc>
                  <a:txBody>
                    <a:bodyPr/>
                    <a:lstStyle/>
                    <a:p>
                      <a:pPr algn="ctr">
                        <a:spcAft>
                          <a:spcPts val="0"/>
                        </a:spcAft>
                      </a:pPr>
                      <a:r>
                        <a:rPr lang="en-US" sz="2000" kern="100">
                          <a:effectLst/>
                          <a:latin typeface="Times New Roman" panose="02020603050405020304" pitchFamily="18" charset="0"/>
                          <a:cs typeface="Times New Roman" panose="02020603050405020304" pitchFamily="18" charset="0"/>
                        </a:rPr>
                        <a:t>H6</a:t>
                      </a:r>
                      <a:endParaRPr lang="zh-TW" sz="2000" b="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c>
                  <a:txBody>
                    <a:bodyPr/>
                    <a:lstStyle/>
                    <a:p>
                      <a:pPr algn="l">
                        <a:spcAft>
                          <a:spcPts val="0"/>
                        </a:spcAft>
                      </a:pPr>
                      <a:r>
                        <a:rPr lang="zh-TW" altLang="en-US" sz="2000" kern="100" dirty="0" smtClean="0">
                          <a:effectLst/>
                          <a:latin typeface="Times New Roman" panose="02020603050405020304" pitchFamily="18" charset="0"/>
                          <a:cs typeface="Times New Roman" panose="02020603050405020304" pitchFamily="18" charset="0"/>
                        </a:rPr>
                        <a:t> </a:t>
                      </a:r>
                      <a:r>
                        <a:rPr lang="zh-TW" sz="2000" kern="100" dirty="0" smtClean="0">
                          <a:effectLst/>
                          <a:latin typeface="Times New Roman" panose="02020603050405020304" pitchFamily="18" charset="0"/>
                          <a:cs typeface="Times New Roman" panose="02020603050405020304" pitchFamily="18" charset="0"/>
                        </a:rPr>
                        <a:t>知覺</a:t>
                      </a:r>
                      <a:r>
                        <a:rPr lang="zh-TW" sz="2000" kern="100" dirty="0">
                          <a:effectLst/>
                          <a:latin typeface="Times New Roman" panose="02020603050405020304" pitchFamily="18" charset="0"/>
                          <a:cs typeface="Times New Roman" panose="02020603050405020304" pitchFamily="18" charset="0"/>
                        </a:rPr>
                        <a:t>有用性對使用數位教材行為意圖有預測作用</a:t>
                      </a:r>
                      <a:endParaRPr lang="zh-TW" sz="20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2000" b="1" kern="100" dirty="0">
                          <a:solidFill>
                            <a:srgbClr val="FF0000"/>
                          </a:solidFill>
                          <a:effectLst/>
                          <a:latin typeface="Times New Roman" panose="02020603050405020304" pitchFamily="18" charset="0"/>
                          <a:cs typeface="Times New Roman" panose="02020603050405020304" pitchFamily="18" charset="0"/>
                        </a:rPr>
                        <a:t>支持</a:t>
                      </a:r>
                      <a:endParaRPr lang="zh-TW" sz="2000" b="1"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r>
              <a:tr h="527970">
                <a:tc>
                  <a:txBody>
                    <a:bodyPr/>
                    <a:lstStyle/>
                    <a:p>
                      <a:pPr algn="ctr">
                        <a:spcAft>
                          <a:spcPts val="0"/>
                        </a:spcAft>
                      </a:pPr>
                      <a:r>
                        <a:rPr lang="en-US" sz="2000" kern="100">
                          <a:effectLst/>
                          <a:latin typeface="Times New Roman" panose="02020603050405020304" pitchFamily="18" charset="0"/>
                          <a:cs typeface="Times New Roman" panose="02020603050405020304" pitchFamily="18" charset="0"/>
                        </a:rPr>
                        <a:t>H7</a:t>
                      </a:r>
                      <a:endParaRPr lang="zh-TW" sz="2000" b="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c>
                  <a:txBody>
                    <a:bodyPr/>
                    <a:lstStyle/>
                    <a:p>
                      <a:pPr algn="l">
                        <a:spcAft>
                          <a:spcPts val="0"/>
                        </a:spcAft>
                      </a:pPr>
                      <a:r>
                        <a:rPr lang="zh-TW" altLang="en-US" sz="2000" kern="100" dirty="0" smtClean="0">
                          <a:effectLst/>
                          <a:latin typeface="Times New Roman" panose="02020603050405020304" pitchFamily="18" charset="0"/>
                          <a:cs typeface="Times New Roman" panose="02020603050405020304" pitchFamily="18" charset="0"/>
                        </a:rPr>
                        <a:t> </a:t>
                      </a:r>
                      <a:r>
                        <a:rPr lang="zh-TW" sz="2000" kern="100" dirty="0" smtClean="0">
                          <a:effectLst/>
                          <a:latin typeface="Times New Roman" panose="02020603050405020304" pitchFamily="18" charset="0"/>
                          <a:cs typeface="Times New Roman" panose="02020603050405020304" pitchFamily="18" charset="0"/>
                        </a:rPr>
                        <a:t>知覺</a:t>
                      </a:r>
                      <a:r>
                        <a:rPr lang="zh-TW" sz="2000" kern="100" dirty="0">
                          <a:effectLst/>
                          <a:latin typeface="Times New Roman" panose="02020603050405020304" pitchFamily="18" charset="0"/>
                          <a:cs typeface="Times New Roman" panose="02020603050405020304" pitchFamily="18" charset="0"/>
                        </a:rPr>
                        <a:t>易用性對使用數位教材行為意圖有預測作用</a:t>
                      </a:r>
                      <a:endParaRPr lang="zh-TW" sz="20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2000" b="1" kern="100" dirty="0">
                          <a:solidFill>
                            <a:srgbClr val="FF0000"/>
                          </a:solidFill>
                          <a:effectLst/>
                          <a:latin typeface="Times New Roman" panose="02020603050405020304" pitchFamily="18" charset="0"/>
                          <a:cs typeface="Times New Roman" panose="02020603050405020304" pitchFamily="18" charset="0"/>
                        </a:rPr>
                        <a:t>支持</a:t>
                      </a:r>
                      <a:endParaRPr lang="zh-TW" sz="2000" b="1"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r>
              <a:tr h="541864">
                <a:tc>
                  <a:txBody>
                    <a:bodyPr/>
                    <a:lstStyle/>
                    <a:p>
                      <a:pPr algn="ctr">
                        <a:spcAft>
                          <a:spcPts val="0"/>
                        </a:spcAft>
                      </a:pPr>
                      <a:r>
                        <a:rPr lang="en-US" sz="2000" kern="100">
                          <a:effectLst/>
                          <a:latin typeface="Times New Roman" panose="02020603050405020304" pitchFamily="18" charset="0"/>
                          <a:cs typeface="Times New Roman" panose="02020603050405020304" pitchFamily="18" charset="0"/>
                        </a:rPr>
                        <a:t>H8</a:t>
                      </a:r>
                      <a:endParaRPr lang="zh-TW" sz="2000" b="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c>
                  <a:txBody>
                    <a:bodyPr/>
                    <a:lstStyle/>
                    <a:p>
                      <a:pPr algn="l">
                        <a:spcAft>
                          <a:spcPts val="0"/>
                        </a:spcAft>
                      </a:pPr>
                      <a:r>
                        <a:rPr lang="zh-TW" altLang="en-US" sz="2000" kern="100" dirty="0" smtClean="0">
                          <a:effectLst/>
                          <a:latin typeface="Times New Roman" panose="02020603050405020304" pitchFamily="18" charset="0"/>
                          <a:cs typeface="Times New Roman" panose="02020603050405020304" pitchFamily="18" charset="0"/>
                        </a:rPr>
                        <a:t> </a:t>
                      </a:r>
                      <a:r>
                        <a:rPr lang="zh-TW" sz="2000" kern="100" dirty="0" smtClean="0">
                          <a:effectLst/>
                          <a:latin typeface="Times New Roman" panose="02020603050405020304" pitchFamily="18" charset="0"/>
                          <a:cs typeface="Times New Roman" panose="02020603050405020304" pitchFamily="18" charset="0"/>
                        </a:rPr>
                        <a:t>知覺</a:t>
                      </a:r>
                      <a:r>
                        <a:rPr lang="zh-TW" sz="2000" kern="100" dirty="0">
                          <a:effectLst/>
                          <a:latin typeface="Times New Roman" panose="02020603050405020304" pitchFamily="18" charset="0"/>
                          <a:cs typeface="Times New Roman" panose="02020603050405020304" pitchFamily="18" charset="0"/>
                        </a:rPr>
                        <a:t>財務成本對使用數位教材行為意圖有預測作用</a:t>
                      </a:r>
                      <a:endParaRPr lang="zh-TW" sz="20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2000" b="1" kern="100" dirty="0">
                          <a:solidFill>
                            <a:srgbClr val="FF0000"/>
                          </a:solidFill>
                          <a:effectLst/>
                          <a:latin typeface="Times New Roman" panose="02020603050405020304" pitchFamily="18" charset="0"/>
                          <a:cs typeface="Times New Roman" panose="02020603050405020304" pitchFamily="18" charset="0"/>
                        </a:rPr>
                        <a:t>支持</a:t>
                      </a:r>
                      <a:endParaRPr lang="zh-TW" sz="2000" b="1"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r>
              <a:tr h="500181">
                <a:tc>
                  <a:txBody>
                    <a:bodyPr/>
                    <a:lstStyle/>
                    <a:p>
                      <a:pPr algn="ctr">
                        <a:spcAft>
                          <a:spcPts val="0"/>
                        </a:spcAft>
                      </a:pPr>
                      <a:r>
                        <a:rPr lang="en-US" sz="2000" kern="100" dirty="0">
                          <a:effectLst/>
                          <a:latin typeface="Times New Roman" panose="02020603050405020304" pitchFamily="18" charset="0"/>
                          <a:cs typeface="Times New Roman" panose="02020603050405020304" pitchFamily="18" charset="0"/>
                        </a:rPr>
                        <a:t>H9</a:t>
                      </a:r>
                      <a:endParaRPr lang="zh-TW" sz="20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B w="12700" cap="flat" cmpd="sng" algn="ctr">
                      <a:solidFill>
                        <a:schemeClr val="tx1"/>
                      </a:solidFill>
                      <a:prstDash val="solid"/>
                      <a:round/>
                      <a:headEnd type="none" w="med" len="med"/>
                      <a:tailEnd type="none" w="med" len="med"/>
                    </a:lnB>
                  </a:tcPr>
                </a:tc>
                <a:tc>
                  <a:txBody>
                    <a:bodyPr/>
                    <a:lstStyle/>
                    <a:p>
                      <a:pPr algn="l">
                        <a:spcAft>
                          <a:spcPts val="0"/>
                        </a:spcAft>
                      </a:pPr>
                      <a:r>
                        <a:rPr lang="zh-TW" altLang="en-US" sz="2000" kern="100" dirty="0" smtClean="0">
                          <a:effectLst/>
                          <a:latin typeface="Times New Roman" panose="02020603050405020304" pitchFamily="18" charset="0"/>
                          <a:cs typeface="Times New Roman" panose="02020603050405020304" pitchFamily="18" charset="0"/>
                        </a:rPr>
                        <a:t> </a:t>
                      </a:r>
                      <a:r>
                        <a:rPr lang="zh-TW" sz="2000" kern="100" dirty="0" smtClean="0">
                          <a:effectLst/>
                          <a:latin typeface="Times New Roman" panose="02020603050405020304" pitchFamily="18" charset="0"/>
                          <a:cs typeface="Times New Roman" panose="02020603050405020304" pitchFamily="18" charset="0"/>
                        </a:rPr>
                        <a:t>知覺</a:t>
                      </a:r>
                      <a:r>
                        <a:rPr lang="zh-TW" sz="2000" kern="100" dirty="0">
                          <a:effectLst/>
                          <a:latin typeface="Times New Roman" panose="02020603050405020304" pitchFamily="18" charset="0"/>
                          <a:cs typeface="Times New Roman" panose="02020603050405020304" pitchFamily="18" charset="0"/>
                        </a:rPr>
                        <a:t>資訊品質對使用數位教材行為意圖有預測作用</a:t>
                      </a:r>
                      <a:endParaRPr lang="zh-TW" sz="20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zh-TW" sz="2000" b="1" kern="100" dirty="0">
                          <a:solidFill>
                            <a:srgbClr val="FF0000"/>
                          </a:solidFill>
                          <a:effectLst/>
                          <a:latin typeface="Times New Roman" panose="02020603050405020304" pitchFamily="18" charset="0"/>
                          <a:cs typeface="Times New Roman" panose="02020603050405020304" pitchFamily="18" charset="0"/>
                        </a:rPr>
                        <a:t>支持</a:t>
                      </a:r>
                      <a:endParaRPr lang="zh-TW" sz="2000" b="1"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lnB w="12700" cap="flat" cmpd="sng" algn="ctr">
                      <a:solidFill>
                        <a:schemeClr val="tx1"/>
                      </a:solidFill>
                      <a:prstDash val="solid"/>
                      <a:round/>
                      <a:headEnd type="none" w="med" len="med"/>
                      <a:tailEnd type="none" w="med" len="med"/>
                    </a:lnB>
                  </a:tcPr>
                </a:tc>
              </a:tr>
            </a:tbl>
          </a:graphicData>
        </a:graphic>
      </p:graphicFrame>
      <p:sp>
        <p:nvSpPr>
          <p:cNvPr id="3" name="日期版面配置區 2"/>
          <p:cNvSpPr>
            <a:spLocks noGrp="1"/>
          </p:cNvSpPr>
          <p:nvPr>
            <p:ph type="dt" sz="half" idx="10"/>
          </p:nvPr>
        </p:nvSpPr>
        <p:spPr/>
        <p:txBody>
          <a:bodyPr/>
          <a:lstStyle/>
          <a:p>
            <a:fld id="{E3FFFEE9-82A8-4770-887E-DB6C5B11C49B}" type="datetime1">
              <a:rPr lang="zh-TW" altLang="en-US" smtClean="0"/>
              <a:t>2014/5/17</a:t>
            </a:fld>
            <a:endParaRPr lang="zh-TW" altLang="en-US" dirty="0"/>
          </a:p>
        </p:txBody>
      </p:sp>
    </p:spTree>
    <p:extLst>
      <p:ext uri="{BB962C8B-B14F-4D97-AF65-F5344CB8AC3E}">
        <p14:creationId xmlns:p14="http://schemas.microsoft.com/office/powerpoint/2010/main" val="30027843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5. </a:t>
            </a:r>
            <a:r>
              <a:rPr lang="zh-TW" altLang="en-US" dirty="0" smtClean="0"/>
              <a:t>研究結論</a:t>
            </a:r>
            <a:endParaRPr lang="zh-TW" altLang="en-US" dirty="0"/>
          </a:p>
        </p:txBody>
      </p:sp>
      <p:sp>
        <p:nvSpPr>
          <p:cNvPr id="3" name="內容版面配置區 2"/>
          <p:cNvSpPr>
            <a:spLocks noGrp="1"/>
          </p:cNvSpPr>
          <p:nvPr>
            <p:ph idx="1"/>
          </p:nvPr>
        </p:nvSpPr>
        <p:spPr/>
        <p:txBody>
          <a:bodyPr/>
          <a:lstStyle/>
          <a:p>
            <a:pPr algn="just"/>
            <a:r>
              <a:rPr lang="zh-TW" altLang="en-US" b="1" dirty="0" smtClean="0">
                <a:solidFill>
                  <a:srgbClr val="FF0000"/>
                </a:solidFill>
                <a:latin typeface="微軟正黑體" panose="020B0604030504040204" pitchFamily="34" charset="-120"/>
                <a:cs typeface="Times New Roman" panose="02020603050405020304" pitchFamily="18" charset="0"/>
              </a:rPr>
              <a:t>最高</a:t>
            </a:r>
            <a:r>
              <a:rPr lang="zh-TW" altLang="en-US" b="1" dirty="0">
                <a:solidFill>
                  <a:srgbClr val="FF0000"/>
                </a:solidFill>
                <a:latin typeface="微軟正黑體" panose="020B0604030504040204" pitchFamily="34" charset="-120"/>
                <a:cs typeface="Times New Roman" panose="02020603050405020304" pitchFamily="18" charset="0"/>
              </a:rPr>
              <a:t>影響</a:t>
            </a:r>
            <a:r>
              <a:rPr lang="zh-TW" altLang="en-US" dirty="0">
                <a:latin typeface="微軟正黑體" panose="020B0604030504040204" pitchFamily="34" charset="-120"/>
                <a:cs typeface="Times New Roman" panose="02020603050405020304" pitchFamily="18" charset="0"/>
              </a:rPr>
              <a:t>：</a:t>
            </a:r>
            <a:r>
              <a:rPr lang="zh-TW" altLang="zh-TW" dirty="0">
                <a:latin typeface="微軟正黑體" panose="020B0604030504040204" pitchFamily="34" charset="-120"/>
                <a:cs typeface="Times New Roman" panose="02020603050405020304" pitchFamily="18" charset="0"/>
              </a:rPr>
              <a:t>知覺易用性</a:t>
            </a:r>
            <a:r>
              <a:rPr lang="zh-TW" altLang="zh-TW" dirty="0" smtClean="0">
                <a:latin typeface="微軟正黑體" panose="020B0604030504040204" pitchFamily="34" charset="-120"/>
                <a:cs typeface="Times New Roman" panose="02020603050405020304" pitchFamily="18" charset="0"/>
              </a:rPr>
              <a:t>對</a:t>
            </a:r>
            <a:r>
              <a:rPr lang="zh-TW" altLang="en-US" dirty="0" smtClean="0">
                <a:latin typeface="微軟正黑體" panose="020B0604030504040204" pitchFamily="34" charset="-120"/>
                <a:cs typeface="Times New Roman" panose="02020603050405020304" pitchFamily="18" charset="0"/>
              </a:rPr>
              <a:t>知覺有用性</a:t>
            </a:r>
            <a:r>
              <a:rPr lang="zh-TW" altLang="zh-TW" dirty="0" smtClean="0">
                <a:latin typeface="微軟正黑體" panose="020B0604030504040204" pitchFamily="34" charset="-120"/>
                <a:cs typeface="Times New Roman" panose="02020603050405020304" pitchFamily="18" charset="0"/>
              </a:rPr>
              <a:t>多元</a:t>
            </a:r>
            <a:r>
              <a:rPr lang="zh-TW" altLang="zh-TW" dirty="0">
                <a:latin typeface="微軟正黑體" panose="020B0604030504040204" pitchFamily="34" charset="-120"/>
                <a:cs typeface="Times New Roman" panose="02020603050405020304" pitchFamily="18" charset="0"/>
              </a:rPr>
              <a:t>迴歸</a:t>
            </a:r>
            <a:r>
              <a:rPr lang="zh-TW" altLang="zh-TW" dirty="0" smtClean="0">
                <a:latin typeface="微軟正黑體" panose="020B0604030504040204" pitchFamily="34" charset="-120"/>
                <a:cs typeface="Times New Roman" panose="02020603050405020304" pitchFamily="18" charset="0"/>
              </a:rPr>
              <a:t>分析</a:t>
            </a:r>
            <a:endParaRPr lang="en-US" altLang="zh-TW" dirty="0" smtClean="0">
              <a:latin typeface="微軟正黑體" panose="020B0604030504040204" pitchFamily="34" charset="-120"/>
              <a:cs typeface="Times New Roman" panose="02020603050405020304" pitchFamily="18" charset="0"/>
            </a:endParaRPr>
          </a:p>
          <a:p>
            <a:pPr algn="just"/>
            <a:r>
              <a:rPr lang="zh-TW" altLang="en-US" b="1" dirty="0" smtClean="0">
                <a:solidFill>
                  <a:srgbClr val="FF0000"/>
                </a:solidFill>
                <a:latin typeface="微軟正黑體" panose="020B0604030504040204" pitchFamily="34" charset="-120"/>
                <a:cs typeface="Times New Roman" panose="02020603050405020304" pitchFamily="18" charset="0"/>
              </a:rPr>
              <a:t>次</a:t>
            </a:r>
            <a:r>
              <a:rPr lang="zh-TW" altLang="en-US" b="1" dirty="0">
                <a:solidFill>
                  <a:srgbClr val="FF0000"/>
                </a:solidFill>
                <a:latin typeface="微軟正黑體" panose="020B0604030504040204" pitchFamily="34" charset="-120"/>
                <a:cs typeface="Times New Roman" panose="02020603050405020304" pitchFamily="18" charset="0"/>
              </a:rPr>
              <a:t>高影響</a:t>
            </a:r>
            <a:r>
              <a:rPr lang="zh-TW" altLang="en-US" dirty="0">
                <a:latin typeface="微軟正黑體" panose="020B0604030504040204" pitchFamily="34" charset="-120"/>
                <a:cs typeface="Times New Roman" panose="02020603050405020304" pitchFamily="18" charset="0"/>
              </a:rPr>
              <a:t>：</a:t>
            </a:r>
            <a:r>
              <a:rPr lang="zh-TW" altLang="zh-TW" dirty="0">
                <a:latin typeface="微軟正黑體" panose="020B0604030504040204" pitchFamily="34" charset="-120"/>
                <a:cs typeface="Times New Roman" panose="02020603050405020304" pitchFamily="18" charset="0"/>
              </a:rPr>
              <a:t>知覺有用性對使用數位教材之行為意圖多元迴歸</a:t>
            </a:r>
            <a:r>
              <a:rPr lang="zh-TW" altLang="zh-TW" dirty="0" smtClean="0">
                <a:latin typeface="微軟正黑體" panose="020B0604030504040204" pitchFamily="34" charset="-120"/>
                <a:cs typeface="Times New Roman" panose="02020603050405020304" pitchFamily="18" charset="0"/>
              </a:rPr>
              <a:t>分析</a:t>
            </a:r>
            <a:endParaRPr lang="en-US" altLang="zh-TW" dirty="0" smtClean="0">
              <a:latin typeface="微軟正黑體" panose="020B0604030504040204" pitchFamily="34" charset="-120"/>
              <a:cs typeface="Times New Roman" panose="02020603050405020304" pitchFamily="18" charset="0"/>
            </a:endParaRPr>
          </a:p>
          <a:p>
            <a:pPr algn="just"/>
            <a:r>
              <a:rPr lang="zh-TW" altLang="en-US" b="1" dirty="0" smtClean="0">
                <a:solidFill>
                  <a:srgbClr val="FF0000"/>
                </a:solidFill>
                <a:latin typeface="微軟正黑體" panose="020B0604030504040204" pitchFamily="34" charset="-120"/>
                <a:cs typeface="Times New Roman" panose="02020603050405020304" pitchFamily="18" charset="0"/>
              </a:rPr>
              <a:t>第三</a:t>
            </a:r>
            <a:r>
              <a:rPr lang="zh-TW" altLang="en-US" b="1" dirty="0">
                <a:solidFill>
                  <a:srgbClr val="FF0000"/>
                </a:solidFill>
                <a:latin typeface="微軟正黑體" panose="020B0604030504040204" pitchFamily="34" charset="-120"/>
                <a:cs typeface="Times New Roman" panose="02020603050405020304" pitchFamily="18" charset="0"/>
              </a:rPr>
              <a:t>高影響</a:t>
            </a:r>
            <a:r>
              <a:rPr lang="zh-TW" altLang="en-US" dirty="0">
                <a:latin typeface="微軟正黑體" panose="020B0604030504040204" pitchFamily="34" charset="-120"/>
                <a:cs typeface="Times New Roman" panose="02020603050405020304" pitchFamily="18" charset="0"/>
              </a:rPr>
              <a:t>：</a:t>
            </a:r>
            <a:r>
              <a:rPr lang="zh-TW" altLang="zh-TW" dirty="0">
                <a:latin typeface="微軟正黑體" panose="020B0604030504040204" pitchFamily="34" charset="-120"/>
                <a:cs typeface="Times New Roman" panose="02020603050405020304" pitchFamily="18" charset="0"/>
              </a:rPr>
              <a:t>知覺資訊品質對使用數位教材之行為意圖多元迴歸分析</a:t>
            </a:r>
            <a:endParaRPr lang="en-US" altLang="zh-TW" dirty="0">
              <a:latin typeface="微軟正黑體" panose="020B0604030504040204" pitchFamily="34" charset="-12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34</a:t>
            </a:fld>
            <a:endParaRPr lang="zh-TW" altLang="en-US" dirty="0"/>
          </a:p>
        </p:txBody>
      </p:sp>
      <p:sp>
        <p:nvSpPr>
          <p:cNvPr id="5" name="日期版面配置區 4"/>
          <p:cNvSpPr>
            <a:spLocks noGrp="1"/>
          </p:cNvSpPr>
          <p:nvPr>
            <p:ph type="dt" sz="half" idx="10"/>
          </p:nvPr>
        </p:nvSpPr>
        <p:spPr/>
        <p:txBody>
          <a:bodyPr/>
          <a:lstStyle/>
          <a:p>
            <a:fld id="{7D6795A1-740C-48BA-AF0C-AFF33D8BE977}" type="datetime1">
              <a:rPr lang="zh-TW" altLang="en-US" smtClean="0"/>
              <a:t>2014/5/17</a:t>
            </a:fld>
            <a:endParaRPr lang="zh-TW" altLang="en-US" dirty="0"/>
          </a:p>
        </p:txBody>
      </p:sp>
    </p:spTree>
    <p:extLst>
      <p:ext uri="{BB962C8B-B14F-4D97-AF65-F5344CB8AC3E}">
        <p14:creationId xmlns:p14="http://schemas.microsoft.com/office/powerpoint/2010/main" val="10841871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6. </a:t>
            </a:r>
            <a:r>
              <a:rPr lang="zh-TW" altLang="en-US" dirty="0" smtClean="0"/>
              <a:t>研究限制、後續建議</a:t>
            </a:r>
            <a:endParaRPr lang="zh-TW" altLang="en-US" dirty="0"/>
          </a:p>
        </p:txBody>
      </p:sp>
      <p:sp>
        <p:nvSpPr>
          <p:cNvPr id="7" name="內容版面配置區 6"/>
          <p:cNvSpPr>
            <a:spLocks noGrp="1"/>
          </p:cNvSpPr>
          <p:nvPr>
            <p:ph idx="1"/>
          </p:nvPr>
        </p:nvSpPr>
        <p:spPr/>
        <p:txBody>
          <a:bodyPr>
            <a:normAutofit/>
          </a:bodyPr>
          <a:lstStyle/>
          <a:p>
            <a:pPr algn="just"/>
            <a:r>
              <a:rPr lang="zh-TW" altLang="en-US" b="1" dirty="0" smtClean="0">
                <a:latin typeface="微軟正黑體" panose="020B0604030504040204" pitchFamily="34" charset="-120"/>
                <a:cs typeface="Times New Roman" panose="02020603050405020304" pitchFamily="18" charset="0"/>
              </a:rPr>
              <a:t>研究</a:t>
            </a:r>
            <a:r>
              <a:rPr lang="zh-TW" altLang="en-US" b="1" dirty="0">
                <a:latin typeface="微軟正黑體" panose="020B0604030504040204" pitchFamily="34" charset="-120"/>
                <a:cs typeface="Times New Roman" panose="02020603050405020304" pitchFamily="18" charset="0"/>
              </a:rPr>
              <a:t>限制</a:t>
            </a:r>
            <a:r>
              <a:rPr lang="zh-TW" altLang="en-US" dirty="0" smtClean="0">
                <a:latin typeface="微軟正黑體" panose="020B0604030504040204" pitchFamily="34" charset="-120"/>
                <a:cs typeface="Times New Roman" panose="02020603050405020304" pitchFamily="18" charset="0"/>
              </a:rPr>
              <a:t>：</a:t>
            </a:r>
            <a:endParaRPr lang="en-US" altLang="zh-TW" dirty="0">
              <a:latin typeface="微軟正黑體" panose="020B0604030504040204" pitchFamily="34" charset="-120"/>
              <a:cs typeface="Times New Roman" panose="02020603050405020304" pitchFamily="18" charset="0"/>
            </a:endParaRPr>
          </a:p>
          <a:p>
            <a:pPr lvl="1"/>
            <a:r>
              <a:rPr lang="zh-TW" altLang="zh-TW" dirty="0" smtClean="0">
                <a:cs typeface="Times New Roman" panose="02020603050405020304" pitchFamily="18" charset="0"/>
              </a:rPr>
              <a:t>影響</a:t>
            </a:r>
            <a:r>
              <a:rPr lang="zh-TW" altLang="zh-TW" dirty="0">
                <a:cs typeface="Times New Roman" panose="02020603050405020304" pitchFamily="18" charset="0"/>
              </a:rPr>
              <a:t>因素無法窮</a:t>
            </a:r>
            <a:r>
              <a:rPr lang="zh-TW" altLang="zh-TW" dirty="0" smtClean="0">
                <a:cs typeface="Times New Roman" panose="02020603050405020304" pitchFamily="18" charset="0"/>
              </a:rPr>
              <a:t>舉</a:t>
            </a:r>
            <a:endParaRPr lang="en-US" altLang="zh-TW" dirty="0">
              <a:cs typeface="Times New Roman" panose="02020603050405020304" pitchFamily="18" charset="0"/>
            </a:endParaRPr>
          </a:p>
          <a:p>
            <a:pPr lvl="1"/>
            <a:r>
              <a:rPr lang="zh-TW" altLang="zh-TW" dirty="0" smtClean="0">
                <a:cs typeface="Times New Roman" panose="02020603050405020304" pitchFamily="18" charset="0"/>
              </a:rPr>
              <a:t>教材</a:t>
            </a:r>
            <a:r>
              <a:rPr lang="zh-TW" altLang="zh-TW" dirty="0">
                <a:cs typeface="Times New Roman" panose="02020603050405020304" pitchFamily="18" charset="0"/>
              </a:rPr>
              <a:t>內容的</a:t>
            </a:r>
            <a:r>
              <a:rPr lang="zh-TW" altLang="zh-TW" dirty="0" smtClean="0">
                <a:cs typeface="Times New Roman" panose="02020603050405020304" pitchFamily="18" charset="0"/>
              </a:rPr>
              <a:t>限制</a:t>
            </a:r>
            <a:endParaRPr lang="en-US" altLang="zh-TW" dirty="0" smtClean="0">
              <a:cs typeface="Times New Roman" panose="02020603050405020304" pitchFamily="18" charset="0"/>
            </a:endParaRPr>
          </a:p>
          <a:p>
            <a:pPr algn="just"/>
            <a:r>
              <a:rPr lang="zh-TW" altLang="en-US" b="1" dirty="0">
                <a:cs typeface="Times New Roman" panose="02020603050405020304" pitchFamily="18" charset="0"/>
              </a:rPr>
              <a:t>後續建議</a:t>
            </a:r>
            <a:r>
              <a:rPr lang="zh-TW" altLang="en-US" dirty="0" smtClean="0">
                <a:cs typeface="Times New Roman" panose="02020603050405020304" pitchFamily="18" charset="0"/>
              </a:rPr>
              <a:t>：</a:t>
            </a:r>
            <a:endParaRPr lang="en-US" altLang="zh-TW" dirty="0">
              <a:cs typeface="Times New Roman" panose="02020603050405020304" pitchFamily="18" charset="0"/>
            </a:endParaRPr>
          </a:p>
          <a:p>
            <a:pPr lvl="1"/>
            <a:r>
              <a:rPr lang="zh-TW" altLang="zh-TW" dirty="0" smtClean="0">
                <a:cs typeface="Times New Roman" panose="02020603050405020304" pitchFamily="18" charset="0"/>
              </a:rPr>
              <a:t>相關</a:t>
            </a:r>
            <a:r>
              <a:rPr lang="zh-TW" altLang="zh-TW" dirty="0">
                <a:cs typeface="Times New Roman" panose="02020603050405020304" pitchFamily="18" charset="0"/>
              </a:rPr>
              <a:t>議題之延伸</a:t>
            </a:r>
            <a:r>
              <a:rPr lang="zh-TW" altLang="zh-TW" dirty="0" smtClean="0">
                <a:cs typeface="Times New Roman" panose="02020603050405020304" pitchFamily="18" charset="0"/>
              </a:rPr>
              <a:t>方面</a:t>
            </a:r>
            <a:endParaRPr lang="en-US" altLang="zh-TW" dirty="0">
              <a:cs typeface="Times New Roman" panose="02020603050405020304" pitchFamily="18" charset="0"/>
            </a:endParaRPr>
          </a:p>
          <a:p>
            <a:pPr lvl="1"/>
            <a:r>
              <a:rPr lang="zh-TW" altLang="zh-TW" dirty="0" smtClean="0">
                <a:cs typeface="Times New Roman" panose="02020603050405020304" pitchFamily="18" charset="0"/>
              </a:rPr>
              <a:t>樣本</a:t>
            </a:r>
            <a:r>
              <a:rPr lang="zh-TW" altLang="zh-TW" dirty="0">
                <a:cs typeface="Times New Roman" panose="02020603050405020304" pitchFamily="18" charset="0"/>
              </a:rPr>
              <a:t>性質之延伸方面</a:t>
            </a:r>
          </a:p>
          <a:p>
            <a:endParaRPr lang="zh-TW" altLang="en-US" dirty="0"/>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35</a:t>
            </a:fld>
            <a:endParaRPr lang="zh-TW" altLang="en-US" dirty="0"/>
          </a:p>
        </p:txBody>
      </p:sp>
      <p:sp>
        <p:nvSpPr>
          <p:cNvPr id="3" name="日期版面配置區 2"/>
          <p:cNvSpPr>
            <a:spLocks noGrp="1"/>
          </p:cNvSpPr>
          <p:nvPr>
            <p:ph type="dt" sz="half" idx="10"/>
          </p:nvPr>
        </p:nvSpPr>
        <p:spPr/>
        <p:txBody>
          <a:bodyPr/>
          <a:lstStyle/>
          <a:p>
            <a:fld id="{5559E2A1-2EFF-408F-AEC0-B25178165834}" type="datetime1">
              <a:rPr lang="zh-TW" altLang="en-US" smtClean="0"/>
              <a:t>2014/5/17</a:t>
            </a:fld>
            <a:endParaRPr lang="zh-TW" altLang="en-US" dirty="0"/>
          </a:p>
        </p:txBody>
      </p:sp>
    </p:spTree>
    <p:extLst>
      <p:ext uri="{BB962C8B-B14F-4D97-AF65-F5344CB8AC3E}">
        <p14:creationId xmlns:p14="http://schemas.microsoft.com/office/powerpoint/2010/main" val="11793707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fontScale="90000"/>
          </a:bodyPr>
          <a:lstStyle/>
          <a:p>
            <a:r>
              <a:rPr lang="en-US" altLang="zh-TW" smtClean="0"/>
              <a:t>Thanks for </a:t>
            </a:r>
            <a:br>
              <a:rPr lang="en-US" altLang="zh-TW" smtClean="0"/>
            </a:br>
            <a:r>
              <a:rPr lang="en-US" altLang="zh-TW" smtClean="0"/>
              <a:t>              your attention</a:t>
            </a:r>
            <a:endParaRPr lang="zh-TW" altLang="en-US" dirty="0"/>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36</a:t>
            </a:fld>
            <a:endParaRPr lang="zh-TW" altLang="en-US" dirty="0"/>
          </a:p>
        </p:txBody>
      </p:sp>
    </p:spTree>
    <p:extLst>
      <p:ext uri="{BB962C8B-B14F-4D97-AF65-F5344CB8AC3E}">
        <p14:creationId xmlns:p14="http://schemas.microsoft.com/office/powerpoint/2010/main" val="2672659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 </a:t>
            </a:r>
            <a:r>
              <a:rPr lang="zh-TW" altLang="en-US" dirty="0" smtClean="0"/>
              <a:t>文獻探討</a:t>
            </a:r>
            <a:endParaRPr lang="zh-TW" altLang="en-US" dirty="0"/>
          </a:p>
        </p:txBody>
      </p:sp>
      <p:sp>
        <p:nvSpPr>
          <p:cNvPr id="4" name="投影片編號版面配置區 3"/>
          <p:cNvSpPr>
            <a:spLocks noGrp="1"/>
          </p:cNvSpPr>
          <p:nvPr>
            <p:ph type="sldNum" sz="quarter" idx="12"/>
          </p:nvPr>
        </p:nvSpPr>
        <p:spPr>
          <a:xfrm>
            <a:off x="8431689" y="6492875"/>
            <a:ext cx="685323" cy="365125"/>
          </a:xfrm>
        </p:spPr>
        <p:txBody>
          <a:bodyPr/>
          <a:lstStyle/>
          <a:p>
            <a:fld id="{B75BABF2-9392-46EC-9B42-4B7516D0480E}" type="slidenum">
              <a:rPr lang="zh-TW" altLang="en-US" smtClean="0"/>
              <a:pPr/>
              <a:t>4</a:t>
            </a:fld>
            <a:endParaRPr lang="zh-TW" altLang="en-US" dirty="0"/>
          </a:p>
        </p:txBody>
      </p:sp>
      <p:sp>
        <p:nvSpPr>
          <p:cNvPr id="5" name="投影片編號版面配置區 43"/>
          <p:cNvSpPr txBox="1">
            <a:spLocks/>
          </p:cNvSpPr>
          <p:nvPr/>
        </p:nvSpPr>
        <p:spPr bwMode="auto">
          <a:xfrm>
            <a:off x="7059612" y="6492875"/>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zh-TW"/>
            </a:defPPr>
            <a:lvl1pPr marL="0" algn="r" defTabSz="914400" rtl="0" eaLnBrk="1" latinLnBrk="0" hangingPunct="1">
              <a:defRPr kumimoji="1" sz="2000" b="1" kern="1200">
                <a:solidFill>
                  <a:schemeClr val="tx1"/>
                </a:solidFill>
                <a:latin typeface="Arial" pitchFamily="34" charset="0"/>
                <a:ea typeface="新細明體" pitchFamily="18" charset="-120"/>
                <a:cs typeface="+mn-cs"/>
              </a:defRPr>
            </a:lvl1pPr>
            <a:lvl2pPr marL="742950" indent="-285750" algn="l" defTabSz="914400" rtl="0" eaLnBrk="1" latinLnBrk="0" hangingPunct="1">
              <a:defRPr kumimoji="1" sz="1800" kern="1200">
                <a:solidFill>
                  <a:schemeClr val="tx1"/>
                </a:solidFill>
                <a:latin typeface="Arial" pitchFamily="34" charset="0"/>
                <a:ea typeface="新細明體" pitchFamily="18" charset="-120"/>
                <a:cs typeface="+mn-cs"/>
              </a:defRPr>
            </a:lvl2pPr>
            <a:lvl3pPr marL="1143000" indent="-228600" algn="l" defTabSz="914400" rtl="0" eaLnBrk="1" latinLnBrk="0" hangingPunct="1">
              <a:defRPr kumimoji="1" sz="1800" kern="1200">
                <a:solidFill>
                  <a:schemeClr val="tx1"/>
                </a:solidFill>
                <a:latin typeface="Arial" pitchFamily="34" charset="0"/>
                <a:ea typeface="新細明體" pitchFamily="18" charset="-120"/>
                <a:cs typeface="+mn-cs"/>
              </a:defRPr>
            </a:lvl3pPr>
            <a:lvl4pPr marL="1600200" indent="-228600" algn="l" defTabSz="914400" rtl="0" eaLnBrk="1" latinLnBrk="0" hangingPunct="1">
              <a:defRPr kumimoji="1" sz="1800" kern="1200">
                <a:solidFill>
                  <a:schemeClr val="tx1"/>
                </a:solidFill>
                <a:latin typeface="Arial" pitchFamily="34" charset="0"/>
                <a:ea typeface="新細明體" pitchFamily="18" charset="-120"/>
                <a:cs typeface="+mn-cs"/>
              </a:defRPr>
            </a:lvl4pPr>
            <a:lvl5pPr marL="2057400" indent="-228600" algn="l" defTabSz="914400" rtl="0" eaLnBrk="1" latinLnBrk="0" hangingPunct="1">
              <a:defRPr kumimoji="1" sz="1800" kern="1200">
                <a:solidFill>
                  <a:schemeClr val="tx1"/>
                </a:solidFill>
                <a:latin typeface="Arial" pitchFamily="34" charset="0"/>
                <a:ea typeface="新細明體" pitchFamily="18" charset="-120"/>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itchFamily="34" charset="0"/>
                <a:ea typeface="新細明體" pitchFamily="18" charset="-120"/>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itchFamily="34" charset="0"/>
                <a:ea typeface="新細明體" pitchFamily="18" charset="-120"/>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itchFamily="34" charset="0"/>
                <a:ea typeface="新細明體" pitchFamily="18" charset="-120"/>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itchFamily="34" charset="0"/>
                <a:ea typeface="新細明體" pitchFamily="18" charset="-120"/>
                <a:cs typeface="+mn-cs"/>
              </a:defRPr>
            </a:lvl9pPr>
          </a:lstStyle>
          <a:p>
            <a:fld id="{74CA280D-21E8-4311-B3AF-28B2BAD4B878}" type="slidenum">
              <a:rPr kumimoji="0" lang="zh-TW" altLang="en-US" smtClean="0">
                <a:solidFill>
                  <a:schemeClr val="bg1"/>
                </a:solidFill>
                <a:latin typeface="Times New Roman" panose="02020603050405020304" pitchFamily="18" charset="0"/>
                <a:cs typeface="Times New Roman" panose="02020603050405020304" pitchFamily="18" charset="0"/>
              </a:rPr>
              <a:pPr/>
              <a:t>4</a:t>
            </a:fld>
            <a:endParaRPr kumimoji="0" lang="zh-TW" altLang="en-US" dirty="0">
              <a:solidFill>
                <a:schemeClr val="bg1"/>
              </a:solidFill>
              <a:latin typeface="Times New Roman" panose="02020603050405020304" pitchFamily="18" charset="0"/>
              <a:cs typeface="Times New Roman" panose="02020603050405020304" pitchFamily="18" charset="0"/>
            </a:endParaRPr>
          </a:p>
        </p:txBody>
      </p:sp>
      <p:grpSp>
        <p:nvGrpSpPr>
          <p:cNvPr id="6" name="Group 53"/>
          <p:cNvGrpSpPr>
            <a:grpSpLocks/>
          </p:cNvGrpSpPr>
          <p:nvPr/>
        </p:nvGrpSpPr>
        <p:grpSpPr bwMode="auto">
          <a:xfrm>
            <a:off x="-2439988" y="1308100"/>
            <a:ext cx="4879975" cy="5184775"/>
            <a:chOff x="-1509" y="754"/>
            <a:chExt cx="3074" cy="3266"/>
          </a:xfrm>
        </p:grpSpPr>
        <p:sp>
          <p:nvSpPr>
            <p:cNvPr id="7" name="AutoShape 2"/>
            <p:cNvSpPr>
              <a:spLocks noChangeArrowheads="1"/>
            </p:cNvSpPr>
            <p:nvPr/>
          </p:nvSpPr>
          <p:spPr bwMode="ltGray">
            <a:xfrm rot="5400000">
              <a:off x="-1605" y="850"/>
              <a:ext cx="3266" cy="30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3 w 21600"/>
                <a:gd name="T13" fmla="*/ 0 h 21600"/>
                <a:gd name="T14" fmla="*/ 21197 w 21600"/>
                <a:gd name="T15" fmla="*/ 13625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gradFill rotWithShape="0">
              <a:gsLst>
                <a:gs pos="0">
                  <a:srgbClr val="DBE0ED"/>
                </a:gs>
                <a:gs pos="100000">
                  <a:srgbClr val="B0BAD8"/>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TW" altLang="en-US"/>
            </a:p>
          </p:txBody>
        </p:sp>
        <p:sp>
          <p:nvSpPr>
            <p:cNvPr id="8" name="AutoShape 3"/>
            <p:cNvSpPr>
              <a:spLocks noChangeArrowheads="1"/>
            </p:cNvSpPr>
            <p:nvPr/>
          </p:nvSpPr>
          <p:spPr bwMode="ltGray">
            <a:xfrm rot="5400000" flipH="1">
              <a:off x="-1318" y="1093"/>
              <a:ext cx="2689" cy="253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9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gradFill rotWithShape="0">
              <a:gsLst>
                <a:gs pos="0">
                  <a:srgbClr val="E3EBFF"/>
                </a:gs>
                <a:gs pos="100000">
                  <a:srgbClr val="B8CCFE"/>
                </a:gs>
              </a:gsLst>
              <a:lin ang="0" scaled="1"/>
            </a:gra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p>
              <a:endParaRPr lang="zh-TW" altLang="en-US"/>
            </a:p>
          </p:txBody>
        </p:sp>
      </p:grpSp>
      <p:grpSp>
        <p:nvGrpSpPr>
          <p:cNvPr id="9" name="Group 49"/>
          <p:cNvGrpSpPr>
            <a:grpSpLocks/>
          </p:cNvGrpSpPr>
          <p:nvPr/>
        </p:nvGrpSpPr>
        <p:grpSpPr bwMode="auto">
          <a:xfrm>
            <a:off x="1897595" y="4902869"/>
            <a:ext cx="5413491" cy="647700"/>
            <a:chOff x="1350" y="1661"/>
            <a:chExt cx="3196" cy="408"/>
          </a:xfrm>
        </p:grpSpPr>
        <p:grpSp>
          <p:nvGrpSpPr>
            <p:cNvPr id="10" name="Group 16"/>
            <p:cNvGrpSpPr>
              <a:grpSpLocks/>
            </p:cNvGrpSpPr>
            <p:nvPr/>
          </p:nvGrpSpPr>
          <p:grpSpPr bwMode="auto">
            <a:xfrm>
              <a:off x="1350" y="1739"/>
              <a:ext cx="240" cy="240"/>
              <a:chOff x="2078" y="1680"/>
              <a:chExt cx="1615" cy="1615"/>
            </a:xfrm>
          </p:grpSpPr>
          <p:sp>
            <p:nvSpPr>
              <p:cNvPr id="12" name="Oval 1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13" name="Oval 1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14" name="Oval 19"/>
              <p:cNvSpPr>
                <a:spLocks noChangeArrowheads="1"/>
              </p:cNvSpPr>
              <p:nvPr/>
            </p:nvSpPr>
            <p:spPr bwMode="gray">
              <a:xfrm>
                <a:off x="2253" y="1857"/>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fontAlgn="auto" hangingPunct="1">
                  <a:spcBef>
                    <a:spcPts val="0"/>
                  </a:spcBef>
                  <a:spcAft>
                    <a:spcPts val="0"/>
                  </a:spcAft>
                  <a:defRPr/>
                </a:pPr>
                <a:endParaRPr kumimoji="0" lang="zh-TW" altLang="en-US">
                  <a:latin typeface="+mn-lt"/>
                </a:endParaRPr>
              </a:p>
            </p:txBody>
          </p:sp>
          <p:sp>
            <p:nvSpPr>
              <p:cNvPr id="15" name="Oval 20"/>
              <p:cNvSpPr>
                <a:spLocks noChangeArrowheads="1"/>
              </p:cNvSpPr>
              <p:nvPr/>
            </p:nvSpPr>
            <p:spPr bwMode="gray">
              <a:xfrm>
                <a:off x="2254" y="1860"/>
                <a:ext cx="1262" cy="1267"/>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16" name="Oval 21"/>
              <p:cNvSpPr>
                <a:spLocks noChangeArrowheads="1"/>
              </p:cNvSpPr>
              <p:nvPr/>
            </p:nvSpPr>
            <p:spPr bwMode="gray">
              <a:xfrm>
                <a:off x="2334" y="1933"/>
                <a:ext cx="1097" cy="110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fontAlgn="auto" hangingPunct="1">
                  <a:spcBef>
                    <a:spcPts val="0"/>
                  </a:spcBef>
                  <a:spcAft>
                    <a:spcPts val="0"/>
                  </a:spcAft>
                  <a:defRPr/>
                </a:pPr>
                <a:endParaRPr kumimoji="0" lang="zh-TW" altLang="en-US">
                  <a:latin typeface="+mn-lt"/>
                </a:endParaRPr>
              </a:p>
            </p:txBody>
          </p:sp>
          <p:sp>
            <p:nvSpPr>
              <p:cNvPr id="17" name="Oval 22"/>
              <p:cNvSpPr>
                <a:spLocks noChangeArrowheads="1"/>
              </p:cNvSpPr>
              <p:nvPr/>
            </p:nvSpPr>
            <p:spPr bwMode="gray">
              <a:xfrm>
                <a:off x="2337" y="1938"/>
                <a:ext cx="1096" cy="1098"/>
              </a:xfrm>
              <a:prstGeom prst="ellipse">
                <a:avLst/>
              </a:prstGeom>
              <a:gradFill rotWithShape="0">
                <a:gsLst>
                  <a:gs pos="0">
                    <a:srgbClr val="FF0000"/>
                  </a:gs>
                  <a:gs pos="16499">
                    <a:srgbClr val="E00812"/>
                  </a:gs>
                  <a:gs pos="24767">
                    <a:srgbClr val="D10C1B"/>
                  </a:gs>
                  <a:gs pos="42221">
                    <a:srgbClr val="B1152E"/>
                  </a:gs>
                  <a:gs pos="55960">
                    <a:srgbClr val="971C3D"/>
                  </a:gs>
                  <a:gs pos="71577">
                    <a:srgbClr val="7A244E"/>
                  </a:gs>
                  <a:gs pos="81625">
                    <a:srgbClr val="672959"/>
                  </a:gs>
                  <a:gs pos="100000">
                    <a:srgbClr val="4532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grpSp>
        <p:sp>
          <p:nvSpPr>
            <p:cNvPr id="11" name="AutoShape 7"/>
            <p:cNvSpPr>
              <a:spLocks noChangeArrowheads="1"/>
            </p:cNvSpPr>
            <p:nvPr/>
          </p:nvSpPr>
          <p:spPr bwMode="gray">
            <a:xfrm>
              <a:off x="1564" y="1661"/>
              <a:ext cx="2982" cy="408"/>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en-US" altLang="zh-TW" sz="3600" b="1" dirty="0" smtClean="0">
                  <a:solidFill>
                    <a:srgbClr val="000000"/>
                  </a:solidFill>
                  <a:latin typeface="Times New Roman" panose="02020603050405020304" pitchFamily="18" charset="0"/>
                  <a:ea typeface="標楷體" pitchFamily="65" charset="-120"/>
                  <a:cs typeface="Times New Roman" panose="02020603050405020304" pitchFamily="18" charset="0"/>
                </a:rPr>
                <a:t>2.5</a:t>
              </a:r>
              <a:r>
                <a:rPr kumimoji="0" lang="zh-TW" altLang="en-US" sz="3600" b="1" dirty="0">
                  <a:solidFill>
                    <a:srgbClr val="000000"/>
                  </a:solidFill>
                  <a:latin typeface="微軟正黑體" panose="020B0604030504040204" pitchFamily="34" charset="-120"/>
                  <a:ea typeface="微軟正黑體" panose="020B0604030504040204" pitchFamily="34" charset="-120"/>
                </a:rPr>
                <a:t>知 覺 財 務 品 質</a:t>
              </a:r>
              <a:endParaRPr kumimoji="0" lang="en-US" altLang="zh-TW" sz="3600" b="1" dirty="0">
                <a:solidFill>
                  <a:srgbClr val="000000"/>
                </a:solidFill>
                <a:latin typeface="微軟正黑體" panose="020B0604030504040204" pitchFamily="34" charset="-120"/>
                <a:ea typeface="微軟正黑體" panose="020B0604030504040204" pitchFamily="34" charset="-120"/>
              </a:endParaRPr>
            </a:p>
          </p:txBody>
        </p:sp>
      </p:grpSp>
      <p:grpSp>
        <p:nvGrpSpPr>
          <p:cNvPr id="18" name="Group 50"/>
          <p:cNvGrpSpPr>
            <a:grpSpLocks/>
          </p:cNvGrpSpPr>
          <p:nvPr/>
        </p:nvGrpSpPr>
        <p:grpSpPr bwMode="auto">
          <a:xfrm>
            <a:off x="1082125" y="5702303"/>
            <a:ext cx="5402662" cy="635000"/>
            <a:chOff x="1445" y="2213"/>
            <a:chExt cx="3570" cy="400"/>
          </a:xfrm>
        </p:grpSpPr>
        <p:grpSp>
          <p:nvGrpSpPr>
            <p:cNvPr id="19" name="Group 23"/>
            <p:cNvGrpSpPr>
              <a:grpSpLocks/>
            </p:cNvGrpSpPr>
            <p:nvPr/>
          </p:nvGrpSpPr>
          <p:grpSpPr bwMode="auto">
            <a:xfrm>
              <a:off x="1445" y="2296"/>
              <a:ext cx="240" cy="240"/>
              <a:chOff x="2075" y="1680"/>
              <a:chExt cx="1614" cy="1615"/>
            </a:xfrm>
          </p:grpSpPr>
          <p:sp>
            <p:nvSpPr>
              <p:cNvPr id="21" name="Oval 24"/>
              <p:cNvSpPr>
                <a:spLocks noChangeArrowheads="1"/>
              </p:cNvSpPr>
              <p:nvPr/>
            </p:nvSpPr>
            <p:spPr bwMode="gray">
              <a:xfrm>
                <a:off x="2075" y="1680"/>
                <a:ext cx="1614"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22" name="Oval 25"/>
              <p:cNvSpPr>
                <a:spLocks noChangeArrowheads="1"/>
              </p:cNvSpPr>
              <p:nvPr/>
            </p:nvSpPr>
            <p:spPr bwMode="gray">
              <a:xfrm>
                <a:off x="2169" y="1771"/>
                <a:ext cx="1428" cy="1433"/>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23" name="Oval 26"/>
              <p:cNvSpPr>
                <a:spLocks noChangeArrowheads="1"/>
              </p:cNvSpPr>
              <p:nvPr/>
            </p:nvSpPr>
            <p:spPr bwMode="gray">
              <a:xfrm>
                <a:off x="2255" y="1860"/>
                <a:ext cx="1265" cy="126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fontAlgn="auto" hangingPunct="1">
                  <a:spcBef>
                    <a:spcPts val="0"/>
                  </a:spcBef>
                  <a:spcAft>
                    <a:spcPts val="0"/>
                  </a:spcAft>
                  <a:defRPr/>
                </a:pPr>
                <a:endParaRPr kumimoji="0" lang="zh-TW" altLang="en-US">
                  <a:latin typeface="+mn-lt"/>
                </a:endParaRPr>
              </a:p>
            </p:txBody>
          </p:sp>
          <p:sp>
            <p:nvSpPr>
              <p:cNvPr id="24" name="Oval 27"/>
              <p:cNvSpPr>
                <a:spLocks noChangeArrowheads="1"/>
              </p:cNvSpPr>
              <p:nvPr/>
            </p:nvSpPr>
            <p:spPr bwMode="gray">
              <a:xfrm>
                <a:off x="2258" y="1857"/>
                <a:ext cx="1261" cy="1264"/>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25" name="Oval 28"/>
              <p:cNvSpPr>
                <a:spLocks noChangeArrowheads="1"/>
              </p:cNvSpPr>
              <p:nvPr/>
            </p:nvSpPr>
            <p:spPr bwMode="gray">
              <a:xfrm>
                <a:off x="2338" y="1935"/>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fontAlgn="auto" hangingPunct="1">
                  <a:spcBef>
                    <a:spcPts val="0"/>
                  </a:spcBef>
                  <a:spcAft>
                    <a:spcPts val="0"/>
                  </a:spcAft>
                  <a:defRPr/>
                </a:pPr>
                <a:endParaRPr kumimoji="0" lang="zh-TW" altLang="en-US">
                  <a:latin typeface="+mn-lt"/>
                </a:endParaRPr>
              </a:p>
            </p:txBody>
          </p:sp>
        </p:grpSp>
        <p:sp>
          <p:nvSpPr>
            <p:cNvPr id="20" name="AutoShape 6"/>
            <p:cNvSpPr>
              <a:spLocks noChangeArrowheads="1"/>
            </p:cNvSpPr>
            <p:nvPr/>
          </p:nvSpPr>
          <p:spPr bwMode="gray">
            <a:xfrm>
              <a:off x="1673" y="2213"/>
              <a:ext cx="3342" cy="400"/>
            </a:xfrm>
            <a:prstGeom prst="roundRect">
              <a:avLst>
                <a:gd name="adj" fmla="val 50000"/>
              </a:avLst>
            </a:prstGeom>
            <a:gradFill rotWithShape="1">
              <a:gsLst>
                <a:gs pos="0">
                  <a:srgbClr val="FFFFFF"/>
                </a:gs>
                <a:gs pos="100000">
                  <a:srgbClr val="B7E7FF"/>
                </a:gs>
              </a:gsLst>
              <a:lin ang="0" scaled="1"/>
            </a:gradFill>
            <a:ln w="28575" algn="ctr">
              <a:solidFill>
                <a:srgbClr val="B2B2B2"/>
              </a:solidFill>
              <a:round/>
              <a:headEnd/>
              <a:tailEnd/>
            </a:ln>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en-US" altLang="zh-TW" sz="3600" b="1" dirty="0" smtClean="0">
                  <a:solidFill>
                    <a:srgbClr val="000000"/>
                  </a:solidFill>
                  <a:latin typeface="Times New Roman" panose="02020603050405020304" pitchFamily="18" charset="0"/>
                  <a:ea typeface="標楷體" pitchFamily="65" charset="-120"/>
                  <a:cs typeface="Times New Roman" panose="02020603050405020304" pitchFamily="18" charset="0"/>
                </a:rPr>
                <a:t>2.6 </a:t>
              </a:r>
              <a:r>
                <a:rPr kumimoji="0" lang="zh-TW" altLang="en-US" sz="3600" b="1" dirty="0" smtClean="0">
                  <a:solidFill>
                    <a:srgbClr val="000000"/>
                  </a:solidFill>
                  <a:latin typeface="微軟正黑體" panose="020B0604030504040204" pitchFamily="34" charset="-120"/>
                  <a:ea typeface="微軟正黑體" panose="020B0604030504040204" pitchFamily="34" charset="-120"/>
                </a:rPr>
                <a:t>知 </a:t>
              </a:r>
              <a:r>
                <a:rPr kumimoji="0" lang="zh-TW" altLang="en-US" sz="3600" b="1" dirty="0">
                  <a:solidFill>
                    <a:srgbClr val="000000"/>
                  </a:solidFill>
                  <a:latin typeface="微軟正黑體" panose="020B0604030504040204" pitchFamily="34" charset="-120"/>
                  <a:ea typeface="微軟正黑體" panose="020B0604030504040204" pitchFamily="34" charset="-120"/>
                </a:rPr>
                <a:t>覺 資 訊 品 質</a:t>
              </a:r>
              <a:endParaRPr kumimoji="0" lang="en-US" altLang="zh-TW" sz="3600" b="1" dirty="0">
                <a:solidFill>
                  <a:srgbClr val="000000"/>
                </a:solidFill>
                <a:latin typeface="微軟正黑體" panose="020B0604030504040204" pitchFamily="34" charset="-120"/>
                <a:ea typeface="微軟正黑體" panose="020B0604030504040204" pitchFamily="34" charset="-120"/>
              </a:endParaRPr>
            </a:p>
          </p:txBody>
        </p:sp>
      </p:grpSp>
      <p:grpSp>
        <p:nvGrpSpPr>
          <p:cNvPr id="26" name="Group 49"/>
          <p:cNvGrpSpPr>
            <a:grpSpLocks/>
          </p:cNvGrpSpPr>
          <p:nvPr/>
        </p:nvGrpSpPr>
        <p:grpSpPr bwMode="auto">
          <a:xfrm>
            <a:off x="1354645" y="1605844"/>
            <a:ext cx="5022215" cy="647700"/>
            <a:chOff x="1350" y="1661"/>
            <a:chExt cx="2965" cy="408"/>
          </a:xfrm>
        </p:grpSpPr>
        <p:grpSp>
          <p:nvGrpSpPr>
            <p:cNvPr id="27" name="Group 16"/>
            <p:cNvGrpSpPr>
              <a:grpSpLocks/>
            </p:cNvGrpSpPr>
            <p:nvPr/>
          </p:nvGrpSpPr>
          <p:grpSpPr bwMode="auto">
            <a:xfrm>
              <a:off x="1350" y="1739"/>
              <a:ext cx="240" cy="240"/>
              <a:chOff x="2078" y="1680"/>
              <a:chExt cx="1615" cy="1615"/>
            </a:xfrm>
          </p:grpSpPr>
          <p:sp>
            <p:nvSpPr>
              <p:cNvPr id="29" name="Oval 1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30" name="Oval 1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31" name="Oval 19"/>
              <p:cNvSpPr>
                <a:spLocks noChangeArrowheads="1"/>
              </p:cNvSpPr>
              <p:nvPr/>
            </p:nvSpPr>
            <p:spPr bwMode="gray">
              <a:xfrm>
                <a:off x="2253" y="1857"/>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fontAlgn="auto" hangingPunct="1">
                  <a:spcBef>
                    <a:spcPts val="0"/>
                  </a:spcBef>
                  <a:spcAft>
                    <a:spcPts val="0"/>
                  </a:spcAft>
                  <a:defRPr/>
                </a:pPr>
                <a:endParaRPr kumimoji="0" lang="zh-TW" altLang="en-US">
                  <a:latin typeface="+mn-lt"/>
                </a:endParaRPr>
              </a:p>
            </p:txBody>
          </p:sp>
          <p:sp>
            <p:nvSpPr>
              <p:cNvPr id="32" name="Oval 20"/>
              <p:cNvSpPr>
                <a:spLocks noChangeArrowheads="1"/>
              </p:cNvSpPr>
              <p:nvPr/>
            </p:nvSpPr>
            <p:spPr bwMode="gray">
              <a:xfrm>
                <a:off x="2254" y="1860"/>
                <a:ext cx="1262" cy="1267"/>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33" name="Oval 21"/>
              <p:cNvSpPr>
                <a:spLocks noChangeArrowheads="1"/>
              </p:cNvSpPr>
              <p:nvPr/>
            </p:nvSpPr>
            <p:spPr bwMode="gray">
              <a:xfrm>
                <a:off x="2334" y="1933"/>
                <a:ext cx="1097" cy="110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fontAlgn="auto" hangingPunct="1">
                  <a:spcBef>
                    <a:spcPts val="0"/>
                  </a:spcBef>
                  <a:spcAft>
                    <a:spcPts val="0"/>
                  </a:spcAft>
                  <a:defRPr/>
                </a:pPr>
                <a:endParaRPr kumimoji="0" lang="zh-TW" altLang="en-US">
                  <a:latin typeface="+mn-lt"/>
                </a:endParaRPr>
              </a:p>
            </p:txBody>
          </p:sp>
          <p:sp>
            <p:nvSpPr>
              <p:cNvPr id="34" name="Oval 22"/>
              <p:cNvSpPr>
                <a:spLocks noChangeArrowheads="1"/>
              </p:cNvSpPr>
              <p:nvPr/>
            </p:nvSpPr>
            <p:spPr bwMode="gray">
              <a:xfrm>
                <a:off x="2337" y="1938"/>
                <a:ext cx="1096" cy="1098"/>
              </a:xfrm>
              <a:prstGeom prst="ellipse">
                <a:avLst/>
              </a:prstGeom>
              <a:gradFill rotWithShape="0">
                <a:gsLst>
                  <a:gs pos="0">
                    <a:srgbClr val="FF0000"/>
                  </a:gs>
                  <a:gs pos="16499">
                    <a:srgbClr val="E00812"/>
                  </a:gs>
                  <a:gs pos="24767">
                    <a:srgbClr val="D10C1B"/>
                  </a:gs>
                  <a:gs pos="42221">
                    <a:srgbClr val="B1152E"/>
                  </a:gs>
                  <a:gs pos="55960">
                    <a:srgbClr val="971C3D"/>
                  </a:gs>
                  <a:gs pos="71577">
                    <a:srgbClr val="7A244E"/>
                  </a:gs>
                  <a:gs pos="81625">
                    <a:srgbClr val="672959"/>
                  </a:gs>
                  <a:gs pos="100000">
                    <a:srgbClr val="4532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grpSp>
        <p:sp>
          <p:nvSpPr>
            <p:cNvPr id="28" name="AutoShape 7"/>
            <p:cNvSpPr>
              <a:spLocks noChangeArrowheads="1"/>
            </p:cNvSpPr>
            <p:nvPr/>
          </p:nvSpPr>
          <p:spPr bwMode="gray">
            <a:xfrm>
              <a:off x="1564" y="1661"/>
              <a:ext cx="2751" cy="408"/>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en-US" altLang="zh-TW" sz="3600" b="1" dirty="0" smtClean="0">
                  <a:solidFill>
                    <a:srgbClr val="000000"/>
                  </a:solidFill>
                  <a:latin typeface="Times New Roman" panose="02020603050405020304" pitchFamily="18" charset="0"/>
                  <a:ea typeface="標楷體" pitchFamily="65" charset="-120"/>
                  <a:cs typeface="Times New Roman" panose="02020603050405020304" pitchFamily="18" charset="0"/>
                </a:rPr>
                <a:t>2.1 </a:t>
              </a:r>
              <a:r>
                <a:rPr kumimoji="0" lang="zh-TW" altLang="en-US" sz="3600" b="1" dirty="0" smtClean="0">
                  <a:solidFill>
                    <a:srgbClr val="000000"/>
                  </a:solidFill>
                  <a:latin typeface="微軟正黑體" panose="020B0604030504040204" pitchFamily="34" charset="-120"/>
                  <a:ea typeface="微軟正黑體" panose="020B0604030504040204" pitchFamily="34" charset="-120"/>
                </a:rPr>
                <a:t>數 位 學 習</a:t>
              </a:r>
              <a:endParaRPr kumimoji="0" lang="en-US" altLang="zh-TW" sz="3600" b="1" dirty="0">
                <a:latin typeface="微軟正黑體" panose="020B0604030504040204" pitchFamily="34" charset="-120"/>
                <a:ea typeface="微軟正黑體" panose="020B0604030504040204" pitchFamily="34" charset="-120"/>
              </a:endParaRPr>
            </a:p>
          </p:txBody>
        </p:sp>
      </p:grpSp>
      <p:grpSp>
        <p:nvGrpSpPr>
          <p:cNvPr id="44" name="Group 50"/>
          <p:cNvGrpSpPr>
            <a:grpSpLocks/>
          </p:cNvGrpSpPr>
          <p:nvPr/>
        </p:nvGrpSpPr>
        <p:grpSpPr bwMode="auto">
          <a:xfrm>
            <a:off x="1998905" y="2434367"/>
            <a:ext cx="5402662" cy="635000"/>
            <a:chOff x="1445" y="2213"/>
            <a:chExt cx="3570" cy="400"/>
          </a:xfrm>
        </p:grpSpPr>
        <p:grpSp>
          <p:nvGrpSpPr>
            <p:cNvPr id="45" name="Group 23"/>
            <p:cNvGrpSpPr>
              <a:grpSpLocks/>
            </p:cNvGrpSpPr>
            <p:nvPr/>
          </p:nvGrpSpPr>
          <p:grpSpPr bwMode="auto">
            <a:xfrm>
              <a:off x="1445" y="2296"/>
              <a:ext cx="240" cy="240"/>
              <a:chOff x="2075" y="1680"/>
              <a:chExt cx="1614" cy="1615"/>
            </a:xfrm>
          </p:grpSpPr>
          <p:sp>
            <p:nvSpPr>
              <p:cNvPr id="47" name="Oval 24"/>
              <p:cNvSpPr>
                <a:spLocks noChangeArrowheads="1"/>
              </p:cNvSpPr>
              <p:nvPr/>
            </p:nvSpPr>
            <p:spPr bwMode="gray">
              <a:xfrm>
                <a:off x="2075" y="1680"/>
                <a:ext cx="1614"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48" name="Oval 25"/>
              <p:cNvSpPr>
                <a:spLocks noChangeArrowheads="1"/>
              </p:cNvSpPr>
              <p:nvPr/>
            </p:nvSpPr>
            <p:spPr bwMode="gray">
              <a:xfrm>
                <a:off x="2169" y="1771"/>
                <a:ext cx="1428" cy="1433"/>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49" name="Oval 26"/>
              <p:cNvSpPr>
                <a:spLocks noChangeArrowheads="1"/>
              </p:cNvSpPr>
              <p:nvPr/>
            </p:nvSpPr>
            <p:spPr bwMode="gray">
              <a:xfrm>
                <a:off x="2255" y="1860"/>
                <a:ext cx="1265" cy="126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fontAlgn="auto" hangingPunct="1">
                  <a:spcBef>
                    <a:spcPts val="0"/>
                  </a:spcBef>
                  <a:spcAft>
                    <a:spcPts val="0"/>
                  </a:spcAft>
                  <a:defRPr/>
                </a:pPr>
                <a:endParaRPr kumimoji="0" lang="zh-TW" altLang="en-US">
                  <a:latin typeface="+mn-lt"/>
                </a:endParaRPr>
              </a:p>
            </p:txBody>
          </p:sp>
          <p:sp>
            <p:nvSpPr>
              <p:cNvPr id="50" name="Oval 27"/>
              <p:cNvSpPr>
                <a:spLocks noChangeArrowheads="1"/>
              </p:cNvSpPr>
              <p:nvPr/>
            </p:nvSpPr>
            <p:spPr bwMode="gray">
              <a:xfrm>
                <a:off x="2258" y="1857"/>
                <a:ext cx="1261" cy="1264"/>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51" name="Oval 28"/>
              <p:cNvSpPr>
                <a:spLocks noChangeArrowheads="1"/>
              </p:cNvSpPr>
              <p:nvPr/>
            </p:nvSpPr>
            <p:spPr bwMode="gray">
              <a:xfrm>
                <a:off x="2338" y="1935"/>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fontAlgn="auto" hangingPunct="1">
                  <a:spcBef>
                    <a:spcPts val="0"/>
                  </a:spcBef>
                  <a:spcAft>
                    <a:spcPts val="0"/>
                  </a:spcAft>
                  <a:defRPr/>
                </a:pPr>
                <a:endParaRPr kumimoji="0" lang="zh-TW" altLang="en-US">
                  <a:latin typeface="+mn-lt"/>
                </a:endParaRPr>
              </a:p>
            </p:txBody>
          </p:sp>
        </p:grpSp>
        <p:sp>
          <p:nvSpPr>
            <p:cNvPr id="46" name="AutoShape 6"/>
            <p:cNvSpPr>
              <a:spLocks noChangeArrowheads="1"/>
            </p:cNvSpPr>
            <p:nvPr/>
          </p:nvSpPr>
          <p:spPr bwMode="gray">
            <a:xfrm>
              <a:off x="1673" y="2213"/>
              <a:ext cx="3342" cy="400"/>
            </a:xfrm>
            <a:prstGeom prst="roundRect">
              <a:avLst>
                <a:gd name="adj" fmla="val 50000"/>
              </a:avLst>
            </a:prstGeom>
            <a:gradFill rotWithShape="1">
              <a:gsLst>
                <a:gs pos="0">
                  <a:srgbClr val="FFFFFF"/>
                </a:gs>
                <a:gs pos="100000">
                  <a:srgbClr val="B7E7FF"/>
                </a:gs>
              </a:gsLst>
              <a:lin ang="0" scaled="1"/>
            </a:gradFill>
            <a:ln w="28575" algn="ctr">
              <a:solidFill>
                <a:srgbClr val="B2B2B2"/>
              </a:solidFill>
              <a:round/>
              <a:headEnd/>
              <a:tailEnd/>
            </a:ln>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en-US" altLang="zh-TW" sz="3600" b="1" dirty="0" smtClean="0">
                  <a:solidFill>
                    <a:srgbClr val="000000"/>
                  </a:solidFill>
                  <a:latin typeface="Times New Roman" panose="02020603050405020304" pitchFamily="18" charset="0"/>
                  <a:ea typeface="標楷體" pitchFamily="65" charset="-120"/>
                  <a:cs typeface="Times New Roman" panose="02020603050405020304" pitchFamily="18" charset="0"/>
                </a:rPr>
                <a:t>2.2</a:t>
              </a:r>
              <a:r>
                <a:rPr kumimoji="0" lang="zh-TW" altLang="en-US" sz="3600" b="1" dirty="0" smtClean="0">
                  <a:solidFill>
                    <a:srgbClr val="000000"/>
                  </a:solidFill>
                  <a:latin typeface="Times New Roman" panose="02020603050405020304" pitchFamily="18" charset="0"/>
                  <a:ea typeface="標楷體" pitchFamily="65" charset="-120"/>
                  <a:cs typeface="Times New Roman" panose="02020603050405020304" pitchFamily="18" charset="0"/>
                </a:rPr>
                <a:t> </a:t>
              </a:r>
              <a:r>
                <a:rPr kumimoji="0" lang="zh-TW" altLang="en-US" sz="36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科 技 接 受 模 式</a:t>
              </a:r>
              <a:endParaRPr kumimoji="0" lang="en-US" altLang="zh-TW" sz="3600" b="1" dirty="0">
                <a:solidFill>
                  <a:srgbClr val="000000"/>
                </a:solidFill>
                <a:latin typeface="微軟正黑體" panose="020B0604030504040204" pitchFamily="34" charset="-120"/>
                <a:ea typeface="微軟正黑體" panose="020B0604030504040204" pitchFamily="34" charset="-120"/>
              </a:endParaRPr>
            </a:p>
          </p:txBody>
        </p:sp>
      </p:grpSp>
      <p:grpSp>
        <p:nvGrpSpPr>
          <p:cNvPr id="52" name="Group 50"/>
          <p:cNvGrpSpPr>
            <a:grpSpLocks/>
          </p:cNvGrpSpPr>
          <p:nvPr/>
        </p:nvGrpSpPr>
        <p:grpSpPr bwMode="auto">
          <a:xfrm>
            <a:off x="2195362" y="4083502"/>
            <a:ext cx="5927795" cy="635000"/>
            <a:chOff x="1445" y="2213"/>
            <a:chExt cx="3917" cy="400"/>
          </a:xfrm>
        </p:grpSpPr>
        <p:grpSp>
          <p:nvGrpSpPr>
            <p:cNvPr id="53" name="Group 23"/>
            <p:cNvGrpSpPr>
              <a:grpSpLocks/>
            </p:cNvGrpSpPr>
            <p:nvPr/>
          </p:nvGrpSpPr>
          <p:grpSpPr bwMode="auto">
            <a:xfrm>
              <a:off x="1445" y="2296"/>
              <a:ext cx="240" cy="240"/>
              <a:chOff x="2075" y="1680"/>
              <a:chExt cx="1614" cy="1615"/>
            </a:xfrm>
          </p:grpSpPr>
          <p:sp>
            <p:nvSpPr>
              <p:cNvPr id="55" name="Oval 24"/>
              <p:cNvSpPr>
                <a:spLocks noChangeArrowheads="1"/>
              </p:cNvSpPr>
              <p:nvPr/>
            </p:nvSpPr>
            <p:spPr bwMode="gray">
              <a:xfrm>
                <a:off x="2075" y="1680"/>
                <a:ext cx="1614"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56" name="Oval 25"/>
              <p:cNvSpPr>
                <a:spLocks noChangeArrowheads="1"/>
              </p:cNvSpPr>
              <p:nvPr/>
            </p:nvSpPr>
            <p:spPr bwMode="gray">
              <a:xfrm>
                <a:off x="2169" y="1771"/>
                <a:ext cx="1428" cy="1433"/>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57" name="Oval 26"/>
              <p:cNvSpPr>
                <a:spLocks noChangeArrowheads="1"/>
              </p:cNvSpPr>
              <p:nvPr/>
            </p:nvSpPr>
            <p:spPr bwMode="gray">
              <a:xfrm>
                <a:off x="2255" y="1860"/>
                <a:ext cx="1265" cy="126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fontAlgn="auto" hangingPunct="1">
                  <a:spcBef>
                    <a:spcPts val="0"/>
                  </a:spcBef>
                  <a:spcAft>
                    <a:spcPts val="0"/>
                  </a:spcAft>
                  <a:defRPr/>
                </a:pPr>
                <a:endParaRPr kumimoji="0" lang="zh-TW" altLang="en-US">
                  <a:latin typeface="+mn-lt"/>
                </a:endParaRPr>
              </a:p>
            </p:txBody>
          </p:sp>
          <p:sp>
            <p:nvSpPr>
              <p:cNvPr id="58" name="Oval 27"/>
              <p:cNvSpPr>
                <a:spLocks noChangeArrowheads="1"/>
              </p:cNvSpPr>
              <p:nvPr/>
            </p:nvSpPr>
            <p:spPr bwMode="gray">
              <a:xfrm>
                <a:off x="2258" y="1857"/>
                <a:ext cx="1261" cy="1264"/>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59" name="Oval 28"/>
              <p:cNvSpPr>
                <a:spLocks noChangeArrowheads="1"/>
              </p:cNvSpPr>
              <p:nvPr/>
            </p:nvSpPr>
            <p:spPr bwMode="gray">
              <a:xfrm>
                <a:off x="2338" y="1935"/>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fontAlgn="auto" hangingPunct="1">
                  <a:spcBef>
                    <a:spcPts val="0"/>
                  </a:spcBef>
                  <a:spcAft>
                    <a:spcPts val="0"/>
                  </a:spcAft>
                  <a:defRPr/>
                </a:pPr>
                <a:endParaRPr kumimoji="0" lang="zh-TW" altLang="en-US">
                  <a:latin typeface="+mn-lt"/>
                </a:endParaRPr>
              </a:p>
            </p:txBody>
          </p:sp>
        </p:grpSp>
        <p:sp>
          <p:nvSpPr>
            <p:cNvPr id="54" name="AutoShape 6"/>
            <p:cNvSpPr>
              <a:spLocks noChangeArrowheads="1"/>
            </p:cNvSpPr>
            <p:nvPr/>
          </p:nvSpPr>
          <p:spPr bwMode="gray">
            <a:xfrm>
              <a:off x="1673" y="2213"/>
              <a:ext cx="3689" cy="400"/>
            </a:xfrm>
            <a:prstGeom prst="roundRect">
              <a:avLst>
                <a:gd name="adj" fmla="val 50000"/>
              </a:avLst>
            </a:prstGeom>
            <a:gradFill rotWithShape="1">
              <a:gsLst>
                <a:gs pos="0">
                  <a:srgbClr val="FFFFFF"/>
                </a:gs>
                <a:gs pos="100000">
                  <a:srgbClr val="B7E7FF"/>
                </a:gs>
              </a:gsLst>
              <a:lin ang="0" scaled="1"/>
            </a:gradFill>
            <a:ln w="28575" algn="ctr">
              <a:solidFill>
                <a:srgbClr val="B2B2B2"/>
              </a:solidFill>
              <a:round/>
              <a:headEnd/>
              <a:tailEnd/>
            </a:ln>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en-US" altLang="zh-TW" sz="3600" b="1" dirty="0" smtClean="0">
                  <a:solidFill>
                    <a:srgbClr val="000000"/>
                  </a:solidFill>
                  <a:latin typeface="Times New Roman" panose="02020603050405020304" pitchFamily="18" charset="0"/>
                  <a:ea typeface="標楷體" pitchFamily="65" charset="-120"/>
                  <a:cs typeface="Times New Roman" panose="02020603050405020304" pitchFamily="18" charset="0"/>
                </a:rPr>
                <a:t>2.4 </a:t>
              </a:r>
              <a:r>
                <a:rPr kumimoji="0" lang="zh-TW" altLang="en-US" sz="3600" b="1" dirty="0" smtClean="0">
                  <a:solidFill>
                    <a:srgbClr val="000000"/>
                  </a:solidFill>
                  <a:latin typeface="微軟正黑體" panose="020B0604030504040204" pitchFamily="34" charset="-120"/>
                  <a:ea typeface="微軟正黑體" panose="020B0604030504040204" pitchFamily="34" charset="-120"/>
                </a:rPr>
                <a:t>電 </a:t>
              </a:r>
              <a:r>
                <a:rPr kumimoji="0" lang="zh-TW" altLang="en-US" sz="3600" b="1" dirty="0">
                  <a:solidFill>
                    <a:srgbClr val="000000"/>
                  </a:solidFill>
                  <a:latin typeface="微軟正黑體" panose="020B0604030504040204" pitchFamily="34" charset="-120"/>
                  <a:ea typeface="微軟正黑體" panose="020B0604030504040204" pitchFamily="34" charset="-120"/>
                </a:rPr>
                <a:t>腦 自 我 效 能</a:t>
              </a:r>
              <a:endParaRPr kumimoji="0" lang="en-US" altLang="zh-TW" sz="3600" b="1" dirty="0">
                <a:solidFill>
                  <a:srgbClr val="000000"/>
                </a:solidFill>
                <a:latin typeface="微軟正黑體" panose="020B0604030504040204" pitchFamily="34" charset="-120"/>
                <a:ea typeface="微軟正黑體" panose="020B0604030504040204" pitchFamily="34" charset="-120"/>
              </a:endParaRPr>
            </a:p>
          </p:txBody>
        </p:sp>
      </p:grpSp>
      <p:grpSp>
        <p:nvGrpSpPr>
          <p:cNvPr id="60" name="Group 49"/>
          <p:cNvGrpSpPr>
            <a:grpSpLocks/>
          </p:cNvGrpSpPr>
          <p:nvPr/>
        </p:nvGrpSpPr>
        <p:grpSpPr bwMode="auto">
          <a:xfrm>
            <a:off x="2195362" y="3254822"/>
            <a:ext cx="5657403" cy="647700"/>
            <a:chOff x="1350" y="1661"/>
            <a:chExt cx="3340" cy="408"/>
          </a:xfrm>
        </p:grpSpPr>
        <p:grpSp>
          <p:nvGrpSpPr>
            <p:cNvPr id="61" name="Group 16"/>
            <p:cNvGrpSpPr>
              <a:grpSpLocks/>
            </p:cNvGrpSpPr>
            <p:nvPr/>
          </p:nvGrpSpPr>
          <p:grpSpPr bwMode="auto">
            <a:xfrm>
              <a:off x="1350" y="1739"/>
              <a:ext cx="240" cy="240"/>
              <a:chOff x="2078" y="1680"/>
              <a:chExt cx="1615" cy="1615"/>
            </a:xfrm>
          </p:grpSpPr>
          <p:sp>
            <p:nvSpPr>
              <p:cNvPr id="63" name="Oval 1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64" name="Oval 1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65" name="Oval 19"/>
              <p:cNvSpPr>
                <a:spLocks noChangeArrowheads="1"/>
              </p:cNvSpPr>
              <p:nvPr/>
            </p:nvSpPr>
            <p:spPr bwMode="gray">
              <a:xfrm>
                <a:off x="2253" y="1857"/>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fontAlgn="auto" hangingPunct="1">
                  <a:spcBef>
                    <a:spcPts val="0"/>
                  </a:spcBef>
                  <a:spcAft>
                    <a:spcPts val="0"/>
                  </a:spcAft>
                  <a:defRPr/>
                </a:pPr>
                <a:endParaRPr kumimoji="0" lang="zh-TW" altLang="en-US">
                  <a:latin typeface="+mn-lt"/>
                </a:endParaRPr>
              </a:p>
            </p:txBody>
          </p:sp>
          <p:sp>
            <p:nvSpPr>
              <p:cNvPr id="66" name="Oval 20"/>
              <p:cNvSpPr>
                <a:spLocks noChangeArrowheads="1"/>
              </p:cNvSpPr>
              <p:nvPr/>
            </p:nvSpPr>
            <p:spPr bwMode="gray">
              <a:xfrm>
                <a:off x="2254" y="1860"/>
                <a:ext cx="1262" cy="1267"/>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sp>
            <p:nvSpPr>
              <p:cNvPr id="67" name="Oval 21"/>
              <p:cNvSpPr>
                <a:spLocks noChangeArrowheads="1"/>
              </p:cNvSpPr>
              <p:nvPr/>
            </p:nvSpPr>
            <p:spPr bwMode="gray">
              <a:xfrm>
                <a:off x="2334" y="1933"/>
                <a:ext cx="1097" cy="110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fontAlgn="auto" hangingPunct="1">
                  <a:spcBef>
                    <a:spcPts val="0"/>
                  </a:spcBef>
                  <a:spcAft>
                    <a:spcPts val="0"/>
                  </a:spcAft>
                  <a:defRPr/>
                </a:pPr>
                <a:endParaRPr kumimoji="0" lang="zh-TW" altLang="en-US">
                  <a:latin typeface="+mn-lt"/>
                </a:endParaRPr>
              </a:p>
            </p:txBody>
          </p:sp>
          <p:sp>
            <p:nvSpPr>
              <p:cNvPr id="68" name="Oval 22"/>
              <p:cNvSpPr>
                <a:spLocks noChangeArrowheads="1"/>
              </p:cNvSpPr>
              <p:nvPr/>
            </p:nvSpPr>
            <p:spPr bwMode="gray">
              <a:xfrm>
                <a:off x="2337" y="1938"/>
                <a:ext cx="1096" cy="1098"/>
              </a:xfrm>
              <a:prstGeom prst="ellipse">
                <a:avLst/>
              </a:prstGeom>
              <a:gradFill rotWithShape="0">
                <a:gsLst>
                  <a:gs pos="0">
                    <a:srgbClr val="FF0000"/>
                  </a:gs>
                  <a:gs pos="16499">
                    <a:srgbClr val="E00812"/>
                  </a:gs>
                  <a:gs pos="24767">
                    <a:srgbClr val="D10C1B"/>
                  </a:gs>
                  <a:gs pos="42221">
                    <a:srgbClr val="B1152E"/>
                  </a:gs>
                  <a:gs pos="55960">
                    <a:srgbClr val="971C3D"/>
                  </a:gs>
                  <a:gs pos="71577">
                    <a:srgbClr val="7A244E"/>
                  </a:gs>
                  <a:gs pos="81625">
                    <a:srgbClr val="672959"/>
                  </a:gs>
                  <a:gs pos="100000">
                    <a:srgbClr val="4532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Georgia" pitchFamily="18" charset="0"/>
                </a:endParaRPr>
              </a:p>
            </p:txBody>
          </p:sp>
        </p:grpSp>
        <p:sp>
          <p:nvSpPr>
            <p:cNvPr id="62" name="AutoShape 7"/>
            <p:cNvSpPr>
              <a:spLocks noChangeArrowheads="1"/>
            </p:cNvSpPr>
            <p:nvPr/>
          </p:nvSpPr>
          <p:spPr bwMode="gray">
            <a:xfrm>
              <a:off x="1564" y="1661"/>
              <a:ext cx="3126" cy="408"/>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en-US" altLang="zh-TW" sz="3600" b="1" dirty="0" smtClean="0">
                  <a:solidFill>
                    <a:srgbClr val="000000"/>
                  </a:solidFill>
                  <a:latin typeface="Times New Roman" panose="02020603050405020304" pitchFamily="18" charset="0"/>
                  <a:ea typeface="標楷體" pitchFamily="65" charset="-120"/>
                  <a:cs typeface="Times New Roman" panose="02020603050405020304" pitchFamily="18" charset="0"/>
                </a:rPr>
                <a:t>2.3 </a:t>
              </a:r>
              <a:r>
                <a:rPr kumimoji="0" lang="zh-TW" altLang="en-US" sz="36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電 </a:t>
              </a:r>
              <a:r>
                <a:rPr kumimoji="0" lang="zh-TW" altLang="en-US" sz="3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腦 焦 慮</a:t>
              </a:r>
              <a:endParaRPr kumimoji="0" lang="en-US" altLang="zh-TW" sz="3600" b="1" dirty="0">
                <a:solidFill>
                  <a:srgbClr val="000000"/>
                </a:solidFill>
                <a:latin typeface="微軟正黑體" panose="020B0604030504040204" pitchFamily="34" charset="-120"/>
                <a:ea typeface="微軟正黑體" panose="020B0604030504040204" pitchFamily="34" charset="-120"/>
              </a:endParaRPr>
            </a:p>
          </p:txBody>
        </p:sp>
      </p:grpSp>
      <p:sp>
        <p:nvSpPr>
          <p:cNvPr id="3" name="日期版面配置區 2"/>
          <p:cNvSpPr>
            <a:spLocks noGrp="1"/>
          </p:cNvSpPr>
          <p:nvPr>
            <p:ph type="dt" sz="half" idx="10"/>
          </p:nvPr>
        </p:nvSpPr>
        <p:spPr/>
        <p:txBody>
          <a:bodyPr/>
          <a:lstStyle/>
          <a:p>
            <a:fld id="{E987F33F-5839-4816-92B9-755B73D0C899}" type="datetime1">
              <a:rPr lang="zh-TW" altLang="en-US" smtClean="0"/>
              <a:t>2014/5/17</a:t>
            </a:fld>
            <a:endParaRPr lang="zh-TW" altLang="en-US" dirty="0"/>
          </a:p>
        </p:txBody>
      </p:sp>
    </p:spTree>
    <p:extLst>
      <p:ext uri="{BB962C8B-B14F-4D97-AF65-F5344CB8AC3E}">
        <p14:creationId xmlns:p14="http://schemas.microsoft.com/office/powerpoint/2010/main" val="311485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2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ppt_x</p:attrName>
                                        </p:attrNameLst>
                                      </p:cBhvr>
                                      <p:tavLst>
                                        <p:tav tm="0">
                                          <p:val>
                                            <p:strVal val="#ppt_x-.2"/>
                                          </p:val>
                                        </p:tav>
                                        <p:tav tm="100000">
                                          <p:val>
                                            <p:strVal val="#ppt_x"/>
                                          </p:val>
                                        </p:tav>
                                      </p:tavLst>
                                    </p:anim>
                                    <p:anim calcmode="lin" valueType="num">
                                      <p:cBhvr>
                                        <p:cTn id="14"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5" dur="500"/>
                                        <p:tgtEl>
                                          <p:spTgt spid="9"/>
                                        </p:tgtEl>
                                      </p:cBhvr>
                                    </p:animEffect>
                                  </p:childTnLst>
                                </p:cTn>
                              </p:par>
                              <p:par>
                                <p:cTn id="16" presetID="29"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0" dur="500"/>
                                        <p:tgtEl>
                                          <p:spTgt spid="18"/>
                                        </p:tgtEl>
                                      </p:cBhvr>
                                    </p:animEffect>
                                  </p:childTnLst>
                                </p:cTn>
                              </p:par>
                              <p:par>
                                <p:cTn id="21" presetID="29"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ppt_x</p:attrName>
                                        </p:attrNameLst>
                                      </p:cBhvr>
                                      <p:tavLst>
                                        <p:tav tm="0">
                                          <p:val>
                                            <p:strVal val="#ppt_x-.2"/>
                                          </p:val>
                                        </p:tav>
                                        <p:tav tm="100000">
                                          <p:val>
                                            <p:strVal val="#ppt_x"/>
                                          </p:val>
                                        </p:tav>
                                      </p:tavLst>
                                    </p:anim>
                                    <p:anim calcmode="lin" valueType="num">
                                      <p:cBhvr>
                                        <p:cTn id="24" dur="5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5" dur="500"/>
                                        <p:tgtEl>
                                          <p:spTgt spid="26"/>
                                        </p:tgtEl>
                                      </p:cBhvr>
                                    </p:animEffect>
                                  </p:childTnLst>
                                </p:cTn>
                              </p:par>
                              <p:par>
                                <p:cTn id="26" presetID="29"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ppt_x</p:attrName>
                                        </p:attrNameLst>
                                      </p:cBhvr>
                                      <p:tavLst>
                                        <p:tav tm="0">
                                          <p:val>
                                            <p:strVal val="#ppt_x-.2"/>
                                          </p:val>
                                        </p:tav>
                                        <p:tav tm="100000">
                                          <p:val>
                                            <p:strVal val="#ppt_x"/>
                                          </p:val>
                                        </p:tav>
                                      </p:tavLst>
                                    </p:anim>
                                    <p:anim calcmode="lin" valueType="num">
                                      <p:cBhvr>
                                        <p:cTn id="29" dur="5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30" dur="500"/>
                                        <p:tgtEl>
                                          <p:spTgt spid="44"/>
                                        </p:tgtEl>
                                      </p:cBhvr>
                                    </p:animEffect>
                                  </p:childTnLst>
                                </p:cTn>
                              </p:par>
                              <p:par>
                                <p:cTn id="31" presetID="29"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ppt_x</p:attrName>
                                        </p:attrNameLst>
                                      </p:cBhvr>
                                      <p:tavLst>
                                        <p:tav tm="0">
                                          <p:val>
                                            <p:strVal val="#ppt_x-.2"/>
                                          </p:val>
                                        </p:tav>
                                        <p:tav tm="100000">
                                          <p:val>
                                            <p:strVal val="#ppt_x"/>
                                          </p:val>
                                        </p:tav>
                                      </p:tavLst>
                                    </p:anim>
                                    <p:anim calcmode="lin" valueType="num">
                                      <p:cBhvr>
                                        <p:cTn id="34" dur="500" fill="hold"/>
                                        <p:tgtEl>
                                          <p:spTgt spid="52"/>
                                        </p:tgtEl>
                                        <p:attrNameLst>
                                          <p:attrName>ppt_y</p:attrName>
                                        </p:attrNameLst>
                                      </p:cBhvr>
                                      <p:tavLst>
                                        <p:tav tm="0">
                                          <p:val>
                                            <p:strVal val="#ppt_y"/>
                                          </p:val>
                                        </p:tav>
                                        <p:tav tm="100000">
                                          <p:val>
                                            <p:strVal val="#ppt_y"/>
                                          </p:val>
                                        </p:tav>
                                      </p:tavLst>
                                    </p:anim>
                                    <p:animEffect transition="in" filter="wipe(right)" prLst="gradientSize: 0.1">
                                      <p:cBhvr>
                                        <p:cTn id="35" dur="500"/>
                                        <p:tgtEl>
                                          <p:spTgt spid="52"/>
                                        </p:tgtEl>
                                      </p:cBhvr>
                                    </p:animEffect>
                                  </p:childTnLst>
                                </p:cTn>
                              </p:par>
                              <p:par>
                                <p:cTn id="36" presetID="29" presetClass="entr" presetSubtype="0" fill="hold" nodeType="withEffect">
                                  <p:stCondLst>
                                    <p:cond delay="0"/>
                                  </p:stCondLst>
                                  <p:childTnLst>
                                    <p:set>
                                      <p:cBhvr>
                                        <p:cTn id="37" dur="1" fill="hold">
                                          <p:stCondLst>
                                            <p:cond delay="0"/>
                                          </p:stCondLst>
                                        </p:cTn>
                                        <p:tgtEl>
                                          <p:spTgt spid="60"/>
                                        </p:tgtEl>
                                        <p:attrNameLst>
                                          <p:attrName>style.visibility</p:attrName>
                                        </p:attrNameLst>
                                      </p:cBhvr>
                                      <p:to>
                                        <p:strVal val="visible"/>
                                      </p:to>
                                    </p:set>
                                    <p:anim calcmode="lin" valueType="num">
                                      <p:cBhvr>
                                        <p:cTn id="38" dur="500" fill="hold"/>
                                        <p:tgtEl>
                                          <p:spTgt spid="60"/>
                                        </p:tgtEl>
                                        <p:attrNameLst>
                                          <p:attrName>ppt_x</p:attrName>
                                        </p:attrNameLst>
                                      </p:cBhvr>
                                      <p:tavLst>
                                        <p:tav tm="0">
                                          <p:val>
                                            <p:strVal val="#ppt_x-.2"/>
                                          </p:val>
                                        </p:tav>
                                        <p:tav tm="100000">
                                          <p:val>
                                            <p:strVal val="#ppt_x"/>
                                          </p:val>
                                        </p:tav>
                                      </p:tavLst>
                                    </p:anim>
                                    <p:anim calcmode="lin" valueType="num">
                                      <p:cBhvr>
                                        <p:cTn id="39" dur="500" fill="hold"/>
                                        <p:tgtEl>
                                          <p:spTgt spid="60"/>
                                        </p:tgtEl>
                                        <p:attrNameLst>
                                          <p:attrName>ppt_y</p:attrName>
                                        </p:attrNameLst>
                                      </p:cBhvr>
                                      <p:tavLst>
                                        <p:tav tm="0">
                                          <p:val>
                                            <p:strVal val="#ppt_y"/>
                                          </p:val>
                                        </p:tav>
                                        <p:tav tm="100000">
                                          <p:val>
                                            <p:strVal val="#ppt_y"/>
                                          </p:val>
                                        </p:tav>
                                      </p:tavLst>
                                    </p:anim>
                                    <p:animEffect transition="in" filter="wipe(right)" prLst="gradientSize: 0.1">
                                      <p:cBhvr>
                                        <p:cTn id="4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2.1 </a:t>
            </a:r>
            <a:r>
              <a:rPr lang="zh-TW" altLang="en-US" dirty="0" smtClean="0"/>
              <a:t>數位學習</a:t>
            </a:r>
            <a:r>
              <a:rPr lang="en-US" altLang="zh-TW" dirty="0" smtClean="0"/>
              <a:t>(1/2)</a:t>
            </a:r>
            <a:endParaRPr lang="zh-TW" altLang="en-US" dirty="0"/>
          </a:p>
        </p:txBody>
      </p:sp>
      <p:sp>
        <p:nvSpPr>
          <p:cNvPr id="3" name="內容版面配置區 2"/>
          <p:cNvSpPr>
            <a:spLocks noGrp="1"/>
          </p:cNvSpPr>
          <p:nvPr>
            <p:ph idx="1"/>
          </p:nvPr>
        </p:nvSpPr>
        <p:spPr/>
        <p:txBody>
          <a:bodyPr>
            <a:normAutofit/>
          </a:bodyPr>
          <a:lstStyle/>
          <a:p>
            <a:r>
              <a:rPr lang="zh-TW" altLang="en-US" b="1" dirty="0" smtClean="0">
                <a:cs typeface="Times New Roman" panose="02020603050405020304" pitchFamily="18" charset="0"/>
              </a:rPr>
              <a:t>數位</a:t>
            </a:r>
            <a:r>
              <a:rPr lang="zh-TW" altLang="en-US" b="1" dirty="0">
                <a:cs typeface="Times New Roman" panose="02020603050405020304" pitchFamily="18" charset="0"/>
              </a:rPr>
              <a:t>學習定義</a:t>
            </a:r>
            <a:r>
              <a:rPr lang="zh-TW" altLang="en-US" dirty="0" smtClean="0">
                <a:cs typeface="Times New Roman" panose="02020603050405020304" pitchFamily="18" charset="0"/>
              </a:rPr>
              <a:t>：</a:t>
            </a:r>
            <a:endParaRPr lang="en-US" altLang="zh-TW" dirty="0">
              <a:cs typeface="Times New Roman" panose="02020603050405020304" pitchFamily="18" charset="0"/>
            </a:endParaRPr>
          </a:p>
          <a:p>
            <a:pPr lvl="1"/>
            <a:r>
              <a:rPr lang="en-US" altLang="zh-TW" dirty="0" smtClean="0">
                <a:cs typeface="Times New Roman" panose="02020603050405020304" pitchFamily="18" charset="0"/>
              </a:rPr>
              <a:t>Rosenberg(2001</a:t>
            </a:r>
            <a:r>
              <a:rPr lang="en-US" altLang="zh-TW" dirty="0">
                <a:cs typeface="Times New Roman" panose="02020603050405020304" pitchFamily="18" charset="0"/>
              </a:rPr>
              <a:t>)</a:t>
            </a:r>
            <a:r>
              <a:rPr lang="zh-TW" altLang="zh-TW" dirty="0">
                <a:cs typeface="Times New Roman" panose="02020603050405020304" pitchFamily="18" charset="0"/>
              </a:rPr>
              <a:t>指出數位學習利用網路科技傳遞更多元資訊以</a:t>
            </a:r>
            <a:r>
              <a:rPr lang="zh-TW" altLang="zh-TW" dirty="0">
                <a:solidFill>
                  <a:srgbClr val="FF0000"/>
                </a:solidFill>
                <a:cs typeface="Times New Roman" panose="02020603050405020304" pitchFamily="18" charset="0"/>
              </a:rPr>
              <a:t>增進知識</a:t>
            </a:r>
            <a:r>
              <a:rPr lang="zh-TW" altLang="zh-TW" dirty="0">
                <a:cs typeface="Times New Roman" panose="02020603050405020304" pitchFamily="18" charset="0"/>
              </a:rPr>
              <a:t>和</a:t>
            </a:r>
            <a:r>
              <a:rPr lang="zh-TW" altLang="zh-TW" dirty="0">
                <a:solidFill>
                  <a:srgbClr val="FF0000"/>
                </a:solidFill>
                <a:cs typeface="Times New Roman" panose="02020603050405020304" pitchFamily="18" charset="0"/>
              </a:rPr>
              <a:t>學習成效</a:t>
            </a:r>
            <a:r>
              <a:rPr lang="zh-TW" altLang="zh-TW" dirty="0">
                <a:cs typeface="Times New Roman" panose="02020603050405020304" pitchFamily="18" charset="0"/>
              </a:rPr>
              <a:t>的方法</a:t>
            </a:r>
            <a:r>
              <a:rPr lang="zh-TW" altLang="en-US" dirty="0" smtClean="0">
                <a:cs typeface="Times New Roman" panose="02020603050405020304" pitchFamily="18" charset="0"/>
              </a:rPr>
              <a:t>。</a:t>
            </a:r>
            <a:endParaRPr lang="en-US" altLang="zh-TW" dirty="0" smtClean="0">
              <a:cs typeface="Times New Roman" panose="02020603050405020304" pitchFamily="18" charset="0"/>
            </a:endParaRPr>
          </a:p>
          <a:p>
            <a:pPr lvl="1"/>
            <a:r>
              <a:rPr lang="en-US" altLang="zh-TW" dirty="0" err="1"/>
              <a:t>Hofman</a:t>
            </a:r>
            <a:r>
              <a:rPr lang="en-US" altLang="zh-TW" dirty="0"/>
              <a:t>(2004)</a:t>
            </a:r>
            <a:r>
              <a:rPr lang="zh-TW" altLang="zh-TW" dirty="0"/>
              <a:t>指出數位學習是使用者</a:t>
            </a:r>
            <a:r>
              <a:rPr lang="zh-TW" altLang="zh-TW" dirty="0">
                <a:solidFill>
                  <a:srgbClr val="FF0000"/>
                </a:solidFill>
              </a:rPr>
              <a:t>應用數位媒介學習的過程</a:t>
            </a:r>
            <a:r>
              <a:rPr lang="zh-TW" altLang="zh-TW" dirty="0"/>
              <a:t>，包含網際網路、電腦、衛星廣播和互動式電視等。運用的範圍包括網路化學習、電腦化學習、虛擬教室及數位合作</a:t>
            </a:r>
            <a:r>
              <a:rPr lang="zh-TW" altLang="zh-TW" dirty="0" smtClean="0"/>
              <a:t>。</a:t>
            </a:r>
            <a:endParaRPr lang="en-US" altLang="zh-TW" b="1" dirty="0" smtClean="0"/>
          </a:p>
          <a:p>
            <a:endParaRPr lang="en-US" altLang="zh-TW" dirty="0" smtClean="0"/>
          </a:p>
          <a:p>
            <a:endParaRPr lang="en-US" altLang="zh-TW" dirty="0" smtClean="0"/>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5</a:t>
            </a:fld>
            <a:endParaRPr lang="zh-TW" altLang="en-US" dirty="0"/>
          </a:p>
        </p:txBody>
      </p:sp>
      <p:sp>
        <p:nvSpPr>
          <p:cNvPr id="5" name="日期版面配置區 4"/>
          <p:cNvSpPr>
            <a:spLocks noGrp="1"/>
          </p:cNvSpPr>
          <p:nvPr>
            <p:ph type="dt" sz="half" idx="10"/>
          </p:nvPr>
        </p:nvSpPr>
        <p:spPr/>
        <p:txBody>
          <a:bodyPr/>
          <a:lstStyle/>
          <a:p>
            <a:fld id="{08809234-31A9-4A76-984C-7022F7251BFE}" type="datetime1">
              <a:rPr lang="zh-TW" altLang="en-US" smtClean="0"/>
              <a:t>2014/5/17</a:t>
            </a:fld>
            <a:endParaRPr lang="zh-TW" altLang="en-US" dirty="0"/>
          </a:p>
        </p:txBody>
      </p:sp>
    </p:spTree>
    <p:extLst>
      <p:ext uri="{BB962C8B-B14F-4D97-AF65-F5344CB8AC3E}">
        <p14:creationId xmlns:p14="http://schemas.microsoft.com/office/powerpoint/2010/main" val="2162364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 </a:t>
            </a:r>
            <a:r>
              <a:rPr lang="zh-TW" altLang="en-US" dirty="0"/>
              <a:t>數位學習</a:t>
            </a:r>
            <a:r>
              <a:rPr lang="en-US" altLang="zh-TW" dirty="0"/>
              <a:t>(2/2)</a:t>
            </a:r>
            <a:endParaRPr lang="zh-TW" altLang="en-US" dirty="0"/>
          </a:p>
        </p:txBody>
      </p:sp>
      <p:sp>
        <p:nvSpPr>
          <p:cNvPr id="3" name="內容版面配置區 2"/>
          <p:cNvSpPr>
            <a:spLocks noGrp="1"/>
          </p:cNvSpPr>
          <p:nvPr>
            <p:ph idx="1"/>
          </p:nvPr>
        </p:nvSpPr>
        <p:spPr/>
        <p:txBody>
          <a:bodyPr/>
          <a:lstStyle/>
          <a:p>
            <a:r>
              <a:rPr lang="zh-TW" altLang="en-US" b="1" dirty="0"/>
              <a:t>傳統學習與數位學習差異：</a:t>
            </a:r>
            <a:endParaRPr lang="en-US" altLang="zh-TW" b="1" dirty="0"/>
          </a:p>
          <a:p>
            <a:endParaRPr lang="zh-TW" altLang="en-US" dirty="0"/>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6</a:t>
            </a:fld>
            <a:endParaRPr lang="zh-TW" altLang="en-US" dirty="0"/>
          </a:p>
        </p:txBody>
      </p:sp>
      <p:sp>
        <p:nvSpPr>
          <p:cNvPr id="5" name="日期版面配置區 4"/>
          <p:cNvSpPr>
            <a:spLocks noGrp="1"/>
          </p:cNvSpPr>
          <p:nvPr>
            <p:ph type="dt" sz="half" idx="10"/>
          </p:nvPr>
        </p:nvSpPr>
        <p:spPr/>
        <p:txBody>
          <a:bodyPr/>
          <a:lstStyle/>
          <a:p>
            <a:fld id="{8CF2C146-B7ED-4B67-AF75-D5CA1D99E726}" type="datetime1">
              <a:rPr lang="zh-TW" altLang="en-US" smtClean="0"/>
              <a:t>2014/5/17</a:t>
            </a:fld>
            <a:endParaRPr lang="zh-TW" altLang="en-US" dirty="0"/>
          </a:p>
        </p:txBody>
      </p:sp>
      <p:graphicFrame>
        <p:nvGraphicFramePr>
          <p:cNvPr id="7" name="表格 6"/>
          <p:cNvGraphicFramePr>
            <a:graphicFrameLocks noGrp="1"/>
          </p:cNvGraphicFramePr>
          <p:nvPr>
            <p:extLst>
              <p:ext uri="{D42A27DB-BD31-4B8C-83A1-F6EECF244321}">
                <p14:modId xmlns:p14="http://schemas.microsoft.com/office/powerpoint/2010/main" val="1159812120"/>
              </p:ext>
            </p:extLst>
          </p:nvPr>
        </p:nvGraphicFramePr>
        <p:xfrm>
          <a:off x="287274" y="2154169"/>
          <a:ext cx="7161276" cy="4114800"/>
        </p:xfrm>
        <a:graphic>
          <a:graphicData uri="http://schemas.openxmlformats.org/drawingml/2006/table">
            <a:tbl>
              <a:tblPr firstRow="1" bandRow="1">
                <a:tableStyleId>{2D5ABB26-0587-4C30-8999-92F81FD0307C}</a:tableStyleId>
              </a:tblPr>
              <a:tblGrid>
                <a:gridCol w="865566"/>
                <a:gridCol w="2940511"/>
                <a:gridCol w="3355199"/>
              </a:tblGrid>
              <a:tr h="449549">
                <a:tc>
                  <a:txBody>
                    <a:bodyPr/>
                    <a:lstStyle/>
                    <a:p>
                      <a:endParaRPr lang="zh-TW" altLang="en-US" sz="2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zh-TW" altLang="en-US" sz="2400" b="1" dirty="0" smtClean="0"/>
                        <a:t>傳統學習</a:t>
                      </a:r>
                      <a:endParaRPr lang="zh-TW" alt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zh-TW" altLang="en-US" sz="2400" b="1" dirty="0" smtClean="0"/>
                        <a:t>數位學習</a:t>
                      </a:r>
                      <a:endParaRPr lang="zh-TW" altLang="en-US" sz="2400"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809188">
                <a:tc>
                  <a:txBody>
                    <a:bodyPr/>
                    <a:lstStyle/>
                    <a:p>
                      <a:r>
                        <a:rPr lang="zh-TW" altLang="en-US" sz="2400" b="1" dirty="0" smtClean="0"/>
                        <a:t>時空環境</a:t>
                      </a:r>
                      <a:endParaRPr lang="zh-TW" altLang="en-US" sz="24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zh-TW" altLang="en-US" sz="2400" dirty="0" smtClean="0"/>
                        <a:t>同一時間和地點</a:t>
                      </a:r>
                      <a:endParaRPr lang="zh-TW"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zh-TW" altLang="en-US" sz="2400" dirty="0" smtClean="0"/>
                        <a:t>沒有時間與空間的限制</a:t>
                      </a:r>
                      <a:endParaRPr lang="zh-TW" altLang="en-US" sz="24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549">
                <a:tc>
                  <a:txBody>
                    <a:bodyPr/>
                    <a:lstStyle/>
                    <a:p>
                      <a:r>
                        <a:rPr lang="zh-TW" altLang="en-US" sz="2400" b="1" dirty="0" smtClean="0"/>
                        <a:t>教材呈現</a:t>
                      </a:r>
                      <a:endParaRPr lang="zh-TW" altLang="en-US" sz="24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zh-TW" altLang="en-US" sz="2400" dirty="0" smtClean="0"/>
                        <a:t>教師操作示範</a:t>
                      </a:r>
                      <a:endParaRPr lang="zh-TW"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zh-TW" altLang="en-US" sz="2400" dirty="0" smtClean="0"/>
                        <a:t>文字、圖片與動畫</a:t>
                      </a:r>
                      <a:endParaRPr lang="zh-TW" altLang="en-US" sz="24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68828">
                <a:tc>
                  <a:txBody>
                    <a:bodyPr/>
                    <a:lstStyle/>
                    <a:p>
                      <a:r>
                        <a:rPr lang="zh-TW" altLang="en-US" sz="2400" b="1" dirty="0" smtClean="0"/>
                        <a:t>硬體設備</a:t>
                      </a:r>
                      <a:endParaRPr lang="zh-TW" altLang="en-US" sz="24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zh-TW" altLang="en-US" sz="2400" dirty="0" smtClean="0"/>
                        <a:t>不需過多的硬體設備</a:t>
                      </a:r>
                      <a:endParaRPr lang="zh-TW"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zh-TW" altLang="zh-TW" sz="2400" kern="100" dirty="0" smtClean="0">
                          <a:effectLst/>
                        </a:rPr>
                        <a:t>需具備因應的硬體設備及技術，介面需要經過設計</a:t>
                      </a:r>
                      <a:endParaRPr lang="zh-TW" altLang="zh-TW" sz="2400" kern="100" dirty="0" smtClean="0">
                        <a:solidFill>
                          <a:schemeClr val="tx1"/>
                        </a:solidFill>
                        <a:effectLst/>
                        <a:latin typeface="微軟正黑體" panose="020B0604030504040204" pitchFamily="34" charset="-120"/>
                        <a:ea typeface="+mn-ea"/>
                        <a:cs typeface="+mn-cs"/>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9188">
                <a:tc>
                  <a:txBody>
                    <a:bodyPr/>
                    <a:lstStyle/>
                    <a:p>
                      <a:r>
                        <a:rPr lang="zh-TW" altLang="en-US" sz="2400" b="1" dirty="0" smtClean="0"/>
                        <a:t>學習成效</a:t>
                      </a:r>
                      <a:endParaRPr lang="zh-TW" altLang="en-US" sz="24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zh-TW" altLang="zh-TW" sz="2400" kern="100" dirty="0" smtClean="0">
                          <a:effectLst/>
                        </a:rPr>
                        <a:t>紙筆測驗</a:t>
                      </a:r>
                      <a:endParaRPr lang="zh-TW" altLang="zh-TW" sz="2400" kern="100" dirty="0" smtClean="0">
                        <a:effectLst/>
                        <a:latin typeface="微軟正黑體" panose="020B0604030504040204" pitchFamily="34" charset="-12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zh-TW" altLang="zh-TW" sz="2400" kern="100" dirty="0" smtClean="0">
                          <a:effectLst/>
                        </a:rPr>
                        <a:t>學習過程系統化記錄</a:t>
                      </a:r>
                      <a:r>
                        <a:rPr lang="zh-TW" altLang="en-US" sz="2400" kern="100" dirty="0" smtClean="0">
                          <a:effectLst/>
                        </a:rPr>
                        <a:t>做</a:t>
                      </a:r>
                      <a:r>
                        <a:rPr lang="zh-TW" altLang="zh-TW" sz="2400" kern="100" dirty="0" smtClean="0">
                          <a:effectLst/>
                        </a:rPr>
                        <a:t>評估</a:t>
                      </a:r>
                      <a:endParaRPr lang="zh-TW" altLang="zh-TW" sz="2400" kern="100" dirty="0" smtClean="0">
                        <a:effectLst/>
                        <a:latin typeface="微軟正黑體" panose="020B0604030504040204" pitchFamily="34" charset="-12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876284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2.2 </a:t>
            </a:r>
            <a:r>
              <a:rPr lang="zh-TW" altLang="en-US" dirty="0" smtClean="0"/>
              <a:t>科技接受模式</a:t>
            </a:r>
            <a:endParaRPr lang="zh-TW" altLang="en-US" dirty="0"/>
          </a:p>
        </p:txBody>
      </p:sp>
      <p:sp>
        <p:nvSpPr>
          <p:cNvPr id="3" name="內容版面配置區 2"/>
          <p:cNvSpPr>
            <a:spLocks noGrp="1"/>
          </p:cNvSpPr>
          <p:nvPr>
            <p:ph idx="1"/>
          </p:nvPr>
        </p:nvSpPr>
        <p:spPr>
          <a:xfrm>
            <a:off x="609598" y="1431758"/>
            <a:ext cx="6572251" cy="4974730"/>
          </a:xfrm>
        </p:spPr>
        <p:txBody>
          <a:bodyPr/>
          <a:lstStyle/>
          <a:p>
            <a:r>
              <a:rPr lang="en-US" altLang="zh-TW" dirty="0" smtClean="0">
                <a:cs typeface="Times New Roman" panose="02020603050405020304" pitchFamily="18" charset="0"/>
              </a:rPr>
              <a:t>Davis</a:t>
            </a:r>
            <a:r>
              <a:rPr lang="zh-TW" altLang="zh-TW" dirty="0">
                <a:cs typeface="Times New Roman" panose="02020603050405020304" pitchFamily="18" charset="0"/>
              </a:rPr>
              <a:t>、</a:t>
            </a:r>
            <a:r>
              <a:rPr lang="en-US" altLang="zh-TW" dirty="0" err="1">
                <a:cs typeface="Times New Roman" panose="02020603050405020304" pitchFamily="18" charset="0"/>
              </a:rPr>
              <a:t>Bagozzi</a:t>
            </a:r>
            <a:r>
              <a:rPr lang="zh-TW" altLang="zh-TW" dirty="0">
                <a:cs typeface="Times New Roman" panose="02020603050405020304" pitchFamily="18" charset="0"/>
              </a:rPr>
              <a:t>和</a:t>
            </a:r>
            <a:r>
              <a:rPr lang="en-US" altLang="zh-TW" dirty="0" err="1">
                <a:cs typeface="Times New Roman" panose="02020603050405020304" pitchFamily="18" charset="0"/>
              </a:rPr>
              <a:t>Warshaw</a:t>
            </a:r>
            <a:r>
              <a:rPr lang="en-US" altLang="zh-TW" dirty="0">
                <a:cs typeface="Times New Roman" panose="02020603050405020304" pitchFamily="18" charset="0"/>
              </a:rPr>
              <a:t>(1989</a:t>
            </a:r>
            <a:r>
              <a:rPr lang="en-US" altLang="zh-TW" dirty="0" smtClean="0">
                <a:cs typeface="Times New Roman" panose="02020603050405020304" pitchFamily="18" charset="0"/>
              </a:rPr>
              <a:t>)</a:t>
            </a:r>
          </a:p>
          <a:p>
            <a:pPr marL="0" indent="0" algn="just">
              <a:lnSpc>
                <a:spcPct val="105000"/>
              </a:lnSpc>
              <a:spcBef>
                <a:spcPct val="20000"/>
              </a:spcBef>
              <a:buSzPct val="85000"/>
              <a:buNone/>
              <a:defRPr/>
            </a:pPr>
            <a:r>
              <a:rPr lang="en-US" altLang="zh-TW" dirty="0" smtClean="0">
                <a:cs typeface="Times New Roman" panose="02020603050405020304" pitchFamily="18" charset="0"/>
              </a:rPr>
              <a:t>   (1)</a:t>
            </a:r>
            <a:r>
              <a:rPr lang="zh-TW" altLang="en-US" dirty="0" smtClean="0">
                <a:cs typeface="Times New Roman" panose="02020603050405020304" pitchFamily="18" charset="0"/>
              </a:rPr>
              <a:t> </a:t>
            </a:r>
            <a:r>
              <a:rPr lang="zh-TW" altLang="en-US" dirty="0" smtClean="0">
                <a:solidFill>
                  <a:srgbClr val="FF0000"/>
                </a:solidFill>
                <a:cs typeface="Times New Roman" panose="02020603050405020304" pitchFamily="18" charset="0"/>
              </a:rPr>
              <a:t>知覺</a:t>
            </a:r>
            <a:r>
              <a:rPr lang="zh-TW" altLang="zh-TW" dirty="0" smtClean="0">
                <a:solidFill>
                  <a:srgbClr val="FF0000"/>
                </a:solidFill>
                <a:cs typeface="Times New Roman" panose="02020603050405020304" pitchFamily="18" charset="0"/>
              </a:rPr>
              <a:t>有用性</a:t>
            </a:r>
            <a:r>
              <a:rPr lang="en-US" altLang="zh-TW" dirty="0" smtClean="0">
                <a:solidFill>
                  <a:srgbClr val="FF0000"/>
                </a:solidFill>
                <a:cs typeface="Times New Roman" panose="02020603050405020304" pitchFamily="18" charset="0"/>
              </a:rPr>
              <a:t>         </a:t>
            </a:r>
            <a:r>
              <a:rPr lang="en-US" altLang="zh-TW" dirty="0" smtClean="0">
                <a:cs typeface="Times New Roman" panose="02020603050405020304" pitchFamily="18" charset="0"/>
              </a:rPr>
              <a:t>(4)</a:t>
            </a:r>
            <a:r>
              <a:rPr lang="zh-TW" altLang="en-US" dirty="0" smtClean="0">
                <a:cs typeface="Times New Roman" panose="02020603050405020304" pitchFamily="18" charset="0"/>
              </a:rPr>
              <a:t> </a:t>
            </a:r>
            <a:r>
              <a:rPr lang="zh-TW" altLang="en-US" dirty="0" smtClean="0">
                <a:solidFill>
                  <a:srgbClr val="FF0000"/>
                </a:solidFill>
                <a:cs typeface="Times New Roman" panose="02020603050405020304" pitchFamily="18" charset="0"/>
              </a:rPr>
              <a:t>行為意圖 </a:t>
            </a:r>
            <a:endParaRPr lang="en-US" altLang="zh-TW" dirty="0" smtClean="0">
              <a:solidFill>
                <a:srgbClr val="FF0000"/>
              </a:solidFill>
              <a:cs typeface="Times New Roman" panose="02020603050405020304" pitchFamily="18" charset="0"/>
            </a:endParaRPr>
          </a:p>
          <a:p>
            <a:pPr marL="0" indent="0" algn="just">
              <a:lnSpc>
                <a:spcPct val="105000"/>
              </a:lnSpc>
              <a:spcBef>
                <a:spcPct val="20000"/>
              </a:spcBef>
              <a:buSzPct val="85000"/>
              <a:buNone/>
              <a:defRPr/>
            </a:pPr>
            <a:r>
              <a:rPr lang="en-US" altLang="zh-TW" dirty="0" smtClean="0">
                <a:cs typeface="Times New Roman" panose="02020603050405020304" pitchFamily="18" charset="0"/>
              </a:rPr>
              <a:t>   (2)</a:t>
            </a:r>
            <a:r>
              <a:rPr lang="zh-TW" altLang="en-US" dirty="0" smtClean="0">
                <a:cs typeface="Times New Roman" panose="02020603050405020304" pitchFamily="18" charset="0"/>
              </a:rPr>
              <a:t> </a:t>
            </a:r>
            <a:r>
              <a:rPr lang="zh-TW" altLang="zh-TW" dirty="0" smtClean="0">
                <a:solidFill>
                  <a:srgbClr val="FF0000"/>
                </a:solidFill>
                <a:cs typeface="Times New Roman" panose="02020603050405020304" pitchFamily="18" charset="0"/>
              </a:rPr>
              <a:t>知覺</a:t>
            </a:r>
            <a:r>
              <a:rPr lang="zh-TW" altLang="zh-TW" dirty="0">
                <a:solidFill>
                  <a:srgbClr val="FF0000"/>
                </a:solidFill>
                <a:cs typeface="Times New Roman" panose="02020603050405020304" pitchFamily="18" charset="0"/>
              </a:rPr>
              <a:t>易用</a:t>
            </a:r>
            <a:r>
              <a:rPr lang="zh-TW" altLang="zh-TW" dirty="0" smtClean="0">
                <a:solidFill>
                  <a:srgbClr val="FF0000"/>
                </a:solidFill>
                <a:cs typeface="Times New Roman" panose="02020603050405020304" pitchFamily="18" charset="0"/>
              </a:rPr>
              <a:t>性</a:t>
            </a:r>
            <a:r>
              <a:rPr lang="en-US" altLang="zh-TW" dirty="0" smtClean="0">
                <a:solidFill>
                  <a:srgbClr val="FF0000"/>
                </a:solidFill>
                <a:cs typeface="Times New Roman" panose="02020603050405020304" pitchFamily="18" charset="0"/>
              </a:rPr>
              <a:t>         </a:t>
            </a:r>
            <a:r>
              <a:rPr lang="en-US" altLang="zh-TW" dirty="0" smtClean="0">
                <a:cs typeface="Times New Roman" panose="02020603050405020304" pitchFamily="18" charset="0"/>
              </a:rPr>
              <a:t>(</a:t>
            </a:r>
            <a:r>
              <a:rPr lang="en-US" altLang="zh-TW" dirty="0">
                <a:cs typeface="Times New Roman" panose="02020603050405020304" pitchFamily="18" charset="0"/>
              </a:rPr>
              <a:t>5</a:t>
            </a:r>
            <a:r>
              <a:rPr lang="en-US" altLang="zh-TW" dirty="0" smtClean="0">
                <a:cs typeface="Times New Roman" panose="02020603050405020304" pitchFamily="18" charset="0"/>
              </a:rPr>
              <a:t>)</a:t>
            </a:r>
            <a:r>
              <a:rPr lang="zh-TW" altLang="en-US" dirty="0" smtClean="0">
                <a:cs typeface="Times New Roman" panose="02020603050405020304" pitchFamily="18" charset="0"/>
              </a:rPr>
              <a:t> </a:t>
            </a:r>
            <a:r>
              <a:rPr lang="zh-TW" altLang="zh-TW" dirty="0" smtClean="0">
                <a:solidFill>
                  <a:srgbClr val="FF0000"/>
                </a:solidFill>
                <a:cs typeface="Times New Roman" panose="02020603050405020304" pitchFamily="18" charset="0"/>
              </a:rPr>
              <a:t>實際</a:t>
            </a:r>
            <a:r>
              <a:rPr lang="zh-TW" altLang="zh-TW" dirty="0">
                <a:solidFill>
                  <a:srgbClr val="FF0000"/>
                </a:solidFill>
                <a:cs typeface="Times New Roman" panose="02020603050405020304" pitchFamily="18" charset="0"/>
              </a:rPr>
              <a:t>使用</a:t>
            </a:r>
            <a:r>
              <a:rPr lang="zh-TW" altLang="en-US" dirty="0">
                <a:solidFill>
                  <a:srgbClr val="FF0000"/>
                </a:solidFill>
                <a:cs typeface="Times New Roman" panose="02020603050405020304" pitchFamily="18" charset="0"/>
              </a:rPr>
              <a:t> </a:t>
            </a:r>
            <a:endParaRPr lang="en-US" altLang="zh-TW" dirty="0" smtClean="0">
              <a:solidFill>
                <a:srgbClr val="FF0000"/>
              </a:solidFill>
              <a:cs typeface="Times New Roman" panose="02020603050405020304" pitchFamily="18" charset="0"/>
            </a:endParaRPr>
          </a:p>
          <a:p>
            <a:pPr marL="0" indent="0" algn="just">
              <a:lnSpc>
                <a:spcPct val="105000"/>
              </a:lnSpc>
              <a:spcBef>
                <a:spcPct val="20000"/>
              </a:spcBef>
              <a:buSzPct val="85000"/>
              <a:buNone/>
              <a:defRPr/>
            </a:pPr>
            <a:r>
              <a:rPr lang="en-US" altLang="zh-TW" dirty="0" smtClean="0">
                <a:cs typeface="Times New Roman" panose="02020603050405020304" pitchFamily="18" charset="0"/>
              </a:rPr>
              <a:t>   (</a:t>
            </a:r>
            <a:r>
              <a:rPr lang="en-US" altLang="zh-TW" dirty="0">
                <a:cs typeface="Times New Roman" panose="02020603050405020304" pitchFamily="18" charset="0"/>
              </a:rPr>
              <a:t>3</a:t>
            </a:r>
            <a:r>
              <a:rPr lang="en-US" altLang="zh-TW" dirty="0" smtClean="0">
                <a:cs typeface="Times New Roman" panose="02020603050405020304" pitchFamily="18" charset="0"/>
              </a:rPr>
              <a:t>)</a:t>
            </a:r>
            <a:r>
              <a:rPr lang="zh-TW" altLang="en-US" dirty="0" smtClean="0">
                <a:cs typeface="Times New Roman" panose="02020603050405020304" pitchFamily="18" charset="0"/>
              </a:rPr>
              <a:t> </a:t>
            </a:r>
            <a:r>
              <a:rPr lang="zh-TW" altLang="en-US" dirty="0" smtClean="0">
                <a:solidFill>
                  <a:srgbClr val="FF0000"/>
                </a:solidFill>
                <a:cs typeface="Times New Roman" panose="02020603050405020304" pitchFamily="18" charset="0"/>
              </a:rPr>
              <a:t>使用態度             </a:t>
            </a:r>
            <a:r>
              <a:rPr lang="en-US" altLang="zh-TW" dirty="0" smtClean="0">
                <a:cs typeface="Times New Roman" panose="02020603050405020304" pitchFamily="18" charset="0"/>
              </a:rPr>
              <a:t>(</a:t>
            </a:r>
            <a:r>
              <a:rPr lang="en-US" altLang="zh-TW" dirty="0">
                <a:cs typeface="Times New Roman" panose="02020603050405020304" pitchFamily="18" charset="0"/>
              </a:rPr>
              <a:t>6</a:t>
            </a:r>
            <a:r>
              <a:rPr lang="en-US" altLang="zh-TW" dirty="0" smtClean="0">
                <a:cs typeface="Times New Roman" panose="02020603050405020304" pitchFamily="18" charset="0"/>
              </a:rPr>
              <a:t>)</a:t>
            </a:r>
            <a:r>
              <a:rPr lang="zh-TW" altLang="en-US" dirty="0" smtClean="0">
                <a:cs typeface="Times New Roman" panose="02020603050405020304" pitchFamily="18" charset="0"/>
              </a:rPr>
              <a:t> </a:t>
            </a:r>
            <a:r>
              <a:rPr lang="zh-TW" altLang="en-US" dirty="0" smtClean="0">
                <a:solidFill>
                  <a:srgbClr val="FF0000"/>
                </a:solidFill>
                <a:cs typeface="Times New Roman" panose="02020603050405020304" pitchFamily="18" charset="0"/>
              </a:rPr>
              <a:t>外部變</a:t>
            </a:r>
            <a:r>
              <a:rPr lang="zh-TW" altLang="en-US" dirty="0">
                <a:solidFill>
                  <a:srgbClr val="FF0000"/>
                </a:solidFill>
                <a:cs typeface="Times New Roman" panose="02020603050405020304" pitchFamily="18" charset="0"/>
              </a:rPr>
              <a:t>數</a:t>
            </a:r>
            <a:endParaRPr lang="en-US" altLang="zh-TW" dirty="0">
              <a:solidFill>
                <a:srgbClr val="FF0000"/>
              </a:solidFill>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7</a:t>
            </a:fld>
            <a:endParaRPr lang="zh-TW" altLang="en-US" dirty="0"/>
          </a:p>
        </p:txBody>
      </p:sp>
      <p:pic>
        <p:nvPicPr>
          <p:cNvPr id="6" name="圖片 5"/>
          <p:cNvPicPr>
            <a:picLocks noChangeAspect="1"/>
          </p:cNvPicPr>
          <p:nvPr/>
        </p:nvPicPr>
        <p:blipFill>
          <a:blip r:embed="rId3"/>
          <a:stretch>
            <a:fillRect/>
          </a:stretch>
        </p:blipFill>
        <p:spPr>
          <a:xfrm>
            <a:off x="799658" y="3914459"/>
            <a:ext cx="5967596" cy="2492029"/>
          </a:xfrm>
          <a:prstGeom prst="rect">
            <a:avLst/>
          </a:prstGeom>
        </p:spPr>
      </p:pic>
      <p:sp>
        <p:nvSpPr>
          <p:cNvPr id="5" name="日期版面配置區 4"/>
          <p:cNvSpPr>
            <a:spLocks noGrp="1"/>
          </p:cNvSpPr>
          <p:nvPr>
            <p:ph type="dt" sz="half" idx="10"/>
          </p:nvPr>
        </p:nvSpPr>
        <p:spPr/>
        <p:txBody>
          <a:bodyPr/>
          <a:lstStyle/>
          <a:p>
            <a:fld id="{4B547E14-BDE8-4D7F-92D6-A2782E50743B}" type="datetime1">
              <a:rPr lang="zh-TW" altLang="en-US" smtClean="0"/>
              <a:t>2014/5/17</a:t>
            </a:fld>
            <a:endParaRPr lang="zh-TW" altLang="en-US" dirty="0"/>
          </a:p>
        </p:txBody>
      </p:sp>
    </p:spTree>
    <p:extLst>
      <p:ext uri="{BB962C8B-B14F-4D97-AF65-F5344CB8AC3E}">
        <p14:creationId xmlns:p14="http://schemas.microsoft.com/office/powerpoint/2010/main" val="2040006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2.3 </a:t>
            </a:r>
            <a:r>
              <a:rPr lang="zh-TW" altLang="en-US" dirty="0" smtClean="0"/>
              <a:t>電腦焦慮</a:t>
            </a:r>
            <a:endParaRPr lang="zh-TW" altLang="en-US" dirty="0"/>
          </a:p>
        </p:txBody>
      </p:sp>
      <p:sp>
        <p:nvSpPr>
          <p:cNvPr id="3" name="內容版面配置區 2"/>
          <p:cNvSpPr>
            <a:spLocks noGrp="1"/>
          </p:cNvSpPr>
          <p:nvPr>
            <p:ph idx="1"/>
          </p:nvPr>
        </p:nvSpPr>
        <p:spPr/>
        <p:txBody>
          <a:bodyPr>
            <a:normAutofit/>
          </a:bodyPr>
          <a:lstStyle/>
          <a:p>
            <a:pPr algn="just"/>
            <a:r>
              <a:rPr lang="en-US" altLang="zh-TW" dirty="0" err="1" smtClean="0">
                <a:cs typeface="Times New Roman" panose="02020603050405020304" pitchFamily="18" charset="0"/>
              </a:rPr>
              <a:t>Leso</a:t>
            </a:r>
            <a:r>
              <a:rPr lang="zh-TW" altLang="zh-TW" dirty="0" smtClean="0">
                <a:cs typeface="Times New Roman" panose="02020603050405020304" pitchFamily="18" charset="0"/>
              </a:rPr>
              <a:t>和</a:t>
            </a:r>
            <a:r>
              <a:rPr lang="en-US" altLang="zh-TW" dirty="0">
                <a:cs typeface="Times New Roman" panose="02020603050405020304" pitchFamily="18" charset="0"/>
              </a:rPr>
              <a:t>P</a:t>
            </a:r>
            <a:r>
              <a:rPr lang="en-US" altLang="zh-TW" dirty="0" smtClean="0">
                <a:cs typeface="Times New Roman" panose="02020603050405020304" pitchFamily="18" charset="0"/>
              </a:rPr>
              <a:t>eck(1992</a:t>
            </a:r>
            <a:r>
              <a:rPr lang="en-US" altLang="zh-TW" dirty="0">
                <a:cs typeface="Times New Roman" panose="02020603050405020304" pitchFamily="18" charset="0"/>
              </a:rPr>
              <a:t>)</a:t>
            </a:r>
            <a:r>
              <a:rPr lang="zh-TW" altLang="zh-TW" dirty="0">
                <a:cs typeface="Times New Roman" panose="02020603050405020304" pitchFamily="18" charset="0"/>
              </a:rPr>
              <a:t>提出電腦焦慮是一種情境焦慮，通常由</a:t>
            </a:r>
            <a:r>
              <a:rPr lang="zh-TW" altLang="zh-TW" dirty="0">
                <a:solidFill>
                  <a:srgbClr val="FF0000"/>
                </a:solidFill>
                <a:cs typeface="Times New Roman" panose="02020603050405020304" pitchFamily="18" charset="0"/>
              </a:rPr>
              <a:t>外在環境所引起內在焦慮</a:t>
            </a:r>
            <a:r>
              <a:rPr lang="zh-TW" altLang="zh-TW" dirty="0" smtClean="0">
                <a:cs typeface="Times New Roman" panose="02020603050405020304" pitchFamily="18" charset="0"/>
              </a:rPr>
              <a:t>。</a:t>
            </a:r>
            <a:endParaRPr lang="en-US" altLang="zh-TW" dirty="0" smtClean="0">
              <a:cs typeface="Times New Roman" panose="02020603050405020304" pitchFamily="18" charset="0"/>
            </a:endParaRPr>
          </a:p>
          <a:p>
            <a:r>
              <a:rPr lang="en-US" altLang="zh-TW" dirty="0" err="1"/>
              <a:t>Mclnerney</a:t>
            </a:r>
            <a:r>
              <a:rPr lang="zh-TW" altLang="zh-TW" dirty="0"/>
              <a:t>、</a:t>
            </a:r>
            <a:r>
              <a:rPr lang="en-US" altLang="zh-TW" dirty="0" err="1"/>
              <a:t>Mclnerney</a:t>
            </a:r>
            <a:r>
              <a:rPr lang="zh-TW" altLang="zh-TW" dirty="0"/>
              <a:t>和</a:t>
            </a:r>
            <a:r>
              <a:rPr lang="en-US" altLang="zh-TW" dirty="0"/>
              <a:t>Sinclair(1994)</a:t>
            </a:r>
            <a:r>
              <a:rPr lang="zh-TW" altLang="zh-TW" dirty="0"/>
              <a:t>提出電腦焦慮是一種特殊情境焦慮，只有個體在</a:t>
            </a:r>
            <a:r>
              <a:rPr lang="zh-TW" altLang="zh-TW" dirty="0">
                <a:solidFill>
                  <a:srgbClr val="FF0000"/>
                </a:solidFill>
              </a:rPr>
              <a:t>有壓</a:t>
            </a:r>
            <a:r>
              <a:rPr lang="zh-TW" altLang="zh-TW" dirty="0" smtClean="0">
                <a:solidFill>
                  <a:srgbClr val="FF0000"/>
                </a:solidFill>
              </a:rPr>
              <a:t>力</a:t>
            </a:r>
            <a:r>
              <a:rPr lang="zh-TW" altLang="zh-TW" dirty="0" smtClean="0"/>
              <a:t>的情境下才會被引發，電腦焦慮在本質上是短暫的</a:t>
            </a:r>
            <a:r>
              <a:rPr lang="zh-TW" altLang="zh-TW" dirty="0"/>
              <a:t>，可以藉由</a:t>
            </a:r>
            <a:r>
              <a:rPr lang="zh-TW" altLang="zh-TW" dirty="0" smtClean="0"/>
              <a:t>某些</a:t>
            </a:r>
            <a:r>
              <a:rPr lang="zh-TW" altLang="zh-TW" dirty="0">
                <a:solidFill>
                  <a:srgbClr val="FF0000"/>
                </a:solidFill>
              </a:rPr>
              <a:t>策略而改變</a:t>
            </a:r>
            <a:r>
              <a:rPr lang="zh-TW" altLang="zh-TW" dirty="0"/>
              <a:t>，將電腦焦慮假定是一種自我解釋的心理狀態，是一種「特殊的情境焦慮</a:t>
            </a:r>
            <a:r>
              <a:rPr lang="zh-TW" altLang="zh-TW" dirty="0" smtClean="0"/>
              <a:t>」</a:t>
            </a:r>
            <a:r>
              <a:rPr lang="zh-TW" altLang="en-US" dirty="0"/>
              <a:t>。</a:t>
            </a:r>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8</a:t>
            </a:fld>
            <a:endParaRPr lang="zh-TW" altLang="en-US" dirty="0"/>
          </a:p>
        </p:txBody>
      </p:sp>
      <p:sp>
        <p:nvSpPr>
          <p:cNvPr id="5" name="日期版面配置區 4"/>
          <p:cNvSpPr>
            <a:spLocks noGrp="1"/>
          </p:cNvSpPr>
          <p:nvPr>
            <p:ph type="dt" sz="half" idx="10"/>
          </p:nvPr>
        </p:nvSpPr>
        <p:spPr/>
        <p:txBody>
          <a:bodyPr/>
          <a:lstStyle/>
          <a:p>
            <a:fld id="{46332470-7989-4895-9F1D-42DB111B5D1E}" type="datetime1">
              <a:rPr lang="zh-TW" altLang="en-US" smtClean="0"/>
              <a:t>2014/5/17</a:t>
            </a:fld>
            <a:endParaRPr lang="zh-TW" altLang="en-US" dirty="0"/>
          </a:p>
        </p:txBody>
      </p:sp>
    </p:spTree>
    <p:extLst>
      <p:ext uri="{BB962C8B-B14F-4D97-AF65-F5344CB8AC3E}">
        <p14:creationId xmlns:p14="http://schemas.microsoft.com/office/powerpoint/2010/main" val="1790541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2.4 </a:t>
            </a:r>
            <a:r>
              <a:rPr lang="zh-TW" altLang="en-US" dirty="0" smtClean="0"/>
              <a:t>電腦自我效能</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err="1" smtClean="0"/>
              <a:t>Compeau</a:t>
            </a:r>
            <a:r>
              <a:rPr lang="zh-TW" altLang="zh-TW" dirty="0" smtClean="0"/>
              <a:t>和</a:t>
            </a:r>
            <a:r>
              <a:rPr lang="en-US" altLang="zh-TW" dirty="0" smtClean="0"/>
              <a:t>Higgins(1995)</a:t>
            </a:r>
          </a:p>
          <a:p>
            <a:pPr lvl="1"/>
            <a:r>
              <a:rPr lang="zh-TW" altLang="zh-TW" dirty="0" smtClean="0"/>
              <a:t>指出電腦自我效能是指個人</a:t>
            </a:r>
            <a:r>
              <a:rPr lang="zh-TW" altLang="zh-TW" dirty="0" smtClean="0">
                <a:solidFill>
                  <a:srgbClr val="FF0000"/>
                </a:solidFill>
              </a:rPr>
              <a:t>對自己電腦能力的判斷</a:t>
            </a:r>
            <a:r>
              <a:rPr lang="zh-TW" altLang="zh-TW" dirty="0" smtClean="0"/>
              <a:t>，用電腦可以幫助解決任何問題，而非實際電腦操作技巧</a:t>
            </a:r>
            <a:r>
              <a:rPr lang="zh-TW" altLang="en-US" dirty="0" smtClean="0"/>
              <a:t>。</a:t>
            </a:r>
            <a:endParaRPr lang="en-US" altLang="zh-TW" dirty="0" smtClean="0"/>
          </a:p>
          <a:p>
            <a:pPr lvl="1"/>
            <a:r>
              <a:rPr lang="zh-TW" altLang="en-US" dirty="0" smtClean="0"/>
              <a:t>並</a:t>
            </a:r>
            <a:r>
              <a:rPr lang="zh-TW" altLang="zh-TW" dirty="0" smtClean="0"/>
              <a:t>指出電腦自我效能的三個向度分別為</a:t>
            </a:r>
            <a:r>
              <a:rPr lang="zh-TW" altLang="en-US" dirty="0" smtClean="0"/>
              <a:t>：</a:t>
            </a:r>
            <a:endParaRPr lang="en-US" altLang="zh-TW" dirty="0" smtClean="0"/>
          </a:p>
          <a:p>
            <a:pPr lvl="2"/>
            <a:r>
              <a:rPr lang="zh-TW" altLang="zh-TW" dirty="0" smtClean="0"/>
              <a:t>廣度</a:t>
            </a:r>
            <a:endParaRPr lang="en-US" altLang="zh-TW" dirty="0"/>
          </a:p>
          <a:p>
            <a:pPr lvl="2"/>
            <a:r>
              <a:rPr lang="zh-TW" altLang="zh-TW" dirty="0" smtClean="0"/>
              <a:t>強度</a:t>
            </a:r>
            <a:r>
              <a:rPr lang="en-US" altLang="zh-TW" dirty="0" smtClean="0"/>
              <a:t> </a:t>
            </a:r>
          </a:p>
          <a:p>
            <a:pPr lvl="2"/>
            <a:r>
              <a:rPr lang="zh-TW" altLang="zh-TW" dirty="0" smtClean="0"/>
              <a:t>普遍度</a:t>
            </a:r>
            <a:endParaRPr lang="zh-TW" altLang="en-US" dirty="0" smtClean="0"/>
          </a:p>
          <a:p>
            <a:endParaRPr lang="zh-TW" altLang="en-US" dirty="0"/>
          </a:p>
        </p:txBody>
      </p:sp>
      <p:sp>
        <p:nvSpPr>
          <p:cNvPr id="4" name="投影片編號版面配置區 3"/>
          <p:cNvSpPr>
            <a:spLocks noGrp="1"/>
          </p:cNvSpPr>
          <p:nvPr>
            <p:ph type="sldNum" sz="quarter" idx="12"/>
          </p:nvPr>
        </p:nvSpPr>
        <p:spPr/>
        <p:txBody>
          <a:bodyPr/>
          <a:lstStyle/>
          <a:p>
            <a:fld id="{B75BABF2-9392-46EC-9B42-4B7516D0480E}" type="slidenum">
              <a:rPr lang="zh-TW" altLang="en-US" smtClean="0"/>
              <a:pPr/>
              <a:t>9</a:t>
            </a:fld>
            <a:endParaRPr lang="zh-TW" altLang="en-US" dirty="0"/>
          </a:p>
        </p:txBody>
      </p:sp>
      <p:sp>
        <p:nvSpPr>
          <p:cNvPr id="5" name="日期版面配置區 4"/>
          <p:cNvSpPr>
            <a:spLocks noGrp="1"/>
          </p:cNvSpPr>
          <p:nvPr>
            <p:ph type="dt" sz="half" idx="10"/>
          </p:nvPr>
        </p:nvSpPr>
        <p:spPr/>
        <p:txBody>
          <a:bodyPr/>
          <a:lstStyle/>
          <a:p>
            <a:fld id="{6E49E0F9-5D55-4C75-8D65-3E800BF2C608}" type="datetime1">
              <a:rPr lang="zh-TW" altLang="en-US" smtClean="0"/>
              <a:t>2014/5/17</a:t>
            </a:fld>
            <a:endParaRPr lang="zh-TW" altLang="en-US" dirty="0"/>
          </a:p>
        </p:txBody>
      </p:sp>
    </p:spTree>
    <p:extLst>
      <p:ext uri="{BB962C8B-B14F-4D97-AF65-F5344CB8AC3E}">
        <p14:creationId xmlns:p14="http://schemas.microsoft.com/office/powerpoint/2010/main" val="2852490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2526</TotalTime>
  <Words>4515</Words>
  <Application>Microsoft Office PowerPoint</Application>
  <PresentationFormat>如螢幕大小 (4:3)</PresentationFormat>
  <Paragraphs>558</Paragraphs>
  <Slides>36</Slides>
  <Notes>36</Notes>
  <HiddenSlides>0</HiddenSlides>
  <MMClips>0</MMClips>
  <ScaleCrop>false</ScaleCrop>
  <HeadingPairs>
    <vt:vector size="8" baseType="variant">
      <vt:variant>
        <vt:lpstr>使用字型</vt:lpstr>
      </vt:variant>
      <vt:variant>
        <vt:i4>10</vt:i4>
      </vt:variant>
      <vt:variant>
        <vt:lpstr>佈景主題</vt:lpstr>
      </vt:variant>
      <vt:variant>
        <vt:i4>1</vt:i4>
      </vt:variant>
      <vt:variant>
        <vt:lpstr>內嵌 OLE 伺服程式</vt:lpstr>
      </vt:variant>
      <vt:variant>
        <vt:i4>1</vt:i4>
      </vt:variant>
      <vt:variant>
        <vt:lpstr>投影片標題</vt:lpstr>
      </vt:variant>
      <vt:variant>
        <vt:i4>36</vt:i4>
      </vt:variant>
    </vt:vector>
  </HeadingPairs>
  <TitlesOfParts>
    <vt:vector size="48" baseType="lpstr">
      <vt:lpstr>微軟正黑體</vt:lpstr>
      <vt:lpstr>新細明體</vt:lpstr>
      <vt:lpstr>標楷體</vt:lpstr>
      <vt:lpstr>Arial</vt:lpstr>
      <vt:lpstr>Calibri</vt:lpstr>
      <vt:lpstr>Georgia</vt:lpstr>
      <vt:lpstr>Times New Roman</vt:lpstr>
      <vt:lpstr>Trebuchet MS</vt:lpstr>
      <vt:lpstr>Wingdings</vt:lpstr>
      <vt:lpstr>Wingdings 3</vt:lpstr>
      <vt:lpstr>多面向</vt:lpstr>
      <vt:lpstr>Visio</vt:lpstr>
      <vt:lpstr>探討餐飲科系學生使用烘焙數位教材行為意圖之研究 Explaining the behavioral intention of hospitality department students using baking digital learning </vt:lpstr>
      <vt:lpstr>Outline</vt:lpstr>
      <vt:lpstr>1. 研究背景與動機、目的</vt:lpstr>
      <vt:lpstr>2. 文獻探討</vt:lpstr>
      <vt:lpstr>2.1 數位學習(1/2)</vt:lpstr>
      <vt:lpstr>2.1 數位學習(2/2)</vt:lpstr>
      <vt:lpstr>2.2 科技接受模式</vt:lpstr>
      <vt:lpstr>2.3 電腦焦慮</vt:lpstr>
      <vt:lpstr>2.4 電腦自我效能</vt:lpstr>
      <vt:lpstr>2.5 知覺財務成本</vt:lpstr>
      <vt:lpstr>2.6 知覺資訊品質</vt:lpstr>
      <vt:lpstr>3. 研究方法</vt:lpstr>
      <vt:lpstr>3.1 數位教材製作(1/6)</vt:lpstr>
      <vt:lpstr>3.1 數位教材製作(2/6)</vt:lpstr>
      <vt:lpstr>3.1 數位教材製作(3/6)</vt:lpstr>
      <vt:lpstr>3.1 數位教材製作(4/6)</vt:lpstr>
      <vt:lpstr>3.1 數位教材製作(5/6)</vt:lpstr>
      <vt:lpstr>3.1 數位教材製作(6/6)</vt:lpstr>
      <vt:lpstr>3.2 研究架構與研究假設</vt:lpstr>
      <vt:lpstr>3.3 抽樣方法</vt:lpstr>
      <vt:lpstr>3.4 問卷設計(1/8)</vt:lpstr>
      <vt:lpstr>3.4 問卷設計(2/8)</vt:lpstr>
      <vt:lpstr>3.4 問卷設計(3/8)</vt:lpstr>
      <vt:lpstr>3.4 問卷設計(4/8)</vt:lpstr>
      <vt:lpstr>3.4 問卷設計(5/8)</vt:lpstr>
      <vt:lpstr>3.4 問卷設計(6/8)</vt:lpstr>
      <vt:lpstr>3.4 問卷設計(7/8)</vt:lpstr>
      <vt:lpstr>3.4 問卷設計(8/8)</vt:lpstr>
      <vt:lpstr>4. 研究結果與討論</vt:lpstr>
      <vt:lpstr>4.1 描述性統計分析</vt:lpstr>
      <vt:lpstr>4.2 多元回歸分析(1/2)</vt:lpstr>
      <vt:lpstr>4.2 多元回歸分析(2/2)</vt:lpstr>
      <vt:lpstr>4.3 研究結果</vt:lpstr>
      <vt:lpstr>5. 研究結論</vt:lpstr>
      <vt:lpstr>6. 研究限制、後續建議</vt:lpstr>
      <vt:lpstr>Thanks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useer</dc:creator>
  <cp:lastModifiedBy>ming tsung lee</cp:lastModifiedBy>
  <cp:revision>229</cp:revision>
  <dcterms:created xsi:type="dcterms:W3CDTF">2014-05-12T10:40:41Z</dcterms:created>
  <dcterms:modified xsi:type="dcterms:W3CDTF">2014-05-17T08:27:46Z</dcterms:modified>
</cp:coreProperties>
</file>