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02" r:id="rId1"/>
  </p:sldMasterIdLst>
  <p:notesMasterIdLst>
    <p:notesMasterId r:id="rId26"/>
  </p:notesMasterIdLst>
  <p:handoutMasterIdLst>
    <p:handoutMasterId r:id="rId27"/>
  </p:handoutMasterIdLst>
  <p:sldIdLst>
    <p:sldId id="256" r:id="rId2"/>
    <p:sldId id="257" r:id="rId3"/>
    <p:sldId id="330" r:id="rId4"/>
    <p:sldId id="401" r:id="rId5"/>
    <p:sldId id="342" r:id="rId6"/>
    <p:sldId id="419" r:id="rId7"/>
    <p:sldId id="344" r:id="rId8"/>
    <p:sldId id="421" r:id="rId9"/>
    <p:sldId id="423" r:id="rId10"/>
    <p:sldId id="347" r:id="rId11"/>
    <p:sldId id="427" r:id="rId12"/>
    <p:sldId id="396" r:id="rId13"/>
    <p:sldId id="350" r:id="rId14"/>
    <p:sldId id="402" r:id="rId15"/>
    <p:sldId id="411" r:id="rId16"/>
    <p:sldId id="412" r:id="rId17"/>
    <p:sldId id="416" r:id="rId18"/>
    <p:sldId id="384" r:id="rId19"/>
    <p:sldId id="414" r:id="rId20"/>
    <p:sldId id="379" r:id="rId21"/>
    <p:sldId id="381" r:id="rId22"/>
    <p:sldId id="418" r:id="rId23"/>
    <p:sldId id="417" r:id="rId24"/>
    <p:sldId id="394" r:id="rId25"/>
  </p:sldIdLst>
  <p:sldSz cx="9144000" cy="6858000" type="screen4x3"/>
  <p:notesSz cx="6858000" cy="9144000"/>
  <p:defaultTextStyle>
    <a:defPPr>
      <a:defRPr lang="zh-TW"/>
    </a:defPPr>
    <a:lvl1pPr algn="l" rtl="0" eaLnBrk="0" fontAlgn="base" hangingPunct="0">
      <a:spcBef>
        <a:spcPct val="0"/>
      </a:spcBef>
      <a:spcAft>
        <a:spcPct val="0"/>
      </a:spcAft>
      <a:defRPr kumimoji="1" kern="1200">
        <a:solidFill>
          <a:schemeClr val="tx1"/>
        </a:solidFill>
        <a:latin typeface="Arial" pitchFamily="34" charset="0"/>
        <a:ea typeface="新細明體" pitchFamily="18" charset="-120"/>
        <a:cs typeface="+mn-cs"/>
      </a:defRPr>
    </a:lvl1pPr>
    <a:lvl2pPr marL="457200" algn="l" rtl="0" eaLnBrk="0" fontAlgn="base" hangingPunct="0">
      <a:spcBef>
        <a:spcPct val="0"/>
      </a:spcBef>
      <a:spcAft>
        <a:spcPct val="0"/>
      </a:spcAft>
      <a:defRPr kumimoji="1" kern="1200">
        <a:solidFill>
          <a:schemeClr val="tx1"/>
        </a:solidFill>
        <a:latin typeface="Arial" pitchFamily="34" charset="0"/>
        <a:ea typeface="新細明體" pitchFamily="18" charset="-120"/>
        <a:cs typeface="+mn-cs"/>
      </a:defRPr>
    </a:lvl2pPr>
    <a:lvl3pPr marL="914400" algn="l" rtl="0" eaLnBrk="0" fontAlgn="base" hangingPunct="0">
      <a:spcBef>
        <a:spcPct val="0"/>
      </a:spcBef>
      <a:spcAft>
        <a:spcPct val="0"/>
      </a:spcAft>
      <a:defRPr kumimoji="1" kern="1200">
        <a:solidFill>
          <a:schemeClr val="tx1"/>
        </a:solidFill>
        <a:latin typeface="Arial" pitchFamily="34" charset="0"/>
        <a:ea typeface="新細明體" pitchFamily="18" charset="-120"/>
        <a:cs typeface="+mn-cs"/>
      </a:defRPr>
    </a:lvl3pPr>
    <a:lvl4pPr marL="1371600" algn="l" rtl="0" eaLnBrk="0" fontAlgn="base" hangingPunct="0">
      <a:spcBef>
        <a:spcPct val="0"/>
      </a:spcBef>
      <a:spcAft>
        <a:spcPct val="0"/>
      </a:spcAft>
      <a:defRPr kumimoji="1" kern="1200">
        <a:solidFill>
          <a:schemeClr val="tx1"/>
        </a:solidFill>
        <a:latin typeface="Arial" pitchFamily="34" charset="0"/>
        <a:ea typeface="新細明體" pitchFamily="18" charset="-120"/>
        <a:cs typeface="+mn-cs"/>
      </a:defRPr>
    </a:lvl4pPr>
    <a:lvl5pPr marL="1828800" algn="l" rtl="0" eaLnBrk="0" fontAlgn="base" hangingPunct="0">
      <a:spcBef>
        <a:spcPct val="0"/>
      </a:spcBef>
      <a:spcAft>
        <a:spcPct val="0"/>
      </a:spcAft>
      <a:defRPr kumimoji="1" kern="1200">
        <a:solidFill>
          <a:schemeClr val="tx1"/>
        </a:solidFill>
        <a:latin typeface="Arial" pitchFamily="34" charset="0"/>
        <a:ea typeface="新細明體" pitchFamily="18" charset="-120"/>
        <a:cs typeface="+mn-cs"/>
      </a:defRPr>
    </a:lvl5pPr>
    <a:lvl6pPr marL="2286000" algn="l" defTabSz="914400" rtl="0" eaLnBrk="1" latinLnBrk="0" hangingPunct="1">
      <a:defRPr kumimoji="1" kern="1200">
        <a:solidFill>
          <a:schemeClr val="tx1"/>
        </a:solidFill>
        <a:latin typeface="Arial" pitchFamily="34" charset="0"/>
        <a:ea typeface="新細明體" pitchFamily="18" charset="-120"/>
        <a:cs typeface="+mn-cs"/>
      </a:defRPr>
    </a:lvl6pPr>
    <a:lvl7pPr marL="2743200" algn="l" defTabSz="914400" rtl="0" eaLnBrk="1" latinLnBrk="0" hangingPunct="1">
      <a:defRPr kumimoji="1" kern="1200">
        <a:solidFill>
          <a:schemeClr val="tx1"/>
        </a:solidFill>
        <a:latin typeface="Arial" pitchFamily="34" charset="0"/>
        <a:ea typeface="新細明體" pitchFamily="18" charset="-120"/>
        <a:cs typeface="+mn-cs"/>
      </a:defRPr>
    </a:lvl7pPr>
    <a:lvl8pPr marL="3200400" algn="l" defTabSz="914400" rtl="0" eaLnBrk="1" latinLnBrk="0" hangingPunct="1">
      <a:defRPr kumimoji="1" kern="1200">
        <a:solidFill>
          <a:schemeClr val="tx1"/>
        </a:solidFill>
        <a:latin typeface="Arial" pitchFamily="34" charset="0"/>
        <a:ea typeface="新細明體" pitchFamily="18" charset="-120"/>
        <a:cs typeface="+mn-cs"/>
      </a:defRPr>
    </a:lvl8pPr>
    <a:lvl9pPr marL="3657600" algn="l" defTabSz="914400" rtl="0" eaLnBrk="1" latinLnBrk="0" hangingPunct="1">
      <a:defRPr kumimoji="1" kern="1200">
        <a:solidFill>
          <a:schemeClr val="tx1"/>
        </a:solidFill>
        <a:latin typeface="Arial" pitchFamily="34" charset="0"/>
        <a:ea typeface="新細明體"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CCFFFF"/>
    <a:srgbClr val="FFFF99"/>
    <a:srgbClr val="CCFF99"/>
    <a:srgbClr val="FF5050"/>
    <a:srgbClr val="CC6600"/>
    <a:srgbClr val="993300"/>
    <a:srgbClr val="CC0099"/>
    <a:srgbClr val="66FF33"/>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無樣式、無格線">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D27102A9-8310-4765-A935-A1911B00CA55}" styleName="淺色樣式 1 - 輔色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B301B821-A1FF-4177-AEE7-76D212191A09}" styleName="中等深淺樣式 1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淺色樣式 1 - 輔色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6" autoAdjust="0"/>
    <p:restoredTop sz="68697" autoAdjust="0"/>
  </p:normalViewPr>
  <p:slideViewPr>
    <p:cSldViewPr>
      <p:cViewPr varScale="1">
        <p:scale>
          <a:sx n="91" d="100"/>
          <a:sy n="91" d="100"/>
        </p:scale>
        <p:origin x="1176" y="58"/>
      </p:cViewPr>
      <p:guideLst>
        <p:guide orient="horz" pos="2160"/>
        <p:guide pos="2880"/>
      </p:guideLst>
    </p:cSldViewPr>
  </p:slideViewPr>
  <p:outlineViewPr>
    <p:cViewPr>
      <p:scale>
        <a:sx n="33" d="100"/>
        <a:sy n="33" d="100"/>
      </p:scale>
      <p:origin x="0" y="-2718"/>
    </p:cViewPr>
  </p:outlineViewPr>
  <p:notesTextViewPr>
    <p:cViewPr>
      <p:scale>
        <a:sx n="150" d="100"/>
        <a:sy n="150" d="100"/>
      </p:scale>
      <p:origin x="0" y="0"/>
    </p:cViewPr>
  </p:notesTextViewPr>
  <p:notesViewPr>
    <p:cSldViewPr>
      <p:cViewPr varScale="1">
        <p:scale>
          <a:sx n="56" d="100"/>
          <a:sy n="56" d="100"/>
        </p:scale>
        <p:origin x="-171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image" Target="../media/image2.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1BD07CC-FE0A-469B-985E-0944100BD051}" type="datetimeFigureOut">
              <a:rPr lang="zh-TW" altLang="en-US" smtClean="0"/>
              <a:t>2014/5/11</a:t>
            </a:fld>
            <a:endParaRPr lang="zh-TW" altLang="en-US"/>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DDD9878-F1BC-43F4-B6C5-20342B39A855}" type="slidenum">
              <a:rPr lang="zh-TW" altLang="en-US" smtClean="0"/>
              <a:t>‹#›</a:t>
            </a:fld>
            <a:endParaRPr lang="zh-TW" altLang="en-US"/>
          </a:p>
        </p:txBody>
      </p:sp>
    </p:spTree>
    <p:extLst>
      <p:ext uri="{BB962C8B-B14F-4D97-AF65-F5344CB8AC3E}">
        <p14:creationId xmlns:p14="http://schemas.microsoft.com/office/powerpoint/2010/main" val="56515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kumimoji="0" sz="1200">
                <a:latin typeface="+mn-lt"/>
                <a:ea typeface="+mn-ea"/>
              </a:defRPr>
            </a:lvl1pPr>
          </a:lstStyle>
          <a:p>
            <a:pPr>
              <a:defRPr/>
            </a:pPr>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kumimoji="0" sz="1200">
                <a:latin typeface="+mn-lt"/>
                <a:ea typeface="+mn-ea"/>
              </a:defRPr>
            </a:lvl1pPr>
          </a:lstStyle>
          <a:p>
            <a:pPr>
              <a:defRPr/>
            </a:pPr>
            <a:fld id="{726DAC4D-A03C-40BD-A409-0422C98E1448}" type="datetimeFigureOut">
              <a:rPr lang="zh-TW" altLang="en-US"/>
              <a:pPr>
                <a:defRPr/>
              </a:pPr>
              <a:t>2014/5/11</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TW" altLang="en-US" noProof="0" smtClean="0"/>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noProof="0" smtClean="0"/>
              <a:t>按一下以編輯母片文字樣式</a:t>
            </a:r>
          </a:p>
          <a:p>
            <a:pPr lvl="1"/>
            <a:r>
              <a:rPr lang="zh-TW" altLang="en-US" noProof="0" smtClean="0"/>
              <a:t>第二層</a:t>
            </a:r>
          </a:p>
          <a:p>
            <a:pPr lvl="2"/>
            <a:r>
              <a:rPr lang="zh-TW" altLang="en-US" noProof="0" smtClean="0"/>
              <a:t>第三層</a:t>
            </a:r>
          </a:p>
          <a:p>
            <a:pPr lvl="3"/>
            <a:r>
              <a:rPr lang="zh-TW" altLang="en-US" noProof="0" smtClean="0"/>
              <a:t>第四層</a:t>
            </a:r>
          </a:p>
          <a:p>
            <a:pPr lvl="4"/>
            <a:r>
              <a:rPr lang="zh-TW" altLang="en-US" noProof="0" smtClean="0"/>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kumimoji="0" sz="1200">
                <a:latin typeface="+mn-lt"/>
                <a:ea typeface="+mn-ea"/>
              </a:defRPr>
            </a:lvl1pPr>
          </a:lstStyle>
          <a:p>
            <a:pPr>
              <a:defRPr/>
            </a:pPr>
            <a:endParaRPr lang="zh-TW" altLang="en-US"/>
          </a:p>
        </p:txBody>
      </p:sp>
      <p:sp>
        <p:nvSpPr>
          <p:cNvPr id="9" name="投影片編號版面配置區 8"/>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2000"/>
            </a:lvl1pPr>
          </a:lstStyle>
          <a:p>
            <a:fld id="{119821E7-174F-4E94-B666-AB6773DD247F}" type="slidenum">
              <a:rPr lang="zh-TW" altLang="en-US" smtClean="0"/>
              <a:pPr/>
              <a:t>‹#›</a:t>
            </a:fld>
            <a:endParaRPr lang="zh-TW" altLang="en-US" dirty="0"/>
          </a:p>
        </p:txBody>
      </p:sp>
    </p:spTree>
    <p:extLst>
      <p:ext uri="{BB962C8B-B14F-4D97-AF65-F5344CB8AC3E}">
        <p14:creationId xmlns:p14="http://schemas.microsoft.com/office/powerpoint/2010/main" val="30516428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        各位老師、同學大家午安，我是林庭榛，今天要報告的主題為：以科技接受模式與創新擴散理論探討使用數位教材行為意圖之研究</a:t>
            </a:r>
            <a:r>
              <a:rPr lang="en-US" altLang="zh-TW" dirty="0" smtClean="0"/>
              <a:t>-</a:t>
            </a:r>
            <a:r>
              <a:rPr lang="zh-TW" altLang="en-US" dirty="0" smtClean="0"/>
              <a:t>以烘焙丙級麵包產品為例。</a:t>
            </a:r>
            <a:endParaRPr lang="zh-TW" altLang="en-US" dirty="0"/>
          </a:p>
        </p:txBody>
      </p:sp>
      <p:sp>
        <p:nvSpPr>
          <p:cNvPr id="4" name="投影片編號版面配置區 3"/>
          <p:cNvSpPr>
            <a:spLocks noGrp="1"/>
          </p:cNvSpPr>
          <p:nvPr>
            <p:ph type="sldNum" sz="quarter" idx="10"/>
          </p:nvPr>
        </p:nvSpPr>
        <p:spPr>
          <a:xfrm>
            <a:off x="3884613" y="8685213"/>
            <a:ext cx="2971800" cy="457200"/>
          </a:xfrm>
          <a:prstGeom prst="rect">
            <a:avLst/>
          </a:prstGeom>
        </p:spPr>
        <p:txBody>
          <a:bodyPr/>
          <a:lstStyle/>
          <a:p>
            <a:fld id="{420A805B-4886-4D1A-8E57-400633DE0A7B}" type="slidenum">
              <a:rPr lang="zh-TW" altLang="en-US" smtClean="0"/>
              <a:pPr/>
              <a:t>1</a:t>
            </a:fld>
            <a:endParaRPr lang="zh-TW" altLang="en-US"/>
          </a:p>
        </p:txBody>
      </p:sp>
    </p:spTree>
    <p:extLst>
      <p:ext uri="{BB962C8B-B14F-4D97-AF65-F5344CB8AC3E}">
        <p14:creationId xmlns:p14="http://schemas.microsoft.com/office/powerpoint/2010/main" val="29853208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rPr>
              <a:t>Tung</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等人</a:t>
            </a:r>
            <a:r>
              <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rPr>
              <a:t>(2008)</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認為</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知覺</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財務成本是使用數位資訊系統花費金錢的程度。</a:t>
            </a:r>
            <a:r>
              <a:rPr lang="zh-TW" altLang="zh-TW" sz="1200" kern="1200" dirty="0" smtClean="0">
                <a:solidFill>
                  <a:schemeClr val="tx1"/>
                </a:solidFill>
                <a:effectLst/>
                <a:latin typeface="+mn-lt"/>
                <a:ea typeface="+mn-ea"/>
                <a:cs typeface="+mn-cs"/>
              </a:rPr>
              <a:t>財務成本核算目的主要是確定</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數位資訊系統</a:t>
            </a:r>
            <a:r>
              <a:rPr lang="zh-TW" altLang="zh-TW" sz="1200" kern="1200" dirty="0" smtClean="0">
                <a:solidFill>
                  <a:schemeClr val="tx1"/>
                </a:solidFill>
                <a:effectLst/>
                <a:latin typeface="+mn-lt"/>
                <a:ea typeface="+mn-ea"/>
                <a:cs typeface="+mn-cs"/>
              </a:rPr>
              <a:t>一定時期的成本耗費。</a:t>
            </a:r>
            <a:endPar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4" name="投影片編號版面配置區 3"/>
          <p:cNvSpPr>
            <a:spLocks noGrp="1"/>
          </p:cNvSpPr>
          <p:nvPr>
            <p:ph type="sldNum" sz="quarter" idx="10"/>
          </p:nvPr>
        </p:nvSpPr>
        <p:spPr>
          <a:xfrm>
            <a:off x="3884613" y="8685213"/>
            <a:ext cx="2971800" cy="457200"/>
          </a:xfrm>
          <a:prstGeom prst="rect">
            <a:avLst/>
          </a:prstGeom>
        </p:spPr>
        <p:txBody>
          <a:bodyPr/>
          <a:lstStyle/>
          <a:p>
            <a:fld id="{420A805B-4886-4D1A-8E57-400633DE0A7B}" type="slidenum">
              <a:rPr lang="zh-TW" altLang="en-US" smtClean="0"/>
              <a:pPr/>
              <a:t>10</a:t>
            </a:fld>
            <a:endParaRPr lang="zh-TW" altLang="en-US"/>
          </a:p>
        </p:txBody>
      </p:sp>
    </p:spTree>
    <p:extLst>
      <p:ext uri="{BB962C8B-B14F-4D97-AF65-F5344CB8AC3E}">
        <p14:creationId xmlns:p14="http://schemas.microsoft.com/office/powerpoint/2010/main" val="7519749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en-US" altLang="zh-TW" sz="1200" dirty="0" err="1" smtClean="0">
                <a:latin typeface="Times New Roman" panose="02020603050405020304" pitchFamily="18" charset="0"/>
                <a:ea typeface="微軟正黑體" panose="020B0604030504040204" pitchFamily="34" charset="-120"/>
                <a:cs typeface="Times New Roman" panose="02020603050405020304" pitchFamily="18" charset="0"/>
              </a:rPr>
              <a:t>DeLone</a:t>
            </a:r>
            <a:r>
              <a:rPr lang="zh-TW" altLang="zh-TW" sz="1200" dirty="0" smtClean="0">
                <a:latin typeface="Times New Roman" panose="02020603050405020304" pitchFamily="18" charset="0"/>
                <a:ea typeface="微軟正黑體" panose="020B0604030504040204" pitchFamily="34" charset="-120"/>
                <a:cs typeface="Times New Roman" panose="02020603050405020304" pitchFamily="18" charset="0"/>
              </a:rPr>
              <a:t>和</a:t>
            </a:r>
            <a:r>
              <a:rPr lang="en-US" altLang="zh-TW" sz="1200" dirty="0" smtClean="0">
                <a:latin typeface="Times New Roman" panose="02020603050405020304" pitchFamily="18" charset="0"/>
                <a:ea typeface="微軟正黑體" panose="020B0604030504040204" pitchFamily="34" charset="-120"/>
                <a:cs typeface="Times New Roman" panose="02020603050405020304" pitchFamily="18" charset="0"/>
              </a:rPr>
              <a:t>McLean</a:t>
            </a:r>
            <a:r>
              <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rPr>
              <a:t>(2003)</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提出</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九個衡量資訊品質尺度：正確性、精確性</a:t>
            </a:r>
            <a:r>
              <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等等</a:t>
            </a:r>
            <a:endPar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endParaRPr>
          </a:p>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en-US" altLang="zh-TW" sz="1200" dirty="0" err="1" smtClean="0">
                <a:latin typeface="Times New Roman" panose="02020603050405020304" pitchFamily="18" charset="0"/>
                <a:ea typeface="微軟正黑體" panose="020B0604030504040204" pitchFamily="34" charset="-120"/>
                <a:cs typeface="Times New Roman" panose="02020603050405020304" pitchFamily="18" charset="0"/>
              </a:rPr>
              <a:t>Sundar</a:t>
            </a:r>
            <a:r>
              <a:rPr lang="zh-TW" altLang="zh-TW" sz="1200" dirty="0" smtClean="0">
                <a:latin typeface="Times New Roman" panose="02020603050405020304" pitchFamily="18" charset="0"/>
                <a:ea typeface="微軟正黑體" panose="020B0604030504040204" pitchFamily="34" charset="-120"/>
                <a:cs typeface="Times New Roman" panose="02020603050405020304" pitchFamily="18" charset="0"/>
              </a:rPr>
              <a:t>和</a:t>
            </a:r>
            <a:r>
              <a:rPr lang="en-US" altLang="zh-TW" sz="1200" dirty="0" err="1" smtClean="0">
                <a:latin typeface="Times New Roman" panose="02020603050405020304" pitchFamily="18" charset="0"/>
                <a:ea typeface="微軟正黑體" panose="020B0604030504040204" pitchFamily="34" charset="-120"/>
                <a:cs typeface="Times New Roman" panose="02020603050405020304" pitchFamily="18" charset="0"/>
              </a:rPr>
              <a:t>Nass</a:t>
            </a:r>
            <a:r>
              <a:rPr lang="en-US" altLang="zh-TW" sz="1200" dirty="0" smtClean="0">
                <a:latin typeface="Times New Roman" panose="02020603050405020304" pitchFamily="18" charset="0"/>
                <a:ea typeface="微軟正黑體" panose="020B0604030504040204" pitchFamily="34" charset="-120"/>
                <a:cs typeface="Times New Roman" panose="02020603050405020304" pitchFamily="18" charset="0"/>
              </a:rPr>
              <a:t>(2001)</a:t>
            </a:r>
            <a:r>
              <a:rPr lang="zh-TW" altLang="en-US" sz="1200" dirty="0" smtClean="0">
                <a:latin typeface="Times New Roman" panose="02020603050405020304" pitchFamily="18" charset="0"/>
                <a:ea typeface="微軟正黑體" panose="020B0604030504040204" pitchFamily="34" charset="-120"/>
                <a:cs typeface="Times New Roman" panose="02020603050405020304" pitchFamily="18" charset="0"/>
              </a:rPr>
              <a:t>提出</a:t>
            </a:r>
            <a:r>
              <a:rPr lang="zh-TW" altLang="zh-TW" sz="1200" dirty="0" smtClean="0">
                <a:latin typeface="Times New Roman" panose="02020603050405020304" pitchFamily="18" charset="0"/>
                <a:ea typeface="微軟正黑體" panose="020B0604030504040204" pitchFamily="34" charset="-120"/>
                <a:cs typeface="Times New Roman" panose="02020603050405020304" pitchFamily="18" charset="0"/>
              </a:rPr>
              <a:t>資訊品質衡量構</a:t>
            </a:r>
            <a:r>
              <a:rPr lang="zh-TW" altLang="en-US" sz="1200" dirty="0" smtClean="0">
                <a:latin typeface="Times New Roman" panose="02020603050405020304" pitchFamily="18" charset="0"/>
                <a:ea typeface="微軟正黑體" panose="020B0604030504040204" pitchFamily="34" charset="-120"/>
                <a:cs typeface="Times New Roman" panose="02020603050405020304" pitchFamily="18" charset="0"/>
              </a:rPr>
              <a:t>面</a:t>
            </a:r>
            <a:r>
              <a:rPr lang="zh-TW" altLang="zh-TW" sz="1200" dirty="0" smtClean="0">
                <a:latin typeface="Times New Roman" panose="02020603050405020304" pitchFamily="18" charset="0"/>
                <a:ea typeface="微軟正黑體" panose="020B0604030504040204" pitchFamily="34" charset="-120"/>
                <a:cs typeface="Times New Roman" panose="02020603050405020304" pitchFamily="18" charset="0"/>
              </a:rPr>
              <a:t>：資訊本質</a:t>
            </a:r>
            <a:r>
              <a:rPr lang="zh-TW" altLang="en-US" sz="1200" dirty="0" smtClean="0">
                <a:latin typeface="Times New Roman" panose="02020603050405020304" pitchFamily="18" charset="0"/>
                <a:ea typeface="微軟正黑體" panose="020B0604030504040204" pitchFamily="34" charset="-120"/>
                <a:cs typeface="Times New Roman" panose="02020603050405020304" pitchFamily="18" charset="0"/>
              </a:rPr>
              <a:t>、</a:t>
            </a:r>
            <a:r>
              <a:rPr lang="zh-TW" altLang="zh-TW" sz="1200" dirty="0" smtClean="0">
                <a:latin typeface="Times New Roman" panose="02020603050405020304" pitchFamily="18" charset="0"/>
                <a:ea typeface="微軟正黑體" panose="020B0604030504040204" pitchFamily="34" charset="-120"/>
                <a:cs typeface="Times New Roman" panose="02020603050405020304" pitchFamily="18" charset="0"/>
              </a:rPr>
              <a:t>資訊脈絡</a:t>
            </a:r>
            <a:r>
              <a:rPr lang="en-US" altLang="zh-TW" sz="1200" dirty="0" smtClean="0">
                <a:latin typeface="Times New Roman" panose="02020603050405020304" pitchFamily="18" charset="0"/>
                <a:ea typeface="微軟正黑體" panose="020B0604030504040204" pitchFamily="34" charset="-120"/>
                <a:cs typeface="Times New Roman" panose="02020603050405020304" pitchFamily="18" charset="0"/>
              </a:rPr>
              <a:t>…</a:t>
            </a:r>
            <a:r>
              <a:rPr lang="zh-TW" altLang="en-US" sz="1200" dirty="0" smtClean="0">
                <a:latin typeface="Times New Roman" panose="02020603050405020304" pitchFamily="18" charset="0"/>
                <a:ea typeface="微軟正黑體" panose="020B0604030504040204" pitchFamily="34" charset="-120"/>
                <a:cs typeface="Times New Roman" panose="02020603050405020304" pitchFamily="18" charset="0"/>
              </a:rPr>
              <a:t>等等</a:t>
            </a:r>
            <a:endParaRPr lang="zh-TW" altLang="en-US" sz="1200" dirty="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4" name="投影片編號版面配置區 3"/>
          <p:cNvSpPr>
            <a:spLocks noGrp="1"/>
          </p:cNvSpPr>
          <p:nvPr>
            <p:ph type="sldNum" sz="quarter" idx="10"/>
          </p:nvPr>
        </p:nvSpPr>
        <p:spPr>
          <a:xfrm>
            <a:off x="3884613" y="8685213"/>
            <a:ext cx="2971800" cy="457200"/>
          </a:xfrm>
          <a:prstGeom prst="rect">
            <a:avLst/>
          </a:prstGeom>
        </p:spPr>
        <p:txBody>
          <a:bodyPr/>
          <a:lstStyle/>
          <a:p>
            <a:fld id="{420A805B-4886-4D1A-8E57-400633DE0A7B}" type="slidenum">
              <a:rPr lang="zh-TW" altLang="en-US" smtClean="0"/>
              <a:pPr/>
              <a:t>11</a:t>
            </a:fld>
            <a:endParaRPr lang="zh-TW" altLang="en-US"/>
          </a:p>
        </p:txBody>
      </p:sp>
    </p:spTree>
    <p:extLst>
      <p:ext uri="{BB962C8B-B14F-4D97-AF65-F5344CB8AC3E}">
        <p14:creationId xmlns:p14="http://schemas.microsoft.com/office/powerpoint/2010/main" val="14476175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dirty="0" smtClean="0"/>
              <a:t>以下為研究方法，依序為大家介紹</a:t>
            </a:r>
          </a:p>
        </p:txBody>
      </p:sp>
      <p:sp>
        <p:nvSpPr>
          <p:cNvPr id="6148" name="投影片編號版面配置區 3"/>
          <p:cNvSpPr>
            <a:spLocks noGrp="1"/>
          </p:cNvSpPr>
          <p:nvPr>
            <p:ph type="sldNum" sz="quarter" idx="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fld id="{3BC687F1-2FD8-4570-8B13-AC03F6D929DA}" type="slidenum">
              <a:rPr kumimoji="0" lang="zh-TW" altLang="en-US">
                <a:latin typeface="Calibri" pitchFamily="34" charset="0"/>
              </a:rPr>
              <a:pPr/>
              <a:t>12</a:t>
            </a:fld>
            <a:endParaRPr kumimoji="0" lang="zh-TW" altLang="en-US">
              <a:latin typeface="Calibri" pitchFamily="34" charset="0"/>
            </a:endParaRPr>
          </a:p>
        </p:txBody>
      </p:sp>
    </p:spTree>
    <p:extLst>
      <p:ext uri="{BB962C8B-B14F-4D97-AF65-F5344CB8AC3E}">
        <p14:creationId xmlns:p14="http://schemas.microsoft.com/office/powerpoint/2010/main" val="25930956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        經過資料的蒐集，提出本研究的研究架構以及研究假設：假設</a:t>
            </a:r>
            <a:r>
              <a:rPr lang="zh-TW" altLang="zh-TW" sz="1200" b="0" kern="100" dirty="0" smtClean="0">
                <a:solidFill>
                  <a:srgbClr val="FF0000"/>
                </a:solidFill>
                <a:effectLst/>
                <a:latin typeface="Times New Roman" panose="02020603050405020304" pitchFamily="18" charset="0"/>
                <a:ea typeface="標楷體" panose="03000509000000000000" pitchFamily="65" charset="-120"/>
                <a:cs typeface="Times New Roman" panose="02020603050405020304" pitchFamily="18" charset="0"/>
              </a:rPr>
              <a:t>電腦焦慮</a:t>
            </a:r>
            <a:r>
              <a:rPr lang="zh-TW" altLang="en-US" sz="1200" b="0" kern="100" dirty="0" smtClean="0">
                <a:solidFill>
                  <a:srgbClr val="FF0000"/>
                </a:solidFill>
                <a:effectLst/>
                <a:latin typeface="Times New Roman" panose="02020603050405020304" pitchFamily="18" charset="0"/>
                <a:ea typeface="標楷體" panose="03000509000000000000" pitchFamily="65" charset="-120"/>
                <a:cs typeface="Times New Roman" panose="02020603050405020304" pitchFamily="18" charset="0"/>
              </a:rPr>
              <a:t>、</a:t>
            </a:r>
            <a:r>
              <a:rPr lang="zh-TW" altLang="zh-TW" sz="1200" b="0" kern="100" dirty="0" smtClean="0">
                <a:effectLst/>
                <a:latin typeface="Times New Roman" panose="02020603050405020304" pitchFamily="18" charset="0"/>
                <a:ea typeface="標楷體" panose="03000509000000000000" pitchFamily="65" charset="-120"/>
                <a:cs typeface="Times New Roman" panose="02020603050405020304" pitchFamily="18" charset="0"/>
              </a:rPr>
              <a:t>電腦自我效能</a:t>
            </a:r>
            <a:r>
              <a:rPr lang="zh-TW" altLang="en-US" sz="1200" b="0" kern="100" dirty="0" smtClean="0">
                <a:effectLst/>
                <a:latin typeface="Times New Roman" panose="02020603050405020304" pitchFamily="18" charset="0"/>
                <a:ea typeface="標楷體" panose="03000509000000000000" pitchFamily="65" charset="-120"/>
                <a:cs typeface="Times New Roman" panose="02020603050405020304" pitchFamily="18" charset="0"/>
              </a:rPr>
              <a:t>、</a:t>
            </a:r>
            <a:r>
              <a:rPr lang="zh-TW" altLang="zh-TW" sz="1200" b="0" kern="100" dirty="0" smtClean="0">
                <a:effectLst/>
                <a:latin typeface="Times New Roman" panose="02020603050405020304" pitchFamily="18" charset="0"/>
                <a:ea typeface="標楷體" panose="03000509000000000000" pitchFamily="65" charset="-120"/>
                <a:cs typeface="Times New Roman" panose="02020603050405020304" pitchFamily="18" charset="0"/>
              </a:rPr>
              <a:t>相容性</a:t>
            </a:r>
            <a:r>
              <a:rPr lang="zh-TW" altLang="en-US" sz="1200" b="0" kern="100" dirty="0" smtClean="0">
                <a:effectLst/>
                <a:latin typeface="Times New Roman" panose="02020603050405020304" pitchFamily="18" charset="0"/>
                <a:ea typeface="標楷體" panose="03000509000000000000" pitchFamily="65" charset="-120"/>
                <a:cs typeface="Times New Roman" panose="02020603050405020304" pitchFamily="18" charset="0"/>
              </a:rPr>
              <a:t>、</a:t>
            </a:r>
            <a:r>
              <a:rPr lang="zh-TW" altLang="zh-TW" sz="1200" b="0" kern="100" dirty="0" smtClean="0">
                <a:effectLst/>
                <a:latin typeface="Times New Roman" panose="02020603050405020304" pitchFamily="18" charset="0"/>
                <a:ea typeface="標楷體" panose="03000509000000000000" pitchFamily="65" charset="-120"/>
                <a:cs typeface="Times New Roman" panose="02020603050405020304" pitchFamily="18" charset="0"/>
              </a:rPr>
              <a:t>知覺有用性</a:t>
            </a:r>
            <a:r>
              <a:rPr lang="zh-TW" altLang="en-US" sz="1200" b="0" kern="100" dirty="0" smtClean="0">
                <a:effectLst/>
                <a:latin typeface="Times New Roman" panose="02020603050405020304" pitchFamily="18" charset="0"/>
                <a:ea typeface="標楷體" panose="03000509000000000000" pitchFamily="65" charset="-120"/>
                <a:cs typeface="Times New Roman" panose="02020603050405020304" pitchFamily="18" charset="0"/>
              </a:rPr>
              <a:t>、</a:t>
            </a:r>
            <a:r>
              <a:rPr lang="zh-TW" altLang="zh-TW" sz="1200" b="0" kern="100" dirty="0" smtClean="0">
                <a:effectLst/>
                <a:latin typeface="Times New Roman" panose="02020603050405020304" pitchFamily="18" charset="0"/>
                <a:ea typeface="標楷體" panose="03000509000000000000" pitchFamily="65" charset="-120"/>
                <a:cs typeface="Times New Roman" panose="02020603050405020304" pitchFamily="18" charset="0"/>
              </a:rPr>
              <a:t>知覺易用性</a:t>
            </a:r>
            <a:r>
              <a:rPr lang="zh-TW" altLang="en-US" sz="1200" b="0" kern="100" dirty="0" smtClean="0">
                <a:effectLst/>
                <a:latin typeface="Times New Roman" panose="02020603050405020304" pitchFamily="18" charset="0"/>
                <a:ea typeface="標楷體" panose="03000509000000000000" pitchFamily="65" charset="-120"/>
                <a:cs typeface="Times New Roman" panose="02020603050405020304" pitchFamily="18" charset="0"/>
              </a:rPr>
              <a:t>、</a:t>
            </a:r>
            <a:r>
              <a:rPr lang="zh-TW" altLang="zh-TW" sz="1200" b="0" kern="100" dirty="0" smtClean="0">
                <a:effectLst/>
                <a:latin typeface="Times New Roman" panose="02020603050405020304" pitchFamily="18" charset="0"/>
                <a:ea typeface="標楷體" panose="03000509000000000000" pitchFamily="65" charset="-120"/>
                <a:cs typeface="Times New Roman" panose="02020603050405020304" pitchFamily="18" charset="0"/>
              </a:rPr>
              <a:t>知覺財務成本</a:t>
            </a:r>
            <a:r>
              <a:rPr lang="zh-TW" altLang="en-US" sz="1200" b="0" kern="100" dirty="0" smtClean="0">
                <a:effectLst/>
                <a:latin typeface="Times New Roman" panose="02020603050405020304" pitchFamily="18" charset="0"/>
                <a:ea typeface="標楷體" panose="03000509000000000000" pitchFamily="65" charset="-120"/>
                <a:cs typeface="Times New Roman" panose="02020603050405020304" pitchFamily="18" charset="0"/>
              </a:rPr>
              <a:t>以及假設</a:t>
            </a:r>
            <a:r>
              <a:rPr lang="zh-TW" altLang="zh-TW" sz="1200" b="0" kern="100" dirty="0" smtClean="0">
                <a:effectLst/>
                <a:latin typeface="Times New Roman" panose="02020603050405020304" pitchFamily="18" charset="0"/>
                <a:ea typeface="標楷體" panose="03000509000000000000" pitchFamily="65" charset="-120"/>
                <a:cs typeface="Times New Roman" panose="02020603050405020304" pitchFamily="18" charset="0"/>
              </a:rPr>
              <a:t>知覺資訊品質對使用數位教材行為意圖有預測作用</a:t>
            </a:r>
            <a:r>
              <a:rPr lang="zh-TW" altLang="en-US" sz="1200" b="0" kern="100" dirty="0" smtClean="0">
                <a:effectLst/>
                <a:latin typeface="Times New Roman" panose="02020603050405020304" pitchFamily="18" charset="0"/>
                <a:ea typeface="標楷體" panose="03000509000000000000" pitchFamily="65" charset="-120"/>
                <a:cs typeface="Times New Roman" panose="02020603050405020304" pitchFamily="18" charset="0"/>
              </a:rPr>
              <a:t>和假設相容性和知覺易用性</a:t>
            </a:r>
            <a:r>
              <a:rPr lang="zh-TW" altLang="zh-TW" sz="1200" b="0" kern="100" dirty="0" smtClean="0">
                <a:effectLst/>
                <a:latin typeface="Times New Roman" panose="02020603050405020304" pitchFamily="18" charset="0"/>
                <a:ea typeface="標楷體" panose="03000509000000000000" pitchFamily="65" charset="-120"/>
                <a:cs typeface="Times New Roman" panose="02020603050405020304" pitchFamily="18" charset="0"/>
              </a:rPr>
              <a:t>對</a:t>
            </a:r>
            <a:r>
              <a:rPr lang="zh-TW" altLang="en-US" sz="1200" b="0" kern="100" dirty="0" smtClean="0">
                <a:effectLst/>
                <a:latin typeface="Times New Roman" panose="02020603050405020304" pitchFamily="18" charset="0"/>
                <a:ea typeface="標楷體" panose="03000509000000000000" pitchFamily="65" charset="-120"/>
                <a:cs typeface="Times New Roman" panose="02020603050405020304" pitchFamily="18" charset="0"/>
              </a:rPr>
              <a:t>知覺易用性</a:t>
            </a:r>
            <a:r>
              <a:rPr lang="zh-TW" altLang="zh-TW" sz="1200" b="0" kern="100" dirty="0" smtClean="0">
                <a:effectLst/>
                <a:latin typeface="Times New Roman" panose="02020603050405020304" pitchFamily="18" charset="0"/>
                <a:ea typeface="標楷體" panose="03000509000000000000" pitchFamily="65" charset="-120"/>
                <a:cs typeface="Times New Roman" panose="02020603050405020304" pitchFamily="18" charset="0"/>
              </a:rPr>
              <a:t>有預測作用</a:t>
            </a:r>
            <a:r>
              <a:rPr lang="zh-TW" altLang="en-US" sz="1200" b="0" kern="100" dirty="0" smtClean="0">
                <a:effectLst/>
                <a:latin typeface="Times New Roman" panose="02020603050405020304" pitchFamily="18" charset="0"/>
                <a:ea typeface="標楷體" panose="03000509000000000000" pitchFamily="65" charset="-120"/>
                <a:cs typeface="Times New Roman" panose="02020603050405020304" pitchFamily="18" charset="0"/>
              </a:rPr>
              <a:t>。</a:t>
            </a:r>
            <a:endParaRPr lang="zh-TW" altLang="zh-TW" sz="1200" b="0" kern="100" dirty="0" smtClean="0">
              <a:effectLst/>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4" name="投影片編號版面配置區 3"/>
          <p:cNvSpPr>
            <a:spLocks noGrp="1"/>
          </p:cNvSpPr>
          <p:nvPr>
            <p:ph type="sldNum" sz="quarter" idx="10"/>
          </p:nvPr>
        </p:nvSpPr>
        <p:spPr>
          <a:xfrm>
            <a:off x="3884613" y="8685213"/>
            <a:ext cx="2971800" cy="457200"/>
          </a:xfrm>
          <a:prstGeom prst="rect">
            <a:avLst/>
          </a:prstGeom>
        </p:spPr>
        <p:txBody>
          <a:bodyPr/>
          <a:lstStyle/>
          <a:p>
            <a:fld id="{420A805B-4886-4D1A-8E57-400633DE0A7B}" type="slidenum">
              <a:rPr lang="zh-TW" altLang="en-US" smtClean="0"/>
              <a:pPr/>
              <a:t>13</a:t>
            </a:fld>
            <a:endParaRPr lang="zh-TW" altLang="en-US"/>
          </a:p>
        </p:txBody>
      </p:sp>
    </p:spTree>
    <p:extLst>
      <p:ext uri="{BB962C8B-B14F-4D97-AF65-F5344CB8AC3E}">
        <p14:creationId xmlns:p14="http://schemas.microsoft.com/office/powerpoint/2010/main" val="959533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zh-TW" altLang="en-US" dirty="0" smtClean="0"/>
              <a:t>本研究使</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用高應大李明聰博士開發</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的</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「永續餐飲管理教學研究室」之數位學習平台</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來</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實施烘焙丙級麵包－紅豆餡甜麵包產品數位課程</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a:t>
            </a:r>
            <a:endPar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endParaRPr>
          </a:p>
          <a:p>
            <a:pPr marL="228600" marR="0" lvl="0" indent="-228600" algn="l" defTabSz="914400" rtl="0" eaLnBrk="0" fontAlgn="base" latinLnBrk="0" hangingPunct="0">
              <a:lnSpc>
                <a:spcPct val="100000"/>
              </a:lnSpc>
              <a:spcBef>
                <a:spcPct val="30000"/>
              </a:spcBef>
              <a:spcAft>
                <a:spcPct val="0"/>
              </a:spcAft>
              <a:buClrTx/>
              <a:buSzTx/>
              <a:buFontTx/>
              <a:buAutoNum type="arabicPeriod"/>
              <a:tabLst/>
              <a:defRPr/>
            </a:pPr>
            <a:r>
              <a:rPr lang="zh-TW" altLang="zh-TW" sz="1200" kern="1200" dirty="0" smtClean="0">
                <a:solidFill>
                  <a:schemeClr val="tx1"/>
                </a:solidFill>
                <a:effectLst/>
                <a:latin typeface="+mn-lt"/>
                <a:ea typeface="+mn-ea"/>
                <a:cs typeface="+mn-cs"/>
              </a:rPr>
              <a:t>研究對象為台南市</a:t>
            </a:r>
            <a:r>
              <a:rPr lang="zh-TW" altLang="en-US" sz="1200" kern="1200" dirty="0" smtClean="0">
                <a:solidFill>
                  <a:schemeClr val="tx1"/>
                </a:solidFill>
                <a:effectLst/>
                <a:latin typeface="+mn-lt"/>
                <a:ea typeface="+mn-ea"/>
                <a:cs typeface="+mn-cs"/>
              </a:rPr>
              <a:t>、</a:t>
            </a:r>
            <a:r>
              <a:rPr lang="zh-TW" altLang="zh-TW" sz="1200" kern="1200" dirty="0" smtClean="0">
                <a:solidFill>
                  <a:schemeClr val="tx1"/>
                </a:solidFill>
                <a:effectLst/>
                <a:latin typeface="+mn-lt"/>
                <a:ea typeface="+mn-ea"/>
                <a:cs typeface="+mn-cs"/>
              </a:rPr>
              <a:t>高雄市、新竹市</a:t>
            </a:r>
            <a:r>
              <a:rPr lang="zh-TW" altLang="en-US" sz="1200" kern="1200" dirty="0" smtClean="0">
                <a:solidFill>
                  <a:schemeClr val="tx1"/>
                </a:solidFill>
                <a:effectLst/>
                <a:latin typeface="+mn-lt"/>
                <a:ea typeface="+mn-ea"/>
                <a:cs typeface="+mn-cs"/>
              </a:rPr>
              <a:t>高職、大學餐旅相關科系</a:t>
            </a:r>
            <a:r>
              <a:rPr lang="zh-TW" altLang="zh-TW" sz="1200" kern="1200" dirty="0" smtClean="0">
                <a:solidFill>
                  <a:schemeClr val="tx1"/>
                </a:solidFill>
                <a:effectLst/>
                <a:latin typeface="+mn-lt"/>
                <a:ea typeface="+mn-ea"/>
                <a:cs typeface="+mn-cs"/>
              </a:rPr>
              <a:t>之學生</a:t>
            </a:r>
            <a:endPar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endParaRPr>
          </a:p>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zh-TW" altLang="zh-TW" sz="1200" b="0" dirty="0" smtClean="0">
                <a:latin typeface="Times New Roman" panose="02020603050405020304" pitchFamily="18" charset="0"/>
                <a:ea typeface="標楷體" panose="03000509000000000000" pitchFamily="65" charset="-120"/>
                <a:cs typeface="Times New Roman" panose="02020603050405020304" pitchFamily="18" charset="0"/>
              </a:rPr>
              <a:t>於</a:t>
            </a:r>
            <a:r>
              <a:rPr lang="en-US" altLang="zh-TW" sz="1200" b="0" dirty="0" smtClean="0">
                <a:latin typeface="Times New Roman" panose="02020603050405020304" pitchFamily="18" charset="0"/>
                <a:ea typeface="標楷體" panose="03000509000000000000" pitchFamily="65" charset="-120"/>
                <a:cs typeface="Times New Roman" panose="02020603050405020304" pitchFamily="18" charset="0"/>
              </a:rPr>
              <a:t>2014</a:t>
            </a:r>
            <a:r>
              <a:rPr lang="zh-TW" altLang="zh-TW" sz="1200" b="0" dirty="0" smtClean="0">
                <a:latin typeface="Times New Roman" panose="02020603050405020304" pitchFamily="18" charset="0"/>
                <a:ea typeface="標楷體" panose="03000509000000000000" pitchFamily="65" charset="-120"/>
                <a:cs typeface="Times New Roman" panose="02020603050405020304" pitchFamily="18" charset="0"/>
              </a:rPr>
              <a:t>年</a:t>
            </a:r>
            <a:r>
              <a:rPr lang="en-US" altLang="zh-TW" sz="1200" b="0" dirty="0" smtClean="0">
                <a:latin typeface="Times New Roman" panose="02020603050405020304" pitchFamily="18" charset="0"/>
                <a:ea typeface="標楷體" panose="03000509000000000000" pitchFamily="65" charset="-120"/>
                <a:cs typeface="Times New Roman" panose="02020603050405020304" pitchFamily="18" charset="0"/>
              </a:rPr>
              <a:t>2</a:t>
            </a:r>
            <a:r>
              <a:rPr lang="zh-TW" altLang="zh-TW" sz="1200" b="0" dirty="0" smtClean="0">
                <a:latin typeface="Times New Roman" panose="02020603050405020304" pitchFamily="18" charset="0"/>
                <a:ea typeface="標楷體" panose="03000509000000000000" pitchFamily="65" charset="-120"/>
                <a:cs typeface="Times New Roman" panose="02020603050405020304" pitchFamily="18" charset="0"/>
              </a:rPr>
              <a:t>月</a:t>
            </a:r>
            <a:r>
              <a:rPr lang="en-US" altLang="zh-TW" sz="1200" b="0" dirty="0" smtClean="0">
                <a:latin typeface="Times New Roman" panose="02020603050405020304" pitchFamily="18" charset="0"/>
                <a:ea typeface="標楷體" panose="03000509000000000000" pitchFamily="65" charset="-120"/>
                <a:cs typeface="Times New Roman" panose="02020603050405020304" pitchFamily="18" charset="0"/>
              </a:rPr>
              <a:t>14</a:t>
            </a:r>
            <a:r>
              <a:rPr lang="zh-TW" altLang="zh-TW" sz="1200" b="0" dirty="0" smtClean="0">
                <a:latin typeface="Times New Roman" panose="02020603050405020304" pitchFamily="18" charset="0"/>
                <a:ea typeface="標楷體" panose="03000509000000000000" pitchFamily="65" charset="-120"/>
                <a:cs typeface="Times New Roman" panose="02020603050405020304" pitchFamily="18" charset="0"/>
              </a:rPr>
              <a:t>日至</a:t>
            </a:r>
            <a:r>
              <a:rPr lang="en-US" altLang="zh-TW" sz="1200" b="0" dirty="0" smtClean="0">
                <a:latin typeface="Times New Roman" panose="02020603050405020304" pitchFamily="18" charset="0"/>
                <a:ea typeface="標楷體" panose="03000509000000000000" pitchFamily="65" charset="-120"/>
                <a:cs typeface="Times New Roman" panose="02020603050405020304" pitchFamily="18" charset="0"/>
              </a:rPr>
              <a:t>3</a:t>
            </a:r>
            <a:r>
              <a:rPr lang="zh-TW" altLang="zh-TW" sz="1200" b="0" dirty="0" smtClean="0">
                <a:latin typeface="Times New Roman" panose="02020603050405020304" pitchFamily="18" charset="0"/>
                <a:ea typeface="標楷體" panose="03000509000000000000" pitchFamily="65" charset="-120"/>
                <a:cs typeface="Times New Roman" panose="02020603050405020304" pitchFamily="18" charset="0"/>
              </a:rPr>
              <a:t>月</a:t>
            </a:r>
            <a:r>
              <a:rPr lang="en-US" altLang="zh-TW" sz="1200" b="0" dirty="0" smtClean="0">
                <a:latin typeface="Times New Roman" panose="02020603050405020304" pitchFamily="18" charset="0"/>
                <a:ea typeface="標楷體" panose="03000509000000000000" pitchFamily="65" charset="-120"/>
                <a:cs typeface="Times New Roman" panose="02020603050405020304" pitchFamily="18" charset="0"/>
              </a:rPr>
              <a:t>11</a:t>
            </a:r>
            <a:r>
              <a:rPr lang="zh-TW" altLang="zh-TW" sz="1200" b="0" dirty="0" smtClean="0">
                <a:latin typeface="Times New Roman" panose="02020603050405020304" pitchFamily="18" charset="0"/>
                <a:ea typeface="標楷體" panose="03000509000000000000" pitchFamily="65" charset="-120"/>
                <a:cs typeface="Times New Roman" panose="02020603050405020304" pitchFamily="18" charset="0"/>
              </a:rPr>
              <a:t>日進行</a:t>
            </a:r>
            <a:r>
              <a:rPr lang="zh-TW" altLang="en-US" sz="1200" b="0" dirty="0" smtClean="0">
                <a:latin typeface="Times New Roman" panose="02020603050405020304" pitchFamily="18" charset="0"/>
                <a:ea typeface="標楷體" panose="03000509000000000000" pitchFamily="65" charset="-120"/>
                <a:cs typeface="Times New Roman" panose="02020603050405020304" pitchFamily="18" charset="0"/>
              </a:rPr>
              <a:t>網路問卷發放</a:t>
            </a:r>
            <a:r>
              <a:rPr lang="zh-TW" altLang="zh-TW" sz="1200" b="0"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en-US" sz="1200" b="0" dirty="0" smtClean="0">
                <a:latin typeface="Times New Roman" panose="02020603050405020304" pitchFamily="18" charset="0"/>
                <a:ea typeface="標楷體" panose="03000509000000000000" pitchFamily="65" charset="-120"/>
                <a:cs typeface="Times New Roman" panose="02020603050405020304" pitchFamily="18" charset="0"/>
              </a:rPr>
              <a:t>共</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填寫</a:t>
            </a:r>
            <a:r>
              <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rPr>
              <a:t>429</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份</a:t>
            </a:r>
            <a:r>
              <a:rPr lang="zh-TW" altLang="en-US" sz="1200" dirty="0" smtClean="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a:t>
            </a:r>
            <a:r>
              <a:rPr lang="zh-TW" altLang="zh-TW" sz="1200" dirty="0" smtClean="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回收問卷有效率為</a:t>
            </a:r>
            <a:r>
              <a:rPr lang="en-US" altLang="zh-TW" sz="1200" dirty="0" smtClean="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81%</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a:t>
            </a:r>
          </a:p>
        </p:txBody>
      </p:sp>
      <p:sp>
        <p:nvSpPr>
          <p:cNvPr id="4" name="投影片編號版面配置區 3"/>
          <p:cNvSpPr>
            <a:spLocks noGrp="1"/>
          </p:cNvSpPr>
          <p:nvPr>
            <p:ph type="sldNum" sz="quarter" idx="10"/>
          </p:nvPr>
        </p:nvSpPr>
        <p:spPr>
          <a:xfrm>
            <a:off x="3884613" y="8685213"/>
            <a:ext cx="2971800" cy="457200"/>
          </a:xfrm>
          <a:prstGeom prst="rect">
            <a:avLst/>
          </a:prstGeom>
        </p:spPr>
        <p:txBody>
          <a:bodyPr/>
          <a:lstStyle/>
          <a:p>
            <a:fld id="{420A805B-4886-4D1A-8E57-400633DE0A7B}" type="slidenum">
              <a:rPr lang="zh-TW" altLang="en-US" smtClean="0"/>
              <a:pPr/>
              <a:t>14</a:t>
            </a:fld>
            <a:endParaRPr lang="zh-TW" altLang="en-US"/>
          </a:p>
        </p:txBody>
      </p:sp>
    </p:spTree>
    <p:extLst>
      <p:ext uri="{BB962C8B-B14F-4D97-AF65-F5344CB8AC3E}">
        <p14:creationId xmlns:p14="http://schemas.microsoft.com/office/powerpoint/2010/main" val="7519749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smtClean="0">
                <a:solidFill>
                  <a:schemeClr val="tx1"/>
                </a:solidFill>
                <a:effectLst/>
                <a:latin typeface="+mn-lt"/>
                <a:ea typeface="+mn-ea"/>
                <a:cs typeface="+mn-cs"/>
              </a:rPr>
              <a:t>        在社經背景</a:t>
            </a:r>
            <a:r>
              <a:rPr lang="zh-TW" altLang="zh-TW" sz="1200" kern="1200" dirty="0" smtClean="0">
                <a:solidFill>
                  <a:schemeClr val="tx1"/>
                </a:solidFill>
                <a:effectLst/>
                <a:latin typeface="+mn-lt"/>
                <a:ea typeface="+mn-ea"/>
                <a:cs typeface="+mn-cs"/>
              </a:rPr>
              <a:t>問卷</a:t>
            </a:r>
            <a:r>
              <a:rPr lang="zh-TW" altLang="en-US" sz="1200" kern="1200" dirty="0" smtClean="0">
                <a:solidFill>
                  <a:schemeClr val="tx1"/>
                </a:solidFill>
                <a:effectLst/>
                <a:latin typeface="+mn-lt"/>
                <a:ea typeface="+mn-ea"/>
                <a:cs typeface="+mn-cs"/>
              </a:rPr>
              <a:t>中，參考</a:t>
            </a:r>
            <a:r>
              <a:rPr lang="en-US" altLang="zh-TW" sz="1200" dirty="0" err="1" smtClean="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Kuo</a:t>
            </a:r>
            <a:r>
              <a:rPr lang="zh-TW" altLang="en-US" sz="1200" dirty="0" smtClean="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等人，</a:t>
            </a:r>
            <a:r>
              <a:rPr lang="zh-TW" altLang="zh-TW" sz="1200" kern="1200" dirty="0" smtClean="0">
                <a:solidFill>
                  <a:schemeClr val="tx1"/>
                </a:solidFill>
                <a:effectLst/>
                <a:latin typeface="+mn-lt"/>
                <a:ea typeface="+mn-ea"/>
                <a:cs typeface="+mn-cs"/>
              </a:rPr>
              <a:t>設計</a:t>
            </a:r>
            <a:r>
              <a:rPr lang="en-US" altLang="zh-TW" sz="1200" kern="1200" dirty="0" smtClean="0">
                <a:solidFill>
                  <a:schemeClr val="tx1"/>
                </a:solidFill>
                <a:effectLst/>
                <a:latin typeface="+mn-lt"/>
                <a:ea typeface="+mn-ea"/>
                <a:cs typeface="+mn-cs"/>
              </a:rPr>
              <a:t>5</a:t>
            </a:r>
            <a:r>
              <a:rPr lang="zh-TW" altLang="en-US" sz="1200" kern="1200" dirty="0" smtClean="0">
                <a:solidFill>
                  <a:schemeClr val="tx1"/>
                </a:solidFill>
                <a:effectLst/>
                <a:latin typeface="+mn-lt"/>
                <a:ea typeface="+mn-ea"/>
                <a:cs typeface="+mn-cs"/>
              </a:rPr>
              <a:t>個題項，其中</a:t>
            </a:r>
            <a:r>
              <a:rPr lang="zh-TW" altLang="zh-TW" sz="1200" kern="1200" dirty="0" smtClean="0">
                <a:solidFill>
                  <a:schemeClr val="tx1"/>
                </a:solidFill>
                <a:effectLst/>
                <a:latin typeface="+mn-lt"/>
                <a:ea typeface="+mn-ea"/>
                <a:cs typeface="+mn-cs"/>
              </a:rPr>
              <a:t>「性別」問答形式</a:t>
            </a:r>
            <a:r>
              <a:rPr lang="zh-TW" altLang="en-US" sz="1200" kern="1200" dirty="0" smtClean="0">
                <a:solidFill>
                  <a:schemeClr val="tx1"/>
                </a:solidFill>
                <a:effectLst/>
                <a:latin typeface="+mn-lt"/>
                <a:ea typeface="+mn-ea"/>
                <a:cs typeface="+mn-cs"/>
              </a:rPr>
              <a:t>的</a:t>
            </a:r>
            <a:r>
              <a:rPr lang="zh-TW" altLang="zh-TW" sz="1200" kern="1200" dirty="0" smtClean="0">
                <a:solidFill>
                  <a:schemeClr val="tx1"/>
                </a:solidFill>
                <a:effectLst/>
                <a:latin typeface="+mn-lt"/>
                <a:ea typeface="+mn-ea"/>
                <a:cs typeface="+mn-cs"/>
              </a:rPr>
              <a:t>數值類型為類別尺度</a:t>
            </a:r>
            <a:r>
              <a:rPr lang="zh-TW" altLang="en-US" sz="1200" kern="1200" dirty="0" smtClean="0">
                <a:solidFill>
                  <a:schemeClr val="tx1"/>
                </a:solidFill>
                <a:effectLst/>
                <a:latin typeface="+mn-lt"/>
                <a:ea typeface="+mn-ea"/>
                <a:cs typeface="+mn-cs"/>
              </a:rPr>
              <a:t>，其餘問項皆為</a:t>
            </a:r>
            <a:r>
              <a:rPr lang="zh-TW" altLang="zh-TW" sz="1200" kern="1200" dirty="0" smtClean="0">
                <a:solidFill>
                  <a:schemeClr val="tx1"/>
                </a:solidFill>
                <a:effectLst/>
                <a:latin typeface="+mn-lt"/>
                <a:ea typeface="+mn-ea"/>
                <a:cs typeface="+mn-cs"/>
              </a:rPr>
              <a:t>順序尺度</a:t>
            </a:r>
            <a:r>
              <a:rPr lang="zh-TW" altLang="en-US" sz="1200" kern="1200" dirty="0" smtClean="0">
                <a:solidFill>
                  <a:schemeClr val="tx1"/>
                </a:solidFill>
                <a:effectLst/>
                <a:latin typeface="+mn-lt"/>
                <a:ea typeface="+mn-ea"/>
                <a:cs typeface="+mn-cs"/>
              </a:rPr>
              <a:t>。</a:t>
            </a:r>
            <a:endParaRPr lang="en-US" altLang="zh-TW" sz="1200" kern="120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zh-TW" altLang="en-US" dirty="0"/>
          </a:p>
        </p:txBody>
      </p:sp>
      <p:sp>
        <p:nvSpPr>
          <p:cNvPr id="4" name="投影片編號版面配置區 3"/>
          <p:cNvSpPr>
            <a:spLocks noGrp="1"/>
          </p:cNvSpPr>
          <p:nvPr>
            <p:ph type="sldNum" sz="quarter" idx="10"/>
          </p:nvPr>
        </p:nvSpPr>
        <p:spPr>
          <a:xfrm>
            <a:off x="3884613" y="8685213"/>
            <a:ext cx="2971800" cy="457200"/>
          </a:xfrm>
          <a:prstGeom prst="rect">
            <a:avLst/>
          </a:prstGeom>
        </p:spPr>
        <p:txBody>
          <a:bodyPr/>
          <a:lstStyle/>
          <a:p>
            <a:fld id="{420A805B-4886-4D1A-8E57-400633DE0A7B}" type="slidenum">
              <a:rPr lang="zh-TW" altLang="en-US" smtClean="0"/>
              <a:pPr/>
              <a:t>15</a:t>
            </a:fld>
            <a:endParaRPr lang="zh-TW" altLang="en-US"/>
          </a:p>
        </p:txBody>
      </p:sp>
    </p:spTree>
    <p:extLst>
      <p:ext uri="{BB962C8B-B14F-4D97-AF65-F5344CB8AC3E}">
        <p14:creationId xmlns:p14="http://schemas.microsoft.com/office/powerpoint/2010/main" val="38215263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smtClean="0">
                <a:solidFill>
                  <a:schemeClr val="tx1"/>
                </a:solidFill>
                <a:effectLst/>
                <a:latin typeface="+mn-lt"/>
                <a:ea typeface="+mn-ea"/>
                <a:cs typeface="+mn-cs"/>
              </a:rPr>
              <a:t>        在問卷設計的部分，參考</a:t>
            </a:r>
            <a:r>
              <a:rPr lang="en-US" altLang="zh-TW" sz="1200" dirty="0" smtClean="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Cheng</a:t>
            </a:r>
            <a:r>
              <a:rPr lang="zh-TW" altLang="en-US" sz="1200" dirty="0" smtClean="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等人，</a:t>
            </a:r>
            <a:r>
              <a:rPr lang="zh-TW" altLang="en-US" sz="1200" kern="1200" dirty="0" smtClean="0">
                <a:solidFill>
                  <a:schemeClr val="tx1"/>
                </a:solidFill>
                <a:effectLst/>
                <a:latin typeface="+mn-lt"/>
                <a:ea typeface="+mn-ea"/>
                <a:cs typeface="+mn-cs"/>
              </a:rPr>
              <a:t>每部分設計約為</a:t>
            </a:r>
            <a:r>
              <a:rPr lang="en-US" altLang="zh-TW" sz="1200" kern="1200" dirty="0" smtClean="0">
                <a:solidFill>
                  <a:schemeClr val="tx1"/>
                </a:solidFill>
                <a:effectLst/>
                <a:latin typeface="+mn-lt"/>
                <a:ea typeface="+mn-ea"/>
                <a:cs typeface="+mn-cs"/>
              </a:rPr>
              <a:t>4-7</a:t>
            </a:r>
            <a:r>
              <a:rPr lang="zh-TW" altLang="en-US" sz="1200" kern="1200" dirty="0" smtClean="0">
                <a:solidFill>
                  <a:schemeClr val="tx1"/>
                </a:solidFill>
                <a:effectLst/>
                <a:latin typeface="+mn-lt"/>
                <a:ea typeface="+mn-ea"/>
                <a:cs typeface="+mn-cs"/>
              </a:rPr>
              <a:t>個題項，並</a:t>
            </a:r>
            <a:r>
              <a:rPr lang="zh-TW" altLang="zh-TW" sz="1200" kern="1200" dirty="0" smtClean="0">
                <a:solidFill>
                  <a:schemeClr val="tx1"/>
                </a:solidFill>
                <a:effectLst/>
                <a:latin typeface="+mn-lt"/>
                <a:ea typeface="+mn-ea"/>
                <a:cs typeface="+mn-cs"/>
              </a:rPr>
              <a:t>採用李克特</a:t>
            </a:r>
            <a:r>
              <a:rPr lang="zh-TW" altLang="en-US" sz="1200" kern="1200" dirty="0" smtClean="0">
                <a:solidFill>
                  <a:schemeClr val="tx1"/>
                </a:solidFill>
                <a:effectLst/>
                <a:latin typeface="+mn-lt"/>
                <a:ea typeface="+mn-ea"/>
                <a:cs typeface="+mn-cs"/>
              </a:rPr>
              <a:t>五點量表</a:t>
            </a:r>
            <a:r>
              <a:rPr lang="zh-TW" altLang="zh-TW" sz="1200" kern="1200" dirty="0" smtClean="0">
                <a:solidFill>
                  <a:schemeClr val="tx1"/>
                </a:solidFill>
                <a:effectLst/>
                <a:latin typeface="+mn-lt"/>
                <a:ea typeface="+mn-ea"/>
                <a:cs typeface="+mn-cs"/>
              </a:rPr>
              <a:t>，回答選項分別為『非常同意』、『同意』、『普通』、『不同意』和『非常不同意』五項，依序則分別給予</a:t>
            </a:r>
            <a:r>
              <a:rPr lang="en-US" altLang="zh-TW" sz="1200" kern="1200" dirty="0" smtClean="0">
                <a:solidFill>
                  <a:schemeClr val="tx1"/>
                </a:solidFill>
                <a:effectLst/>
                <a:latin typeface="+mn-lt"/>
                <a:ea typeface="+mn-ea"/>
                <a:cs typeface="+mn-cs"/>
              </a:rPr>
              <a:t>5</a:t>
            </a:r>
            <a:r>
              <a:rPr lang="zh-TW" altLang="zh-TW" sz="1200" kern="1200" dirty="0" smtClean="0">
                <a:solidFill>
                  <a:schemeClr val="tx1"/>
                </a:solidFill>
                <a:effectLst/>
                <a:latin typeface="+mn-lt"/>
                <a:ea typeface="+mn-ea"/>
                <a:cs typeface="+mn-cs"/>
              </a:rPr>
              <a:t>、</a:t>
            </a:r>
            <a:r>
              <a:rPr lang="en-US" altLang="zh-TW" sz="1200" kern="1200" dirty="0" smtClean="0">
                <a:solidFill>
                  <a:schemeClr val="tx1"/>
                </a:solidFill>
                <a:effectLst/>
                <a:latin typeface="+mn-lt"/>
                <a:ea typeface="+mn-ea"/>
                <a:cs typeface="+mn-cs"/>
              </a:rPr>
              <a:t>4</a:t>
            </a:r>
            <a:r>
              <a:rPr lang="zh-TW" altLang="zh-TW" sz="1200" kern="1200" dirty="0" smtClean="0">
                <a:solidFill>
                  <a:schemeClr val="tx1"/>
                </a:solidFill>
                <a:effectLst/>
                <a:latin typeface="+mn-lt"/>
                <a:ea typeface="+mn-ea"/>
                <a:cs typeface="+mn-cs"/>
              </a:rPr>
              <a:t>、</a:t>
            </a:r>
            <a:r>
              <a:rPr lang="en-US" altLang="zh-TW" sz="1200" kern="1200" dirty="0" smtClean="0">
                <a:solidFill>
                  <a:schemeClr val="tx1"/>
                </a:solidFill>
                <a:effectLst/>
                <a:latin typeface="+mn-lt"/>
                <a:ea typeface="+mn-ea"/>
                <a:cs typeface="+mn-cs"/>
              </a:rPr>
              <a:t>3</a:t>
            </a:r>
            <a:r>
              <a:rPr lang="zh-TW" altLang="zh-TW" sz="1200" kern="1200" dirty="0" smtClean="0">
                <a:solidFill>
                  <a:schemeClr val="tx1"/>
                </a:solidFill>
                <a:effectLst/>
                <a:latin typeface="+mn-lt"/>
                <a:ea typeface="+mn-ea"/>
                <a:cs typeface="+mn-cs"/>
              </a:rPr>
              <a:t>、</a:t>
            </a:r>
            <a:r>
              <a:rPr lang="en-US" altLang="zh-TW" sz="1200" kern="1200" dirty="0" smtClean="0">
                <a:solidFill>
                  <a:schemeClr val="tx1"/>
                </a:solidFill>
                <a:effectLst/>
                <a:latin typeface="+mn-lt"/>
                <a:ea typeface="+mn-ea"/>
                <a:cs typeface="+mn-cs"/>
              </a:rPr>
              <a:t>2</a:t>
            </a:r>
            <a:r>
              <a:rPr lang="zh-TW" altLang="zh-TW" sz="1200" kern="1200" dirty="0" smtClean="0">
                <a:solidFill>
                  <a:schemeClr val="tx1"/>
                </a:solidFill>
                <a:effectLst/>
                <a:latin typeface="+mn-lt"/>
                <a:ea typeface="+mn-ea"/>
                <a:cs typeface="+mn-cs"/>
              </a:rPr>
              <a:t>和</a:t>
            </a:r>
            <a:r>
              <a:rPr lang="en-US" altLang="zh-TW" sz="1200" kern="1200" dirty="0" smtClean="0">
                <a:solidFill>
                  <a:schemeClr val="tx1"/>
                </a:solidFill>
                <a:effectLst/>
                <a:latin typeface="+mn-lt"/>
                <a:ea typeface="+mn-ea"/>
                <a:cs typeface="+mn-cs"/>
              </a:rPr>
              <a:t>1</a:t>
            </a:r>
            <a:r>
              <a:rPr lang="zh-TW" altLang="zh-TW" sz="1200" kern="1200" dirty="0" smtClean="0">
                <a:solidFill>
                  <a:schemeClr val="tx1"/>
                </a:solidFill>
                <a:effectLst/>
                <a:latin typeface="+mn-lt"/>
                <a:ea typeface="+mn-ea"/>
                <a:cs typeface="+mn-cs"/>
              </a:rPr>
              <a:t>分數值來標記，以『非常同意』為程度之最高，『非常不同意』為程度之最低。</a:t>
            </a:r>
          </a:p>
        </p:txBody>
      </p:sp>
      <p:sp>
        <p:nvSpPr>
          <p:cNvPr id="4" name="投影片編號版面配置區 3"/>
          <p:cNvSpPr>
            <a:spLocks noGrp="1"/>
          </p:cNvSpPr>
          <p:nvPr>
            <p:ph type="sldNum" sz="quarter" idx="10"/>
          </p:nvPr>
        </p:nvSpPr>
        <p:spPr>
          <a:xfrm>
            <a:off x="3884613" y="8685213"/>
            <a:ext cx="2971800" cy="457200"/>
          </a:xfrm>
          <a:prstGeom prst="rect">
            <a:avLst/>
          </a:prstGeom>
        </p:spPr>
        <p:txBody>
          <a:bodyPr/>
          <a:lstStyle/>
          <a:p>
            <a:fld id="{420A805B-4886-4D1A-8E57-400633DE0A7B}" type="slidenum">
              <a:rPr lang="zh-TW" altLang="en-US" smtClean="0"/>
              <a:pPr/>
              <a:t>16</a:t>
            </a:fld>
            <a:endParaRPr lang="zh-TW" altLang="en-US"/>
          </a:p>
        </p:txBody>
      </p:sp>
    </p:spTree>
    <p:extLst>
      <p:ext uri="{BB962C8B-B14F-4D97-AF65-F5344CB8AC3E}">
        <p14:creationId xmlns:p14="http://schemas.microsoft.com/office/powerpoint/2010/main" val="38215263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dirty="0" smtClean="0"/>
              <a:t>以下為研究結果與結論，依序做介紹</a:t>
            </a:r>
          </a:p>
        </p:txBody>
      </p:sp>
      <p:sp>
        <p:nvSpPr>
          <p:cNvPr id="6148" name="投影片編號版面配置區 3"/>
          <p:cNvSpPr>
            <a:spLocks noGrp="1"/>
          </p:cNvSpPr>
          <p:nvPr>
            <p:ph type="sldNum" sz="quarter" idx="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fld id="{3BC687F1-2FD8-4570-8B13-AC03F6D929DA}" type="slidenum">
              <a:rPr kumimoji="0" lang="zh-TW" altLang="en-US">
                <a:latin typeface="Calibri" pitchFamily="34" charset="0"/>
              </a:rPr>
              <a:pPr/>
              <a:t>17</a:t>
            </a:fld>
            <a:endParaRPr kumimoji="0" lang="zh-TW" altLang="en-US">
              <a:latin typeface="Calibri" pitchFamily="34" charset="0"/>
            </a:endParaRPr>
          </a:p>
        </p:txBody>
      </p:sp>
    </p:spTree>
    <p:extLst>
      <p:ext uri="{BB962C8B-B14F-4D97-AF65-F5344CB8AC3E}">
        <p14:creationId xmlns:p14="http://schemas.microsoft.com/office/powerpoint/2010/main" val="4490254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smtClean="0"/>
              <a:t>本研究人口統計，我們得知：</a:t>
            </a:r>
            <a:endParaRPr lang="en-US" altLang="zh-TW" dirty="0" smtClean="0"/>
          </a:p>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zh-TW" altLang="en-US" dirty="0" smtClean="0"/>
              <a:t>女性的人數高於男性。</a:t>
            </a:r>
            <a:endParaRPr lang="en-US" altLang="zh-TW" dirty="0" smtClean="0"/>
          </a:p>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zh-TW" altLang="zh-TW" sz="1200" kern="1200" dirty="0" smtClean="0">
                <a:solidFill>
                  <a:schemeClr val="tx1"/>
                </a:solidFill>
                <a:effectLst/>
                <a:latin typeface="+mn-lt"/>
                <a:ea typeface="+mn-ea"/>
                <a:cs typeface="+mn-cs"/>
              </a:rPr>
              <a:t>在校年中以高職二年級者居多。</a:t>
            </a:r>
            <a:endParaRPr lang="en-US" altLang="zh-TW" sz="1200" kern="1200" dirty="0" smtClean="0">
              <a:solidFill>
                <a:schemeClr val="tx1"/>
              </a:solidFill>
              <a:effectLst/>
              <a:latin typeface="+mn-lt"/>
              <a:ea typeface="+mn-ea"/>
              <a:cs typeface="+mn-cs"/>
            </a:endParaRPr>
          </a:p>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zh-TW" altLang="zh-TW" sz="1200" kern="1200" dirty="0" smtClean="0">
                <a:solidFill>
                  <a:schemeClr val="tx1"/>
                </a:solidFill>
                <a:effectLst/>
                <a:latin typeface="+mn-lt"/>
                <a:ea typeface="+mn-ea"/>
                <a:cs typeface="+mn-cs"/>
              </a:rPr>
              <a:t>平均每日使用電腦、手機</a:t>
            </a:r>
            <a:r>
              <a:rPr lang="en-US" altLang="zh-TW" sz="1200" kern="1200" dirty="0" smtClean="0">
                <a:solidFill>
                  <a:schemeClr val="tx1"/>
                </a:solidFill>
                <a:effectLst/>
                <a:latin typeface="+mn-lt"/>
                <a:ea typeface="+mn-ea"/>
                <a:cs typeface="+mn-cs"/>
              </a:rPr>
              <a:t>/</a:t>
            </a:r>
            <a:r>
              <a:rPr lang="zh-TW" altLang="zh-TW" sz="1200" kern="1200" dirty="0" smtClean="0">
                <a:solidFill>
                  <a:schemeClr val="tx1"/>
                </a:solidFill>
                <a:effectLst/>
                <a:latin typeface="+mn-lt"/>
                <a:ea typeface="+mn-ea"/>
                <a:cs typeface="+mn-cs"/>
              </a:rPr>
              <a:t>上網時間以</a:t>
            </a:r>
            <a:r>
              <a:rPr lang="en-US" altLang="zh-TW" sz="1200" kern="1200" dirty="0" smtClean="0">
                <a:solidFill>
                  <a:schemeClr val="tx1"/>
                </a:solidFill>
                <a:effectLst/>
                <a:latin typeface="+mn-lt"/>
                <a:ea typeface="+mn-ea"/>
                <a:cs typeface="+mn-cs"/>
              </a:rPr>
              <a:t>3-5</a:t>
            </a:r>
            <a:r>
              <a:rPr lang="zh-TW" altLang="zh-TW" sz="1200" kern="1200" dirty="0" smtClean="0">
                <a:solidFill>
                  <a:schemeClr val="tx1"/>
                </a:solidFill>
                <a:effectLst/>
                <a:latin typeface="+mn-lt"/>
                <a:ea typeface="+mn-ea"/>
                <a:cs typeface="+mn-cs"/>
              </a:rPr>
              <a:t>小時居多。</a:t>
            </a:r>
            <a:endParaRPr lang="en-US" altLang="zh-TW" sz="1200" kern="1200" dirty="0" smtClean="0">
              <a:solidFill>
                <a:schemeClr val="tx1"/>
              </a:solidFill>
              <a:effectLst/>
              <a:latin typeface="+mn-lt"/>
              <a:ea typeface="+mn-ea"/>
              <a:cs typeface="+mn-cs"/>
            </a:endParaRPr>
          </a:p>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zh-TW" altLang="zh-TW" sz="1200" kern="1200" dirty="0" smtClean="0">
                <a:solidFill>
                  <a:schemeClr val="tx1"/>
                </a:solidFill>
                <a:effectLst/>
                <a:latin typeface="+mn-lt"/>
                <a:ea typeface="+mn-ea"/>
                <a:cs typeface="+mn-cs"/>
              </a:rPr>
              <a:t>曾有過數位學習使用經驗，</a:t>
            </a:r>
            <a:r>
              <a:rPr lang="zh-TW" altLang="en-US" sz="1200" kern="1200" dirty="0" smtClean="0">
                <a:solidFill>
                  <a:schemeClr val="tx1"/>
                </a:solidFill>
                <a:effectLst/>
                <a:latin typeface="+mn-lt"/>
                <a:ea typeface="+mn-ea"/>
                <a:cs typeface="+mn-cs"/>
              </a:rPr>
              <a:t>是否有經驗無明顯差異</a:t>
            </a:r>
            <a:r>
              <a:rPr lang="zh-TW" altLang="zh-TW" sz="1200" kern="1200" dirty="0" smtClean="0">
                <a:solidFill>
                  <a:schemeClr val="tx1"/>
                </a:solidFill>
                <a:effectLst/>
                <a:latin typeface="+mn-lt"/>
                <a:ea typeface="+mn-ea"/>
                <a:cs typeface="+mn-cs"/>
              </a:rPr>
              <a:t>。</a:t>
            </a:r>
            <a:endParaRPr lang="en-US" altLang="zh-TW" sz="1200" kern="1200" dirty="0" smtClean="0">
              <a:solidFill>
                <a:schemeClr val="tx1"/>
              </a:solidFill>
              <a:effectLst/>
              <a:latin typeface="+mn-lt"/>
              <a:ea typeface="+mn-ea"/>
              <a:cs typeface="+mn-cs"/>
            </a:endParaRPr>
          </a:p>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zh-TW" altLang="zh-TW" sz="1200" kern="1200" dirty="0" smtClean="0">
                <a:solidFill>
                  <a:schemeClr val="tx1"/>
                </a:solidFill>
                <a:effectLst/>
                <a:latin typeface="+mn-lt"/>
                <a:ea typeface="+mn-ea"/>
                <a:cs typeface="+mn-cs"/>
              </a:rPr>
              <a:t>曾學習</a:t>
            </a:r>
            <a:r>
              <a:rPr lang="zh-TW" altLang="en-US" sz="1200" kern="1200" dirty="0" smtClean="0">
                <a:solidFill>
                  <a:schemeClr val="tx1"/>
                </a:solidFill>
                <a:effectLst/>
                <a:latin typeface="+mn-lt"/>
                <a:ea typeface="+mn-ea"/>
                <a:cs typeface="+mn-cs"/>
              </a:rPr>
              <a:t>紅豆餡甜麵包</a:t>
            </a:r>
            <a:r>
              <a:rPr lang="zh-TW" altLang="zh-TW" sz="1200" kern="1200" dirty="0" smtClean="0">
                <a:solidFill>
                  <a:schemeClr val="tx1"/>
                </a:solidFill>
                <a:effectLst/>
                <a:latin typeface="+mn-lt"/>
                <a:ea typeface="+mn-ea"/>
                <a:cs typeface="+mn-cs"/>
              </a:rPr>
              <a:t>課程經驗以有經驗者居多。</a:t>
            </a:r>
          </a:p>
        </p:txBody>
      </p:sp>
      <p:sp>
        <p:nvSpPr>
          <p:cNvPr id="4" name="投影片編號版面配置區 3"/>
          <p:cNvSpPr>
            <a:spLocks noGrp="1"/>
          </p:cNvSpPr>
          <p:nvPr>
            <p:ph type="sldNum" sz="quarter" idx="10"/>
          </p:nvPr>
        </p:nvSpPr>
        <p:spPr>
          <a:xfrm>
            <a:off x="3884613" y="8685213"/>
            <a:ext cx="2971800" cy="457200"/>
          </a:xfrm>
          <a:prstGeom prst="rect">
            <a:avLst/>
          </a:prstGeom>
        </p:spPr>
        <p:txBody>
          <a:bodyPr/>
          <a:lstStyle/>
          <a:p>
            <a:fld id="{420A805B-4886-4D1A-8E57-400633DE0A7B}" type="slidenum">
              <a:rPr lang="zh-TW" altLang="en-US" smtClean="0"/>
              <a:pPr/>
              <a:t>18</a:t>
            </a:fld>
            <a:endParaRPr lang="zh-TW" altLang="en-US"/>
          </a:p>
        </p:txBody>
      </p:sp>
    </p:spTree>
    <p:extLst>
      <p:ext uri="{BB962C8B-B14F-4D97-AF65-F5344CB8AC3E}">
        <p14:creationId xmlns:p14="http://schemas.microsoft.com/office/powerpoint/2010/main" val="24448901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smtClean="0">
                <a:solidFill>
                  <a:schemeClr val="tx1"/>
                </a:solidFill>
                <a:effectLst/>
                <a:latin typeface="+mn-lt"/>
                <a:ea typeface="+mn-ea"/>
                <a:cs typeface="+mn-cs"/>
              </a:rPr>
              <a:t>        欲得知學生未來是否會繼續</a:t>
            </a:r>
            <a:r>
              <a:rPr lang="zh-TW" altLang="zh-TW" sz="1200" kern="1200" dirty="0" smtClean="0">
                <a:solidFill>
                  <a:schemeClr val="tx1"/>
                </a:solidFill>
                <a:effectLst/>
                <a:latin typeface="+mn-lt"/>
                <a:ea typeface="+mn-ea"/>
                <a:cs typeface="+mn-cs"/>
              </a:rPr>
              <a:t>使用</a:t>
            </a:r>
            <a:r>
              <a:rPr lang="zh-TW" altLang="en-US" sz="1200" kern="1200" dirty="0" smtClean="0">
                <a:solidFill>
                  <a:schemeClr val="tx1"/>
                </a:solidFill>
                <a:effectLst/>
                <a:latin typeface="+mn-lt"/>
                <a:ea typeface="+mn-ea"/>
                <a:cs typeface="+mn-cs"/>
              </a:rPr>
              <a:t>數位教材</a:t>
            </a:r>
            <a:r>
              <a:rPr lang="zh-TW" altLang="zh-TW" sz="1200" kern="1200" dirty="0" smtClean="0">
                <a:solidFill>
                  <a:schemeClr val="tx1"/>
                </a:solidFill>
                <a:effectLst/>
                <a:latin typeface="+mn-lt"/>
                <a:ea typeface="+mn-ea"/>
                <a:cs typeface="+mn-cs"/>
              </a:rPr>
              <a:t>輔助學習</a:t>
            </a:r>
            <a:r>
              <a:rPr lang="zh-TW" altLang="en-US" sz="1200" kern="1200" dirty="0" smtClean="0">
                <a:solidFill>
                  <a:schemeClr val="tx1"/>
                </a:solidFill>
                <a:effectLst/>
                <a:latin typeface="+mn-lt"/>
                <a:ea typeface="+mn-ea"/>
                <a:cs typeface="+mn-cs"/>
              </a:rPr>
              <a:t>，因此將</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使用數位教材之行為意圖</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設定成依變數，在多元迴歸分析</a:t>
            </a:r>
            <a:r>
              <a:rPr lang="zh-TW" altLang="zh-TW" sz="1200" kern="1200" dirty="0" smtClean="0">
                <a:solidFill>
                  <a:schemeClr val="tx1"/>
                </a:solidFill>
                <a:effectLst/>
                <a:latin typeface="+mn-lt"/>
                <a:ea typeface="+mn-ea"/>
                <a:cs typeface="+mn-cs"/>
              </a:rPr>
              <a:t>結果顯示</a:t>
            </a:r>
            <a:r>
              <a:rPr lang="zh-TW" altLang="en-US" sz="1200" kern="1200" dirty="0" smtClean="0">
                <a:solidFill>
                  <a:schemeClr val="tx1"/>
                </a:solidFill>
                <a:effectLst/>
                <a:latin typeface="+mn-lt"/>
                <a:ea typeface="+mn-ea"/>
                <a:cs typeface="+mn-cs"/>
              </a:rPr>
              <a:t>，</a:t>
            </a:r>
            <a:r>
              <a:rPr lang="zh-TW" altLang="zh-TW" sz="1200" b="0" dirty="0" smtClean="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知覺易用性</a:t>
            </a:r>
            <a:r>
              <a:rPr lang="zh-TW" altLang="en-US" sz="1200" b="0" dirty="0" smtClean="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、知覺有用性以及知覺資訊品質為影響</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使用數位教材之行為意圖</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的</a:t>
            </a:r>
            <a:r>
              <a:rPr lang="zh-TW" altLang="en-US" sz="1200" b="0" dirty="0" smtClean="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主要影響因素</a:t>
            </a:r>
            <a:r>
              <a:rPr lang="zh-TW" altLang="en-US" sz="1200" b="0" kern="1200" dirty="0" smtClean="0">
                <a:solidFill>
                  <a:schemeClr val="tx1"/>
                </a:solidFill>
                <a:effectLst/>
                <a:latin typeface="+mn-lt"/>
                <a:ea typeface="+mn-ea"/>
                <a:cs typeface="+mn-cs"/>
              </a:rPr>
              <a:t>。</a:t>
            </a:r>
            <a:endParaRPr lang="en-US" altLang="zh-TW" sz="1200" kern="120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smtClean="0">
                <a:solidFill>
                  <a:schemeClr val="tx1"/>
                </a:solidFill>
                <a:effectLst/>
                <a:latin typeface="+mn-lt"/>
                <a:ea typeface="+mn-ea"/>
                <a:cs typeface="+mn-cs"/>
              </a:rPr>
              <a:t>        </a:t>
            </a:r>
            <a:r>
              <a:rPr lang="zh-TW" altLang="zh-TW" sz="1200" kern="1200" dirty="0" smtClean="0">
                <a:solidFill>
                  <a:schemeClr val="tx1"/>
                </a:solidFill>
                <a:effectLst/>
                <a:latin typeface="+mn-lt"/>
                <a:ea typeface="+mn-ea"/>
                <a:cs typeface="+mn-cs"/>
              </a:rPr>
              <a:t>因此推測若</a:t>
            </a:r>
            <a:r>
              <a:rPr lang="zh-TW" altLang="en-US" sz="1200" kern="1200" dirty="0" smtClean="0">
                <a:solidFill>
                  <a:schemeClr val="tx1"/>
                </a:solidFill>
                <a:effectLst/>
                <a:latin typeface="+mn-lt"/>
                <a:ea typeface="+mn-ea"/>
                <a:cs typeface="+mn-cs"/>
              </a:rPr>
              <a:t>要</a:t>
            </a:r>
            <a:r>
              <a:rPr lang="zh-TW" altLang="zh-TW" sz="1200" kern="1200" dirty="0" smtClean="0">
                <a:solidFill>
                  <a:schemeClr val="tx1"/>
                </a:solidFill>
                <a:effectLst/>
                <a:latin typeface="+mn-lt"/>
                <a:ea typeface="+mn-ea"/>
                <a:cs typeface="+mn-cs"/>
              </a:rPr>
              <a:t>提高學生</a:t>
            </a:r>
            <a:r>
              <a:rPr lang="zh-TW" altLang="en-US" sz="1200" kern="1200" dirty="0" smtClean="0">
                <a:solidFill>
                  <a:schemeClr val="tx1"/>
                </a:solidFill>
                <a:effectLst/>
                <a:latin typeface="+mn-lt"/>
                <a:ea typeface="+mn-ea"/>
                <a:cs typeface="+mn-cs"/>
              </a:rPr>
              <a:t>未來</a:t>
            </a:r>
            <a:r>
              <a:rPr lang="zh-TW" altLang="zh-TW" sz="1200" kern="1200" dirty="0" smtClean="0">
                <a:solidFill>
                  <a:schemeClr val="tx1"/>
                </a:solidFill>
                <a:effectLst/>
                <a:latin typeface="+mn-lt"/>
                <a:ea typeface="+mn-ea"/>
                <a:cs typeface="+mn-cs"/>
              </a:rPr>
              <a:t>使用數位教材</a:t>
            </a:r>
            <a:r>
              <a:rPr lang="zh-TW" altLang="en-US" sz="1200" kern="1200" dirty="0" smtClean="0">
                <a:solidFill>
                  <a:schemeClr val="tx1"/>
                </a:solidFill>
                <a:effectLst/>
                <a:latin typeface="+mn-lt"/>
                <a:ea typeface="+mn-ea"/>
                <a:cs typeface="+mn-cs"/>
              </a:rPr>
              <a:t>的意願與次數</a:t>
            </a:r>
            <a:r>
              <a:rPr lang="zh-TW" altLang="zh-TW" sz="1200" kern="1200" dirty="0" smtClean="0">
                <a:solidFill>
                  <a:schemeClr val="tx1"/>
                </a:solidFill>
                <a:effectLst/>
                <a:latin typeface="+mn-lt"/>
                <a:ea typeface="+mn-ea"/>
                <a:cs typeface="+mn-cs"/>
              </a:rPr>
              <a:t>，</a:t>
            </a:r>
            <a:r>
              <a:rPr lang="zh-TW" altLang="en-US" sz="1200" kern="1200" dirty="0" smtClean="0">
                <a:solidFill>
                  <a:schemeClr val="tx1"/>
                </a:solidFill>
                <a:effectLst/>
                <a:latin typeface="+mn-lt"/>
                <a:ea typeface="+mn-ea"/>
                <a:cs typeface="+mn-cs"/>
              </a:rPr>
              <a:t>必須</a:t>
            </a:r>
            <a:r>
              <a:rPr lang="zh-TW" altLang="zh-TW" sz="1200" kern="1200" dirty="0" smtClean="0">
                <a:solidFill>
                  <a:schemeClr val="tx1"/>
                </a:solidFill>
                <a:effectLst/>
                <a:latin typeface="+mn-lt"/>
                <a:ea typeface="+mn-ea"/>
                <a:cs typeface="+mn-cs"/>
              </a:rPr>
              <a:t>使學生感受到數位教材是容易使用</a:t>
            </a:r>
            <a:r>
              <a:rPr lang="zh-TW" altLang="en-US" sz="1200" kern="1200" dirty="0" smtClean="0">
                <a:solidFill>
                  <a:schemeClr val="tx1"/>
                </a:solidFill>
                <a:effectLst/>
                <a:latin typeface="+mn-lt"/>
                <a:ea typeface="+mn-ea"/>
                <a:cs typeface="+mn-cs"/>
              </a:rPr>
              <a:t>並且</a:t>
            </a:r>
            <a:r>
              <a:rPr lang="zh-TW" altLang="zh-TW" sz="1200" kern="1200" dirty="0" smtClean="0">
                <a:solidFill>
                  <a:schemeClr val="tx1"/>
                </a:solidFill>
                <a:effectLst/>
                <a:latin typeface="+mn-lt"/>
                <a:ea typeface="+mn-ea"/>
                <a:cs typeface="+mn-cs"/>
              </a:rPr>
              <a:t>容易瀏覽</a:t>
            </a:r>
            <a:r>
              <a:rPr lang="zh-TW" altLang="en-US" sz="1200" kern="1200" dirty="0" smtClean="0">
                <a:solidFill>
                  <a:schemeClr val="tx1"/>
                </a:solidFill>
                <a:effectLst/>
                <a:latin typeface="+mn-lt"/>
                <a:ea typeface="+mn-ea"/>
                <a:cs typeface="+mn-cs"/>
              </a:rPr>
              <a:t>的以及</a:t>
            </a:r>
            <a:r>
              <a:rPr lang="zh-TW" altLang="zh-TW" sz="1200" kern="1200" dirty="0" smtClean="0">
                <a:solidFill>
                  <a:schemeClr val="tx1"/>
                </a:solidFill>
                <a:effectLst/>
                <a:latin typeface="+mn-lt"/>
                <a:ea typeface="+mn-ea"/>
                <a:cs typeface="+mn-cs"/>
              </a:rPr>
              <a:t>使用數位教材輔助學習</a:t>
            </a:r>
            <a:r>
              <a:rPr lang="zh-TW" altLang="en-US" sz="1200" kern="1200" dirty="0" smtClean="0">
                <a:solidFill>
                  <a:schemeClr val="tx1"/>
                </a:solidFill>
                <a:effectLst/>
                <a:latin typeface="+mn-lt"/>
                <a:ea typeface="+mn-ea"/>
                <a:cs typeface="+mn-cs"/>
              </a:rPr>
              <a:t>是</a:t>
            </a:r>
            <a:r>
              <a:rPr lang="zh-TW" altLang="zh-TW" sz="1200" kern="1200" dirty="0" smtClean="0">
                <a:solidFill>
                  <a:schemeClr val="tx1"/>
                </a:solidFill>
                <a:effectLst/>
                <a:latin typeface="+mn-lt"/>
                <a:ea typeface="+mn-ea"/>
                <a:cs typeface="+mn-cs"/>
              </a:rPr>
              <a:t>可以提升</a:t>
            </a:r>
            <a:r>
              <a:rPr lang="zh-TW" altLang="en-US" sz="1200" kern="1200" dirty="0" smtClean="0">
                <a:solidFill>
                  <a:schemeClr val="tx1"/>
                </a:solidFill>
                <a:effectLst/>
                <a:latin typeface="+mn-lt"/>
                <a:ea typeface="+mn-ea"/>
                <a:cs typeface="+mn-cs"/>
              </a:rPr>
              <a:t>學生本身</a:t>
            </a:r>
            <a:r>
              <a:rPr lang="zh-TW" altLang="zh-TW" sz="1200" kern="1200" dirty="0" smtClean="0">
                <a:solidFill>
                  <a:schemeClr val="tx1"/>
                </a:solidFill>
                <a:effectLst/>
                <a:latin typeface="+mn-lt"/>
                <a:ea typeface="+mn-ea"/>
                <a:cs typeface="+mn-cs"/>
              </a:rPr>
              <a:t>的學習表現、學習品質</a:t>
            </a:r>
            <a:r>
              <a:rPr lang="zh-TW" altLang="en-US" sz="1200" kern="1200" dirty="0" smtClean="0">
                <a:solidFill>
                  <a:schemeClr val="tx1"/>
                </a:solidFill>
                <a:effectLst/>
                <a:latin typeface="+mn-lt"/>
                <a:ea typeface="+mn-ea"/>
                <a:cs typeface="+mn-cs"/>
              </a:rPr>
              <a:t>以及</a:t>
            </a:r>
            <a:r>
              <a:rPr lang="zh-TW" altLang="zh-TW" sz="1200" kern="1200" dirty="0" smtClean="0">
                <a:solidFill>
                  <a:schemeClr val="tx1"/>
                </a:solidFill>
                <a:effectLst/>
                <a:latin typeface="+mn-lt"/>
                <a:ea typeface="+mn-ea"/>
                <a:cs typeface="+mn-cs"/>
              </a:rPr>
              <a:t>學習能力</a:t>
            </a:r>
            <a:r>
              <a:rPr lang="zh-TW" altLang="en-US" sz="1200" kern="1200" dirty="0" smtClean="0">
                <a:solidFill>
                  <a:schemeClr val="tx1"/>
                </a:solidFill>
                <a:effectLst/>
                <a:latin typeface="+mn-lt"/>
                <a:ea typeface="+mn-ea"/>
                <a:cs typeface="+mn-cs"/>
              </a:rPr>
              <a:t>，並且此</a:t>
            </a:r>
            <a:r>
              <a:rPr lang="zh-TW" altLang="zh-TW" sz="1200" kern="1200" dirty="0" smtClean="0">
                <a:solidFill>
                  <a:schemeClr val="tx1"/>
                </a:solidFill>
                <a:effectLst/>
                <a:latin typeface="+mn-lt"/>
                <a:ea typeface="+mn-ea"/>
                <a:cs typeface="+mn-cs"/>
              </a:rPr>
              <a:t>數位教材是</a:t>
            </a:r>
            <a:r>
              <a:rPr lang="zh-TW" altLang="en-US" sz="1200" kern="1200" dirty="0" smtClean="0">
                <a:solidFill>
                  <a:schemeClr val="tx1"/>
                </a:solidFill>
                <a:effectLst/>
                <a:latin typeface="+mn-lt"/>
                <a:ea typeface="+mn-ea"/>
                <a:cs typeface="+mn-cs"/>
              </a:rPr>
              <a:t>可以</a:t>
            </a:r>
            <a:r>
              <a:rPr lang="zh-TW" altLang="zh-TW" sz="1200" kern="1200" dirty="0" smtClean="0">
                <a:solidFill>
                  <a:schemeClr val="tx1"/>
                </a:solidFill>
                <a:effectLst/>
                <a:latin typeface="+mn-lt"/>
                <a:ea typeface="+mn-ea"/>
                <a:cs typeface="+mn-cs"/>
              </a:rPr>
              <a:t>提供</a:t>
            </a:r>
            <a:r>
              <a:rPr lang="zh-TW" altLang="en-US" sz="1200" kern="1200" dirty="0" smtClean="0">
                <a:solidFill>
                  <a:schemeClr val="tx1"/>
                </a:solidFill>
                <a:effectLst/>
                <a:latin typeface="+mn-lt"/>
                <a:ea typeface="+mn-ea"/>
                <a:cs typeface="+mn-cs"/>
              </a:rPr>
              <a:t>學生</a:t>
            </a:r>
            <a:r>
              <a:rPr lang="zh-TW" altLang="zh-TW" sz="1200" kern="1200" dirty="0" smtClean="0">
                <a:solidFill>
                  <a:schemeClr val="tx1"/>
                </a:solidFill>
                <a:effectLst/>
                <a:latin typeface="+mn-lt"/>
                <a:ea typeface="+mn-ea"/>
                <a:cs typeface="+mn-cs"/>
              </a:rPr>
              <a:t>所需</a:t>
            </a:r>
            <a:r>
              <a:rPr lang="zh-TW" altLang="en-US" sz="1200" kern="1200" dirty="0" smtClean="0">
                <a:solidFill>
                  <a:schemeClr val="tx1"/>
                </a:solidFill>
                <a:effectLst/>
                <a:latin typeface="+mn-lt"/>
                <a:ea typeface="+mn-ea"/>
                <a:cs typeface="+mn-cs"/>
              </a:rPr>
              <a:t>要的</a:t>
            </a:r>
            <a:r>
              <a:rPr lang="zh-TW" altLang="zh-TW" sz="1200" kern="1200" dirty="0" smtClean="0">
                <a:solidFill>
                  <a:schemeClr val="tx1"/>
                </a:solidFill>
                <a:effectLst/>
                <a:latin typeface="+mn-lt"/>
                <a:ea typeface="+mn-ea"/>
                <a:cs typeface="+mn-cs"/>
              </a:rPr>
              <a:t>資訊、完整資訊</a:t>
            </a:r>
            <a:r>
              <a:rPr lang="zh-TW" altLang="en-US" sz="1200" kern="1200" dirty="0" smtClean="0">
                <a:solidFill>
                  <a:schemeClr val="tx1"/>
                </a:solidFill>
                <a:effectLst/>
                <a:latin typeface="+mn-lt"/>
                <a:ea typeface="+mn-ea"/>
                <a:cs typeface="+mn-cs"/>
              </a:rPr>
              <a:t>以及</a:t>
            </a:r>
            <a:r>
              <a:rPr lang="zh-TW" altLang="zh-TW" sz="1200" kern="1200" dirty="0" smtClean="0">
                <a:solidFill>
                  <a:schemeClr val="tx1"/>
                </a:solidFill>
                <a:effectLst/>
                <a:latin typeface="+mn-lt"/>
                <a:ea typeface="+mn-ea"/>
                <a:cs typeface="+mn-cs"/>
              </a:rPr>
              <a:t>提供正確</a:t>
            </a:r>
            <a:r>
              <a:rPr lang="zh-TW" altLang="en-US" sz="1200" kern="1200" dirty="0" smtClean="0">
                <a:solidFill>
                  <a:schemeClr val="tx1"/>
                </a:solidFill>
                <a:effectLst/>
                <a:latin typeface="+mn-lt"/>
                <a:ea typeface="+mn-ea"/>
                <a:cs typeface="+mn-cs"/>
              </a:rPr>
              <a:t>、</a:t>
            </a:r>
            <a:r>
              <a:rPr lang="zh-TW" altLang="zh-TW" sz="1200" kern="1200" dirty="0" smtClean="0">
                <a:solidFill>
                  <a:schemeClr val="tx1"/>
                </a:solidFill>
                <a:effectLst/>
                <a:latin typeface="+mn-lt"/>
                <a:ea typeface="+mn-ea"/>
                <a:cs typeface="+mn-cs"/>
              </a:rPr>
              <a:t>有用</a:t>
            </a:r>
            <a:r>
              <a:rPr lang="zh-TW" altLang="en-US" sz="1200" kern="1200" dirty="0" smtClean="0">
                <a:solidFill>
                  <a:schemeClr val="tx1"/>
                </a:solidFill>
                <a:effectLst/>
                <a:latin typeface="+mn-lt"/>
                <a:ea typeface="+mn-ea"/>
                <a:cs typeface="+mn-cs"/>
              </a:rPr>
              <a:t>的</a:t>
            </a:r>
            <a:r>
              <a:rPr lang="zh-TW" altLang="zh-TW" sz="1200" kern="1200" dirty="0" smtClean="0">
                <a:solidFill>
                  <a:schemeClr val="tx1"/>
                </a:solidFill>
                <a:effectLst/>
                <a:latin typeface="+mn-lt"/>
                <a:ea typeface="+mn-ea"/>
                <a:cs typeface="+mn-cs"/>
              </a:rPr>
              <a:t>資訊</a:t>
            </a:r>
            <a:r>
              <a:rPr lang="zh-TW" altLang="en-US" sz="1200" kern="1200" dirty="0" smtClean="0">
                <a:solidFill>
                  <a:schemeClr val="tx1"/>
                </a:solidFill>
                <a:effectLst/>
                <a:latin typeface="+mn-lt"/>
                <a:ea typeface="+mn-ea"/>
                <a:cs typeface="+mn-cs"/>
              </a:rPr>
              <a:t>，因此可以提升學生使用數位教材的意願。</a:t>
            </a:r>
            <a:endParaRPr lang="en-US" altLang="zh-TW" sz="1200" kern="1200" dirty="0" smtClean="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a:xfrm>
            <a:off x="3884613" y="8685213"/>
            <a:ext cx="2971800" cy="457200"/>
          </a:xfrm>
          <a:prstGeom prst="rect">
            <a:avLst/>
          </a:prstGeom>
        </p:spPr>
        <p:txBody>
          <a:bodyPr/>
          <a:lstStyle/>
          <a:p>
            <a:fld id="{420A805B-4886-4D1A-8E57-400633DE0A7B}" type="slidenum">
              <a:rPr lang="zh-TW" altLang="en-US" smtClean="0"/>
              <a:pPr/>
              <a:t>19</a:t>
            </a:fld>
            <a:endParaRPr lang="zh-TW" altLang="en-US"/>
          </a:p>
        </p:txBody>
      </p:sp>
    </p:spTree>
    <p:extLst>
      <p:ext uri="{BB962C8B-B14F-4D97-AF65-F5344CB8AC3E}">
        <p14:creationId xmlns:p14="http://schemas.microsoft.com/office/powerpoint/2010/main" val="35298245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smtClean="0"/>
              <a:t>以下為本研究大綱，依序為大家做介紹</a:t>
            </a:r>
          </a:p>
          <a:p>
            <a:endParaRPr lang="zh-TW" altLang="en-US" dirty="0" smtClean="0"/>
          </a:p>
        </p:txBody>
      </p:sp>
      <p:sp>
        <p:nvSpPr>
          <p:cNvPr id="6148" name="投影片編號版面配置區 3"/>
          <p:cNvSpPr>
            <a:spLocks noGrp="1"/>
          </p:cNvSpPr>
          <p:nvPr>
            <p:ph type="sldNum" sz="quarter" idx="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fld id="{3BC687F1-2FD8-4570-8B13-AC03F6D929DA}" type="slidenum">
              <a:rPr kumimoji="0" lang="zh-TW" altLang="en-US">
                <a:latin typeface="Calibri" pitchFamily="34" charset="0"/>
              </a:rPr>
              <a:pPr/>
              <a:t>2</a:t>
            </a:fld>
            <a:endParaRPr kumimoji="0" lang="zh-TW" altLang="en-US">
              <a:latin typeface="Calibri" pitchFamily="34" charset="0"/>
            </a:endParaRPr>
          </a:p>
        </p:txBody>
      </p:sp>
    </p:spTree>
    <p:extLst>
      <p:ext uri="{BB962C8B-B14F-4D97-AF65-F5344CB8AC3E}">
        <p14:creationId xmlns:p14="http://schemas.microsoft.com/office/powerpoint/2010/main" val="37976231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kern="1200" dirty="0" smtClean="0">
                <a:solidFill>
                  <a:schemeClr val="tx1"/>
                </a:solidFill>
                <a:effectLst/>
                <a:latin typeface="+mn-lt"/>
                <a:ea typeface="+mn-ea"/>
                <a:cs typeface="+mn-cs"/>
              </a:rPr>
              <a:t>        欲得知學生使用數位教材輔助學習的學習成效，因此將</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知覺有用性</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設定成依變數，在多元迴歸分析</a:t>
            </a:r>
            <a:r>
              <a:rPr lang="zh-TW" altLang="zh-TW" sz="1200" kern="1200" dirty="0" smtClean="0">
                <a:solidFill>
                  <a:schemeClr val="tx1"/>
                </a:solidFill>
                <a:effectLst/>
                <a:latin typeface="+mn-lt"/>
                <a:ea typeface="+mn-ea"/>
                <a:cs typeface="+mn-cs"/>
              </a:rPr>
              <a:t>研究結果顯示</a:t>
            </a:r>
            <a:r>
              <a:rPr lang="zh-TW" altLang="en-US" sz="1200" kern="1200" dirty="0" smtClean="0">
                <a:solidFill>
                  <a:schemeClr val="tx1"/>
                </a:solidFill>
                <a:effectLst/>
                <a:latin typeface="+mn-lt"/>
                <a:ea typeface="+mn-ea"/>
                <a:cs typeface="+mn-cs"/>
              </a:rPr>
              <a:t>，</a:t>
            </a:r>
            <a:r>
              <a:rPr lang="zh-TW" altLang="zh-TW" sz="1200" b="0" dirty="0" smtClean="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知覺易用性</a:t>
            </a:r>
            <a:r>
              <a:rPr lang="zh-TW" altLang="en-US" sz="1200" b="0" dirty="0" smtClean="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為影響知覺有用性</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的</a:t>
            </a:r>
            <a:r>
              <a:rPr lang="zh-TW" altLang="en-US" sz="1200" b="0" dirty="0" smtClean="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主要影響因素</a:t>
            </a:r>
            <a:r>
              <a:rPr lang="zh-TW" altLang="en-US" sz="1200" b="0" kern="1200" dirty="0" smtClean="0">
                <a:solidFill>
                  <a:schemeClr val="tx1"/>
                </a:solidFill>
                <a:effectLst/>
                <a:latin typeface="+mn-lt"/>
                <a:ea typeface="+mn-ea"/>
                <a:cs typeface="+mn-cs"/>
              </a:rPr>
              <a:t>。</a:t>
            </a:r>
            <a:endParaRPr lang="en-US" altLang="zh-TW" sz="1200" b="0" kern="120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b="0" kern="1200" dirty="0" smtClean="0">
                <a:solidFill>
                  <a:schemeClr val="tx1"/>
                </a:solidFill>
                <a:effectLst/>
                <a:latin typeface="+mn-lt"/>
                <a:ea typeface="+mn-ea"/>
                <a:cs typeface="+mn-cs"/>
              </a:rPr>
              <a:t>        </a:t>
            </a:r>
            <a:r>
              <a:rPr lang="zh-TW" altLang="zh-TW" sz="1200" kern="1200" dirty="0" smtClean="0">
                <a:solidFill>
                  <a:schemeClr val="tx1"/>
                </a:solidFill>
                <a:effectLst/>
                <a:latin typeface="+mn-lt"/>
                <a:ea typeface="+mn-ea"/>
                <a:cs typeface="+mn-cs"/>
              </a:rPr>
              <a:t>因此推測若</a:t>
            </a:r>
            <a:r>
              <a:rPr lang="zh-TW" altLang="en-US" sz="1200" kern="1200" dirty="0" smtClean="0">
                <a:solidFill>
                  <a:schemeClr val="tx1"/>
                </a:solidFill>
                <a:effectLst/>
                <a:latin typeface="+mn-lt"/>
                <a:ea typeface="+mn-ea"/>
                <a:cs typeface="+mn-cs"/>
              </a:rPr>
              <a:t>要</a:t>
            </a:r>
            <a:r>
              <a:rPr lang="zh-TW" altLang="zh-TW" sz="1200" kern="1200" dirty="0" smtClean="0">
                <a:solidFill>
                  <a:schemeClr val="tx1"/>
                </a:solidFill>
                <a:effectLst/>
                <a:latin typeface="+mn-lt"/>
                <a:ea typeface="+mn-ea"/>
                <a:cs typeface="+mn-cs"/>
              </a:rPr>
              <a:t>提高</a:t>
            </a:r>
            <a:r>
              <a:rPr lang="zh-TW" altLang="en-US" sz="1200" kern="1200" dirty="0" smtClean="0">
                <a:solidFill>
                  <a:schemeClr val="tx1"/>
                </a:solidFill>
                <a:effectLst/>
                <a:latin typeface="+mn-lt"/>
                <a:ea typeface="+mn-ea"/>
                <a:cs typeface="+mn-cs"/>
              </a:rPr>
              <a:t>學生學習表現</a:t>
            </a:r>
            <a:r>
              <a:rPr lang="zh-TW" altLang="zh-TW" sz="1200" kern="1200" dirty="0" smtClean="0">
                <a:solidFill>
                  <a:schemeClr val="tx1"/>
                </a:solidFill>
                <a:effectLst/>
                <a:latin typeface="+mn-lt"/>
                <a:ea typeface="+mn-ea"/>
                <a:cs typeface="+mn-cs"/>
              </a:rPr>
              <a:t>，</a:t>
            </a:r>
            <a:r>
              <a:rPr lang="zh-TW" altLang="en-US" sz="1200" kern="1200" dirty="0" smtClean="0">
                <a:solidFill>
                  <a:schemeClr val="tx1"/>
                </a:solidFill>
                <a:effectLst/>
                <a:latin typeface="+mn-lt"/>
                <a:ea typeface="+mn-ea"/>
                <a:cs typeface="+mn-cs"/>
              </a:rPr>
              <a:t>必須</a:t>
            </a:r>
            <a:r>
              <a:rPr lang="zh-TW" altLang="zh-TW" sz="1200" kern="1200" dirty="0" smtClean="0">
                <a:solidFill>
                  <a:schemeClr val="tx1"/>
                </a:solidFill>
                <a:effectLst/>
                <a:latin typeface="+mn-lt"/>
                <a:ea typeface="+mn-ea"/>
                <a:cs typeface="+mn-cs"/>
              </a:rPr>
              <a:t>使學生感受到數位教材是容易使用</a:t>
            </a:r>
            <a:r>
              <a:rPr lang="zh-TW" altLang="en-US" sz="1200" kern="1200" dirty="0" smtClean="0">
                <a:solidFill>
                  <a:schemeClr val="tx1"/>
                </a:solidFill>
                <a:effectLst/>
                <a:latin typeface="+mn-lt"/>
                <a:ea typeface="+mn-ea"/>
                <a:cs typeface="+mn-cs"/>
              </a:rPr>
              <a:t>、</a:t>
            </a:r>
            <a:r>
              <a:rPr lang="zh-TW" altLang="zh-TW" sz="1200" kern="1200" dirty="0" smtClean="0">
                <a:solidFill>
                  <a:schemeClr val="tx1"/>
                </a:solidFill>
                <a:effectLst/>
                <a:latin typeface="+mn-lt"/>
                <a:ea typeface="+mn-ea"/>
                <a:cs typeface="+mn-cs"/>
              </a:rPr>
              <a:t>容易瀏覽</a:t>
            </a:r>
            <a:r>
              <a:rPr lang="zh-TW" altLang="en-US" sz="1200" kern="1200" dirty="0" smtClean="0">
                <a:solidFill>
                  <a:schemeClr val="tx1"/>
                </a:solidFill>
                <a:effectLst/>
                <a:latin typeface="+mn-lt"/>
                <a:ea typeface="+mn-ea"/>
                <a:cs typeface="+mn-cs"/>
              </a:rPr>
              <a:t>以及容易操作的，因此可以提升學生的學生使用數位教材輔助學習的學習成效。</a:t>
            </a:r>
            <a:endParaRPr lang="zh-TW" altLang="en-US" dirty="0"/>
          </a:p>
        </p:txBody>
      </p:sp>
      <p:sp>
        <p:nvSpPr>
          <p:cNvPr id="4" name="投影片編號版面配置區 3"/>
          <p:cNvSpPr>
            <a:spLocks noGrp="1"/>
          </p:cNvSpPr>
          <p:nvPr>
            <p:ph type="sldNum" sz="quarter" idx="10"/>
          </p:nvPr>
        </p:nvSpPr>
        <p:spPr>
          <a:xfrm>
            <a:off x="3884613" y="8685213"/>
            <a:ext cx="2971800" cy="457200"/>
          </a:xfrm>
          <a:prstGeom prst="rect">
            <a:avLst/>
          </a:prstGeom>
        </p:spPr>
        <p:txBody>
          <a:bodyPr/>
          <a:lstStyle/>
          <a:p>
            <a:fld id="{420A805B-4886-4D1A-8E57-400633DE0A7B}" type="slidenum">
              <a:rPr lang="zh-TW" altLang="en-US" smtClean="0"/>
              <a:pPr/>
              <a:t>20</a:t>
            </a:fld>
            <a:endParaRPr lang="zh-TW" altLang="en-US"/>
          </a:p>
        </p:txBody>
      </p:sp>
    </p:spTree>
    <p:extLst>
      <p:ext uri="{BB962C8B-B14F-4D97-AF65-F5344CB8AC3E}">
        <p14:creationId xmlns:p14="http://schemas.microsoft.com/office/powerpoint/2010/main" val="2042801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dirty="0" smtClean="0"/>
              <a:t>此表可以得知，除了假設</a:t>
            </a:r>
            <a:r>
              <a:rPr lang="en-US" altLang="zh-TW" dirty="0" smtClean="0"/>
              <a:t>3</a:t>
            </a:r>
            <a:r>
              <a:rPr lang="zh-TW" altLang="en-US" sz="1200" b="0" kern="100" dirty="0" smtClean="0">
                <a:effectLst/>
                <a:latin typeface="Times New Roman" panose="02020603050405020304" pitchFamily="18" charset="0"/>
                <a:ea typeface="標楷體" panose="03000509000000000000" pitchFamily="65" charset="-120"/>
                <a:cs typeface="Times New Roman" panose="02020603050405020304" pitchFamily="18" charset="0"/>
              </a:rPr>
              <a:t>以及假設</a:t>
            </a:r>
            <a:r>
              <a:rPr lang="en-US" altLang="zh-TW" sz="1200" b="0" kern="100" dirty="0" smtClean="0">
                <a:effectLst/>
                <a:latin typeface="Times New Roman" panose="02020603050405020304" pitchFamily="18" charset="0"/>
                <a:ea typeface="標楷體" panose="03000509000000000000" pitchFamily="65" charset="-120"/>
                <a:cs typeface="Times New Roman" panose="02020603050405020304" pitchFamily="18" charset="0"/>
              </a:rPr>
              <a:t>4</a:t>
            </a:r>
            <a:r>
              <a:rPr lang="zh-TW" altLang="en-US" sz="1200" b="0" kern="100" dirty="0" smtClean="0">
                <a:effectLst/>
                <a:latin typeface="Times New Roman" panose="02020603050405020304" pitchFamily="18" charset="0"/>
                <a:ea typeface="標楷體" panose="03000509000000000000" pitchFamily="65" charset="-120"/>
                <a:cs typeface="Times New Roman" panose="02020603050405020304" pitchFamily="18" charset="0"/>
              </a:rPr>
              <a:t>為部分支持</a:t>
            </a:r>
            <a:r>
              <a:rPr lang="zh-TW" altLang="en-US" dirty="0" smtClean="0"/>
              <a:t>，其餘皆假設結論皆為支持。</a:t>
            </a:r>
            <a:endParaRPr lang="en-US" altLang="zh-TW" dirty="0" smtClean="0"/>
          </a:p>
        </p:txBody>
      </p:sp>
      <p:sp>
        <p:nvSpPr>
          <p:cNvPr id="4" name="投影片編號版面配置區 3"/>
          <p:cNvSpPr>
            <a:spLocks noGrp="1"/>
          </p:cNvSpPr>
          <p:nvPr>
            <p:ph type="sldNum" sz="quarter" idx="10"/>
          </p:nvPr>
        </p:nvSpPr>
        <p:spPr>
          <a:xfrm>
            <a:off x="3884613" y="8685213"/>
            <a:ext cx="2971800" cy="457200"/>
          </a:xfrm>
          <a:prstGeom prst="rect">
            <a:avLst/>
          </a:prstGeom>
        </p:spPr>
        <p:txBody>
          <a:bodyPr/>
          <a:lstStyle/>
          <a:p>
            <a:fld id="{420A805B-4886-4D1A-8E57-400633DE0A7B}" type="slidenum">
              <a:rPr lang="zh-TW" altLang="en-US" smtClean="0"/>
              <a:pPr/>
              <a:t>21</a:t>
            </a:fld>
            <a:endParaRPr lang="zh-TW" altLang="en-US"/>
          </a:p>
        </p:txBody>
      </p:sp>
    </p:spTree>
    <p:extLst>
      <p:ext uri="{BB962C8B-B14F-4D97-AF65-F5344CB8AC3E}">
        <p14:creationId xmlns:p14="http://schemas.microsoft.com/office/powerpoint/2010/main" val="33773515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dirty="0" smtClean="0"/>
              <a:t>        在多元迴歸分析中，前三高影響程度分別為：</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知覺易用性</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知覺有用性</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以及</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知覺資訊品質對</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使用數位教材</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之行為意圖</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為重要影響因素。</a:t>
            </a:r>
            <a:endParaRPr lang="en-US" altLang="zh-TW" sz="1200"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zh-TW" altLang="en-US" sz="1200" dirty="0" smtClean="0"/>
              <a:t>        </a:t>
            </a:r>
            <a:r>
              <a:rPr lang="zh-TW" altLang="zh-TW" sz="1200" dirty="0" smtClean="0"/>
              <a:t>在數位教材介面部分，需易於了解、操作簡單，最好有提示或指引學生下一步該怎麼做，若是介面複雜，反而會讓學生找不到目標，而導致降低知覺易用</a:t>
            </a:r>
            <a:r>
              <a:rPr lang="zh-TW" altLang="en-US" sz="1200" dirty="0" smtClean="0"/>
              <a:t>性並且</a:t>
            </a:r>
            <a:r>
              <a:rPr lang="zh-TW" altLang="zh-TW" sz="1200" dirty="0" smtClean="0"/>
              <a:t>數位教材必須是可以提升學生的學習表現</a:t>
            </a:r>
            <a:r>
              <a:rPr lang="zh-TW" altLang="en-US" sz="1200" dirty="0" smtClean="0"/>
              <a:t>與</a:t>
            </a:r>
            <a:r>
              <a:rPr lang="zh-TW" altLang="zh-TW" sz="1200" dirty="0" smtClean="0"/>
              <a:t>學習品質，因此在數位教材應多注意教材的深度、廣度與豐富性、是否符合學生需求，學生才不會因為教材內容不佳，造成學習上的挫折，失去了學習興趣</a:t>
            </a:r>
            <a:r>
              <a:rPr lang="zh-TW" altLang="en-US" sz="1200" dirty="0" smtClean="0"/>
              <a:t>。</a:t>
            </a:r>
            <a:endParaRPr lang="zh-TW" altLang="zh-TW" sz="1200" dirty="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4" name="投影片編號版面配置區 3"/>
          <p:cNvSpPr>
            <a:spLocks noGrp="1"/>
          </p:cNvSpPr>
          <p:nvPr>
            <p:ph type="sldNum" sz="quarter" idx="10"/>
          </p:nvPr>
        </p:nvSpPr>
        <p:spPr>
          <a:xfrm>
            <a:off x="3884613" y="8685213"/>
            <a:ext cx="2971800" cy="457200"/>
          </a:xfrm>
          <a:prstGeom prst="rect">
            <a:avLst/>
          </a:prstGeom>
        </p:spPr>
        <p:txBody>
          <a:bodyPr/>
          <a:lstStyle/>
          <a:p>
            <a:fld id="{420A805B-4886-4D1A-8E57-400633DE0A7B}" type="slidenum">
              <a:rPr lang="zh-TW" altLang="en-US" smtClean="0"/>
              <a:pPr/>
              <a:t>22</a:t>
            </a:fld>
            <a:endParaRPr lang="zh-TW" altLang="en-US"/>
          </a:p>
        </p:txBody>
      </p:sp>
    </p:spTree>
    <p:extLst>
      <p:ext uri="{BB962C8B-B14F-4D97-AF65-F5344CB8AC3E}">
        <p14:creationId xmlns:p14="http://schemas.microsoft.com/office/powerpoint/2010/main" val="10883364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sz="1200" kern="1200" dirty="0" smtClean="0">
                <a:solidFill>
                  <a:schemeClr val="tx1"/>
                </a:solidFill>
                <a:effectLst/>
                <a:latin typeface="+mn-lt"/>
                <a:ea typeface="+mn-ea"/>
                <a:cs typeface="+mn-cs"/>
              </a:rPr>
              <a:t>        </a:t>
            </a:r>
            <a:r>
              <a:rPr lang="zh-TW" altLang="zh-TW" sz="1200" kern="1200" dirty="0" smtClean="0">
                <a:solidFill>
                  <a:schemeClr val="tx1"/>
                </a:solidFill>
                <a:effectLst/>
                <a:latin typeface="+mn-lt"/>
                <a:ea typeface="+mn-ea"/>
                <a:cs typeface="+mn-cs"/>
              </a:rPr>
              <a:t>在研究限制的部分：</a:t>
            </a:r>
            <a:r>
              <a:rPr lang="en-US" altLang="zh-TW" sz="1200" kern="1200" dirty="0" smtClean="0">
                <a:solidFill>
                  <a:schemeClr val="tx1"/>
                </a:solidFill>
                <a:effectLst/>
                <a:latin typeface="+mn-lt"/>
                <a:ea typeface="+mn-ea"/>
                <a:cs typeface="+mn-cs"/>
              </a:rPr>
              <a:t>(1)</a:t>
            </a:r>
            <a:r>
              <a:rPr lang="zh-TW" altLang="zh-TW" sz="1200" kern="1200" dirty="0" smtClean="0">
                <a:solidFill>
                  <a:schemeClr val="tx1"/>
                </a:solidFill>
                <a:effectLst/>
                <a:latin typeface="+mn-lt"/>
                <a:ea typeface="+mn-ea"/>
                <a:cs typeface="+mn-cs"/>
              </a:rPr>
              <a:t>影響因素無法窮舉：本研究探討</a:t>
            </a:r>
            <a:r>
              <a:rPr lang="en-US" altLang="zh-TW" sz="1200" kern="1200" dirty="0" smtClean="0">
                <a:solidFill>
                  <a:schemeClr val="tx1"/>
                </a:solidFill>
                <a:effectLst/>
                <a:latin typeface="+mn-lt"/>
                <a:ea typeface="+mn-ea"/>
                <a:cs typeface="+mn-cs"/>
              </a:rPr>
              <a:t>8</a:t>
            </a:r>
            <a:r>
              <a:rPr lang="zh-TW" altLang="zh-TW" sz="1200" kern="1200" dirty="0" smtClean="0">
                <a:solidFill>
                  <a:schemeClr val="tx1"/>
                </a:solidFill>
                <a:effectLst/>
                <a:latin typeface="+mn-lt"/>
                <a:ea typeface="+mn-ea"/>
                <a:cs typeface="+mn-cs"/>
              </a:rPr>
              <a:t>項因素，但會影響未來行為的個人因素也絕非本研究所提出的這幾項而已。</a:t>
            </a:r>
            <a:r>
              <a:rPr lang="en-US" altLang="zh-TW" sz="1200" kern="1200" dirty="0" smtClean="0">
                <a:solidFill>
                  <a:schemeClr val="tx1"/>
                </a:solidFill>
                <a:effectLst/>
                <a:latin typeface="+mn-lt"/>
                <a:ea typeface="+mn-ea"/>
                <a:cs typeface="+mn-cs"/>
              </a:rPr>
              <a:t>(2)</a:t>
            </a:r>
            <a:r>
              <a:rPr lang="zh-TW" altLang="zh-TW" sz="1200" kern="1200" dirty="0" smtClean="0">
                <a:solidFill>
                  <a:schemeClr val="tx1"/>
                </a:solidFill>
                <a:effectLst/>
                <a:latin typeface="+mn-lt"/>
                <a:ea typeface="+mn-ea"/>
                <a:cs typeface="+mn-cs"/>
              </a:rPr>
              <a:t>教材內容的限制：本研究僅就單一課程「紅豆餡甜麵包」為研究科目，若推論到不同性質的科目時，可能會有不適用的情況。</a:t>
            </a:r>
          </a:p>
          <a:p>
            <a:r>
              <a:rPr lang="zh-TW" altLang="en-US" sz="1200" kern="1200" dirty="0" smtClean="0">
                <a:solidFill>
                  <a:schemeClr val="tx1"/>
                </a:solidFill>
                <a:effectLst/>
                <a:latin typeface="+mn-lt"/>
                <a:ea typeface="+mn-ea"/>
                <a:cs typeface="+mn-cs"/>
              </a:rPr>
              <a:t>        </a:t>
            </a:r>
            <a:r>
              <a:rPr lang="zh-TW" altLang="zh-TW" sz="1200" kern="1200" dirty="0" smtClean="0">
                <a:solidFill>
                  <a:schemeClr val="tx1"/>
                </a:solidFill>
                <a:effectLst/>
                <a:latin typeface="+mn-lt"/>
                <a:ea typeface="+mn-ea"/>
                <a:cs typeface="+mn-cs"/>
              </a:rPr>
              <a:t>因此建議後續研究者可利用不同科目及教材，探討相關之學習成效。在樣本性質做延伸部分，本研究以學生的角度來分析，未來亦可增加教師、系統開發者與系統管理者的角度。</a:t>
            </a:r>
            <a:endParaRPr lang="zh-TW" altLang="zh-TW" sz="1200" kern="1200" dirty="0">
              <a:solidFill>
                <a:schemeClr val="tx1"/>
              </a:solidFill>
              <a:effectLst/>
              <a:latin typeface="+mn-lt"/>
              <a:ea typeface="+mn-ea"/>
              <a:cs typeface="+mn-cs"/>
            </a:endParaRPr>
          </a:p>
        </p:txBody>
      </p:sp>
      <p:sp>
        <p:nvSpPr>
          <p:cNvPr id="4" name="投影片編號版面配置區 3"/>
          <p:cNvSpPr>
            <a:spLocks noGrp="1"/>
          </p:cNvSpPr>
          <p:nvPr>
            <p:ph type="sldNum" sz="quarter" idx="10"/>
          </p:nvPr>
        </p:nvSpPr>
        <p:spPr>
          <a:xfrm>
            <a:off x="3884613" y="8685213"/>
            <a:ext cx="2971800" cy="457200"/>
          </a:xfrm>
          <a:prstGeom prst="rect">
            <a:avLst/>
          </a:prstGeom>
        </p:spPr>
        <p:txBody>
          <a:bodyPr/>
          <a:lstStyle/>
          <a:p>
            <a:fld id="{420A805B-4886-4D1A-8E57-400633DE0A7B}" type="slidenum">
              <a:rPr lang="zh-TW" altLang="en-US" smtClean="0"/>
              <a:pPr/>
              <a:t>23</a:t>
            </a:fld>
            <a:endParaRPr lang="zh-TW" altLang="en-US"/>
          </a:p>
        </p:txBody>
      </p:sp>
    </p:spTree>
    <p:extLst>
      <p:ext uri="{BB962C8B-B14F-4D97-AF65-F5344CB8AC3E}">
        <p14:creationId xmlns:p14="http://schemas.microsoft.com/office/powerpoint/2010/main" val="7519749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zh-TW" altLang="en-US" dirty="0" smtClean="0"/>
              <a:t>報告到此結束，感謝大家的聆聽</a:t>
            </a:r>
            <a:endParaRPr lang="zh-TW" altLang="en-US" dirty="0"/>
          </a:p>
        </p:txBody>
      </p:sp>
      <p:sp>
        <p:nvSpPr>
          <p:cNvPr id="4" name="投影片編號版面配置區 3"/>
          <p:cNvSpPr>
            <a:spLocks noGrp="1"/>
          </p:cNvSpPr>
          <p:nvPr>
            <p:ph type="sldNum" sz="quarter" idx="10"/>
          </p:nvPr>
        </p:nvSpPr>
        <p:spPr/>
        <p:txBody>
          <a:bodyPr/>
          <a:lstStyle/>
          <a:p>
            <a:fld id="{119821E7-174F-4E94-B666-AB6773DD247F}" type="slidenum">
              <a:rPr lang="zh-TW" altLang="en-US" smtClean="0"/>
              <a:pPr/>
              <a:t>24</a:t>
            </a:fld>
            <a:endParaRPr lang="zh-TW" altLang="en-US" dirty="0"/>
          </a:p>
        </p:txBody>
      </p:sp>
    </p:spTree>
    <p:extLst>
      <p:ext uri="{BB962C8B-B14F-4D97-AF65-F5344CB8AC3E}">
        <p14:creationId xmlns:p14="http://schemas.microsoft.com/office/powerpoint/2010/main" val="3673720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pPr marL="228600" marR="0" indent="-228600" algn="l" defTabSz="914400" rtl="0" eaLnBrk="1" fontAlgn="base" latinLnBrk="0" hangingPunct="1">
              <a:lnSpc>
                <a:spcPct val="105000"/>
              </a:lnSpc>
              <a:spcBef>
                <a:spcPct val="20000"/>
              </a:spcBef>
              <a:spcAft>
                <a:spcPct val="0"/>
              </a:spcAft>
              <a:buClr>
                <a:schemeClr val="accent1"/>
              </a:buClr>
              <a:buSzPct val="85000"/>
              <a:buFont typeface="Wingdings" panose="05000000000000000000" pitchFamily="2" charset="2"/>
              <a:buAutoNum type="arabicPeriod"/>
              <a:tabLst/>
              <a:defRPr/>
            </a:pPr>
            <a:r>
              <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rPr>
              <a:t>21</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世紀網路發展日漸普及</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不僅改變現代人的生活習慣，</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也影響</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學習習慣。</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數位學習</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的目的</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可以使</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學生</a:t>
            </a:r>
            <a:r>
              <a:rPr lang="zh-TW" altLang="zh-TW" sz="1200" dirty="0" smtClean="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「學得更多、更快、了解更清楚、記得更牢固」</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而</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傳統</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面對面學習</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雖然有師生互動性高的優點，但有時間</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空間的限制，若能利用數位</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教材</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來輔助教學，可以得到</a:t>
            </a:r>
            <a:r>
              <a:rPr lang="zh-TW" altLang="zh-TW" sz="1200" dirty="0" smtClean="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寓教於樂</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的效果，引發</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學生的</a:t>
            </a:r>
            <a:r>
              <a:rPr lang="zh-TW" altLang="zh-TW" sz="1200" dirty="0" smtClean="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學習動機</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，更可提升</a:t>
            </a:r>
            <a:r>
              <a:rPr lang="zh-TW" altLang="zh-TW" sz="1200" dirty="0" smtClean="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學習成效。</a:t>
            </a:r>
            <a:endParaRPr lang="en-US" altLang="zh-TW" sz="1200" dirty="0" smtClean="0">
              <a:solidFill>
                <a:srgbClr val="FF0000"/>
              </a:solidFill>
              <a:latin typeface="Times New Roman" panose="02020603050405020304" pitchFamily="18" charset="0"/>
              <a:ea typeface="標楷體" panose="03000509000000000000" pitchFamily="65" charset="-120"/>
              <a:cs typeface="Times New Roman" panose="02020603050405020304" pitchFamily="18" charset="0"/>
            </a:endParaRPr>
          </a:p>
          <a:p>
            <a:pPr marL="228600" marR="0" indent="-228600" algn="l" defTabSz="914400" rtl="0" eaLnBrk="1" fontAlgn="base" latinLnBrk="0" hangingPunct="1">
              <a:lnSpc>
                <a:spcPct val="105000"/>
              </a:lnSpc>
              <a:spcBef>
                <a:spcPct val="20000"/>
              </a:spcBef>
              <a:spcAft>
                <a:spcPct val="0"/>
              </a:spcAft>
              <a:buClr>
                <a:schemeClr val="accent1"/>
              </a:buClr>
              <a:buSzPct val="85000"/>
              <a:buFont typeface="Wingdings" panose="05000000000000000000" pitchFamily="2" charset="2"/>
              <a:buAutoNum type="arabicPeriod"/>
              <a:tabLst/>
              <a:defRPr/>
            </a:pPr>
            <a:r>
              <a:rPr lang="zh-TW" altLang="en-US" sz="1200" dirty="0" smtClean="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因此本研究目的探討</a:t>
            </a:r>
            <a:r>
              <a:rPr kumimoji="0"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電腦焦慮、電腦自我效能、相容性、知覺有用性、知覺易用性、知覺財務成本和知覺資訊品質對使用數位教材之行為意圖有預測作用關係。以及探討相容性和知覺易用性對知覺有用性有預測作用關係。</a:t>
            </a:r>
          </a:p>
        </p:txBody>
      </p:sp>
      <p:sp>
        <p:nvSpPr>
          <p:cNvPr id="4" name="投影片編號版面配置區 3"/>
          <p:cNvSpPr>
            <a:spLocks noGrp="1"/>
          </p:cNvSpPr>
          <p:nvPr>
            <p:ph type="sldNum" sz="quarter" idx="10"/>
          </p:nvPr>
        </p:nvSpPr>
        <p:spPr>
          <a:xfrm>
            <a:off x="3884613" y="8685213"/>
            <a:ext cx="2971800" cy="457200"/>
          </a:xfrm>
          <a:prstGeom prst="rect">
            <a:avLst/>
          </a:prstGeom>
        </p:spPr>
        <p:txBody>
          <a:bodyPr/>
          <a:lstStyle/>
          <a:p>
            <a:fld id="{420A805B-4886-4D1A-8E57-400633DE0A7B}" type="slidenum">
              <a:rPr lang="zh-TW" altLang="en-US" smtClean="0"/>
              <a:pPr/>
              <a:t>3</a:t>
            </a:fld>
            <a:endParaRPr lang="zh-TW" altLang="en-US"/>
          </a:p>
        </p:txBody>
      </p:sp>
    </p:spTree>
    <p:extLst>
      <p:ext uri="{BB962C8B-B14F-4D97-AF65-F5344CB8AC3E}">
        <p14:creationId xmlns:p14="http://schemas.microsoft.com/office/powerpoint/2010/main" val="12649316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zh-TW" altLang="en-US" dirty="0" smtClean="0"/>
              <a:t>以下為文獻探討，依序為大家做介紹</a:t>
            </a:r>
          </a:p>
        </p:txBody>
      </p:sp>
      <p:sp>
        <p:nvSpPr>
          <p:cNvPr id="6148" name="投影片編號版面配置區 3"/>
          <p:cNvSpPr>
            <a:spLocks noGrp="1"/>
          </p:cNvSpPr>
          <p:nvPr>
            <p:ph type="sldNum" sz="quarter" idx="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fld id="{3BC687F1-2FD8-4570-8B13-AC03F6D929DA}" type="slidenum">
              <a:rPr kumimoji="0" lang="zh-TW" altLang="en-US">
                <a:latin typeface="Calibri" pitchFamily="34" charset="0"/>
              </a:rPr>
              <a:pPr/>
              <a:t>4</a:t>
            </a:fld>
            <a:endParaRPr kumimoji="0" lang="zh-TW" altLang="en-US">
              <a:latin typeface="Calibri" pitchFamily="34" charset="0"/>
            </a:endParaRPr>
          </a:p>
        </p:txBody>
      </p:sp>
    </p:spTree>
    <p:extLst>
      <p:ext uri="{BB962C8B-B14F-4D97-AF65-F5344CB8AC3E}">
        <p14:creationId xmlns:p14="http://schemas.microsoft.com/office/powerpoint/2010/main" val="25440872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228600" indent="-228600" eaLnBrk="1" hangingPunct="1">
              <a:lnSpc>
                <a:spcPct val="105000"/>
              </a:lnSpc>
              <a:spcBef>
                <a:spcPct val="20000"/>
              </a:spcBef>
              <a:buClr>
                <a:schemeClr val="accent1"/>
              </a:buClr>
              <a:buSzPct val="85000"/>
              <a:buAutoNum type="arabicPeriod"/>
              <a:defRPr/>
            </a:pPr>
            <a:r>
              <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rPr>
              <a:t>Rosenberg(2001)</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指出數位學習利用網路科技傳遞更多元的資訊以</a:t>
            </a:r>
            <a:r>
              <a:rPr lang="zh-TW" altLang="zh-TW" sz="1200" dirty="0" smtClean="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增進知識</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和</a:t>
            </a:r>
            <a:r>
              <a:rPr lang="zh-TW" altLang="zh-TW" sz="1200" dirty="0" smtClean="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學習成效</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的方法</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a:t>
            </a:r>
            <a:endPar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endParaRPr>
          </a:p>
          <a:p>
            <a:pPr marL="228600" indent="-228600" eaLnBrk="1" hangingPunct="1">
              <a:lnSpc>
                <a:spcPct val="105000"/>
              </a:lnSpc>
              <a:spcBef>
                <a:spcPct val="20000"/>
              </a:spcBef>
              <a:buClr>
                <a:schemeClr val="accent1"/>
              </a:buClr>
              <a:buSzPct val="85000"/>
              <a:buAutoNum type="arabicPeriod"/>
              <a:defRPr/>
            </a:pPr>
            <a:r>
              <a:rPr lang="en-US" altLang="zh-TW" sz="1200" kern="1200" dirty="0" err="1" smtClean="0">
                <a:solidFill>
                  <a:schemeClr val="tx1"/>
                </a:solidFill>
                <a:effectLst/>
                <a:latin typeface="+mn-lt"/>
                <a:ea typeface="+mn-ea"/>
                <a:cs typeface="+mn-cs"/>
              </a:rPr>
              <a:t>Rovai</a:t>
            </a:r>
            <a:r>
              <a:rPr lang="en-US" altLang="zh-TW" sz="1200" kern="1200" dirty="0" smtClean="0">
                <a:solidFill>
                  <a:schemeClr val="tx1"/>
                </a:solidFill>
                <a:effectLst/>
                <a:latin typeface="+mn-lt"/>
                <a:ea typeface="+mn-ea"/>
                <a:cs typeface="+mn-cs"/>
              </a:rPr>
              <a:t>(2000)</a:t>
            </a:r>
            <a:r>
              <a:rPr lang="zh-TW" altLang="zh-TW" sz="1200" kern="1200" dirty="0" smtClean="0">
                <a:solidFill>
                  <a:schemeClr val="tx1"/>
                </a:solidFill>
                <a:effectLst/>
                <a:latin typeface="+mn-lt"/>
                <a:ea typeface="+mn-ea"/>
                <a:cs typeface="+mn-cs"/>
              </a:rPr>
              <a:t>：</a:t>
            </a:r>
          </a:p>
          <a:p>
            <a:pPr lvl="0" hangingPunct="0"/>
            <a:r>
              <a:rPr lang="zh-TW" altLang="en-US" sz="1200" kern="1200" dirty="0" smtClean="0">
                <a:solidFill>
                  <a:schemeClr val="tx1"/>
                </a:solidFill>
                <a:effectLst/>
                <a:latin typeface="+mn-lt"/>
                <a:ea typeface="+mn-ea"/>
                <a:cs typeface="+mn-cs"/>
              </a:rPr>
              <a:t>優點：</a:t>
            </a:r>
            <a:endParaRPr lang="en-US" altLang="zh-TW" sz="1200" kern="1200" dirty="0" smtClean="0">
              <a:solidFill>
                <a:schemeClr val="tx1"/>
              </a:solidFill>
              <a:effectLst/>
              <a:latin typeface="+mn-lt"/>
              <a:ea typeface="+mn-ea"/>
              <a:cs typeface="+mn-cs"/>
            </a:endParaRPr>
          </a:p>
          <a:p>
            <a:pPr lvl="0" hangingPunct="0"/>
            <a:r>
              <a:rPr lang="en-US" altLang="zh-TW" sz="1200" kern="1200" dirty="0" smtClean="0">
                <a:solidFill>
                  <a:schemeClr val="tx1"/>
                </a:solidFill>
                <a:effectLst/>
                <a:latin typeface="+mn-lt"/>
                <a:ea typeface="+mn-ea"/>
                <a:cs typeface="+mn-cs"/>
              </a:rPr>
              <a:t>(1)</a:t>
            </a:r>
            <a:r>
              <a:rPr lang="zh-TW" altLang="zh-TW" sz="1200" kern="1200" dirty="0" smtClean="0">
                <a:solidFill>
                  <a:schemeClr val="tx1"/>
                </a:solidFill>
                <a:effectLst/>
                <a:latin typeface="+mn-lt"/>
                <a:ea typeface="+mn-ea"/>
                <a:cs typeface="+mn-cs"/>
              </a:rPr>
              <a:t>互動多元化：學習互動不僅侷限於課堂</a:t>
            </a:r>
            <a:r>
              <a:rPr lang="zh-TW" altLang="en-US" sz="1200" kern="1200" dirty="0" smtClean="0">
                <a:solidFill>
                  <a:schemeClr val="tx1"/>
                </a:solidFill>
                <a:effectLst/>
                <a:latin typeface="+mn-lt"/>
                <a:ea typeface="+mn-ea"/>
                <a:cs typeface="+mn-cs"/>
              </a:rPr>
              <a:t>，增加</a:t>
            </a:r>
            <a:r>
              <a:rPr lang="zh-TW" altLang="zh-TW" sz="1200" kern="1200" dirty="0" smtClean="0">
                <a:solidFill>
                  <a:schemeClr val="tx1"/>
                </a:solidFill>
                <a:effectLst/>
                <a:latin typeface="+mn-lt"/>
                <a:ea typeface="+mn-ea"/>
                <a:cs typeface="+mn-cs"/>
              </a:rPr>
              <a:t>多媒體教材</a:t>
            </a:r>
            <a:r>
              <a:rPr lang="zh-TW" altLang="en-US" sz="1200" kern="1200" dirty="0" smtClean="0">
                <a:solidFill>
                  <a:schemeClr val="tx1"/>
                </a:solidFill>
                <a:effectLst/>
                <a:latin typeface="+mn-lt"/>
                <a:ea typeface="+mn-ea"/>
                <a:cs typeface="+mn-cs"/>
              </a:rPr>
              <a:t>的</a:t>
            </a:r>
            <a:r>
              <a:rPr lang="zh-TW" altLang="zh-TW" sz="1200" kern="1200" dirty="0" smtClean="0">
                <a:solidFill>
                  <a:schemeClr val="tx1"/>
                </a:solidFill>
                <a:effectLst/>
                <a:latin typeface="+mn-lt"/>
                <a:ea typeface="+mn-ea"/>
                <a:cs typeface="+mn-cs"/>
              </a:rPr>
              <a:t>多元互動</a:t>
            </a:r>
            <a:endParaRPr lang="en-US" altLang="zh-TW" sz="1200" kern="1200" dirty="0" smtClean="0">
              <a:solidFill>
                <a:schemeClr val="tx1"/>
              </a:solidFill>
              <a:effectLst/>
              <a:latin typeface="+mn-lt"/>
              <a:ea typeface="+mn-ea"/>
              <a:cs typeface="+mn-cs"/>
            </a:endParaRPr>
          </a:p>
          <a:p>
            <a:pPr lvl="0" hangingPunct="0"/>
            <a:r>
              <a:rPr lang="en-US" altLang="zh-TW" sz="1200" kern="1200" dirty="0" smtClean="0">
                <a:solidFill>
                  <a:schemeClr val="tx1"/>
                </a:solidFill>
                <a:effectLst/>
                <a:latin typeface="+mn-lt"/>
                <a:ea typeface="+mn-ea"/>
                <a:cs typeface="+mn-cs"/>
              </a:rPr>
              <a:t>(2)</a:t>
            </a:r>
            <a:r>
              <a:rPr lang="zh-TW" altLang="zh-TW" sz="1200" kern="1200" dirty="0" smtClean="0">
                <a:solidFill>
                  <a:schemeClr val="tx1"/>
                </a:solidFill>
                <a:effectLst/>
                <a:latin typeface="+mn-lt"/>
                <a:ea typeface="+mn-ea"/>
                <a:cs typeface="+mn-cs"/>
              </a:rPr>
              <a:t>教材多樣性：由於網路資訊科技發達，網路能支援各類多媒體教材的格式，所以將成為數位資料庫的角色，提供多元資料教材及知識。</a:t>
            </a:r>
          </a:p>
          <a:p>
            <a:pPr hangingPunct="0"/>
            <a:r>
              <a:rPr lang="zh-TW" altLang="zh-TW" sz="1200" kern="1200" dirty="0" smtClean="0">
                <a:solidFill>
                  <a:schemeClr val="tx1"/>
                </a:solidFill>
                <a:effectLst/>
                <a:latin typeface="+mn-lt"/>
                <a:ea typeface="+mn-ea"/>
                <a:cs typeface="+mn-cs"/>
              </a:rPr>
              <a:t>缺點：</a:t>
            </a:r>
          </a:p>
          <a:p>
            <a:pPr lvl="0" hangingPunct="0"/>
            <a:r>
              <a:rPr lang="en-US" altLang="zh-TW" sz="1200" kern="1200" dirty="0" smtClean="0">
                <a:solidFill>
                  <a:schemeClr val="tx1"/>
                </a:solidFill>
                <a:effectLst/>
                <a:latin typeface="+mn-lt"/>
                <a:ea typeface="+mn-ea"/>
                <a:cs typeface="+mn-cs"/>
              </a:rPr>
              <a:t>(1)</a:t>
            </a:r>
            <a:r>
              <a:rPr lang="zh-TW" altLang="zh-TW" sz="1200" kern="1200" dirty="0" smtClean="0">
                <a:solidFill>
                  <a:schemeClr val="tx1"/>
                </a:solidFill>
                <a:effectLst/>
                <a:latin typeface="+mn-lt"/>
                <a:ea typeface="+mn-ea"/>
                <a:cs typeface="+mn-cs"/>
              </a:rPr>
              <a:t>資訊來源：知識四面八方而來，</a:t>
            </a:r>
            <a:r>
              <a:rPr lang="zh-TW" altLang="en-US" sz="1200" kern="1200" dirty="0" smtClean="0">
                <a:solidFill>
                  <a:schemeClr val="tx1"/>
                </a:solidFill>
                <a:effectLst/>
                <a:latin typeface="+mn-lt"/>
                <a:ea typeface="+mn-ea"/>
                <a:cs typeface="+mn-cs"/>
              </a:rPr>
              <a:t>資訊</a:t>
            </a:r>
            <a:r>
              <a:rPr lang="zh-TW" altLang="zh-TW" sz="1200" kern="1200" dirty="0" smtClean="0">
                <a:solidFill>
                  <a:schemeClr val="tx1"/>
                </a:solidFill>
                <a:effectLst/>
                <a:latin typeface="+mn-lt"/>
                <a:ea typeface="+mn-ea"/>
                <a:cs typeface="+mn-cs"/>
              </a:rPr>
              <a:t>真</a:t>
            </a:r>
            <a:r>
              <a:rPr lang="zh-TW" altLang="en-US" sz="1200" kern="1200" dirty="0" smtClean="0">
                <a:solidFill>
                  <a:schemeClr val="tx1"/>
                </a:solidFill>
                <a:effectLst/>
                <a:latin typeface="+mn-lt"/>
                <a:ea typeface="+mn-ea"/>
                <a:cs typeface="+mn-cs"/>
              </a:rPr>
              <a:t>假</a:t>
            </a:r>
            <a:r>
              <a:rPr lang="zh-TW" altLang="zh-TW" sz="1200" kern="1200" dirty="0" smtClean="0">
                <a:solidFill>
                  <a:schemeClr val="tx1"/>
                </a:solidFill>
                <a:effectLst/>
                <a:latin typeface="+mn-lt"/>
                <a:ea typeface="+mn-ea"/>
                <a:cs typeface="+mn-cs"/>
              </a:rPr>
              <a:t>難以求證，並且未經過系統化的整理</a:t>
            </a:r>
            <a:endParaRPr lang="en-US" altLang="zh-TW" sz="1200" kern="1200" dirty="0" smtClean="0">
              <a:solidFill>
                <a:schemeClr val="tx1"/>
              </a:solidFill>
              <a:effectLst/>
              <a:latin typeface="+mn-lt"/>
              <a:ea typeface="+mn-ea"/>
              <a:cs typeface="+mn-cs"/>
            </a:endParaRPr>
          </a:p>
          <a:p>
            <a:pPr lvl="0" hangingPunct="0"/>
            <a:r>
              <a:rPr lang="en-US" altLang="zh-TW" sz="1200" kern="1200" dirty="0" smtClean="0">
                <a:solidFill>
                  <a:schemeClr val="tx1"/>
                </a:solidFill>
                <a:effectLst/>
                <a:latin typeface="+mn-lt"/>
                <a:ea typeface="+mn-ea"/>
                <a:cs typeface="+mn-cs"/>
              </a:rPr>
              <a:t>(2)</a:t>
            </a:r>
            <a:r>
              <a:rPr lang="zh-TW" altLang="zh-TW" sz="1200" kern="1200" dirty="0" smtClean="0">
                <a:solidFill>
                  <a:schemeClr val="tx1"/>
                </a:solidFill>
                <a:effectLst/>
                <a:latin typeface="+mn-lt"/>
                <a:ea typeface="+mn-ea"/>
                <a:cs typeface="+mn-cs"/>
              </a:rPr>
              <a:t>教學情境：</a:t>
            </a:r>
            <a:r>
              <a:rPr lang="zh-TW" altLang="en-US" sz="1200" kern="1200" dirty="0" smtClean="0">
                <a:solidFill>
                  <a:schemeClr val="tx1"/>
                </a:solidFill>
                <a:effectLst/>
                <a:latin typeface="+mn-lt"/>
                <a:ea typeface="+mn-ea"/>
                <a:cs typeface="+mn-cs"/>
              </a:rPr>
              <a:t>但在</a:t>
            </a:r>
            <a:r>
              <a:rPr lang="zh-TW" altLang="zh-TW" sz="1200" kern="1200" dirty="0" smtClean="0">
                <a:solidFill>
                  <a:schemeClr val="tx1"/>
                </a:solidFill>
                <a:effectLst/>
                <a:latin typeface="+mn-lt"/>
                <a:ea typeface="+mn-ea"/>
                <a:cs typeface="+mn-cs"/>
              </a:rPr>
              <a:t>創造力培養或體育項目還是必須由老師面授為佳。</a:t>
            </a:r>
          </a:p>
        </p:txBody>
      </p:sp>
      <p:sp>
        <p:nvSpPr>
          <p:cNvPr id="4" name="投影片編號版面配置區 3"/>
          <p:cNvSpPr>
            <a:spLocks noGrp="1"/>
          </p:cNvSpPr>
          <p:nvPr>
            <p:ph type="sldNum" sz="quarter" idx="10"/>
          </p:nvPr>
        </p:nvSpPr>
        <p:spPr>
          <a:xfrm>
            <a:off x="3884613" y="8685213"/>
            <a:ext cx="2971800" cy="457200"/>
          </a:xfrm>
          <a:prstGeom prst="rect">
            <a:avLst/>
          </a:prstGeom>
        </p:spPr>
        <p:txBody>
          <a:bodyPr/>
          <a:lstStyle/>
          <a:p>
            <a:fld id="{420A805B-4886-4D1A-8E57-400633DE0A7B}" type="slidenum">
              <a:rPr lang="zh-TW" altLang="en-US" smtClean="0"/>
              <a:pPr/>
              <a:t>5</a:t>
            </a:fld>
            <a:endParaRPr lang="zh-TW" altLang="en-US"/>
          </a:p>
        </p:txBody>
      </p:sp>
    </p:spTree>
    <p:extLst>
      <p:ext uri="{BB962C8B-B14F-4D97-AF65-F5344CB8AC3E}">
        <p14:creationId xmlns:p14="http://schemas.microsoft.com/office/powerpoint/2010/main" val="1813766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228600" indent="-228600" eaLnBrk="1" hangingPunct="1">
              <a:lnSpc>
                <a:spcPct val="105000"/>
              </a:lnSpc>
              <a:spcBef>
                <a:spcPct val="20000"/>
              </a:spcBef>
              <a:buClr>
                <a:schemeClr val="accent1"/>
              </a:buClr>
              <a:buSzPct val="85000"/>
              <a:buAutoNum type="arabicPeriod"/>
              <a:defRPr/>
            </a:pPr>
            <a:r>
              <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rPr>
              <a:t>Davis</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等人</a:t>
            </a:r>
            <a:r>
              <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rPr>
              <a:t>(1989)</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指出科技接受模式為</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解釋和預測對資訊科技的接受度，並了解外部變數對使用者內部信念、態度與意圖的影響。</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分別為大家介紹：</a:t>
            </a:r>
            <a:endPar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endParaRPr>
          </a:p>
          <a:p>
            <a:pPr lvl="0"/>
            <a:r>
              <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rPr>
              <a:t>(1)</a:t>
            </a:r>
            <a:r>
              <a:rPr lang="zh-TW" altLang="zh-TW" sz="1200" kern="1200" dirty="0" smtClean="0">
                <a:solidFill>
                  <a:schemeClr val="tx1"/>
                </a:solidFill>
                <a:effectLst/>
                <a:latin typeface="+mn-lt"/>
                <a:ea typeface="+mn-ea"/>
                <a:cs typeface="+mn-cs"/>
              </a:rPr>
              <a:t>認知有用性：為「使用者相信應用特定系統可以增進工作績效的程度，若認知程度越高，對系統的使用意願也就越高」。</a:t>
            </a:r>
            <a:endParaRPr lang="en-US" altLang="zh-TW" sz="1200" kern="1200" dirty="0" smtClean="0">
              <a:solidFill>
                <a:schemeClr val="tx1"/>
              </a:solidFill>
              <a:effectLst/>
              <a:latin typeface="+mn-lt"/>
              <a:ea typeface="+mn-ea"/>
              <a:cs typeface="+mn-cs"/>
            </a:endParaRPr>
          </a:p>
          <a:p>
            <a:pPr lvl="0"/>
            <a:r>
              <a:rPr lang="en-US" altLang="zh-TW" sz="1200" kern="1200" dirty="0" smtClean="0">
                <a:solidFill>
                  <a:schemeClr val="tx1"/>
                </a:solidFill>
                <a:effectLst/>
                <a:latin typeface="+mn-lt"/>
                <a:ea typeface="+mn-ea"/>
                <a:cs typeface="+mn-cs"/>
              </a:rPr>
              <a:t>(2)</a:t>
            </a:r>
            <a:r>
              <a:rPr lang="zh-TW" altLang="zh-TW" sz="1200" kern="1200" dirty="0" smtClean="0">
                <a:solidFill>
                  <a:schemeClr val="tx1"/>
                </a:solidFill>
                <a:effectLst/>
                <a:latin typeface="+mn-lt"/>
                <a:ea typeface="+mn-ea"/>
                <a:cs typeface="+mn-cs"/>
              </a:rPr>
              <a:t>知覺易用性：為「使用者相信應用特定系統或是新科技時，使用者能迅速學會操作或是使用與否的知覺程度，即對於該系統容易使用與否的知覺程度；若知覺程度越高，對該系統或是新科技的使用意願也會越高」</a:t>
            </a:r>
          </a:p>
          <a:p>
            <a:pPr lvl="0"/>
            <a:r>
              <a:rPr lang="en-US" altLang="zh-TW" sz="1200" kern="1200" dirty="0" smtClean="0">
                <a:solidFill>
                  <a:schemeClr val="tx1"/>
                </a:solidFill>
                <a:effectLst/>
                <a:latin typeface="+mn-lt"/>
                <a:ea typeface="+mn-ea"/>
                <a:cs typeface="+mn-cs"/>
              </a:rPr>
              <a:t>(3)</a:t>
            </a:r>
            <a:r>
              <a:rPr lang="zh-TW" altLang="zh-TW" sz="1200" kern="1200" dirty="0" smtClean="0">
                <a:solidFill>
                  <a:schemeClr val="tx1"/>
                </a:solidFill>
                <a:effectLst/>
                <a:latin typeface="+mn-lt"/>
                <a:ea typeface="+mn-ea"/>
                <a:cs typeface="+mn-cs"/>
              </a:rPr>
              <a:t>使用態度：指「個人對於特定物體、人、事件所表現正向或負向評價的行為，亦是一個人對於執行某種行為時所抱持的認知信仰與主觀態度」</a:t>
            </a:r>
            <a:endParaRPr lang="en-US" altLang="zh-TW" sz="1200" kern="1200" dirty="0" smtClean="0">
              <a:solidFill>
                <a:schemeClr val="tx1"/>
              </a:solidFill>
              <a:effectLst/>
              <a:latin typeface="+mn-lt"/>
              <a:ea typeface="+mn-ea"/>
              <a:cs typeface="+mn-cs"/>
            </a:endParaRPr>
          </a:p>
          <a:p>
            <a:pPr lvl="0"/>
            <a:r>
              <a:rPr lang="en-US" altLang="zh-TW" sz="1200" kern="1200" dirty="0" smtClean="0">
                <a:solidFill>
                  <a:schemeClr val="tx1"/>
                </a:solidFill>
                <a:effectLst/>
                <a:latin typeface="+mn-lt"/>
                <a:ea typeface="+mn-ea"/>
                <a:cs typeface="+mn-cs"/>
              </a:rPr>
              <a:t>(4)</a:t>
            </a:r>
            <a:r>
              <a:rPr lang="zh-TW" altLang="zh-TW" sz="1200" kern="1200" dirty="0" smtClean="0">
                <a:solidFill>
                  <a:schemeClr val="tx1"/>
                </a:solidFill>
                <a:effectLst/>
                <a:latin typeface="+mn-lt"/>
                <a:ea typeface="+mn-ea"/>
                <a:cs typeface="+mn-cs"/>
              </a:rPr>
              <a:t>行為意圖：行為意圖是衡量使用者在進行某特定行為時的意願強度</a:t>
            </a:r>
            <a:r>
              <a:rPr lang="zh-TW" altLang="en-US" sz="1200" kern="1200" dirty="0" smtClean="0">
                <a:solidFill>
                  <a:schemeClr val="tx1"/>
                </a:solidFill>
                <a:effectLst/>
                <a:latin typeface="+mn-lt"/>
                <a:ea typeface="+mn-ea"/>
                <a:cs typeface="+mn-cs"/>
              </a:rPr>
              <a:t>。</a:t>
            </a:r>
            <a:endParaRPr lang="en-US" altLang="zh-TW" sz="1200" kern="1200" dirty="0" smtClean="0">
              <a:solidFill>
                <a:schemeClr val="tx1"/>
              </a:solidFill>
              <a:effectLst/>
              <a:latin typeface="+mn-lt"/>
              <a:ea typeface="+mn-ea"/>
              <a:cs typeface="+mn-cs"/>
            </a:endParaRPr>
          </a:p>
          <a:p>
            <a:pPr lvl="0"/>
            <a:r>
              <a:rPr lang="en-US" altLang="zh-TW" sz="1200" kern="1200" dirty="0" smtClean="0">
                <a:solidFill>
                  <a:schemeClr val="tx1"/>
                </a:solidFill>
                <a:effectLst/>
                <a:latin typeface="+mn-lt"/>
                <a:ea typeface="+mn-ea"/>
                <a:cs typeface="+mn-cs"/>
              </a:rPr>
              <a:t>(5)</a:t>
            </a:r>
            <a:r>
              <a:rPr lang="zh-TW" altLang="zh-TW" sz="1200" kern="1200" dirty="0" smtClean="0">
                <a:solidFill>
                  <a:schemeClr val="tx1"/>
                </a:solidFill>
                <a:effectLst/>
                <a:latin typeface="+mn-lt"/>
                <a:ea typeface="+mn-ea"/>
                <a:cs typeface="+mn-cs"/>
              </a:rPr>
              <a:t>實際使用：行為意圖愈強烈，實際使用該系統的行為強度也就越強。</a:t>
            </a:r>
            <a:endParaRPr lang="en-US" altLang="zh-TW" sz="1200" kern="1200" dirty="0" smtClean="0">
              <a:solidFill>
                <a:schemeClr val="tx1"/>
              </a:solidFill>
              <a:effectLst/>
              <a:latin typeface="+mn-lt"/>
              <a:ea typeface="+mn-ea"/>
              <a:cs typeface="+mn-cs"/>
            </a:endParaRPr>
          </a:p>
          <a:p>
            <a:pPr lvl="0"/>
            <a:r>
              <a:rPr lang="en-US" altLang="zh-TW" sz="1200" kern="1200" dirty="0" smtClean="0">
                <a:solidFill>
                  <a:schemeClr val="tx1"/>
                </a:solidFill>
                <a:effectLst/>
                <a:latin typeface="+mn-lt"/>
                <a:ea typeface="+mn-ea"/>
                <a:cs typeface="+mn-cs"/>
              </a:rPr>
              <a:t>(6)</a:t>
            </a:r>
            <a:r>
              <a:rPr lang="zh-TW" altLang="zh-TW" sz="1200" kern="1200" dirty="0" smtClean="0">
                <a:solidFill>
                  <a:schemeClr val="tx1"/>
                </a:solidFill>
                <a:effectLst/>
                <a:latin typeface="+mn-lt"/>
                <a:ea typeface="+mn-ea"/>
                <a:cs typeface="+mn-cs"/>
              </a:rPr>
              <a:t>外部因數：使用者特性、資訊科技特性、環境特性、客觀系統設計特性都會影響使用資訊科技的意願。</a:t>
            </a:r>
          </a:p>
          <a:p>
            <a:pPr marL="0" indent="0" eaLnBrk="1" hangingPunct="1">
              <a:lnSpc>
                <a:spcPct val="105000"/>
              </a:lnSpc>
              <a:spcBef>
                <a:spcPct val="20000"/>
              </a:spcBef>
              <a:buClr>
                <a:schemeClr val="accent1"/>
              </a:buClr>
              <a:buSzPct val="85000"/>
              <a:buNone/>
              <a:defRPr/>
            </a:pPr>
            <a:endPar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endParaRPr>
          </a:p>
          <a:p>
            <a:pPr marL="228600" indent="-228600" eaLnBrk="1" hangingPunct="1">
              <a:lnSpc>
                <a:spcPct val="105000"/>
              </a:lnSpc>
              <a:spcBef>
                <a:spcPct val="20000"/>
              </a:spcBef>
              <a:buClr>
                <a:schemeClr val="accent1"/>
              </a:buClr>
              <a:buSzPct val="85000"/>
              <a:buAutoNum type="arabicPeriod"/>
              <a:defRPr/>
            </a:pPr>
            <a:endParaRPr lang="en-US" altLang="zh-TW" sz="1200" dirty="0">
              <a:solidFill>
                <a:srgbClr val="FF0000"/>
              </a:solidFill>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4" name="投影片編號版面配置區 3"/>
          <p:cNvSpPr>
            <a:spLocks noGrp="1"/>
          </p:cNvSpPr>
          <p:nvPr>
            <p:ph type="sldNum" sz="quarter" idx="10"/>
          </p:nvPr>
        </p:nvSpPr>
        <p:spPr>
          <a:xfrm>
            <a:off x="3884613" y="8685213"/>
            <a:ext cx="2971800" cy="457200"/>
          </a:xfrm>
          <a:prstGeom prst="rect">
            <a:avLst/>
          </a:prstGeom>
        </p:spPr>
        <p:txBody>
          <a:bodyPr/>
          <a:lstStyle/>
          <a:p>
            <a:fld id="{420A805B-4886-4D1A-8E57-400633DE0A7B}" type="slidenum">
              <a:rPr lang="zh-TW" altLang="en-US" smtClean="0"/>
              <a:pPr/>
              <a:t>6</a:t>
            </a:fld>
            <a:endParaRPr lang="zh-TW" altLang="en-US"/>
          </a:p>
        </p:txBody>
      </p:sp>
    </p:spTree>
    <p:extLst>
      <p:ext uri="{BB962C8B-B14F-4D97-AF65-F5344CB8AC3E}">
        <p14:creationId xmlns:p14="http://schemas.microsoft.com/office/powerpoint/2010/main" val="35343074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rPr>
              <a:t>Rogers(1983)</a:t>
            </a:r>
            <a:r>
              <a:rPr lang="zh-TW" altLang="zh-TW" sz="1200" dirty="0" smtClean="0">
                <a:latin typeface="Times New Roman" panose="02020603050405020304" pitchFamily="18" charset="0"/>
                <a:ea typeface="微軟正黑體" panose="020B0604030504040204" pitchFamily="34" charset="-120"/>
                <a:cs typeface="Times New Roman" panose="02020603050405020304" pitchFamily="18" charset="0"/>
              </a:rPr>
              <a:t>認為「創新」是</a:t>
            </a:r>
            <a:r>
              <a:rPr lang="zh-TW" altLang="zh-TW" sz="1200" dirty="0" smtClean="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個人或決策組織認知到一個新的想法</a:t>
            </a:r>
            <a:r>
              <a:rPr lang="zh-TW" altLang="zh-TW" sz="1200" dirty="0" smtClean="0">
                <a:latin typeface="Times New Roman" panose="02020603050405020304" pitchFamily="18" charset="0"/>
                <a:ea typeface="微軟正黑體" panose="020B0604030504040204" pitchFamily="34" charset="-120"/>
                <a:cs typeface="Times New Roman" panose="02020603050405020304" pitchFamily="18" charset="0"/>
              </a:rPr>
              <a:t>；「</a:t>
            </a:r>
            <a:r>
              <a:rPr lang="zh-TW" altLang="zh-TW" sz="1200" dirty="0" smtClean="0">
                <a:latin typeface="微軟正黑體" panose="020B0604030504040204" pitchFamily="34" charset="-120"/>
                <a:ea typeface="微軟正黑體" panose="020B0604030504040204" pitchFamily="34" charset="-120"/>
                <a:cs typeface="Times New Roman" panose="02020603050405020304" pitchFamily="18" charset="0"/>
              </a:rPr>
              <a:t>擴散」是指創新在</a:t>
            </a:r>
            <a:r>
              <a:rPr lang="zh-TW" altLang="zh-TW" sz="1200" dirty="0" smtClean="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一定時間內</a:t>
            </a:r>
            <a:r>
              <a:rPr lang="zh-TW" altLang="zh-TW" sz="1200" dirty="0" smtClean="0">
                <a:latin typeface="微軟正黑體" panose="020B0604030504040204" pitchFamily="34" charset="-120"/>
                <a:ea typeface="微軟正黑體" panose="020B0604030504040204" pitchFamily="34" charset="-120"/>
                <a:cs typeface="Times New Roman" panose="02020603050405020304" pitchFamily="18" charset="0"/>
              </a:rPr>
              <a:t>，透過</a:t>
            </a:r>
            <a:r>
              <a:rPr lang="zh-TW" altLang="zh-TW" sz="1200" dirty="0" smtClean="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特定的管道</a:t>
            </a:r>
            <a:r>
              <a:rPr lang="zh-TW" altLang="zh-TW" sz="1200" dirty="0" smtClean="0">
                <a:latin typeface="微軟正黑體" panose="020B0604030504040204" pitchFamily="34" charset="-120"/>
                <a:ea typeface="微軟正黑體" panose="020B0604030504040204" pitchFamily="34" charset="-120"/>
                <a:cs typeface="Times New Roman" panose="02020603050405020304" pitchFamily="18" charset="0"/>
              </a:rPr>
              <a:t>在</a:t>
            </a:r>
            <a:r>
              <a:rPr lang="zh-TW" altLang="zh-TW" sz="1200" dirty="0" smtClean="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社會組織的成員間傳遞</a:t>
            </a:r>
            <a:r>
              <a:rPr lang="zh-TW" altLang="zh-TW" sz="1200" dirty="0" smtClean="0">
                <a:latin typeface="微軟正黑體" panose="020B0604030504040204" pitchFamily="34" charset="-120"/>
                <a:ea typeface="微軟正黑體" panose="020B0604030504040204" pitchFamily="34" charset="-120"/>
                <a:cs typeface="Times New Roman" panose="02020603050405020304" pitchFamily="18" charset="0"/>
              </a:rPr>
              <a:t>的過程</a:t>
            </a:r>
            <a:r>
              <a:rPr lang="zh-TW" altLang="en-US" sz="1200" dirty="0" smtClean="0">
                <a:latin typeface="微軟正黑體" panose="020B0604030504040204" pitchFamily="34" charset="-120"/>
                <a:ea typeface="微軟正黑體" panose="020B0604030504040204" pitchFamily="34" charset="-120"/>
                <a:cs typeface="Times New Roman" panose="02020603050405020304" pitchFamily="18" charset="0"/>
              </a:rPr>
              <a:t>。</a:t>
            </a:r>
            <a:endParaRPr lang="en-US" altLang="zh-TW" sz="1200" dirty="0" smtClean="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4" name="投影片編號版面配置區 3"/>
          <p:cNvSpPr>
            <a:spLocks noGrp="1"/>
          </p:cNvSpPr>
          <p:nvPr>
            <p:ph type="sldNum" sz="quarter" idx="10"/>
          </p:nvPr>
        </p:nvSpPr>
        <p:spPr>
          <a:xfrm>
            <a:off x="3884613" y="8685213"/>
            <a:ext cx="2971800" cy="457200"/>
          </a:xfrm>
          <a:prstGeom prst="rect">
            <a:avLst/>
          </a:prstGeom>
        </p:spPr>
        <p:txBody>
          <a:bodyPr/>
          <a:lstStyle/>
          <a:p>
            <a:fld id="{420A805B-4886-4D1A-8E57-400633DE0A7B}" type="slidenum">
              <a:rPr lang="zh-TW" altLang="en-US" smtClean="0"/>
              <a:pPr/>
              <a:t>7</a:t>
            </a:fld>
            <a:endParaRPr lang="zh-TW" altLang="en-US"/>
          </a:p>
        </p:txBody>
      </p:sp>
    </p:spTree>
    <p:extLst>
      <p:ext uri="{BB962C8B-B14F-4D97-AF65-F5344CB8AC3E}">
        <p14:creationId xmlns:p14="http://schemas.microsoft.com/office/powerpoint/2010/main" val="10883364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en-US" altLang="zh-TW" sz="1200" dirty="0" err="1" smtClean="0">
                <a:latin typeface="Times New Roman" panose="02020603050405020304" pitchFamily="18" charset="0"/>
                <a:ea typeface="微軟正黑體" panose="020B0604030504040204" pitchFamily="34" charset="-120"/>
                <a:cs typeface="Times New Roman" panose="02020603050405020304" pitchFamily="18" charset="0"/>
              </a:rPr>
              <a:t>Leso</a:t>
            </a:r>
            <a:r>
              <a:rPr lang="zh-TW" altLang="zh-TW" sz="1200" dirty="0" smtClean="0">
                <a:latin typeface="Times New Roman" panose="02020603050405020304" pitchFamily="18" charset="0"/>
                <a:ea typeface="微軟正黑體" panose="020B0604030504040204" pitchFamily="34" charset="-120"/>
                <a:cs typeface="Times New Roman" panose="02020603050405020304" pitchFamily="18" charset="0"/>
              </a:rPr>
              <a:t>和</a:t>
            </a:r>
            <a:r>
              <a:rPr lang="en-US" altLang="zh-TW" sz="1200" dirty="0" smtClean="0">
                <a:latin typeface="Times New Roman" panose="02020603050405020304" pitchFamily="18" charset="0"/>
                <a:ea typeface="微軟正黑體" panose="020B0604030504040204" pitchFamily="34" charset="-120"/>
                <a:cs typeface="Times New Roman" panose="02020603050405020304" pitchFamily="18" charset="0"/>
              </a:rPr>
              <a:t>peck</a:t>
            </a:r>
            <a:r>
              <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rPr>
              <a:t>(1992)</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提出電腦焦慮是一種情境焦慮，通常由外在環境所引起內在焦慮。</a:t>
            </a:r>
            <a:endPar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endParaRPr>
          </a:p>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en-US" altLang="zh-TW" sz="1200" dirty="0" smtClean="0">
                <a:latin typeface="Times New Roman" panose="02020603050405020304" pitchFamily="18" charset="0"/>
                <a:ea typeface="微軟正黑體" panose="020B0604030504040204" pitchFamily="34" charset="-120"/>
                <a:cs typeface="Times New Roman" panose="02020603050405020304" pitchFamily="18" charset="0"/>
              </a:rPr>
              <a:t>Rosen</a:t>
            </a:r>
            <a:r>
              <a:rPr lang="zh-TW" altLang="zh-TW" sz="1200" dirty="0" smtClean="0">
                <a:latin typeface="Times New Roman" panose="02020603050405020304" pitchFamily="18" charset="0"/>
                <a:ea typeface="微軟正黑體" panose="020B0604030504040204" pitchFamily="34" charset="-120"/>
                <a:cs typeface="Times New Roman" panose="02020603050405020304" pitchFamily="18" charset="0"/>
              </a:rPr>
              <a:t>和</a:t>
            </a:r>
            <a:r>
              <a:rPr lang="en-US" altLang="zh-TW" sz="1200" dirty="0" smtClean="0">
                <a:latin typeface="Times New Roman" panose="02020603050405020304" pitchFamily="18" charset="0"/>
                <a:ea typeface="微軟正黑體" panose="020B0604030504040204" pitchFamily="34" charset="-120"/>
                <a:cs typeface="Times New Roman" panose="02020603050405020304" pitchFamily="18" charset="0"/>
              </a:rPr>
              <a:t>Weil</a:t>
            </a:r>
            <a:r>
              <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rPr>
              <a:t>(1995)</a:t>
            </a:r>
            <a:r>
              <a:rPr lang="zh-TW" altLang="en-US" sz="1200" dirty="0" smtClean="0">
                <a:latin typeface="Times New Roman" panose="02020603050405020304" pitchFamily="18" charset="0"/>
                <a:ea typeface="標楷體" panose="03000509000000000000" pitchFamily="65" charset="-120"/>
                <a:cs typeface="Times New Roman" panose="02020603050405020304" pitchFamily="18" charset="0"/>
              </a:rPr>
              <a:t>提出電腦發展至今，有產生</a:t>
            </a:r>
            <a:r>
              <a:rPr lang="zh-TW" altLang="zh-TW" sz="1200" dirty="0" smtClean="0">
                <a:latin typeface="Times New Roman" panose="02020603050405020304" pitchFamily="18" charset="0"/>
                <a:ea typeface="微軟正黑體" panose="020B0604030504040204" pitchFamily="34" charset="-120"/>
                <a:cs typeface="Times New Roman" panose="02020603050405020304" pitchFamily="18" charset="0"/>
              </a:rPr>
              <a:t>負向的心理反應</a:t>
            </a:r>
            <a:r>
              <a:rPr lang="zh-TW" altLang="en-US" sz="1200" dirty="0" smtClean="0">
                <a:latin typeface="Times New Roman" panose="02020603050405020304" pitchFamily="18" charset="0"/>
                <a:ea typeface="微軟正黑體" panose="020B0604030504040204" pitchFamily="34" charset="-120"/>
                <a:cs typeface="Times New Roman" panose="02020603050405020304" pitchFamily="18" charset="0"/>
              </a:rPr>
              <a:t>，</a:t>
            </a:r>
            <a:r>
              <a:rPr lang="zh-TW" altLang="zh-TW" sz="1200" dirty="0" smtClean="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電腦焦慮一詞的採用最為普遍</a:t>
            </a:r>
            <a:endPar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4" name="投影片編號版面配置區 3"/>
          <p:cNvSpPr>
            <a:spLocks noGrp="1"/>
          </p:cNvSpPr>
          <p:nvPr>
            <p:ph type="sldNum" sz="quarter" idx="10"/>
          </p:nvPr>
        </p:nvSpPr>
        <p:spPr>
          <a:xfrm>
            <a:off x="3884613" y="8685213"/>
            <a:ext cx="2971800" cy="457200"/>
          </a:xfrm>
          <a:prstGeom prst="rect">
            <a:avLst/>
          </a:prstGeom>
        </p:spPr>
        <p:txBody>
          <a:bodyPr/>
          <a:lstStyle/>
          <a:p>
            <a:fld id="{420A805B-4886-4D1A-8E57-400633DE0A7B}" type="slidenum">
              <a:rPr lang="zh-TW" altLang="en-US" smtClean="0"/>
              <a:pPr/>
              <a:t>8</a:t>
            </a:fld>
            <a:endParaRPr lang="zh-TW" altLang="en-US"/>
          </a:p>
        </p:txBody>
      </p:sp>
    </p:spTree>
    <p:extLst>
      <p:ext uri="{BB962C8B-B14F-4D97-AF65-F5344CB8AC3E}">
        <p14:creationId xmlns:p14="http://schemas.microsoft.com/office/powerpoint/2010/main" val="9580425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228600" marR="0" indent="-228600" algn="l" defTabSz="914400" rtl="0" eaLnBrk="0" fontAlgn="base" latinLnBrk="0" hangingPunct="0">
              <a:lnSpc>
                <a:spcPct val="100000"/>
              </a:lnSpc>
              <a:spcBef>
                <a:spcPct val="30000"/>
              </a:spcBef>
              <a:spcAft>
                <a:spcPct val="0"/>
              </a:spcAft>
              <a:buClrTx/>
              <a:buSzTx/>
              <a:buFontTx/>
              <a:buAutoNum type="arabicPeriod"/>
              <a:tabLst/>
              <a:defRPr/>
            </a:pPr>
            <a:r>
              <a:rPr lang="en-US" altLang="zh-TW" sz="1200" dirty="0" err="1" smtClean="0">
                <a:latin typeface="Times New Roman" panose="02020603050405020304" pitchFamily="18" charset="0"/>
                <a:ea typeface="標楷體" panose="03000509000000000000" pitchFamily="65" charset="-120"/>
                <a:cs typeface="Times New Roman" panose="02020603050405020304" pitchFamily="18" charset="0"/>
              </a:rPr>
              <a:t>Compeau</a:t>
            </a:r>
            <a:r>
              <a:rPr lang="zh-TW" altLang="zh-TW" sz="1200" dirty="0" smtClean="0">
                <a:latin typeface="Times New Roman" panose="02020603050405020304" pitchFamily="18" charset="0"/>
                <a:ea typeface="微軟正黑體" panose="020B0604030504040204" pitchFamily="34" charset="-120"/>
                <a:cs typeface="Times New Roman" panose="02020603050405020304" pitchFamily="18" charset="0"/>
              </a:rPr>
              <a:t>和</a:t>
            </a:r>
            <a:r>
              <a:rPr lang="en-US" altLang="zh-TW" sz="1200" dirty="0" smtClean="0">
                <a:latin typeface="Times New Roman" panose="02020603050405020304" pitchFamily="18" charset="0"/>
                <a:ea typeface="微軟正黑體" panose="020B0604030504040204" pitchFamily="34" charset="-120"/>
                <a:cs typeface="Times New Roman" panose="02020603050405020304" pitchFamily="18" charset="0"/>
              </a:rPr>
              <a:t>Higgins</a:t>
            </a:r>
            <a:r>
              <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rPr>
              <a:t>(1995)</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指出電腦自我效能的三個向度分別為</a:t>
            </a:r>
            <a:r>
              <a:rPr lang="zh-TW" altLang="zh-TW" sz="1200" dirty="0" smtClean="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廣度</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a:t>
            </a:r>
            <a:r>
              <a:rPr lang="zh-TW" altLang="zh-TW" sz="1200" dirty="0" smtClean="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強度</a:t>
            </a:r>
            <a:r>
              <a:rPr lang="zh-TW" altLang="zh-TW" sz="1200" dirty="0" smtClean="0">
                <a:latin typeface="Times New Roman" panose="02020603050405020304" pitchFamily="18" charset="0"/>
                <a:ea typeface="標楷體" panose="03000509000000000000" pitchFamily="65" charset="-120"/>
                <a:cs typeface="Times New Roman" panose="02020603050405020304" pitchFamily="18" charset="0"/>
              </a:rPr>
              <a:t>與</a:t>
            </a:r>
            <a:r>
              <a:rPr lang="zh-TW" altLang="zh-TW" sz="1200" dirty="0" smtClean="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普遍度</a:t>
            </a:r>
            <a:endParaRPr lang="en-US" altLang="zh-TW" sz="1200" dirty="0" smtClean="0">
              <a:solidFill>
                <a:srgbClr val="FF0000"/>
              </a:solidFill>
              <a:latin typeface="Times New Roman" panose="02020603050405020304" pitchFamily="18" charset="0"/>
              <a:ea typeface="標楷體" panose="03000509000000000000" pitchFamily="65" charset="-120"/>
              <a:cs typeface="Times New Roman" panose="02020603050405020304" pitchFamily="18"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sz="1200" dirty="0" smtClean="0">
                <a:solidFill>
                  <a:srgbClr val="FF0000"/>
                </a:solidFill>
                <a:latin typeface="Times New Roman" panose="02020603050405020304" pitchFamily="18" charset="0"/>
                <a:ea typeface="標楷體" panose="03000509000000000000" pitchFamily="65" charset="-120"/>
                <a:cs typeface="Times New Roman" panose="02020603050405020304" pitchFamily="18" charset="0"/>
              </a:rPr>
              <a:t>       </a:t>
            </a:r>
            <a:r>
              <a:rPr lang="en-US" altLang="zh-TW" sz="1200" dirty="0" smtClean="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(1)</a:t>
            </a:r>
            <a:r>
              <a:rPr lang="zh-TW" altLang="zh-TW" sz="1200" kern="1200" dirty="0" smtClean="0">
                <a:solidFill>
                  <a:schemeClr val="tx1"/>
                </a:solidFill>
                <a:effectLst/>
                <a:latin typeface="+mn-lt"/>
                <a:ea typeface="+mn-ea"/>
                <a:cs typeface="+mn-cs"/>
              </a:rPr>
              <a:t>廣度：預期能力的表現</a:t>
            </a:r>
            <a:endParaRPr lang="en-US" altLang="zh-TW" sz="1200" kern="120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sz="1200" kern="1200" dirty="0" smtClean="0">
                <a:solidFill>
                  <a:schemeClr val="tx1"/>
                </a:solidFill>
                <a:effectLst/>
                <a:latin typeface="+mn-lt"/>
                <a:ea typeface="+mn-ea"/>
                <a:cs typeface="+mn-cs"/>
              </a:rPr>
              <a:t>     </a:t>
            </a:r>
            <a:r>
              <a:rPr lang="en-US" altLang="zh-TW" sz="1200" kern="1200" baseline="0" dirty="0" smtClean="0">
                <a:solidFill>
                  <a:schemeClr val="tx1"/>
                </a:solidFill>
                <a:effectLst/>
                <a:latin typeface="+mn-lt"/>
                <a:ea typeface="+mn-ea"/>
                <a:cs typeface="+mn-cs"/>
              </a:rPr>
              <a:t>  </a:t>
            </a:r>
            <a:r>
              <a:rPr lang="en-US" altLang="zh-TW" sz="1200" kern="1200" dirty="0" smtClean="0">
                <a:solidFill>
                  <a:schemeClr val="tx1"/>
                </a:solidFill>
                <a:effectLst/>
                <a:latin typeface="+mn-lt"/>
                <a:ea typeface="+mn-ea"/>
                <a:cs typeface="+mn-cs"/>
              </a:rPr>
              <a:t>(2)</a:t>
            </a:r>
            <a:r>
              <a:rPr lang="zh-TW" altLang="zh-TW" sz="1200" kern="1200" dirty="0" smtClean="0">
                <a:solidFill>
                  <a:schemeClr val="tx1"/>
                </a:solidFill>
                <a:effectLst/>
                <a:latin typeface="+mn-lt"/>
                <a:ea typeface="+mn-ea"/>
                <a:cs typeface="+mn-cs"/>
              </a:rPr>
              <a:t>強度：對自己能力的信心程度</a:t>
            </a:r>
            <a:endParaRPr lang="en-US" altLang="zh-TW" sz="1200" kern="1200" dirty="0" smtClean="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zh-TW" sz="1200" kern="1200" dirty="0" smtClean="0">
                <a:solidFill>
                  <a:schemeClr val="tx1"/>
                </a:solidFill>
                <a:effectLst/>
                <a:latin typeface="+mn-lt"/>
                <a:ea typeface="+mn-ea"/>
                <a:cs typeface="+mn-cs"/>
              </a:rPr>
              <a:t>       (3)</a:t>
            </a:r>
            <a:r>
              <a:rPr lang="zh-TW" altLang="zh-TW" sz="1200" kern="1200" dirty="0" smtClean="0">
                <a:solidFill>
                  <a:schemeClr val="tx1"/>
                </a:solidFill>
                <a:effectLst/>
                <a:latin typeface="+mn-lt"/>
                <a:ea typeface="+mn-ea"/>
                <a:cs typeface="+mn-cs"/>
              </a:rPr>
              <a:t>普遍度</a:t>
            </a:r>
            <a:r>
              <a:rPr lang="zh-TW" altLang="en-US" sz="1200" kern="1200" dirty="0" smtClean="0">
                <a:solidFill>
                  <a:schemeClr val="tx1"/>
                </a:solidFill>
                <a:effectLst/>
                <a:latin typeface="+mn-lt"/>
                <a:ea typeface="+mn-ea"/>
                <a:cs typeface="+mn-cs"/>
              </a:rPr>
              <a:t>：</a:t>
            </a:r>
            <a:r>
              <a:rPr lang="zh-TW" altLang="zh-TW" sz="1200" kern="1200" dirty="0" smtClean="0">
                <a:solidFill>
                  <a:schemeClr val="tx1"/>
                </a:solidFill>
                <a:effectLst/>
                <a:latin typeface="+mn-lt"/>
                <a:ea typeface="+mn-ea"/>
                <a:cs typeface="+mn-cs"/>
              </a:rPr>
              <a:t>對自己能力的信心程度於某些特殊的範圍</a:t>
            </a:r>
            <a:endParaRPr lang="en-US" altLang="zh-TW" sz="1200" dirty="0" smtClean="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4" name="投影片編號版面配置區 3"/>
          <p:cNvSpPr>
            <a:spLocks noGrp="1"/>
          </p:cNvSpPr>
          <p:nvPr>
            <p:ph type="sldNum" sz="quarter" idx="10"/>
          </p:nvPr>
        </p:nvSpPr>
        <p:spPr>
          <a:xfrm>
            <a:off x="3884613" y="8685213"/>
            <a:ext cx="2971800" cy="457200"/>
          </a:xfrm>
          <a:prstGeom prst="rect">
            <a:avLst/>
          </a:prstGeom>
        </p:spPr>
        <p:txBody>
          <a:bodyPr/>
          <a:lstStyle/>
          <a:p>
            <a:fld id="{420A805B-4886-4D1A-8E57-400633DE0A7B}" type="slidenum">
              <a:rPr lang="zh-TW" altLang="en-US" smtClean="0"/>
              <a:pPr/>
              <a:t>9</a:t>
            </a:fld>
            <a:endParaRPr lang="zh-TW" altLang="en-US"/>
          </a:p>
        </p:txBody>
      </p:sp>
    </p:spTree>
    <p:extLst>
      <p:ext uri="{BB962C8B-B14F-4D97-AF65-F5344CB8AC3E}">
        <p14:creationId xmlns:p14="http://schemas.microsoft.com/office/powerpoint/2010/main" val="1089308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1143000" y="1122363"/>
            <a:ext cx="6858000" cy="2387600"/>
          </a:xfrm>
        </p:spPr>
        <p:txBody>
          <a:bodyPr anchor="b"/>
          <a:lstStyle>
            <a:lvl1pPr algn="ctr">
              <a:defRPr sz="4500"/>
            </a:lvl1p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lvl1pPr>
              <a:defRPr/>
            </a:lvl1pPr>
          </a:lstStyle>
          <a:p>
            <a:pPr>
              <a:defRPr/>
            </a:pPr>
            <a:r>
              <a:rPr lang="en-US" altLang="zh-TW"/>
              <a:t>2012/5/26</a:t>
            </a:r>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fld id="{DCDD3DF7-1128-4A58-9C2C-1F060F7CA8E1}" type="slidenum">
              <a:rPr lang="zh-TW" altLang="en-US"/>
              <a:pPr/>
              <a:t>‹#›</a:t>
            </a:fld>
            <a:endParaRPr lang="zh-TW" altLang="en-US"/>
          </a:p>
        </p:txBody>
      </p:sp>
    </p:spTree>
    <p:extLst>
      <p:ext uri="{BB962C8B-B14F-4D97-AF65-F5344CB8AC3E}">
        <p14:creationId xmlns:p14="http://schemas.microsoft.com/office/powerpoint/2010/main" val="1864625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4" name="日期版面配置區 3"/>
          <p:cNvSpPr txBox="1">
            <a:spLocks/>
          </p:cNvSpPr>
          <p:nvPr userDrawn="1"/>
        </p:nvSpPr>
        <p:spPr bwMode="auto">
          <a:xfrm>
            <a:off x="5867400" y="6308725"/>
            <a:ext cx="304641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ea typeface="新細明體" panose="02020500000000000000" pitchFamily="18" charset="-120"/>
              </a:defRPr>
            </a:lvl1pPr>
            <a:lvl2pPr marL="742950" indent="-285750" eaLnBrk="0" hangingPunct="0">
              <a:defRPr kumimoji="1">
                <a:solidFill>
                  <a:schemeClr val="tx1"/>
                </a:solidFill>
                <a:latin typeface="Arial" panose="020B0604020202020204" pitchFamily="34" charset="0"/>
                <a:ea typeface="新細明體" panose="02020500000000000000" pitchFamily="18" charset="-120"/>
              </a:defRPr>
            </a:lvl2pPr>
            <a:lvl3pPr marL="1143000" indent="-228600" eaLnBrk="0" hangingPunct="0">
              <a:defRPr kumimoji="1">
                <a:solidFill>
                  <a:schemeClr val="tx1"/>
                </a:solidFill>
                <a:latin typeface="Arial" panose="020B0604020202020204" pitchFamily="34" charset="0"/>
                <a:ea typeface="新細明體" panose="02020500000000000000" pitchFamily="18" charset="-120"/>
              </a:defRPr>
            </a:lvl3pPr>
            <a:lvl4pPr marL="1600200" indent="-228600" eaLnBrk="0" hangingPunct="0">
              <a:defRPr kumimoji="1">
                <a:solidFill>
                  <a:schemeClr val="tx1"/>
                </a:solidFill>
                <a:latin typeface="Arial" panose="020B0604020202020204" pitchFamily="34" charset="0"/>
                <a:ea typeface="新細明體" panose="02020500000000000000" pitchFamily="18" charset="-120"/>
              </a:defRPr>
            </a:lvl4pPr>
            <a:lvl5pPr marL="2057400" indent="-228600" eaLnBrk="0" hangingPunct="0">
              <a:defRPr kumimoji="1">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新細明體" panose="02020500000000000000" pitchFamily="18" charset="-120"/>
              </a:defRPr>
            </a:lvl9pPr>
          </a:lstStyle>
          <a:p>
            <a:pPr algn="r" eaLnBrk="1" hangingPunct="1">
              <a:defRPr/>
            </a:pPr>
            <a:r>
              <a:rPr kumimoji="0" lang="en-US" altLang="zh-TW" sz="2000" smtClean="0">
                <a:solidFill>
                  <a:srgbClr val="FFFFFF"/>
                </a:solidFill>
                <a:latin typeface="Times New Roman" panose="02020603050405020304" pitchFamily="18" charset="0"/>
                <a:cs typeface="Times New Roman" panose="02020603050405020304" pitchFamily="18" charset="0"/>
              </a:rPr>
              <a:t>2012/5/26</a:t>
            </a:r>
            <a:endParaRPr kumimoji="0" lang="zh-TW" altLang="en-US" sz="2000" smtClean="0">
              <a:solidFill>
                <a:srgbClr val="FFFFFF"/>
              </a:solidFill>
              <a:latin typeface="Times New Roman" panose="02020603050405020304" pitchFamily="18" charset="0"/>
              <a:cs typeface="Times New Roman" panose="02020603050405020304" pitchFamily="18" charset="0"/>
            </a:endParaRPr>
          </a:p>
        </p:txBody>
      </p:sp>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3"/>
          <p:cNvSpPr>
            <a:spLocks noGrp="1"/>
          </p:cNvSpPr>
          <p:nvPr>
            <p:ph type="dt" sz="half" idx="10"/>
          </p:nvPr>
        </p:nvSpPr>
        <p:spPr/>
        <p:txBody>
          <a:bodyPr/>
          <a:lstStyle>
            <a:lvl1pPr>
              <a:defRPr/>
            </a:lvl1pPr>
          </a:lstStyle>
          <a:p>
            <a:pPr>
              <a:defRPr/>
            </a:pPr>
            <a:fld id="{D9E1613F-A0A3-47A4-9681-FF753D7FBB4A}" type="datetimeFigureOut">
              <a:rPr lang="en-US"/>
              <a:pPr>
                <a:defRPr/>
              </a:pPr>
              <a:t>5/11/2014</a:t>
            </a:fld>
            <a:endParaRPr lang="en-US" dirty="0"/>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fld id="{C4D0FE07-743B-4678-B822-686DE6E31F7D}" type="slidenum">
              <a:rPr lang="zh-TW" altLang="en-US"/>
              <a:pPr/>
              <a:t>‹#›</a:t>
            </a:fld>
            <a:endParaRPr lang="zh-TW" altLang="en-US"/>
          </a:p>
        </p:txBody>
      </p:sp>
    </p:spTree>
    <p:extLst>
      <p:ext uri="{BB962C8B-B14F-4D97-AF65-F5344CB8AC3E}">
        <p14:creationId xmlns:p14="http://schemas.microsoft.com/office/powerpoint/2010/main" val="1776591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543675" y="365125"/>
            <a:ext cx="1971675" cy="5811838"/>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628650" y="365125"/>
            <a:ext cx="5800725" cy="5811838"/>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r>
              <a:rPr lang="en-US" altLang="zh-TW"/>
              <a:t>2012/5/26</a:t>
            </a:r>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fld id="{DA6BA707-FEDB-4E51-AB37-643B906D2B34}" type="slidenum">
              <a:rPr lang="zh-TW" altLang="en-US"/>
              <a:pPr/>
              <a:t>‹#›</a:t>
            </a:fld>
            <a:endParaRPr lang="zh-TW" altLang="en-US"/>
          </a:p>
        </p:txBody>
      </p:sp>
    </p:spTree>
    <p:extLst>
      <p:ext uri="{BB962C8B-B14F-4D97-AF65-F5344CB8AC3E}">
        <p14:creationId xmlns:p14="http://schemas.microsoft.com/office/powerpoint/2010/main" val="4206685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lvl1pPr>
              <a:defRPr/>
            </a:lvl1pPr>
          </a:lstStyle>
          <a:p>
            <a:pPr>
              <a:defRPr/>
            </a:pPr>
            <a:r>
              <a:rPr lang="en-US" altLang="zh-TW"/>
              <a:t>2012/5/26</a:t>
            </a:r>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fld id="{8E1336D6-0C14-49C2-A1A9-F2DE174C0345}" type="slidenum">
              <a:rPr lang="zh-TW" altLang="en-US"/>
              <a:pPr/>
              <a:t>‹#›</a:t>
            </a:fld>
            <a:endParaRPr lang="zh-TW" altLang="en-US"/>
          </a:p>
        </p:txBody>
      </p:sp>
    </p:spTree>
    <p:extLst>
      <p:ext uri="{BB962C8B-B14F-4D97-AF65-F5344CB8AC3E}">
        <p14:creationId xmlns:p14="http://schemas.microsoft.com/office/powerpoint/2010/main" val="730265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a:spLocks noGrp="1"/>
          </p:cNvSpPr>
          <p:nvPr>
            <p:ph type="title"/>
          </p:nvPr>
        </p:nvSpPr>
        <p:spPr>
          <a:xfrm>
            <a:off x="623888" y="1709739"/>
            <a:ext cx="7886700" cy="2852737"/>
          </a:xfrm>
        </p:spPr>
        <p:txBody>
          <a:bodyPr anchor="b"/>
          <a:lstStyle>
            <a:lvl1pPr>
              <a:defRPr sz="4500"/>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lvl1pPr>
              <a:defRPr/>
            </a:lvl1pPr>
          </a:lstStyle>
          <a:p>
            <a:pPr>
              <a:defRPr/>
            </a:pPr>
            <a:r>
              <a:rPr lang="en-US" altLang="zh-TW"/>
              <a:t>2012/5/26</a:t>
            </a:r>
            <a:endParaRPr lang="zh-TW" altLang="en-US"/>
          </a:p>
        </p:txBody>
      </p:sp>
      <p:sp>
        <p:nvSpPr>
          <p:cNvPr id="5" name="頁尾版面配置區 4"/>
          <p:cNvSpPr>
            <a:spLocks noGrp="1"/>
          </p:cNvSpPr>
          <p:nvPr>
            <p:ph type="ftr" sz="quarter" idx="11"/>
          </p:nvPr>
        </p:nvSpPr>
        <p:spPr/>
        <p:txBody>
          <a:bodyPr/>
          <a:lstStyle>
            <a:lvl1pPr>
              <a:defRPr/>
            </a:lvl1pPr>
          </a:lstStyle>
          <a:p>
            <a:pPr>
              <a:defRPr/>
            </a:pPr>
            <a:endParaRPr lang="zh-TW" altLang="en-US"/>
          </a:p>
        </p:txBody>
      </p:sp>
      <p:sp>
        <p:nvSpPr>
          <p:cNvPr id="6" name="投影片編號版面配置區 5"/>
          <p:cNvSpPr>
            <a:spLocks noGrp="1"/>
          </p:cNvSpPr>
          <p:nvPr>
            <p:ph type="sldNum" sz="quarter" idx="12"/>
          </p:nvPr>
        </p:nvSpPr>
        <p:spPr/>
        <p:txBody>
          <a:bodyPr/>
          <a:lstStyle>
            <a:lvl1pPr>
              <a:defRPr/>
            </a:lvl1pPr>
          </a:lstStyle>
          <a:p>
            <a:fld id="{5E550288-C2AE-48C8-B26C-DCE2F3CBF1B8}" type="slidenum">
              <a:rPr lang="zh-TW" altLang="en-US"/>
              <a:pPr/>
              <a:t>‹#›</a:t>
            </a:fld>
            <a:endParaRPr lang="zh-TW" altLang="en-US"/>
          </a:p>
        </p:txBody>
      </p:sp>
    </p:spTree>
    <p:extLst>
      <p:ext uri="{BB962C8B-B14F-4D97-AF65-F5344CB8AC3E}">
        <p14:creationId xmlns:p14="http://schemas.microsoft.com/office/powerpoint/2010/main" val="580854000"/>
      </p:ext>
    </p:extLst>
  </p:cSld>
  <p:clrMapOvr>
    <a:masterClrMapping/>
  </p:clrMapOvr>
  <p:hf hdr="0" ft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628650" y="1825625"/>
            <a:ext cx="38862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29150" y="1825625"/>
            <a:ext cx="3886200" cy="435133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3"/>
          <p:cNvSpPr>
            <a:spLocks noGrp="1"/>
          </p:cNvSpPr>
          <p:nvPr>
            <p:ph type="dt" sz="half" idx="10"/>
          </p:nvPr>
        </p:nvSpPr>
        <p:spPr/>
        <p:txBody>
          <a:bodyPr/>
          <a:lstStyle>
            <a:lvl1pPr>
              <a:defRPr/>
            </a:lvl1pPr>
          </a:lstStyle>
          <a:p>
            <a:pPr>
              <a:defRPr/>
            </a:pPr>
            <a:r>
              <a:rPr lang="en-US" altLang="zh-TW"/>
              <a:t>2012/5/26</a:t>
            </a:r>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fld id="{C10C158C-492B-4D0B-B167-F4E153AD3315}" type="slidenum">
              <a:rPr lang="zh-TW" altLang="en-US"/>
              <a:pPr/>
              <a:t>‹#›</a:t>
            </a:fld>
            <a:endParaRPr lang="zh-TW" altLang="en-US"/>
          </a:p>
        </p:txBody>
      </p:sp>
    </p:spTree>
    <p:extLst>
      <p:ext uri="{BB962C8B-B14F-4D97-AF65-F5344CB8AC3E}">
        <p14:creationId xmlns:p14="http://schemas.microsoft.com/office/powerpoint/2010/main" val="2869513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629841" y="365126"/>
            <a:ext cx="7886700" cy="1325563"/>
          </a:xfrm>
        </p:spPr>
        <p:txBody>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TW" altLang="en-US" smtClean="0"/>
              <a:t>按一下以編輯母片文字樣式</a:t>
            </a:r>
          </a:p>
        </p:txBody>
      </p:sp>
      <p:sp>
        <p:nvSpPr>
          <p:cNvPr id="4" name="內容版面配置區 3"/>
          <p:cNvSpPr>
            <a:spLocks noGrp="1"/>
          </p:cNvSpPr>
          <p:nvPr>
            <p:ph sz="half" idx="2"/>
          </p:nvPr>
        </p:nvSpPr>
        <p:spPr>
          <a:xfrm>
            <a:off x="629842" y="2505075"/>
            <a:ext cx="3868340"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29150" y="2505075"/>
            <a:ext cx="3887391" cy="3684588"/>
          </a:xfrm>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3"/>
          <p:cNvSpPr>
            <a:spLocks noGrp="1"/>
          </p:cNvSpPr>
          <p:nvPr>
            <p:ph type="dt" sz="half" idx="10"/>
          </p:nvPr>
        </p:nvSpPr>
        <p:spPr/>
        <p:txBody>
          <a:bodyPr/>
          <a:lstStyle>
            <a:lvl1pPr>
              <a:defRPr/>
            </a:lvl1pPr>
          </a:lstStyle>
          <a:p>
            <a:pPr>
              <a:defRPr/>
            </a:pPr>
            <a:r>
              <a:rPr lang="en-US" altLang="zh-TW"/>
              <a:t>2012/5/26</a:t>
            </a:r>
            <a:endParaRPr lang="zh-TW" altLang="en-US"/>
          </a:p>
        </p:txBody>
      </p:sp>
      <p:sp>
        <p:nvSpPr>
          <p:cNvPr id="8" name="頁尾版面配置區 4"/>
          <p:cNvSpPr>
            <a:spLocks noGrp="1"/>
          </p:cNvSpPr>
          <p:nvPr>
            <p:ph type="ftr" sz="quarter" idx="11"/>
          </p:nvPr>
        </p:nvSpPr>
        <p:spPr/>
        <p:txBody>
          <a:bodyPr/>
          <a:lstStyle>
            <a:lvl1pPr>
              <a:defRPr/>
            </a:lvl1pPr>
          </a:lstStyle>
          <a:p>
            <a:pPr>
              <a:defRPr/>
            </a:pPr>
            <a:endParaRPr lang="zh-TW" altLang="en-US"/>
          </a:p>
        </p:txBody>
      </p:sp>
      <p:sp>
        <p:nvSpPr>
          <p:cNvPr id="9" name="投影片編號版面配置區 5"/>
          <p:cNvSpPr>
            <a:spLocks noGrp="1"/>
          </p:cNvSpPr>
          <p:nvPr>
            <p:ph type="sldNum" sz="quarter" idx="12"/>
          </p:nvPr>
        </p:nvSpPr>
        <p:spPr/>
        <p:txBody>
          <a:bodyPr/>
          <a:lstStyle>
            <a:lvl1pPr>
              <a:defRPr/>
            </a:lvl1pPr>
          </a:lstStyle>
          <a:p>
            <a:fld id="{5E471C18-0DAE-4B5B-93AD-021F25156586}" type="slidenum">
              <a:rPr lang="zh-TW" altLang="en-US"/>
              <a:pPr/>
              <a:t>‹#›</a:t>
            </a:fld>
            <a:endParaRPr lang="zh-TW" altLang="en-US"/>
          </a:p>
        </p:txBody>
      </p:sp>
    </p:spTree>
    <p:extLst>
      <p:ext uri="{BB962C8B-B14F-4D97-AF65-F5344CB8AC3E}">
        <p14:creationId xmlns:p14="http://schemas.microsoft.com/office/powerpoint/2010/main" val="3649258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3"/>
          <p:cNvSpPr>
            <a:spLocks noGrp="1"/>
          </p:cNvSpPr>
          <p:nvPr>
            <p:ph type="dt" sz="half" idx="10"/>
          </p:nvPr>
        </p:nvSpPr>
        <p:spPr/>
        <p:txBody>
          <a:bodyPr/>
          <a:lstStyle>
            <a:lvl1pPr>
              <a:defRPr/>
            </a:lvl1pPr>
          </a:lstStyle>
          <a:p>
            <a:pPr>
              <a:defRPr/>
            </a:pPr>
            <a:r>
              <a:rPr lang="en-US" altLang="zh-TW"/>
              <a:t>2012/5/26</a:t>
            </a:r>
            <a:endParaRPr lang="zh-TW" altLang="en-US"/>
          </a:p>
        </p:txBody>
      </p:sp>
      <p:sp>
        <p:nvSpPr>
          <p:cNvPr id="4" name="頁尾版面配置區 4"/>
          <p:cNvSpPr>
            <a:spLocks noGrp="1"/>
          </p:cNvSpPr>
          <p:nvPr>
            <p:ph type="ftr" sz="quarter" idx="11"/>
          </p:nvPr>
        </p:nvSpPr>
        <p:spPr/>
        <p:txBody>
          <a:bodyPr/>
          <a:lstStyle>
            <a:lvl1pPr>
              <a:defRPr/>
            </a:lvl1pPr>
          </a:lstStyle>
          <a:p>
            <a:pPr>
              <a:defRPr/>
            </a:pPr>
            <a:endParaRPr lang="zh-TW" altLang="en-US"/>
          </a:p>
        </p:txBody>
      </p:sp>
      <p:sp>
        <p:nvSpPr>
          <p:cNvPr id="5" name="投影片編號版面配置區 5"/>
          <p:cNvSpPr>
            <a:spLocks noGrp="1"/>
          </p:cNvSpPr>
          <p:nvPr>
            <p:ph type="sldNum" sz="quarter" idx="12"/>
          </p:nvPr>
        </p:nvSpPr>
        <p:spPr/>
        <p:txBody>
          <a:bodyPr/>
          <a:lstStyle>
            <a:lvl1pPr>
              <a:defRPr sz="2000"/>
            </a:lvl1pPr>
          </a:lstStyle>
          <a:p>
            <a:fld id="{1EACF710-55B1-4CB4-B6F3-80855ED182C0}" type="slidenum">
              <a:rPr lang="zh-TW" altLang="en-US" smtClean="0"/>
              <a:pPr/>
              <a:t>‹#›</a:t>
            </a:fld>
            <a:endParaRPr lang="zh-TW" altLang="en-US" dirty="0"/>
          </a:p>
        </p:txBody>
      </p:sp>
    </p:spTree>
    <p:extLst>
      <p:ext uri="{BB962C8B-B14F-4D97-AF65-F5344CB8AC3E}">
        <p14:creationId xmlns:p14="http://schemas.microsoft.com/office/powerpoint/2010/main" val="18951583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3"/>
          <p:cNvSpPr>
            <a:spLocks noGrp="1"/>
          </p:cNvSpPr>
          <p:nvPr>
            <p:ph type="dt" sz="half" idx="10"/>
          </p:nvPr>
        </p:nvSpPr>
        <p:spPr/>
        <p:txBody>
          <a:bodyPr/>
          <a:lstStyle>
            <a:lvl1pPr>
              <a:defRPr/>
            </a:lvl1pPr>
          </a:lstStyle>
          <a:p>
            <a:pPr>
              <a:defRPr/>
            </a:pPr>
            <a:r>
              <a:rPr lang="en-US" altLang="zh-TW"/>
              <a:t>2012/5/26</a:t>
            </a:r>
            <a:endParaRPr lang="zh-TW" altLang="en-US"/>
          </a:p>
        </p:txBody>
      </p:sp>
      <p:sp>
        <p:nvSpPr>
          <p:cNvPr id="3" name="頁尾版面配置區 4"/>
          <p:cNvSpPr>
            <a:spLocks noGrp="1"/>
          </p:cNvSpPr>
          <p:nvPr>
            <p:ph type="ftr" sz="quarter" idx="11"/>
          </p:nvPr>
        </p:nvSpPr>
        <p:spPr/>
        <p:txBody>
          <a:bodyPr/>
          <a:lstStyle>
            <a:lvl1pPr>
              <a:defRPr/>
            </a:lvl1pPr>
          </a:lstStyle>
          <a:p>
            <a:pPr>
              <a:defRPr/>
            </a:pPr>
            <a:endParaRPr lang="zh-TW" altLang="en-US"/>
          </a:p>
        </p:txBody>
      </p:sp>
      <p:sp>
        <p:nvSpPr>
          <p:cNvPr id="4" name="投影片編號版面配置區 5"/>
          <p:cNvSpPr>
            <a:spLocks noGrp="1"/>
          </p:cNvSpPr>
          <p:nvPr>
            <p:ph type="sldNum" sz="quarter" idx="12"/>
          </p:nvPr>
        </p:nvSpPr>
        <p:spPr/>
        <p:txBody>
          <a:bodyPr/>
          <a:lstStyle>
            <a:lvl1pPr>
              <a:defRPr/>
            </a:lvl1pPr>
          </a:lstStyle>
          <a:p>
            <a:fld id="{DD7E1F7A-DBE4-4837-932D-2FA944EFE7A8}" type="slidenum">
              <a:rPr lang="zh-TW" altLang="en-US"/>
              <a:pPr/>
              <a:t>‹#›</a:t>
            </a:fld>
            <a:endParaRPr lang="zh-TW" altLang="en-US"/>
          </a:p>
        </p:txBody>
      </p:sp>
    </p:spTree>
    <p:extLst>
      <p:ext uri="{BB962C8B-B14F-4D97-AF65-F5344CB8AC3E}">
        <p14:creationId xmlns:p14="http://schemas.microsoft.com/office/powerpoint/2010/main" val="343881780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629841" y="457200"/>
            <a:ext cx="2949178" cy="1600200"/>
          </a:xfrm>
        </p:spPr>
        <p:txBody>
          <a:bodyPr anchor="b"/>
          <a:lstStyle>
            <a:lvl1pPr>
              <a:defRPr sz="2400"/>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r>
              <a:rPr lang="en-US" altLang="zh-TW"/>
              <a:t>2012/5/26</a:t>
            </a:r>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fld id="{8BFD86A5-6903-40A1-840D-FFAAB4D9D7FE}" type="slidenum">
              <a:rPr lang="zh-TW" altLang="en-US"/>
              <a:pPr/>
              <a:t>‹#›</a:t>
            </a:fld>
            <a:endParaRPr lang="zh-TW" altLang="en-US"/>
          </a:p>
        </p:txBody>
      </p:sp>
    </p:spTree>
    <p:extLst>
      <p:ext uri="{BB962C8B-B14F-4D97-AF65-F5344CB8AC3E}">
        <p14:creationId xmlns:p14="http://schemas.microsoft.com/office/powerpoint/2010/main" val="369421073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629841" y="457200"/>
            <a:ext cx="2949178" cy="1600200"/>
          </a:xfrm>
        </p:spPr>
        <p:txBody>
          <a:bodyPr anchor="b"/>
          <a:lstStyle>
            <a:lvl1pPr>
              <a:defRPr sz="2400"/>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zh-TW" altLang="en-US" noProof="0" smtClean="0"/>
          </a:p>
        </p:txBody>
      </p:sp>
      <p:sp>
        <p:nvSpPr>
          <p:cNvPr id="4" name="文字版面配置區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TW" altLang="en-US" smtClean="0"/>
              <a:t>按一下以編輯母片文字樣式</a:t>
            </a:r>
          </a:p>
        </p:txBody>
      </p:sp>
      <p:sp>
        <p:nvSpPr>
          <p:cNvPr id="5" name="日期版面配置區 3"/>
          <p:cNvSpPr>
            <a:spLocks noGrp="1"/>
          </p:cNvSpPr>
          <p:nvPr>
            <p:ph type="dt" sz="half" idx="10"/>
          </p:nvPr>
        </p:nvSpPr>
        <p:spPr/>
        <p:txBody>
          <a:bodyPr/>
          <a:lstStyle>
            <a:lvl1pPr>
              <a:defRPr/>
            </a:lvl1pPr>
          </a:lstStyle>
          <a:p>
            <a:pPr>
              <a:defRPr/>
            </a:pPr>
            <a:r>
              <a:rPr lang="en-US" altLang="zh-TW"/>
              <a:t>2012/5/26</a:t>
            </a:r>
            <a:endParaRPr lang="zh-TW" altLang="en-US"/>
          </a:p>
        </p:txBody>
      </p:sp>
      <p:sp>
        <p:nvSpPr>
          <p:cNvPr id="6" name="頁尾版面配置區 4"/>
          <p:cNvSpPr>
            <a:spLocks noGrp="1"/>
          </p:cNvSpPr>
          <p:nvPr>
            <p:ph type="ftr" sz="quarter" idx="11"/>
          </p:nvPr>
        </p:nvSpPr>
        <p:spPr/>
        <p:txBody>
          <a:bodyPr/>
          <a:lstStyle>
            <a:lvl1pPr>
              <a:defRPr/>
            </a:lvl1pPr>
          </a:lstStyle>
          <a:p>
            <a:pPr>
              <a:defRPr/>
            </a:pPr>
            <a:endParaRPr lang="zh-TW" altLang="en-US"/>
          </a:p>
        </p:txBody>
      </p:sp>
      <p:sp>
        <p:nvSpPr>
          <p:cNvPr id="7" name="投影片編號版面配置區 5"/>
          <p:cNvSpPr>
            <a:spLocks noGrp="1"/>
          </p:cNvSpPr>
          <p:nvPr>
            <p:ph type="sldNum" sz="quarter" idx="12"/>
          </p:nvPr>
        </p:nvSpPr>
        <p:spPr/>
        <p:txBody>
          <a:bodyPr/>
          <a:lstStyle>
            <a:lvl1pPr>
              <a:defRPr/>
            </a:lvl1pPr>
          </a:lstStyle>
          <a:p>
            <a:fld id="{7F410D0A-6159-40B5-A9B2-F3D10B2DCBDB}" type="slidenum">
              <a:rPr lang="zh-TW" altLang="en-US"/>
              <a:pPr/>
              <a:t>‹#›</a:t>
            </a:fld>
            <a:endParaRPr lang="zh-TW" altLang="en-US"/>
          </a:p>
        </p:txBody>
      </p:sp>
    </p:spTree>
    <p:extLst>
      <p:ext uri="{BB962C8B-B14F-4D97-AF65-F5344CB8AC3E}">
        <p14:creationId xmlns:p14="http://schemas.microsoft.com/office/powerpoint/2010/main" val="1322619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標題版面配置區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1027" name="文字版面配置區 2"/>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 name="日期版面配置區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r>
              <a:rPr lang="en-US" altLang="zh-TW"/>
              <a:t>2012/5/26</a:t>
            </a:r>
            <a:endParaRPr lang="zh-TW" altLang="en-US"/>
          </a:p>
        </p:txBody>
      </p:sp>
      <p:sp>
        <p:nvSpPr>
          <p:cNvPr id="5" name="頁尾版面配置區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TW" altLang="en-US"/>
          </a:p>
        </p:txBody>
      </p:sp>
      <p:sp>
        <p:nvSpPr>
          <p:cNvPr id="6" name="投影片編號版面配置區 5"/>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a:defRPr sz="900">
                <a:solidFill>
                  <a:srgbClr val="898989"/>
                </a:solidFill>
              </a:defRPr>
            </a:lvl1pPr>
          </a:lstStyle>
          <a:p>
            <a:fld id="{A115BD3E-3EF1-415C-8FBD-F830009D305F}" type="slidenum">
              <a:rPr lang="zh-TW" altLang="en-US"/>
              <a:pPr/>
              <a:t>‹#›</a:t>
            </a:fld>
            <a:endParaRPr lang="zh-TW" altLang="en-US"/>
          </a:p>
        </p:txBody>
      </p:sp>
    </p:spTree>
  </p:cSld>
  <p:clrMap bg1="lt1" tx1="dk1" bg2="lt2" tx2="dk2" accent1="accent1" accent2="accent2" accent3="accent3" accent4="accent4" accent5="accent5" accent6="accent6" hlink="hlink" folHlink="folHlink"/>
  <p:sldLayoutIdLst>
    <p:sldLayoutId id="2147484127" r:id="rId1"/>
    <p:sldLayoutId id="2147484128" r:id="rId2"/>
    <p:sldLayoutId id="2147484129" r:id="rId3"/>
    <p:sldLayoutId id="2147484130" r:id="rId4"/>
    <p:sldLayoutId id="2147484131" r:id="rId5"/>
    <p:sldLayoutId id="2147484132" r:id="rId6"/>
    <p:sldLayoutId id="2147484133" r:id="rId7"/>
    <p:sldLayoutId id="2147484134" r:id="rId8"/>
    <p:sldLayoutId id="2147484135" r:id="rId9"/>
    <p:sldLayoutId id="2147484137" r:id="rId10"/>
    <p:sldLayoutId id="2147484136" r:id="rId11"/>
  </p:sldLayoutIdLst>
  <p:hf hdr="0" ftr="0"/>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9pPr>
    </p:titleStyle>
    <p:bodyStyle>
      <a:lvl1pPr marL="171450" indent="-171450" algn="l" defTabSz="685800" rtl="0" eaLnBrk="0" fontAlgn="base" hangingPunct="0">
        <a:lnSpc>
          <a:spcPct val="90000"/>
        </a:lnSpc>
        <a:spcBef>
          <a:spcPts val="750"/>
        </a:spcBef>
        <a:spcAft>
          <a:spcPct val="0"/>
        </a:spcAft>
        <a:buFont typeface="Arial"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TW"/>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7" Type="http://schemas.openxmlformats.org/officeDocument/2006/relationships/image" Target="../media/image3.emf"/><Relationship Id="rId2" Type="http://schemas.openxmlformats.org/officeDocument/2006/relationships/slideLayout" Target="../slideLayouts/slideLayout6.xml"/><Relationship Id="rId1" Type="http://schemas.openxmlformats.org/officeDocument/2006/relationships/vmlDrawing" Target="../drawings/vmlDrawing2.vml"/><Relationship Id="rId6" Type="http://schemas.openxmlformats.org/officeDocument/2006/relationships/oleObject" Target="../embeddings/oleObject3.bin"/><Relationship Id="rId5" Type="http://schemas.openxmlformats.org/officeDocument/2006/relationships/image" Target="../media/image2.emf"/><Relationship Id="rId4" Type="http://schemas.openxmlformats.org/officeDocument/2006/relationships/oleObject" Target="../embeddings/oleObject2.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6.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395536" y="476672"/>
            <a:ext cx="8208912" cy="3888210"/>
          </a:xfrm>
          <a:solidFill>
            <a:schemeClr val="accent4">
              <a:lumMod val="75000"/>
            </a:schemeClr>
          </a:solidFill>
        </p:spPr>
        <p:txBody>
          <a:bodyPr rtlCol="0">
            <a:noAutofit/>
          </a:bodyPr>
          <a:lstStyle/>
          <a:p>
            <a:pPr eaLnBrk="1" fontAlgn="auto" hangingPunct="1">
              <a:spcAft>
                <a:spcPts val="0"/>
              </a:spcAft>
              <a:defRPr/>
            </a:pPr>
            <a:r>
              <a:rPr lang="zh-TW" altLang="zh-TW" sz="3400" b="1" dirty="0">
                <a:solidFill>
                  <a:schemeClr val="bg1"/>
                </a:solidFill>
                <a:latin typeface="微軟正黑體" panose="020B0604030504040204" pitchFamily="34" charset="-120"/>
                <a:ea typeface="微軟正黑體" panose="020B0604030504040204" pitchFamily="34" charset="-120"/>
              </a:rPr>
              <a:t>以科技接受模式與創新擴散理論探討使用數位</a:t>
            </a:r>
            <a:r>
              <a:rPr lang="zh-TW" altLang="zh-TW" sz="3400" b="1" dirty="0" smtClean="0">
                <a:solidFill>
                  <a:schemeClr val="bg1"/>
                </a:solidFill>
                <a:latin typeface="微軟正黑體" panose="020B0604030504040204" pitchFamily="34" charset="-120"/>
                <a:ea typeface="微軟正黑體" panose="020B0604030504040204" pitchFamily="34" charset="-120"/>
              </a:rPr>
              <a:t>教材行為</a:t>
            </a:r>
            <a:r>
              <a:rPr lang="zh-TW" altLang="zh-TW" sz="3400" b="1" dirty="0">
                <a:solidFill>
                  <a:schemeClr val="bg1"/>
                </a:solidFill>
                <a:latin typeface="微軟正黑體" panose="020B0604030504040204" pitchFamily="34" charset="-120"/>
                <a:ea typeface="微軟正黑體" panose="020B0604030504040204" pitchFamily="34" charset="-120"/>
              </a:rPr>
              <a:t>意圖之研究－以烘焙丙級麵包產品為例</a:t>
            </a:r>
            <a:r>
              <a:rPr lang="zh-TW" altLang="zh-TW" sz="3400" dirty="0">
                <a:solidFill>
                  <a:schemeClr val="bg1"/>
                </a:solidFill>
                <a:latin typeface="標楷體" panose="03000509000000000000" pitchFamily="65" charset="-120"/>
                <a:ea typeface="標楷體" panose="03000509000000000000" pitchFamily="65" charset="-120"/>
              </a:rPr>
              <a:t/>
            </a:r>
            <a:br>
              <a:rPr lang="zh-TW" altLang="zh-TW" sz="3400" dirty="0">
                <a:solidFill>
                  <a:schemeClr val="bg1"/>
                </a:solidFill>
                <a:latin typeface="標楷體" panose="03000509000000000000" pitchFamily="65" charset="-120"/>
                <a:ea typeface="標楷體" panose="03000509000000000000" pitchFamily="65" charset="-120"/>
              </a:rPr>
            </a:br>
            <a:r>
              <a:rPr lang="en-US" altLang="zh-TW" sz="3000" b="1" dirty="0">
                <a:solidFill>
                  <a:schemeClr val="bg1"/>
                </a:solidFill>
                <a:latin typeface="Times New Roman" pitchFamily="18" charset="0"/>
                <a:cs typeface="Times New Roman" pitchFamily="18" charset="0"/>
              </a:rPr>
              <a:t>Research on technology acceptance model and diffusion of innovation theory to explore the use of digital teaching materials behavioral intentions: </a:t>
            </a:r>
            <a:r>
              <a:rPr lang="zh-TW" altLang="en-US" sz="3000" b="1" dirty="0" smtClean="0">
                <a:solidFill>
                  <a:schemeClr val="bg1"/>
                </a:solidFill>
                <a:latin typeface="Times New Roman" pitchFamily="18" charset="0"/>
                <a:cs typeface="Times New Roman" pitchFamily="18" charset="0"/>
              </a:rPr>
              <a:t> </a:t>
            </a:r>
            <a:r>
              <a:rPr lang="en-US" altLang="zh-TW" sz="3000" b="1" dirty="0" smtClean="0">
                <a:solidFill>
                  <a:schemeClr val="bg1"/>
                </a:solidFill>
                <a:latin typeface="Times New Roman" pitchFamily="18" charset="0"/>
                <a:cs typeface="Times New Roman" pitchFamily="18" charset="0"/>
              </a:rPr>
              <a:t>A </a:t>
            </a:r>
            <a:r>
              <a:rPr lang="en-US" altLang="zh-TW" sz="3000" b="1" dirty="0">
                <a:solidFill>
                  <a:schemeClr val="bg1"/>
                </a:solidFill>
                <a:latin typeface="Times New Roman" pitchFamily="18" charset="0"/>
                <a:cs typeface="Times New Roman" pitchFamily="18" charset="0"/>
              </a:rPr>
              <a:t>case study of C level Bakery product</a:t>
            </a:r>
            <a:endParaRPr lang="zh-TW" altLang="en-US" sz="3000" dirty="0">
              <a:solidFill>
                <a:schemeClr val="bg1"/>
              </a:solidFill>
              <a:latin typeface="Times New Roman" pitchFamily="18" charset="0"/>
              <a:cs typeface="Times New Roman" pitchFamily="18" charset="0"/>
            </a:endParaRPr>
          </a:p>
        </p:txBody>
      </p:sp>
      <p:sp>
        <p:nvSpPr>
          <p:cNvPr id="4099" name="Rectangle 3"/>
          <p:cNvSpPr>
            <a:spLocks noGrp="1" noChangeArrowheads="1"/>
          </p:cNvSpPr>
          <p:nvPr>
            <p:ph type="subTitle" idx="1"/>
          </p:nvPr>
        </p:nvSpPr>
        <p:spPr>
          <a:xfrm>
            <a:off x="395536" y="4653136"/>
            <a:ext cx="8208912" cy="2016224"/>
          </a:xfrm>
        </p:spPr>
        <p:txBody>
          <a:bodyPr/>
          <a:lstStyle/>
          <a:p>
            <a:pPr eaLnBrk="1" hangingPunct="1">
              <a:buFont typeface="Wingdings 2" pitchFamily="18" charset="2"/>
              <a:buNone/>
            </a:pPr>
            <a:r>
              <a:rPr lang="zh-TW" altLang="en-US" sz="2800" b="1" dirty="0">
                <a:latin typeface="微軟正黑體" panose="020B0604030504040204" pitchFamily="34" charset="-120"/>
                <a:ea typeface="微軟正黑體" panose="020B0604030504040204" pitchFamily="34" charset="-120"/>
              </a:rPr>
              <a:t>高雄應用科技</a:t>
            </a:r>
            <a:r>
              <a:rPr lang="zh-TW" altLang="en-US" sz="2800" b="1" dirty="0" smtClean="0">
                <a:latin typeface="微軟正黑體" panose="020B0604030504040204" pitchFamily="34" charset="-120"/>
                <a:ea typeface="微軟正黑體" panose="020B0604030504040204" pitchFamily="34" charset="-120"/>
              </a:rPr>
              <a:t>大學 </a:t>
            </a:r>
            <a:endParaRPr lang="en-US" altLang="zh-TW" sz="2800" b="1" dirty="0" smtClean="0">
              <a:latin typeface="微軟正黑體" panose="020B0604030504040204" pitchFamily="34" charset="-120"/>
              <a:ea typeface="微軟正黑體" panose="020B0604030504040204" pitchFamily="34" charset="-120"/>
            </a:endParaRPr>
          </a:p>
          <a:p>
            <a:pPr eaLnBrk="1" hangingPunct="1">
              <a:buFont typeface="Wingdings 2" pitchFamily="18" charset="2"/>
              <a:buNone/>
            </a:pPr>
            <a:r>
              <a:rPr lang="zh-TW" altLang="en-US" sz="2800" b="1" dirty="0">
                <a:latin typeface="微軟正黑體" panose="020B0604030504040204" pitchFamily="34" charset="-120"/>
                <a:ea typeface="微軟正黑體" panose="020B0604030504040204" pitchFamily="34" charset="-120"/>
              </a:rPr>
              <a:t>觀光管理</a:t>
            </a:r>
            <a:r>
              <a:rPr lang="zh-TW" altLang="en-US" sz="2800" b="1" dirty="0" smtClean="0">
                <a:latin typeface="微軟正黑體" panose="020B0604030504040204" pitchFamily="34" charset="-120"/>
                <a:ea typeface="微軟正黑體" panose="020B0604030504040204" pitchFamily="34" charset="-120"/>
              </a:rPr>
              <a:t>系觀光與餐旅管理碩士班        </a:t>
            </a:r>
            <a:endParaRPr lang="en-US" altLang="zh-TW" sz="2800" b="1" dirty="0" smtClean="0">
              <a:latin typeface="微軟正黑體" panose="020B0604030504040204" pitchFamily="34" charset="-120"/>
              <a:ea typeface="微軟正黑體" panose="020B0604030504040204" pitchFamily="34" charset="-120"/>
            </a:endParaRPr>
          </a:p>
          <a:p>
            <a:pPr eaLnBrk="1" hangingPunct="1">
              <a:buFont typeface="Wingdings 2" pitchFamily="18" charset="2"/>
              <a:buNone/>
            </a:pPr>
            <a:r>
              <a:rPr lang="zh-TW" altLang="en-US" sz="2800" b="1" dirty="0" smtClean="0">
                <a:latin typeface="微軟正黑體" panose="020B0604030504040204" pitchFamily="34" charset="-120"/>
                <a:ea typeface="微軟正黑體" panose="020B0604030504040204" pitchFamily="34" charset="-120"/>
              </a:rPr>
              <a:t>指導教授：李明聰 博士</a:t>
            </a:r>
            <a:endParaRPr lang="en-US" altLang="zh-TW" sz="2800" b="1" dirty="0">
              <a:latin typeface="微軟正黑體" panose="020B0604030504040204" pitchFamily="34" charset="-120"/>
              <a:ea typeface="微軟正黑體" panose="020B0604030504040204" pitchFamily="34" charset="-120"/>
            </a:endParaRPr>
          </a:p>
          <a:p>
            <a:pPr eaLnBrk="1" hangingPunct="1">
              <a:buFont typeface="Wingdings 2" pitchFamily="18" charset="2"/>
              <a:buNone/>
            </a:pPr>
            <a:r>
              <a:rPr lang="zh-TW" altLang="en-US" sz="400" b="1" dirty="0" smtClean="0">
                <a:latin typeface="微軟正黑體" panose="020B0604030504040204" pitchFamily="34" charset="-120"/>
                <a:ea typeface="微軟正黑體" panose="020B0604030504040204" pitchFamily="34" charset="-120"/>
              </a:rPr>
              <a:t>    </a:t>
            </a:r>
            <a:r>
              <a:rPr lang="zh-TW" altLang="en-US" sz="2800" b="1" dirty="0" smtClean="0">
                <a:latin typeface="微軟正黑體" panose="020B0604030504040204" pitchFamily="34" charset="-120"/>
                <a:ea typeface="微軟正黑體" panose="020B0604030504040204" pitchFamily="34" charset="-120"/>
              </a:rPr>
              <a:t>報告人 ：林庭榛</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3"/>
          <p:cNvSpPr txBox="1">
            <a:spLocks noChangeArrowheads="1"/>
          </p:cNvSpPr>
          <p:nvPr/>
        </p:nvSpPr>
        <p:spPr bwMode="auto">
          <a:xfrm>
            <a:off x="323529" y="1351721"/>
            <a:ext cx="8496944" cy="54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algn="just" eaLnBrk="1">
              <a:lnSpc>
                <a:spcPct val="105000"/>
              </a:lnSpc>
              <a:spcBef>
                <a:spcPct val="20000"/>
              </a:spcBef>
              <a:buClr>
                <a:schemeClr val="accent1"/>
              </a:buClr>
              <a:buSzPct val="85000"/>
              <a:buFont typeface="Wingdings 2" panose="05020102010507070707" pitchFamily="18" charset="2"/>
              <a:buChar char=""/>
              <a:defRPr/>
            </a:pPr>
            <a:r>
              <a:rPr lang="en-US"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Tung</a:t>
            </a:r>
            <a:r>
              <a:rPr lang="zh-TW" altLang="zh-TW" sz="2800" dirty="0">
                <a:latin typeface="Times New Roman" panose="02020603050405020304" pitchFamily="18" charset="0"/>
                <a:ea typeface="微軟正黑體" panose="020B0604030504040204" pitchFamily="34" charset="-120"/>
                <a:cs typeface="Times New Roman" panose="02020603050405020304" pitchFamily="18" charset="0"/>
              </a:rPr>
              <a:t>、</a:t>
            </a:r>
            <a:r>
              <a:rPr lang="en-US" altLang="zh-TW" sz="2800" dirty="0">
                <a:latin typeface="Times New Roman" panose="02020603050405020304" pitchFamily="18" charset="0"/>
                <a:ea typeface="微軟正黑體" panose="020B0604030504040204" pitchFamily="34" charset="-120"/>
                <a:cs typeface="Times New Roman" panose="02020603050405020304" pitchFamily="18" charset="0"/>
              </a:rPr>
              <a:t>Tung</a:t>
            </a:r>
            <a:r>
              <a:rPr lang="zh-TW" altLang="zh-TW" sz="2800" dirty="0">
                <a:latin typeface="Times New Roman" panose="02020603050405020304" pitchFamily="18" charset="0"/>
                <a:ea typeface="微軟正黑體" panose="020B0604030504040204" pitchFamily="34" charset="-120"/>
                <a:cs typeface="Times New Roman" panose="02020603050405020304" pitchFamily="18" charset="0"/>
              </a:rPr>
              <a:t>和</a:t>
            </a:r>
            <a:r>
              <a:rPr lang="en-US" altLang="zh-TW" sz="2800" dirty="0">
                <a:latin typeface="Times New Roman" panose="02020603050405020304" pitchFamily="18" charset="0"/>
                <a:ea typeface="微軟正黑體" panose="020B0604030504040204" pitchFamily="34" charset="-120"/>
                <a:cs typeface="Times New Roman" panose="02020603050405020304" pitchFamily="18" charset="0"/>
              </a:rPr>
              <a:t>Chou(2008</a:t>
            </a:r>
            <a:r>
              <a:rPr lang="en-US"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認為</a:t>
            </a:r>
            <a:r>
              <a:rPr lang="zh-TW" altLang="en-US" sz="2800" dirty="0" smtClean="0">
                <a:latin typeface="Times New Roman" panose="02020603050405020304" pitchFamily="18" charset="0"/>
                <a:ea typeface="微軟正黑體" panose="020B0604030504040204" pitchFamily="34" charset="-120"/>
                <a:cs typeface="Times New Roman" panose="02020603050405020304" pitchFamily="18" charset="0"/>
              </a:rPr>
              <a:t>知覺</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財務</a:t>
            </a:r>
            <a:r>
              <a:rPr lang="zh-TW" altLang="zh-TW" sz="2800" dirty="0">
                <a:latin typeface="Times New Roman" panose="02020603050405020304" pitchFamily="18" charset="0"/>
                <a:ea typeface="微軟正黑體" panose="020B0604030504040204" pitchFamily="34" charset="-120"/>
                <a:cs typeface="Times New Roman" panose="02020603050405020304" pitchFamily="18" charset="0"/>
              </a:rPr>
              <a:t>成本是</a:t>
            </a:r>
            <a:r>
              <a:rPr lang="zh-TW" altLang="zh-TW" sz="2800" dirty="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使用數位資訊系統花費金錢的程度</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。相對</a:t>
            </a:r>
            <a:r>
              <a:rPr lang="zh-TW" altLang="zh-TW" sz="2800" dirty="0">
                <a:latin typeface="Times New Roman" panose="02020603050405020304" pitchFamily="18" charset="0"/>
                <a:ea typeface="微軟正黑體" panose="020B0604030504040204" pitchFamily="34" charset="-120"/>
                <a:cs typeface="Times New Roman" panose="02020603050405020304" pitchFamily="18" charset="0"/>
              </a:rPr>
              <a:t>於管理成本而言，財務成本最大的特點是，其核算的目的主要是為確定數位教材一定時期的成本耗費。雖然財務成本的核算資料能滿足基本管理要求，但不能滿足各種變化多端的特殊成本管理的</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需要</a:t>
            </a:r>
            <a:r>
              <a:rPr lang="zh-TW" altLang="en-US" sz="2800" dirty="0" smtClean="0">
                <a:latin typeface="Times New Roman" panose="02020603050405020304" pitchFamily="18" charset="0"/>
                <a:ea typeface="微軟正黑體" panose="020B0604030504040204" pitchFamily="34" charset="-120"/>
                <a:cs typeface="Times New Roman" panose="02020603050405020304" pitchFamily="18" charset="0"/>
              </a:rPr>
              <a:t>，</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而</a:t>
            </a:r>
            <a:r>
              <a:rPr lang="zh-TW" altLang="zh-TW" sz="2800" dirty="0">
                <a:latin typeface="Times New Roman" panose="02020603050405020304" pitchFamily="18" charset="0"/>
                <a:ea typeface="微軟正黑體" panose="020B0604030504040204" pitchFamily="34" charset="-120"/>
                <a:cs typeface="Times New Roman" panose="02020603050405020304" pitchFamily="18" charset="0"/>
              </a:rPr>
              <a:t>要滿足這些需要，必須要運用管理成本的概念。</a:t>
            </a:r>
            <a:endParaRPr lang="en-US" altLang="zh-TW" sz="2800" dirty="0" smtClean="0">
              <a:latin typeface="Times New Roman" panose="02020603050405020304" pitchFamily="18" charset="0"/>
              <a:ea typeface="微軟正黑體" panose="020B0604030504040204" pitchFamily="34" charset="-120"/>
              <a:cs typeface="Times New Roman" panose="02020603050405020304" pitchFamily="18" charset="0"/>
            </a:endParaRPr>
          </a:p>
        </p:txBody>
      </p:sp>
      <p:sp>
        <p:nvSpPr>
          <p:cNvPr id="5" name="Rectangle 47"/>
          <p:cNvSpPr>
            <a:spLocks noGrp="1" noChangeArrowheads="1"/>
          </p:cNvSpPr>
          <p:nvPr>
            <p:ph type="title"/>
          </p:nvPr>
        </p:nvSpPr>
        <p:spPr>
          <a:xfrm>
            <a:off x="301625" y="309563"/>
            <a:ext cx="8534400" cy="647700"/>
          </a:xfrm>
          <a:solidFill>
            <a:schemeClr val="accent4">
              <a:lumMod val="75000"/>
            </a:schemeClr>
          </a:solidFill>
        </p:spPr>
        <p:txBody>
          <a:bodyPr rtlCol="0">
            <a:spAutoFit/>
          </a:bodyPr>
          <a:lstStyle/>
          <a:p>
            <a:pPr algn="ctr" eaLnBrk="1" fontAlgn="auto" hangingPunct="1">
              <a:spcAft>
                <a:spcPts val="0"/>
              </a:spcAft>
              <a:defRPr/>
            </a:pPr>
            <a:r>
              <a:rPr lang="en-US" altLang="zh-TW" sz="4000" b="1" dirty="0" smtClean="0">
                <a:solidFill>
                  <a:schemeClr val="bg1">
                    <a:lumMod val="95000"/>
                  </a:schemeClr>
                </a:solidFill>
                <a:latin typeface="Times New Roman" pitchFamily="18" charset="0"/>
                <a:ea typeface="標楷體" pitchFamily="65" charset="-120"/>
                <a:cs typeface="Times New Roman" pitchFamily="18" charset="0"/>
              </a:rPr>
              <a:t>2.6 </a:t>
            </a:r>
            <a:r>
              <a:rPr lang="zh-TW" altLang="en-US" sz="4000" b="1" dirty="0" smtClean="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rPr>
              <a:t>知覺財務成本</a:t>
            </a:r>
            <a:endParaRPr lang="zh-TW" altLang="en-US" sz="4000" b="1" dirty="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endParaRPr>
          </a:p>
        </p:txBody>
      </p:sp>
      <p:sp>
        <p:nvSpPr>
          <p:cNvPr id="7171" name="日期版面配置區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lang="en-US" altLang="zh-TW" smtClean="0">
                <a:solidFill>
                  <a:srgbClr val="FFFFFF"/>
                </a:solidFill>
              </a:rPr>
              <a:t>2012/5/26</a:t>
            </a:r>
            <a:endParaRPr lang="zh-TW" altLang="en-US" smtClean="0">
              <a:solidFill>
                <a:srgbClr val="FFFFFF"/>
              </a:solidFill>
            </a:endParaRPr>
          </a:p>
        </p:txBody>
      </p:sp>
      <p:sp>
        <p:nvSpPr>
          <p:cNvPr id="7172" name="投影片編號版面配置區 3"/>
          <p:cNvSpPr>
            <a:spLocks noGrp="1"/>
          </p:cNvSpPr>
          <p:nvPr>
            <p:ph type="sldNum" sz="quarter" idx="12"/>
          </p:nvPr>
        </p:nvSpPr>
        <p:spPr bwMode="auto">
          <a:xfrm>
            <a:off x="7086600" y="6492875"/>
            <a:ext cx="205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3CB56E57-8618-4928-BCA2-2A1B97F0264D}" type="slidenum">
              <a:rPr kumimoji="0" lang="zh-TW" altLang="en-US" sz="2000">
                <a:latin typeface="Times New Roman" panose="02020603050405020304" pitchFamily="18" charset="0"/>
                <a:cs typeface="Times New Roman" panose="02020603050405020304" pitchFamily="18" charset="0"/>
              </a:rPr>
              <a:pPr eaLnBrk="1" hangingPunct="1"/>
              <a:t>10</a:t>
            </a:fld>
            <a:endParaRPr kumimoji="0" lang="zh-TW" alt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49389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3"/>
          <p:cNvSpPr txBox="1">
            <a:spLocks noChangeArrowheads="1"/>
          </p:cNvSpPr>
          <p:nvPr/>
        </p:nvSpPr>
        <p:spPr bwMode="auto">
          <a:xfrm>
            <a:off x="323529" y="1351721"/>
            <a:ext cx="8496944" cy="54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algn="just" eaLnBrk="1" hangingPunct="1">
              <a:lnSpc>
                <a:spcPct val="105000"/>
              </a:lnSpc>
              <a:spcBef>
                <a:spcPct val="20000"/>
              </a:spcBef>
              <a:buClr>
                <a:schemeClr val="accent1"/>
              </a:buClr>
              <a:buSzPct val="85000"/>
              <a:buFont typeface="Wingdings 2" panose="05020102010507070707" pitchFamily="18" charset="2"/>
              <a:buChar char=""/>
              <a:defRPr/>
            </a:pPr>
            <a:r>
              <a:rPr lang="en-US" altLang="zh-TW" sz="2800" dirty="0" err="1" smtClean="0">
                <a:latin typeface="Times New Roman" panose="02020603050405020304" pitchFamily="18" charset="0"/>
                <a:ea typeface="微軟正黑體" panose="020B0604030504040204" pitchFamily="34" charset="-120"/>
                <a:cs typeface="Times New Roman" panose="02020603050405020304" pitchFamily="18" charset="0"/>
              </a:rPr>
              <a:t>DeLone</a:t>
            </a:r>
            <a:r>
              <a:rPr lang="zh-TW" altLang="zh-TW" sz="2800" dirty="0">
                <a:latin typeface="Times New Roman" panose="02020603050405020304" pitchFamily="18" charset="0"/>
                <a:ea typeface="微軟正黑體" panose="020B0604030504040204" pitchFamily="34" charset="-120"/>
                <a:cs typeface="Times New Roman" panose="02020603050405020304" pitchFamily="18" charset="0"/>
              </a:rPr>
              <a:t>和</a:t>
            </a:r>
            <a:r>
              <a:rPr lang="en-US"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McLean(2003)</a:t>
            </a:r>
            <a:r>
              <a:rPr lang="zh-TW" altLang="en-US" sz="2800" dirty="0" smtClean="0">
                <a:latin typeface="Times New Roman" panose="02020603050405020304" pitchFamily="18" charset="0"/>
                <a:ea typeface="微軟正黑體" panose="020B0604030504040204" pitchFamily="34" charset="-120"/>
                <a:cs typeface="Times New Roman" panose="02020603050405020304" pitchFamily="18" charset="0"/>
              </a:rPr>
              <a:t>提出</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九</a:t>
            </a:r>
            <a:r>
              <a:rPr lang="zh-TW" altLang="zh-TW" sz="2800" dirty="0">
                <a:latin typeface="Times New Roman" panose="02020603050405020304" pitchFamily="18" charset="0"/>
                <a:ea typeface="微軟正黑體" panose="020B0604030504040204" pitchFamily="34" charset="-120"/>
                <a:cs typeface="Times New Roman" panose="02020603050405020304" pitchFamily="18" charset="0"/>
              </a:rPr>
              <a:t>個衡量資訊品質尺度：</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正確性、精</a:t>
            </a:r>
            <a:r>
              <a:rPr lang="zh-TW" altLang="zh-TW" sz="2800" dirty="0">
                <a:latin typeface="Times New Roman" panose="02020603050405020304" pitchFamily="18" charset="0"/>
                <a:ea typeface="微軟正黑體" panose="020B0604030504040204" pitchFamily="34" charset="-120"/>
                <a:cs typeface="Times New Roman" panose="02020603050405020304" pitchFamily="18" charset="0"/>
              </a:rPr>
              <a:t>確</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性、</a:t>
            </a:r>
            <a:r>
              <a:rPr lang="zh-TW" altLang="zh-TW" sz="2800" dirty="0">
                <a:latin typeface="Times New Roman" panose="02020603050405020304" pitchFamily="18" charset="0"/>
                <a:ea typeface="微軟正黑體" panose="020B0604030504040204" pitchFamily="34" charset="-120"/>
                <a:cs typeface="Times New Roman" panose="02020603050405020304" pitchFamily="18" charset="0"/>
              </a:rPr>
              <a:t>流</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通性、</a:t>
            </a:r>
            <a:r>
              <a:rPr lang="zh-TW" altLang="zh-TW" sz="2800" dirty="0">
                <a:latin typeface="Times New Roman" panose="02020603050405020304" pitchFamily="18" charset="0"/>
                <a:ea typeface="微軟正黑體" panose="020B0604030504040204" pitchFamily="34" charset="-120"/>
                <a:cs typeface="Times New Roman" panose="02020603050405020304" pitchFamily="18" charset="0"/>
              </a:rPr>
              <a:t>及時</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性、可靠性、完整性、</a:t>
            </a:r>
            <a:r>
              <a:rPr lang="zh-TW" altLang="zh-TW" sz="2800" dirty="0">
                <a:latin typeface="Times New Roman" panose="02020603050405020304" pitchFamily="18" charset="0"/>
                <a:ea typeface="微軟正黑體" panose="020B0604030504040204" pitchFamily="34" charset="-120"/>
                <a:cs typeface="Times New Roman" panose="02020603050405020304" pitchFamily="18" charset="0"/>
              </a:rPr>
              <a:t>簡潔</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性、</a:t>
            </a:r>
            <a:r>
              <a:rPr lang="zh-TW" altLang="zh-TW" sz="2800" dirty="0">
                <a:latin typeface="Times New Roman" panose="02020603050405020304" pitchFamily="18" charset="0"/>
                <a:ea typeface="微軟正黑體" panose="020B0604030504040204" pitchFamily="34" charset="-120"/>
                <a:cs typeface="Times New Roman" panose="02020603050405020304" pitchFamily="18" charset="0"/>
              </a:rPr>
              <a:t>編排</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格式以及</a:t>
            </a:r>
            <a:r>
              <a:rPr lang="zh-TW" altLang="zh-TW" sz="2800" dirty="0">
                <a:latin typeface="Times New Roman" panose="02020603050405020304" pitchFamily="18" charset="0"/>
                <a:ea typeface="微軟正黑體" panose="020B0604030504040204" pitchFamily="34" charset="-120"/>
                <a:cs typeface="Times New Roman" panose="02020603050405020304" pitchFamily="18" charset="0"/>
              </a:rPr>
              <a:t>關聯</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性。</a:t>
            </a:r>
            <a:endParaRPr lang="en-US" altLang="zh-TW" sz="2800" dirty="0">
              <a:latin typeface="Times New Roman" panose="02020603050405020304" pitchFamily="18" charset="0"/>
              <a:ea typeface="微軟正黑體" panose="020B0604030504040204" pitchFamily="34" charset="-120"/>
              <a:cs typeface="Times New Roman" panose="02020603050405020304" pitchFamily="18" charset="0"/>
            </a:endParaRPr>
          </a:p>
          <a:p>
            <a:pPr algn="just" eaLnBrk="1" hangingPunct="1">
              <a:lnSpc>
                <a:spcPct val="105000"/>
              </a:lnSpc>
              <a:spcBef>
                <a:spcPct val="20000"/>
              </a:spcBef>
              <a:buClr>
                <a:schemeClr val="accent1"/>
              </a:buClr>
              <a:buSzPct val="85000"/>
              <a:buFont typeface="Wingdings 2" panose="05020102010507070707" pitchFamily="18" charset="2"/>
              <a:buChar char=""/>
              <a:defRPr/>
            </a:pPr>
            <a:r>
              <a:rPr lang="en-US" altLang="zh-TW" sz="2800" dirty="0" err="1" smtClean="0">
                <a:latin typeface="Times New Roman" panose="02020603050405020304" pitchFamily="18" charset="0"/>
                <a:ea typeface="微軟正黑體" panose="020B0604030504040204" pitchFamily="34" charset="-120"/>
                <a:cs typeface="Times New Roman" panose="02020603050405020304" pitchFamily="18" charset="0"/>
              </a:rPr>
              <a:t>Sundar</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和</a:t>
            </a:r>
            <a:r>
              <a:rPr lang="en-US" altLang="zh-TW" sz="2800" dirty="0" err="1" smtClean="0">
                <a:latin typeface="Times New Roman" panose="02020603050405020304" pitchFamily="18" charset="0"/>
                <a:ea typeface="微軟正黑體" panose="020B0604030504040204" pitchFamily="34" charset="-120"/>
                <a:cs typeface="Times New Roman" panose="02020603050405020304" pitchFamily="18" charset="0"/>
              </a:rPr>
              <a:t>Nass</a:t>
            </a:r>
            <a:r>
              <a:rPr lang="en-US"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(2001)</a:t>
            </a:r>
            <a:r>
              <a:rPr lang="zh-TW" altLang="en-US" sz="2800" dirty="0" smtClean="0">
                <a:latin typeface="Times New Roman" panose="02020603050405020304" pitchFamily="18" charset="0"/>
                <a:ea typeface="微軟正黑體" panose="020B0604030504040204" pitchFamily="34" charset="-120"/>
                <a:cs typeface="Times New Roman" panose="02020603050405020304" pitchFamily="18" charset="0"/>
              </a:rPr>
              <a:t>提出</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資訊品質衡量構</a:t>
            </a:r>
            <a:r>
              <a:rPr lang="zh-TW" altLang="en-US" sz="2800" dirty="0" smtClean="0">
                <a:latin typeface="Times New Roman" panose="02020603050405020304" pitchFamily="18" charset="0"/>
                <a:ea typeface="微軟正黑體" panose="020B0604030504040204" pitchFamily="34" charset="-120"/>
                <a:cs typeface="Times New Roman" panose="02020603050405020304" pitchFamily="18" charset="0"/>
              </a:rPr>
              <a:t>面</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：資訊本質</a:t>
            </a:r>
            <a:r>
              <a:rPr lang="zh-TW" altLang="en-US" sz="2800" dirty="0" smtClean="0">
                <a:latin typeface="Times New Roman" panose="02020603050405020304" pitchFamily="18" charset="0"/>
                <a:ea typeface="微軟正黑體" panose="020B0604030504040204" pitchFamily="34" charset="-120"/>
                <a:cs typeface="Times New Roman" panose="02020603050405020304" pitchFamily="18" charset="0"/>
              </a:rPr>
              <a:t>、</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資訊脈絡</a:t>
            </a:r>
            <a:r>
              <a:rPr lang="zh-TW" altLang="en-US" sz="2800" dirty="0" smtClean="0">
                <a:latin typeface="Times New Roman" panose="02020603050405020304" pitchFamily="18" charset="0"/>
                <a:ea typeface="微軟正黑體" panose="020B0604030504040204" pitchFamily="34" charset="-120"/>
                <a:cs typeface="Times New Roman" panose="02020603050405020304" pitchFamily="18" charset="0"/>
              </a:rPr>
              <a:t>、</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資訊可得性</a:t>
            </a:r>
            <a:r>
              <a:rPr lang="zh-TW" altLang="en-US" sz="2800" dirty="0" smtClean="0">
                <a:latin typeface="Times New Roman" panose="02020603050405020304" pitchFamily="18" charset="0"/>
                <a:ea typeface="微軟正黑體" panose="020B0604030504040204" pitchFamily="34" charset="-120"/>
                <a:cs typeface="Times New Roman" panose="02020603050405020304" pitchFamily="18" charset="0"/>
              </a:rPr>
              <a:t>、</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資訊代表性。</a:t>
            </a:r>
          </a:p>
          <a:p>
            <a:pPr marL="457200" indent="-457200" algn="just" eaLnBrk="1" hangingPunct="1">
              <a:lnSpc>
                <a:spcPct val="105000"/>
              </a:lnSpc>
              <a:spcBef>
                <a:spcPct val="20000"/>
              </a:spcBef>
              <a:buClr>
                <a:schemeClr val="accent1"/>
              </a:buClr>
              <a:buSzPct val="85000"/>
              <a:buFont typeface="Wingdings" panose="05000000000000000000" pitchFamily="2" charset="2"/>
              <a:buChar char="Ø"/>
              <a:defRPr/>
            </a:pPr>
            <a:endParaRPr lang="zh-TW" altLang="en-US" sz="2800" dirty="0">
              <a:latin typeface="Times New Roman" panose="02020603050405020304" pitchFamily="18" charset="0"/>
              <a:ea typeface="微軟正黑體" panose="020B0604030504040204" pitchFamily="34" charset="-120"/>
              <a:cs typeface="Times New Roman" panose="02020603050405020304" pitchFamily="18" charset="0"/>
            </a:endParaRPr>
          </a:p>
        </p:txBody>
      </p:sp>
      <p:sp>
        <p:nvSpPr>
          <p:cNvPr id="5" name="Rectangle 47"/>
          <p:cNvSpPr>
            <a:spLocks noGrp="1" noChangeArrowheads="1"/>
          </p:cNvSpPr>
          <p:nvPr>
            <p:ph type="title"/>
          </p:nvPr>
        </p:nvSpPr>
        <p:spPr>
          <a:xfrm>
            <a:off x="301625" y="309563"/>
            <a:ext cx="8534400" cy="647700"/>
          </a:xfrm>
          <a:solidFill>
            <a:schemeClr val="accent4">
              <a:lumMod val="75000"/>
            </a:schemeClr>
          </a:solidFill>
        </p:spPr>
        <p:txBody>
          <a:bodyPr rtlCol="0">
            <a:spAutoFit/>
          </a:bodyPr>
          <a:lstStyle/>
          <a:p>
            <a:pPr algn="ctr" eaLnBrk="1" fontAlgn="auto" hangingPunct="1">
              <a:spcAft>
                <a:spcPts val="0"/>
              </a:spcAft>
              <a:defRPr/>
            </a:pPr>
            <a:r>
              <a:rPr lang="en-US" altLang="zh-TW" sz="4000" b="1" dirty="0" smtClean="0">
                <a:solidFill>
                  <a:schemeClr val="bg1">
                    <a:lumMod val="95000"/>
                  </a:schemeClr>
                </a:solidFill>
                <a:latin typeface="Times New Roman" pitchFamily="18" charset="0"/>
                <a:ea typeface="標楷體" pitchFamily="65" charset="-120"/>
                <a:cs typeface="Times New Roman" pitchFamily="18" charset="0"/>
              </a:rPr>
              <a:t>2.7 </a:t>
            </a:r>
            <a:r>
              <a:rPr lang="zh-TW" altLang="en-US" sz="4000" b="1" dirty="0" smtClean="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rPr>
              <a:t>知覺資訊品質</a:t>
            </a:r>
            <a:endParaRPr lang="zh-TW" altLang="en-US" sz="4000" b="1" dirty="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endParaRPr>
          </a:p>
        </p:txBody>
      </p:sp>
      <p:sp>
        <p:nvSpPr>
          <p:cNvPr id="7171" name="日期版面配置區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lang="en-US" altLang="zh-TW" smtClean="0">
                <a:solidFill>
                  <a:srgbClr val="FFFFFF"/>
                </a:solidFill>
              </a:rPr>
              <a:t>2012/5/26</a:t>
            </a:r>
            <a:endParaRPr lang="zh-TW" altLang="en-US" smtClean="0">
              <a:solidFill>
                <a:srgbClr val="FFFFFF"/>
              </a:solidFill>
            </a:endParaRPr>
          </a:p>
        </p:txBody>
      </p:sp>
      <p:sp>
        <p:nvSpPr>
          <p:cNvPr id="7172" name="投影片編號版面配置區 3"/>
          <p:cNvSpPr>
            <a:spLocks noGrp="1"/>
          </p:cNvSpPr>
          <p:nvPr>
            <p:ph type="sldNum" sz="quarter" idx="12"/>
          </p:nvPr>
        </p:nvSpPr>
        <p:spPr bwMode="auto">
          <a:xfrm>
            <a:off x="7086600" y="6492875"/>
            <a:ext cx="205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3CB56E57-8618-4928-BCA2-2A1B97F0264D}" type="slidenum">
              <a:rPr kumimoji="0" lang="zh-TW" altLang="en-US" sz="2000">
                <a:latin typeface="Times New Roman" panose="02020603050405020304" pitchFamily="18" charset="0"/>
                <a:cs typeface="Times New Roman" panose="02020603050405020304" pitchFamily="18" charset="0"/>
              </a:rPr>
              <a:pPr eaLnBrk="1" hangingPunct="1"/>
              <a:t>11</a:t>
            </a:fld>
            <a:endParaRPr kumimoji="0" lang="zh-TW" alt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87549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7"/>
          <p:cNvSpPr>
            <a:spLocks noGrp="1" noChangeArrowheads="1"/>
          </p:cNvSpPr>
          <p:nvPr>
            <p:ph type="title"/>
          </p:nvPr>
        </p:nvSpPr>
        <p:spPr>
          <a:xfrm>
            <a:off x="179388" y="265798"/>
            <a:ext cx="8785225" cy="646331"/>
          </a:xfrm>
          <a:solidFill>
            <a:schemeClr val="accent4">
              <a:lumMod val="75000"/>
            </a:schemeClr>
          </a:solidFill>
        </p:spPr>
        <p:txBody>
          <a:bodyPr rtlCol="0">
            <a:spAutoFit/>
          </a:bodyPr>
          <a:lstStyle/>
          <a:p>
            <a:pPr algn="ctr" eaLnBrk="1" fontAlgn="auto" hangingPunct="1">
              <a:spcAft>
                <a:spcPts val="0"/>
              </a:spcAft>
              <a:defRPr/>
            </a:pPr>
            <a:r>
              <a:rPr lang="en-US" altLang="zh-TW" sz="4000" b="1" dirty="0" smtClean="0">
                <a:solidFill>
                  <a:schemeClr val="bg1">
                    <a:lumMod val="95000"/>
                  </a:schemeClr>
                </a:solidFill>
                <a:latin typeface="Times New Roman" pitchFamily="18" charset="0"/>
                <a:ea typeface="標楷體" pitchFamily="65" charset="-120"/>
                <a:cs typeface="Times New Roman" pitchFamily="18" charset="0"/>
              </a:rPr>
              <a:t>3. </a:t>
            </a:r>
            <a:r>
              <a:rPr lang="zh-TW" altLang="en-US" sz="4000" b="1" dirty="0" smtClean="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rPr>
              <a:t>研究</a:t>
            </a:r>
            <a:r>
              <a:rPr lang="zh-TW" altLang="en-US" sz="4000" b="1" dirty="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rPr>
              <a:t>方法</a:t>
            </a:r>
            <a:endParaRPr lang="zh-TW" altLang="en-US" sz="4000" b="1" dirty="0">
              <a:solidFill>
                <a:schemeClr val="bg1">
                  <a:lumMod val="95000"/>
                </a:schemeClr>
              </a:solidFill>
              <a:latin typeface="微軟正黑體" panose="020B0604030504040204" pitchFamily="34" charset="-120"/>
              <a:ea typeface="微軟正黑體" panose="020B0604030504040204" pitchFamily="34" charset="-120"/>
            </a:endParaRPr>
          </a:p>
        </p:txBody>
      </p:sp>
      <p:sp>
        <p:nvSpPr>
          <p:cNvPr id="5123" name="投影片編號版面配置區 43"/>
          <p:cNvSpPr>
            <a:spLocks noGrp="1"/>
          </p:cNvSpPr>
          <p:nvPr>
            <p:ph type="sldNum" sz="quarter" idx="12"/>
          </p:nvPr>
        </p:nvSpPr>
        <p:spPr bwMode="auto">
          <a:xfrm>
            <a:off x="7085642" y="6489169"/>
            <a:ext cx="205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74CA280D-21E8-4311-B3AF-28B2BAD4B878}" type="slidenum">
              <a:rPr kumimoji="0" lang="zh-TW" altLang="en-US" sz="2000">
                <a:latin typeface="Times New Roman" panose="02020603050405020304" pitchFamily="18" charset="0"/>
                <a:cs typeface="Times New Roman" panose="02020603050405020304" pitchFamily="18" charset="0"/>
              </a:rPr>
              <a:pPr eaLnBrk="1" hangingPunct="1"/>
              <a:t>12</a:t>
            </a:fld>
            <a:endParaRPr kumimoji="0" lang="zh-TW" altLang="en-US" sz="2000" dirty="0">
              <a:latin typeface="Times New Roman" panose="02020603050405020304" pitchFamily="18" charset="0"/>
              <a:cs typeface="Times New Roman" panose="02020603050405020304" pitchFamily="18" charset="0"/>
            </a:endParaRPr>
          </a:p>
        </p:txBody>
      </p:sp>
      <p:grpSp>
        <p:nvGrpSpPr>
          <p:cNvPr id="2" name="Group 53"/>
          <p:cNvGrpSpPr>
            <a:grpSpLocks/>
          </p:cNvGrpSpPr>
          <p:nvPr/>
        </p:nvGrpSpPr>
        <p:grpSpPr bwMode="auto">
          <a:xfrm>
            <a:off x="-2413000" y="1052513"/>
            <a:ext cx="4879975" cy="5184775"/>
            <a:chOff x="-1509" y="754"/>
            <a:chExt cx="3074" cy="3266"/>
          </a:xfrm>
        </p:grpSpPr>
        <p:sp>
          <p:nvSpPr>
            <p:cNvPr id="5179" name="AutoShape 2"/>
            <p:cNvSpPr>
              <a:spLocks noChangeArrowheads="1"/>
            </p:cNvSpPr>
            <p:nvPr/>
          </p:nvSpPr>
          <p:spPr bwMode="ltGray">
            <a:xfrm rot="5400000">
              <a:off x="-1605" y="850"/>
              <a:ext cx="3266" cy="307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03 w 21600"/>
                <a:gd name="T13" fmla="*/ 0 h 21600"/>
                <a:gd name="T14" fmla="*/ 21197 w 21600"/>
                <a:gd name="T15" fmla="*/ 13625 h 21600"/>
              </a:gdLst>
              <a:ahLst/>
              <a:cxnLst>
                <a:cxn ang="T8">
                  <a:pos x="T0" y="T1"/>
                </a:cxn>
                <a:cxn ang="T9">
                  <a:pos x="T2" y="T3"/>
                </a:cxn>
                <a:cxn ang="T10">
                  <a:pos x="T4" y="T5"/>
                </a:cxn>
                <a:cxn ang="T11">
                  <a:pos x="T6" y="T7"/>
                </a:cxn>
              </a:cxnLst>
              <a:rect l="T12" t="T13" r="T14" b="T15"/>
              <a:pathLst>
                <a:path w="21600" h="21600">
                  <a:moveTo>
                    <a:pt x="323" y="10641"/>
                  </a:moveTo>
                  <a:cubicBezTo>
                    <a:pt x="410" y="4916"/>
                    <a:pt x="5075" y="321"/>
                    <a:pt x="10800" y="322"/>
                  </a:cubicBezTo>
                  <a:cubicBezTo>
                    <a:pt x="16524" y="322"/>
                    <a:pt x="21189" y="4916"/>
                    <a:pt x="21276" y="10641"/>
                  </a:cubicBezTo>
                  <a:lnTo>
                    <a:pt x="21598" y="10636"/>
                  </a:lnTo>
                  <a:cubicBezTo>
                    <a:pt x="21509" y="4736"/>
                    <a:pt x="16700" y="-1"/>
                    <a:pt x="10799" y="0"/>
                  </a:cubicBezTo>
                  <a:cubicBezTo>
                    <a:pt x="4899" y="0"/>
                    <a:pt x="90" y="4736"/>
                    <a:pt x="1" y="10636"/>
                  </a:cubicBezTo>
                  <a:lnTo>
                    <a:pt x="323" y="10641"/>
                  </a:lnTo>
                  <a:close/>
                </a:path>
              </a:pathLst>
            </a:custGeom>
            <a:gradFill rotWithShape="0">
              <a:gsLst>
                <a:gs pos="0">
                  <a:srgbClr val="DBE0ED"/>
                </a:gs>
                <a:gs pos="100000">
                  <a:srgbClr val="B0BAD8"/>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zh-TW" altLang="en-US"/>
            </a:p>
          </p:txBody>
        </p:sp>
        <p:sp>
          <p:nvSpPr>
            <p:cNvPr id="5180" name="AutoShape 3"/>
            <p:cNvSpPr>
              <a:spLocks noChangeArrowheads="1"/>
            </p:cNvSpPr>
            <p:nvPr/>
          </p:nvSpPr>
          <p:spPr bwMode="ltGray">
            <a:xfrm rot="5400000" flipH="1">
              <a:off x="-1318" y="1093"/>
              <a:ext cx="2689" cy="2530"/>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0 w 21600"/>
                <a:gd name="T13" fmla="*/ 0 h 21600"/>
                <a:gd name="T14" fmla="*/ 21600 w 21600"/>
                <a:gd name="T15" fmla="*/ 7709 h 21600"/>
              </a:gdLst>
              <a:ahLst/>
              <a:cxnLst>
                <a:cxn ang="T8">
                  <a:pos x="T0" y="T1"/>
                </a:cxn>
                <a:cxn ang="T9">
                  <a:pos x="T2" y="T3"/>
                </a:cxn>
                <a:cxn ang="T10">
                  <a:pos x="T4" y="T5"/>
                </a:cxn>
                <a:cxn ang="T11">
                  <a:pos x="T6" y="T7"/>
                </a:cxn>
              </a:cxnLst>
              <a:rect l="T12" t="T13" r="T14" b="T15"/>
              <a:pathLst>
                <a:path w="21600" h="21600">
                  <a:moveTo>
                    <a:pt x="10744" y="10800"/>
                  </a:moveTo>
                  <a:cubicBezTo>
                    <a:pt x="10744" y="10769"/>
                    <a:pt x="10769" y="10744"/>
                    <a:pt x="10800" y="10744"/>
                  </a:cubicBezTo>
                  <a:cubicBezTo>
                    <a:pt x="10830" y="10743"/>
                    <a:pt x="10855" y="10769"/>
                    <a:pt x="10856" y="10799"/>
                  </a:cubicBezTo>
                  <a:lnTo>
                    <a:pt x="21600" y="10800"/>
                  </a:lnTo>
                  <a:cubicBezTo>
                    <a:pt x="21600" y="4835"/>
                    <a:pt x="16764" y="0"/>
                    <a:pt x="10800" y="0"/>
                  </a:cubicBezTo>
                  <a:cubicBezTo>
                    <a:pt x="4835" y="0"/>
                    <a:pt x="0" y="4835"/>
                    <a:pt x="0" y="10800"/>
                  </a:cubicBezTo>
                  <a:lnTo>
                    <a:pt x="10744" y="10800"/>
                  </a:lnTo>
                  <a:close/>
                </a:path>
              </a:pathLst>
            </a:custGeom>
            <a:gradFill rotWithShape="0">
              <a:gsLst>
                <a:gs pos="0">
                  <a:srgbClr val="E3EBFF"/>
                </a:gs>
                <a:gs pos="100000">
                  <a:srgbClr val="B8CCFE"/>
                </a:gs>
              </a:gsLst>
              <a:lin ang="0" scaled="1"/>
            </a:gradFill>
            <a:ln>
              <a:noFill/>
            </a:ln>
            <a:extLst>
              <a:ext uri="{91240B29-F687-4F45-9708-019B960494DF}">
                <a14:hiddenLine xmlns:a14="http://schemas.microsoft.com/office/drawing/2010/main" w="0" algn="ctr">
                  <a:solidFill>
                    <a:srgbClr val="000000"/>
                  </a:solidFill>
                  <a:miter lim="800000"/>
                  <a:headEnd/>
                  <a:tailEnd/>
                </a14:hiddenLine>
              </a:ext>
            </a:extLst>
          </p:spPr>
          <p:txBody>
            <a:bodyPr wrap="none" anchor="ctr"/>
            <a:lstStyle/>
            <a:p>
              <a:endParaRPr lang="zh-TW" altLang="en-US"/>
            </a:p>
          </p:txBody>
        </p:sp>
      </p:grpSp>
      <p:grpSp>
        <p:nvGrpSpPr>
          <p:cNvPr id="6" name="Group 49"/>
          <p:cNvGrpSpPr>
            <a:grpSpLocks/>
          </p:cNvGrpSpPr>
          <p:nvPr/>
        </p:nvGrpSpPr>
        <p:grpSpPr bwMode="auto">
          <a:xfrm>
            <a:off x="2038386" y="2306381"/>
            <a:ext cx="5918278" cy="647700"/>
            <a:chOff x="1350" y="1661"/>
            <a:chExt cx="3240" cy="408"/>
          </a:xfrm>
        </p:grpSpPr>
        <p:grpSp>
          <p:nvGrpSpPr>
            <p:cNvPr id="5163" name="Group 16"/>
            <p:cNvGrpSpPr>
              <a:grpSpLocks/>
            </p:cNvGrpSpPr>
            <p:nvPr/>
          </p:nvGrpSpPr>
          <p:grpSpPr bwMode="auto">
            <a:xfrm>
              <a:off x="1350" y="1739"/>
              <a:ext cx="240" cy="240"/>
              <a:chOff x="2078" y="1680"/>
              <a:chExt cx="1615" cy="1615"/>
            </a:xfrm>
          </p:grpSpPr>
          <p:sp>
            <p:nvSpPr>
              <p:cNvPr id="5165" name="Oval 17"/>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5166" name="Oval 18"/>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21" name="Oval 19"/>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1" fontAlgn="auto" hangingPunct="1">
                  <a:spcBef>
                    <a:spcPts val="0"/>
                  </a:spcBef>
                  <a:spcAft>
                    <a:spcPts val="0"/>
                  </a:spcAft>
                  <a:defRPr/>
                </a:pPr>
                <a:endParaRPr kumimoji="0" lang="zh-TW" altLang="en-US">
                  <a:latin typeface="+mn-lt"/>
                </a:endParaRPr>
              </a:p>
            </p:txBody>
          </p:sp>
          <p:sp>
            <p:nvSpPr>
              <p:cNvPr id="5168" name="Oval 20"/>
              <p:cNvSpPr>
                <a:spLocks noChangeArrowheads="1"/>
              </p:cNvSpPr>
              <p:nvPr/>
            </p:nvSpPr>
            <p:spPr bwMode="gray">
              <a:xfrm>
                <a:off x="2254" y="1856"/>
                <a:ext cx="1262" cy="1264"/>
              </a:xfrm>
              <a:prstGeom prst="ellipse">
                <a:avLst/>
              </a:prstGeom>
              <a:gradFill rotWithShape="1">
                <a:gsLst>
                  <a:gs pos="0">
                    <a:srgbClr val="000000"/>
                  </a:gs>
                  <a:gs pos="100000">
                    <a:srgbClr val="48BE67"/>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23" name="Oval 21"/>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1" fontAlgn="auto" hangingPunct="1">
                  <a:spcBef>
                    <a:spcPts val="0"/>
                  </a:spcBef>
                  <a:spcAft>
                    <a:spcPts val="0"/>
                  </a:spcAft>
                  <a:defRPr/>
                </a:pPr>
                <a:endParaRPr kumimoji="0" lang="zh-TW" altLang="en-US">
                  <a:latin typeface="+mn-lt"/>
                </a:endParaRPr>
              </a:p>
            </p:txBody>
          </p:sp>
          <p:sp>
            <p:nvSpPr>
              <p:cNvPr id="5170" name="Oval 22"/>
              <p:cNvSpPr>
                <a:spLocks noChangeArrowheads="1"/>
              </p:cNvSpPr>
              <p:nvPr/>
            </p:nvSpPr>
            <p:spPr bwMode="gray">
              <a:xfrm>
                <a:off x="2337" y="1939"/>
                <a:ext cx="1096" cy="1098"/>
              </a:xfrm>
              <a:prstGeom prst="ellipse">
                <a:avLst/>
              </a:prstGeom>
              <a:gradFill rotWithShape="0">
                <a:gsLst>
                  <a:gs pos="0">
                    <a:srgbClr val="FFFF00"/>
                  </a:gs>
                  <a:gs pos="100000">
                    <a:srgbClr val="45326D"/>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grpSp>
        <p:sp>
          <p:nvSpPr>
            <p:cNvPr id="5164" name="AutoShape 7"/>
            <p:cNvSpPr>
              <a:spLocks noChangeArrowheads="1"/>
            </p:cNvSpPr>
            <p:nvPr/>
          </p:nvSpPr>
          <p:spPr bwMode="gray">
            <a:xfrm>
              <a:off x="1564" y="1661"/>
              <a:ext cx="3026" cy="408"/>
            </a:xfrm>
            <a:prstGeom prst="roundRect">
              <a:avLst>
                <a:gd name="adj" fmla="val 50000"/>
              </a:avLst>
            </a:prstGeom>
            <a:gradFill rotWithShape="1">
              <a:gsLst>
                <a:gs pos="0">
                  <a:srgbClr val="FFFFFF"/>
                </a:gs>
                <a:gs pos="100000">
                  <a:srgbClr val="E7F5CF"/>
                </a:gs>
              </a:gsLst>
              <a:lin ang="0" scaled="1"/>
            </a:gradFill>
            <a:ln w="28575" algn="ctr">
              <a:solidFill>
                <a:srgbClr val="B2B2B2"/>
              </a:solidFill>
              <a:round/>
              <a:headEnd/>
              <a:tailEnd/>
            </a:ln>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kumimoji="0" lang="en-US" altLang="zh-TW" sz="3600" b="1" dirty="0" smtClean="0">
                  <a:latin typeface="Times New Roman" panose="02020603050405020304" pitchFamily="18" charset="0"/>
                  <a:ea typeface="標楷體" pitchFamily="65" charset="-120"/>
                  <a:cs typeface="Times New Roman" panose="02020603050405020304" pitchFamily="18" charset="0"/>
                </a:rPr>
                <a:t>3.1</a:t>
              </a:r>
              <a:r>
                <a:rPr kumimoji="0" lang="en-US" altLang="zh-TW" sz="3600" b="1" dirty="0" smtClean="0">
                  <a:latin typeface="Georgia" pitchFamily="18" charset="0"/>
                  <a:ea typeface="標楷體" pitchFamily="65" charset="-120"/>
                </a:rPr>
                <a:t> </a:t>
              </a:r>
              <a:r>
                <a:rPr kumimoji="0" lang="zh-TW" altLang="en-US" sz="3600" b="1" dirty="0" smtClean="0">
                  <a:latin typeface="微軟正黑體" panose="020B0604030504040204" pitchFamily="34" charset="-120"/>
                  <a:ea typeface="微軟正黑體" panose="020B0604030504040204" pitchFamily="34" charset="-120"/>
                </a:rPr>
                <a:t>研究</a:t>
              </a:r>
              <a:r>
                <a:rPr kumimoji="0" lang="zh-TW" altLang="en-US" sz="3600" b="1" dirty="0">
                  <a:latin typeface="微軟正黑體" panose="020B0604030504040204" pitchFamily="34" charset="-120"/>
                  <a:ea typeface="微軟正黑體" panose="020B0604030504040204" pitchFamily="34" charset="-120"/>
                </a:rPr>
                <a:t>架構與研究假設</a:t>
              </a:r>
              <a:endParaRPr kumimoji="0" lang="en-US" altLang="zh-TW" sz="3600" b="1" dirty="0">
                <a:latin typeface="微軟正黑體" panose="020B0604030504040204" pitchFamily="34" charset="-120"/>
                <a:ea typeface="微軟正黑體" panose="020B0604030504040204" pitchFamily="34" charset="-120"/>
              </a:endParaRPr>
            </a:p>
          </p:txBody>
        </p:sp>
      </p:grpSp>
      <p:grpSp>
        <p:nvGrpSpPr>
          <p:cNvPr id="10" name="Group 51"/>
          <p:cNvGrpSpPr>
            <a:grpSpLocks/>
          </p:cNvGrpSpPr>
          <p:nvPr/>
        </p:nvGrpSpPr>
        <p:grpSpPr bwMode="auto">
          <a:xfrm>
            <a:off x="1966169" y="4619811"/>
            <a:ext cx="5341420" cy="614362"/>
            <a:chOff x="1338" y="2816"/>
            <a:chExt cx="3455" cy="387"/>
          </a:xfrm>
        </p:grpSpPr>
        <p:grpSp>
          <p:nvGrpSpPr>
            <p:cNvPr id="5147" name="Group 30"/>
            <p:cNvGrpSpPr>
              <a:grpSpLocks/>
            </p:cNvGrpSpPr>
            <p:nvPr/>
          </p:nvGrpSpPr>
          <p:grpSpPr bwMode="auto">
            <a:xfrm>
              <a:off x="1338" y="2873"/>
              <a:ext cx="240" cy="240"/>
              <a:chOff x="2078" y="1680"/>
              <a:chExt cx="1615" cy="1615"/>
            </a:xfrm>
          </p:grpSpPr>
          <p:sp>
            <p:nvSpPr>
              <p:cNvPr id="5149" name="Oval 31"/>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5150" name="Oval 32"/>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39" name="Oval 33"/>
              <p:cNvSpPr>
                <a:spLocks noChangeArrowheads="1"/>
              </p:cNvSpPr>
              <p:nvPr/>
            </p:nvSpPr>
            <p:spPr bwMode="gray">
              <a:xfrm>
                <a:off x="2254" y="1855"/>
                <a:ext cx="1263"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1" fontAlgn="auto" hangingPunct="1">
                  <a:spcBef>
                    <a:spcPts val="0"/>
                  </a:spcBef>
                  <a:spcAft>
                    <a:spcPts val="0"/>
                  </a:spcAft>
                  <a:defRPr/>
                </a:pPr>
                <a:endParaRPr kumimoji="0" lang="zh-TW" altLang="en-US">
                  <a:latin typeface="+mn-lt"/>
                </a:endParaRPr>
              </a:p>
            </p:txBody>
          </p:sp>
          <p:sp>
            <p:nvSpPr>
              <p:cNvPr id="5152" name="Oval 34"/>
              <p:cNvSpPr>
                <a:spLocks noChangeArrowheads="1"/>
              </p:cNvSpPr>
              <p:nvPr/>
            </p:nvSpPr>
            <p:spPr bwMode="gray">
              <a:xfrm>
                <a:off x="2254" y="1856"/>
                <a:ext cx="1262" cy="1264"/>
              </a:xfrm>
              <a:prstGeom prst="ellipse">
                <a:avLst/>
              </a:prstGeom>
              <a:gradFill rotWithShape="1">
                <a:gsLst>
                  <a:gs pos="0">
                    <a:srgbClr val="000000"/>
                  </a:gs>
                  <a:gs pos="100000">
                    <a:srgbClr val="8D67E1"/>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41" name="Oval 35"/>
              <p:cNvSpPr>
                <a:spLocks noChangeArrowheads="1"/>
              </p:cNvSpPr>
              <p:nvPr/>
            </p:nvSpPr>
            <p:spPr bwMode="gray">
              <a:xfrm>
                <a:off x="2339" y="1936"/>
                <a:ext cx="1093"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1" fontAlgn="auto" hangingPunct="1">
                  <a:spcBef>
                    <a:spcPts val="0"/>
                  </a:spcBef>
                  <a:spcAft>
                    <a:spcPts val="0"/>
                  </a:spcAft>
                  <a:defRPr/>
                </a:pPr>
                <a:endParaRPr kumimoji="0" lang="zh-TW" altLang="en-US">
                  <a:latin typeface="+mn-lt"/>
                </a:endParaRPr>
              </a:p>
            </p:txBody>
          </p:sp>
          <p:sp>
            <p:nvSpPr>
              <p:cNvPr id="5154" name="Oval 36"/>
              <p:cNvSpPr>
                <a:spLocks noChangeArrowheads="1"/>
              </p:cNvSpPr>
              <p:nvPr/>
            </p:nvSpPr>
            <p:spPr bwMode="gray">
              <a:xfrm>
                <a:off x="2337" y="1939"/>
                <a:ext cx="1096" cy="1098"/>
              </a:xfrm>
              <a:prstGeom prst="ellipse">
                <a:avLst/>
              </a:prstGeom>
              <a:gradFill rotWithShape="0">
                <a:gsLst>
                  <a:gs pos="0">
                    <a:srgbClr val="FF6699"/>
                  </a:gs>
                  <a:gs pos="100000">
                    <a:srgbClr val="224C36"/>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grpSp>
        <p:sp>
          <p:nvSpPr>
            <p:cNvPr id="5148" name="AutoShape 5"/>
            <p:cNvSpPr>
              <a:spLocks noChangeArrowheads="1"/>
            </p:cNvSpPr>
            <p:nvPr/>
          </p:nvSpPr>
          <p:spPr bwMode="gray">
            <a:xfrm>
              <a:off x="1560" y="2816"/>
              <a:ext cx="3233" cy="387"/>
            </a:xfrm>
            <a:prstGeom prst="roundRect">
              <a:avLst>
                <a:gd name="adj" fmla="val 50000"/>
              </a:avLst>
            </a:prstGeom>
            <a:gradFill rotWithShape="1">
              <a:gsLst>
                <a:gs pos="0">
                  <a:srgbClr val="FFFFFF"/>
                </a:gs>
                <a:gs pos="100000">
                  <a:srgbClr val="E7F5CF"/>
                </a:gs>
              </a:gsLst>
              <a:lin ang="0" scaled="1"/>
            </a:gradFill>
            <a:ln w="28575" algn="ctr">
              <a:solidFill>
                <a:schemeClr val="tx2"/>
              </a:solidFill>
              <a:round/>
              <a:headEnd/>
              <a:tailEnd/>
            </a:ln>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kumimoji="0" lang="en-US" altLang="zh-TW" sz="3600" b="1" dirty="0" smtClean="0">
                  <a:solidFill>
                    <a:srgbClr val="000000"/>
                  </a:solidFill>
                  <a:latin typeface="Times New Roman" panose="02020603050405020304" pitchFamily="18" charset="0"/>
                  <a:ea typeface="標楷體" pitchFamily="65" charset="-120"/>
                  <a:cs typeface="Times New Roman" panose="02020603050405020304" pitchFamily="18" charset="0"/>
                </a:rPr>
                <a:t>3.3</a:t>
              </a:r>
              <a:r>
                <a:rPr kumimoji="0" lang="en-US" altLang="zh-TW" sz="3600" b="1" dirty="0" smtClean="0">
                  <a:solidFill>
                    <a:srgbClr val="000000"/>
                  </a:solidFill>
                  <a:latin typeface="Georgia" pitchFamily="18" charset="0"/>
                  <a:ea typeface="標楷體" pitchFamily="65" charset="-120"/>
                </a:rPr>
                <a:t> </a:t>
              </a:r>
              <a:r>
                <a:rPr kumimoji="0" lang="zh-TW" altLang="en-US" sz="3600" b="1" dirty="0" smtClean="0">
                  <a:solidFill>
                    <a:srgbClr val="000000"/>
                  </a:solidFill>
                  <a:latin typeface="微軟正黑體" panose="020B0604030504040204" pitchFamily="34" charset="-120"/>
                  <a:ea typeface="微軟正黑體" panose="020B0604030504040204" pitchFamily="34" charset="-120"/>
                </a:rPr>
                <a:t>問 卷 設 計</a:t>
              </a:r>
              <a:endParaRPr kumimoji="0" lang="en-US" altLang="zh-TW" sz="3600" b="1" dirty="0">
                <a:solidFill>
                  <a:srgbClr val="000000"/>
                </a:solidFill>
                <a:latin typeface="微軟正黑體" panose="020B0604030504040204" pitchFamily="34" charset="-120"/>
                <a:ea typeface="微軟正黑體" panose="020B0604030504040204" pitchFamily="34" charset="-120"/>
              </a:endParaRPr>
            </a:p>
          </p:txBody>
        </p:sp>
      </p:grpSp>
      <p:grpSp>
        <p:nvGrpSpPr>
          <p:cNvPr id="45" name="Group 51"/>
          <p:cNvGrpSpPr>
            <a:grpSpLocks/>
          </p:cNvGrpSpPr>
          <p:nvPr/>
        </p:nvGrpSpPr>
        <p:grpSpPr bwMode="auto">
          <a:xfrm>
            <a:off x="2262546" y="3475698"/>
            <a:ext cx="6198745" cy="614363"/>
            <a:chOff x="1338" y="2799"/>
            <a:chExt cx="3524" cy="387"/>
          </a:xfrm>
        </p:grpSpPr>
        <p:grpSp>
          <p:nvGrpSpPr>
            <p:cNvPr id="5139" name="Group 30"/>
            <p:cNvGrpSpPr>
              <a:grpSpLocks/>
            </p:cNvGrpSpPr>
            <p:nvPr/>
          </p:nvGrpSpPr>
          <p:grpSpPr bwMode="auto">
            <a:xfrm>
              <a:off x="1338" y="2873"/>
              <a:ext cx="240" cy="240"/>
              <a:chOff x="2078" y="1680"/>
              <a:chExt cx="1615" cy="1615"/>
            </a:xfrm>
          </p:grpSpPr>
          <p:sp>
            <p:nvSpPr>
              <p:cNvPr id="5141" name="Oval 31"/>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5142" name="Oval 32"/>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50" name="Oval 33"/>
              <p:cNvSpPr>
                <a:spLocks noChangeArrowheads="1"/>
              </p:cNvSpPr>
              <p:nvPr/>
            </p:nvSpPr>
            <p:spPr bwMode="gray">
              <a:xfrm>
                <a:off x="2254" y="1855"/>
                <a:ext cx="1263"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1" fontAlgn="auto" hangingPunct="1">
                  <a:spcBef>
                    <a:spcPts val="0"/>
                  </a:spcBef>
                  <a:spcAft>
                    <a:spcPts val="0"/>
                  </a:spcAft>
                  <a:defRPr/>
                </a:pPr>
                <a:endParaRPr kumimoji="0" lang="zh-TW" altLang="en-US">
                  <a:latin typeface="+mn-lt"/>
                </a:endParaRPr>
              </a:p>
            </p:txBody>
          </p:sp>
          <p:sp>
            <p:nvSpPr>
              <p:cNvPr id="5144" name="Oval 34"/>
              <p:cNvSpPr>
                <a:spLocks noChangeArrowheads="1"/>
              </p:cNvSpPr>
              <p:nvPr/>
            </p:nvSpPr>
            <p:spPr bwMode="gray">
              <a:xfrm>
                <a:off x="2254" y="1856"/>
                <a:ext cx="1262" cy="1264"/>
              </a:xfrm>
              <a:prstGeom prst="ellipse">
                <a:avLst/>
              </a:prstGeom>
              <a:gradFill rotWithShape="1">
                <a:gsLst>
                  <a:gs pos="0">
                    <a:srgbClr val="000000"/>
                  </a:gs>
                  <a:gs pos="100000">
                    <a:srgbClr val="8D67E1"/>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52" name="Oval 35"/>
              <p:cNvSpPr>
                <a:spLocks noChangeArrowheads="1"/>
              </p:cNvSpPr>
              <p:nvPr/>
            </p:nvSpPr>
            <p:spPr bwMode="gray">
              <a:xfrm>
                <a:off x="2339" y="1936"/>
                <a:ext cx="1093"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1" fontAlgn="auto" hangingPunct="1">
                  <a:spcBef>
                    <a:spcPts val="0"/>
                  </a:spcBef>
                  <a:spcAft>
                    <a:spcPts val="0"/>
                  </a:spcAft>
                  <a:defRPr/>
                </a:pPr>
                <a:endParaRPr kumimoji="0" lang="zh-TW" altLang="en-US">
                  <a:latin typeface="+mn-lt"/>
                </a:endParaRPr>
              </a:p>
            </p:txBody>
          </p:sp>
          <p:sp>
            <p:nvSpPr>
              <p:cNvPr id="5146" name="Oval 36"/>
              <p:cNvSpPr>
                <a:spLocks noChangeArrowheads="1"/>
              </p:cNvSpPr>
              <p:nvPr/>
            </p:nvSpPr>
            <p:spPr bwMode="gray">
              <a:xfrm>
                <a:off x="2337" y="1939"/>
                <a:ext cx="1096" cy="1098"/>
              </a:xfrm>
              <a:prstGeom prst="ellipse">
                <a:avLst/>
              </a:prstGeom>
              <a:gradFill rotWithShape="0">
                <a:gsLst>
                  <a:gs pos="0">
                    <a:srgbClr val="006600"/>
                  </a:gs>
                  <a:gs pos="49500">
                    <a:srgbClr val="224C36"/>
                  </a:gs>
                  <a:gs pos="100000">
                    <a:srgbClr val="45326D"/>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grpSp>
        <p:sp>
          <p:nvSpPr>
            <p:cNvPr id="5140" name="AutoShape 5"/>
            <p:cNvSpPr>
              <a:spLocks noChangeArrowheads="1"/>
            </p:cNvSpPr>
            <p:nvPr/>
          </p:nvSpPr>
          <p:spPr bwMode="gray">
            <a:xfrm>
              <a:off x="1552" y="2799"/>
              <a:ext cx="3310" cy="387"/>
            </a:xfrm>
            <a:prstGeom prst="roundRect">
              <a:avLst>
                <a:gd name="adj" fmla="val 50000"/>
              </a:avLst>
            </a:prstGeom>
            <a:gradFill rotWithShape="1">
              <a:gsLst>
                <a:gs pos="0">
                  <a:srgbClr val="FFFFFF"/>
                </a:gs>
                <a:gs pos="100000">
                  <a:srgbClr val="E7F5CF"/>
                </a:gs>
              </a:gsLst>
              <a:lin ang="0" scaled="1"/>
            </a:gradFill>
            <a:ln w="28575" algn="ctr">
              <a:solidFill>
                <a:schemeClr val="tx2"/>
              </a:solidFill>
              <a:round/>
              <a:headEnd/>
              <a:tailEnd/>
            </a:ln>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kumimoji="0" lang="en-US" altLang="zh-TW" sz="3600" b="1" dirty="0" smtClean="0">
                  <a:solidFill>
                    <a:srgbClr val="000000"/>
                  </a:solidFill>
                  <a:latin typeface="Times New Roman" panose="02020603050405020304" pitchFamily="18" charset="0"/>
                  <a:ea typeface="標楷體" pitchFamily="65" charset="-120"/>
                  <a:cs typeface="Times New Roman" panose="02020603050405020304" pitchFamily="18" charset="0"/>
                </a:rPr>
                <a:t>3.2</a:t>
              </a:r>
              <a:r>
                <a:rPr kumimoji="0" lang="en-US" altLang="zh-TW" sz="3600" b="1" dirty="0" smtClean="0">
                  <a:solidFill>
                    <a:srgbClr val="000000"/>
                  </a:solidFill>
                  <a:latin typeface="Georgia" pitchFamily="18" charset="0"/>
                  <a:ea typeface="標楷體" pitchFamily="65" charset="-120"/>
                </a:rPr>
                <a:t> </a:t>
              </a:r>
              <a:r>
                <a:rPr kumimoji="0" lang="zh-TW" altLang="en-US" sz="3600" b="1" dirty="0" smtClean="0">
                  <a:solidFill>
                    <a:srgbClr val="000000"/>
                  </a:solidFill>
                  <a:latin typeface="微軟正黑體" panose="020B0604030504040204" pitchFamily="34" charset="-120"/>
                  <a:ea typeface="微軟正黑體" panose="020B0604030504040204" pitchFamily="34" charset="-120"/>
                </a:rPr>
                <a:t>抽 樣 方 法</a:t>
              </a:r>
              <a:endParaRPr kumimoji="0" lang="en-US" altLang="zh-TW" sz="3600" b="1" dirty="0">
                <a:solidFill>
                  <a:srgbClr val="000000"/>
                </a:solidFill>
                <a:latin typeface="微軟正黑體" panose="020B0604030504040204" pitchFamily="34" charset="-120"/>
                <a:ea typeface="微軟正黑體" panose="020B0604030504040204" pitchFamily="34" charset="-120"/>
              </a:endParaRPr>
            </a:p>
          </p:txBody>
        </p:sp>
      </p:grpSp>
    </p:spTree>
    <p:extLst>
      <p:ext uri="{BB962C8B-B14F-4D97-AF65-F5344CB8AC3E}">
        <p14:creationId xmlns:p14="http://schemas.microsoft.com/office/powerpoint/2010/main" val="8448528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par>
                                <p:cTn id="11" presetID="29"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500" fill="hold"/>
                                        <p:tgtEl>
                                          <p:spTgt spid="6"/>
                                        </p:tgtEl>
                                        <p:attrNameLst>
                                          <p:attrName>ppt_x</p:attrName>
                                        </p:attrNameLst>
                                      </p:cBhvr>
                                      <p:tavLst>
                                        <p:tav tm="0">
                                          <p:val>
                                            <p:strVal val="#ppt_x-.2"/>
                                          </p:val>
                                        </p:tav>
                                        <p:tav tm="100000">
                                          <p:val>
                                            <p:strVal val="#ppt_x"/>
                                          </p:val>
                                        </p:tav>
                                      </p:tavLst>
                                    </p:anim>
                                    <p:anim calcmode="lin" valueType="num">
                                      <p:cBhvr>
                                        <p:cTn id="14" dur="5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15" dur="500"/>
                                        <p:tgtEl>
                                          <p:spTgt spid="6"/>
                                        </p:tgtEl>
                                      </p:cBhvr>
                                    </p:animEffect>
                                  </p:childTnLst>
                                </p:cTn>
                              </p:par>
                              <p:par>
                                <p:cTn id="16" presetID="29" presetClass="entr" presetSubtype="0" fill="hold" nodeType="with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p:cTn id="18" dur="500" fill="hold"/>
                                        <p:tgtEl>
                                          <p:spTgt spid="10"/>
                                        </p:tgtEl>
                                        <p:attrNameLst>
                                          <p:attrName>ppt_x</p:attrName>
                                        </p:attrNameLst>
                                      </p:cBhvr>
                                      <p:tavLst>
                                        <p:tav tm="0">
                                          <p:val>
                                            <p:strVal val="#ppt_x-.2"/>
                                          </p:val>
                                        </p:tav>
                                        <p:tav tm="100000">
                                          <p:val>
                                            <p:strVal val="#ppt_x"/>
                                          </p:val>
                                        </p:tav>
                                      </p:tavLst>
                                    </p:anim>
                                    <p:anim calcmode="lin" valueType="num">
                                      <p:cBhvr>
                                        <p:cTn id="19" dur="5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20" dur="500"/>
                                        <p:tgtEl>
                                          <p:spTgt spid="10"/>
                                        </p:tgtEl>
                                      </p:cBhvr>
                                    </p:animEffect>
                                  </p:childTnLst>
                                </p:cTn>
                              </p:par>
                              <p:par>
                                <p:cTn id="21" presetID="29" presetClass="entr" presetSubtype="0" fill="hold" nodeType="withEffect">
                                  <p:stCondLst>
                                    <p:cond delay="0"/>
                                  </p:stCondLst>
                                  <p:childTnLst>
                                    <p:set>
                                      <p:cBhvr>
                                        <p:cTn id="22" dur="1" fill="hold">
                                          <p:stCondLst>
                                            <p:cond delay="0"/>
                                          </p:stCondLst>
                                        </p:cTn>
                                        <p:tgtEl>
                                          <p:spTgt spid="45"/>
                                        </p:tgtEl>
                                        <p:attrNameLst>
                                          <p:attrName>style.visibility</p:attrName>
                                        </p:attrNameLst>
                                      </p:cBhvr>
                                      <p:to>
                                        <p:strVal val="visible"/>
                                      </p:to>
                                    </p:set>
                                    <p:anim calcmode="lin" valueType="num">
                                      <p:cBhvr>
                                        <p:cTn id="23" dur="500" fill="hold"/>
                                        <p:tgtEl>
                                          <p:spTgt spid="45"/>
                                        </p:tgtEl>
                                        <p:attrNameLst>
                                          <p:attrName>ppt_x</p:attrName>
                                        </p:attrNameLst>
                                      </p:cBhvr>
                                      <p:tavLst>
                                        <p:tav tm="0">
                                          <p:val>
                                            <p:strVal val="#ppt_x-.2"/>
                                          </p:val>
                                        </p:tav>
                                        <p:tav tm="100000">
                                          <p:val>
                                            <p:strVal val="#ppt_x"/>
                                          </p:val>
                                        </p:tav>
                                      </p:tavLst>
                                    </p:anim>
                                    <p:anim calcmode="lin" valueType="num">
                                      <p:cBhvr>
                                        <p:cTn id="24" dur="500" fill="hold"/>
                                        <p:tgtEl>
                                          <p:spTgt spid="45"/>
                                        </p:tgtEl>
                                        <p:attrNameLst>
                                          <p:attrName>ppt_y</p:attrName>
                                        </p:attrNameLst>
                                      </p:cBhvr>
                                      <p:tavLst>
                                        <p:tav tm="0">
                                          <p:val>
                                            <p:strVal val="#ppt_y"/>
                                          </p:val>
                                        </p:tav>
                                        <p:tav tm="100000">
                                          <p:val>
                                            <p:strVal val="#ppt_y"/>
                                          </p:val>
                                        </p:tav>
                                      </p:tavLst>
                                    </p:anim>
                                    <p:animEffect transition="in" filter="wipe(right)" prLst="gradientSize: 0.1">
                                      <p:cBhvr>
                                        <p:cTn id="25"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7"/>
          <p:cNvSpPr>
            <a:spLocks noGrp="1" noChangeArrowheads="1"/>
          </p:cNvSpPr>
          <p:nvPr>
            <p:ph type="title"/>
          </p:nvPr>
        </p:nvSpPr>
        <p:spPr>
          <a:xfrm>
            <a:off x="301625" y="309563"/>
            <a:ext cx="8534400" cy="647700"/>
          </a:xfrm>
          <a:solidFill>
            <a:schemeClr val="accent4">
              <a:lumMod val="75000"/>
            </a:schemeClr>
          </a:solidFill>
        </p:spPr>
        <p:txBody>
          <a:bodyPr rtlCol="0">
            <a:spAutoFit/>
          </a:bodyPr>
          <a:lstStyle/>
          <a:p>
            <a:pPr algn="ctr" eaLnBrk="1" fontAlgn="auto" hangingPunct="1">
              <a:spcAft>
                <a:spcPts val="0"/>
              </a:spcAft>
              <a:defRPr/>
            </a:pPr>
            <a:r>
              <a:rPr lang="en-US" altLang="zh-TW" sz="4000" b="1" dirty="0" smtClean="0">
                <a:solidFill>
                  <a:schemeClr val="bg1">
                    <a:lumMod val="95000"/>
                  </a:schemeClr>
                </a:solidFill>
                <a:latin typeface="Times New Roman" pitchFamily="18" charset="0"/>
                <a:ea typeface="標楷體" pitchFamily="65" charset="-120"/>
                <a:cs typeface="Times New Roman" pitchFamily="18" charset="0"/>
              </a:rPr>
              <a:t>3.1 </a:t>
            </a:r>
            <a:r>
              <a:rPr lang="zh-TW" altLang="en-US" sz="4000" b="1" dirty="0" smtClean="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rPr>
              <a:t>研究架構</a:t>
            </a:r>
            <a:r>
              <a:rPr lang="zh-TW" altLang="en-US" sz="4000" b="1" dirty="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rPr>
              <a:t>與研究</a:t>
            </a:r>
            <a:r>
              <a:rPr lang="zh-TW" altLang="en-US" sz="4000" b="1" dirty="0" smtClean="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rPr>
              <a:t>假設</a:t>
            </a:r>
            <a:endParaRPr lang="zh-TW" altLang="en-US" sz="4000" b="1" dirty="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endParaRPr>
          </a:p>
        </p:txBody>
      </p:sp>
      <p:sp>
        <p:nvSpPr>
          <p:cNvPr id="7171" name="日期版面配置區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lang="en-US" altLang="zh-TW" smtClean="0">
                <a:solidFill>
                  <a:srgbClr val="FFFFFF"/>
                </a:solidFill>
              </a:rPr>
              <a:t>2012/5/26</a:t>
            </a:r>
            <a:endParaRPr lang="zh-TW" altLang="en-US" smtClean="0">
              <a:solidFill>
                <a:srgbClr val="FFFFFF"/>
              </a:solidFill>
            </a:endParaRPr>
          </a:p>
        </p:txBody>
      </p:sp>
      <p:sp>
        <p:nvSpPr>
          <p:cNvPr id="7172" name="投影片編號版面配置區 3"/>
          <p:cNvSpPr>
            <a:spLocks noGrp="1"/>
          </p:cNvSpPr>
          <p:nvPr>
            <p:ph type="sldNum" sz="quarter" idx="12"/>
          </p:nvPr>
        </p:nvSpPr>
        <p:spPr bwMode="auto">
          <a:xfrm>
            <a:off x="7086600" y="6492875"/>
            <a:ext cx="205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3CB56E57-8618-4928-BCA2-2A1B97F0264D}" type="slidenum">
              <a:rPr kumimoji="0" lang="zh-TW" altLang="en-US" sz="2000">
                <a:latin typeface="Times New Roman" panose="02020603050405020304" pitchFamily="18" charset="0"/>
                <a:cs typeface="Times New Roman" panose="02020603050405020304" pitchFamily="18" charset="0"/>
              </a:rPr>
              <a:pPr eaLnBrk="1" hangingPunct="1"/>
              <a:t>13</a:t>
            </a:fld>
            <a:endParaRPr kumimoji="0" lang="zh-TW" altLang="en-US" sz="2000" dirty="0">
              <a:latin typeface="Times New Roman" panose="02020603050405020304" pitchFamily="18" charset="0"/>
              <a:cs typeface="Times New Roman" panose="02020603050405020304" pitchFamily="18" charset="0"/>
            </a:endParaRPr>
          </a:p>
        </p:txBody>
      </p:sp>
      <p:sp>
        <p:nvSpPr>
          <p:cNvPr id="4" name="Rectangle 16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2" name="Rectangle 22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7" name="Rectangle 22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9" name="Rectangle 22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11" name="Rectangle 22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sp>
        <p:nvSpPr>
          <p:cNvPr id="3" name="Rectangle 29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graphicFrame>
        <p:nvGraphicFramePr>
          <p:cNvPr id="6" name="物件 5"/>
          <p:cNvGraphicFramePr>
            <a:graphicFrameLocks noChangeAspect="1"/>
          </p:cNvGraphicFramePr>
          <p:nvPr>
            <p:extLst>
              <p:ext uri="{D42A27DB-BD31-4B8C-83A1-F6EECF244321}">
                <p14:modId xmlns:p14="http://schemas.microsoft.com/office/powerpoint/2010/main" val="3710016125"/>
              </p:ext>
            </p:extLst>
          </p:nvPr>
        </p:nvGraphicFramePr>
        <p:xfrm>
          <a:off x="323528" y="1196752"/>
          <a:ext cx="6659808" cy="5400600"/>
        </p:xfrm>
        <a:graphic>
          <a:graphicData uri="http://schemas.openxmlformats.org/presentationml/2006/ole">
            <mc:AlternateContent xmlns:mc="http://schemas.openxmlformats.org/markup-compatibility/2006">
              <mc:Choice xmlns:v="urn:schemas-microsoft-com:vml" Requires="v">
                <p:oleObj spid="_x0000_s62888" name="Visio" r:id="rId4" imgW="2266963" imgH="1835008" progId="Visio.Drawing.11">
                  <p:embed/>
                </p:oleObj>
              </mc:Choice>
              <mc:Fallback>
                <p:oleObj name="Visio" r:id="rId4" imgW="2266963" imgH="1835008" progId="Visio.Drawing.11">
                  <p:embed/>
                  <p:pic>
                    <p:nvPicPr>
                      <p:cNvPr id="0" name="Object 29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528" y="1196752"/>
                        <a:ext cx="6659808" cy="5400600"/>
                      </a:xfrm>
                      <a:prstGeom prst="rect">
                        <a:avLst/>
                      </a:prstGeom>
                      <a:noFill/>
                    </p:spPr>
                  </p:pic>
                </p:oleObj>
              </mc:Fallback>
            </mc:AlternateContent>
          </a:graphicData>
        </a:graphic>
      </p:graphicFrame>
      <p:sp>
        <p:nvSpPr>
          <p:cNvPr id="8" name="Rectangle 3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graphicFrame>
        <p:nvGraphicFramePr>
          <p:cNvPr id="13" name="物件 12"/>
          <p:cNvGraphicFramePr>
            <a:graphicFrameLocks noChangeAspect="1"/>
          </p:cNvGraphicFramePr>
          <p:nvPr>
            <p:extLst>
              <p:ext uri="{D42A27DB-BD31-4B8C-83A1-F6EECF244321}">
                <p14:modId xmlns:p14="http://schemas.microsoft.com/office/powerpoint/2010/main" val="2614990115"/>
              </p:ext>
            </p:extLst>
          </p:nvPr>
        </p:nvGraphicFramePr>
        <p:xfrm>
          <a:off x="3635896" y="5013176"/>
          <a:ext cx="5386198" cy="1584176"/>
        </p:xfrm>
        <a:graphic>
          <a:graphicData uri="http://schemas.openxmlformats.org/presentationml/2006/ole">
            <mc:AlternateContent xmlns:mc="http://schemas.openxmlformats.org/markup-compatibility/2006">
              <mc:Choice xmlns:v="urn:schemas-microsoft-com:vml" Requires="v">
                <p:oleObj spid="_x0000_s62889" name="Visio" r:id="rId6" imgW="1943034" imgH="574959" progId="Visio.Drawing.11">
                  <p:embed/>
                </p:oleObj>
              </mc:Choice>
              <mc:Fallback>
                <p:oleObj name="Visio" r:id="rId6" imgW="1943034" imgH="574959" progId="Visio.Drawing.11">
                  <p:embed/>
                  <p:pic>
                    <p:nvPicPr>
                      <p:cNvPr id="0" name="Object 3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35896" y="5013176"/>
                        <a:ext cx="5386198" cy="1584176"/>
                      </a:xfrm>
                      <a:prstGeom prst="rect">
                        <a:avLst/>
                      </a:prstGeom>
                      <a:noFill/>
                    </p:spPr>
                  </p:pic>
                </p:oleObj>
              </mc:Fallback>
            </mc:AlternateContent>
          </a:graphicData>
        </a:graphic>
      </p:graphicFrame>
    </p:spTree>
    <p:extLst>
      <p:ext uri="{BB962C8B-B14F-4D97-AF65-F5344CB8AC3E}">
        <p14:creationId xmlns:p14="http://schemas.microsoft.com/office/powerpoint/2010/main" val="38251028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3"/>
          <p:cNvSpPr txBox="1">
            <a:spLocks noChangeArrowheads="1"/>
          </p:cNvSpPr>
          <p:nvPr/>
        </p:nvSpPr>
        <p:spPr bwMode="auto">
          <a:xfrm>
            <a:off x="323529" y="1351721"/>
            <a:ext cx="8496944" cy="54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algn="just" eaLnBrk="1" hangingPunct="1">
              <a:lnSpc>
                <a:spcPct val="105000"/>
              </a:lnSpc>
              <a:spcBef>
                <a:spcPct val="20000"/>
              </a:spcBef>
              <a:buClr>
                <a:schemeClr val="accent1"/>
              </a:buClr>
              <a:buSzPct val="85000"/>
              <a:buFont typeface="Wingdings 2" panose="05020102010507070707" pitchFamily="18" charset="2"/>
              <a:buChar char=""/>
              <a:defRPr/>
            </a:pPr>
            <a:r>
              <a:rPr lang="zh-TW" altLang="en-US" sz="2600" b="1" dirty="0" smtClean="0">
                <a:latin typeface="Times New Roman" panose="02020603050405020304" pitchFamily="18" charset="0"/>
                <a:ea typeface="微軟正黑體" panose="020B0604030504040204" pitchFamily="34" charset="-120"/>
                <a:cs typeface="Times New Roman" panose="02020603050405020304" pitchFamily="18" charset="0"/>
              </a:rPr>
              <a:t>數位教材使用平台</a:t>
            </a:r>
            <a:r>
              <a:rPr lang="zh-TW" altLang="en-US" sz="2600" dirty="0" smtClean="0">
                <a:latin typeface="Times New Roman" panose="02020603050405020304" pitchFamily="18" charset="0"/>
                <a:ea typeface="微軟正黑體" panose="020B0604030504040204" pitchFamily="34" charset="-120"/>
                <a:cs typeface="Times New Roman" panose="02020603050405020304" pitchFamily="18" charset="0"/>
              </a:rPr>
              <a:t>：高應大</a:t>
            </a:r>
            <a:r>
              <a:rPr lang="zh-TW"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李明聰博士</a:t>
            </a:r>
            <a:r>
              <a:rPr lang="en-US"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a:t>
            </a:r>
            <a:r>
              <a:rPr lang="zh-TW"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永</a:t>
            </a:r>
            <a:r>
              <a:rPr lang="zh-TW" altLang="zh-TW" sz="2600" dirty="0">
                <a:latin typeface="Times New Roman" panose="02020603050405020304" pitchFamily="18" charset="0"/>
                <a:ea typeface="微軟正黑體" panose="020B0604030504040204" pitchFamily="34" charset="-120"/>
                <a:cs typeface="Times New Roman" panose="02020603050405020304" pitchFamily="18" charset="0"/>
              </a:rPr>
              <a:t>續餐飲管理教學研究室之數位學習</a:t>
            </a:r>
            <a:r>
              <a:rPr lang="zh-TW"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平台</a:t>
            </a:r>
            <a:endParaRPr lang="en-US" altLang="zh-TW" sz="2600" dirty="0" smtClean="0">
              <a:latin typeface="Times New Roman" panose="02020603050405020304" pitchFamily="18" charset="0"/>
              <a:ea typeface="微軟正黑體" panose="020B0604030504040204" pitchFamily="34" charset="-120"/>
              <a:cs typeface="Times New Roman" panose="02020603050405020304" pitchFamily="18" charset="0"/>
            </a:endParaRPr>
          </a:p>
          <a:p>
            <a:pPr algn="just" eaLnBrk="1" hangingPunct="1">
              <a:lnSpc>
                <a:spcPct val="105000"/>
              </a:lnSpc>
              <a:spcBef>
                <a:spcPct val="20000"/>
              </a:spcBef>
              <a:buClr>
                <a:schemeClr val="accent1"/>
              </a:buClr>
              <a:buSzPct val="85000"/>
              <a:buFont typeface="Wingdings 2" panose="05020102010507070707" pitchFamily="18" charset="2"/>
              <a:buChar char=""/>
              <a:defRPr/>
            </a:pPr>
            <a:r>
              <a:rPr lang="zh-TW" altLang="en-US" sz="2600" b="1" dirty="0" smtClean="0">
                <a:latin typeface="Times New Roman" panose="02020603050405020304" pitchFamily="18" charset="0"/>
                <a:ea typeface="微軟正黑體" panose="020B0604030504040204" pitchFamily="34" charset="-120"/>
                <a:cs typeface="Times New Roman" panose="02020603050405020304" pitchFamily="18" charset="0"/>
              </a:rPr>
              <a:t>研究對象：</a:t>
            </a:r>
            <a:r>
              <a:rPr lang="zh-TW" altLang="en-US" sz="2600" dirty="0" smtClean="0">
                <a:latin typeface="Times New Roman" panose="02020603050405020304" pitchFamily="18" charset="0"/>
                <a:ea typeface="微軟正黑體" panose="020B0604030504040204" pitchFamily="34" charset="-120"/>
                <a:cs typeface="Times New Roman" panose="02020603050405020304" pitchFamily="18" charset="0"/>
              </a:rPr>
              <a:t>以</a:t>
            </a:r>
            <a:r>
              <a:rPr lang="zh-TW"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台南市育德工家－餐飲科、高雄市樹德家商－餐飲科、高雄市高英工商－餐飲科、新竹市中華大學－餐旅管理學系、高雄市國立高雄應用科技大學－觀光</a:t>
            </a:r>
            <a:r>
              <a:rPr lang="zh-TW" altLang="zh-TW" sz="2600" dirty="0">
                <a:latin typeface="Times New Roman" panose="02020603050405020304" pitchFamily="18" charset="0"/>
                <a:ea typeface="微軟正黑體" panose="020B0604030504040204" pitchFamily="34" charset="-120"/>
                <a:cs typeface="Times New Roman" panose="02020603050405020304" pitchFamily="18" charset="0"/>
              </a:rPr>
              <a:t>與餐旅管理研究所</a:t>
            </a:r>
            <a:r>
              <a:rPr lang="zh-TW" altLang="en-US" sz="2600" dirty="0">
                <a:latin typeface="Times New Roman" panose="02020603050405020304" pitchFamily="18" charset="0"/>
                <a:ea typeface="微軟正黑體" panose="020B0604030504040204" pitchFamily="34" charset="-120"/>
                <a:cs typeface="Times New Roman" panose="02020603050405020304" pitchFamily="18" charset="0"/>
              </a:rPr>
              <a:t>之學生為研究對象。</a:t>
            </a:r>
            <a:endParaRPr lang="en-US" altLang="zh-TW" sz="2600" dirty="0">
              <a:latin typeface="Times New Roman" panose="02020603050405020304" pitchFamily="18" charset="0"/>
              <a:ea typeface="微軟正黑體" panose="020B0604030504040204" pitchFamily="34" charset="-120"/>
              <a:cs typeface="Times New Roman" panose="02020603050405020304" pitchFamily="18" charset="0"/>
            </a:endParaRPr>
          </a:p>
          <a:p>
            <a:pPr algn="just" eaLnBrk="1" hangingPunct="1">
              <a:lnSpc>
                <a:spcPct val="105000"/>
              </a:lnSpc>
              <a:spcBef>
                <a:spcPct val="20000"/>
              </a:spcBef>
              <a:buClr>
                <a:schemeClr val="accent1"/>
              </a:buClr>
              <a:buSzPct val="85000"/>
              <a:buFont typeface="Wingdings 2" panose="05020102010507070707" pitchFamily="18" charset="2"/>
              <a:buChar char=""/>
              <a:defRPr/>
            </a:pPr>
            <a:r>
              <a:rPr lang="zh-TW" altLang="en-US" sz="2600" b="1" dirty="0" smtClean="0">
                <a:latin typeface="Times New Roman" panose="02020603050405020304" pitchFamily="18" charset="0"/>
                <a:ea typeface="微軟正黑體" panose="020B0604030504040204" pitchFamily="34" charset="-120"/>
                <a:cs typeface="Times New Roman" panose="02020603050405020304" pitchFamily="18" charset="0"/>
              </a:rPr>
              <a:t>問卷發放</a:t>
            </a:r>
            <a:r>
              <a:rPr lang="zh-TW" altLang="en-US" sz="2600" dirty="0" smtClean="0">
                <a:latin typeface="Times New Roman" panose="02020603050405020304" pitchFamily="18" charset="0"/>
                <a:ea typeface="微軟正黑體" panose="020B0604030504040204" pitchFamily="34" charset="-120"/>
                <a:cs typeface="Times New Roman" panose="02020603050405020304" pitchFamily="18" charset="0"/>
              </a:rPr>
              <a:t>：</a:t>
            </a:r>
            <a:r>
              <a:rPr lang="zh-TW"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於</a:t>
            </a:r>
            <a:r>
              <a:rPr lang="en-US" altLang="zh-TW" sz="2600" dirty="0">
                <a:latin typeface="Times New Roman" panose="02020603050405020304" pitchFamily="18" charset="0"/>
                <a:ea typeface="微軟正黑體" panose="020B0604030504040204" pitchFamily="34" charset="-120"/>
                <a:cs typeface="Times New Roman" panose="02020603050405020304" pitchFamily="18" charset="0"/>
              </a:rPr>
              <a:t>2014</a:t>
            </a:r>
            <a:r>
              <a:rPr lang="zh-TW" altLang="zh-TW" sz="2600" dirty="0">
                <a:latin typeface="Times New Roman" panose="02020603050405020304" pitchFamily="18" charset="0"/>
                <a:ea typeface="微軟正黑體" panose="020B0604030504040204" pitchFamily="34" charset="-120"/>
                <a:cs typeface="Times New Roman" panose="02020603050405020304" pitchFamily="18" charset="0"/>
              </a:rPr>
              <a:t>年</a:t>
            </a:r>
            <a:r>
              <a:rPr lang="en-US" altLang="zh-TW" sz="2600" dirty="0">
                <a:latin typeface="Times New Roman" panose="02020603050405020304" pitchFamily="18" charset="0"/>
                <a:ea typeface="微軟正黑體" panose="020B0604030504040204" pitchFamily="34" charset="-120"/>
                <a:cs typeface="Times New Roman" panose="02020603050405020304" pitchFamily="18" charset="0"/>
              </a:rPr>
              <a:t>2</a:t>
            </a:r>
            <a:r>
              <a:rPr lang="zh-TW" altLang="zh-TW" sz="2600" dirty="0">
                <a:latin typeface="Times New Roman" panose="02020603050405020304" pitchFamily="18" charset="0"/>
                <a:ea typeface="微軟正黑體" panose="020B0604030504040204" pitchFamily="34" charset="-120"/>
                <a:cs typeface="Times New Roman" panose="02020603050405020304" pitchFamily="18" charset="0"/>
              </a:rPr>
              <a:t>月</a:t>
            </a:r>
            <a:r>
              <a:rPr lang="en-US" altLang="zh-TW" sz="2600" dirty="0">
                <a:latin typeface="Times New Roman" panose="02020603050405020304" pitchFamily="18" charset="0"/>
                <a:ea typeface="微軟正黑體" panose="020B0604030504040204" pitchFamily="34" charset="-120"/>
                <a:cs typeface="Times New Roman" panose="02020603050405020304" pitchFamily="18" charset="0"/>
              </a:rPr>
              <a:t>14</a:t>
            </a:r>
            <a:r>
              <a:rPr lang="zh-TW" altLang="zh-TW" sz="2600" dirty="0">
                <a:latin typeface="Times New Roman" panose="02020603050405020304" pitchFamily="18" charset="0"/>
                <a:ea typeface="微軟正黑體" panose="020B0604030504040204" pitchFamily="34" charset="-120"/>
                <a:cs typeface="Times New Roman" panose="02020603050405020304" pitchFamily="18" charset="0"/>
              </a:rPr>
              <a:t>日</a:t>
            </a:r>
            <a:r>
              <a:rPr lang="zh-TW"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至</a:t>
            </a:r>
            <a:r>
              <a:rPr lang="en-US"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3</a:t>
            </a:r>
            <a:r>
              <a:rPr lang="zh-TW" altLang="zh-TW" sz="2600" dirty="0">
                <a:latin typeface="Times New Roman" panose="02020603050405020304" pitchFamily="18" charset="0"/>
                <a:ea typeface="微軟正黑體" panose="020B0604030504040204" pitchFamily="34" charset="-120"/>
                <a:cs typeface="Times New Roman" panose="02020603050405020304" pitchFamily="18" charset="0"/>
              </a:rPr>
              <a:t>月</a:t>
            </a:r>
            <a:r>
              <a:rPr lang="en-US" altLang="zh-TW" sz="2600" dirty="0">
                <a:latin typeface="Times New Roman" panose="02020603050405020304" pitchFamily="18" charset="0"/>
                <a:ea typeface="微軟正黑體" panose="020B0604030504040204" pitchFamily="34" charset="-120"/>
                <a:cs typeface="Times New Roman" panose="02020603050405020304" pitchFamily="18" charset="0"/>
              </a:rPr>
              <a:t>11</a:t>
            </a:r>
            <a:r>
              <a:rPr lang="zh-TW" altLang="zh-TW" sz="2600" dirty="0">
                <a:latin typeface="Times New Roman" panose="02020603050405020304" pitchFamily="18" charset="0"/>
                <a:ea typeface="微軟正黑體" panose="020B0604030504040204" pitchFamily="34" charset="-120"/>
                <a:cs typeface="Times New Roman" panose="02020603050405020304" pitchFamily="18" charset="0"/>
              </a:rPr>
              <a:t>日進行，</a:t>
            </a:r>
            <a:r>
              <a:rPr lang="zh-TW" altLang="zh-TW" sz="2600" dirty="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以</a:t>
            </a:r>
            <a:r>
              <a:rPr lang="en-US" altLang="zh-TW" sz="2600" dirty="0" smtClean="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Google</a:t>
            </a:r>
            <a:r>
              <a:rPr lang="zh-TW" altLang="en-US" sz="2600" dirty="0" smtClean="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線</a:t>
            </a:r>
            <a:r>
              <a:rPr lang="zh-TW" altLang="en-US" sz="2600" dirty="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上</a:t>
            </a:r>
            <a:r>
              <a:rPr lang="zh-TW" altLang="zh-TW" sz="2600" dirty="0" smtClean="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問卷</a:t>
            </a:r>
            <a:r>
              <a:rPr lang="zh-TW"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進行資料蒐集</a:t>
            </a:r>
            <a:r>
              <a:rPr lang="zh-TW" altLang="en-US" sz="2600" dirty="0" smtClean="0">
                <a:latin typeface="Times New Roman" panose="02020603050405020304" pitchFamily="18" charset="0"/>
                <a:ea typeface="微軟正黑體" panose="020B0604030504040204" pitchFamily="34" charset="-120"/>
                <a:cs typeface="Times New Roman" panose="02020603050405020304" pitchFamily="18" charset="0"/>
              </a:rPr>
              <a:t>。</a:t>
            </a:r>
            <a:endParaRPr lang="en-US" altLang="zh-TW" sz="2600" dirty="0" smtClean="0">
              <a:latin typeface="Times New Roman" panose="02020603050405020304" pitchFamily="18" charset="0"/>
              <a:ea typeface="微軟正黑體" panose="020B0604030504040204" pitchFamily="34" charset="-120"/>
              <a:cs typeface="Times New Roman" panose="02020603050405020304" pitchFamily="18" charset="0"/>
            </a:endParaRPr>
          </a:p>
          <a:p>
            <a:pPr algn="just" eaLnBrk="1" hangingPunct="1">
              <a:lnSpc>
                <a:spcPct val="105000"/>
              </a:lnSpc>
              <a:spcBef>
                <a:spcPct val="20000"/>
              </a:spcBef>
              <a:buClr>
                <a:schemeClr val="accent1"/>
              </a:buClr>
              <a:buSzPct val="85000"/>
              <a:buFont typeface="Wingdings 2" panose="05020102010507070707" pitchFamily="18" charset="2"/>
              <a:buChar char=""/>
              <a:defRPr/>
            </a:pPr>
            <a:r>
              <a:rPr lang="zh-TW" altLang="en-US" sz="2600" b="1" dirty="0" smtClean="0">
                <a:latin typeface="Times New Roman" panose="02020603050405020304" pitchFamily="18" charset="0"/>
                <a:ea typeface="微軟正黑體" panose="020B0604030504040204" pitchFamily="34" charset="-120"/>
                <a:cs typeface="Times New Roman" panose="02020603050405020304" pitchFamily="18" charset="0"/>
              </a:rPr>
              <a:t>問卷回收成果</a:t>
            </a:r>
            <a:r>
              <a:rPr lang="zh-TW" altLang="en-US" sz="2600" dirty="0" smtClean="0">
                <a:solidFill>
                  <a:schemeClr val="accent5">
                    <a:lumMod val="75000"/>
                  </a:schemeClr>
                </a:solidFill>
                <a:latin typeface="Times New Roman" panose="02020603050405020304" pitchFamily="18" charset="0"/>
                <a:ea typeface="微軟正黑體" panose="020B0604030504040204" pitchFamily="34" charset="-120"/>
                <a:cs typeface="Times New Roman" panose="02020603050405020304" pitchFamily="18" charset="0"/>
              </a:rPr>
              <a:t>：</a:t>
            </a:r>
            <a:r>
              <a:rPr lang="zh-TW"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共</a:t>
            </a:r>
            <a:r>
              <a:rPr lang="zh-TW" altLang="en-US" sz="2600" dirty="0">
                <a:latin typeface="Times New Roman" panose="02020603050405020304" pitchFamily="18" charset="0"/>
                <a:ea typeface="微軟正黑體" panose="020B0604030504040204" pitchFamily="34" charset="-120"/>
                <a:cs typeface="Times New Roman" panose="02020603050405020304" pitchFamily="18" charset="0"/>
              </a:rPr>
              <a:t>填寫</a:t>
            </a:r>
            <a:r>
              <a:rPr lang="en-US"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429</a:t>
            </a:r>
            <a:r>
              <a:rPr lang="zh-TW"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份，</a:t>
            </a:r>
            <a:r>
              <a:rPr lang="zh-TW" altLang="zh-TW" sz="2600" dirty="0" smtClean="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有效問卷為</a:t>
            </a:r>
            <a:r>
              <a:rPr lang="en-US" altLang="zh-TW" sz="2600" dirty="0" smtClean="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346</a:t>
            </a:r>
            <a:r>
              <a:rPr lang="zh-TW" altLang="zh-TW" sz="2600" dirty="0" smtClean="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份</a:t>
            </a:r>
            <a:r>
              <a:rPr lang="zh-TW" altLang="zh-TW" sz="2600" dirty="0">
                <a:latin typeface="Times New Roman" panose="02020603050405020304" pitchFamily="18" charset="0"/>
                <a:ea typeface="微軟正黑體" panose="020B0604030504040204" pitchFamily="34" charset="-120"/>
                <a:cs typeface="Times New Roman" panose="02020603050405020304" pitchFamily="18" charset="0"/>
              </a:rPr>
              <a:t>，無效問卷為</a:t>
            </a:r>
            <a:r>
              <a:rPr lang="en-US" altLang="zh-TW" sz="2600" dirty="0">
                <a:latin typeface="Times New Roman" panose="02020603050405020304" pitchFamily="18" charset="0"/>
                <a:ea typeface="微軟正黑體" panose="020B0604030504040204" pitchFamily="34" charset="-120"/>
                <a:cs typeface="Times New Roman" panose="02020603050405020304" pitchFamily="18" charset="0"/>
              </a:rPr>
              <a:t>0</a:t>
            </a:r>
            <a:r>
              <a:rPr lang="zh-TW" altLang="zh-TW" sz="2600" dirty="0">
                <a:latin typeface="Times New Roman" panose="02020603050405020304" pitchFamily="18" charset="0"/>
                <a:ea typeface="微軟正黑體" panose="020B0604030504040204" pitchFamily="34" charset="-120"/>
                <a:cs typeface="Times New Roman" panose="02020603050405020304" pitchFamily="18" charset="0"/>
              </a:rPr>
              <a:t>份，回收</a:t>
            </a:r>
            <a:r>
              <a:rPr lang="zh-TW"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問卷</a:t>
            </a:r>
            <a:r>
              <a:rPr lang="zh-TW" altLang="zh-TW" sz="2600" dirty="0" smtClean="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有效率為</a:t>
            </a:r>
            <a:r>
              <a:rPr lang="en-US" altLang="zh-TW" sz="2600" dirty="0" smtClean="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81%</a:t>
            </a:r>
            <a:r>
              <a:rPr lang="zh-TW"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a:t>
            </a:r>
            <a:endParaRPr lang="zh-TW" altLang="zh-TW" sz="2600" dirty="0">
              <a:latin typeface="Times New Roman" panose="02020603050405020304" pitchFamily="18" charset="0"/>
              <a:ea typeface="微軟正黑體" panose="020B0604030504040204" pitchFamily="34" charset="-120"/>
              <a:cs typeface="Times New Roman" panose="02020603050405020304" pitchFamily="18" charset="0"/>
            </a:endParaRPr>
          </a:p>
        </p:txBody>
      </p:sp>
      <p:sp>
        <p:nvSpPr>
          <p:cNvPr id="5" name="Rectangle 47"/>
          <p:cNvSpPr>
            <a:spLocks noGrp="1" noChangeArrowheads="1"/>
          </p:cNvSpPr>
          <p:nvPr>
            <p:ph type="title"/>
          </p:nvPr>
        </p:nvSpPr>
        <p:spPr>
          <a:xfrm>
            <a:off x="301625" y="309563"/>
            <a:ext cx="8534400" cy="647700"/>
          </a:xfrm>
          <a:solidFill>
            <a:schemeClr val="accent4">
              <a:lumMod val="75000"/>
            </a:schemeClr>
          </a:solidFill>
        </p:spPr>
        <p:txBody>
          <a:bodyPr rtlCol="0">
            <a:spAutoFit/>
          </a:bodyPr>
          <a:lstStyle/>
          <a:p>
            <a:pPr algn="ctr" eaLnBrk="1" fontAlgn="auto" hangingPunct="1">
              <a:spcAft>
                <a:spcPts val="0"/>
              </a:spcAft>
              <a:defRPr/>
            </a:pPr>
            <a:r>
              <a:rPr lang="en-US" altLang="zh-TW" sz="4000" b="1" dirty="0" smtClean="0">
                <a:solidFill>
                  <a:schemeClr val="bg1">
                    <a:lumMod val="95000"/>
                  </a:schemeClr>
                </a:solidFill>
                <a:latin typeface="Times New Roman" pitchFamily="18" charset="0"/>
                <a:ea typeface="標楷體" pitchFamily="65" charset="-120"/>
                <a:cs typeface="Times New Roman" pitchFamily="18" charset="0"/>
              </a:rPr>
              <a:t>3.2 </a:t>
            </a:r>
            <a:r>
              <a:rPr lang="zh-TW" altLang="en-US" sz="4000" b="1" dirty="0" smtClean="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rPr>
              <a:t>抽樣方法</a:t>
            </a:r>
            <a:endParaRPr lang="zh-TW" altLang="en-US" sz="4000" b="1" dirty="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endParaRPr>
          </a:p>
        </p:txBody>
      </p:sp>
      <p:sp>
        <p:nvSpPr>
          <p:cNvPr id="7172" name="投影片編號版面配置區 3"/>
          <p:cNvSpPr>
            <a:spLocks noGrp="1"/>
          </p:cNvSpPr>
          <p:nvPr>
            <p:ph type="sldNum" sz="quarter" idx="12"/>
          </p:nvPr>
        </p:nvSpPr>
        <p:spPr bwMode="auto">
          <a:xfrm>
            <a:off x="7067751" y="6492875"/>
            <a:ext cx="205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3CB56E57-8618-4928-BCA2-2A1B97F0264D}" type="slidenum">
              <a:rPr kumimoji="0" lang="zh-TW" altLang="en-US" sz="2000">
                <a:latin typeface="Times New Roman" panose="02020603050405020304" pitchFamily="18" charset="0"/>
                <a:cs typeface="Times New Roman" panose="02020603050405020304" pitchFamily="18" charset="0"/>
              </a:rPr>
              <a:pPr eaLnBrk="1" hangingPunct="1"/>
              <a:t>14</a:t>
            </a:fld>
            <a:endParaRPr kumimoji="0" lang="zh-TW" alt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370839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a:xfrm>
            <a:off x="7086600" y="6492875"/>
            <a:ext cx="2057400" cy="365125"/>
          </a:xfrm>
        </p:spPr>
        <p:txBody>
          <a:bodyPr/>
          <a:lstStyle/>
          <a:p>
            <a:pPr>
              <a:defRPr/>
            </a:pPr>
            <a:fld id="{86F6F34A-8DA8-4CC9-B5B6-EF9434530614}" type="slidenum">
              <a:rPr kumimoji="0" lang="zh-TW" altLang="en-US" sz="2000">
                <a:solidFill>
                  <a:schemeClr val="tx1"/>
                </a:solidFill>
                <a:latin typeface="Times New Roman" panose="02020603050405020304" pitchFamily="18" charset="0"/>
                <a:cs typeface="Times New Roman" panose="02020603050405020304" pitchFamily="18" charset="0"/>
              </a:rPr>
              <a:pPr>
                <a:defRPr/>
              </a:pPr>
              <a:t>15</a:t>
            </a:fld>
            <a:endParaRPr kumimoji="0" lang="zh-TW" altLang="en-US" sz="2000" dirty="0">
              <a:solidFill>
                <a:schemeClr val="tx1"/>
              </a:solidFill>
              <a:latin typeface="Times New Roman" panose="02020603050405020304" pitchFamily="18" charset="0"/>
              <a:cs typeface="Times New Roman" panose="02020603050405020304" pitchFamily="18" charset="0"/>
            </a:endParaRPr>
          </a:p>
        </p:txBody>
      </p:sp>
      <p:sp>
        <p:nvSpPr>
          <p:cNvPr id="5" name="Rectangle 47"/>
          <p:cNvSpPr>
            <a:spLocks noGrp="1" noChangeArrowheads="1"/>
          </p:cNvSpPr>
          <p:nvPr>
            <p:ph type="title"/>
          </p:nvPr>
        </p:nvSpPr>
        <p:spPr>
          <a:xfrm>
            <a:off x="301625" y="310247"/>
            <a:ext cx="8534400" cy="646331"/>
          </a:xfrm>
          <a:solidFill>
            <a:schemeClr val="accent4">
              <a:lumMod val="75000"/>
            </a:schemeClr>
          </a:solidFill>
        </p:spPr>
        <p:txBody>
          <a:bodyPr>
            <a:spAutoFit/>
          </a:bodyPr>
          <a:lstStyle/>
          <a:p>
            <a:pPr algn="ctr" eaLnBrk="1" fontAlgn="auto" hangingPunct="1">
              <a:spcAft>
                <a:spcPts val="0"/>
              </a:spcAft>
              <a:defRPr/>
            </a:pPr>
            <a:r>
              <a:rPr lang="en-US" altLang="zh-TW" sz="4000" b="1" dirty="0" smtClean="0">
                <a:solidFill>
                  <a:schemeClr val="bg1">
                    <a:lumMod val="95000"/>
                  </a:schemeClr>
                </a:solidFill>
                <a:latin typeface="Times New Roman" pitchFamily="18" charset="0"/>
                <a:ea typeface="標楷體" pitchFamily="65" charset="-120"/>
                <a:cs typeface="Times New Roman" pitchFamily="18" charset="0"/>
              </a:rPr>
              <a:t>3.3 </a:t>
            </a:r>
            <a:r>
              <a:rPr lang="zh-TW" altLang="en-US" sz="4000" b="1" dirty="0" smtClean="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rPr>
              <a:t>問卷設計</a:t>
            </a:r>
            <a:r>
              <a:rPr lang="en-US" altLang="zh-TW" sz="4000" b="1" dirty="0" smtClean="0">
                <a:solidFill>
                  <a:schemeClr val="bg1">
                    <a:lumMod val="95000"/>
                  </a:schemeClr>
                </a:solidFill>
                <a:latin typeface="Times New Roman" pitchFamily="18" charset="0"/>
                <a:ea typeface="標楷體" pitchFamily="65" charset="-120"/>
                <a:cs typeface="Times New Roman" pitchFamily="18" charset="0"/>
              </a:rPr>
              <a:t>(1/2)</a:t>
            </a:r>
            <a:endParaRPr lang="zh-TW" altLang="en-US" sz="4000" b="1" dirty="0">
              <a:solidFill>
                <a:schemeClr val="bg1">
                  <a:lumMod val="95000"/>
                </a:schemeClr>
              </a:solidFill>
              <a:latin typeface="Times New Roman" pitchFamily="18" charset="0"/>
              <a:ea typeface="標楷體" pitchFamily="65" charset="-120"/>
              <a:cs typeface="Times New Roman" pitchFamily="18" charset="0"/>
            </a:endParaRPr>
          </a:p>
        </p:txBody>
      </p:sp>
      <p:sp>
        <p:nvSpPr>
          <p:cNvPr id="40966" name="Rectangle 23"/>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ea typeface="新細明體" pitchFamily="18" charset="-12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ea typeface="新細明體" pitchFamily="18" charset="-12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ea typeface="新細明體" pitchFamily="18" charset="-12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ea typeface="新細明體" pitchFamily="18" charset="-120"/>
              </a:defRPr>
            </a:lvl4pPr>
            <a:lvl5pPr marL="2057400" indent="-228600" eaLnBrk="0" hangingPunct="0">
              <a:spcBef>
                <a:spcPct val="20000"/>
              </a:spcBef>
              <a:buClr>
                <a:srgbClr val="8FB08C"/>
              </a:buClr>
              <a:buChar char="•"/>
              <a:defRPr>
                <a:solidFill>
                  <a:schemeClr val="tx1"/>
                </a:solidFill>
                <a:latin typeface="Georgia" pitchFamily="18" charset="0"/>
                <a:ea typeface="新細明體" pitchFamily="18" charset="-12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9pPr>
          </a:lstStyle>
          <a:p>
            <a:pPr eaLnBrk="1" hangingPunct="1">
              <a:spcBef>
                <a:spcPct val="0"/>
              </a:spcBef>
              <a:buClrTx/>
              <a:buSzTx/>
              <a:buFontTx/>
              <a:buNone/>
            </a:pPr>
            <a:endParaRPr lang="zh-TW" altLang="en-US" sz="1800">
              <a:latin typeface="Arial" pitchFamily="34" charset="0"/>
            </a:endParaRPr>
          </a:p>
        </p:txBody>
      </p:sp>
      <p:sp>
        <p:nvSpPr>
          <p:cNvPr id="40967"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ea typeface="新細明體" pitchFamily="18" charset="-12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ea typeface="新細明體" pitchFamily="18" charset="-12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ea typeface="新細明體" pitchFamily="18" charset="-12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ea typeface="新細明體" pitchFamily="18" charset="-120"/>
              </a:defRPr>
            </a:lvl4pPr>
            <a:lvl5pPr marL="2057400" indent="-228600" eaLnBrk="0" hangingPunct="0">
              <a:spcBef>
                <a:spcPct val="20000"/>
              </a:spcBef>
              <a:buClr>
                <a:srgbClr val="8FB08C"/>
              </a:buClr>
              <a:buChar char="•"/>
              <a:defRPr>
                <a:solidFill>
                  <a:schemeClr val="tx1"/>
                </a:solidFill>
                <a:latin typeface="Georgia" pitchFamily="18" charset="0"/>
                <a:ea typeface="新細明體" pitchFamily="18" charset="-12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9pPr>
          </a:lstStyle>
          <a:p>
            <a:pPr eaLnBrk="1" hangingPunct="1">
              <a:spcBef>
                <a:spcPct val="0"/>
              </a:spcBef>
              <a:buClrTx/>
              <a:buSzTx/>
              <a:buFontTx/>
              <a:buNone/>
            </a:pPr>
            <a:endParaRPr lang="zh-TW" altLang="en-US" sz="1800">
              <a:latin typeface="Arial" pitchFamily="34" charset="0"/>
            </a:endParaRPr>
          </a:p>
        </p:txBody>
      </p:sp>
      <p:sp>
        <p:nvSpPr>
          <p:cNvPr id="25" name="圓角矩形 24"/>
          <p:cNvSpPr/>
          <p:nvPr/>
        </p:nvSpPr>
        <p:spPr>
          <a:xfrm>
            <a:off x="351216" y="1412776"/>
            <a:ext cx="8469256" cy="648072"/>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eaLnBrk="1" fontAlgn="auto" hangingPunct="1">
              <a:spcBef>
                <a:spcPts val="0"/>
              </a:spcBef>
              <a:spcAft>
                <a:spcPts val="0"/>
              </a:spcAft>
              <a:defRPr/>
            </a:pPr>
            <a:r>
              <a:rPr lang="zh-TW" altLang="en-US" sz="2600" b="1"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社經</a:t>
            </a:r>
            <a:r>
              <a:rPr lang="zh-TW" altLang="en-US" sz="2600" b="1" dirty="0" smtClean="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背景 </a:t>
            </a:r>
            <a:r>
              <a:rPr lang="zh-TW" altLang="en-US" sz="2600" b="1" dirty="0" smtClean="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a:t>
            </a:r>
            <a:r>
              <a:rPr lang="en-US" altLang="zh-TW" sz="2600" b="1" dirty="0" smtClean="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5</a:t>
            </a:r>
            <a:r>
              <a:rPr lang="zh-TW" altLang="en-US" sz="2600" b="1" dirty="0" smtClean="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題</a:t>
            </a:r>
            <a:endParaRPr lang="en-US" altLang="zh-TW" sz="26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29" name="圓角矩形 28"/>
          <p:cNvSpPr/>
          <p:nvPr/>
        </p:nvSpPr>
        <p:spPr>
          <a:xfrm>
            <a:off x="323526" y="2348880"/>
            <a:ext cx="8496945" cy="2232248"/>
          </a:xfrm>
          <a:prstGeom prst="round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zh-TW" sz="2600" dirty="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1</a:t>
            </a:r>
            <a:r>
              <a:rPr lang="en-US" altLang="zh-TW" sz="2600" dirty="0" smtClean="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a:t>
            </a:r>
            <a:r>
              <a:rPr lang="zh-TW" altLang="en-US" sz="2600" dirty="0" smtClean="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 </a:t>
            </a:r>
            <a:r>
              <a:rPr lang="zh-TW" altLang="zh-TW" sz="2600" dirty="0" smtClean="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類別尺度</a:t>
            </a:r>
            <a:r>
              <a:rPr lang="zh-TW" altLang="en-US" sz="26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a:t>
            </a:r>
            <a:r>
              <a:rPr lang="zh-TW" altLang="en-US" sz="2600" dirty="0" smtClean="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性別</a:t>
            </a:r>
            <a:r>
              <a:rPr lang="zh-TW" altLang="en-US" sz="2600" dirty="0" smtClean="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a:t>
            </a:r>
            <a:endParaRPr lang="en-US" altLang="zh-TW" sz="2600" dirty="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endParaRPr>
          </a:p>
          <a:p>
            <a:pPr>
              <a:defRPr/>
            </a:pPr>
            <a:r>
              <a:rPr lang="en-US" altLang="zh-TW" sz="2600" dirty="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2</a:t>
            </a:r>
            <a:r>
              <a:rPr lang="en-US" altLang="zh-TW" sz="2600" dirty="0" smtClean="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a:t>
            </a:r>
            <a:r>
              <a:rPr lang="zh-TW" altLang="en-US" sz="2600" dirty="0" smtClean="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 </a:t>
            </a:r>
            <a:r>
              <a:rPr lang="zh-TW" altLang="zh-TW" sz="2600" dirty="0" smtClean="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順序尺度</a:t>
            </a:r>
            <a:r>
              <a:rPr lang="zh-TW" altLang="en-US" sz="2600" dirty="0" smtClean="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a:t>
            </a:r>
            <a:r>
              <a:rPr lang="en-US" altLang="zh-TW" sz="2600" dirty="0" smtClean="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sym typeface="Wingdings" panose="05000000000000000000" pitchFamily="2" charset="2"/>
              </a:rPr>
              <a:t>(1)</a:t>
            </a:r>
            <a:r>
              <a:rPr lang="zh-TW" altLang="zh-TW" sz="2600" dirty="0" smtClean="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在</a:t>
            </a:r>
            <a:r>
              <a:rPr lang="zh-TW" altLang="zh-TW" sz="2600" dirty="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校</a:t>
            </a:r>
            <a:r>
              <a:rPr lang="zh-TW" altLang="zh-TW" sz="2600" dirty="0" smtClean="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年級</a:t>
            </a:r>
            <a:endParaRPr lang="en-US" altLang="zh-TW" sz="2600" dirty="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endParaRPr>
          </a:p>
          <a:p>
            <a:pPr>
              <a:defRPr/>
            </a:pPr>
            <a:r>
              <a:rPr lang="en-US" altLang="zh-TW" sz="2600" dirty="0" smtClean="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                        (2)</a:t>
            </a:r>
            <a:r>
              <a:rPr lang="zh-TW" altLang="zh-TW" sz="2600" dirty="0" smtClean="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平均</a:t>
            </a:r>
            <a:r>
              <a:rPr lang="zh-TW" altLang="zh-TW" sz="2600" dirty="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每日使用電腦、手機</a:t>
            </a:r>
            <a:r>
              <a:rPr lang="en-US" altLang="zh-TW" sz="2600" dirty="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2600" dirty="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上網</a:t>
            </a:r>
            <a:r>
              <a:rPr lang="zh-TW" altLang="zh-TW" sz="2600" dirty="0" smtClean="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時</a:t>
            </a:r>
            <a:r>
              <a:rPr lang="zh-TW" altLang="en-US" sz="2600" dirty="0" smtClean="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間</a:t>
            </a:r>
            <a:r>
              <a:rPr lang="en-US" altLang="zh-TW" sz="2600" dirty="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 </a:t>
            </a:r>
            <a:r>
              <a:rPr lang="en-US" altLang="zh-TW" sz="2600" dirty="0" smtClean="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               </a:t>
            </a:r>
          </a:p>
          <a:p>
            <a:pPr>
              <a:defRPr/>
            </a:pPr>
            <a:r>
              <a:rPr lang="en-US" altLang="zh-TW" sz="2600" dirty="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 </a:t>
            </a:r>
            <a:r>
              <a:rPr lang="en-US" altLang="zh-TW" sz="2600" dirty="0" smtClean="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                       (3)</a:t>
            </a:r>
            <a:r>
              <a:rPr lang="zh-TW" altLang="zh-TW" sz="2600" dirty="0" smtClean="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數位</a:t>
            </a:r>
            <a:r>
              <a:rPr lang="zh-TW" altLang="zh-TW" sz="2600" dirty="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學習使用</a:t>
            </a:r>
            <a:r>
              <a:rPr lang="zh-TW" altLang="zh-TW" sz="2600" dirty="0" smtClean="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經驗</a:t>
            </a:r>
            <a:endParaRPr lang="en-US" altLang="zh-TW" sz="2600" dirty="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endParaRPr>
          </a:p>
          <a:p>
            <a:pPr>
              <a:defRPr/>
            </a:pPr>
            <a:r>
              <a:rPr lang="en-US" altLang="zh-TW" sz="2600" dirty="0" smtClean="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                        (4)</a:t>
            </a:r>
            <a:r>
              <a:rPr lang="zh-TW" altLang="zh-TW" sz="2600" dirty="0" smtClean="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曾經</a:t>
            </a:r>
            <a:r>
              <a:rPr lang="zh-TW" altLang="zh-TW" sz="2600" dirty="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學習紅豆餡甜麵包的</a:t>
            </a:r>
            <a:r>
              <a:rPr lang="zh-TW" altLang="zh-TW" sz="2600" dirty="0" smtClean="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rPr>
              <a:t>課程</a:t>
            </a:r>
            <a:endParaRPr lang="zh-TW" altLang="en-US" sz="2600" dirty="0">
              <a:solidFill>
                <a:sysClr val="windowText" lastClr="000000"/>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9" name="圓角矩形 8"/>
          <p:cNvSpPr/>
          <p:nvPr/>
        </p:nvSpPr>
        <p:spPr>
          <a:xfrm>
            <a:off x="326778" y="4869160"/>
            <a:ext cx="8493693" cy="1368152"/>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eaLnBrk="1" fontAlgn="auto" hangingPunct="1">
              <a:spcBef>
                <a:spcPts val="0"/>
              </a:spcBef>
              <a:spcAft>
                <a:spcPts val="0"/>
              </a:spcAft>
              <a:defRPr/>
            </a:pPr>
            <a:r>
              <a:rPr lang="en-US" altLang="zh-TW" sz="2400" dirty="0" err="1" smtClean="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Kuo</a:t>
            </a:r>
            <a:r>
              <a:rPr lang="zh-TW" altLang="zh-TW" sz="24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a:t>
            </a:r>
            <a:r>
              <a:rPr lang="en-US" altLang="zh-TW" sz="24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Walker</a:t>
            </a:r>
            <a:r>
              <a:rPr lang="zh-TW" altLang="zh-TW" sz="24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a:t>
            </a:r>
            <a:r>
              <a:rPr lang="en-US" altLang="zh-TW" sz="24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Schroder</a:t>
            </a:r>
            <a:r>
              <a:rPr lang="zh-TW" altLang="zh-TW" sz="24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和</a:t>
            </a:r>
            <a:r>
              <a:rPr lang="en-US" altLang="zh-TW" sz="2400" dirty="0" err="1">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Belland</a:t>
            </a:r>
            <a:r>
              <a:rPr lang="en-US" altLang="zh-TW" sz="24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(2014)</a:t>
            </a:r>
            <a:r>
              <a:rPr lang="zh-TW" altLang="zh-TW" sz="24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a:t>
            </a:r>
            <a:r>
              <a:rPr lang="en-US" altLang="zh-TW" sz="24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Lee</a:t>
            </a:r>
            <a:r>
              <a:rPr lang="zh-TW" altLang="zh-TW" sz="24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和</a:t>
            </a:r>
            <a:r>
              <a:rPr lang="en-US" altLang="zh-TW" sz="24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Lee(2008)</a:t>
            </a:r>
            <a:r>
              <a:rPr lang="zh-TW" altLang="zh-TW" sz="24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a:t>
            </a:r>
            <a:r>
              <a:rPr lang="en-US" altLang="zh-TW" sz="2400" dirty="0" err="1">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Ozkan</a:t>
            </a:r>
            <a:r>
              <a:rPr lang="zh-TW" altLang="zh-TW" sz="24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和</a:t>
            </a:r>
            <a:r>
              <a:rPr lang="en-US" altLang="zh-TW" sz="2400" dirty="0" err="1">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Koseler</a:t>
            </a:r>
            <a:r>
              <a:rPr lang="en-US" altLang="zh-TW" sz="24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(2009)</a:t>
            </a:r>
            <a:r>
              <a:rPr lang="zh-TW" altLang="zh-TW" sz="24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以及</a:t>
            </a:r>
            <a:r>
              <a:rPr lang="en-US" altLang="zh-TW" sz="2400" dirty="0" err="1">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Shyu</a:t>
            </a:r>
            <a:r>
              <a:rPr lang="zh-TW" altLang="zh-TW" sz="24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和</a:t>
            </a:r>
            <a:r>
              <a:rPr lang="en-US" altLang="zh-TW" sz="24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rPr>
              <a:t>Huang(2011</a:t>
            </a:r>
            <a:r>
              <a:rPr lang="en-US" altLang="zh-TW" sz="2400" dirty="0">
                <a:solidFill>
                  <a:schemeClr val="tx1"/>
                </a:solidFill>
                <a:latin typeface="Times New Roman" panose="02020603050405020304" pitchFamily="18" charset="0"/>
                <a:cs typeface="Times New Roman" panose="02020603050405020304" pitchFamily="18" charset="0"/>
              </a:rPr>
              <a:t>)</a:t>
            </a:r>
            <a:endParaRPr lang="en-US" altLang="zh-TW" sz="2400" dirty="0">
              <a:solidFill>
                <a:schemeClr val="tx1"/>
              </a:solidFill>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28773395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a:xfrm>
            <a:off x="7086600" y="6492875"/>
            <a:ext cx="2057400" cy="365125"/>
          </a:xfrm>
        </p:spPr>
        <p:txBody>
          <a:bodyPr/>
          <a:lstStyle/>
          <a:p>
            <a:pPr>
              <a:defRPr/>
            </a:pPr>
            <a:fld id="{86F6F34A-8DA8-4CC9-B5B6-EF9434530614}" type="slidenum">
              <a:rPr kumimoji="0" lang="zh-TW" altLang="en-US" sz="2000">
                <a:solidFill>
                  <a:schemeClr val="tx1"/>
                </a:solidFill>
                <a:latin typeface="Times New Roman" panose="02020603050405020304" pitchFamily="18" charset="0"/>
                <a:cs typeface="Times New Roman" panose="02020603050405020304" pitchFamily="18" charset="0"/>
              </a:rPr>
              <a:pPr>
                <a:defRPr/>
              </a:pPr>
              <a:t>16</a:t>
            </a:fld>
            <a:endParaRPr kumimoji="0" lang="zh-TW" altLang="en-US" sz="2000" dirty="0">
              <a:solidFill>
                <a:schemeClr val="tx1"/>
              </a:solidFill>
              <a:latin typeface="Times New Roman" panose="02020603050405020304" pitchFamily="18" charset="0"/>
              <a:cs typeface="Times New Roman" panose="02020603050405020304" pitchFamily="18" charset="0"/>
            </a:endParaRPr>
          </a:p>
        </p:txBody>
      </p:sp>
      <p:sp>
        <p:nvSpPr>
          <p:cNvPr id="5" name="Rectangle 47"/>
          <p:cNvSpPr>
            <a:spLocks noGrp="1" noChangeArrowheads="1"/>
          </p:cNvSpPr>
          <p:nvPr>
            <p:ph type="title"/>
          </p:nvPr>
        </p:nvSpPr>
        <p:spPr>
          <a:xfrm>
            <a:off x="301625" y="310247"/>
            <a:ext cx="8534400" cy="646331"/>
          </a:xfrm>
          <a:solidFill>
            <a:schemeClr val="accent4">
              <a:lumMod val="75000"/>
            </a:schemeClr>
          </a:solidFill>
        </p:spPr>
        <p:txBody>
          <a:bodyPr>
            <a:spAutoFit/>
          </a:bodyPr>
          <a:lstStyle/>
          <a:p>
            <a:pPr algn="ctr" eaLnBrk="1" fontAlgn="auto" hangingPunct="1">
              <a:spcAft>
                <a:spcPts val="0"/>
              </a:spcAft>
              <a:defRPr/>
            </a:pPr>
            <a:r>
              <a:rPr lang="en-US" altLang="zh-TW" sz="4000" b="1" dirty="0" smtClean="0">
                <a:solidFill>
                  <a:schemeClr val="bg1">
                    <a:lumMod val="95000"/>
                  </a:schemeClr>
                </a:solidFill>
                <a:latin typeface="Times New Roman" pitchFamily="18" charset="0"/>
                <a:ea typeface="標楷體" pitchFamily="65" charset="-120"/>
                <a:cs typeface="Times New Roman" pitchFamily="18" charset="0"/>
              </a:rPr>
              <a:t>3.3 </a:t>
            </a:r>
            <a:r>
              <a:rPr lang="zh-TW" altLang="en-US" sz="4000" b="1" dirty="0" smtClean="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rPr>
              <a:t>問卷設計</a:t>
            </a:r>
            <a:r>
              <a:rPr lang="en-US" altLang="zh-TW" sz="4000" b="1" dirty="0" smtClean="0">
                <a:solidFill>
                  <a:schemeClr val="bg1">
                    <a:lumMod val="95000"/>
                  </a:schemeClr>
                </a:solidFill>
                <a:latin typeface="Times New Roman" pitchFamily="18" charset="0"/>
                <a:ea typeface="標楷體" pitchFamily="65" charset="-120"/>
                <a:cs typeface="Times New Roman" pitchFamily="18" charset="0"/>
              </a:rPr>
              <a:t>(2/2)</a:t>
            </a:r>
            <a:endParaRPr lang="zh-TW" altLang="en-US" sz="4000" b="1" dirty="0">
              <a:solidFill>
                <a:schemeClr val="bg1">
                  <a:lumMod val="95000"/>
                </a:schemeClr>
              </a:solidFill>
              <a:latin typeface="Times New Roman" pitchFamily="18" charset="0"/>
              <a:ea typeface="標楷體" pitchFamily="65" charset="-120"/>
              <a:cs typeface="Times New Roman" pitchFamily="18" charset="0"/>
            </a:endParaRPr>
          </a:p>
        </p:txBody>
      </p:sp>
      <p:sp>
        <p:nvSpPr>
          <p:cNvPr id="40966" name="Rectangle 23"/>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ea typeface="新細明體" pitchFamily="18" charset="-12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ea typeface="新細明體" pitchFamily="18" charset="-12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ea typeface="新細明體" pitchFamily="18" charset="-12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ea typeface="新細明體" pitchFamily="18" charset="-120"/>
              </a:defRPr>
            </a:lvl4pPr>
            <a:lvl5pPr marL="2057400" indent="-228600" eaLnBrk="0" hangingPunct="0">
              <a:spcBef>
                <a:spcPct val="20000"/>
              </a:spcBef>
              <a:buClr>
                <a:srgbClr val="8FB08C"/>
              </a:buClr>
              <a:buChar char="•"/>
              <a:defRPr>
                <a:solidFill>
                  <a:schemeClr val="tx1"/>
                </a:solidFill>
                <a:latin typeface="Georgia" pitchFamily="18" charset="0"/>
                <a:ea typeface="新細明體" pitchFamily="18" charset="-12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9pPr>
          </a:lstStyle>
          <a:p>
            <a:pPr eaLnBrk="1" hangingPunct="1">
              <a:spcBef>
                <a:spcPct val="0"/>
              </a:spcBef>
              <a:buClrTx/>
              <a:buSzTx/>
              <a:buFontTx/>
              <a:buNone/>
            </a:pPr>
            <a:endParaRPr lang="zh-TW" altLang="en-US" sz="1800">
              <a:latin typeface="Arial" pitchFamily="34" charset="0"/>
            </a:endParaRPr>
          </a:p>
        </p:txBody>
      </p:sp>
      <p:sp>
        <p:nvSpPr>
          <p:cNvPr id="40967"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ea typeface="新細明體" pitchFamily="18" charset="-12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ea typeface="新細明體" pitchFamily="18" charset="-12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ea typeface="新細明體" pitchFamily="18" charset="-12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ea typeface="新細明體" pitchFamily="18" charset="-120"/>
              </a:defRPr>
            </a:lvl4pPr>
            <a:lvl5pPr marL="2057400" indent="-228600" eaLnBrk="0" hangingPunct="0">
              <a:spcBef>
                <a:spcPct val="20000"/>
              </a:spcBef>
              <a:buClr>
                <a:srgbClr val="8FB08C"/>
              </a:buClr>
              <a:buChar char="•"/>
              <a:defRPr>
                <a:solidFill>
                  <a:schemeClr val="tx1"/>
                </a:solidFill>
                <a:latin typeface="Georgia" pitchFamily="18" charset="0"/>
                <a:ea typeface="新細明體" pitchFamily="18" charset="-12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9pPr>
          </a:lstStyle>
          <a:p>
            <a:pPr eaLnBrk="1" hangingPunct="1">
              <a:spcBef>
                <a:spcPct val="0"/>
              </a:spcBef>
              <a:buClrTx/>
              <a:buSzTx/>
              <a:buFontTx/>
              <a:buNone/>
            </a:pPr>
            <a:endParaRPr lang="zh-TW" altLang="en-US" sz="1800">
              <a:latin typeface="Arial" pitchFamily="34" charset="0"/>
            </a:endParaRPr>
          </a:p>
        </p:txBody>
      </p:sp>
      <p:sp>
        <p:nvSpPr>
          <p:cNvPr id="29" name="圓角矩形 28"/>
          <p:cNvSpPr/>
          <p:nvPr/>
        </p:nvSpPr>
        <p:spPr>
          <a:xfrm>
            <a:off x="323528" y="3909616"/>
            <a:ext cx="8496945" cy="648072"/>
          </a:xfrm>
          <a:prstGeom prst="roundRect">
            <a:avLst/>
          </a:prstGeom>
          <a:solidFill>
            <a:srgbClr val="CCFFFF"/>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zh-TW" sz="2800" b="1" dirty="0">
                <a:solidFill>
                  <a:srgbClr val="002060"/>
                </a:solidFill>
                <a:latin typeface="微軟正黑體" panose="020B0604030504040204" pitchFamily="34" charset="-120"/>
                <a:ea typeface="微軟正黑體" panose="020B0604030504040204" pitchFamily="34" charset="-120"/>
              </a:rPr>
              <a:t>問卷設計</a:t>
            </a:r>
            <a:r>
              <a:rPr lang="zh-TW" altLang="zh-TW" sz="2800" b="1" dirty="0" smtClean="0">
                <a:solidFill>
                  <a:srgbClr val="002060"/>
                </a:solidFill>
                <a:latin typeface="微軟正黑體" panose="020B0604030504040204" pitchFamily="34" charset="-120"/>
                <a:ea typeface="微軟正黑體" panose="020B0604030504040204" pitchFamily="34" charset="-120"/>
              </a:rPr>
              <a:t>採用李</a:t>
            </a:r>
            <a:r>
              <a:rPr lang="zh-TW" altLang="zh-TW" sz="2800" b="1" dirty="0">
                <a:solidFill>
                  <a:srgbClr val="002060"/>
                </a:solidFill>
                <a:latin typeface="微軟正黑體" panose="020B0604030504040204" pitchFamily="34" charset="-120"/>
                <a:ea typeface="微軟正黑體" panose="020B0604030504040204" pitchFamily="34" charset="-120"/>
              </a:rPr>
              <a:t>克</a:t>
            </a:r>
            <a:r>
              <a:rPr lang="zh-TW" altLang="zh-TW" sz="2800" b="1" dirty="0" smtClean="0">
                <a:solidFill>
                  <a:srgbClr val="002060"/>
                </a:solidFill>
                <a:latin typeface="微軟正黑體" panose="020B0604030504040204" pitchFamily="34" charset="-120"/>
                <a:ea typeface="微軟正黑體" panose="020B0604030504040204" pitchFamily="34" charset="-120"/>
              </a:rPr>
              <a:t>特</a:t>
            </a:r>
            <a:r>
              <a:rPr lang="zh-TW" altLang="en-US" sz="2800" b="1" dirty="0">
                <a:solidFill>
                  <a:srgbClr val="002060"/>
                </a:solidFill>
                <a:latin typeface="微軟正黑體" panose="020B0604030504040204" pitchFamily="34" charset="-120"/>
                <a:ea typeface="微軟正黑體" panose="020B0604030504040204" pitchFamily="34" charset="-120"/>
              </a:rPr>
              <a:t>五點量</a:t>
            </a:r>
            <a:r>
              <a:rPr lang="zh-TW" altLang="en-US" sz="2800" b="1" dirty="0" smtClean="0">
                <a:solidFill>
                  <a:srgbClr val="002060"/>
                </a:solidFill>
                <a:latin typeface="微軟正黑體" panose="020B0604030504040204" pitchFamily="34" charset="-120"/>
                <a:ea typeface="微軟正黑體" panose="020B0604030504040204" pitchFamily="34" charset="-120"/>
              </a:rPr>
              <a:t>表</a:t>
            </a:r>
            <a:endParaRPr lang="zh-TW" altLang="en-US" sz="2800" b="1" dirty="0">
              <a:solidFill>
                <a:srgbClr val="002060"/>
              </a:solidFill>
              <a:latin typeface="微軟正黑體" panose="020B0604030504040204" pitchFamily="34" charset="-120"/>
              <a:ea typeface="微軟正黑體" panose="020B0604030504040204" pitchFamily="34" charset="-120"/>
              <a:cs typeface="Times New Roman" pitchFamily="18" charset="0"/>
            </a:endParaRPr>
          </a:p>
        </p:txBody>
      </p:sp>
      <p:sp>
        <p:nvSpPr>
          <p:cNvPr id="13" name="圓角矩形 12"/>
          <p:cNvSpPr/>
          <p:nvPr/>
        </p:nvSpPr>
        <p:spPr>
          <a:xfrm>
            <a:off x="323529" y="1351594"/>
            <a:ext cx="8512495" cy="2232248"/>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685800" eaLnBrk="1" fontAlgn="auto" hangingPunct="1">
              <a:spcBef>
                <a:spcPts val="0"/>
              </a:spcBef>
              <a:spcAft>
                <a:spcPts val="0"/>
              </a:spcAft>
              <a:defRPr/>
            </a:pPr>
            <a:r>
              <a:rPr kumimoji="0" lang="zh-TW" altLang="en-US" sz="2600" b="1" dirty="0" smtClean="0">
                <a:solidFill>
                  <a:schemeClr val="tx1"/>
                </a:solidFill>
                <a:latin typeface="Times New Roman" pitchFamily="18" charset="0"/>
                <a:ea typeface="標楷體" pitchFamily="65" charset="-120"/>
                <a:cs typeface="Times New Roman" panose="02020603050405020304" pitchFamily="18" charset="0"/>
              </a:rPr>
              <a:t>    </a:t>
            </a:r>
            <a:r>
              <a:rPr kumimoji="0" lang="zh-TW" altLang="en-US" sz="2600" b="1" dirty="0" smtClean="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電腦焦慮</a:t>
            </a:r>
            <a:r>
              <a:rPr lang="zh-TW" altLang="en-US" sz="2600" b="1" dirty="0" smtClean="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a:t>
            </a:r>
            <a:r>
              <a:rPr lang="en-US" altLang="zh-TW" sz="2600" b="1" dirty="0" smtClean="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7</a:t>
            </a:r>
            <a:r>
              <a:rPr lang="zh-TW" altLang="en-US" sz="2600" b="1" dirty="0" smtClean="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題             </a:t>
            </a:r>
            <a:r>
              <a:rPr kumimoji="0" lang="zh-TW" altLang="zh-TW" sz="2600" b="1" dirty="0" smtClean="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知覺</a:t>
            </a:r>
            <a:r>
              <a:rPr kumimoji="0" lang="zh-TW" altLang="zh-TW" sz="2600" b="1"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易用性</a:t>
            </a:r>
            <a:r>
              <a:rPr kumimoji="0" lang="zh-TW" altLang="en-US" sz="2600" b="1" dirty="0">
                <a:solidFill>
                  <a:schemeClr val="tx1"/>
                </a:solidFill>
                <a:latin typeface="微軟正黑體" panose="020B0604030504040204" pitchFamily="34" charset="-120"/>
                <a:ea typeface="微軟正黑體" panose="020B0604030504040204" pitchFamily="34" charset="-120"/>
              </a:rPr>
              <a:t>：</a:t>
            </a:r>
            <a:r>
              <a:rPr kumimoji="0" lang="en-US" altLang="zh-TW" sz="2600" b="1" dirty="0">
                <a:solidFill>
                  <a:schemeClr val="tx1"/>
                </a:solidFill>
                <a:latin typeface="微軟正黑體" panose="020B0604030504040204" pitchFamily="34" charset="-120"/>
                <a:ea typeface="微軟正黑體" panose="020B0604030504040204" pitchFamily="34" charset="-120"/>
              </a:rPr>
              <a:t>4</a:t>
            </a:r>
            <a:r>
              <a:rPr lang="zh-TW" altLang="en-US" sz="26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題</a:t>
            </a:r>
            <a:endParaRPr lang="en-US" altLang="zh-TW" sz="26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endParaRPr>
          </a:p>
          <a:p>
            <a:pPr defTabSz="685800" eaLnBrk="1" fontAlgn="auto" hangingPunct="1">
              <a:spcBef>
                <a:spcPts val="0"/>
              </a:spcBef>
              <a:spcAft>
                <a:spcPts val="0"/>
              </a:spcAft>
              <a:defRPr/>
            </a:pPr>
            <a:r>
              <a:rPr kumimoji="0" lang="zh-TW" altLang="en-US" sz="2600" b="1" dirty="0" smtClean="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    </a:t>
            </a:r>
            <a:r>
              <a:rPr kumimoji="0" lang="zh-TW" altLang="en-US" sz="2600" b="1" dirty="0" smtClean="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電腦自我效能</a:t>
            </a:r>
            <a:r>
              <a:rPr kumimoji="0" lang="zh-TW" altLang="en-US" sz="2600" b="1" dirty="0" smtClean="0">
                <a:solidFill>
                  <a:schemeClr val="tx1"/>
                </a:solidFill>
                <a:latin typeface="微軟正黑體" panose="020B0604030504040204" pitchFamily="34" charset="-120"/>
                <a:ea typeface="微軟正黑體" panose="020B0604030504040204" pitchFamily="34" charset="-120"/>
              </a:rPr>
              <a:t>：</a:t>
            </a:r>
            <a:r>
              <a:rPr kumimoji="0" lang="en-US" altLang="zh-TW" sz="2600" b="1" dirty="0" smtClean="0">
                <a:solidFill>
                  <a:schemeClr val="tx1"/>
                </a:solidFill>
                <a:latin typeface="微軟正黑體" panose="020B0604030504040204" pitchFamily="34" charset="-120"/>
                <a:ea typeface="微軟正黑體" panose="020B0604030504040204" pitchFamily="34" charset="-120"/>
              </a:rPr>
              <a:t>6</a:t>
            </a:r>
            <a:r>
              <a:rPr lang="zh-TW" altLang="en-US" sz="2600" b="1" dirty="0" smtClean="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題     </a:t>
            </a:r>
            <a:r>
              <a:rPr kumimoji="0" lang="zh-TW" altLang="zh-TW" sz="2600" b="1" dirty="0" smtClean="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知覺</a:t>
            </a:r>
            <a:r>
              <a:rPr kumimoji="0" lang="zh-TW" altLang="en-US" sz="2600" b="1"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財務成本</a:t>
            </a:r>
            <a:r>
              <a:rPr kumimoji="0" lang="zh-TW" altLang="en-US" sz="26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a:t>
            </a:r>
            <a:r>
              <a:rPr kumimoji="0" lang="en-US" altLang="zh-TW" sz="2600" b="1" dirty="0">
                <a:solidFill>
                  <a:schemeClr val="tx1"/>
                </a:solidFill>
                <a:latin typeface="微軟正黑體" panose="020B0604030504040204" pitchFamily="34" charset="-120"/>
                <a:ea typeface="微軟正黑體" panose="020B0604030504040204" pitchFamily="34" charset="-120"/>
              </a:rPr>
              <a:t>4</a:t>
            </a:r>
            <a:r>
              <a:rPr lang="zh-TW" altLang="en-US" sz="2600" b="1" dirty="0" smtClean="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題</a:t>
            </a:r>
            <a:endParaRPr lang="en-US" altLang="zh-TW" sz="2600" b="1" dirty="0" smtClean="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endParaRPr>
          </a:p>
          <a:p>
            <a:pPr defTabSz="685800" eaLnBrk="1" fontAlgn="auto" hangingPunct="1">
              <a:spcBef>
                <a:spcPts val="0"/>
              </a:spcBef>
              <a:spcAft>
                <a:spcPts val="0"/>
              </a:spcAft>
              <a:defRPr/>
            </a:pPr>
            <a:r>
              <a:rPr kumimoji="0" lang="zh-TW" altLang="en-US" sz="2600" b="1" dirty="0" smtClean="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    </a:t>
            </a:r>
            <a:r>
              <a:rPr kumimoji="0" lang="zh-TW" altLang="zh-TW" sz="2600" b="1" dirty="0" smtClean="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相容性</a:t>
            </a:r>
            <a:r>
              <a:rPr kumimoji="0" lang="zh-TW" altLang="en-US" sz="2600" b="1" dirty="0" smtClean="0">
                <a:solidFill>
                  <a:schemeClr val="tx1"/>
                </a:solidFill>
                <a:latin typeface="微軟正黑體" panose="020B0604030504040204" pitchFamily="34" charset="-120"/>
                <a:ea typeface="微軟正黑體" panose="020B0604030504040204" pitchFamily="34" charset="-120"/>
              </a:rPr>
              <a:t>：</a:t>
            </a:r>
            <a:r>
              <a:rPr kumimoji="0" lang="en-US" altLang="zh-TW" sz="2600" b="1" dirty="0" smtClean="0">
                <a:solidFill>
                  <a:schemeClr val="tx1"/>
                </a:solidFill>
                <a:latin typeface="微軟正黑體" panose="020B0604030504040204" pitchFamily="34" charset="-120"/>
                <a:ea typeface="微軟正黑體" panose="020B0604030504040204" pitchFamily="34" charset="-120"/>
              </a:rPr>
              <a:t>5</a:t>
            </a:r>
            <a:r>
              <a:rPr lang="zh-TW" altLang="en-US" sz="2600" b="1" dirty="0" smtClean="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題                 </a:t>
            </a:r>
            <a:r>
              <a:rPr kumimoji="0" lang="zh-TW" altLang="zh-TW" sz="2600" b="1" dirty="0" smtClean="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知覺</a:t>
            </a:r>
            <a:r>
              <a:rPr kumimoji="0" lang="zh-TW" altLang="zh-TW" sz="2600" b="1"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資訊品質</a:t>
            </a:r>
            <a:r>
              <a:rPr kumimoji="0" lang="zh-TW" altLang="en-US" sz="2600" b="1" dirty="0">
                <a:solidFill>
                  <a:schemeClr val="tx1"/>
                </a:solidFill>
                <a:latin typeface="微軟正黑體" panose="020B0604030504040204" pitchFamily="34" charset="-120"/>
                <a:ea typeface="微軟正黑體" panose="020B0604030504040204" pitchFamily="34" charset="-120"/>
              </a:rPr>
              <a:t>：</a:t>
            </a:r>
            <a:r>
              <a:rPr kumimoji="0" lang="en-US" altLang="zh-TW" sz="2600" b="1" dirty="0">
                <a:solidFill>
                  <a:schemeClr val="tx1"/>
                </a:solidFill>
                <a:latin typeface="微軟正黑體" panose="020B0604030504040204" pitchFamily="34" charset="-120"/>
                <a:ea typeface="微軟正黑體" panose="020B0604030504040204" pitchFamily="34" charset="-120"/>
              </a:rPr>
              <a:t>4</a:t>
            </a:r>
            <a:r>
              <a:rPr lang="zh-TW" altLang="en-US" sz="2600" b="1" dirty="0" smtClean="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題</a:t>
            </a:r>
            <a:endParaRPr lang="en-US" altLang="zh-TW" sz="2600" b="1" dirty="0" smtClean="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endParaRPr>
          </a:p>
          <a:p>
            <a:pPr defTabSz="685800" eaLnBrk="1" fontAlgn="auto" hangingPunct="1">
              <a:spcBef>
                <a:spcPts val="0"/>
              </a:spcBef>
              <a:spcAft>
                <a:spcPts val="0"/>
              </a:spcAft>
              <a:defRPr/>
            </a:pPr>
            <a:r>
              <a:rPr kumimoji="0" lang="zh-TW" altLang="en-US" sz="2600" b="1" dirty="0" smtClean="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    </a:t>
            </a:r>
            <a:r>
              <a:rPr kumimoji="0" lang="zh-TW" altLang="zh-TW" sz="2600" b="1" dirty="0" smtClean="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知覺</a:t>
            </a:r>
            <a:r>
              <a:rPr kumimoji="0" lang="zh-TW" altLang="zh-TW" sz="2600" b="1"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有用</a:t>
            </a:r>
            <a:r>
              <a:rPr kumimoji="0" lang="zh-TW" altLang="zh-TW" sz="2600" b="1" dirty="0" smtClean="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性</a:t>
            </a:r>
            <a:r>
              <a:rPr kumimoji="0" lang="zh-TW" altLang="en-US" sz="2600" b="1" dirty="0" smtClean="0">
                <a:solidFill>
                  <a:schemeClr val="tx1"/>
                </a:solidFill>
                <a:latin typeface="微軟正黑體" panose="020B0604030504040204" pitchFamily="34" charset="-120"/>
                <a:ea typeface="微軟正黑體" panose="020B0604030504040204" pitchFamily="34" charset="-120"/>
              </a:rPr>
              <a:t>：</a:t>
            </a:r>
            <a:r>
              <a:rPr kumimoji="0" lang="en-US" altLang="zh-TW" sz="2600" b="1" dirty="0" smtClean="0">
                <a:solidFill>
                  <a:schemeClr val="tx1"/>
                </a:solidFill>
                <a:latin typeface="微軟正黑體" panose="020B0604030504040204" pitchFamily="34" charset="-120"/>
                <a:ea typeface="微軟正黑體" panose="020B0604030504040204" pitchFamily="34" charset="-120"/>
              </a:rPr>
              <a:t>5</a:t>
            </a:r>
            <a:r>
              <a:rPr lang="zh-TW" altLang="en-US" sz="2600" b="1" dirty="0" smtClean="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題         </a:t>
            </a:r>
            <a:r>
              <a:rPr kumimoji="0" lang="zh-TW" altLang="zh-TW" sz="2600" b="1" dirty="0" smtClean="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使用</a:t>
            </a:r>
            <a:r>
              <a:rPr kumimoji="0" lang="zh-TW" altLang="zh-TW" sz="2600" b="1"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數位課程</a:t>
            </a:r>
            <a:r>
              <a:rPr kumimoji="0" lang="zh-TW" altLang="en-US" sz="2600" b="1"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之</a:t>
            </a:r>
            <a:r>
              <a:rPr kumimoji="0" lang="zh-TW" altLang="zh-TW" sz="2600" b="1"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行為意圖</a:t>
            </a:r>
            <a:r>
              <a:rPr kumimoji="0" lang="zh-TW" altLang="en-US" sz="2600" b="1" dirty="0">
                <a:solidFill>
                  <a:schemeClr val="tx1"/>
                </a:solidFill>
                <a:latin typeface="微軟正黑體" panose="020B0604030504040204" pitchFamily="34" charset="-120"/>
                <a:ea typeface="微軟正黑體" panose="020B0604030504040204" pitchFamily="34" charset="-120"/>
              </a:rPr>
              <a:t>：</a:t>
            </a:r>
            <a:r>
              <a:rPr kumimoji="0" lang="en-US" altLang="zh-TW" sz="2600" b="1" dirty="0">
                <a:solidFill>
                  <a:schemeClr val="tx1"/>
                </a:solidFill>
                <a:latin typeface="微軟正黑體" panose="020B0604030504040204" pitchFamily="34" charset="-120"/>
                <a:ea typeface="微軟正黑體" panose="020B0604030504040204" pitchFamily="34" charset="-120"/>
              </a:rPr>
              <a:t>5</a:t>
            </a:r>
            <a:r>
              <a:rPr lang="zh-TW" altLang="en-US" sz="2600" b="1" dirty="0" smtClean="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rPr>
              <a:t>題</a:t>
            </a:r>
            <a:endParaRPr lang="en-US" altLang="zh-TW" sz="2600" b="1" dirty="0">
              <a:solidFill>
                <a:schemeClr val="tx1"/>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14" name="圓角矩形 13"/>
          <p:cNvSpPr/>
          <p:nvPr/>
        </p:nvSpPr>
        <p:spPr>
          <a:xfrm>
            <a:off x="323529" y="4869160"/>
            <a:ext cx="8496945" cy="1512168"/>
          </a:xfrm>
          <a:prstGeom prst="roundRect">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685800" eaLnBrk="1" fontAlgn="auto" hangingPunct="1">
              <a:spcBef>
                <a:spcPts val="0"/>
              </a:spcBef>
              <a:spcAft>
                <a:spcPts val="0"/>
              </a:spcAft>
              <a:defRPr/>
            </a:pPr>
            <a:r>
              <a:rPr lang="en-US" altLang="zh-TW" sz="2400" dirty="0" smtClean="0">
                <a:solidFill>
                  <a:schemeClr val="tx1"/>
                </a:solidFill>
                <a:latin typeface="Times New Roman" panose="02020603050405020304" pitchFamily="18" charset="0"/>
                <a:ea typeface="微軟正黑體" panose="020B0604030504040204" pitchFamily="34" charset="-120"/>
                <a:cs typeface="Times New Roman" panose="02020603050405020304" pitchFamily="18" charset="0"/>
              </a:rPr>
              <a:t>Cheng(2013)</a:t>
            </a:r>
            <a:r>
              <a:rPr lang="zh-TW" altLang="zh-TW" sz="2400" dirty="0" smtClean="0">
                <a:solidFill>
                  <a:schemeClr val="tx1"/>
                </a:solidFill>
                <a:latin typeface="Times New Roman" panose="02020603050405020304" pitchFamily="18" charset="0"/>
                <a:ea typeface="微軟正黑體" panose="020B0604030504040204" pitchFamily="34" charset="-120"/>
                <a:cs typeface="Times New Roman" panose="02020603050405020304" pitchFamily="18" charset="0"/>
              </a:rPr>
              <a:t>、</a:t>
            </a:r>
            <a:r>
              <a:rPr lang="en-US" altLang="zh-TW" sz="2400" dirty="0">
                <a:solidFill>
                  <a:schemeClr val="tx1"/>
                </a:solidFill>
                <a:latin typeface="Times New Roman" panose="02020603050405020304" pitchFamily="18" charset="0"/>
                <a:ea typeface="微軟正黑體" panose="020B0604030504040204" pitchFamily="34" charset="-120"/>
                <a:cs typeface="Times New Roman" panose="02020603050405020304" pitchFamily="18" charset="0"/>
              </a:rPr>
              <a:t>Lee(2010)</a:t>
            </a:r>
            <a:r>
              <a:rPr lang="zh-TW" altLang="zh-TW" sz="2400" dirty="0">
                <a:solidFill>
                  <a:schemeClr val="tx1"/>
                </a:solidFill>
                <a:latin typeface="Times New Roman" panose="02020603050405020304" pitchFamily="18" charset="0"/>
                <a:ea typeface="微軟正黑體" panose="020B0604030504040204" pitchFamily="34" charset="-120"/>
                <a:cs typeface="Times New Roman" panose="02020603050405020304" pitchFamily="18" charset="0"/>
              </a:rPr>
              <a:t>、</a:t>
            </a:r>
            <a:r>
              <a:rPr lang="en-US" altLang="zh-TW" sz="2400" dirty="0">
                <a:solidFill>
                  <a:schemeClr val="tx1"/>
                </a:solidFill>
                <a:latin typeface="Times New Roman" panose="02020603050405020304" pitchFamily="18" charset="0"/>
                <a:ea typeface="微軟正黑體" panose="020B0604030504040204" pitchFamily="34" charset="-120"/>
                <a:cs typeface="Times New Roman" panose="02020603050405020304" pitchFamily="18" charset="0"/>
              </a:rPr>
              <a:t>Lee(2008</a:t>
            </a:r>
            <a:r>
              <a:rPr lang="en-US" altLang="zh-TW" sz="2400" dirty="0" smtClean="0">
                <a:solidFill>
                  <a:schemeClr val="tx1"/>
                </a:solidFill>
                <a:latin typeface="Times New Roman" panose="02020603050405020304" pitchFamily="18" charset="0"/>
                <a:ea typeface="微軟正黑體" panose="020B0604030504040204" pitchFamily="34" charset="-120"/>
                <a:cs typeface="Times New Roman" panose="02020603050405020304" pitchFamily="18" charset="0"/>
              </a:rPr>
              <a:t>)</a:t>
            </a:r>
            <a:r>
              <a:rPr lang="zh-TW" altLang="zh-TW" sz="2400" dirty="0" smtClean="0">
                <a:solidFill>
                  <a:schemeClr val="tx1"/>
                </a:solidFill>
                <a:latin typeface="Times New Roman" panose="02020603050405020304" pitchFamily="18" charset="0"/>
                <a:ea typeface="微軟正黑體" panose="020B0604030504040204" pitchFamily="34" charset="-120"/>
                <a:cs typeface="Times New Roman" panose="02020603050405020304" pitchFamily="18" charset="0"/>
              </a:rPr>
              <a:t>、</a:t>
            </a:r>
            <a:r>
              <a:rPr lang="en-US" altLang="zh-TW" sz="2400" dirty="0">
                <a:solidFill>
                  <a:schemeClr val="tx1"/>
                </a:solidFill>
                <a:latin typeface="Times New Roman" panose="02020603050405020304" pitchFamily="18" charset="0"/>
                <a:ea typeface="微軟正黑體" panose="020B0604030504040204" pitchFamily="34" charset="-120"/>
                <a:cs typeface="Times New Roman" panose="02020603050405020304" pitchFamily="18" charset="0"/>
              </a:rPr>
              <a:t>Ong</a:t>
            </a:r>
            <a:r>
              <a:rPr lang="zh-TW" altLang="zh-TW" sz="2400" dirty="0">
                <a:solidFill>
                  <a:schemeClr val="tx1"/>
                </a:solidFill>
                <a:latin typeface="Times New Roman" panose="02020603050405020304" pitchFamily="18" charset="0"/>
                <a:ea typeface="微軟正黑體" panose="020B0604030504040204" pitchFamily="34" charset="-120"/>
                <a:cs typeface="Times New Roman" panose="02020603050405020304" pitchFamily="18" charset="0"/>
              </a:rPr>
              <a:t>和</a:t>
            </a:r>
            <a:r>
              <a:rPr lang="en-US" altLang="zh-TW" sz="2400" dirty="0">
                <a:solidFill>
                  <a:schemeClr val="tx1"/>
                </a:solidFill>
                <a:latin typeface="Times New Roman" panose="02020603050405020304" pitchFamily="18" charset="0"/>
                <a:ea typeface="微軟正黑體" panose="020B0604030504040204" pitchFamily="34" charset="-120"/>
                <a:cs typeface="Times New Roman" panose="02020603050405020304" pitchFamily="18" charset="0"/>
              </a:rPr>
              <a:t>Lai(2006</a:t>
            </a:r>
            <a:r>
              <a:rPr lang="en-US" altLang="zh-TW" sz="2400" dirty="0" smtClean="0">
                <a:solidFill>
                  <a:schemeClr val="tx1"/>
                </a:solidFill>
                <a:latin typeface="Times New Roman" panose="02020603050405020304" pitchFamily="18" charset="0"/>
                <a:ea typeface="微軟正黑體" panose="020B0604030504040204" pitchFamily="34" charset="-120"/>
                <a:cs typeface="Times New Roman" panose="02020603050405020304" pitchFamily="18" charset="0"/>
              </a:rPr>
              <a:t>)</a:t>
            </a:r>
            <a:r>
              <a:rPr lang="zh-TW" altLang="zh-TW" sz="2400" dirty="0" smtClean="0">
                <a:solidFill>
                  <a:schemeClr val="tx1"/>
                </a:solidFill>
                <a:latin typeface="Times New Roman" panose="02020603050405020304" pitchFamily="18" charset="0"/>
                <a:ea typeface="微軟正黑體" panose="020B0604030504040204" pitchFamily="34" charset="-120"/>
                <a:cs typeface="Times New Roman" panose="02020603050405020304" pitchFamily="18" charset="0"/>
              </a:rPr>
              <a:t>、</a:t>
            </a:r>
            <a:r>
              <a:rPr lang="en-US" altLang="zh-TW" sz="2400" dirty="0">
                <a:solidFill>
                  <a:schemeClr val="tx1"/>
                </a:solidFill>
                <a:latin typeface="Times New Roman" panose="02020603050405020304" pitchFamily="18" charset="0"/>
                <a:ea typeface="微軟正黑體" panose="020B0604030504040204" pitchFamily="34" charset="-120"/>
                <a:cs typeface="Times New Roman" panose="02020603050405020304" pitchFamily="18" charset="0"/>
              </a:rPr>
              <a:t>Tung</a:t>
            </a:r>
            <a:r>
              <a:rPr lang="zh-TW" altLang="zh-TW" sz="2400" dirty="0">
                <a:solidFill>
                  <a:schemeClr val="tx1"/>
                </a:solidFill>
                <a:latin typeface="Times New Roman" panose="02020603050405020304" pitchFamily="18" charset="0"/>
                <a:ea typeface="微軟正黑體" panose="020B0604030504040204" pitchFamily="34" charset="-120"/>
                <a:cs typeface="Times New Roman" panose="02020603050405020304" pitchFamily="18" charset="0"/>
              </a:rPr>
              <a:t>和</a:t>
            </a:r>
            <a:r>
              <a:rPr lang="en-US" altLang="zh-TW" sz="2400" dirty="0" smtClean="0">
                <a:solidFill>
                  <a:schemeClr val="tx1"/>
                </a:solidFill>
                <a:latin typeface="Times New Roman" panose="02020603050405020304" pitchFamily="18" charset="0"/>
                <a:ea typeface="微軟正黑體" panose="020B0604030504040204" pitchFamily="34" charset="-120"/>
                <a:cs typeface="Times New Roman" panose="02020603050405020304" pitchFamily="18" charset="0"/>
              </a:rPr>
              <a:t>Chang(2008a)</a:t>
            </a:r>
            <a:r>
              <a:rPr lang="zh-TW" altLang="en-US" sz="2400" dirty="0" smtClean="0">
                <a:solidFill>
                  <a:schemeClr val="tx1"/>
                </a:solidFill>
                <a:latin typeface="Times New Roman" panose="02020603050405020304" pitchFamily="18" charset="0"/>
                <a:ea typeface="微軟正黑體" panose="020B0604030504040204" pitchFamily="34" charset="-120"/>
                <a:cs typeface="Times New Roman" panose="02020603050405020304" pitchFamily="18" charset="0"/>
              </a:rPr>
              <a:t>以及</a:t>
            </a:r>
            <a:r>
              <a:rPr lang="en-US" altLang="zh-TW" sz="2400" dirty="0" smtClean="0">
                <a:solidFill>
                  <a:schemeClr val="tx1"/>
                </a:solidFill>
                <a:latin typeface="Times New Roman" panose="02020603050405020304" pitchFamily="18" charset="0"/>
                <a:ea typeface="微軟正黑體" panose="020B0604030504040204" pitchFamily="34" charset="-120"/>
                <a:cs typeface="Times New Roman" panose="02020603050405020304" pitchFamily="18" charset="0"/>
              </a:rPr>
              <a:t>Tung</a:t>
            </a:r>
            <a:r>
              <a:rPr lang="zh-TW" altLang="zh-TW" sz="2400" dirty="0">
                <a:solidFill>
                  <a:schemeClr val="tx1"/>
                </a:solidFill>
                <a:latin typeface="Times New Roman" panose="02020603050405020304" pitchFamily="18" charset="0"/>
                <a:ea typeface="微軟正黑體" panose="020B0604030504040204" pitchFamily="34" charset="-120"/>
                <a:cs typeface="Times New Roman" panose="02020603050405020304" pitchFamily="18" charset="0"/>
              </a:rPr>
              <a:t>和</a:t>
            </a:r>
            <a:r>
              <a:rPr lang="en-US" altLang="zh-TW" sz="2400" dirty="0">
                <a:solidFill>
                  <a:schemeClr val="tx1"/>
                </a:solidFill>
                <a:latin typeface="Times New Roman" panose="02020603050405020304" pitchFamily="18" charset="0"/>
                <a:ea typeface="微軟正黑體" panose="020B0604030504040204" pitchFamily="34" charset="-120"/>
                <a:cs typeface="Times New Roman" panose="02020603050405020304" pitchFamily="18" charset="0"/>
              </a:rPr>
              <a:t>Chang(2008b)</a:t>
            </a:r>
          </a:p>
        </p:txBody>
      </p:sp>
    </p:spTree>
    <p:extLst>
      <p:ext uri="{BB962C8B-B14F-4D97-AF65-F5344CB8AC3E}">
        <p14:creationId xmlns:p14="http://schemas.microsoft.com/office/powerpoint/2010/main" val="7639067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7"/>
          <p:cNvSpPr>
            <a:spLocks noGrp="1" noChangeArrowheads="1"/>
          </p:cNvSpPr>
          <p:nvPr>
            <p:ph type="title"/>
          </p:nvPr>
        </p:nvSpPr>
        <p:spPr>
          <a:xfrm>
            <a:off x="179388" y="265798"/>
            <a:ext cx="8785225" cy="646331"/>
          </a:xfrm>
          <a:solidFill>
            <a:schemeClr val="accent4">
              <a:lumMod val="75000"/>
            </a:schemeClr>
          </a:solidFill>
        </p:spPr>
        <p:txBody>
          <a:bodyPr rtlCol="0">
            <a:spAutoFit/>
          </a:bodyPr>
          <a:lstStyle/>
          <a:p>
            <a:pPr algn="ctr" eaLnBrk="1" fontAlgn="auto" hangingPunct="1">
              <a:spcAft>
                <a:spcPts val="0"/>
              </a:spcAft>
              <a:defRPr/>
            </a:pPr>
            <a:r>
              <a:rPr lang="en-US" altLang="zh-TW" sz="4000" b="1" dirty="0">
                <a:solidFill>
                  <a:schemeClr val="bg1">
                    <a:lumMod val="95000"/>
                  </a:schemeClr>
                </a:solidFill>
                <a:latin typeface="Times New Roman" pitchFamily="18" charset="0"/>
                <a:ea typeface="標楷體" pitchFamily="65" charset="-120"/>
                <a:cs typeface="Times New Roman" pitchFamily="18" charset="0"/>
              </a:rPr>
              <a:t>4. </a:t>
            </a:r>
            <a:r>
              <a:rPr lang="zh-TW" altLang="en-US" sz="4000" b="1" dirty="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rPr>
              <a:t>研究</a:t>
            </a:r>
            <a:r>
              <a:rPr lang="zh-TW" altLang="en-US" sz="4000" b="1" dirty="0" smtClean="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rPr>
              <a:t>結果與討</a:t>
            </a:r>
            <a:r>
              <a:rPr lang="zh-TW" altLang="en-US" sz="4000" b="1" dirty="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rPr>
              <a:t>論</a:t>
            </a:r>
            <a:endParaRPr lang="zh-TW" altLang="en-US" sz="4000" b="1" dirty="0">
              <a:solidFill>
                <a:schemeClr val="bg1">
                  <a:lumMod val="95000"/>
                </a:schemeClr>
              </a:solidFill>
              <a:latin typeface="微軟正黑體" panose="020B0604030504040204" pitchFamily="34" charset="-120"/>
              <a:ea typeface="微軟正黑體" panose="020B0604030504040204" pitchFamily="34" charset="-120"/>
            </a:endParaRPr>
          </a:p>
        </p:txBody>
      </p:sp>
      <p:sp>
        <p:nvSpPr>
          <p:cNvPr id="5123" name="投影片編號版面配置區 43"/>
          <p:cNvSpPr>
            <a:spLocks noGrp="1"/>
          </p:cNvSpPr>
          <p:nvPr>
            <p:ph type="sldNum" sz="quarter" idx="12"/>
          </p:nvPr>
        </p:nvSpPr>
        <p:spPr bwMode="auto">
          <a:xfrm>
            <a:off x="7085642" y="6489169"/>
            <a:ext cx="205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74CA280D-21E8-4311-B3AF-28B2BAD4B878}" type="slidenum">
              <a:rPr kumimoji="0" lang="zh-TW" altLang="en-US" sz="2000">
                <a:latin typeface="Times New Roman" panose="02020603050405020304" pitchFamily="18" charset="0"/>
                <a:cs typeface="Times New Roman" panose="02020603050405020304" pitchFamily="18" charset="0"/>
              </a:rPr>
              <a:pPr eaLnBrk="1" hangingPunct="1"/>
              <a:t>17</a:t>
            </a:fld>
            <a:endParaRPr kumimoji="0" lang="zh-TW" altLang="en-US" sz="2000" dirty="0">
              <a:latin typeface="Times New Roman" panose="02020603050405020304" pitchFamily="18" charset="0"/>
              <a:cs typeface="Times New Roman" panose="02020603050405020304" pitchFamily="18" charset="0"/>
            </a:endParaRPr>
          </a:p>
        </p:txBody>
      </p:sp>
      <p:grpSp>
        <p:nvGrpSpPr>
          <p:cNvPr id="2" name="Group 53"/>
          <p:cNvGrpSpPr>
            <a:grpSpLocks/>
          </p:cNvGrpSpPr>
          <p:nvPr/>
        </p:nvGrpSpPr>
        <p:grpSpPr bwMode="auto">
          <a:xfrm>
            <a:off x="-2413000" y="1052513"/>
            <a:ext cx="4879975" cy="5184775"/>
            <a:chOff x="-1509" y="754"/>
            <a:chExt cx="3074" cy="3266"/>
          </a:xfrm>
        </p:grpSpPr>
        <p:sp>
          <p:nvSpPr>
            <p:cNvPr id="5179" name="AutoShape 2"/>
            <p:cNvSpPr>
              <a:spLocks noChangeArrowheads="1"/>
            </p:cNvSpPr>
            <p:nvPr/>
          </p:nvSpPr>
          <p:spPr bwMode="ltGray">
            <a:xfrm rot="5400000">
              <a:off x="-1605" y="850"/>
              <a:ext cx="3266" cy="307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03 w 21600"/>
                <a:gd name="T13" fmla="*/ 0 h 21600"/>
                <a:gd name="T14" fmla="*/ 21197 w 21600"/>
                <a:gd name="T15" fmla="*/ 13625 h 21600"/>
              </a:gdLst>
              <a:ahLst/>
              <a:cxnLst>
                <a:cxn ang="T8">
                  <a:pos x="T0" y="T1"/>
                </a:cxn>
                <a:cxn ang="T9">
                  <a:pos x="T2" y="T3"/>
                </a:cxn>
                <a:cxn ang="T10">
                  <a:pos x="T4" y="T5"/>
                </a:cxn>
                <a:cxn ang="T11">
                  <a:pos x="T6" y="T7"/>
                </a:cxn>
              </a:cxnLst>
              <a:rect l="T12" t="T13" r="T14" b="T15"/>
              <a:pathLst>
                <a:path w="21600" h="21600">
                  <a:moveTo>
                    <a:pt x="323" y="10641"/>
                  </a:moveTo>
                  <a:cubicBezTo>
                    <a:pt x="410" y="4916"/>
                    <a:pt x="5075" y="321"/>
                    <a:pt x="10800" y="322"/>
                  </a:cubicBezTo>
                  <a:cubicBezTo>
                    <a:pt x="16524" y="322"/>
                    <a:pt x="21189" y="4916"/>
                    <a:pt x="21276" y="10641"/>
                  </a:cubicBezTo>
                  <a:lnTo>
                    <a:pt x="21598" y="10636"/>
                  </a:lnTo>
                  <a:cubicBezTo>
                    <a:pt x="21509" y="4736"/>
                    <a:pt x="16700" y="-1"/>
                    <a:pt x="10799" y="0"/>
                  </a:cubicBezTo>
                  <a:cubicBezTo>
                    <a:pt x="4899" y="0"/>
                    <a:pt x="90" y="4736"/>
                    <a:pt x="1" y="10636"/>
                  </a:cubicBezTo>
                  <a:lnTo>
                    <a:pt x="323" y="10641"/>
                  </a:lnTo>
                  <a:close/>
                </a:path>
              </a:pathLst>
            </a:custGeom>
            <a:gradFill rotWithShape="0">
              <a:gsLst>
                <a:gs pos="0">
                  <a:srgbClr val="DBE0ED"/>
                </a:gs>
                <a:gs pos="100000">
                  <a:srgbClr val="B0BAD8"/>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zh-TW" altLang="en-US"/>
            </a:p>
          </p:txBody>
        </p:sp>
        <p:sp>
          <p:nvSpPr>
            <p:cNvPr id="5180" name="AutoShape 3"/>
            <p:cNvSpPr>
              <a:spLocks noChangeArrowheads="1"/>
            </p:cNvSpPr>
            <p:nvPr/>
          </p:nvSpPr>
          <p:spPr bwMode="ltGray">
            <a:xfrm rot="5400000" flipH="1">
              <a:off x="-1318" y="1093"/>
              <a:ext cx="2689" cy="2530"/>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0 w 21600"/>
                <a:gd name="T13" fmla="*/ 0 h 21600"/>
                <a:gd name="T14" fmla="*/ 21600 w 21600"/>
                <a:gd name="T15" fmla="*/ 7709 h 21600"/>
              </a:gdLst>
              <a:ahLst/>
              <a:cxnLst>
                <a:cxn ang="T8">
                  <a:pos x="T0" y="T1"/>
                </a:cxn>
                <a:cxn ang="T9">
                  <a:pos x="T2" y="T3"/>
                </a:cxn>
                <a:cxn ang="T10">
                  <a:pos x="T4" y="T5"/>
                </a:cxn>
                <a:cxn ang="T11">
                  <a:pos x="T6" y="T7"/>
                </a:cxn>
              </a:cxnLst>
              <a:rect l="T12" t="T13" r="T14" b="T15"/>
              <a:pathLst>
                <a:path w="21600" h="21600">
                  <a:moveTo>
                    <a:pt x="10744" y="10800"/>
                  </a:moveTo>
                  <a:cubicBezTo>
                    <a:pt x="10744" y="10769"/>
                    <a:pt x="10769" y="10744"/>
                    <a:pt x="10800" y="10744"/>
                  </a:cubicBezTo>
                  <a:cubicBezTo>
                    <a:pt x="10830" y="10743"/>
                    <a:pt x="10855" y="10769"/>
                    <a:pt x="10856" y="10799"/>
                  </a:cubicBezTo>
                  <a:lnTo>
                    <a:pt x="21600" y="10800"/>
                  </a:lnTo>
                  <a:cubicBezTo>
                    <a:pt x="21600" y="4835"/>
                    <a:pt x="16764" y="0"/>
                    <a:pt x="10800" y="0"/>
                  </a:cubicBezTo>
                  <a:cubicBezTo>
                    <a:pt x="4835" y="0"/>
                    <a:pt x="0" y="4835"/>
                    <a:pt x="0" y="10800"/>
                  </a:cubicBezTo>
                  <a:lnTo>
                    <a:pt x="10744" y="10800"/>
                  </a:lnTo>
                  <a:close/>
                </a:path>
              </a:pathLst>
            </a:custGeom>
            <a:gradFill rotWithShape="0">
              <a:gsLst>
                <a:gs pos="0">
                  <a:srgbClr val="E3EBFF"/>
                </a:gs>
                <a:gs pos="100000">
                  <a:srgbClr val="B8CCFE"/>
                </a:gs>
              </a:gsLst>
              <a:lin ang="0" scaled="1"/>
            </a:gradFill>
            <a:ln>
              <a:noFill/>
            </a:ln>
            <a:extLst>
              <a:ext uri="{91240B29-F687-4F45-9708-019B960494DF}">
                <a14:hiddenLine xmlns:a14="http://schemas.microsoft.com/office/drawing/2010/main" w="0" algn="ctr">
                  <a:solidFill>
                    <a:srgbClr val="000000"/>
                  </a:solidFill>
                  <a:miter lim="800000"/>
                  <a:headEnd/>
                  <a:tailEnd/>
                </a14:hiddenLine>
              </a:ext>
            </a:extLst>
          </p:spPr>
          <p:txBody>
            <a:bodyPr wrap="none" anchor="ctr"/>
            <a:lstStyle/>
            <a:p>
              <a:endParaRPr lang="zh-TW" altLang="en-US"/>
            </a:p>
          </p:txBody>
        </p:sp>
      </p:grpSp>
      <p:grpSp>
        <p:nvGrpSpPr>
          <p:cNvPr id="6" name="Group 49"/>
          <p:cNvGrpSpPr>
            <a:grpSpLocks/>
          </p:cNvGrpSpPr>
          <p:nvPr/>
        </p:nvGrpSpPr>
        <p:grpSpPr bwMode="auto">
          <a:xfrm>
            <a:off x="2038386" y="2306381"/>
            <a:ext cx="5918278" cy="647700"/>
            <a:chOff x="1350" y="1661"/>
            <a:chExt cx="3240" cy="408"/>
          </a:xfrm>
        </p:grpSpPr>
        <p:grpSp>
          <p:nvGrpSpPr>
            <p:cNvPr id="5163" name="Group 16"/>
            <p:cNvGrpSpPr>
              <a:grpSpLocks/>
            </p:cNvGrpSpPr>
            <p:nvPr/>
          </p:nvGrpSpPr>
          <p:grpSpPr bwMode="auto">
            <a:xfrm>
              <a:off x="1350" y="1739"/>
              <a:ext cx="240" cy="240"/>
              <a:chOff x="2078" y="1680"/>
              <a:chExt cx="1615" cy="1615"/>
            </a:xfrm>
          </p:grpSpPr>
          <p:sp>
            <p:nvSpPr>
              <p:cNvPr id="5165" name="Oval 17"/>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5166" name="Oval 18"/>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21" name="Oval 19"/>
              <p:cNvSpPr>
                <a:spLocks noChangeArrowheads="1"/>
              </p:cNvSpPr>
              <p:nvPr/>
            </p:nvSpPr>
            <p:spPr bwMode="gray">
              <a:xfrm>
                <a:off x="2253" y="1855"/>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1" fontAlgn="auto" hangingPunct="1">
                  <a:spcBef>
                    <a:spcPts val="0"/>
                  </a:spcBef>
                  <a:spcAft>
                    <a:spcPts val="0"/>
                  </a:spcAft>
                  <a:defRPr/>
                </a:pPr>
                <a:endParaRPr kumimoji="0" lang="zh-TW" altLang="en-US">
                  <a:latin typeface="+mn-lt"/>
                </a:endParaRPr>
              </a:p>
            </p:txBody>
          </p:sp>
          <p:sp>
            <p:nvSpPr>
              <p:cNvPr id="5168" name="Oval 20"/>
              <p:cNvSpPr>
                <a:spLocks noChangeArrowheads="1"/>
              </p:cNvSpPr>
              <p:nvPr/>
            </p:nvSpPr>
            <p:spPr bwMode="gray">
              <a:xfrm>
                <a:off x="2254" y="1856"/>
                <a:ext cx="1262" cy="1264"/>
              </a:xfrm>
              <a:prstGeom prst="ellipse">
                <a:avLst/>
              </a:prstGeom>
              <a:gradFill rotWithShape="1">
                <a:gsLst>
                  <a:gs pos="0">
                    <a:srgbClr val="000000"/>
                  </a:gs>
                  <a:gs pos="100000">
                    <a:srgbClr val="48BE67"/>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23" name="Oval 21"/>
              <p:cNvSpPr>
                <a:spLocks noChangeArrowheads="1"/>
              </p:cNvSpPr>
              <p:nvPr/>
            </p:nvSpPr>
            <p:spPr bwMode="gray">
              <a:xfrm>
                <a:off x="2334" y="1936"/>
                <a:ext cx="1097"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1" fontAlgn="auto" hangingPunct="1">
                  <a:spcBef>
                    <a:spcPts val="0"/>
                  </a:spcBef>
                  <a:spcAft>
                    <a:spcPts val="0"/>
                  </a:spcAft>
                  <a:defRPr/>
                </a:pPr>
                <a:endParaRPr kumimoji="0" lang="zh-TW" altLang="en-US">
                  <a:latin typeface="+mn-lt"/>
                </a:endParaRPr>
              </a:p>
            </p:txBody>
          </p:sp>
          <p:sp>
            <p:nvSpPr>
              <p:cNvPr id="5170" name="Oval 22"/>
              <p:cNvSpPr>
                <a:spLocks noChangeArrowheads="1"/>
              </p:cNvSpPr>
              <p:nvPr/>
            </p:nvSpPr>
            <p:spPr bwMode="gray">
              <a:xfrm>
                <a:off x="2337" y="1939"/>
                <a:ext cx="1096" cy="1098"/>
              </a:xfrm>
              <a:prstGeom prst="ellipse">
                <a:avLst/>
              </a:prstGeom>
              <a:gradFill rotWithShape="0">
                <a:gsLst>
                  <a:gs pos="0">
                    <a:srgbClr val="FFFF00"/>
                  </a:gs>
                  <a:gs pos="100000">
                    <a:srgbClr val="45326D"/>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grpSp>
        <p:sp>
          <p:nvSpPr>
            <p:cNvPr id="5164" name="AutoShape 7"/>
            <p:cNvSpPr>
              <a:spLocks noChangeArrowheads="1"/>
            </p:cNvSpPr>
            <p:nvPr/>
          </p:nvSpPr>
          <p:spPr bwMode="gray">
            <a:xfrm>
              <a:off x="1564" y="1661"/>
              <a:ext cx="3026" cy="408"/>
            </a:xfrm>
            <a:prstGeom prst="roundRect">
              <a:avLst>
                <a:gd name="adj" fmla="val 50000"/>
              </a:avLst>
            </a:prstGeom>
            <a:gradFill rotWithShape="1">
              <a:gsLst>
                <a:gs pos="0">
                  <a:srgbClr val="FFFFFF"/>
                </a:gs>
                <a:gs pos="100000">
                  <a:srgbClr val="E7F5CF"/>
                </a:gs>
              </a:gsLst>
              <a:lin ang="0" scaled="1"/>
            </a:gradFill>
            <a:ln w="28575" algn="ctr">
              <a:solidFill>
                <a:srgbClr val="B2B2B2"/>
              </a:solidFill>
              <a:round/>
              <a:headEnd/>
              <a:tailEnd/>
            </a:ln>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kumimoji="0" lang="en-US" altLang="zh-TW" sz="3600" b="1" dirty="0">
                  <a:solidFill>
                    <a:srgbClr val="000000"/>
                  </a:solidFill>
                  <a:latin typeface="Times New Roman" panose="02020603050405020304" pitchFamily="18" charset="0"/>
                  <a:ea typeface="標楷體" pitchFamily="65" charset="-120"/>
                  <a:cs typeface="Times New Roman" panose="02020603050405020304" pitchFamily="18" charset="0"/>
                </a:rPr>
                <a:t>4.1</a:t>
              </a:r>
              <a:r>
                <a:rPr kumimoji="0" lang="en-US" altLang="zh-TW" sz="3600" b="1" dirty="0">
                  <a:solidFill>
                    <a:srgbClr val="000000"/>
                  </a:solidFill>
                  <a:latin typeface="Georgia" pitchFamily="18" charset="0"/>
                  <a:ea typeface="標楷體" pitchFamily="65" charset="-120"/>
                </a:rPr>
                <a:t> </a:t>
              </a:r>
              <a:r>
                <a:rPr kumimoji="0" lang="zh-TW" altLang="en-US" sz="3600" b="1" dirty="0">
                  <a:solidFill>
                    <a:srgbClr val="000000"/>
                  </a:solidFill>
                  <a:latin typeface="微軟正黑體" panose="020B0604030504040204" pitchFamily="34" charset="-120"/>
                  <a:ea typeface="微軟正黑體" panose="020B0604030504040204" pitchFamily="34" charset="-120"/>
                </a:rPr>
                <a:t>描述性統計分析</a:t>
              </a:r>
              <a:endParaRPr kumimoji="0" lang="en-US" altLang="zh-TW" sz="3600" b="1" dirty="0">
                <a:solidFill>
                  <a:srgbClr val="000000"/>
                </a:solidFill>
                <a:latin typeface="微軟正黑體" panose="020B0604030504040204" pitchFamily="34" charset="-120"/>
                <a:ea typeface="微軟正黑體" panose="020B0604030504040204" pitchFamily="34" charset="-120"/>
              </a:endParaRPr>
            </a:p>
          </p:txBody>
        </p:sp>
      </p:grpSp>
      <p:grpSp>
        <p:nvGrpSpPr>
          <p:cNvPr id="10" name="Group 51"/>
          <p:cNvGrpSpPr>
            <a:grpSpLocks/>
          </p:cNvGrpSpPr>
          <p:nvPr/>
        </p:nvGrpSpPr>
        <p:grpSpPr bwMode="auto">
          <a:xfrm>
            <a:off x="1966169" y="4619811"/>
            <a:ext cx="5341420" cy="614362"/>
            <a:chOff x="1338" y="2816"/>
            <a:chExt cx="3455" cy="387"/>
          </a:xfrm>
        </p:grpSpPr>
        <p:grpSp>
          <p:nvGrpSpPr>
            <p:cNvPr id="5147" name="Group 30"/>
            <p:cNvGrpSpPr>
              <a:grpSpLocks/>
            </p:cNvGrpSpPr>
            <p:nvPr/>
          </p:nvGrpSpPr>
          <p:grpSpPr bwMode="auto">
            <a:xfrm>
              <a:off x="1338" y="2873"/>
              <a:ext cx="240" cy="240"/>
              <a:chOff x="2078" y="1680"/>
              <a:chExt cx="1615" cy="1615"/>
            </a:xfrm>
          </p:grpSpPr>
          <p:sp>
            <p:nvSpPr>
              <p:cNvPr id="5149" name="Oval 31"/>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5150" name="Oval 32"/>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39" name="Oval 33"/>
              <p:cNvSpPr>
                <a:spLocks noChangeArrowheads="1"/>
              </p:cNvSpPr>
              <p:nvPr/>
            </p:nvSpPr>
            <p:spPr bwMode="gray">
              <a:xfrm>
                <a:off x="2254" y="1855"/>
                <a:ext cx="1263"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1" fontAlgn="auto" hangingPunct="1">
                  <a:spcBef>
                    <a:spcPts val="0"/>
                  </a:spcBef>
                  <a:spcAft>
                    <a:spcPts val="0"/>
                  </a:spcAft>
                  <a:defRPr/>
                </a:pPr>
                <a:endParaRPr kumimoji="0" lang="zh-TW" altLang="en-US">
                  <a:latin typeface="+mn-lt"/>
                </a:endParaRPr>
              </a:p>
            </p:txBody>
          </p:sp>
          <p:sp>
            <p:nvSpPr>
              <p:cNvPr id="5152" name="Oval 34"/>
              <p:cNvSpPr>
                <a:spLocks noChangeArrowheads="1"/>
              </p:cNvSpPr>
              <p:nvPr/>
            </p:nvSpPr>
            <p:spPr bwMode="gray">
              <a:xfrm>
                <a:off x="2254" y="1856"/>
                <a:ext cx="1262" cy="1264"/>
              </a:xfrm>
              <a:prstGeom prst="ellipse">
                <a:avLst/>
              </a:prstGeom>
              <a:gradFill rotWithShape="1">
                <a:gsLst>
                  <a:gs pos="0">
                    <a:srgbClr val="000000"/>
                  </a:gs>
                  <a:gs pos="100000">
                    <a:srgbClr val="8D67E1"/>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41" name="Oval 35"/>
              <p:cNvSpPr>
                <a:spLocks noChangeArrowheads="1"/>
              </p:cNvSpPr>
              <p:nvPr/>
            </p:nvSpPr>
            <p:spPr bwMode="gray">
              <a:xfrm>
                <a:off x="2339" y="1936"/>
                <a:ext cx="1093"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1" fontAlgn="auto" hangingPunct="1">
                  <a:spcBef>
                    <a:spcPts val="0"/>
                  </a:spcBef>
                  <a:spcAft>
                    <a:spcPts val="0"/>
                  </a:spcAft>
                  <a:defRPr/>
                </a:pPr>
                <a:endParaRPr kumimoji="0" lang="zh-TW" altLang="en-US">
                  <a:latin typeface="+mn-lt"/>
                </a:endParaRPr>
              </a:p>
            </p:txBody>
          </p:sp>
          <p:sp>
            <p:nvSpPr>
              <p:cNvPr id="5154" name="Oval 36"/>
              <p:cNvSpPr>
                <a:spLocks noChangeArrowheads="1"/>
              </p:cNvSpPr>
              <p:nvPr/>
            </p:nvSpPr>
            <p:spPr bwMode="gray">
              <a:xfrm>
                <a:off x="2337" y="1939"/>
                <a:ext cx="1096" cy="1098"/>
              </a:xfrm>
              <a:prstGeom prst="ellipse">
                <a:avLst/>
              </a:prstGeom>
              <a:gradFill rotWithShape="0">
                <a:gsLst>
                  <a:gs pos="0">
                    <a:srgbClr val="FF6699"/>
                  </a:gs>
                  <a:gs pos="100000">
                    <a:srgbClr val="224C36"/>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grpSp>
        <p:sp>
          <p:nvSpPr>
            <p:cNvPr id="5148" name="AutoShape 5"/>
            <p:cNvSpPr>
              <a:spLocks noChangeArrowheads="1"/>
            </p:cNvSpPr>
            <p:nvPr/>
          </p:nvSpPr>
          <p:spPr bwMode="gray">
            <a:xfrm>
              <a:off x="1560" y="2816"/>
              <a:ext cx="3233" cy="387"/>
            </a:xfrm>
            <a:prstGeom prst="roundRect">
              <a:avLst>
                <a:gd name="adj" fmla="val 50000"/>
              </a:avLst>
            </a:prstGeom>
            <a:gradFill rotWithShape="1">
              <a:gsLst>
                <a:gs pos="0">
                  <a:srgbClr val="FFFFFF"/>
                </a:gs>
                <a:gs pos="100000">
                  <a:srgbClr val="E7F5CF"/>
                </a:gs>
              </a:gsLst>
              <a:lin ang="0" scaled="1"/>
            </a:gradFill>
            <a:ln w="28575" algn="ctr">
              <a:solidFill>
                <a:schemeClr val="tx2"/>
              </a:solidFill>
              <a:round/>
              <a:headEnd/>
              <a:tailEnd/>
            </a:ln>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kumimoji="0" lang="en-US" altLang="zh-TW" sz="3600" b="1" dirty="0" smtClean="0">
                  <a:solidFill>
                    <a:srgbClr val="000000"/>
                  </a:solidFill>
                  <a:latin typeface="Times New Roman" panose="02020603050405020304" pitchFamily="18" charset="0"/>
                  <a:ea typeface="標楷體" pitchFamily="65" charset="-120"/>
                  <a:cs typeface="Times New Roman" panose="02020603050405020304" pitchFamily="18" charset="0"/>
                </a:rPr>
                <a:t>4.3</a:t>
              </a:r>
              <a:r>
                <a:rPr kumimoji="0" lang="en-US" altLang="zh-TW" sz="3600" b="1" dirty="0" smtClean="0">
                  <a:solidFill>
                    <a:srgbClr val="000000"/>
                  </a:solidFill>
                  <a:latin typeface="Georgia" pitchFamily="18" charset="0"/>
                  <a:ea typeface="標楷體" pitchFamily="65" charset="-120"/>
                </a:rPr>
                <a:t> </a:t>
              </a:r>
              <a:r>
                <a:rPr kumimoji="0" lang="zh-TW" altLang="en-US" sz="3600" b="1" dirty="0" smtClean="0">
                  <a:solidFill>
                    <a:srgbClr val="000000"/>
                  </a:solidFill>
                  <a:latin typeface="微軟正黑體" panose="020B0604030504040204" pitchFamily="34" charset="-120"/>
                  <a:ea typeface="微軟正黑體" panose="020B0604030504040204" pitchFamily="34" charset="-120"/>
                </a:rPr>
                <a:t>研 究 結 果</a:t>
              </a:r>
              <a:endParaRPr kumimoji="0" lang="en-US" altLang="zh-TW" sz="3600" b="1" dirty="0">
                <a:solidFill>
                  <a:srgbClr val="000000"/>
                </a:solidFill>
                <a:latin typeface="微軟正黑體" panose="020B0604030504040204" pitchFamily="34" charset="-120"/>
                <a:ea typeface="微軟正黑體" panose="020B0604030504040204" pitchFamily="34" charset="-120"/>
              </a:endParaRPr>
            </a:p>
          </p:txBody>
        </p:sp>
      </p:grpSp>
      <p:grpSp>
        <p:nvGrpSpPr>
          <p:cNvPr id="45" name="Group 51"/>
          <p:cNvGrpSpPr>
            <a:grpSpLocks/>
          </p:cNvGrpSpPr>
          <p:nvPr/>
        </p:nvGrpSpPr>
        <p:grpSpPr bwMode="auto">
          <a:xfrm>
            <a:off x="2262546" y="3475698"/>
            <a:ext cx="6198745" cy="614363"/>
            <a:chOff x="1338" y="2799"/>
            <a:chExt cx="3524" cy="387"/>
          </a:xfrm>
        </p:grpSpPr>
        <p:grpSp>
          <p:nvGrpSpPr>
            <p:cNvPr id="5139" name="Group 30"/>
            <p:cNvGrpSpPr>
              <a:grpSpLocks/>
            </p:cNvGrpSpPr>
            <p:nvPr/>
          </p:nvGrpSpPr>
          <p:grpSpPr bwMode="auto">
            <a:xfrm>
              <a:off x="1338" y="2873"/>
              <a:ext cx="240" cy="240"/>
              <a:chOff x="2078" y="1680"/>
              <a:chExt cx="1615" cy="1615"/>
            </a:xfrm>
          </p:grpSpPr>
          <p:sp>
            <p:nvSpPr>
              <p:cNvPr id="5141" name="Oval 31"/>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5142" name="Oval 32"/>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50" name="Oval 33"/>
              <p:cNvSpPr>
                <a:spLocks noChangeArrowheads="1"/>
              </p:cNvSpPr>
              <p:nvPr/>
            </p:nvSpPr>
            <p:spPr bwMode="gray">
              <a:xfrm>
                <a:off x="2254" y="1855"/>
                <a:ext cx="1263"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1" fontAlgn="auto" hangingPunct="1">
                  <a:spcBef>
                    <a:spcPts val="0"/>
                  </a:spcBef>
                  <a:spcAft>
                    <a:spcPts val="0"/>
                  </a:spcAft>
                  <a:defRPr/>
                </a:pPr>
                <a:endParaRPr kumimoji="0" lang="zh-TW" altLang="en-US">
                  <a:latin typeface="+mn-lt"/>
                </a:endParaRPr>
              </a:p>
            </p:txBody>
          </p:sp>
          <p:sp>
            <p:nvSpPr>
              <p:cNvPr id="5144" name="Oval 34"/>
              <p:cNvSpPr>
                <a:spLocks noChangeArrowheads="1"/>
              </p:cNvSpPr>
              <p:nvPr/>
            </p:nvSpPr>
            <p:spPr bwMode="gray">
              <a:xfrm>
                <a:off x="2254" y="1856"/>
                <a:ext cx="1262" cy="1264"/>
              </a:xfrm>
              <a:prstGeom prst="ellipse">
                <a:avLst/>
              </a:prstGeom>
              <a:gradFill rotWithShape="1">
                <a:gsLst>
                  <a:gs pos="0">
                    <a:srgbClr val="000000"/>
                  </a:gs>
                  <a:gs pos="100000">
                    <a:srgbClr val="8D67E1"/>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52" name="Oval 35"/>
              <p:cNvSpPr>
                <a:spLocks noChangeArrowheads="1"/>
              </p:cNvSpPr>
              <p:nvPr/>
            </p:nvSpPr>
            <p:spPr bwMode="gray">
              <a:xfrm>
                <a:off x="2339" y="1936"/>
                <a:ext cx="1093"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1" fontAlgn="auto" hangingPunct="1">
                  <a:spcBef>
                    <a:spcPts val="0"/>
                  </a:spcBef>
                  <a:spcAft>
                    <a:spcPts val="0"/>
                  </a:spcAft>
                  <a:defRPr/>
                </a:pPr>
                <a:endParaRPr kumimoji="0" lang="zh-TW" altLang="en-US">
                  <a:latin typeface="+mn-lt"/>
                </a:endParaRPr>
              </a:p>
            </p:txBody>
          </p:sp>
          <p:sp>
            <p:nvSpPr>
              <p:cNvPr id="5146" name="Oval 36"/>
              <p:cNvSpPr>
                <a:spLocks noChangeArrowheads="1"/>
              </p:cNvSpPr>
              <p:nvPr/>
            </p:nvSpPr>
            <p:spPr bwMode="gray">
              <a:xfrm>
                <a:off x="2337" y="1939"/>
                <a:ext cx="1096" cy="1098"/>
              </a:xfrm>
              <a:prstGeom prst="ellipse">
                <a:avLst/>
              </a:prstGeom>
              <a:gradFill rotWithShape="0">
                <a:gsLst>
                  <a:gs pos="0">
                    <a:srgbClr val="006600"/>
                  </a:gs>
                  <a:gs pos="49500">
                    <a:srgbClr val="224C36"/>
                  </a:gs>
                  <a:gs pos="100000">
                    <a:srgbClr val="45326D"/>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grpSp>
        <p:sp>
          <p:nvSpPr>
            <p:cNvPr id="5140" name="AutoShape 5"/>
            <p:cNvSpPr>
              <a:spLocks noChangeArrowheads="1"/>
            </p:cNvSpPr>
            <p:nvPr/>
          </p:nvSpPr>
          <p:spPr bwMode="gray">
            <a:xfrm>
              <a:off x="1552" y="2799"/>
              <a:ext cx="3310" cy="387"/>
            </a:xfrm>
            <a:prstGeom prst="roundRect">
              <a:avLst>
                <a:gd name="adj" fmla="val 50000"/>
              </a:avLst>
            </a:prstGeom>
            <a:gradFill rotWithShape="1">
              <a:gsLst>
                <a:gs pos="0">
                  <a:srgbClr val="FFFFFF"/>
                </a:gs>
                <a:gs pos="100000">
                  <a:srgbClr val="E7F5CF"/>
                </a:gs>
              </a:gsLst>
              <a:lin ang="0" scaled="1"/>
            </a:gradFill>
            <a:ln w="28575" algn="ctr">
              <a:solidFill>
                <a:schemeClr val="tx2"/>
              </a:solidFill>
              <a:round/>
              <a:headEnd/>
              <a:tailEnd/>
            </a:ln>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kumimoji="0" lang="en-US" altLang="zh-TW" sz="3600" b="1" dirty="0">
                  <a:solidFill>
                    <a:srgbClr val="000000"/>
                  </a:solidFill>
                  <a:latin typeface="Times New Roman" panose="02020603050405020304" pitchFamily="18" charset="0"/>
                  <a:ea typeface="標楷體" pitchFamily="65" charset="-120"/>
                  <a:cs typeface="Times New Roman" panose="02020603050405020304" pitchFamily="18" charset="0"/>
                </a:rPr>
                <a:t>4.2 </a:t>
              </a:r>
              <a:r>
                <a:rPr kumimoji="0" lang="zh-TW" altLang="en-US" sz="3600" b="1" dirty="0">
                  <a:solidFill>
                    <a:srgbClr val="000000"/>
                  </a:solidFill>
                  <a:latin typeface="微軟正黑體" panose="020B0604030504040204" pitchFamily="34" charset="-120"/>
                  <a:ea typeface="微軟正黑體" panose="020B0604030504040204" pitchFamily="34" charset="-120"/>
                </a:rPr>
                <a:t>多元回歸分析</a:t>
              </a:r>
              <a:endParaRPr kumimoji="0" lang="en-US" altLang="zh-TW" sz="3600" b="1" dirty="0">
                <a:solidFill>
                  <a:srgbClr val="000000"/>
                </a:solidFill>
                <a:latin typeface="微軟正黑體" panose="020B0604030504040204" pitchFamily="34" charset="-120"/>
                <a:ea typeface="微軟正黑體" panose="020B0604030504040204" pitchFamily="34" charset="-120"/>
              </a:endParaRPr>
            </a:p>
          </p:txBody>
        </p:sp>
      </p:grpSp>
    </p:spTree>
    <p:extLst>
      <p:ext uri="{BB962C8B-B14F-4D97-AF65-F5344CB8AC3E}">
        <p14:creationId xmlns:p14="http://schemas.microsoft.com/office/powerpoint/2010/main" val="21219988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par>
                                <p:cTn id="11" presetID="29"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p:cTn id="13" dur="500" fill="hold"/>
                                        <p:tgtEl>
                                          <p:spTgt spid="6"/>
                                        </p:tgtEl>
                                        <p:attrNameLst>
                                          <p:attrName>ppt_x</p:attrName>
                                        </p:attrNameLst>
                                      </p:cBhvr>
                                      <p:tavLst>
                                        <p:tav tm="0">
                                          <p:val>
                                            <p:strVal val="#ppt_x-.2"/>
                                          </p:val>
                                        </p:tav>
                                        <p:tav tm="100000">
                                          <p:val>
                                            <p:strVal val="#ppt_x"/>
                                          </p:val>
                                        </p:tav>
                                      </p:tavLst>
                                    </p:anim>
                                    <p:anim calcmode="lin" valueType="num">
                                      <p:cBhvr>
                                        <p:cTn id="14" dur="5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15" dur="500"/>
                                        <p:tgtEl>
                                          <p:spTgt spid="6"/>
                                        </p:tgtEl>
                                      </p:cBhvr>
                                    </p:animEffect>
                                  </p:childTnLst>
                                </p:cTn>
                              </p:par>
                              <p:par>
                                <p:cTn id="16" presetID="29" presetClass="entr" presetSubtype="0" fill="hold" nodeType="with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p:cTn id="18" dur="500" fill="hold"/>
                                        <p:tgtEl>
                                          <p:spTgt spid="10"/>
                                        </p:tgtEl>
                                        <p:attrNameLst>
                                          <p:attrName>ppt_x</p:attrName>
                                        </p:attrNameLst>
                                      </p:cBhvr>
                                      <p:tavLst>
                                        <p:tav tm="0">
                                          <p:val>
                                            <p:strVal val="#ppt_x-.2"/>
                                          </p:val>
                                        </p:tav>
                                        <p:tav tm="100000">
                                          <p:val>
                                            <p:strVal val="#ppt_x"/>
                                          </p:val>
                                        </p:tav>
                                      </p:tavLst>
                                    </p:anim>
                                    <p:anim calcmode="lin" valueType="num">
                                      <p:cBhvr>
                                        <p:cTn id="19" dur="500" fill="hold"/>
                                        <p:tgtEl>
                                          <p:spTgt spid="10"/>
                                        </p:tgtEl>
                                        <p:attrNameLst>
                                          <p:attrName>ppt_y</p:attrName>
                                        </p:attrNameLst>
                                      </p:cBhvr>
                                      <p:tavLst>
                                        <p:tav tm="0">
                                          <p:val>
                                            <p:strVal val="#ppt_y"/>
                                          </p:val>
                                        </p:tav>
                                        <p:tav tm="100000">
                                          <p:val>
                                            <p:strVal val="#ppt_y"/>
                                          </p:val>
                                        </p:tav>
                                      </p:tavLst>
                                    </p:anim>
                                    <p:animEffect transition="in" filter="wipe(right)" prLst="gradientSize: 0.1">
                                      <p:cBhvr>
                                        <p:cTn id="20" dur="500"/>
                                        <p:tgtEl>
                                          <p:spTgt spid="10"/>
                                        </p:tgtEl>
                                      </p:cBhvr>
                                    </p:animEffect>
                                  </p:childTnLst>
                                </p:cTn>
                              </p:par>
                              <p:par>
                                <p:cTn id="21" presetID="29" presetClass="entr" presetSubtype="0" fill="hold" nodeType="withEffect">
                                  <p:stCondLst>
                                    <p:cond delay="0"/>
                                  </p:stCondLst>
                                  <p:childTnLst>
                                    <p:set>
                                      <p:cBhvr>
                                        <p:cTn id="22" dur="1" fill="hold">
                                          <p:stCondLst>
                                            <p:cond delay="0"/>
                                          </p:stCondLst>
                                        </p:cTn>
                                        <p:tgtEl>
                                          <p:spTgt spid="45"/>
                                        </p:tgtEl>
                                        <p:attrNameLst>
                                          <p:attrName>style.visibility</p:attrName>
                                        </p:attrNameLst>
                                      </p:cBhvr>
                                      <p:to>
                                        <p:strVal val="visible"/>
                                      </p:to>
                                    </p:set>
                                    <p:anim calcmode="lin" valueType="num">
                                      <p:cBhvr>
                                        <p:cTn id="23" dur="500" fill="hold"/>
                                        <p:tgtEl>
                                          <p:spTgt spid="45"/>
                                        </p:tgtEl>
                                        <p:attrNameLst>
                                          <p:attrName>ppt_x</p:attrName>
                                        </p:attrNameLst>
                                      </p:cBhvr>
                                      <p:tavLst>
                                        <p:tav tm="0">
                                          <p:val>
                                            <p:strVal val="#ppt_x-.2"/>
                                          </p:val>
                                        </p:tav>
                                        <p:tav tm="100000">
                                          <p:val>
                                            <p:strVal val="#ppt_x"/>
                                          </p:val>
                                        </p:tav>
                                      </p:tavLst>
                                    </p:anim>
                                    <p:anim calcmode="lin" valueType="num">
                                      <p:cBhvr>
                                        <p:cTn id="24" dur="500" fill="hold"/>
                                        <p:tgtEl>
                                          <p:spTgt spid="45"/>
                                        </p:tgtEl>
                                        <p:attrNameLst>
                                          <p:attrName>ppt_y</p:attrName>
                                        </p:attrNameLst>
                                      </p:cBhvr>
                                      <p:tavLst>
                                        <p:tav tm="0">
                                          <p:val>
                                            <p:strVal val="#ppt_y"/>
                                          </p:val>
                                        </p:tav>
                                        <p:tav tm="100000">
                                          <p:val>
                                            <p:strVal val="#ppt_y"/>
                                          </p:val>
                                        </p:tav>
                                      </p:tavLst>
                                    </p:anim>
                                    <p:animEffect transition="in" filter="wipe(right)" prLst="gradientSize: 0.1">
                                      <p:cBhvr>
                                        <p:cTn id="25"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投影片編號版面配置區 3"/>
          <p:cNvSpPr>
            <a:spLocks noGrp="1"/>
          </p:cNvSpPr>
          <p:nvPr>
            <p:ph type="sldNum" sz="quarter" idx="12"/>
          </p:nvPr>
        </p:nvSpPr>
        <p:spPr>
          <a:xfrm>
            <a:off x="7069877" y="6492875"/>
            <a:ext cx="2057400" cy="365125"/>
          </a:xfrm>
        </p:spPr>
        <p:txBody>
          <a:bodyPr/>
          <a:lstStyle/>
          <a:p>
            <a:pPr>
              <a:defRPr/>
            </a:pPr>
            <a:fld id="{C2FA7234-9364-43AA-AD31-07B7D336DA58}" type="slidenum">
              <a:rPr kumimoji="0" lang="zh-TW" altLang="en-US" sz="2000">
                <a:solidFill>
                  <a:schemeClr val="tx1"/>
                </a:solidFill>
                <a:latin typeface="Times New Roman" panose="02020603050405020304" pitchFamily="18" charset="0"/>
                <a:cs typeface="Times New Roman" panose="02020603050405020304" pitchFamily="18" charset="0"/>
              </a:rPr>
              <a:pPr>
                <a:defRPr/>
              </a:pPr>
              <a:t>18</a:t>
            </a:fld>
            <a:endParaRPr kumimoji="0" lang="zh-TW" altLang="en-US" sz="2000" dirty="0">
              <a:solidFill>
                <a:schemeClr val="tx1"/>
              </a:solidFill>
              <a:latin typeface="Times New Roman" panose="02020603050405020304" pitchFamily="18" charset="0"/>
              <a:cs typeface="Times New Roman" panose="02020603050405020304" pitchFamily="18" charset="0"/>
            </a:endParaRPr>
          </a:p>
        </p:txBody>
      </p:sp>
      <p:sp>
        <p:nvSpPr>
          <p:cNvPr id="5" name="Rectangle 47"/>
          <p:cNvSpPr>
            <a:spLocks noGrp="1" noChangeArrowheads="1"/>
          </p:cNvSpPr>
          <p:nvPr>
            <p:ph type="title"/>
          </p:nvPr>
        </p:nvSpPr>
        <p:spPr>
          <a:xfrm>
            <a:off x="301625" y="310247"/>
            <a:ext cx="8534400" cy="646331"/>
          </a:xfrm>
          <a:solidFill>
            <a:schemeClr val="accent4">
              <a:lumMod val="75000"/>
            </a:schemeClr>
          </a:solidFill>
        </p:spPr>
        <p:txBody>
          <a:bodyPr>
            <a:spAutoFit/>
          </a:bodyPr>
          <a:lstStyle/>
          <a:p>
            <a:pPr algn="ctr" eaLnBrk="1" fontAlgn="auto" hangingPunct="1">
              <a:spcAft>
                <a:spcPts val="0"/>
              </a:spcAft>
              <a:defRPr/>
            </a:pPr>
            <a:r>
              <a:rPr lang="en-US" altLang="zh-TW" sz="4000" b="1" dirty="0" smtClean="0">
                <a:solidFill>
                  <a:schemeClr val="bg1"/>
                </a:solidFill>
                <a:latin typeface="Times New Roman" panose="02020603050405020304" pitchFamily="18" charset="0"/>
                <a:ea typeface="標楷體" pitchFamily="65" charset="-120"/>
                <a:cs typeface="Times New Roman" panose="02020603050405020304" pitchFamily="18" charset="0"/>
              </a:rPr>
              <a:t>4.1 </a:t>
            </a:r>
            <a:r>
              <a:rPr lang="zh-TW" altLang="en-US" sz="4000" b="1" dirty="0" smtClean="0">
                <a:solidFill>
                  <a:schemeClr val="bg1"/>
                </a:solidFill>
                <a:latin typeface="微軟正黑體" panose="020B0604030504040204" pitchFamily="34" charset="-120"/>
                <a:ea typeface="微軟正黑體" panose="020B0604030504040204" pitchFamily="34" charset="-120"/>
              </a:rPr>
              <a:t>描述</a:t>
            </a:r>
            <a:r>
              <a:rPr lang="zh-TW" altLang="en-US" sz="4000" b="1" dirty="0">
                <a:solidFill>
                  <a:schemeClr val="bg1"/>
                </a:solidFill>
                <a:latin typeface="微軟正黑體" panose="020B0604030504040204" pitchFamily="34" charset="-120"/>
                <a:ea typeface="微軟正黑體" panose="020B0604030504040204" pitchFamily="34" charset="-120"/>
              </a:rPr>
              <a:t>性</a:t>
            </a:r>
            <a:r>
              <a:rPr lang="zh-TW" altLang="en-US" sz="4000" b="1" dirty="0" smtClean="0">
                <a:solidFill>
                  <a:schemeClr val="bg1"/>
                </a:solidFill>
                <a:latin typeface="微軟正黑體" panose="020B0604030504040204" pitchFamily="34" charset="-120"/>
                <a:ea typeface="微軟正黑體" panose="020B0604030504040204" pitchFamily="34" charset="-120"/>
              </a:rPr>
              <a:t>統計分析</a:t>
            </a:r>
            <a:endParaRPr lang="zh-TW" altLang="en-US" sz="4000" b="1" dirty="0">
              <a:solidFill>
                <a:schemeClr val="bg1"/>
              </a:solidFill>
              <a:latin typeface="微軟正黑體" panose="020B0604030504040204" pitchFamily="34" charset="-120"/>
              <a:ea typeface="微軟正黑體" panose="020B0604030504040204" pitchFamily="34" charset="-120"/>
              <a:cs typeface="Times New Roman" pitchFamily="18" charset="0"/>
            </a:endParaRPr>
          </a:p>
        </p:txBody>
      </p:sp>
      <p:sp>
        <p:nvSpPr>
          <p:cNvPr id="53254" name="Rectangle 23"/>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ea typeface="新細明體" pitchFamily="18" charset="-12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ea typeface="新細明體" pitchFamily="18" charset="-12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ea typeface="新細明體" pitchFamily="18" charset="-12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ea typeface="新細明體" pitchFamily="18" charset="-120"/>
              </a:defRPr>
            </a:lvl4pPr>
            <a:lvl5pPr marL="2057400" indent="-228600" eaLnBrk="0" hangingPunct="0">
              <a:spcBef>
                <a:spcPct val="20000"/>
              </a:spcBef>
              <a:buClr>
                <a:srgbClr val="8FB08C"/>
              </a:buClr>
              <a:buChar char="•"/>
              <a:defRPr>
                <a:solidFill>
                  <a:schemeClr val="tx1"/>
                </a:solidFill>
                <a:latin typeface="Georgia" pitchFamily="18" charset="0"/>
                <a:ea typeface="新細明體" pitchFamily="18" charset="-12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9pPr>
          </a:lstStyle>
          <a:p>
            <a:pPr eaLnBrk="1" hangingPunct="1">
              <a:spcBef>
                <a:spcPct val="0"/>
              </a:spcBef>
              <a:buClrTx/>
              <a:buSzTx/>
              <a:buFontTx/>
              <a:buNone/>
            </a:pPr>
            <a:endParaRPr lang="zh-TW" altLang="en-US" sz="1800">
              <a:latin typeface="Arial" pitchFamily="34" charset="0"/>
            </a:endParaRPr>
          </a:p>
        </p:txBody>
      </p:sp>
      <p:sp>
        <p:nvSpPr>
          <p:cNvPr id="53255"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spcBef>
                <a:spcPct val="20000"/>
              </a:spcBef>
              <a:buClr>
                <a:schemeClr val="accent1"/>
              </a:buClr>
              <a:buSzPct val="85000"/>
              <a:buFont typeface="Wingdings 2" pitchFamily="18" charset="2"/>
              <a:buChar char=""/>
              <a:defRPr sz="2700">
                <a:solidFill>
                  <a:schemeClr val="tx1"/>
                </a:solidFill>
                <a:latin typeface="Georgia" pitchFamily="18" charset="0"/>
                <a:ea typeface="新細明體" pitchFamily="18" charset="-120"/>
              </a:defRPr>
            </a:lvl1pPr>
            <a:lvl2pPr marL="742950" indent="-285750" eaLnBrk="0" hangingPunct="0">
              <a:spcBef>
                <a:spcPct val="20000"/>
              </a:spcBef>
              <a:buClr>
                <a:schemeClr val="accent2"/>
              </a:buClr>
              <a:buSzPct val="70000"/>
              <a:buFont typeface="Wingdings" pitchFamily="2" charset="2"/>
              <a:buChar char=""/>
              <a:defRPr sz="2200">
                <a:solidFill>
                  <a:schemeClr val="tx2"/>
                </a:solidFill>
                <a:latin typeface="Georgia" pitchFamily="18" charset="0"/>
                <a:ea typeface="新細明體" pitchFamily="18" charset="-120"/>
              </a:defRPr>
            </a:lvl2pPr>
            <a:lvl3pPr marL="1143000" indent="-228600" eaLnBrk="0" hangingPunct="0">
              <a:spcBef>
                <a:spcPct val="20000"/>
              </a:spcBef>
              <a:buClr>
                <a:srgbClr val="8CADAE"/>
              </a:buClr>
              <a:buSzPct val="75000"/>
              <a:buFont typeface="Wingdings 2" pitchFamily="18" charset="2"/>
              <a:buChar char=""/>
              <a:defRPr sz="2000">
                <a:solidFill>
                  <a:schemeClr val="tx1"/>
                </a:solidFill>
                <a:latin typeface="Georgia" pitchFamily="18" charset="0"/>
                <a:ea typeface="新細明體" pitchFamily="18" charset="-120"/>
              </a:defRPr>
            </a:lvl3pPr>
            <a:lvl4pPr marL="1600200" indent="-228600" eaLnBrk="0" hangingPunct="0">
              <a:spcBef>
                <a:spcPct val="20000"/>
              </a:spcBef>
              <a:buClr>
                <a:srgbClr val="8C7B70"/>
              </a:buClr>
              <a:buSzPct val="70000"/>
              <a:buFont typeface="Wingdings" pitchFamily="2" charset="2"/>
              <a:buChar char=""/>
              <a:defRPr sz="2000">
                <a:solidFill>
                  <a:schemeClr val="tx2"/>
                </a:solidFill>
                <a:latin typeface="Georgia" pitchFamily="18" charset="0"/>
                <a:ea typeface="新細明體" pitchFamily="18" charset="-120"/>
              </a:defRPr>
            </a:lvl4pPr>
            <a:lvl5pPr marL="2057400" indent="-228600" eaLnBrk="0" hangingPunct="0">
              <a:spcBef>
                <a:spcPct val="20000"/>
              </a:spcBef>
              <a:buClr>
                <a:srgbClr val="8FB08C"/>
              </a:buClr>
              <a:buChar char="•"/>
              <a:defRPr>
                <a:solidFill>
                  <a:schemeClr val="tx1"/>
                </a:solidFill>
                <a:latin typeface="Georgia" pitchFamily="18" charset="0"/>
                <a:ea typeface="新細明體" pitchFamily="18" charset="-120"/>
              </a:defRPr>
            </a:lvl5pPr>
            <a:lvl6pPr marL="25146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6pPr>
            <a:lvl7pPr marL="29718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7pPr>
            <a:lvl8pPr marL="34290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8pPr>
            <a:lvl9pPr marL="3886200" indent="-228600" eaLnBrk="0" fontAlgn="base" hangingPunct="0">
              <a:spcBef>
                <a:spcPct val="20000"/>
              </a:spcBef>
              <a:spcAft>
                <a:spcPct val="0"/>
              </a:spcAft>
              <a:buClr>
                <a:srgbClr val="8FB08C"/>
              </a:buClr>
              <a:buChar char="•"/>
              <a:defRPr>
                <a:solidFill>
                  <a:schemeClr val="tx1"/>
                </a:solidFill>
                <a:latin typeface="Georgia" pitchFamily="18" charset="0"/>
                <a:ea typeface="新細明體" pitchFamily="18" charset="-120"/>
              </a:defRPr>
            </a:lvl9pPr>
          </a:lstStyle>
          <a:p>
            <a:pPr eaLnBrk="1" hangingPunct="1">
              <a:spcBef>
                <a:spcPct val="0"/>
              </a:spcBef>
              <a:buClrTx/>
              <a:buSzTx/>
              <a:buFontTx/>
              <a:buNone/>
            </a:pPr>
            <a:endParaRPr lang="zh-TW" altLang="en-US" sz="1800">
              <a:latin typeface="Arial" pitchFamily="34" charset="0"/>
            </a:endParaRPr>
          </a:p>
        </p:txBody>
      </p:sp>
      <p:graphicFrame>
        <p:nvGraphicFramePr>
          <p:cNvPr id="3" name="表格 2"/>
          <p:cNvGraphicFramePr>
            <a:graphicFrameLocks noGrp="1"/>
          </p:cNvGraphicFramePr>
          <p:nvPr>
            <p:extLst>
              <p:ext uri="{D42A27DB-BD31-4B8C-83A1-F6EECF244321}">
                <p14:modId xmlns:p14="http://schemas.microsoft.com/office/powerpoint/2010/main" val="3189956728"/>
              </p:ext>
            </p:extLst>
          </p:nvPr>
        </p:nvGraphicFramePr>
        <p:xfrm>
          <a:off x="125761" y="1196752"/>
          <a:ext cx="8892478" cy="5040560"/>
        </p:xfrm>
        <a:graphic>
          <a:graphicData uri="http://schemas.openxmlformats.org/drawingml/2006/table">
            <a:tbl>
              <a:tblPr firstRow="1" firstCol="1" bandRow="1">
                <a:tableStyleId>{2D5ABB26-0587-4C30-8999-92F81FD0307C}</a:tableStyleId>
              </a:tblPr>
              <a:tblGrid>
                <a:gridCol w="2039560"/>
                <a:gridCol w="978988"/>
                <a:gridCol w="1305318"/>
                <a:gridCol w="194381"/>
                <a:gridCol w="1763596"/>
                <a:gridCol w="978988"/>
                <a:gridCol w="1631647"/>
              </a:tblGrid>
              <a:tr h="360040">
                <a:tc>
                  <a:txBody>
                    <a:bodyPr/>
                    <a:lstStyle/>
                    <a:p>
                      <a:pPr algn="ctr">
                        <a:spcAft>
                          <a:spcPts val="0"/>
                        </a:spcAft>
                      </a:pPr>
                      <a:r>
                        <a:rPr lang="zh-TW" sz="2200" kern="100" dirty="0">
                          <a:effectLst/>
                          <a:latin typeface="Times New Roman" panose="02020603050405020304" pitchFamily="18" charset="0"/>
                          <a:ea typeface="微軟正黑體" panose="020B0604030504040204" pitchFamily="34" charset="-120"/>
                          <a:cs typeface="Times New Roman" panose="02020603050405020304" pitchFamily="18" charset="0"/>
                        </a:rPr>
                        <a:t>項目</a:t>
                      </a: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zh-TW" sz="2200" kern="100" dirty="0">
                          <a:effectLst/>
                          <a:latin typeface="Times New Roman" panose="02020603050405020304" pitchFamily="18" charset="0"/>
                          <a:ea typeface="微軟正黑體" panose="020B0604030504040204" pitchFamily="34" charset="-120"/>
                          <a:cs typeface="Times New Roman" panose="02020603050405020304" pitchFamily="18" charset="0"/>
                        </a:rPr>
                        <a:t>數量</a:t>
                      </a: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zh-TW" sz="2200" kern="100" dirty="0">
                          <a:effectLst/>
                          <a:latin typeface="Times New Roman" panose="02020603050405020304" pitchFamily="18" charset="0"/>
                          <a:ea typeface="微軟正黑體" panose="020B0604030504040204" pitchFamily="34" charset="-120"/>
                          <a:cs typeface="Times New Roman" panose="02020603050405020304" pitchFamily="18" charset="0"/>
                        </a:rPr>
                        <a:t>百分比</a:t>
                      </a:r>
                      <a:r>
                        <a:rPr lang="en-US" sz="2200" kern="100" dirty="0">
                          <a:effectLst/>
                          <a:latin typeface="Times New Roman" panose="02020603050405020304" pitchFamily="18" charset="0"/>
                          <a:ea typeface="微軟正黑體" panose="020B0604030504040204" pitchFamily="34" charset="-120"/>
                          <a:cs typeface="Times New Roman" panose="02020603050405020304" pitchFamily="18" charset="0"/>
                        </a:rPr>
                        <a:t>%</a:t>
                      </a:r>
                      <a:endParaRPr lang="zh-TW" sz="22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US" sz="2200" kern="0" dirty="0">
                          <a:effectLst/>
                          <a:latin typeface="Times New Roman" panose="02020603050405020304" pitchFamily="18" charset="0"/>
                          <a:ea typeface="微軟正黑體" panose="020B0604030504040204" pitchFamily="34" charset="-120"/>
                          <a:cs typeface="Times New Roman" panose="02020603050405020304" pitchFamily="18" charset="0"/>
                        </a:rPr>
                        <a:t> </a:t>
                      </a:r>
                      <a:endParaRPr lang="zh-TW" sz="22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zh-TW" sz="2200" kern="100" dirty="0">
                          <a:effectLst/>
                          <a:latin typeface="Times New Roman" panose="02020603050405020304" pitchFamily="18" charset="0"/>
                          <a:ea typeface="微軟正黑體" panose="020B0604030504040204" pitchFamily="34" charset="-120"/>
                          <a:cs typeface="Times New Roman" panose="02020603050405020304" pitchFamily="18" charset="0"/>
                        </a:rPr>
                        <a:t>項目</a:t>
                      </a: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zh-TW" sz="2200" kern="100" dirty="0">
                          <a:effectLst/>
                          <a:latin typeface="Times New Roman" panose="02020603050405020304" pitchFamily="18" charset="0"/>
                          <a:ea typeface="微軟正黑體" panose="020B0604030504040204" pitchFamily="34" charset="-120"/>
                          <a:cs typeface="Times New Roman" panose="02020603050405020304" pitchFamily="18" charset="0"/>
                        </a:rPr>
                        <a:t>數量</a:t>
                      </a: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zh-TW" sz="2200" kern="100" dirty="0">
                          <a:effectLst/>
                          <a:latin typeface="Times New Roman" panose="02020603050405020304" pitchFamily="18" charset="0"/>
                          <a:ea typeface="微軟正黑體" panose="020B0604030504040204" pitchFamily="34" charset="-120"/>
                          <a:cs typeface="Times New Roman" panose="02020603050405020304" pitchFamily="18" charset="0"/>
                        </a:rPr>
                        <a:t>百分比</a:t>
                      </a:r>
                      <a:r>
                        <a:rPr lang="en-US" sz="2200" kern="100" dirty="0">
                          <a:effectLst/>
                          <a:latin typeface="Times New Roman" panose="02020603050405020304" pitchFamily="18" charset="0"/>
                          <a:ea typeface="微軟正黑體" panose="020B0604030504040204" pitchFamily="34" charset="-120"/>
                          <a:cs typeface="Times New Roman" panose="02020603050405020304" pitchFamily="18" charset="0"/>
                        </a:rPr>
                        <a:t>%</a:t>
                      </a:r>
                      <a:endParaRPr lang="zh-TW" sz="22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0040">
                <a:tc gridSpan="3">
                  <a:txBody>
                    <a:bodyPr/>
                    <a:lstStyle/>
                    <a:p>
                      <a:pPr algn="ctr">
                        <a:spcAft>
                          <a:spcPts val="0"/>
                        </a:spcAft>
                      </a:pPr>
                      <a:r>
                        <a:rPr lang="zh-TW" sz="2200" b="1" kern="100" dirty="0">
                          <a:effectLst/>
                          <a:latin typeface="Times New Roman" panose="02020603050405020304" pitchFamily="18" charset="0"/>
                          <a:ea typeface="微軟正黑體" panose="020B0604030504040204" pitchFamily="34" charset="-120"/>
                          <a:cs typeface="Times New Roman" panose="02020603050405020304" pitchFamily="18" charset="0"/>
                        </a:rPr>
                        <a:t>性別</a:t>
                      </a: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zh-TW" altLang="en-US"/>
                    </a:p>
                  </a:txBody>
                  <a:tcPr/>
                </a:tc>
                <a:tc hMerge="1">
                  <a:txBody>
                    <a:bodyPr/>
                    <a:lstStyle/>
                    <a:p>
                      <a:endParaRPr lang="zh-TW" altLang="en-US"/>
                    </a:p>
                  </a:txBody>
                  <a:tcPr/>
                </a:tc>
                <a:tc>
                  <a:txBody>
                    <a:bodyPr/>
                    <a:lstStyle/>
                    <a:p>
                      <a:pPr algn="ctr">
                        <a:spcAft>
                          <a:spcPts val="0"/>
                        </a:spcAft>
                      </a:pPr>
                      <a:r>
                        <a:rPr lang="en-US" sz="2200" kern="0" dirty="0">
                          <a:effectLst/>
                          <a:latin typeface="Times New Roman" panose="02020603050405020304" pitchFamily="18" charset="0"/>
                          <a:ea typeface="微軟正黑體" panose="020B0604030504040204" pitchFamily="34" charset="-120"/>
                          <a:cs typeface="Times New Roman" panose="02020603050405020304" pitchFamily="18" charset="0"/>
                        </a:rPr>
                        <a:t> </a:t>
                      </a:r>
                      <a:endParaRPr lang="zh-TW" sz="22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3">
                  <a:txBody>
                    <a:bodyPr/>
                    <a:lstStyle/>
                    <a:p>
                      <a:pPr algn="ctr">
                        <a:spcAft>
                          <a:spcPts val="0"/>
                        </a:spcAft>
                      </a:pPr>
                      <a:r>
                        <a:rPr lang="zh-TW" sz="2200" b="1" kern="100" dirty="0">
                          <a:effectLst/>
                          <a:latin typeface="Times New Roman" panose="02020603050405020304" pitchFamily="18" charset="0"/>
                          <a:ea typeface="微軟正黑體" panose="020B0604030504040204" pitchFamily="34" charset="-120"/>
                          <a:cs typeface="Times New Roman" panose="02020603050405020304" pitchFamily="18" charset="0"/>
                        </a:rPr>
                        <a:t>平均每日使用電腦、手機</a:t>
                      </a:r>
                      <a:r>
                        <a:rPr lang="en-US" sz="2200" b="1" kern="100" dirty="0">
                          <a:effectLst/>
                          <a:latin typeface="Times New Roman" panose="02020603050405020304" pitchFamily="18" charset="0"/>
                          <a:ea typeface="微軟正黑體" panose="020B0604030504040204" pitchFamily="34" charset="-120"/>
                          <a:cs typeface="Times New Roman" panose="02020603050405020304" pitchFamily="18" charset="0"/>
                        </a:rPr>
                        <a:t>/</a:t>
                      </a:r>
                      <a:r>
                        <a:rPr lang="zh-TW" sz="2200" b="1" kern="100" dirty="0">
                          <a:effectLst/>
                          <a:latin typeface="Times New Roman" panose="02020603050405020304" pitchFamily="18" charset="0"/>
                          <a:ea typeface="微軟正黑體" panose="020B0604030504040204" pitchFamily="34" charset="-120"/>
                          <a:cs typeface="Times New Roman" panose="02020603050405020304" pitchFamily="18" charset="0"/>
                        </a:rPr>
                        <a:t>上網時間</a:t>
                      </a: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zh-TW" altLang="en-US"/>
                    </a:p>
                  </a:txBody>
                  <a:tcPr/>
                </a:tc>
                <a:tc hMerge="1">
                  <a:txBody>
                    <a:bodyPr/>
                    <a:lstStyle/>
                    <a:p>
                      <a:endParaRPr lang="zh-TW" altLang="en-US"/>
                    </a:p>
                  </a:txBody>
                  <a:tcPr/>
                </a:tc>
              </a:tr>
              <a:tr h="360040">
                <a:tc>
                  <a:txBody>
                    <a:bodyPr/>
                    <a:lstStyle/>
                    <a:p>
                      <a:pPr algn="ctr">
                        <a:spcAft>
                          <a:spcPts val="0"/>
                        </a:spcAft>
                      </a:pPr>
                      <a:r>
                        <a:rPr lang="zh-TW" sz="2200" kern="100">
                          <a:effectLst/>
                          <a:latin typeface="Times New Roman" panose="02020603050405020304" pitchFamily="18" charset="0"/>
                          <a:ea typeface="標楷體" panose="03000509000000000000" pitchFamily="65" charset="-120"/>
                          <a:cs typeface="Times New Roman" panose="02020603050405020304" pitchFamily="18" charset="0"/>
                        </a:rPr>
                        <a:t>男</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156</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45.1</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US" sz="2200" kern="0">
                          <a:effectLst/>
                          <a:latin typeface="Times New Roman" panose="02020603050405020304" pitchFamily="18" charset="0"/>
                          <a:ea typeface="微軟正黑體" panose="020B0604030504040204" pitchFamily="34" charset="-120"/>
                          <a:cs typeface="Times New Roman" panose="02020603050405020304" pitchFamily="18" charset="0"/>
                        </a:rPr>
                        <a:t> </a:t>
                      </a:r>
                      <a:endParaRPr lang="zh-TW" sz="2200" kern="10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zh-TW" sz="2200" kern="100">
                          <a:effectLst/>
                          <a:latin typeface="Times New Roman" panose="02020603050405020304" pitchFamily="18" charset="0"/>
                          <a:ea typeface="標楷體" panose="03000509000000000000" pitchFamily="65" charset="-120"/>
                          <a:cs typeface="Times New Roman" panose="02020603050405020304" pitchFamily="18" charset="0"/>
                        </a:rPr>
                        <a:t>少於</a:t>
                      </a: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1</a:t>
                      </a:r>
                      <a:r>
                        <a:rPr lang="zh-TW" sz="2200" kern="100">
                          <a:effectLst/>
                          <a:latin typeface="Times New Roman" panose="02020603050405020304" pitchFamily="18" charset="0"/>
                          <a:ea typeface="標楷體" panose="03000509000000000000" pitchFamily="65" charset="-120"/>
                          <a:cs typeface="Times New Roman" panose="02020603050405020304" pitchFamily="18" charset="0"/>
                        </a:rPr>
                        <a:t>小時</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25</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7.2 </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60040">
                <a:tc>
                  <a:txBody>
                    <a:bodyPr/>
                    <a:lstStyle/>
                    <a:p>
                      <a:pPr algn="ctr">
                        <a:spcAft>
                          <a:spcPts val="0"/>
                        </a:spcAft>
                      </a:pPr>
                      <a:r>
                        <a:rPr lang="zh-TW" sz="2200" kern="100" dirty="0">
                          <a:solidFill>
                            <a:srgbClr val="FF0000"/>
                          </a:solidFill>
                          <a:effectLst/>
                          <a:latin typeface="Times New Roman" panose="02020603050405020304" pitchFamily="18" charset="0"/>
                          <a:ea typeface="標楷體" panose="03000509000000000000" pitchFamily="65" charset="-120"/>
                          <a:cs typeface="Times New Roman" panose="02020603050405020304" pitchFamily="18" charset="0"/>
                        </a:rPr>
                        <a:t>女</a:t>
                      </a:r>
                      <a:endParaRPr lang="zh-TW" sz="2200" kern="100" dirty="0">
                        <a:solidFill>
                          <a:srgbClr val="FF0000"/>
                        </a:solidFill>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190</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dirty="0">
                          <a:effectLst/>
                          <a:latin typeface="Times New Roman" panose="02020603050405020304" pitchFamily="18" charset="0"/>
                          <a:ea typeface="標楷體" panose="03000509000000000000" pitchFamily="65" charset="-120"/>
                          <a:cs typeface="Times New Roman" panose="02020603050405020304" pitchFamily="18" charset="0"/>
                        </a:rPr>
                        <a:t>54.9</a:t>
                      </a:r>
                      <a:endParaRPr lang="zh-TW" sz="2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US" sz="2200" kern="0">
                          <a:effectLst/>
                          <a:latin typeface="Times New Roman" panose="02020603050405020304" pitchFamily="18" charset="0"/>
                          <a:ea typeface="微軟正黑體" panose="020B0604030504040204" pitchFamily="34" charset="-120"/>
                          <a:cs typeface="Times New Roman" panose="02020603050405020304" pitchFamily="18" charset="0"/>
                        </a:rPr>
                        <a:t> </a:t>
                      </a:r>
                      <a:endParaRPr lang="zh-TW" sz="2200" kern="10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1-3</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69</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20.0 </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60040">
                <a:tc gridSpan="3">
                  <a:txBody>
                    <a:bodyPr/>
                    <a:lstStyle/>
                    <a:p>
                      <a:pPr algn="ctr">
                        <a:spcAft>
                          <a:spcPts val="0"/>
                        </a:spcAft>
                      </a:pPr>
                      <a:r>
                        <a:rPr lang="zh-TW" sz="2200" b="1" kern="100" dirty="0">
                          <a:effectLst/>
                          <a:latin typeface="Times New Roman" panose="02020603050405020304" pitchFamily="18" charset="0"/>
                          <a:ea typeface="微軟正黑體" panose="020B0604030504040204" pitchFamily="34" charset="-120"/>
                          <a:cs typeface="Times New Roman" panose="02020603050405020304" pitchFamily="18" charset="0"/>
                        </a:rPr>
                        <a:t>在校年級</a:t>
                      </a: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zh-TW" altLang="en-US"/>
                    </a:p>
                  </a:txBody>
                  <a:tcPr/>
                </a:tc>
                <a:tc hMerge="1">
                  <a:txBody>
                    <a:bodyPr/>
                    <a:lstStyle/>
                    <a:p>
                      <a:endParaRPr lang="zh-TW" altLang="en-US"/>
                    </a:p>
                  </a:txBody>
                  <a:tcPr/>
                </a:tc>
                <a:tc>
                  <a:txBody>
                    <a:bodyPr/>
                    <a:lstStyle/>
                    <a:p>
                      <a:pPr algn="ctr">
                        <a:spcAft>
                          <a:spcPts val="0"/>
                        </a:spcAft>
                      </a:pPr>
                      <a:r>
                        <a:rPr lang="en-US" sz="2200" kern="0">
                          <a:effectLst/>
                          <a:latin typeface="Times New Roman" panose="02020603050405020304" pitchFamily="18" charset="0"/>
                          <a:ea typeface="微軟正黑體" panose="020B0604030504040204" pitchFamily="34" charset="-120"/>
                          <a:cs typeface="Times New Roman" panose="02020603050405020304" pitchFamily="18" charset="0"/>
                        </a:rPr>
                        <a:t> </a:t>
                      </a:r>
                      <a:endParaRPr lang="zh-TW" sz="2200" kern="10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US" sz="2200" kern="100" dirty="0">
                          <a:solidFill>
                            <a:srgbClr val="FF0000"/>
                          </a:solidFill>
                          <a:effectLst/>
                          <a:latin typeface="Times New Roman" panose="02020603050405020304" pitchFamily="18" charset="0"/>
                          <a:ea typeface="標楷體" panose="03000509000000000000" pitchFamily="65" charset="-120"/>
                          <a:cs typeface="Times New Roman" panose="02020603050405020304" pitchFamily="18" charset="0"/>
                        </a:rPr>
                        <a:t>3-5</a:t>
                      </a:r>
                      <a:endParaRPr lang="zh-TW" sz="2200" kern="100" dirty="0">
                        <a:solidFill>
                          <a:srgbClr val="FF0000"/>
                        </a:solidFill>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101</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29.1</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60040">
                <a:tc>
                  <a:txBody>
                    <a:bodyPr/>
                    <a:lstStyle/>
                    <a:p>
                      <a:pPr algn="ctr">
                        <a:spcAft>
                          <a:spcPts val="0"/>
                        </a:spcAft>
                      </a:pPr>
                      <a:r>
                        <a:rPr lang="zh-TW" sz="2200" kern="100">
                          <a:effectLst/>
                          <a:latin typeface="Times New Roman" panose="02020603050405020304" pitchFamily="18" charset="0"/>
                          <a:ea typeface="標楷體" panose="03000509000000000000" pitchFamily="65" charset="-120"/>
                          <a:cs typeface="Times New Roman" panose="02020603050405020304" pitchFamily="18" charset="0"/>
                        </a:rPr>
                        <a:t>高職一年級</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dirty="0">
                          <a:effectLst/>
                          <a:latin typeface="Times New Roman" panose="02020603050405020304" pitchFamily="18" charset="0"/>
                          <a:ea typeface="標楷體" panose="03000509000000000000" pitchFamily="65" charset="-120"/>
                          <a:cs typeface="Times New Roman" panose="02020603050405020304" pitchFamily="18" charset="0"/>
                        </a:rPr>
                        <a:t>27</a:t>
                      </a:r>
                      <a:endParaRPr lang="zh-TW" sz="2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7.8 </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US" sz="2200" kern="0">
                          <a:effectLst/>
                          <a:latin typeface="Times New Roman" panose="02020603050405020304" pitchFamily="18" charset="0"/>
                          <a:ea typeface="微軟正黑體" panose="020B0604030504040204" pitchFamily="34" charset="-120"/>
                          <a:cs typeface="Times New Roman" panose="02020603050405020304" pitchFamily="18" charset="0"/>
                        </a:rPr>
                        <a:t> </a:t>
                      </a:r>
                      <a:endParaRPr lang="zh-TW" sz="2200" kern="10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5-7</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75</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21.7 </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60040">
                <a:tc>
                  <a:txBody>
                    <a:bodyPr/>
                    <a:lstStyle/>
                    <a:p>
                      <a:pPr algn="ctr">
                        <a:spcAft>
                          <a:spcPts val="0"/>
                        </a:spcAft>
                      </a:pPr>
                      <a:r>
                        <a:rPr lang="zh-TW" sz="2200" kern="100" dirty="0">
                          <a:solidFill>
                            <a:srgbClr val="FF0000"/>
                          </a:solidFill>
                          <a:effectLst/>
                          <a:latin typeface="Times New Roman" panose="02020603050405020304" pitchFamily="18" charset="0"/>
                          <a:ea typeface="標楷體" panose="03000509000000000000" pitchFamily="65" charset="-120"/>
                          <a:cs typeface="Times New Roman" panose="02020603050405020304" pitchFamily="18" charset="0"/>
                        </a:rPr>
                        <a:t>高職二年級</a:t>
                      </a:r>
                      <a:endParaRPr lang="zh-TW" sz="2200" kern="100" dirty="0">
                        <a:solidFill>
                          <a:srgbClr val="FF0000"/>
                        </a:solidFill>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189</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54.6 </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US" sz="2200" kern="0" dirty="0">
                          <a:effectLst/>
                          <a:latin typeface="Times New Roman" panose="02020603050405020304" pitchFamily="18" charset="0"/>
                          <a:ea typeface="微軟正黑體" panose="020B0604030504040204" pitchFamily="34" charset="-120"/>
                          <a:cs typeface="Times New Roman" panose="02020603050405020304" pitchFamily="18" charset="0"/>
                        </a:rPr>
                        <a:t> </a:t>
                      </a:r>
                      <a:endParaRPr lang="zh-TW" sz="22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7-9</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36</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10.4 </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60040">
                <a:tc>
                  <a:txBody>
                    <a:bodyPr/>
                    <a:lstStyle/>
                    <a:p>
                      <a:pPr algn="ctr">
                        <a:spcAft>
                          <a:spcPts val="0"/>
                        </a:spcAft>
                      </a:pPr>
                      <a:r>
                        <a:rPr lang="zh-TW" sz="2200" kern="100">
                          <a:effectLst/>
                          <a:latin typeface="Times New Roman" panose="02020603050405020304" pitchFamily="18" charset="0"/>
                          <a:ea typeface="標楷體" panose="03000509000000000000" pitchFamily="65" charset="-120"/>
                          <a:cs typeface="Times New Roman" panose="02020603050405020304" pitchFamily="18" charset="0"/>
                        </a:rPr>
                        <a:t>高職三年級</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46</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13.3 </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US" sz="2200" kern="0">
                          <a:effectLst/>
                          <a:latin typeface="Times New Roman" panose="02020603050405020304" pitchFamily="18" charset="0"/>
                          <a:ea typeface="微軟正黑體" panose="020B0604030504040204" pitchFamily="34" charset="-120"/>
                          <a:cs typeface="Times New Roman" panose="02020603050405020304" pitchFamily="18" charset="0"/>
                        </a:rPr>
                        <a:t> </a:t>
                      </a:r>
                      <a:endParaRPr lang="zh-TW" sz="2200" kern="10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zh-TW" sz="2200" kern="100">
                          <a:effectLst/>
                          <a:latin typeface="Times New Roman" panose="02020603050405020304" pitchFamily="18" charset="0"/>
                          <a:ea typeface="標楷體" panose="03000509000000000000" pitchFamily="65" charset="-120"/>
                          <a:cs typeface="Times New Roman" panose="02020603050405020304" pitchFamily="18" charset="0"/>
                        </a:rPr>
                        <a:t>超過</a:t>
                      </a: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9</a:t>
                      </a:r>
                      <a:r>
                        <a:rPr lang="zh-TW" sz="2200" kern="100">
                          <a:effectLst/>
                          <a:latin typeface="Times New Roman" panose="02020603050405020304" pitchFamily="18" charset="0"/>
                          <a:ea typeface="標楷體" panose="03000509000000000000" pitchFamily="65" charset="-120"/>
                          <a:cs typeface="Times New Roman" panose="02020603050405020304" pitchFamily="18" charset="0"/>
                        </a:rPr>
                        <a:t>小時</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40</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dirty="0">
                          <a:effectLst/>
                          <a:latin typeface="Times New Roman" panose="02020603050405020304" pitchFamily="18" charset="0"/>
                          <a:ea typeface="標楷體" panose="03000509000000000000" pitchFamily="65" charset="-120"/>
                          <a:cs typeface="Times New Roman" panose="02020603050405020304" pitchFamily="18" charset="0"/>
                        </a:rPr>
                        <a:t>11.6 </a:t>
                      </a:r>
                      <a:endParaRPr lang="zh-TW" sz="2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0040">
                <a:tc>
                  <a:txBody>
                    <a:bodyPr/>
                    <a:lstStyle/>
                    <a:p>
                      <a:pPr algn="ctr">
                        <a:spcAft>
                          <a:spcPts val="0"/>
                        </a:spcAft>
                      </a:pPr>
                      <a:r>
                        <a:rPr lang="zh-TW" sz="2200" kern="100">
                          <a:effectLst/>
                          <a:latin typeface="Times New Roman" panose="02020603050405020304" pitchFamily="18" charset="0"/>
                          <a:ea typeface="標楷體" panose="03000509000000000000" pitchFamily="65" charset="-120"/>
                          <a:cs typeface="Times New Roman" panose="02020603050405020304" pitchFamily="18" charset="0"/>
                        </a:rPr>
                        <a:t>大學一年級</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59</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17.1 </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US" sz="2200" kern="0">
                          <a:effectLst/>
                          <a:latin typeface="Times New Roman" panose="02020603050405020304" pitchFamily="18" charset="0"/>
                          <a:ea typeface="微軟正黑體" panose="020B0604030504040204" pitchFamily="34" charset="-120"/>
                          <a:cs typeface="Times New Roman" panose="02020603050405020304" pitchFamily="18" charset="0"/>
                        </a:rPr>
                        <a:t> </a:t>
                      </a:r>
                      <a:endParaRPr lang="zh-TW" sz="2200" kern="10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3">
                  <a:txBody>
                    <a:bodyPr/>
                    <a:lstStyle/>
                    <a:p>
                      <a:pPr algn="ctr">
                        <a:spcAft>
                          <a:spcPts val="0"/>
                        </a:spcAft>
                      </a:pPr>
                      <a:r>
                        <a:rPr lang="zh-TW" sz="2200" b="1" kern="100" dirty="0">
                          <a:effectLst/>
                          <a:latin typeface="Times New Roman" panose="02020603050405020304" pitchFamily="18" charset="0"/>
                          <a:ea typeface="微軟正黑體" panose="020B0604030504040204" pitchFamily="34" charset="-120"/>
                          <a:cs typeface="Times New Roman" panose="02020603050405020304" pitchFamily="18" charset="0"/>
                        </a:rPr>
                        <a:t>曾有過數位學習使用經驗</a:t>
                      </a: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zh-TW" altLang="en-US"/>
                    </a:p>
                  </a:txBody>
                  <a:tcPr/>
                </a:tc>
                <a:tc hMerge="1">
                  <a:txBody>
                    <a:bodyPr/>
                    <a:lstStyle/>
                    <a:p>
                      <a:endParaRPr lang="zh-TW" altLang="en-US"/>
                    </a:p>
                  </a:txBody>
                  <a:tcPr/>
                </a:tc>
              </a:tr>
              <a:tr h="360040">
                <a:tc>
                  <a:txBody>
                    <a:bodyPr/>
                    <a:lstStyle/>
                    <a:p>
                      <a:pPr algn="ctr">
                        <a:spcAft>
                          <a:spcPts val="0"/>
                        </a:spcAft>
                      </a:pPr>
                      <a:r>
                        <a:rPr lang="zh-TW" sz="2200" kern="100">
                          <a:effectLst/>
                          <a:latin typeface="Times New Roman" panose="02020603050405020304" pitchFamily="18" charset="0"/>
                          <a:ea typeface="標楷體" panose="03000509000000000000" pitchFamily="65" charset="-120"/>
                          <a:cs typeface="Times New Roman" panose="02020603050405020304" pitchFamily="18" charset="0"/>
                        </a:rPr>
                        <a:t>大學二年級</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17</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4.8 </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US" sz="2200" kern="0" dirty="0">
                          <a:effectLst/>
                          <a:latin typeface="Times New Roman" panose="02020603050405020304" pitchFamily="18" charset="0"/>
                          <a:ea typeface="微軟正黑體" panose="020B0604030504040204" pitchFamily="34" charset="-120"/>
                          <a:cs typeface="Times New Roman" panose="02020603050405020304" pitchFamily="18" charset="0"/>
                        </a:rPr>
                        <a:t> </a:t>
                      </a:r>
                      <a:endParaRPr lang="zh-TW" sz="22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tabLst>
                          <a:tab pos="432435" algn="ctr"/>
                          <a:tab pos="838200" algn="l"/>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	</a:t>
                      </a:r>
                      <a:r>
                        <a:rPr lang="zh-TW" sz="2200" kern="100">
                          <a:effectLst/>
                          <a:latin typeface="Times New Roman" panose="02020603050405020304" pitchFamily="18" charset="0"/>
                          <a:ea typeface="標楷體" panose="03000509000000000000" pitchFamily="65" charset="-120"/>
                          <a:cs typeface="Times New Roman" panose="02020603050405020304" pitchFamily="18" charset="0"/>
                        </a:rPr>
                        <a:t>是</a:t>
                      </a: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	</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171</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49.4 </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60040">
                <a:tc>
                  <a:txBody>
                    <a:bodyPr/>
                    <a:lstStyle/>
                    <a:p>
                      <a:pPr algn="ctr">
                        <a:spcAft>
                          <a:spcPts val="0"/>
                        </a:spcAft>
                      </a:pPr>
                      <a:r>
                        <a:rPr lang="zh-TW" sz="2200" kern="100">
                          <a:effectLst/>
                          <a:latin typeface="Times New Roman" panose="02020603050405020304" pitchFamily="18" charset="0"/>
                          <a:ea typeface="標楷體" panose="03000509000000000000" pitchFamily="65" charset="-120"/>
                          <a:cs typeface="Times New Roman" panose="02020603050405020304" pitchFamily="18" charset="0"/>
                        </a:rPr>
                        <a:t>大學三年級</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dirty="0">
                          <a:effectLst/>
                          <a:latin typeface="Times New Roman" panose="02020603050405020304" pitchFamily="18" charset="0"/>
                          <a:ea typeface="標楷體" panose="03000509000000000000" pitchFamily="65" charset="-120"/>
                          <a:cs typeface="Times New Roman" panose="02020603050405020304" pitchFamily="18" charset="0"/>
                        </a:rPr>
                        <a:t>0</a:t>
                      </a:r>
                      <a:endParaRPr lang="zh-TW" sz="2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0.0 </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US" sz="2200" kern="0" dirty="0">
                          <a:effectLst/>
                          <a:latin typeface="Times New Roman" panose="02020603050405020304" pitchFamily="18" charset="0"/>
                          <a:ea typeface="微軟正黑體" panose="020B0604030504040204" pitchFamily="34" charset="-120"/>
                          <a:cs typeface="Times New Roman" panose="02020603050405020304" pitchFamily="18" charset="0"/>
                        </a:rPr>
                        <a:t> </a:t>
                      </a:r>
                      <a:endParaRPr lang="zh-TW" sz="22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zh-TW" sz="2200" kern="100" dirty="0">
                          <a:effectLst/>
                          <a:latin typeface="Times New Roman" panose="02020603050405020304" pitchFamily="18" charset="0"/>
                          <a:ea typeface="標楷體" panose="03000509000000000000" pitchFamily="65" charset="-120"/>
                          <a:cs typeface="Times New Roman" panose="02020603050405020304" pitchFamily="18" charset="0"/>
                        </a:rPr>
                        <a:t>否</a:t>
                      </a:r>
                      <a:endParaRPr lang="zh-TW" sz="2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175</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dirty="0">
                          <a:effectLst/>
                          <a:latin typeface="Times New Roman" panose="02020603050405020304" pitchFamily="18" charset="0"/>
                          <a:ea typeface="標楷體" panose="03000509000000000000" pitchFamily="65" charset="-120"/>
                          <a:cs typeface="Times New Roman" panose="02020603050405020304" pitchFamily="18" charset="0"/>
                        </a:rPr>
                        <a:t>50.6 </a:t>
                      </a:r>
                      <a:endParaRPr lang="zh-TW" sz="2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360040">
                <a:tc>
                  <a:txBody>
                    <a:bodyPr/>
                    <a:lstStyle/>
                    <a:p>
                      <a:pPr algn="ctr">
                        <a:spcAft>
                          <a:spcPts val="0"/>
                        </a:spcAft>
                      </a:pPr>
                      <a:r>
                        <a:rPr lang="zh-TW" sz="2200" kern="100">
                          <a:effectLst/>
                          <a:latin typeface="Times New Roman" panose="02020603050405020304" pitchFamily="18" charset="0"/>
                          <a:ea typeface="標楷體" panose="03000509000000000000" pitchFamily="65" charset="-120"/>
                          <a:cs typeface="Times New Roman" panose="02020603050405020304" pitchFamily="18" charset="0"/>
                        </a:rPr>
                        <a:t>大學四年級</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4</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1.2 </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US" sz="2200" kern="0">
                          <a:effectLst/>
                          <a:latin typeface="Times New Roman" panose="02020603050405020304" pitchFamily="18" charset="0"/>
                          <a:ea typeface="微軟正黑體" panose="020B0604030504040204" pitchFamily="34" charset="-120"/>
                          <a:cs typeface="Times New Roman" panose="02020603050405020304" pitchFamily="18" charset="0"/>
                        </a:rPr>
                        <a:t> </a:t>
                      </a:r>
                      <a:endParaRPr lang="zh-TW" sz="2200" kern="10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3">
                  <a:txBody>
                    <a:bodyPr/>
                    <a:lstStyle/>
                    <a:p>
                      <a:pPr algn="ctr">
                        <a:spcAft>
                          <a:spcPts val="0"/>
                        </a:spcAft>
                      </a:pPr>
                      <a:r>
                        <a:rPr lang="zh-TW" sz="2200" b="1" kern="100" dirty="0">
                          <a:effectLst/>
                          <a:latin typeface="Times New Roman" panose="02020603050405020304" pitchFamily="18" charset="0"/>
                          <a:ea typeface="微軟正黑體" panose="020B0604030504040204" pitchFamily="34" charset="-120"/>
                          <a:cs typeface="Times New Roman" panose="02020603050405020304" pitchFamily="18" charset="0"/>
                        </a:rPr>
                        <a:t>曾學習「紅豆餡甜麵包」課程</a:t>
                      </a: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zh-TW" altLang="en-US"/>
                    </a:p>
                  </a:txBody>
                  <a:tcPr/>
                </a:tc>
                <a:tc hMerge="1">
                  <a:txBody>
                    <a:bodyPr/>
                    <a:lstStyle/>
                    <a:p>
                      <a:endParaRPr lang="zh-TW" altLang="en-US"/>
                    </a:p>
                  </a:txBody>
                  <a:tcPr/>
                </a:tc>
              </a:tr>
              <a:tr h="360040">
                <a:tc>
                  <a:txBody>
                    <a:bodyPr/>
                    <a:lstStyle/>
                    <a:p>
                      <a:pPr algn="ctr">
                        <a:spcAft>
                          <a:spcPts val="0"/>
                        </a:spcAft>
                      </a:pPr>
                      <a:r>
                        <a:rPr lang="zh-TW" sz="2200" kern="100">
                          <a:effectLst/>
                          <a:latin typeface="Times New Roman" panose="02020603050405020304" pitchFamily="18" charset="0"/>
                          <a:ea typeface="標楷體" panose="03000509000000000000" pitchFamily="65" charset="-120"/>
                          <a:cs typeface="Times New Roman" panose="02020603050405020304" pitchFamily="18" charset="0"/>
                        </a:rPr>
                        <a:t>碩士一年級</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0</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0.0 </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US" sz="2200" kern="0">
                          <a:effectLst/>
                          <a:latin typeface="Times New Roman" panose="02020603050405020304" pitchFamily="18" charset="0"/>
                          <a:ea typeface="微軟正黑體" panose="020B0604030504040204" pitchFamily="34" charset="-120"/>
                          <a:cs typeface="Times New Roman" panose="02020603050405020304" pitchFamily="18" charset="0"/>
                        </a:rPr>
                        <a:t> </a:t>
                      </a:r>
                      <a:endParaRPr lang="zh-TW" sz="2200" kern="10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zh-TW" sz="2200" kern="100" dirty="0">
                          <a:solidFill>
                            <a:srgbClr val="FF0000"/>
                          </a:solidFill>
                          <a:effectLst/>
                          <a:latin typeface="Times New Roman" panose="02020603050405020304" pitchFamily="18" charset="0"/>
                          <a:ea typeface="標楷體" panose="03000509000000000000" pitchFamily="65" charset="-120"/>
                          <a:cs typeface="Times New Roman" panose="02020603050405020304" pitchFamily="18" charset="0"/>
                        </a:rPr>
                        <a:t>是</a:t>
                      </a:r>
                      <a:endParaRPr lang="zh-TW" sz="2200" kern="100" dirty="0">
                        <a:solidFill>
                          <a:srgbClr val="FF0000"/>
                        </a:solidFill>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228</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65.9 </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60040">
                <a:tc>
                  <a:txBody>
                    <a:bodyPr/>
                    <a:lstStyle/>
                    <a:p>
                      <a:pPr algn="ctr">
                        <a:spcAft>
                          <a:spcPts val="0"/>
                        </a:spcAft>
                      </a:pPr>
                      <a:r>
                        <a:rPr lang="zh-TW" sz="2200" kern="100">
                          <a:effectLst/>
                          <a:latin typeface="Times New Roman" panose="02020603050405020304" pitchFamily="18" charset="0"/>
                          <a:ea typeface="標楷體" panose="03000509000000000000" pitchFamily="65" charset="-120"/>
                          <a:cs typeface="Times New Roman" panose="02020603050405020304" pitchFamily="18" charset="0"/>
                        </a:rPr>
                        <a:t>碩士二年級</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4</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dirty="0">
                          <a:effectLst/>
                          <a:latin typeface="Times New Roman" panose="02020603050405020304" pitchFamily="18" charset="0"/>
                          <a:ea typeface="標楷體" panose="03000509000000000000" pitchFamily="65" charset="-120"/>
                          <a:cs typeface="Times New Roman" panose="02020603050405020304" pitchFamily="18" charset="0"/>
                        </a:rPr>
                        <a:t>1.2 </a:t>
                      </a:r>
                      <a:endParaRPr lang="zh-TW" sz="2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en-US" sz="2200" kern="0" dirty="0">
                          <a:effectLst/>
                          <a:latin typeface="Times New Roman" panose="02020603050405020304" pitchFamily="18" charset="0"/>
                          <a:ea typeface="微軟正黑體" panose="020B0604030504040204" pitchFamily="34" charset="-120"/>
                          <a:cs typeface="Times New Roman" panose="02020603050405020304" pitchFamily="18" charset="0"/>
                        </a:rPr>
                        <a:t> </a:t>
                      </a:r>
                      <a:endParaRPr lang="zh-TW" sz="22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spcAft>
                          <a:spcPts val="0"/>
                        </a:spcAft>
                      </a:pPr>
                      <a:r>
                        <a:rPr lang="zh-TW" sz="2200" kern="100" dirty="0">
                          <a:effectLst/>
                          <a:latin typeface="Times New Roman" panose="02020603050405020304" pitchFamily="18" charset="0"/>
                          <a:ea typeface="標楷體" panose="03000509000000000000" pitchFamily="65" charset="-120"/>
                          <a:cs typeface="Times New Roman" panose="02020603050405020304" pitchFamily="18" charset="0"/>
                        </a:rPr>
                        <a:t>否</a:t>
                      </a:r>
                      <a:endParaRPr lang="zh-TW" sz="2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a:effectLst/>
                          <a:latin typeface="Times New Roman" panose="02020603050405020304" pitchFamily="18" charset="0"/>
                          <a:ea typeface="標楷體" panose="03000509000000000000" pitchFamily="65" charset="-120"/>
                          <a:cs typeface="Times New Roman" panose="02020603050405020304" pitchFamily="18" charset="0"/>
                        </a:rPr>
                        <a:t>118</a:t>
                      </a:r>
                      <a:endParaRPr lang="zh-TW" sz="2200" kern="10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a:spcAft>
                          <a:spcPts val="0"/>
                        </a:spcAft>
                        <a:tabLst>
                          <a:tab pos="431800" algn="dec"/>
                        </a:tabLst>
                      </a:pPr>
                      <a:r>
                        <a:rPr lang="en-US" sz="2200" kern="100" dirty="0">
                          <a:effectLst/>
                          <a:latin typeface="Times New Roman" panose="02020603050405020304" pitchFamily="18" charset="0"/>
                          <a:ea typeface="標楷體" panose="03000509000000000000" pitchFamily="65" charset="-120"/>
                          <a:cs typeface="Times New Roman" panose="02020603050405020304" pitchFamily="18" charset="0"/>
                        </a:rPr>
                        <a:t>34.1 </a:t>
                      </a:r>
                      <a:endParaRPr lang="zh-TW" sz="2200" kern="100" dirty="0">
                        <a:effectLst/>
                        <a:latin typeface="Times New Roman" panose="02020603050405020304" pitchFamily="18" charset="0"/>
                        <a:ea typeface="新細明體" panose="02020500000000000000" pitchFamily="18" charset="-120"/>
                        <a:cs typeface="Times New Roman" panose="02020603050405020304" pitchFamily="18" charset="0"/>
                      </a:endParaRPr>
                    </a:p>
                  </a:txBody>
                  <a:tcPr marL="17780" marR="17780" marT="0" marB="0" anchor="b">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extLst>
      <p:ext uri="{BB962C8B-B14F-4D97-AF65-F5344CB8AC3E}">
        <p14:creationId xmlns:p14="http://schemas.microsoft.com/office/powerpoint/2010/main" val="19684690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7"/>
          <p:cNvSpPr>
            <a:spLocks noGrp="1" noChangeArrowheads="1"/>
          </p:cNvSpPr>
          <p:nvPr>
            <p:ph type="title"/>
          </p:nvPr>
        </p:nvSpPr>
        <p:spPr>
          <a:xfrm>
            <a:off x="301625" y="309563"/>
            <a:ext cx="8534400" cy="647700"/>
          </a:xfrm>
          <a:solidFill>
            <a:schemeClr val="accent4">
              <a:lumMod val="75000"/>
            </a:schemeClr>
          </a:solidFill>
        </p:spPr>
        <p:txBody>
          <a:bodyPr rtlCol="0">
            <a:spAutoFit/>
          </a:bodyPr>
          <a:lstStyle/>
          <a:p>
            <a:pPr algn="ctr" eaLnBrk="1" fontAlgn="auto" hangingPunct="1">
              <a:spcAft>
                <a:spcPts val="0"/>
              </a:spcAft>
              <a:defRPr/>
            </a:pPr>
            <a:r>
              <a:rPr lang="en-US" altLang="zh-TW" sz="4000" b="1" dirty="0" smtClean="0">
                <a:solidFill>
                  <a:schemeClr val="bg1"/>
                </a:solidFill>
                <a:latin typeface="Times New Roman" pitchFamily="18" charset="0"/>
                <a:ea typeface="標楷體" pitchFamily="65" charset="-120"/>
                <a:cs typeface="Times New Roman" pitchFamily="18" charset="0"/>
              </a:rPr>
              <a:t>4.2 </a:t>
            </a:r>
            <a:r>
              <a:rPr lang="zh-TW" altLang="en-US" sz="4000" b="1" dirty="0" smtClean="0">
                <a:solidFill>
                  <a:schemeClr val="bg1"/>
                </a:solidFill>
                <a:latin typeface="微軟正黑體" panose="020B0604030504040204" pitchFamily="34" charset="-120"/>
                <a:ea typeface="微軟正黑體" panose="020B0604030504040204" pitchFamily="34" charset="-120"/>
                <a:cs typeface="Times New Roman" pitchFamily="18" charset="0"/>
              </a:rPr>
              <a:t>多元</a:t>
            </a:r>
            <a:r>
              <a:rPr lang="zh-TW" altLang="en-US" sz="4000" b="1" dirty="0">
                <a:solidFill>
                  <a:schemeClr val="bg1"/>
                </a:solidFill>
                <a:latin typeface="微軟正黑體" panose="020B0604030504040204" pitchFamily="34" charset="-120"/>
                <a:ea typeface="微軟正黑體" panose="020B0604030504040204" pitchFamily="34" charset="-120"/>
                <a:cs typeface="Times New Roman" pitchFamily="18" charset="0"/>
              </a:rPr>
              <a:t>回歸</a:t>
            </a:r>
            <a:r>
              <a:rPr lang="zh-TW" altLang="en-US" sz="4000" b="1" dirty="0" smtClean="0">
                <a:solidFill>
                  <a:schemeClr val="bg1"/>
                </a:solidFill>
                <a:latin typeface="微軟正黑體" panose="020B0604030504040204" pitchFamily="34" charset="-120"/>
                <a:ea typeface="微軟正黑體" panose="020B0604030504040204" pitchFamily="34" charset="-120"/>
                <a:cs typeface="Times New Roman" pitchFamily="18" charset="0"/>
              </a:rPr>
              <a:t>分析</a:t>
            </a:r>
            <a:r>
              <a:rPr lang="en-US" altLang="zh-TW" sz="4000" b="1" dirty="0" smtClean="0">
                <a:solidFill>
                  <a:schemeClr val="bg1"/>
                </a:solidFill>
                <a:latin typeface="Times New Roman" pitchFamily="18" charset="0"/>
                <a:ea typeface="標楷體" pitchFamily="65" charset="-120"/>
                <a:cs typeface="Times New Roman" pitchFamily="18" charset="0"/>
              </a:rPr>
              <a:t>(1/2)</a:t>
            </a:r>
            <a:endParaRPr lang="zh-TW" altLang="en-US" sz="4000" b="1" dirty="0">
              <a:solidFill>
                <a:schemeClr val="bg1"/>
              </a:solidFill>
              <a:latin typeface="Times New Roman" pitchFamily="18" charset="0"/>
              <a:ea typeface="標楷體" pitchFamily="65" charset="-120"/>
              <a:cs typeface="Times New Roman" pitchFamily="18" charset="0"/>
            </a:endParaRPr>
          </a:p>
        </p:txBody>
      </p:sp>
      <p:sp>
        <p:nvSpPr>
          <p:cNvPr id="7171" name="日期版面配置區 2"/>
          <p:cNvSpPr>
            <a:spLocks noGrp="1"/>
          </p:cNvSpPr>
          <p:nvPr>
            <p:ph type="dt" sz="quarter" idx="10"/>
          </p:nvPr>
        </p:nvSpPr>
        <p:spPr bwMode="auto">
          <a:xfrm>
            <a:off x="107504" y="5661248"/>
            <a:ext cx="7056784" cy="77219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lang="zh-TW" altLang="zh-TW" sz="2400" dirty="0" smtClean="0">
                <a:latin typeface="Times New Roman" panose="02020603050405020304" pitchFamily="18" charset="0"/>
                <a:ea typeface="微軟正黑體" panose="020B0604030504040204" pitchFamily="34" charset="-120"/>
                <a:cs typeface="Times New Roman" panose="02020603050405020304" pitchFamily="18" charset="0"/>
              </a:rPr>
              <a:t>依</a:t>
            </a:r>
            <a:r>
              <a:rPr lang="zh-TW" altLang="zh-TW" sz="2400" dirty="0">
                <a:latin typeface="Times New Roman" panose="02020603050405020304" pitchFamily="18" charset="0"/>
                <a:ea typeface="微軟正黑體" panose="020B0604030504040204" pitchFamily="34" charset="-120"/>
                <a:cs typeface="Times New Roman" panose="02020603050405020304" pitchFamily="18" charset="0"/>
              </a:rPr>
              <a:t>變數：使用數位教材之行為意圖</a:t>
            </a:r>
          </a:p>
          <a:p>
            <a:r>
              <a:rPr lang="en-US" altLang="zh-TW" sz="2400" i="1" dirty="0">
                <a:latin typeface="Times New Roman" panose="02020603050405020304" pitchFamily="18" charset="0"/>
                <a:ea typeface="微軟正黑體" panose="020B0604030504040204" pitchFamily="34" charset="-120"/>
                <a:cs typeface="Times New Roman" panose="02020603050405020304" pitchFamily="18" charset="0"/>
              </a:rPr>
              <a:t>R</a:t>
            </a:r>
            <a:r>
              <a:rPr lang="en-US" altLang="zh-TW" sz="2400" baseline="30000" dirty="0">
                <a:latin typeface="Times New Roman" panose="02020603050405020304" pitchFamily="18" charset="0"/>
                <a:ea typeface="微軟正黑體" panose="020B0604030504040204" pitchFamily="34" charset="-120"/>
                <a:cs typeface="Times New Roman" panose="02020603050405020304" pitchFamily="18" charset="0"/>
              </a:rPr>
              <a:t>2</a:t>
            </a:r>
            <a:r>
              <a:rPr lang="en-US" altLang="zh-TW" sz="2400" dirty="0">
                <a:latin typeface="Times New Roman" panose="02020603050405020304" pitchFamily="18" charset="0"/>
                <a:ea typeface="微軟正黑體" panose="020B0604030504040204" pitchFamily="34" charset="-120"/>
                <a:cs typeface="Times New Roman" panose="02020603050405020304" pitchFamily="18" charset="0"/>
              </a:rPr>
              <a:t> = </a:t>
            </a:r>
            <a:r>
              <a:rPr lang="en-US" altLang="zh-TW" sz="2400" dirty="0" smtClean="0">
                <a:latin typeface="Times New Roman" panose="02020603050405020304" pitchFamily="18" charset="0"/>
                <a:ea typeface="微軟正黑體" panose="020B0604030504040204" pitchFamily="34" charset="-120"/>
                <a:cs typeface="Times New Roman" panose="02020603050405020304" pitchFamily="18" charset="0"/>
              </a:rPr>
              <a:t>0.211</a:t>
            </a:r>
            <a:endParaRPr lang="zh-TW" altLang="zh-TW" sz="2400" dirty="0">
              <a:latin typeface="Times New Roman" panose="02020603050405020304" pitchFamily="18" charset="0"/>
              <a:ea typeface="微軟正黑體" panose="020B0604030504040204" pitchFamily="34" charset="-120"/>
              <a:cs typeface="Times New Roman" panose="02020603050405020304" pitchFamily="18" charset="0"/>
            </a:endParaRPr>
          </a:p>
        </p:txBody>
      </p:sp>
      <p:sp>
        <p:nvSpPr>
          <p:cNvPr id="7172" name="投影片編號版面配置區 3"/>
          <p:cNvSpPr>
            <a:spLocks noGrp="1"/>
          </p:cNvSpPr>
          <p:nvPr>
            <p:ph type="sldNum" sz="quarter" idx="12"/>
          </p:nvPr>
        </p:nvSpPr>
        <p:spPr bwMode="auto">
          <a:xfrm>
            <a:off x="7076697" y="6489169"/>
            <a:ext cx="205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3CB56E57-8618-4928-BCA2-2A1B97F0264D}" type="slidenum">
              <a:rPr kumimoji="0" lang="zh-TW" altLang="en-US" sz="2000">
                <a:latin typeface="Times New Roman" panose="02020603050405020304" pitchFamily="18" charset="0"/>
                <a:cs typeface="Times New Roman" panose="02020603050405020304" pitchFamily="18" charset="0"/>
              </a:rPr>
              <a:pPr eaLnBrk="1" hangingPunct="1"/>
              <a:t>19</a:t>
            </a:fld>
            <a:endParaRPr kumimoji="0" lang="zh-TW" altLang="en-US" sz="2000" dirty="0">
              <a:latin typeface="Times New Roman" panose="02020603050405020304" pitchFamily="18" charset="0"/>
              <a:cs typeface="Times New Roman" panose="02020603050405020304" pitchFamily="18" charset="0"/>
            </a:endParaRPr>
          </a:p>
        </p:txBody>
      </p:sp>
      <p:graphicFrame>
        <p:nvGraphicFramePr>
          <p:cNvPr id="3" name="表格 2"/>
          <p:cNvGraphicFramePr>
            <a:graphicFrameLocks noGrp="1"/>
          </p:cNvGraphicFramePr>
          <p:nvPr>
            <p:extLst>
              <p:ext uri="{D42A27DB-BD31-4B8C-83A1-F6EECF244321}">
                <p14:modId xmlns:p14="http://schemas.microsoft.com/office/powerpoint/2010/main" val="2955952463"/>
              </p:ext>
            </p:extLst>
          </p:nvPr>
        </p:nvGraphicFramePr>
        <p:xfrm>
          <a:off x="179510" y="1124744"/>
          <a:ext cx="8784978" cy="4529302"/>
        </p:xfrm>
        <a:graphic>
          <a:graphicData uri="http://schemas.openxmlformats.org/drawingml/2006/table">
            <a:tbl>
              <a:tblPr firstRow="1" firstCol="1" bandRow="1">
                <a:tableStyleId>{2D5ABB26-0587-4C30-8999-92F81FD0307C}</a:tableStyleId>
              </a:tblPr>
              <a:tblGrid>
                <a:gridCol w="2081723"/>
                <a:gridCol w="1197277"/>
                <a:gridCol w="1197277"/>
                <a:gridCol w="1284365"/>
                <a:gridCol w="1468624"/>
                <a:gridCol w="1555712"/>
              </a:tblGrid>
              <a:tr h="453650">
                <a:tc rowSpan="2">
                  <a:txBody>
                    <a:bodyPr/>
                    <a:lstStyle/>
                    <a:p>
                      <a:pPr algn="ctr">
                        <a:spcAft>
                          <a:spcPts val="0"/>
                        </a:spcAft>
                      </a:pPr>
                      <a:r>
                        <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模式</a:t>
                      </a:r>
                    </a:p>
                  </a:txBody>
                  <a:tcPr marL="17780" marR="177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spcAft>
                          <a:spcPts val="0"/>
                        </a:spcAft>
                      </a:pPr>
                      <a:r>
                        <a:rPr lang="en-US" sz="2400" i="1" kern="100" dirty="0">
                          <a:effectLst/>
                          <a:latin typeface="Times New Roman" panose="02020603050405020304" pitchFamily="18" charset="0"/>
                          <a:ea typeface="微軟正黑體" panose="020B0604030504040204" pitchFamily="34" charset="-120"/>
                          <a:cs typeface="Times New Roman" panose="02020603050405020304" pitchFamily="18" charset="0"/>
                        </a:rPr>
                        <a:t>β</a:t>
                      </a:r>
                      <a:endParaRPr lang="zh-TW" sz="2400" i="1"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spcAft>
                          <a:spcPts val="0"/>
                        </a:spcAft>
                      </a:pPr>
                      <a:r>
                        <a:rPr lang="en-US" sz="2400" i="1" kern="100" dirty="0">
                          <a:effectLst/>
                          <a:latin typeface="Times New Roman" panose="02020603050405020304" pitchFamily="18" charset="0"/>
                          <a:ea typeface="微軟正黑體" panose="020B0604030504040204" pitchFamily="34" charset="-120"/>
                          <a:cs typeface="Times New Roman" panose="02020603050405020304" pitchFamily="18" charset="0"/>
                        </a:rPr>
                        <a:t>t</a:t>
                      </a:r>
                      <a:endParaRPr lang="zh-TW" sz="2400" i="1"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spcAft>
                          <a:spcPts val="0"/>
                        </a:spcAft>
                      </a:pPr>
                      <a:r>
                        <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顯著性</a:t>
                      </a:r>
                    </a:p>
                  </a:txBody>
                  <a:tcPr marL="17780" marR="177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spcAft>
                          <a:spcPts val="0"/>
                        </a:spcAft>
                      </a:pPr>
                      <a:r>
                        <a:rPr lang="en-US" sz="2400" i="1" kern="100" dirty="0">
                          <a:effectLst/>
                          <a:latin typeface="Times New Roman" panose="02020603050405020304" pitchFamily="18" charset="0"/>
                          <a:ea typeface="微軟正黑體" panose="020B0604030504040204" pitchFamily="34" charset="-120"/>
                          <a:cs typeface="Times New Roman" panose="02020603050405020304" pitchFamily="18" charset="0"/>
                        </a:rPr>
                        <a:t>β</a:t>
                      </a:r>
                      <a:r>
                        <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的</a:t>
                      </a: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95.0%</a:t>
                      </a:r>
                      <a:r>
                        <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信賴區間</a:t>
                      </a:r>
                    </a:p>
                  </a:txBody>
                  <a:tcPr marL="17780" marR="177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a:p>
                  </a:txBody>
                  <a:tcPr/>
                </a:tc>
              </a:tr>
              <a:tr h="453650">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下界</a:t>
                      </a:r>
                    </a:p>
                  </a:txBody>
                  <a:tcPr marL="17780" marR="177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上界</a:t>
                      </a:r>
                    </a:p>
                  </a:txBody>
                  <a:tcPr marL="17780" marR="177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53650">
                <a:tc>
                  <a:txBody>
                    <a:bodyPr/>
                    <a:lstStyle/>
                    <a:p>
                      <a:pPr algn="l">
                        <a:spcAft>
                          <a:spcPts val="0"/>
                        </a:spcAf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a:t>
                      </a:r>
                      <a:r>
                        <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常數</a:t>
                      </a: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T w="12700" cap="flat" cmpd="sng" algn="ctr">
                      <a:solidFill>
                        <a:schemeClr val="tx1"/>
                      </a:solidFill>
                      <a:prstDash val="solid"/>
                      <a:round/>
                      <a:headEnd type="none" w="med" len="med"/>
                      <a:tailEnd type="none" w="med" len="med"/>
                    </a:lnT>
                  </a:tcPr>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 </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nchor="ctr">
                    <a:lnT w="12700" cap="flat" cmpd="sng" algn="ctr">
                      <a:solidFill>
                        <a:schemeClr val="tx1"/>
                      </a:solidFill>
                      <a:prstDash val="solid"/>
                      <a:round/>
                      <a:headEnd type="none" w="med" len="med"/>
                      <a:tailEnd type="none" w="med" len="med"/>
                    </a:lnT>
                  </a:tcPr>
                </a:tc>
                <a:tc>
                  <a:txBody>
                    <a:bodyPr/>
                    <a:lstStyle/>
                    <a:p>
                      <a:pPr algn="r">
                        <a:spcAft>
                          <a:spcPts val="0"/>
                        </a:spcAft>
                        <a:tabLst>
                          <a:tab pos="21590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7.062</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T w="12700" cap="flat" cmpd="sng" algn="ctr">
                      <a:solidFill>
                        <a:schemeClr val="tx1"/>
                      </a:solidFill>
                      <a:prstDash val="solid"/>
                      <a:round/>
                      <a:headEnd type="none" w="med" len="med"/>
                      <a:tailEnd type="none" w="med" len="med"/>
                    </a:lnT>
                  </a:tcPr>
                </a:tc>
                <a:tc>
                  <a:txBody>
                    <a:bodyPr/>
                    <a:lstStyle/>
                    <a:p>
                      <a:pPr algn="r">
                        <a:spcAft>
                          <a:spcPts val="0"/>
                        </a:spcAft>
                        <a:tabLst>
                          <a:tab pos="215900" algn="dec"/>
                        </a:tabLst>
                      </a:pPr>
                      <a:r>
                        <a:rPr lang="en-US" sz="2400" kern="100">
                          <a:effectLst/>
                          <a:latin typeface="Times New Roman" panose="02020603050405020304" pitchFamily="18" charset="0"/>
                          <a:ea typeface="微軟正黑體" panose="020B0604030504040204" pitchFamily="34" charset="-120"/>
                          <a:cs typeface="Times New Roman" panose="02020603050405020304" pitchFamily="18" charset="0"/>
                        </a:rPr>
                        <a:t>0.000</a:t>
                      </a:r>
                      <a:endParaRPr lang="zh-TW" sz="2400" kern="10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T w="12700" cap="flat" cmpd="sng" algn="ctr">
                      <a:solidFill>
                        <a:schemeClr val="tx1"/>
                      </a:solidFill>
                      <a:prstDash val="solid"/>
                      <a:round/>
                      <a:headEnd type="none" w="med" len="med"/>
                      <a:tailEnd type="none" w="med" len="med"/>
                    </a:lnT>
                  </a:tcPr>
                </a:tc>
                <a:tc>
                  <a:txBody>
                    <a:bodyPr/>
                    <a:lstStyle/>
                    <a:p>
                      <a:pPr algn="r">
                        <a:spcAft>
                          <a:spcPts val="0"/>
                        </a:spcAft>
                        <a:tabLst>
                          <a:tab pos="288290" algn="dec"/>
                        </a:tabLst>
                      </a:pPr>
                      <a:r>
                        <a:rPr lang="en-US" sz="2400" kern="100">
                          <a:effectLst/>
                          <a:latin typeface="Times New Roman" panose="02020603050405020304" pitchFamily="18" charset="0"/>
                          <a:ea typeface="微軟正黑體" panose="020B0604030504040204" pitchFamily="34" charset="-120"/>
                          <a:cs typeface="Times New Roman" panose="02020603050405020304" pitchFamily="18" charset="0"/>
                        </a:rPr>
                        <a:t>9.144</a:t>
                      </a:r>
                      <a:endParaRPr lang="zh-TW" sz="2400" kern="10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T w="12700" cap="flat" cmpd="sng" algn="ctr">
                      <a:solidFill>
                        <a:schemeClr val="tx1"/>
                      </a:solidFill>
                      <a:prstDash val="solid"/>
                      <a:round/>
                      <a:headEnd type="none" w="med" len="med"/>
                      <a:tailEnd type="none" w="med" len="med"/>
                    </a:lnT>
                  </a:tcPr>
                </a:tc>
                <a:tc>
                  <a:txBody>
                    <a:bodyPr/>
                    <a:lstStyle/>
                    <a:p>
                      <a:pPr algn="r">
                        <a:spcAft>
                          <a:spcPts val="0"/>
                        </a:spcAft>
                        <a:tabLst>
                          <a:tab pos="288290" algn="dec"/>
                        </a:tabLst>
                      </a:pPr>
                      <a:r>
                        <a:rPr lang="en-US" sz="2400" kern="100">
                          <a:effectLst/>
                          <a:latin typeface="Times New Roman" panose="02020603050405020304" pitchFamily="18" charset="0"/>
                          <a:ea typeface="微軟正黑體" panose="020B0604030504040204" pitchFamily="34" charset="-120"/>
                          <a:cs typeface="Times New Roman" panose="02020603050405020304" pitchFamily="18" charset="0"/>
                        </a:rPr>
                        <a:t>16.206</a:t>
                      </a:r>
                      <a:endParaRPr lang="zh-TW" sz="2400" kern="10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T w="12700" cap="flat" cmpd="sng" algn="ctr">
                      <a:solidFill>
                        <a:schemeClr val="tx1"/>
                      </a:solidFill>
                      <a:prstDash val="solid"/>
                      <a:round/>
                      <a:headEnd type="none" w="med" len="med"/>
                      <a:tailEnd type="none" w="med" len="med"/>
                    </a:lnT>
                  </a:tcPr>
                </a:tc>
              </a:tr>
              <a:tr h="453650">
                <a:tc>
                  <a:txBody>
                    <a:bodyPr/>
                    <a:lstStyle/>
                    <a:p>
                      <a:pPr algn="l">
                        <a:spcAft>
                          <a:spcPts val="0"/>
                        </a:spcAft>
                      </a:pPr>
                      <a:r>
                        <a:rPr lang="zh-TW" sz="2400" kern="100" dirty="0">
                          <a:solidFill>
                            <a:srgbClr val="FF0000"/>
                          </a:solidFill>
                          <a:effectLst/>
                          <a:latin typeface="Times New Roman" panose="02020603050405020304" pitchFamily="18" charset="0"/>
                          <a:ea typeface="微軟正黑體" panose="020B0604030504040204" pitchFamily="34" charset="-120"/>
                          <a:cs typeface="Times New Roman" panose="02020603050405020304" pitchFamily="18" charset="0"/>
                        </a:rPr>
                        <a:t>知覺易用性</a:t>
                      </a:r>
                    </a:p>
                  </a:txBody>
                  <a:tcPr marL="17780" marR="17780" marT="0" marB="0"/>
                </a:tc>
                <a:tc>
                  <a:txBody>
                    <a:bodyPr/>
                    <a:lstStyle/>
                    <a:p>
                      <a:pPr algn="r">
                        <a:spcAft>
                          <a:spcPts val="0"/>
                        </a:spcAft>
                        <a:tabLst>
                          <a:tab pos="21590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0.307</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1590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1.888</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1590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0.000</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0.004</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0.184</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r>
              <a:tr h="453650">
                <a:tc>
                  <a:txBody>
                    <a:bodyPr/>
                    <a:lstStyle/>
                    <a:p>
                      <a:pPr algn="l">
                        <a:spcAft>
                          <a:spcPts val="0"/>
                        </a:spcAft>
                      </a:pPr>
                      <a:r>
                        <a:rPr lang="zh-TW" sz="2400" kern="100" dirty="0">
                          <a:solidFill>
                            <a:srgbClr val="FF0000"/>
                          </a:solidFill>
                          <a:effectLst/>
                          <a:latin typeface="Times New Roman" panose="02020603050405020304" pitchFamily="18" charset="0"/>
                          <a:ea typeface="微軟正黑體" panose="020B0604030504040204" pitchFamily="34" charset="-120"/>
                          <a:cs typeface="Times New Roman" panose="02020603050405020304" pitchFamily="18" charset="0"/>
                        </a:rPr>
                        <a:t>知覺有用性</a:t>
                      </a:r>
                    </a:p>
                  </a:txBody>
                  <a:tcPr marL="17780" marR="17780" marT="0" marB="0"/>
                </a:tc>
                <a:tc>
                  <a:txBody>
                    <a:bodyPr/>
                    <a:lstStyle/>
                    <a:p>
                      <a:pPr algn="r">
                        <a:spcAft>
                          <a:spcPts val="0"/>
                        </a:spcAft>
                        <a:tabLst>
                          <a:tab pos="21590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0.252</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1590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2.737</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1590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0.000</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0.036</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0.217</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r>
              <a:tr h="453650">
                <a:tc>
                  <a:txBody>
                    <a:bodyPr/>
                    <a:lstStyle/>
                    <a:p>
                      <a:pPr algn="l">
                        <a:spcAft>
                          <a:spcPts val="0"/>
                        </a:spcAft>
                      </a:pPr>
                      <a:r>
                        <a:rPr lang="zh-TW" sz="2400" kern="100" dirty="0">
                          <a:solidFill>
                            <a:srgbClr val="FF0000"/>
                          </a:solidFill>
                          <a:effectLst/>
                          <a:latin typeface="Times New Roman" panose="02020603050405020304" pitchFamily="18" charset="0"/>
                          <a:ea typeface="微軟正黑體" panose="020B0604030504040204" pitchFamily="34" charset="-120"/>
                          <a:cs typeface="Times New Roman" panose="02020603050405020304" pitchFamily="18" charset="0"/>
                        </a:rPr>
                        <a:t>知覺資訊品質</a:t>
                      </a:r>
                    </a:p>
                  </a:txBody>
                  <a:tcPr marL="17780" marR="17780" marT="0" marB="0"/>
                </a:tc>
                <a:tc>
                  <a:txBody>
                    <a:bodyPr/>
                    <a:lstStyle/>
                    <a:p>
                      <a:pPr algn="r">
                        <a:spcAft>
                          <a:spcPts val="0"/>
                        </a:spcAft>
                        <a:tabLst>
                          <a:tab pos="21590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0.217</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1590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0.328</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1590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0.000</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0.089</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0.224</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r>
              <a:tr h="446452">
                <a:tc>
                  <a:txBody>
                    <a:bodyPr/>
                    <a:lstStyle/>
                    <a:p>
                      <a:pPr algn="l">
                        <a:spcAft>
                          <a:spcPts val="0"/>
                        </a:spcAft>
                      </a:pPr>
                      <a:r>
                        <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電腦自我效能</a:t>
                      </a:r>
                    </a:p>
                  </a:txBody>
                  <a:tcPr marL="17780" marR="17780" marT="0" marB="0"/>
                </a:tc>
                <a:tc>
                  <a:txBody>
                    <a:bodyPr/>
                    <a:lstStyle/>
                    <a:p>
                      <a:pPr algn="r">
                        <a:spcAft>
                          <a:spcPts val="0"/>
                        </a:spcAft>
                        <a:tabLst>
                          <a:tab pos="21590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0.116</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1590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3.855</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1590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0.000</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0.077</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0.237</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r>
              <a:tr h="453650">
                <a:tc>
                  <a:txBody>
                    <a:bodyPr/>
                    <a:lstStyle/>
                    <a:p>
                      <a:pPr algn="l">
                        <a:spcAft>
                          <a:spcPts val="0"/>
                        </a:spcAft>
                      </a:pPr>
                      <a:r>
                        <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相容性</a:t>
                      </a:r>
                    </a:p>
                  </a:txBody>
                  <a:tcPr marL="17780" marR="17780" marT="0" marB="0"/>
                </a:tc>
                <a:tc>
                  <a:txBody>
                    <a:bodyPr/>
                    <a:lstStyle/>
                    <a:p>
                      <a:pPr algn="r">
                        <a:spcAft>
                          <a:spcPts val="0"/>
                        </a:spcAft>
                        <a:tabLst>
                          <a:tab pos="21590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0.046</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1590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0.900</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1590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0.039</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0.047</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0.226</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r>
              <a:tr h="453650">
                <a:tc>
                  <a:txBody>
                    <a:bodyPr/>
                    <a:lstStyle/>
                    <a:p>
                      <a:pPr algn="l">
                        <a:spcAft>
                          <a:spcPts val="0"/>
                        </a:spcAft>
                      </a:pPr>
                      <a:r>
                        <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知覺財務成本</a:t>
                      </a:r>
                    </a:p>
                  </a:txBody>
                  <a:tcPr marL="17780" marR="17780" marT="0" marB="0"/>
                </a:tc>
                <a:tc>
                  <a:txBody>
                    <a:bodyPr/>
                    <a:lstStyle/>
                    <a:p>
                      <a:pPr algn="r">
                        <a:spcAft>
                          <a:spcPts val="0"/>
                        </a:spcAft>
                        <a:tabLst>
                          <a:tab pos="21590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-0.165</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1590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-1.110</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1590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0.000</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-0.196</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0.055</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r>
              <a:tr h="453650">
                <a:tc>
                  <a:txBody>
                    <a:bodyPr/>
                    <a:lstStyle/>
                    <a:p>
                      <a:pPr algn="l">
                        <a:spcAft>
                          <a:spcPts val="0"/>
                        </a:spcAft>
                      </a:pPr>
                      <a:r>
                        <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電腦焦慮</a:t>
                      </a:r>
                    </a:p>
                  </a:txBody>
                  <a:tcPr marL="17780" marR="17780" marT="0" marB="0">
                    <a:lnB w="12700" cap="flat" cmpd="sng" algn="ctr">
                      <a:solidFill>
                        <a:schemeClr val="tx1"/>
                      </a:solidFill>
                      <a:prstDash val="solid"/>
                      <a:round/>
                      <a:headEnd type="none" w="med" len="med"/>
                      <a:tailEnd type="none" w="med" len="med"/>
                    </a:lnB>
                  </a:tcPr>
                </a:tc>
                <a:tc>
                  <a:txBody>
                    <a:bodyPr/>
                    <a:lstStyle/>
                    <a:p>
                      <a:pPr algn="r">
                        <a:spcAft>
                          <a:spcPts val="0"/>
                        </a:spcAft>
                        <a:tabLst>
                          <a:tab pos="21590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-0.169</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B w="12700" cap="flat" cmpd="sng" algn="ctr">
                      <a:solidFill>
                        <a:schemeClr val="tx1"/>
                      </a:solidFill>
                      <a:prstDash val="solid"/>
                      <a:round/>
                      <a:headEnd type="none" w="med" len="med"/>
                      <a:tailEnd type="none" w="med" len="med"/>
                    </a:lnB>
                  </a:tcPr>
                </a:tc>
                <a:tc>
                  <a:txBody>
                    <a:bodyPr/>
                    <a:lstStyle/>
                    <a:p>
                      <a:pPr algn="r">
                        <a:spcAft>
                          <a:spcPts val="0"/>
                        </a:spcAft>
                        <a:tabLst>
                          <a:tab pos="21590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-1.159</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B w="12700" cap="flat" cmpd="sng" algn="ctr">
                      <a:solidFill>
                        <a:schemeClr val="tx1"/>
                      </a:solidFill>
                      <a:prstDash val="solid"/>
                      <a:round/>
                      <a:headEnd type="none" w="med" len="med"/>
                      <a:tailEnd type="none" w="med" len="med"/>
                    </a:lnB>
                  </a:tcPr>
                </a:tc>
                <a:tc>
                  <a:txBody>
                    <a:bodyPr/>
                    <a:lstStyle/>
                    <a:p>
                      <a:pPr algn="r">
                        <a:spcAft>
                          <a:spcPts val="0"/>
                        </a:spcAft>
                        <a:tabLst>
                          <a:tab pos="21590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0.027</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B w="12700" cap="flat" cmpd="sng" algn="ctr">
                      <a:solidFill>
                        <a:schemeClr val="tx1"/>
                      </a:solidFill>
                      <a:prstDash val="solid"/>
                      <a:round/>
                      <a:headEnd type="none" w="med" len="med"/>
                      <a:tailEnd type="none" w="med" len="med"/>
                    </a:lnB>
                  </a:tcPr>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-0.114</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B w="12700" cap="flat" cmpd="sng" algn="ctr">
                      <a:solidFill>
                        <a:schemeClr val="tx1"/>
                      </a:solidFill>
                      <a:prstDash val="solid"/>
                      <a:round/>
                      <a:headEnd type="none" w="med" len="med"/>
                      <a:tailEnd type="none" w="med" len="med"/>
                    </a:lnB>
                  </a:tcPr>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0.029</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911507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7"/>
          <p:cNvSpPr>
            <a:spLocks noGrp="1" noChangeArrowheads="1"/>
          </p:cNvSpPr>
          <p:nvPr>
            <p:ph type="title"/>
          </p:nvPr>
        </p:nvSpPr>
        <p:spPr>
          <a:xfrm>
            <a:off x="179388" y="280988"/>
            <a:ext cx="8785225" cy="615950"/>
          </a:xfrm>
          <a:solidFill>
            <a:schemeClr val="accent4">
              <a:lumMod val="75000"/>
            </a:schemeClr>
          </a:solidFill>
        </p:spPr>
        <p:txBody>
          <a:bodyPr rtlCol="0">
            <a:spAutoFit/>
          </a:bodyPr>
          <a:lstStyle/>
          <a:p>
            <a:pPr algn="ctr" eaLnBrk="1" fontAlgn="auto" hangingPunct="1">
              <a:spcAft>
                <a:spcPts val="0"/>
              </a:spcAft>
              <a:defRPr/>
            </a:pPr>
            <a:r>
              <a:rPr lang="en-US" altLang="zh-TW" sz="4000" b="1" dirty="0" smtClean="0">
                <a:solidFill>
                  <a:schemeClr val="bg1">
                    <a:lumMod val="95000"/>
                  </a:schemeClr>
                </a:solidFill>
                <a:latin typeface="Times New Roman" pitchFamily="18" charset="0"/>
              </a:rPr>
              <a:t>Outline</a:t>
            </a:r>
            <a:endParaRPr lang="zh-TW" altLang="en-US" sz="4000" b="1" dirty="0">
              <a:solidFill>
                <a:schemeClr val="bg1">
                  <a:lumMod val="95000"/>
                </a:schemeClr>
              </a:solidFill>
              <a:latin typeface="Times New Roman" pitchFamily="18" charset="0"/>
            </a:endParaRPr>
          </a:p>
        </p:txBody>
      </p:sp>
      <p:sp>
        <p:nvSpPr>
          <p:cNvPr id="5123" name="投影片編號版面配置區 43"/>
          <p:cNvSpPr>
            <a:spLocks noGrp="1"/>
          </p:cNvSpPr>
          <p:nvPr>
            <p:ph type="sldNum" sz="quarter" idx="12"/>
          </p:nvPr>
        </p:nvSpPr>
        <p:spPr bwMode="auto">
          <a:xfrm>
            <a:off x="7086600" y="6492875"/>
            <a:ext cx="205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74CA280D-21E8-4311-B3AF-28B2BAD4B878}" type="slidenum">
              <a:rPr kumimoji="0" lang="zh-TW" altLang="en-US" sz="2000">
                <a:latin typeface="Times New Roman" panose="02020603050405020304" pitchFamily="18" charset="0"/>
                <a:cs typeface="Times New Roman" panose="02020603050405020304" pitchFamily="18" charset="0"/>
              </a:rPr>
              <a:pPr eaLnBrk="1" hangingPunct="1"/>
              <a:t>2</a:t>
            </a:fld>
            <a:endParaRPr kumimoji="0" lang="zh-TW" altLang="en-US" sz="2000" dirty="0">
              <a:latin typeface="Times New Roman" panose="02020603050405020304" pitchFamily="18" charset="0"/>
              <a:cs typeface="Times New Roman" panose="02020603050405020304" pitchFamily="18" charset="0"/>
            </a:endParaRPr>
          </a:p>
        </p:txBody>
      </p:sp>
      <p:grpSp>
        <p:nvGrpSpPr>
          <p:cNvPr id="2" name="Group 53"/>
          <p:cNvGrpSpPr>
            <a:grpSpLocks/>
          </p:cNvGrpSpPr>
          <p:nvPr/>
        </p:nvGrpSpPr>
        <p:grpSpPr bwMode="auto">
          <a:xfrm>
            <a:off x="-2413000" y="1052513"/>
            <a:ext cx="4879975" cy="5184775"/>
            <a:chOff x="-1509" y="754"/>
            <a:chExt cx="3074" cy="3266"/>
          </a:xfrm>
        </p:grpSpPr>
        <p:sp>
          <p:nvSpPr>
            <p:cNvPr id="5179" name="AutoShape 2"/>
            <p:cNvSpPr>
              <a:spLocks noChangeArrowheads="1"/>
            </p:cNvSpPr>
            <p:nvPr/>
          </p:nvSpPr>
          <p:spPr bwMode="ltGray">
            <a:xfrm rot="5400000">
              <a:off x="-1605" y="850"/>
              <a:ext cx="3266" cy="307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03 w 21600"/>
                <a:gd name="T13" fmla="*/ 0 h 21600"/>
                <a:gd name="T14" fmla="*/ 21197 w 21600"/>
                <a:gd name="T15" fmla="*/ 13625 h 21600"/>
              </a:gdLst>
              <a:ahLst/>
              <a:cxnLst>
                <a:cxn ang="T8">
                  <a:pos x="T0" y="T1"/>
                </a:cxn>
                <a:cxn ang="T9">
                  <a:pos x="T2" y="T3"/>
                </a:cxn>
                <a:cxn ang="T10">
                  <a:pos x="T4" y="T5"/>
                </a:cxn>
                <a:cxn ang="T11">
                  <a:pos x="T6" y="T7"/>
                </a:cxn>
              </a:cxnLst>
              <a:rect l="T12" t="T13" r="T14" b="T15"/>
              <a:pathLst>
                <a:path w="21600" h="21600">
                  <a:moveTo>
                    <a:pt x="323" y="10641"/>
                  </a:moveTo>
                  <a:cubicBezTo>
                    <a:pt x="410" y="4916"/>
                    <a:pt x="5075" y="321"/>
                    <a:pt x="10800" y="322"/>
                  </a:cubicBezTo>
                  <a:cubicBezTo>
                    <a:pt x="16524" y="322"/>
                    <a:pt x="21189" y="4916"/>
                    <a:pt x="21276" y="10641"/>
                  </a:cubicBezTo>
                  <a:lnTo>
                    <a:pt x="21598" y="10636"/>
                  </a:lnTo>
                  <a:cubicBezTo>
                    <a:pt x="21509" y="4736"/>
                    <a:pt x="16700" y="-1"/>
                    <a:pt x="10799" y="0"/>
                  </a:cubicBezTo>
                  <a:cubicBezTo>
                    <a:pt x="4899" y="0"/>
                    <a:pt x="90" y="4736"/>
                    <a:pt x="1" y="10636"/>
                  </a:cubicBezTo>
                  <a:lnTo>
                    <a:pt x="323" y="10641"/>
                  </a:lnTo>
                  <a:close/>
                </a:path>
              </a:pathLst>
            </a:custGeom>
            <a:gradFill rotWithShape="0">
              <a:gsLst>
                <a:gs pos="0">
                  <a:srgbClr val="DBE0ED"/>
                </a:gs>
                <a:gs pos="100000">
                  <a:srgbClr val="B0BAD8"/>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zh-TW" altLang="en-US"/>
            </a:p>
          </p:txBody>
        </p:sp>
        <p:sp>
          <p:nvSpPr>
            <p:cNvPr id="5180" name="AutoShape 3"/>
            <p:cNvSpPr>
              <a:spLocks noChangeArrowheads="1"/>
            </p:cNvSpPr>
            <p:nvPr/>
          </p:nvSpPr>
          <p:spPr bwMode="ltGray">
            <a:xfrm rot="5400000" flipH="1">
              <a:off x="-1318" y="1093"/>
              <a:ext cx="2689" cy="2530"/>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0 w 21600"/>
                <a:gd name="T13" fmla="*/ 0 h 21600"/>
                <a:gd name="T14" fmla="*/ 21600 w 21600"/>
                <a:gd name="T15" fmla="*/ 7709 h 21600"/>
              </a:gdLst>
              <a:ahLst/>
              <a:cxnLst>
                <a:cxn ang="T8">
                  <a:pos x="T0" y="T1"/>
                </a:cxn>
                <a:cxn ang="T9">
                  <a:pos x="T2" y="T3"/>
                </a:cxn>
                <a:cxn ang="T10">
                  <a:pos x="T4" y="T5"/>
                </a:cxn>
                <a:cxn ang="T11">
                  <a:pos x="T6" y="T7"/>
                </a:cxn>
              </a:cxnLst>
              <a:rect l="T12" t="T13" r="T14" b="T15"/>
              <a:pathLst>
                <a:path w="21600" h="21600">
                  <a:moveTo>
                    <a:pt x="10744" y="10800"/>
                  </a:moveTo>
                  <a:cubicBezTo>
                    <a:pt x="10744" y="10769"/>
                    <a:pt x="10769" y="10744"/>
                    <a:pt x="10800" y="10744"/>
                  </a:cubicBezTo>
                  <a:cubicBezTo>
                    <a:pt x="10830" y="10743"/>
                    <a:pt x="10855" y="10769"/>
                    <a:pt x="10856" y="10799"/>
                  </a:cubicBezTo>
                  <a:lnTo>
                    <a:pt x="21600" y="10800"/>
                  </a:lnTo>
                  <a:cubicBezTo>
                    <a:pt x="21600" y="4835"/>
                    <a:pt x="16764" y="0"/>
                    <a:pt x="10800" y="0"/>
                  </a:cubicBezTo>
                  <a:cubicBezTo>
                    <a:pt x="4835" y="0"/>
                    <a:pt x="0" y="4835"/>
                    <a:pt x="0" y="10800"/>
                  </a:cubicBezTo>
                  <a:lnTo>
                    <a:pt x="10744" y="10800"/>
                  </a:lnTo>
                  <a:close/>
                </a:path>
              </a:pathLst>
            </a:custGeom>
            <a:gradFill rotWithShape="0">
              <a:gsLst>
                <a:gs pos="0">
                  <a:srgbClr val="E3EBFF"/>
                </a:gs>
                <a:gs pos="100000">
                  <a:srgbClr val="B8CCFE"/>
                </a:gs>
              </a:gsLst>
              <a:lin ang="0" scaled="1"/>
            </a:gradFill>
            <a:ln>
              <a:noFill/>
            </a:ln>
            <a:extLst>
              <a:ext uri="{91240B29-F687-4F45-9708-019B960494DF}">
                <a14:hiddenLine xmlns:a14="http://schemas.microsoft.com/office/drawing/2010/main" w="0" algn="ctr">
                  <a:solidFill>
                    <a:srgbClr val="000000"/>
                  </a:solidFill>
                  <a:miter lim="800000"/>
                  <a:headEnd/>
                  <a:tailEnd/>
                </a14:hiddenLine>
              </a:ext>
            </a:extLst>
          </p:spPr>
          <p:txBody>
            <a:bodyPr wrap="none" anchor="ctr"/>
            <a:lstStyle/>
            <a:p>
              <a:endParaRPr lang="zh-TW" altLang="en-US"/>
            </a:p>
          </p:txBody>
        </p:sp>
      </p:grpSp>
      <p:grpSp>
        <p:nvGrpSpPr>
          <p:cNvPr id="8" name="Group 50"/>
          <p:cNvGrpSpPr>
            <a:grpSpLocks/>
          </p:cNvGrpSpPr>
          <p:nvPr/>
        </p:nvGrpSpPr>
        <p:grpSpPr bwMode="auto">
          <a:xfrm>
            <a:off x="2167216" y="2969721"/>
            <a:ext cx="6638232" cy="635000"/>
            <a:chOff x="1446" y="2213"/>
            <a:chExt cx="3736" cy="400"/>
          </a:xfrm>
        </p:grpSpPr>
        <p:grpSp>
          <p:nvGrpSpPr>
            <p:cNvPr id="5155" name="Group 23"/>
            <p:cNvGrpSpPr>
              <a:grpSpLocks/>
            </p:cNvGrpSpPr>
            <p:nvPr/>
          </p:nvGrpSpPr>
          <p:grpSpPr bwMode="auto">
            <a:xfrm>
              <a:off x="1446" y="2296"/>
              <a:ext cx="240" cy="240"/>
              <a:chOff x="2078" y="1680"/>
              <a:chExt cx="1615" cy="1615"/>
            </a:xfrm>
          </p:grpSpPr>
          <p:sp>
            <p:nvSpPr>
              <p:cNvPr id="5157" name="Oval 24"/>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5158" name="Oval 25"/>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30" name="Oval 26"/>
              <p:cNvSpPr>
                <a:spLocks noChangeArrowheads="1"/>
              </p:cNvSpPr>
              <p:nvPr/>
            </p:nvSpPr>
            <p:spPr bwMode="gray">
              <a:xfrm>
                <a:off x="2253" y="1858"/>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1" fontAlgn="auto" hangingPunct="1">
                  <a:spcBef>
                    <a:spcPts val="0"/>
                  </a:spcBef>
                  <a:spcAft>
                    <a:spcPts val="0"/>
                  </a:spcAft>
                  <a:defRPr/>
                </a:pPr>
                <a:endParaRPr kumimoji="0" lang="zh-TW" altLang="en-US">
                  <a:latin typeface="+mn-lt"/>
                </a:endParaRPr>
              </a:p>
            </p:txBody>
          </p:sp>
          <p:sp>
            <p:nvSpPr>
              <p:cNvPr id="5160" name="Oval 27"/>
              <p:cNvSpPr>
                <a:spLocks noChangeArrowheads="1"/>
              </p:cNvSpPr>
              <p:nvPr/>
            </p:nvSpPr>
            <p:spPr bwMode="gray">
              <a:xfrm>
                <a:off x="2254" y="1856"/>
                <a:ext cx="1262" cy="1265"/>
              </a:xfrm>
              <a:prstGeom prst="ellipse">
                <a:avLst/>
              </a:prstGeom>
              <a:gradFill rotWithShape="1">
                <a:gsLst>
                  <a:gs pos="0">
                    <a:srgbClr val="21B3E1"/>
                  </a:gs>
                  <a:gs pos="100000">
                    <a:srgbClr val="0F5368"/>
                  </a:gs>
                </a:gsLst>
                <a:lin ang="54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32" name="Oval 28"/>
              <p:cNvSpPr>
                <a:spLocks noChangeArrowheads="1"/>
              </p:cNvSpPr>
              <p:nvPr/>
            </p:nvSpPr>
            <p:spPr bwMode="gray">
              <a:xfrm>
                <a:off x="2334" y="1935"/>
                <a:ext cx="1097" cy="1105"/>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1" fontAlgn="auto" hangingPunct="1">
                  <a:spcBef>
                    <a:spcPts val="0"/>
                  </a:spcBef>
                  <a:spcAft>
                    <a:spcPts val="0"/>
                  </a:spcAft>
                  <a:defRPr/>
                </a:pPr>
                <a:endParaRPr kumimoji="0" lang="zh-TW" altLang="en-US">
                  <a:latin typeface="+mn-lt"/>
                </a:endParaRPr>
              </a:p>
            </p:txBody>
          </p:sp>
          <p:sp>
            <p:nvSpPr>
              <p:cNvPr id="5162" name="Oval 29"/>
              <p:cNvSpPr>
                <a:spLocks noChangeArrowheads="1"/>
              </p:cNvSpPr>
              <p:nvPr/>
            </p:nvSpPr>
            <p:spPr bwMode="gray">
              <a:xfrm>
                <a:off x="2337" y="1939"/>
                <a:ext cx="1096" cy="1098"/>
              </a:xfrm>
              <a:prstGeom prst="ellipse">
                <a:avLst/>
              </a:prstGeom>
              <a:gradFill rotWithShape="0">
                <a:gsLst>
                  <a:gs pos="0">
                    <a:srgbClr val="0070C0"/>
                  </a:gs>
                  <a:gs pos="100000">
                    <a:srgbClr val="45326D"/>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grpSp>
        <p:sp>
          <p:nvSpPr>
            <p:cNvPr id="5156" name="AutoShape 6"/>
            <p:cNvSpPr>
              <a:spLocks noChangeArrowheads="1"/>
            </p:cNvSpPr>
            <p:nvPr/>
          </p:nvSpPr>
          <p:spPr bwMode="gray">
            <a:xfrm>
              <a:off x="1673" y="2213"/>
              <a:ext cx="3509" cy="400"/>
            </a:xfrm>
            <a:prstGeom prst="roundRect">
              <a:avLst>
                <a:gd name="adj" fmla="val 50000"/>
              </a:avLst>
            </a:prstGeom>
            <a:gradFill rotWithShape="1">
              <a:gsLst>
                <a:gs pos="0">
                  <a:srgbClr val="FFFFFF"/>
                </a:gs>
                <a:gs pos="100000">
                  <a:srgbClr val="B7E7FF"/>
                </a:gs>
              </a:gsLst>
              <a:lin ang="0" scaled="1"/>
            </a:gradFill>
            <a:ln w="28575" algn="ctr">
              <a:solidFill>
                <a:srgbClr val="B2B2B2"/>
              </a:solidFill>
              <a:round/>
              <a:headEnd/>
              <a:tailEnd/>
            </a:ln>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kumimoji="0" lang="en-US" altLang="zh-TW" sz="3600" b="1" dirty="0">
                  <a:solidFill>
                    <a:srgbClr val="000000"/>
                  </a:solidFill>
                  <a:latin typeface="Times New Roman" panose="02020603050405020304" pitchFamily="18" charset="0"/>
                  <a:ea typeface="標楷體" pitchFamily="65" charset="-120"/>
                  <a:cs typeface="Times New Roman" panose="02020603050405020304" pitchFamily="18" charset="0"/>
                </a:rPr>
                <a:t>3</a:t>
              </a:r>
              <a:r>
                <a:rPr kumimoji="0" lang="en-US" altLang="zh-TW" sz="3600" b="1" dirty="0" smtClean="0">
                  <a:solidFill>
                    <a:srgbClr val="000000"/>
                  </a:solidFill>
                  <a:latin typeface="Times New Roman" panose="02020603050405020304" pitchFamily="18" charset="0"/>
                  <a:ea typeface="標楷體" pitchFamily="65" charset="-120"/>
                  <a:cs typeface="Times New Roman" panose="02020603050405020304" pitchFamily="18" charset="0"/>
                </a:rPr>
                <a:t>. </a:t>
              </a:r>
              <a:r>
                <a:rPr kumimoji="0" lang="zh-TW" altLang="en-US" sz="3600" b="1" dirty="0" smtClean="0">
                  <a:solidFill>
                    <a:srgbClr val="000000"/>
                  </a:solidFill>
                  <a:latin typeface="微軟正黑體" panose="020B0604030504040204" pitchFamily="34" charset="-120"/>
                  <a:ea typeface="微軟正黑體" panose="020B0604030504040204" pitchFamily="34" charset="-120"/>
                </a:rPr>
                <a:t>研 </a:t>
              </a:r>
              <a:r>
                <a:rPr kumimoji="0" lang="zh-TW" altLang="en-US" sz="3600" b="1" dirty="0">
                  <a:solidFill>
                    <a:srgbClr val="000000"/>
                  </a:solidFill>
                  <a:latin typeface="微軟正黑體" panose="020B0604030504040204" pitchFamily="34" charset="-120"/>
                  <a:ea typeface="微軟正黑體" panose="020B0604030504040204" pitchFamily="34" charset="-120"/>
                </a:rPr>
                <a:t>究 方 法</a:t>
              </a:r>
              <a:endParaRPr kumimoji="0" lang="en-US" altLang="zh-TW" sz="3600" b="1" dirty="0">
                <a:solidFill>
                  <a:srgbClr val="000000"/>
                </a:solidFill>
                <a:latin typeface="微軟正黑體" panose="020B0604030504040204" pitchFamily="34" charset="-120"/>
                <a:ea typeface="微軟正黑體" panose="020B0604030504040204" pitchFamily="34" charset="-120"/>
              </a:endParaRPr>
            </a:p>
          </p:txBody>
        </p:sp>
      </p:grpSp>
      <p:grpSp>
        <p:nvGrpSpPr>
          <p:cNvPr id="53" name="Group 49"/>
          <p:cNvGrpSpPr>
            <a:grpSpLocks/>
          </p:cNvGrpSpPr>
          <p:nvPr/>
        </p:nvGrpSpPr>
        <p:grpSpPr bwMode="auto">
          <a:xfrm>
            <a:off x="2200352" y="3829567"/>
            <a:ext cx="6453862" cy="647700"/>
            <a:chOff x="1350" y="1661"/>
            <a:chExt cx="3386" cy="408"/>
          </a:xfrm>
        </p:grpSpPr>
        <p:grpSp>
          <p:nvGrpSpPr>
            <p:cNvPr id="5131" name="Group 16"/>
            <p:cNvGrpSpPr>
              <a:grpSpLocks/>
            </p:cNvGrpSpPr>
            <p:nvPr/>
          </p:nvGrpSpPr>
          <p:grpSpPr bwMode="auto">
            <a:xfrm>
              <a:off x="1350" y="1739"/>
              <a:ext cx="240" cy="240"/>
              <a:chOff x="2078" y="1680"/>
              <a:chExt cx="1615" cy="1615"/>
            </a:xfrm>
          </p:grpSpPr>
          <p:sp>
            <p:nvSpPr>
              <p:cNvPr id="5133" name="Oval 17"/>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5134" name="Oval 18"/>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58" name="Oval 19"/>
              <p:cNvSpPr>
                <a:spLocks noChangeArrowheads="1"/>
              </p:cNvSpPr>
              <p:nvPr/>
            </p:nvSpPr>
            <p:spPr bwMode="gray">
              <a:xfrm>
                <a:off x="2253" y="1858"/>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1" fontAlgn="auto" hangingPunct="1">
                  <a:spcBef>
                    <a:spcPts val="0"/>
                  </a:spcBef>
                  <a:spcAft>
                    <a:spcPts val="0"/>
                  </a:spcAft>
                  <a:defRPr/>
                </a:pPr>
                <a:endParaRPr kumimoji="0" lang="zh-TW" altLang="en-US">
                  <a:latin typeface="+mn-lt"/>
                </a:endParaRPr>
              </a:p>
            </p:txBody>
          </p:sp>
          <p:sp>
            <p:nvSpPr>
              <p:cNvPr id="5136" name="Oval 20"/>
              <p:cNvSpPr>
                <a:spLocks noChangeArrowheads="1"/>
              </p:cNvSpPr>
              <p:nvPr/>
            </p:nvSpPr>
            <p:spPr bwMode="gray">
              <a:xfrm>
                <a:off x="2254" y="1856"/>
                <a:ext cx="1262" cy="1265"/>
              </a:xfrm>
              <a:prstGeom prst="ellipse">
                <a:avLst/>
              </a:prstGeom>
              <a:gradFill rotWithShape="1">
                <a:gsLst>
                  <a:gs pos="0">
                    <a:srgbClr val="000000"/>
                  </a:gs>
                  <a:gs pos="100000">
                    <a:srgbClr val="48BE67"/>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60" name="Oval 21"/>
              <p:cNvSpPr>
                <a:spLocks noChangeArrowheads="1"/>
              </p:cNvSpPr>
              <p:nvPr/>
            </p:nvSpPr>
            <p:spPr bwMode="gray">
              <a:xfrm>
                <a:off x="2334" y="1935"/>
                <a:ext cx="1097" cy="1105"/>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1" fontAlgn="auto" hangingPunct="1">
                  <a:spcBef>
                    <a:spcPts val="0"/>
                  </a:spcBef>
                  <a:spcAft>
                    <a:spcPts val="0"/>
                  </a:spcAft>
                  <a:defRPr/>
                </a:pPr>
                <a:endParaRPr kumimoji="0" lang="zh-TW" altLang="en-US">
                  <a:latin typeface="+mn-lt"/>
                </a:endParaRPr>
              </a:p>
            </p:txBody>
          </p:sp>
          <p:sp>
            <p:nvSpPr>
              <p:cNvPr id="5138" name="Oval 22"/>
              <p:cNvSpPr>
                <a:spLocks noChangeArrowheads="1"/>
              </p:cNvSpPr>
              <p:nvPr/>
            </p:nvSpPr>
            <p:spPr bwMode="gray">
              <a:xfrm>
                <a:off x="2337" y="1939"/>
                <a:ext cx="1096" cy="1098"/>
              </a:xfrm>
              <a:prstGeom prst="ellipse">
                <a:avLst/>
              </a:prstGeom>
              <a:gradFill rotWithShape="0">
                <a:gsLst>
                  <a:gs pos="0">
                    <a:srgbClr val="FF0000"/>
                  </a:gs>
                  <a:gs pos="16499">
                    <a:srgbClr val="E00812"/>
                  </a:gs>
                  <a:gs pos="24767">
                    <a:srgbClr val="D10C1B"/>
                  </a:gs>
                  <a:gs pos="42221">
                    <a:srgbClr val="B1152E"/>
                  </a:gs>
                  <a:gs pos="55960">
                    <a:srgbClr val="971C3D"/>
                  </a:gs>
                  <a:gs pos="71577">
                    <a:srgbClr val="7A244E"/>
                  </a:gs>
                  <a:gs pos="81625">
                    <a:srgbClr val="672959"/>
                  </a:gs>
                  <a:gs pos="100000">
                    <a:srgbClr val="45326D"/>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grpSp>
        <p:sp>
          <p:nvSpPr>
            <p:cNvPr id="5132" name="AutoShape 7"/>
            <p:cNvSpPr>
              <a:spLocks noChangeArrowheads="1"/>
            </p:cNvSpPr>
            <p:nvPr/>
          </p:nvSpPr>
          <p:spPr bwMode="gray">
            <a:xfrm>
              <a:off x="1564" y="1661"/>
              <a:ext cx="3172" cy="408"/>
            </a:xfrm>
            <a:prstGeom prst="roundRect">
              <a:avLst>
                <a:gd name="adj" fmla="val 50000"/>
              </a:avLst>
            </a:prstGeom>
            <a:gradFill rotWithShape="1">
              <a:gsLst>
                <a:gs pos="0">
                  <a:srgbClr val="FFFFFF"/>
                </a:gs>
                <a:gs pos="100000">
                  <a:srgbClr val="E7F5CF"/>
                </a:gs>
              </a:gsLst>
              <a:lin ang="0" scaled="1"/>
            </a:gradFill>
            <a:ln w="28575" algn="ctr">
              <a:solidFill>
                <a:srgbClr val="B2B2B2"/>
              </a:solidFill>
              <a:round/>
              <a:headEnd/>
              <a:tailEnd/>
            </a:ln>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kumimoji="0" lang="en-US" altLang="zh-TW" sz="3600" b="1" dirty="0">
                  <a:solidFill>
                    <a:srgbClr val="000000"/>
                  </a:solidFill>
                  <a:latin typeface="Times New Roman" panose="02020603050405020304" pitchFamily="18" charset="0"/>
                  <a:ea typeface="標楷體" pitchFamily="65" charset="-120"/>
                  <a:cs typeface="Times New Roman" panose="02020603050405020304" pitchFamily="18" charset="0"/>
                </a:rPr>
                <a:t>4</a:t>
              </a:r>
              <a:r>
                <a:rPr kumimoji="0" lang="en-US" altLang="zh-TW" sz="3600" b="1" dirty="0" smtClean="0">
                  <a:solidFill>
                    <a:srgbClr val="000000"/>
                  </a:solidFill>
                  <a:latin typeface="Times New Roman" panose="02020603050405020304" pitchFamily="18" charset="0"/>
                  <a:ea typeface="標楷體" pitchFamily="65" charset="-120"/>
                  <a:cs typeface="Times New Roman" panose="02020603050405020304" pitchFamily="18" charset="0"/>
                </a:rPr>
                <a:t>. </a:t>
              </a:r>
              <a:r>
                <a:rPr kumimoji="0" lang="zh-TW" altLang="en-US" sz="3600" b="1" dirty="0" smtClean="0">
                  <a:solidFill>
                    <a:srgbClr val="000000"/>
                  </a:solidFill>
                  <a:latin typeface="微軟正黑體" panose="020B0604030504040204" pitchFamily="34" charset="-120"/>
                  <a:ea typeface="微軟正黑體" panose="020B0604030504040204" pitchFamily="34" charset="-120"/>
                </a:rPr>
                <a:t>研 究 結 果 與 討 論</a:t>
              </a:r>
              <a:endParaRPr kumimoji="0" lang="en-US" altLang="zh-TW" sz="3600" b="1" dirty="0">
                <a:solidFill>
                  <a:srgbClr val="000000"/>
                </a:solidFill>
                <a:latin typeface="微軟正黑體" panose="020B0604030504040204" pitchFamily="34" charset="-120"/>
                <a:ea typeface="微軟正黑體" panose="020B0604030504040204" pitchFamily="34" charset="-120"/>
              </a:endParaRPr>
            </a:p>
          </p:txBody>
        </p:sp>
      </p:grpSp>
      <p:grpSp>
        <p:nvGrpSpPr>
          <p:cNvPr id="51" name="Group 49"/>
          <p:cNvGrpSpPr>
            <a:grpSpLocks/>
          </p:cNvGrpSpPr>
          <p:nvPr/>
        </p:nvGrpSpPr>
        <p:grpSpPr bwMode="auto">
          <a:xfrm>
            <a:off x="1098698" y="5498742"/>
            <a:ext cx="6453862" cy="647700"/>
            <a:chOff x="1350" y="1661"/>
            <a:chExt cx="3386" cy="408"/>
          </a:xfrm>
        </p:grpSpPr>
        <p:grpSp>
          <p:nvGrpSpPr>
            <p:cNvPr id="52" name="Group 16"/>
            <p:cNvGrpSpPr>
              <a:grpSpLocks/>
            </p:cNvGrpSpPr>
            <p:nvPr/>
          </p:nvGrpSpPr>
          <p:grpSpPr bwMode="auto">
            <a:xfrm>
              <a:off x="1350" y="1739"/>
              <a:ext cx="240" cy="240"/>
              <a:chOff x="2078" y="1680"/>
              <a:chExt cx="1615" cy="1615"/>
            </a:xfrm>
          </p:grpSpPr>
          <p:sp>
            <p:nvSpPr>
              <p:cNvPr id="55" name="Oval 17"/>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56" name="Oval 18"/>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57" name="Oval 19"/>
              <p:cNvSpPr>
                <a:spLocks noChangeArrowheads="1"/>
              </p:cNvSpPr>
              <p:nvPr/>
            </p:nvSpPr>
            <p:spPr bwMode="gray">
              <a:xfrm>
                <a:off x="2253" y="1858"/>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1" fontAlgn="auto" hangingPunct="1">
                  <a:spcBef>
                    <a:spcPts val="0"/>
                  </a:spcBef>
                  <a:spcAft>
                    <a:spcPts val="0"/>
                  </a:spcAft>
                  <a:defRPr/>
                </a:pPr>
                <a:endParaRPr kumimoji="0" lang="zh-TW" altLang="en-US">
                  <a:latin typeface="+mn-lt"/>
                </a:endParaRPr>
              </a:p>
            </p:txBody>
          </p:sp>
          <p:sp>
            <p:nvSpPr>
              <p:cNvPr id="59" name="Oval 20"/>
              <p:cNvSpPr>
                <a:spLocks noChangeArrowheads="1"/>
              </p:cNvSpPr>
              <p:nvPr/>
            </p:nvSpPr>
            <p:spPr bwMode="gray">
              <a:xfrm>
                <a:off x="2254" y="1856"/>
                <a:ext cx="1262" cy="1265"/>
              </a:xfrm>
              <a:prstGeom prst="ellipse">
                <a:avLst/>
              </a:prstGeom>
              <a:gradFill rotWithShape="1">
                <a:gsLst>
                  <a:gs pos="0">
                    <a:srgbClr val="000000"/>
                  </a:gs>
                  <a:gs pos="100000">
                    <a:srgbClr val="48BE67"/>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70" name="Oval 21"/>
              <p:cNvSpPr>
                <a:spLocks noChangeArrowheads="1"/>
              </p:cNvSpPr>
              <p:nvPr/>
            </p:nvSpPr>
            <p:spPr bwMode="gray">
              <a:xfrm>
                <a:off x="2334" y="1935"/>
                <a:ext cx="1097" cy="1105"/>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1" fontAlgn="auto" hangingPunct="1">
                  <a:spcBef>
                    <a:spcPts val="0"/>
                  </a:spcBef>
                  <a:spcAft>
                    <a:spcPts val="0"/>
                  </a:spcAft>
                  <a:defRPr/>
                </a:pPr>
                <a:endParaRPr kumimoji="0" lang="zh-TW" altLang="en-US">
                  <a:latin typeface="+mn-lt"/>
                </a:endParaRPr>
              </a:p>
            </p:txBody>
          </p:sp>
          <p:sp>
            <p:nvSpPr>
              <p:cNvPr id="71" name="Oval 22"/>
              <p:cNvSpPr>
                <a:spLocks noChangeArrowheads="1"/>
              </p:cNvSpPr>
              <p:nvPr/>
            </p:nvSpPr>
            <p:spPr bwMode="gray">
              <a:xfrm>
                <a:off x="2337" y="1939"/>
                <a:ext cx="1096" cy="1098"/>
              </a:xfrm>
              <a:prstGeom prst="ellipse">
                <a:avLst/>
              </a:prstGeom>
              <a:gradFill rotWithShape="0">
                <a:gsLst>
                  <a:gs pos="0">
                    <a:srgbClr val="FF0000"/>
                  </a:gs>
                  <a:gs pos="16499">
                    <a:srgbClr val="E00812"/>
                  </a:gs>
                  <a:gs pos="24767">
                    <a:srgbClr val="D10C1B"/>
                  </a:gs>
                  <a:gs pos="42221">
                    <a:srgbClr val="B1152E"/>
                  </a:gs>
                  <a:gs pos="55960">
                    <a:srgbClr val="971C3D"/>
                  </a:gs>
                  <a:gs pos="71577">
                    <a:srgbClr val="7A244E"/>
                  </a:gs>
                  <a:gs pos="81625">
                    <a:srgbClr val="672959"/>
                  </a:gs>
                  <a:gs pos="100000">
                    <a:srgbClr val="45326D"/>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grpSp>
        <p:sp>
          <p:nvSpPr>
            <p:cNvPr id="54" name="AutoShape 7"/>
            <p:cNvSpPr>
              <a:spLocks noChangeArrowheads="1"/>
            </p:cNvSpPr>
            <p:nvPr/>
          </p:nvSpPr>
          <p:spPr bwMode="gray">
            <a:xfrm>
              <a:off x="1564" y="1661"/>
              <a:ext cx="3172" cy="408"/>
            </a:xfrm>
            <a:prstGeom prst="roundRect">
              <a:avLst>
                <a:gd name="adj" fmla="val 50000"/>
              </a:avLst>
            </a:prstGeom>
            <a:gradFill rotWithShape="1">
              <a:gsLst>
                <a:gs pos="0">
                  <a:srgbClr val="FFFFFF"/>
                </a:gs>
                <a:gs pos="100000">
                  <a:srgbClr val="E7F5CF"/>
                </a:gs>
              </a:gsLst>
              <a:lin ang="0" scaled="1"/>
            </a:gradFill>
            <a:ln w="28575" algn="ctr">
              <a:solidFill>
                <a:srgbClr val="B2B2B2"/>
              </a:solidFill>
              <a:round/>
              <a:headEnd/>
              <a:tailEnd/>
            </a:ln>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kumimoji="0" lang="en-US" altLang="zh-TW" sz="3600" b="1" dirty="0" smtClean="0">
                  <a:solidFill>
                    <a:srgbClr val="000000"/>
                  </a:solidFill>
                  <a:latin typeface="Times New Roman" panose="02020603050405020304" pitchFamily="18" charset="0"/>
                  <a:ea typeface="標楷體" pitchFamily="65" charset="-120"/>
                  <a:cs typeface="Times New Roman" panose="02020603050405020304" pitchFamily="18" charset="0"/>
                </a:rPr>
                <a:t>6. </a:t>
              </a:r>
              <a:r>
                <a:rPr kumimoji="0" lang="zh-TW" altLang="en-US" sz="3600" b="1" dirty="0" smtClean="0">
                  <a:solidFill>
                    <a:srgbClr val="000000"/>
                  </a:solidFill>
                  <a:latin typeface="微軟正黑體" panose="020B0604030504040204" pitchFamily="34" charset="-120"/>
                  <a:ea typeface="微軟正黑體" panose="020B0604030504040204" pitchFamily="34" charset="-120"/>
                </a:rPr>
                <a:t>研 究 限 制、後 續 建 議 </a:t>
              </a:r>
              <a:endParaRPr kumimoji="0" lang="en-US" altLang="zh-TW" sz="3600" b="1" dirty="0">
                <a:solidFill>
                  <a:srgbClr val="000000"/>
                </a:solidFill>
                <a:latin typeface="微軟正黑體" panose="020B0604030504040204" pitchFamily="34" charset="-120"/>
                <a:ea typeface="微軟正黑體" panose="020B0604030504040204" pitchFamily="34" charset="-120"/>
              </a:endParaRPr>
            </a:p>
          </p:txBody>
        </p:sp>
      </p:grpSp>
      <p:grpSp>
        <p:nvGrpSpPr>
          <p:cNvPr id="72" name="Group 50"/>
          <p:cNvGrpSpPr>
            <a:grpSpLocks/>
          </p:cNvGrpSpPr>
          <p:nvPr/>
        </p:nvGrpSpPr>
        <p:grpSpPr bwMode="auto">
          <a:xfrm>
            <a:off x="1885685" y="4663672"/>
            <a:ext cx="6638232" cy="635000"/>
            <a:chOff x="1446" y="2213"/>
            <a:chExt cx="3736" cy="400"/>
          </a:xfrm>
        </p:grpSpPr>
        <p:grpSp>
          <p:nvGrpSpPr>
            <p:cNvPr id="73" name="Group 23"/>
            <p:cNvGrpSpPr>
              <a:grpSpLocks/>
            </p:cNvGrpSpPr>
            <p:nvPr/>
          </p:nvGrpSpPr>
          <p:grpSpPr bwMode="auto">
            <a:xfrm>
              <a:off x="1446" y="2296"/>
              <a:ext cx="240" cy="240"/>
              <a:chOff x="2078" y="1680"/>
              <a:chExt cx="1615" cy="1615"/>
            </a:xfrm>
          </p:grpSpPr>
          <p:sp>
            <p:nvSpPr>
              <p:cNvPr id="75" name="Oval 24"/>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76" name="Oval 25"/>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77" name="Oval 26"/>
              <p:cNvSpPr>
                <a:spLocks noChangeArrowheads="1"/>
              </p:cNvSpPr>
              <p:nvPr/>
            </p:nvSpPr>
            <p:spPr bwMode="gray">
              <a:xfrm>
                <a:off x="2253" y="1858"/>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1" fontAlgn="auto" hangingPunct="1">
                  <a:spcBef>
                    <a:spcPts val="0"/>
                  </a:spcBef>
                  <a:spcAft>
                    <a:spcPts val="0"/>
                  </a:spcAft>
                  <a:defRPr/>
                </a:pPr>
                <a:endParaRPr kumimoji="0" lang="zh-TW" altLang="en-US">
                  <a:latin typeface="+mn-lt"/>
                </a:endParaRPr>
              </a:p>
            </p:txBody>
          </p:sp>
          <p:sp>
            <p:nvSpPr>
              <p:cNvPr id="78" name="Oval 27"/>
              <p:cNvSpPr>
                <a:spLocks noChangeArrowheads="1"/>
              </p:cNvSpPr>
              <p:nvPr/>
            </p:nvSpPr>
            <p:spPr bwMode="gray">
              <a:xfrm>
                <a:off x="2254" y="1856"/>
                <a:ext cx="1262" cy="1265"/>
              </a:xfrm>
              <a:prstGeom prst="ellipse">
                <a:avLst/>
              </a:prstGeom>
              <a:gradFill rotWithShape="1">
                <a:gsLst>
                  <a:gs pos="0">
                    <a:srgbClr val="21B3E1"/>
                  </a:gs>
                  <a:gs pos="100000">
                    <a:srgbClr val="0F5368"/>
                  </a:gs>
                </a:gsLst>
                <a:lin ang="54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87" name="Oval 28"/>
              <p:cNvSpPr>
                <a:spLocks noChangeArrowheads="1"/>
              </p:cNvSpPr>
              <p:nvPr/>
            </p:nvSpPr>
            <p:spPr bwMode="gray">
              <a:xfrm>
                <a:off x="2334" y="1935"/>
                <a:ext cx="1097" cy="1105"/>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1" fontAlgn="auto" hangingPunct="1">
                  <a:spcBef>
                    <a:spcPts val="0"/>
                  </a:spcBef>
                  <a:spcAft>
                    <a:spcPts val="0"/>
                  </a:spcAft>
                  <a:defRPr/>
                </a:pPr>
                <a:endParaRPr kumimoji="0" lang="zh-TW" altLang="en-US">
                  <a:latin typeface="+mn-lt"/>
                </a:endParaRPr>
              </a:p>
            </p:txBody>
          </p:sp>
          <p:sp>
            <p:nvSpPr>
              <p:cNvPr id="88" name="Oval 29"/>
              <p:cNvSpPr>
                <a:spLocks noChangeArrowheads="1"/>
              </p:cNvSpPr>
              <p:nvPr/>
            </p:nvSpPr>
            <p:spPr bwMode="gray">
              <a:xfrm>
                <a:off x="2337" y="1939"/>
                <a:ext cx="1096" cy="1098"/>
              </a:xfrm>
              <a:prstGeom prst="ellipse">
                <a:avLst/>
              </a:prstGeom>
              <a:gradFill rotWithShape="0">
                <a:gsLst>
                  <a:gs pos="0">
                    <a:srgbClr val="0070C0"/>
                  </a:gs>
                  <a:gs pos="100000">
                    <a:srgbClr val="45326D"/>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grpSp>
        <p:sp>
          <p:nvSpPr>
            <p:cNvPr id="74" name="AutoShape 6"/>
            <p:cNvSpPr>
              <a:spLocks noChangeArrowheads="1"/>
            </p:cNvSpPr>
            <p:nvPr/>
          </p:nvSpPr>
          <p:spPr bwMode="gray">
            <a:xfrm>
              <a:off x="1673" y="2213"/>
              <a:ext cx="3509" cy="400"/>
            </a:xfrm>
            <a:prstGeom prst="roundRect">
              <a:avLst>
                <a:gd name="adj" fmla="val 50000"/>
              </a:avLst>
            </a:prstGeom>
            <a:gradFill rotWithShape="1">
              <a:gsLst>
                <a:gs pos="0">
                  <a:srgbClr val="FFFFFF"/>
                </a:gs>
                <a:gs pos="100000">
                  <a:srgbClr val="B7E7FF"/>
                </a:gs>
              </a:gsLst>
              <a:lin ang="0" scaled="1"/>
            </a:gradFill>
            <a:ln w="28575" algn="ctr">
              <a:solidFill>
                <a:srgbClr val="B2B2B2"/>
              </a:solidFill>
              <a:round/>
              <a:headEnd/>
              <a:tailEnd/>
            </a:ln>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kumimoji="0" lang="en-US" altLang="zh-TW" sz="3600" b="1" dirty="0" smtClean="0">
                  <a:solidFill>
                    <a:srgbClr val="000000"/>
                  </a:solidFill>
                  <a:latin typeface="Times New Roman" panose="02020603050405020304" pitchFamily="18" charset="0"/>
                  <a:ea typeface="標楷體" pitchFamily="65" charset="-120"/>
                  <a:cs typeface="Times New Roman" panose="02020603050405020304" pitchFamily="18" charset="0"/>
                </a:rPr>
                <a:t>5. </a:t>
              </a:r>
              <a:r>
                <a:rPr kumimoji="0" lang="zh-TW" altLang="en-US" sz="3600" b="1" dirty="0" smtClean="0">
                  <a:solidFill>
                    <a:srgbClr val="000000"/>
                  </a:solidFill>
                  <a:latin typeface="微軟正黑體" panose="020B0604030504040204" pitchFamily="34" charset="-120"/>
                  <a:ea typeface="微軟正黑體" panose="020B0604030504040204" pitchFamily="34" charset="-120"/>
                </a:rPr>
                <a:t>研 </a:t>
              </a:r>
              <a:r>
                <a:rPr kumimoji="0" lang="zh-TW" altLang="en-US" sz="3600" b="1" dirty="0">
                  <a:solidFill>
                    <a:srgbClr val="000000"/>
                  </a:solidFill>
                  <a:latin typeface="微軟正黑體" panose="020B0604030504040204" pitchFamily="34" charset="-120"/>
                  <a:ea typeface="微軟正黑體" panose="020B0604030504040204" pitchFamily="34" charset="-120"/>
                </a:rPr>
                <a:t>究 </a:t>
              </a:r>
              <a:r>
                <a:rPr kumimoji="0" lang="zh-TW" altLang="en-US" sz="3600" b="1" dirty="0" smtClean="0">
                  <a:solidFill>
                    <a:srgbClr val="000000"/>
                  </a:solidFill>
                  <a:latin typeface="微軟正黑體" panose="020B0604030504040204" pitchFamily="34" charset="-120"/>
                  <a:ea typeface="微軟正黑體" panose="020B0604030504040204" pitchFamily="34" charset="-120"/>
                </a:rPr>
                <a:t>結 論</a:t>
              </a:r>
              <a:endParaRPr kumimoji="0" lang="en-US" altLang="zh-TW" sz="3600" b="1" dirty="0">
                <a:solidFill>
                  <a:srgbClr val="000000"/>
                </a:solidFill>
                <a:latin typeface="微軟正黑體" panose="020B0604030504040204" pitchFamily="34" charset="-120"/>
                <a:ea typeface="微軟正黑體" panose="020B0604030504040204" pitchFamily="34" charset="-120"/>
              </a:endParaRPr>
            </a:p>
          </p:txBody>
        </p:sp>
      </p:grpSp>
      <p:grpSp>
        <p:nvGrpSpPr>
          <p:cNvPr id="89" name="Group 50"/>
          <p:cNvGrpSpPr>
            <a:grpSpLocks/>
          </p:cNvGrpSpPr>
          <p:nvPr/>
        </p:nvGrpSpPr>
        <p:grpSpPr bwMode="auto">
          <a:xfrm>
            <a:off x="1343491" y="1340525"/>
            <a:ext cx="6638231" cy="635000"/>
            <a:chOff x="1446" y="2213"/>
            <a:chExt cx="3736" cy="400"/>
          </a:xfrm>
        </p:grpSpPr>
        <p:grpSp>
          <p:nvGrpSpPr>
            <p:cNvPr id="90" name="Group 23"/>
            <p:cNvGrpSpPr>
              <a:grpSpLocks/>
            </p:cNvGrpSpPr>
            <p:nvPr/>
          </p:nvGrpSpPr>
          <p:grpSpPr bwMode="auto">
            <a:xfrm>
              <a:off x="1446" y="2296"/>
              <a:ext cx="240" cy="240"/>
              <a:chOff x="2078" y="1680"/>
              <a:chExt cx="1615" cy="1615"/>
            </a:xfrm>
          </p:grpSpPr>
          <p:sp>
            <p:nvSpPr>
              <p:cNvPr id="92" name="Oval 24"/>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93" name="Oval 25"/>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94" name="Oval 26"/>
              <p:cNvSpPr>
                <a:spLocks noChangeArrowheads="1"/>
              </p:cNvSpPr>
              <p:nvPr/>
            </p:nvSpPr>
            <p:spPr bwMode="gray">
              <a:xfrm>
                <a:off x="2253" y="1858"/>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1" fontAlgn="auto" hangingPunct="1">
                  <a:spcBef>
                    <a:spcPts val="0"/>
                  </a:spcBef>
                  <a:spcAft>
                    <a:spcPts val="0"/>
                  </a:spcAft>
                  <a:defRPr/>
                </a:pPr>
                <a:endParaRPr kumimoji="0" lang="zh-TW" altLang="en-US">
                  <a:latin typeface="+mn-lt"/>
                </a:endParaRPr>
              </a:p>
            </p:txBody>
          </p:sp>
          <p:sp>
            <p:nvSpPr>
              <p:cNvPr id="95" name="Oval 27"/>
              <p:cNvSpPr>
                <a:spLocks noChangeArrowheads="1"/>
              </p:cNvSpPr>
              <p:nvPr/>
            </p:nvSpPr>
            <p:spPr bwMode="gray">
              <a:xfrm>
                <a:off x="2254" y="1856"/>
                <a:ext cx="1262" cy="1265"/>
              </a:xfrm>
              <a:prstGeom prst="ellipse">
                <a:avLst/>
              </a:prstGeom>
              <a:gradFill rotWithShape="1">
                <a:gsLst>
                  <a:gs pos="0">
                    <a:srgbClr val="21B3E1"/>
                  </a:gs>
                  <a:gs pos="100000">
                    <a:srgbClr val="0F5368"/>
                  </a:gs>
                </a:gsLst>
                <a:lin ang="54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96" name="Oval 28"/>
              <p:cNvSpPr>
                <a:spLocks noChangeArrowheads="1"/>
              </p:cNvSpPr>
              <p:nvPr/>
            </p:nvSpPr>
            <p:spPr bwMode="gray">
              <a:xfrm>
                <a:off x="2334" y="1935"/>
                <a:ext cx="1097" cy="1105"/>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1" fontAlgn="auto" hangingPunct="1">
                  <a:spcBef>
                    <a:spcPts val="0"/>
                  </a:spcBef>
                  <a:spcAft>
                    <a:spcPts val="0"/>
                  </a:spcAft>
                  <a:defRPr/>
                </a:pPr>
                <a:endParaRPr kumimoji="0" lang="zh-TW" altLang="en-US">
                  <a:latin typeface="+mn-lt"/>
                </a:endParaRPr>
              </a:p>
            </p:txBody>
          </p:sp>
          <p:sp>
            <p:nvSpPr>
              <p:cNvPr id="97" name="Oval 29"/>
              <p:cNvSpPr>
                <a:spLocks noChangeArrowheads="1"/>
              </p:cNvSpPr>
              <p:nvPr/>
            </p:nvSpPr>
            <p:spPr bwMode="gray">
              <a:xfrm>
                <a:off x="2337" y="1939"/>
                <a:ext cx="1096" cy="1098"/>
              </a:xfrm>
              <a:prstGeom prst="ellipse">
                <a:avLst/>
              </a:prstGeom>
              <a:gradFill rotWithShape="0">
                <a:gsLst>
                  <a:gs pos="0">
                    <a:srgbClr val="0070C0"/>
                  </a:gs>
                  <a:gs pos="100000">
                    <a:srgbClr val="45326D"/>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grpSp>
        <p:sp>
          <p:nvSpPr>
            <p:cNvPr id="91" name="AutoShape 6"/>
            <p:cNvSpPr>
              <a:spLocks noChangeArrowheads="1"/>
            </p:cNvSpPr>
            <p:nvPr/>
          </p:nvSpPr>
          <p:spPr bwMode="gray">
            <a:xfrm>
              <a:off x="1673" y="2213"/>
              <a:ext cx="3509" cy="400"/>
            </a:xfrm>
            <a:prstGeom prst="roundRect">
              <a:avLst>
                <a:gd name="adj" fmla="val 50000"/>
              </a:avLst>
            </a:prstGeom>
            <a:gradFill rotWithShape="1">
              <a:gsLst>
                <a:gs pos="0">
                  <a:srgbClr val="FFFFFF"/>
                </a:gs>
                <a:gs pos="100000">
                  <a:srgbClr val="B7E7FF"/>
                </a:gs>
              </a:gsLst>
              <a:lin ang="0" scaled="1"/>
            </a:gradFill>
            <a:ln w="28575" algn="ctr">
              <a:solidFill>
                <a:srgbClr val="B2B2B2"/>
              </a:solidFill>
              <a:round/>
              <a:headEnd/>
              <a:tailEnd/>
            </a:ln>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kumimoji="0" lang="en-US" altLang="zh-TW" sz="3600" b="1" dirty="0">
                  <a:solidFill>
                    <a:srgbClr val="000000"/>
                  </a:solidFill>
                  <a:latin typeface="Times New Roman" panose="02020603050405020304" pitchFamily="18" charset="0"/>
                  <a:ea typeface="標楷體" pitchFamily="65" charset="-120"/>
                  <a:cs typeface="Times New Roman" panose="02020603050405020304" pitchFamily="18" charset="0"/>
                </a:rPr>
                <a:t>1. </a:t>
              </a:r>
              <a:r>
                <a:rPr kumimoji="0" lang="zh-TW" altLang="en-US" sz="3600" b="1"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研 究 背 景 與 動 機、目的</a:t>
              </a:r>
              <a:endParaRPr kumimoji="0" lang="en-US" altLang="zh-TW" sz="3600" b="1" dirty="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endParaRPr>
            </a:p>
          </p:txBody>
        </p:sp>
      </p:grpSp>
      <p:grpSp>
        <p:nvGrpSpPr>
          <p:cNvPr id="98" name="Group 49"/>
          <p:cNvGrpSpPr>
            <a:grpSpLocks/>
          </p:cNvGrpSpPr>
          <p:nvPr/>
        </p:nvGrpSpPr>
        <p:grpSpPr bwMode="auto">
          <a:xfrm>
            <a:off x="1959538" y="2121151"/>
            <a:ext cx="6453862" cy="647700"/>
            <a:chOff x="1350" y="1661"/>
            <a:chExt cx="3386" cy="408"/>
          </a:xfrm>
        </p:grpSpPr>
        <p:grpSp>
          <p:nvGrpSpPr>
            <p:cNvPr id="99" name="Group 16"/>
            <p:cNvGrpSpPr>
              <a:grpSpLocks/>
            </p:cNvGrpSpPr>
            <p:nvPr/>
          </p:nvGrpSpPr>
          <p:grpSpPr bwMode="auto">
            <a:xfrm>
              <a:off x="1350" y="1739"/>
              <a:ext cx="240" cy="240"/>
              <a:chOff x="2078" y="1680"/>
              <a:chExt cx="1615" cy="1615"/>
            </a:xfrm>
          </p:grpSpPr>
          <p:sp>
            <p:nvSpPr>
              <p:cNvPr id="101" name="Oval 17"/>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102" name="Oval 18"/>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103" name="Oval 19"/>
              <p:cNvSpPr>
                <a:spLocks noChangeArrowheads="1"/>
              </p:cNvSpPr>
              <p:nvPr/>
            </p:nvSpPr>
            <p:spPr bwMode="gray">
              <a:xfrm>
                <a:off x="2253" y="1858"/>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1" fontAlgn="auto" hangingPunct="1">
                  <a:spcBef>
                    <a:spcPts val="0"/>
                  </a:spcBef>
                  <a:spcAft>
                    <a:spcPts val="0"/>
                  </a:spcAft>
                  <a:defRPr/>
                </a:pPr>
                <a:endParaRPr kumimoji="0" lang="zh-TW" altLang="en-US">
                  <a:latin typeface="+mn-lt"/>
                </a:endParaRPr>
              </a:p>
            </p:txBody>
          </p:sp>
          <p:sp>
            <p:nvSpPr>
              <p:cNvPr id="104" name="Oval 20"/>
              <p:cNvSpPr>
                <a:spLocks noChangeArrowheads="1"/>
              </p:cNvSpPr>
              <p:nvPr/>
            </p:nvSpPr>
            <p:spPr bwMode="gray">
              <a:xfrm>
                <a:off x="2254" y="1856"/>
                <a:ext cx="1262" cy="1265"/>
              </a:xfrm>
              <a:prstGeom prst="ellipse">
                <a:avLst/>
              </a:prstGeom>
              <a:gradFill rotWithShape="1">
                <a:gsLst>
                  <a:gs pos="0">
                    <a:srgbClr val="000000"/>
                  </a:gs>
                  <a:gs pos="100000">
                    <a:srgbClr val="48BE67"/>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105" name="Oval 21"/>
              <p:cNvSpPr>
                <a:spLocks noChangeArrowheads="1"/>
              </p:cNvSpPr>
              <p:nvPr/>
            </p:nvSpPr>
            <p:spPr bwMode="gray">
              <a:xfrm>
                <a:off x="2334" y="1935"/>
                <a:ext cx="1097" cy="1105"/>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1" fontAlgn="auto" hangingPunct="1">
                  <a:spcBef>
                    <a:spcPts val="0"/>
                  </a:spcBef>
                  <a:spcAft>
                    <a:spcPts val="0"/>
                  </a:spcAft>
                  <a:defRPr/>
                </a:pPr>
                <a:endParaRPr kumimoji="0" lang="zh-TW" altLang="en-US">
                  <a:latin typeface="+mn-lt"/>
                </a:endParaRPr>
              </a:p>
            </p:txBody>
          </p:sp>
          <p:sp>
            <p:nvSpPr>
              <p:cNvPr id="106" name="Oval 22"/>
              <p:cNvSpPr>
                <a:spLocks noChangeArrowheads="1"/>
              </p:cNvSpPr>
              <p:nvPr/>
            </p:nvSpPr>
            <p:spPr bwMode="gray">
              <a:xfrm>
                <a:off x="2337" y="1939"/>
                <a:ext cx="1096" cy="1098"/>
              </a:xfrm>
              <a:prstGeom prst="ellipse">
                <a:avLst/>
              </a:prstGeom>
              <a:gradFill rotWithShape="0">
                <a:gsLst>
                  <a:gs pos="0">
                    <a:srgbClr val="FF0000"/>
                  </a:gs>
                  <a:gs pos="16499">
                    <a:srgbClr val="E00812"/>
                  </a:gs>
                  <a:gs pos="24767">
                    <a:srgbClr val="D10C1B"/>
                  </a:gs>
                  <a:gs pos="42221">
                    <a:srgbClr val="B1152E"/>
                  </a:gs>
                  <a:gs pos="55960">
                    <a:srgbClr val="971C3D"/>
                  </a:gs>
                  <a:gs pos="71577">
                    <a:srgbClr val="7A244E"/>
                  </a:gs>
                  <a:gs pos="81625">
                    <a:srgbClr val="672959"/>
                  </a:gs>
                  <a:gs pos="100000">
                    <a:srgbClr val="45326D"/>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grpSp>
        <p:sp>
          <p:nvSpPr>
            <p:cNvPr id="100" name="AutoShape 7"/>
            <p:cNvSpPr>
              <a:spLocks noChangeArrowheads="1"/>
            </p:cNvSpPr>
            <p:nvPr/>
          </p:nvSpPr>
          <p:spPr bwMode="gray">
            <a:xfrm>
              <a:off x="1564" y="1661"/>
              <a:ext cx="3172" cy="408"/>
            </a:xfrm>
            <a:prstGeom prst="roundRect">
              <a:avLst>
                <a:gd name="adj" fmla="val 50000"/>
              </a:avLst>
            </a:prstGeom>
            <a:gradFill rotWithShape="1">
              <a:gsLst>
                <a:gs pos="0">
                  <a:srgbClr val="FFFFFF"/>
                </a:gs>
                <a:gs pos="100000">
                  <a:srgbClr val="E7F5CF"/>
                </a:gs>
              </a:gsLst>
              <a:lin ang="0" scaled="1"/>
            </a:gradFill>
            <a:ln w="28575" algn="ctr">
              <a:solidFill>
                <a:srgbClr val="B2B2B2"/>
              </a:solidFill>
              <a:round/>
              <a:headEnd/>
              <a:tailEnd/>
            </a:ln>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kumimoji="0" lang="en-US" altLang="zh-TW" sz="3600" b="1" dirty="0">
                  <a:solidFill>
                    <a:srgbClr val="000000"/>
                  </a:solidFill>
                  <a:latin typeface="Times New Roman" panose="02020603050405020304" pitchFamily="18" charset="0"/>
                  <a:ea typeface="標楷體" pitchFamily="65" charset="-120"/>
                  <a:cs typeface="Times New Roman" panose="02020603050405020304" pitchFamily="18" charset="0"/>
                </a:rPr>
                <a:t>2. </a:t>
              </a:r>
              <a:r>
                <a:rPr kumimoji="0" lang="zh-TW" altLang="en-US" sz="3600" b="1" dirty="0">
                  <a:solidFill>
                    <a:srgbClr val="000000"/>
                  </a:solidFill>
                  <a:latin typeface="微軟正黑體" panose="020B0604030504040204" pitchFamily="34" charset="-120"/>
                  <a:ea typeface="微軟正黑體" panose="020B0604030504040204" pitchFamily="34" charset="-120"/>
                </a:rPr>
                <a:t>文 獻 探 討</a:t>
              </a:r>
              <a:endParaRPr kumimoji="0" lang="en-US" altLang="zh-TW" sz="3600" b="1" dirty="0">
                <a:solidFill>
                  <a:srgbClr val="000000"/>
                </a:solidFill>
                <a:latin typeface="微軟正黑體" panose="020B0604030504040204" pitchFamily="34" charset="-120"/>
                <a:ea typeface="微軟正黑體" panose="020B0604030504040204" pitchFamily="34" charset="-12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par>
                                <p:cTn id="11" presetID="29"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500" fill="hold"/>
                                        <p:tgtEl>
                                          <p:spTgt spid="8"/>
                                        </p:tgtEl>
                                        <p:attrNameLst>
                                          <p:attrName>ppt_x</p:attrName>
                                        </p:attrNameLst>
                                      </p:cBhvr>
                                      <p:tavLst>
                                        <p:tav tm="0">
                                          <p:val>
                                            <p:strVal val="#ppt_x-.2"/>
                                          </p:val>
                                        </p:tav>
                                        <p:tav tm="100000">
                                          <p:val>
                                            <p:strVal val="#ppt_x"/>
                                          </p:val>
                                        </p:tav>
                                      </p:tavLst>
                                    </p:anim>
                                    <p:anim calcmode="lin" valueType="num">
                                      <p:cBhvr>
                                        <p:cTn id="14" dur="5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15" dur="500"/>
                                        <p:tgtEl>
                                          <p:spTgt spid="8"/>
                                        </p:tgtEl>
                                      </p:cBhvr>
                                    </p:animEffect>
                                  </p:childTnLst>
                                </p:cTn>
                              </p:par>
                              <p:par>
                                <p:cTn id="16" presetID="29" presetClass="entr" presetSubtype="0" fill="hold" nodeType="withEffect">
                                  <p:stCondLst>
                                    <p:cond delay="0"/>
                                  </p:stCondLst>
                                  <p:childTnLst>
                                    <p:set>
                                      <p:cBhvr>
                                        <p:cTn id="17" dur="1" fill="hold">
                                          <p:stCondLst>
                                            <p:cond delay="0"/>
                                          </p:stCondLst>
                                        </p:cTn>
                                        <p:tgtEl>
                                          <p:spTgt spid="53"/>
                                        </p:tgtEl>
                                        <p:attrNameLst>
                                          <p:attrName>style.visibility</p:attrName>
                                        </p:attrNameLst>
                                      </p:cBhvr>
                                      <p:to>
                                        <p:strVal val="visible"/>
                                      </p:to>
                                    </p:set>
                                    <p:anim calcmode="lin" valueType="num">
                                      <p:cBhvr>
                                        <p:cTn id="18" dur="500" fill="hold"/>
                                        <p:tgtEl>
                                          <p:spTgt spid="53"/>
                                        </p:tgtEl>
                                        <p:attrNameLst>
                                          <p:attrName>ppt_x</p:attrName>
                                        </p:attrNameLst>
                                      </p:cBhvr>
                                      <p:tavLst>
                                        <p:tav tm="0">
                                          <p:val>
                                            <p:strVal val="#ppt_x-.2"/>
                                          </p:val>
                                        </p:tav>
                                        <p:tav tm="100000">
                                          <p:val>
                                            <p:strVal val="#ppt_x"/>
                                          </p:val>
                                        </p:tav>
                                      </p:tavLst>
                                    </p:anim>
                                    <p:anim calcmode="lin" valueType="num">
                                      <p:cBhvr>
                                        <p:cTn id="19" dur="500" fill="hold"/>
                                        <p:tgtEl>
                                          <p:spTgt spid="53"/>
                                        </p:tgtEl>
                                        <p:attrNameLst>
                                          <p:attrName>ppt_y</p:attrName>
                                        </p:attrNameLst>
                                      </p:cBhvr>
                                      <p:tavLst>
                                        <p:tav tm="0">
                                          <p:val>
                                            <p:strVal val="#ppt_y"/>
                                          </p:val>
                                        </p:tav>
                                        <p:tav tm="100000">
                                          <p:val>
                                            <p:strVal val="#ppt_y"/>
                                          </p:val>
                                        </p:tav>
                                      </p:tavLst>
                                    </p:anim>
                                    <p:animEffect transition="in" filter="wipe(right)" prLst="gradientSize: 0.1">
                                      <p:cBhvr>
                                        <p:cTn id="20" dur="500"/>
                                        <p:tgtEl>
                                          <p:spTgt spid="53"/>
                                        </p:tgtEl>
                                      </p:cBhvr>
                                    </p:animEffect>
                                  </p:childTnLst>
                                </p:cTn>
                              </p:par>
                              <p:par>
                                <p:cTn id="21" presetID="29" presetClass="entr" presetSubtype="0" fill="hold" nodeType="withEffect">
                                  <p:stCondLst>
                                    <p:cond delay="0"/>
                                  </p:stCondLst>
                                  <p:childTnLst>
                                    <p:set>
                                      <p:cBhvr>
                                        <p:cTn id="22" dur="1" fill="hold">
                                          <p:stCondLst>
                                            <p:cond delay="0"/>
                                          </p:stCondLst>
                                        </p:cTn>
                                        <p:tgtEl>
                                          <p:spTgt spid="51"/>
                                        </p:tgtEl>
                                        <p:attrNameLst>
                                          <p:attrName>style.visibility</p:attrName>
                                        </p:attrNameLst>
                                      </p:cBhvr>
                                      <p:to>
                                        <p:strVal val="visible"/>
                                      </p:to>
                                    </p:set>
                                    <p:anim calcmode="lin" valueType="num">
                                      <p:cBhvr>
                                        <p:cTn id="23" dur="500" fill="hold"/>
                                        <p:tgtEl>
                                          <p:spTgt spid="51"/>
                                        </p:tgtEl>
                                        <p:attrNameLst>
                                          <p:attrName>ppt_x</p:attrName>
                                        </p:attrNameLst>
                                      </p:cBhvr>
                                      <p:tavLst>
                                        <p:tav tm="0">
                                          <p:val>
                                            <p:strVal val="#ppt_x-.2"/>
                                          </p:val>
                                        </p:tav>
                                        <p:tav tm="100000">
                                          <p:val>
                                            <p:strVal val="#ppt_x"/>
                                          </p:val>
                                        </p:tav>
                                      </p:tavLst>
                                    </p:anim>
                                    <p:anim calcmode="lin" valueType="num">
                                      <p:cBhvr>
                                        <p:cTn id="24" dur="500" fill="hold"/>
                                        <p:tgtEl>
                                          <p:spTgt spid="51"/>
                                        </p:tgtEl>
                                        <p:attrNameLst>
                                          <p:attrName>ppt_y</p:attrName>
                                        </p:attrNameLst>
                                      </p:cBhvr>
                                      <p:tavLst>
                                        <p:tav tm="0">
                                          <p:val>
                                            <p:strVal val="#ppt_y"/>
                                          </p:val>
                                        </p:tav>
                                        <p:tav tm="100000">
                                          <p:val>
                                            <p:strVal val="#ppt_y"/>
                                          </p:val>
                                        </p:tav>
                                      </p:tavLst>
                                    </p:anim>
                                    <p:animEffect transition="in" filter="wipe(right)" prLst="gradientSize: 0.1">
                                      <p:cBhvr>
                                        <p:cTn id="25" dur="500"/>
                                        <p:tgtEl>
                                          <p:spTgt spid="51"/>
                                        </p:tgtEl>
                                      </p:cBhvr>
                                    </p:animEffect>
                                  </p:childTnLst>
                                </p:cTn>
                              </p:par>
                              <p:par>
                                <p:cTn id="26" presetID="29" presetClass="entr" presetSubtype="0" fill="hold" nodeType="withEffect">
                                  <p:stCondLst>
                                    <p:cond delay="0"/>
                                  </p:stCondLst>
                                  <p:childTnLst>
                                    <p:set>
                                      <p:cBhvr>
                                        <p:cTn id="27" dur="1" fill="hold">
                                          <p:stCondLst>
                                            <p:cond delay="0"/>
                                          </p:stCondLst>
                                        </p:cTn>
                                        <p:tgtEl>
                                          <p:spTgt spid="72"/>
                                        </p:tgtEl>
                                        <p:attrNameLst>
                                          <p:attrName>style.visibility</p:attrName>
                                        </p:attrNameLst>
                                      </p:cBhvr>
                                      <p:to>
                                        <p:strVal val="visible"/>
                                      </p:to>
                                    </p:set>
                                    <p:anim calcmode="lin" valueType="num">
                                      <p:cBhvr>
                                        <p:cTn id="28" dur="500" fill="hold"/>
                                        <p:tgtEl>
                                          <p:spTgt spid="72"/>
                                        </p:tgtEl>
                                        <p:attrNameLst>
                                          <p:attrName>ppt_x</p:attrName>
                                        </p:attrNameLst>
                                      </p:cBhvr>
                                      <p:tavLst>
                                        <p:tav tm="0">
                                          <p:val>
                                            <p:strVal val="#ppt_x-.2"/>
                                          </p:val>
                                        </p:tav>
                                        <p:tav tm="100000">
                                          <p:val>
                                            <p:strVal val="#ppt_x"/>
                                          </p:val>
                                        </p:tav>
                                      </p:tavLst>
                                    </p:anim>
                                    <p:anim calcmode="lin" valueType="num">
                                      <p:cBhvr>
                                        <p:cTn id="29" dur="500" fill="hold"/>
                                        <p:tgtEl>
                                          <p:spTgt spid="72"/>
                                        </p:tgtEl>
                                        <p:attrNameLst>
                                          <p:attrName>ppt_y</p:attrName>
                                        </p:attrNameLst>
                                      </p:cBhvr>
                                      <p:tavLst>
                                        <p:tav tm="0">
                                          <p:val>
                                            <p:strVal val="#ppt_y"/>
                                          </p:val>
                                        </p:tav>
                                        <p:tav tm="100000">
                                          <p:val>
                                            <p:strVal val="#ppt_y"/>
                                          </p:val>
                                        </p:tav>
                                      </p:tavLst>
                                    </p:anim>
                                    <p:animEffect transition="in" filter="wipe(right)" prLst="gradientSize: 0.1">
                                      <p:cBhvr>
                                        <p:cTn id="30" dur="500"/>
                                        <p:tgtEl>
                                          <p:spTgt spid="72"/>
                                        </p:tgtEl>
                                      </p:cBhvr>
                                    </p:animEffect>
                                  </p:childTnLst>
                                </p:cTn>
                              </p:par>
                              <p:par>
                                <p:cTn id="31" presetID="29" presetClass="entr" presetSubtype="0" fill="hold" nodeType="withEffect">
                                  <p:stCondLst>
                                    <p:cond delay="0"/>
                                  </p:stCondLst>
                                  <p:childTnLst>
                                    <p:set>
                                      <p:cBhvr>
                                        <p:cTn id="32" dur="1" fill="hold">
                                          <p:stCondLst>
                                            <p:cond delay="0"/>
                                          </p:stCondLst>
                                        </p:cTn>
                                        <p:tgtEl>
                                          <p:spTgt spid="89"/>
                                        </p:tgtEl>
                                        <p:attrNameLst>
                                          <p:attrName>style.visibility</p:attrName>
                                        </p:attrNameLst>
                                      </p:cBhvr>
                                      <p:to>
                                        <p:strVal val="visible"/>
                                      </p:to>
                                    </p:set>
                                    <p:anim calcmode="lin" valueType="num">
                                      <p:cBhvr>
                                        <p:cTn id="33" dur="500" fill="hold"/>
                                        <p:tgtEl>
                                          <p:spTgt spid="89"/>
                                        </p:tgtEl>
                                        <p:attrNameLst>
                                          <p:attrName>ppt_x</p:attrName>
                                        </p:attrNameLst>
                                      </p:cBhvr>
                                      <p:tavLst>
                                        <p:tav tm="0">
                                          <p:val>
                                            <p:strVal val="#ppt_x-.2"/>
                                          </p:val>
                                        </p:tav>
                                        <p:tav tm="100000">
                                          <p:val>
                                            <p:strVal val="#ppt_x"/>
                                          </p:val>
                                        </p:tav>
                                      </p:tavLst>
                                    </p:anim>
                                    <p:anim calcmode="lin" valueType="num">
                                      <p:cBhvr>
                                        <p:cTn id="34" dur="500" fill="hold"/>
                                        <p:tgtEl>
                                          <p:spTgt spid="89"/>
                                        </p:tgtEl>
                                        <p:attrNameLst>
                                          <p:attrName>ppt_y</p:attrName>
                                        </p:attrNameLst>
                                      </p:cBhvr>
                                      <p:tavLst>
                                        <p:tav tm="0">
                                          <p:val>
                                            <p:strVal val="#ppt_y"/>
                                          </p:val>
                                        </p:tav>
                                        <p:tav tm="100000">
                                          <p:val>
                                            <p:strVal val="#ppt_y"/>
                                          </p:val>
                                        </p:tav>
                                      </p:tavLst>
                                    </p:anim>
                                    <p:animEffect transition="in" filter="wipe(right)" prLst="gradientSize: 0.1">
                                      <p:cBhvr>
                                        <p:cTn id="35" dur="500"/>
                                        <p:tgtEl>
                                          <p:spTgt spid="89"/>
                                        </p:tgtEl>
                                      </p:cBhvr>
                                    </p:animEffect>
                                  </p:childTnLst>
                                </p:cTn>
                              </p:par>
                              <p:par>
                                <p:cTn id="36" presetID="29" presetClass="entr" presetSubtype="0" fill="hold" nodeType="withEffect">
                                  <p:stCondLst>
                                    <p:cond delay="0"/>
                                  </p:stCondLst>
                                  <p:childTnLst>
                                    <p:set>
                                      <p:cBhvr>
                                        <p:cTn id="37" dur="1" fill="hold">
                                          <p:stCondLst>
                                            <p:cond delay="0"/>
                                          </p:stCondLst>
                                        </p:cTn>
                                        <p:tgtEl>
                                          <p:spTgt spid="98"/>
                                        </p:tgtEl>
                                        <p:attrNameLst>
                                          <p:attrName>style.visibility</p:attrName>
                                        </p:attrNameLst>
                                      </p:cBhvr>
                                      <p:to>
                                        <p:strVal val="visible"/>
                                      </p:to>
                                    </p:set>
                                    <p:anim calcmode="lin" valueType="num">
                                      <p:cBhvr>
                                        <p:cTn id="38" dur="500" fill="hold"/>
                                        <p:tgtEl>
                                          <p:spTgt spid="98"/>
                                        </p:tgtEl>
                                        <p:attrNameLst>
                                          <p:attrName>ppt_x</p:attrName>
                                        </p:attrNameLst>
                                      </p:cBhvr>
                                      <p:tavLst>
                                        <p:tav tm="0">
                                          <p:val>
                                            <p:strVal val="#ppt_x-.2"/>
                                          </p:val>
                                        </p:tav>
                                        <p:tav tm="100000">
                                          <p:val>
                                            <p:strVal val="#ppt_x"/>
                                          </p:val>
                                        </p:tav>
                                      </p:tavLst>
                                    </p:anim>
                                    <p:anim calcmode="lin" valueType="num">
                                      <p:cBhvr>
                                        <p:cTn id="39" dur="500" fill="hold"/>
                                        <p:tgtEl>
                                          <p:spTgt spid="98"/>
                                        </p:tgtEl>
                                        <p:attrNameLst>
                                          <p:attrName>ppt_y</p:attrName>
                                        </p:attrNameLst>
                                      </p:cBhvr>
                                      <p:tavLst>
                                        <p:tav tm="0">
                                          <p:val>
                                            <p:strVal val="#ppt_y"/>
                                          </p:val>
                                        </p:tav>
                                        <p:tav tm="100000">
                                          <p:val>
                                            <p:strVal val="#ppt_y"/>
                                          </p:val>
                                        </p:tav>
                                      </p:tavLst>
                                    </p:anim>
                                    <p:animEffect transition="in" filter="wipe(right)" prLst="gradientSize: 0.1">
                                      <p:cBhvr>
                                        <p:cTn id="40" dur="500"/>
                                        <p:tgtEl>
                                          <p:spTgt spid="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7"/>
          <p:cNvSpPr>
            <a:spLocks noGrp="1" noChangeArrowheads="1"/>
          </p:cNvSpPr>
          <p:nvPr>
            <p:ph type="title"/>
          </p:nvPr>
        </p:nvSpPr>
        <p:spPr>
          <a:xfrm>
            <a:off x="301625" y="309563"/>
            <a:ext cx="8534400" cy="647700"/>
          </a:xfrm>
          <a:solidFill>
            <a:schemeClr val="accent4">
              <a:lumMod val="75000"/>
            </a:schemeClr>
          </a:solidFill>
        </p:spPr>
        <p:txBody>
          <a:bodyPr rtlCol="0">
            <a:spAutoFit/>
          </a:bodyPr>
          <a:lstStyle/>
          <a:p>
            <a:pPr algn="ctr" eaLnBrk="1" fontAlgn="auto" hangingPunct="1">
              <a:spcAft>
                <a:spcPts val="0"/>
              </a:spcAft>
              <a:defRPr/>
            </a:pPr>
            <a:r>
              <a:rPr lang="en-US" altLang="zh-TW" sz="4000" b="1" dirty="0" smtClean="0">
                <a:solidFill>
                  <a:schemeClr val="bg1"/>
                </a:solidFill>
                <a:latin typeface="Times New Roman" pitchFamily="18" charset="0"/>
                <a:ea typeface="標楷體" pitchFamily="65" charset="-120"/>
                <a:cs typeface="Times New Roman" pitchFamily="18" charset="0"/>
              </a:rPr>
              <a:t>4.2</a:t>
            </a:r>
            <a:r>
              <a:rPr lang="zh-TW" altLang="en-US" sz="4000" b="1" dirty="0" smtClean="0">
                <a:solidFill>
                  <a:schemeClr val="bg1"/>
                </a:solidFill>
                <a:latin typeface="微軟正黑體" panose="020B0604030504040204" pitchFamily="34" charset="-120"/>
                <a:ea typeface="微軟正黑體" panose="020B0604030504040204" pitchFamily="34" charset="-120"/>
                <a:cs typeface="Times New Roman" pitchFamily="18" charset="0"/>
              </a:rPr>
              <a:t>多元</a:t>
            </a:r>
            <a:r>
              <a:rPr lang="zh-TW" altLang="en-US" sz="4000" b="1" dirty="0">
                <a:solidFill>
                  <a:schemeClr val="bg1"/>
                </a:solidFill>
                <a:latin typeface="微軟正黑體" panose="020B0604030504040204" pitchFamily="34" charset="-120"/>
                <a:ea typeface="微軟正黑體" panose="020B0604030504040204" pitchFamily="34" charset="-120"/>
                <a:cs typeface="Times New Roman" pitchFamily="18" charset="0"/>
              </a:rPr>
              <a:t>回歸</a:t>
            </a:r>
            <a:r>
              <a:rPr lang="zh-TW" altLang="en-US" sz="4000" b="1" dirty="0" smtClean="0">
                <a:solidFill>
                  <a:schemeClr val="bg1"/>
                </a:solidFill>
                <a:latin typeface="微軟正黑體" panose="020B0604030504040204" pitchFamily="34" charset="-120"/>
                <a:ea typeface="微軟正黑體" panose="020B0604030504040204" pitchFamily="34" charset="-120"/>
                <a:cs typeface="Times New Roman" pitchFamily="18" charset="0"/>
              </a:rPr>
              <a:t>分析</a:t>
            </a:r>
            <a:r>
              <a:rPr lang="en-US" altLang="zh-TW" sz="4000" b="1" dirty="0" smtClean="0">
                <a:solidFill>
                  <a:schemeClr val="bg1"/>
                </a:solidFill>
                <a:latin typeface="Times New Roman" pitchFamily="18" charset="0"/>
                <a:ea typeface="標楷體" pitchFamily="65" charset="-120"/>
                <a:cs typeface="Times New Roman" pitchFamily="18" charset="0"/>
              </a:rPr>
              <a:t>(2/2)</a:t>
            </a:r>
            <a:endParaRPr lang="zh-TW" altLang="en-US" sz="4000" b="1" dirty="0">
              <a:solidFill>
                <a:schemeClr val="bg1">
                  <a:lumMod val="95000"/>
                </a:schemeClr>
              </a:solidFill>
              <a:latin typeface="Times New Roman" pitchFamily="18" charset="0"/>
              <a:ea typeface="標楷體" pitchFamily="65" charset="-120"/>
              <a:cs typeface="Times New Roman" pitchFamily="18" charset="0"/>
            </a:endParaRPr>
          </a:p>
        </p:txBody>
      </p:sp>
      <p:sp>
        <p:nvSpPr>
          <p:cNvPr id="7171" name="日期版面配置區 2"/>
          <p:cNvSpPr>
            <a:spLocks noGrp="1"/>
          </p:cNvSpPr>
          <p:nvPr>
            <p:ph type="dt" sz="quarter" idx="10"/>
          </p:nvPr>
        </p:nvSpPr>
        <p:spPr bwMode="auto">
          <a:xfrm>
            <a:off x="323528" y="2996952"/>
            <a:ext cx="7056784" cy="77219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lang="zh-TW" altLang="zh-TW" sz="2400" dirty="0" smtClean="0">
                <a:latin typeface="Times New Roman" panose="02020603050405020304" pitchFamily="18" charset="0"/>
                <a:ea typeface="微軟正黑體" panose="020B0604030504040204" pitchFamily="34" charset="-120"/>
                <a:cs typeface="Times New Roman" panose="02020603050405020304" pitchFamily="18" charset="0"/>
              </a:rPr>
              <a:t>依</a:t>
            </a:r>
            <a:r>
              <a:rPr lang="zh-TW" altLang="zh-TW" sz="2400" dirty="0">
                <a:latin typeface="Times New Roman" panose="02020603050405020304" pitchFamily="18" charset="0"/>
                <a:ea typeface="微軟正黑體" panose="020B0604030504040204" pitchFamily="34" charset="-120"/>
                <a:cs typeface="Times New Roman" panose="02020603050405020304" pitchFamily="18" charset="0"/>
              </a:rPr>
              <a:t>變數</a:t>
            </a:r>
            <a:r>
              <a:rPr lang="zh-TW" altLang="zh-TW" sz="2400" dirty="0" smtClean="0">
                <a:latin typeface="Times New Roman" panose="02020603050405020304" pitchFamily="18" charset="0"/>
                <a:ea typeface="微軟正黑體" panose="020B0604030504040204" pitchFamily="34" charset="-120"/>
                <a:cs typeface="Times New Roman" panose="02020603050405020304" pitchFamily="18" charset="0"/>
              </a:rPr>
              <a:t>：</a:t>
            </a:r>
            <a:r>
              <a:rPr lang="zh-TW" altLang="zh-TW" sz="2400" dirty="0">
                <a:latin typeface="Times New Roman" panose="02020603050405020304" pitchFamily="18" charset="0"/>
                <a:ea typeface="微軟正黑體" panose="020B0604030504040204" pitchFamily="34" charset="-120"/>
                <a:cs typeface="Times New Roman" panose="02020603050405020304" pitchFamily="18" charset="0"/>
              </a:rPr>
              <a:t>知覺有用性</a:t>
            </a:r>
          </a:p>
          <a:p>
            <a:r>
              <a:rPr lang="en-US" altLang="zh-TW" sz="2400" i="1" dirty="0" smtClean="0">
                <a:latin typeface="Times New Roman" panose="02020603050405020304" pitchFamily="18" charset="0"/>
                <a:ea typeface="微軟正黑體" panose="020B0604030504040204" pitchFamily="34" charset="-120"/>
                <a:cs typeface="Times New Roman" panose="02020603050405020304" pitchFamily="18" charset="0"/>
              </a:rPr>
              <a:t>R</a:t>
            </a:r>
            <a:r>
              <a:rPr lang="en-US" altLang="zh-TW" sz="2400" baseline="30000" dirty="0" smtClean="0">
                <a:latin typeface="Times New Roman" panose="02020603050405020304" pitchFamily="18" charset="0"/>
                <a:ea typeface="微軟正黑體" panose="020B0604030504040204" pitchFamily="34" charset="-120"/>
                <a:cs typeface="Times New Roman" panose="02020603050405020304" pitchFamily="18" charset="0"/>
              </a:rPr>
              <a:t>2</a:t>
            </a:r>
            <a:r>
              <a:rPr lang="en-US" altLang="zh-TW" sz="2400" dirty="0" smtClean="0">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2400" dirty="0">
                <a:latin typeface="Times New Roman" panose="02020603050405020304" pitchFamily="18" charset="0"/>
                <a:ea typeface="微軟正黑體" panose="020B0604030504040204" pitchFamily="34" charset="-120"/>
                <a:cs typeface="Times New Roman" panose="02020603050405020304" pitchFamily="18" charset="0"/>
              </a:rPr>
              <a:t>= 0.42</a:t>
            </a:r>
            <a:endParaRPr lang="zh-TW" altLang="zh-TW" sz="2400" dirty="0">
              <a:latin typeface="Times New Roman" panose="02020603050405020304" pitchFamily="18" charset="0"/>
              <a:ea typeface="微軟正黑體" panose="020B0604030504040204" pitchFamily="34" charset="-120"/>
              <a:cs typeface="Times New Roman" panose="02020603050405020304" pitchFamily="18" charset="0"/>
            </a:endParaRPr>
          </a:p>
        </p:txBody>
      </p:sp>
      <p:sp>
        <p:nvSpPr>
          <p:cNvPr id="7172" name="投影片編號版面配置區 3"/>
          <p:cNvSpPr>
            <a:spLocks noGrp="1"/>
          </p:cNvSpPr>
          <p:nvPr>
            <p:ph type="sldNum" sz="quarter" idx="12"/>
          </p:nvPr>
        </p:nvSpPr>
        <p:spPr bwMode="auto">
          <a:xfrm>
            <a:off x="7086600" y="6492875"/>
            <a:ext cx="205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3CB56E57-8618-4928-BCA2-2A1B97F0264D}" type="slidenum">
              <a:rPr kumimoji="0" lang="zh-TW" altLang="en-US" sz="2000">
                <a:latin typeface="Times New Roman" panose="02020603050405020304" pitchFamily="18" charset="0"/>
                <a:cs typeface="Times New Roman" panose="02020603050405020304" pitchFamily="18" charset="0"/>
              </a:rPr>
              <a:pPr eaLnBrk="1" hangingPunct="1"/>
              <a:t>20</a:t>
            </a:fld>
            <a:endParaRPr kumimoji="0" lang="zh-TW" altLang="en-US" sz="2000" dirty="0">
              <a:latin typeface="Times New Roman" panose="02020603050405020304" pitchFamily="18" charset="0"/>
              <a:cs typeface="Times New Roman" panose="02020603050405020304" pitchFamily="18" charset="0"/>
            </a:endParaRPr>
          </a:p>
        </p:txBody>
      </p:sp>
      <p:graphicFrame>
        <p:nvGraphicFramePr>
          <p:cNvPr id="3" name="表格 2"/>
          <p:cNvGraphicFramePr>
            <a:graphicFrameLocks noGrp="1"/>
          </p:cNvGraphicFramePr>
          <p:nvPr>
            <p:extLst>
              <p:ext uri="{D42A27DB-BD31-4B8C-83A1-F6EECF244321}">
                <p14:modId xmlns:p14="http://schemas.microsoft.com/office/powerpoint/2010/main" val="4146078797"/>
              </p:ext>
            </p:extLst>
          </p:nvPr>
        </p:nvGraphicFramePr>
        <p:xfrm>
          <a:off x="395536" y="1124744"/>
          <a:ext cx="8389440" cy="1828800"/>
        </p:xfrm>
        <a:graphic>
          <a:graphicData uri="http://schemas.openxmlformats.org/drawingml/2006/table">
            <a:tbl>
              <a:tblPr firstRow="1" firstCol="1" bandRow="1">
                <a:tableStyleId>{2D5ABB26-0587-4C30-8999-92F81FD0307C}</a:tableStyleId>
              </a:tblPr>
              <a:tblGrid>
                <a:gridCol w="2691392"/>
                <a:gridCol w="1017736"/>
                <a:gridCol w="1017736"/>
                <a:gridCol w="1070717"/>
                <a:gridCol w="1269439"/>
                <a:gridCol w="1322420"/>
              </a:tblGrid>
              <a:tr h="0">
                <a:tc rowSpan="2">
                  <a:txBody>
                    <a:bodyPr/>
                    <a:lstStyle/>
                    <a:p>
                      <a:pPr algn="ctr">
                        <a:spcAft>
                          <a:spcPts val="0"/>
                        </a:spcAft>
                      </a:pPr>
                      <a:r>
                        <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模式</a:t>
                      </a:r>
                    </a:p>
                  </a:txBody>
                  <a:tcPr marL="17780" marR="177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spcAft>
                          <a:spcPts val="0"/>
                        </a:spcAft>
                      </a:pPr>
                      <a:r>
                        <a:rPr lang="en-US" sz="2400" i="1" kern="100" dirty="0">
                          <a:effectLst/>
                          <a:latin typeface="Times New Roman" panose="02020603050405020304" pitchFamily="18" charset="0"/>
                          <a:ea typeface="微軟正黑體" panose="020B0604030504040204" pitchFamily="34" charset="-120"/>
                          <a:cs typeface="Times New Roman" panose="02020603050405020304" pitchFamily="18" charset="0"/>
                        </a:rPr>
                        <a:t>β</a:t>
                      </a:r>
                      <a:endParaRPr lang="zh-TW" sz="2400" i="1"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spcAft>
                          <a:spcPts val="0"/>
                        </a:spcAft>
                      </a:pPr>
                      <a:r>
                        <a:rPr lang="en-US" sz="2400" i="1" kern="100" dirty="0">
                          <a:effectLst/>
                          <a:latin typeface="Times New Roman" panose="02020603050405020304" pitchFamily="18" charset="0"/>
                          <a:ea typeface="微軟正黑體" panose="020B0604030504040204" pitchFamily="34" charset="-120"/>
                          <a:cs typeface="Times New Roman" panose="02020603050405020304" pitchFamily="18" charset="0"/>
                        </a:rPr>
                        <a:t>t</a:t>
                      </a:r>
                      <a:endParaRPr lang="zh-TW" sz="2400" i="1"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a:spcAft>
                          <a:spcPts val="0"/>
                        </a:spcAft>
                      </a:pPr>
                      <a:r>
                        <a:rPr lang="zh-TW" sz="2400" kern="100">
                          <a:effectLst/>
                          <a:latin typeface="Times New Roman" panose="02020603050405020304" pitchFamily="18" charset="0"/>
                          <a:ea typeface="微軟正黑體" panose="020B0604030504040204" pitchFamily="34" charset="-120"/>
                          <a:cs typeface="Times New Roman" panose="02020603050405020304" pitchFamily="18" charset="0"/>
                        </a:rPr>
                        <a:t>顯著性</a:t>
                      </a:r>
                    </a:p>
                  </a:txBody>
                  <a:tcPr marL="17780" marR="17780"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ctr">
                        <a:spcAft>
                          <a:spcPts val="0"/>
                        </a:spcAft>
                      </a:pPr>
                      <a:r>
                        <a:rPr lang="en-US" sz="2400" i="1" kern="100" dirty="0">
                          <a:effectLst/>
                          <a:latin typeface="Times New Roman" panose="02020603050405020304" pitchFamily="18" charset="0"/>
                          <a:ea typeface="微軟正黑體" panose="020B0604030504040204" pitchFamily="34" charset="-120"/>
                          <a:cs typeface="Times New Roman" panose="02020603050405020304" pitchFamily="18" charset="0"/>
                        </a:rPr>
                        <a:t>β</a:t>
                      </a:r>
                      <a:r>
                        <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的</a:t>
                      </a: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95.0%</a:t>
                      </a:r>
                      <a:r>
                        <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信賴區間</a:t>
                      </a:r>
                    </a:p>
                  </a:txBody>
                  <a:tcPr marL="17780" marR="177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zh-TW" altLang="en-US"/>
                    </a:p>
                  </a:txBody>
                  <a:tcPr/>
                </a:tc>
              </a:tr>
              <a:tr h="0">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vMerge="1">
                  <a:txBody>
                    <a:bodyPr/>
                    <a:lstStyle/>
                    <a:p>
                      <a:endParaRPr lang="zh-TW" altLang="en-US"/>
                    </a:p>
                  </a:txBody>
                  <a:tcPr/>
                </a:tc>
                <a:tc>
                  <a:txBody>
                    <a:bodyPr/>
                    <a:lstStyle/>
                    <a:p>
                      <a:pPr algn="ctr">
                        <a:spcAft>
                          <a:spcPts val="0"/>
                        </a:spcAft>
                      </a:pPr>
                      <a:r>
                        <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下界</a:t>
                      </a:r>
                    </a:p>
                  </a:txBody>
                  <a:tcPr marL="17780" marR="177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spcAft>
                          <a:spcPts val="0"/>
                        </a:spcAft>
                      </a:pPr>
                      <a:r>
                        <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上界</a:t>
                      </a:r>
                    </a:p>
                  </a:txBody>
                  <a:tcPr marL="17780" marR="17780"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pPr algn="l">
                        <a:spcAft>
                          <a:spcPts val="0"/>
                        </a:spcAf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a:t>
                      </a:r>
                      <a:r>
                        <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常數</a:t>
                      </a: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T w="12700" cap="flat" cmpd="sng" algn="ctr">
                      <a:solidFill>
                        <a:schemeClr val="tx1"/>
                      </a:solidFill>
                      <a:prstDash val="solid"/>
                      <a:round/>
                      <a:headEnd type="none" w="med" len="med"/>
                      <a:tailEnd type="none" w="med" len="med"/>
                    </a:lnT>
                  </a:tcPr>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 </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nchor="ctr">
                    <a:lnT w="12700" cap="flat" cmpd="sng" algn="ctr">
                      <a:solidFill>
                        <a:schemeClr val="tx1"/>
                      </a:solidFill>
                      <a:prstDash val="solid"/>
                      <a:round/>
                      <a:headEnd type="none" w="med" len="med"/>
                      <a:tailEnd type="none" w="med" len="med"/>
                    </a:lnT>
                  </a:tcPr>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11.414</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T w="12700" cap="flat" cmpd="sng" algn="ctr">
                      <a:solidFill>
                        <a:schemeClr val="tx1"/>
                      </a:solidFill>
                      <a:prstDash val="solid"/>
                      <a:round/>
                      <a:headEnd type="none" w="med" len="med"/>
                      <a:tailEnd type="none" w="med" len="med"/>
                    </a:lnT>
                  </a:tcPr>
                </a:tc>
                <a:tc>
                  <a:txBody>
                    <a:bodyPr/>
                    <a:lstStyle/>
                    <a:p>
                      <a:pPr algn="r">
                        <a:spcAft>
                          <a:spcPts val="0"/>
                        </a:spcAft>
                        <a:tabLst>
                          <a:tab pos="288290" algn="dec"/>
                        </a:tabLst>
                      </a:pPr>
                      <a:r>
                        <a:rPr lang="en-US" sz="2400" kern="100">
                          <a:effectLst/>
                          <a:latin typeface="Times New Roman" panose="02020603050405020304" pitchFamily="18" charset="0"/>
                          <a:ea typeface="微軟正黑體" panose="020B0604030504040204" pitchFamily="34" charset="-120"/>
                          <a:cs typeface="Times New Roman" panose="02020603050405020304" pitchFamily="18" charset="0"/>
                        </a:rPr>
                        <a:t>0.000</a:t>
                      </a:r>
                      <a:endParaRPr lang="zh-TW" sz="2400" kern="10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T w="12700" cap="flat" cmpd="sng" algn="ctr">
                      <a:solidFill>
                        <a:schemeClr val="tx1"/>
                      </a:solidFill>
                      <a:prstDash val="solid"/>
                      <a:round/>
                      <a:headEnd type="none" w="med" len="med"/>
                      <a:tailEnd type="none" w="med" len="med"/>
                    </a:lnT>
                  </a:tcPr>
                </a:tc>
                <a:tc>
                  <a:txBody>
                    <a:bodyPr/>
                    <a:lstStyle/>
                    <a:p>
                      <a:pPr algn="r">
                        <a:spcAft>
                          <a:spcPts val="0"/>
                        </a:spcAft>
                        <a:tabLst>
                          <a:tab pos="288290" algn="dec"/>
                        </a:tabLst>
                      </a:pPr>
                      <a:r>
                        <a:rPr lang="en-US" sz="2400" kern="100">
                          <a:effectLst/>
                          <a:latin typeface="Times New Roman" panose="02020603050405020304" pitchFamily="18" charset="0"/>
                          <a:ea typeface="微軟正黑體" panose="020B0604030504040204" pitchFamily="34" charset="-120"/>
                          <a:cs typeface="Times New Roman" panose="02020603050405020304" pitchFamily="18" charset="0"/>
                        </a:rPr>
                        <a:t>11.209</a:t>
                      </a:r>
                      <a:endParaRPr lang="zh-TW" sz="2400" kern="10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T w="12700" cap="flat" cmpd="sng" algn="ctr">
                      <a:solidFill>
                        <a:schemeClr val="tx1"/>
                      </a:solidFill>
                      <a:prstDash val="solid"/>
                      <a:round/>
                      <a:headEnd type="none" w="med" len="med"/>
                      <a:tailEnd type="none" w="med" len="med"/>
                    </a:lnT>
                  </a:tcPr>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15.877</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T w="12700" cap="flat" cmpd="sng" algn="ctr">
                      <a:solidFill>
                        <a:schemeClr val="tx1"/>
                      </a:solidFill>
                      <a:prstDash val="solid"/>
                      <a:round/>
                      <a:headEnd type="none" w="med" len="med"/>
                      <a:tailEnd type="none" w="med" len="med"/>
                    </a:lnT>
                  </a:tcPr>
                </a:tc>
              </a:tr>
              <a:tr h="0">
                <a:tc>
                  <a:txBody>
                    <a:bodyPr/>
                    <a:lstStyle/>
                    <a:p>
                      <a:pPr algn="l">
                        <a:spcAft>
                          <a:spcPts val="0"/>
                        </a:spcAft>
                      </a:pPr>
                      <a:r>
                        <a:rPr lang="zh-TW" sz="2400" kern="100" dirty="0">
                          <a:solidFill>
                            <a:srgbClr val="FF0000"/>
                          </a:solidFill>
                          <a:effectLst/>
                          <a:latin typeface="Times New Roman" panose="02020603050405020304" pitchFamily="18" charset="0"/>
                          <a:ea typeface="微軟正黑體" panose="020B0604030504040204" pitchFamily="34" charset="-120"/>
                          <a:cs typeface="Times New Roman" panose="02020603050405020304" pitchFamily="18" charset="0"/>
                        </a:rPr>
                        <a:t>知覺易用性</a:t>
                      </a:r>
                    </a:p>
                  </a:txBody>
                  <a:tcPr marL="17780" marR="17780" marT="0" marB="0"/>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0.395</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7.890</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0.000</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0.301</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0.501</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tc>
              </a:tr>
              <a:tr h="0">
                <a:tc>
                  <a:txBody>
                    <a:bodyPr/>
                    <a:lstStyle/>
                    <a:p>
                      <a:pPr algn="l">
                        <a:spcAft>
                          <a:spcPts val="0"/>
                        </a:spcAft>
                      </a:pPr>
                      <a:r>
                        <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相容性</a:t>
                      </a:r>
                    </a:p>
                  </a:txBody>
                  <a:tcPr marL="17780" marR="17780" marT="0" marB="0">
                    <a:lnB w="12700" cap="flat" cmpd="sng" algn="ctr">
                      <a:solidFill>
                        <a:schemeClr val="tx1"/>
                      </a:solidFill>
                      <a:prstDash val="solid"/>
                      <a:round/>
                      <a:headEnd type="none" w="med" len="med"/>
                      <a:tailEnd type="none" w="med" len="med"/>
                    </a:lnB>
                  </a:tcPr>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0.062</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B w="12700" cap="flat" cmpd="sng" algn="ctr">
                      <a:solidFill>
                        <a:schemeClr val="tx1"/>
                      </a:solidFill>
                      <a:prstDash val="solid"/>
                      <a:round/>
                      <a:headEnd type="none" w="med" len="med"/>
                      <a:tailEnd type="none" w="med" len="med"/>
                    </a:lnB>
                  </a:tcPr>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1.240</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B w="12700" cap="flat" cmpd="sng" algn="ctr">
                      <a:solidFill>
                        <a:schemeClr val="tx1"/>
                      </a:solidFill>
                      <a:prstDash val="solid"/>
                      <a:round/>
                      <a:headEnd type="none" w="med" len="med"/>
                      <a:tailEnd type="none" w="med" len="med"/>
                    </a:lnB>
                  </a:tcPr>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0.016</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B w="12700" cap="flat" cmpd="sng" algn="ctr">
                      <a:solidFill>
                        <a:schemeClr val="tx1"/>
                      </a:solidFill>
                      <a:prstDash val="solid"/>
                      <a:round/>
                      <a:headEnd type="none" w="med" len="med"/>
                      <a:tailEnd type="none" w="med" len="med"/>
                    </a:lnB>
                  </a:tcPr>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-0.038</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B w="12700" cap="flat" cmpd="sng" algn="ctr">
                      <a:solidFill>
                        <a:schemeClr val="tx1"/>
                      </a:solidFill>
                      <a:prstDash val="solid"/>
                      <a:round/>
                      <a:headEnd type="none" w="med" len="med"/>
                      <a:tailEnd type="none" w="med" len="med"/>
                    </a:lnB>
                  </a:tcPr>
                </a:tc>
                <a:tc>
                  <a:txBody>
                    <a:bodyPr/>
                    <a:lstStyle/>
                    <a:p>
                      <a:pPr algn="r">
                        <a:spcAft>
                          <a:spcPts val="0"/>
                        </a:spcAft>
                        <a:tabLst>
                          <a:tab pos="288290" algn="dec"/>
                        </a:tabLst>
                      </a:pPr>
                      <a:r>
                        <a:rPr lang="en-US" sz="2400" kern="100" dirty="0">
                          <a:effectLst/>
                          <a:latin typeface="Times New Roman" panose="02020603050405020304" pitchFamily="18" charset="0"/>
                          <a:ea typeface="微軟正黑體" panose="020B0604030504040204" pitchFamily="34" charset="-120"/>
                          <a:cs typeface="Times New Roman" panose="02020603050405020304" pitchFamily="18" charset="0"/>
                        </a:rPr>
                        <a:t>0.167</a:t>
                      </a:r>
                      <a:endParaRPr lang="zh-TW" sz="2400" kern="100" dirty="0">
                        <a:effectLst/>
                        <a:latin typeface="Times New Roman" panose="02020603050405020304" pitchFamily="18" charset="0"/>
                        <a:ea typeface="微軟正黑體" panose="020B0604030504040204" pitchFamily="34" charset="-120"/>
                        <a:cs typeface="Times New Roman" panose="02020603050405020304" pitchFamily="18" charset="0"/>
                      </a:endParaRPr>
                    </a:p>
                  </a:txBody>
                  <a:tcPr marL="17780" marR="17780" marT="0" marB="0">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11873903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7"/>
          <p:cNvSpPr>
            <a:spLocks noGrp="1" noChangeArrowheads="1"/>
          </p:cNvSpPr>
          <p:nvPr>
            <p:ph type="title"/>
          </p:nvPr>
        </p:nvSpPr>
        <p:spPr>
          <a:xfrm>
            <a:off x="301625" y="309563"/>
            <a:ext cx="8534400" cy="647700"/>
          </a:xfrm>
          <a:solidFill>
            <a:schemeClr val="accent4">
              <a:lumMod val="75000"/>
            </a:schemeClr>
          </a:solidFill>
        </p:spPr>
        <p:txBody>
          <a:bodyPr rtlCol="0">
            <a:spAutoFit/>
          </a:bodyPr>
          <a:lstStyle/>
          <a:p>
            <a:pPr algn="ctr" eaLnBrk="1" fontAlgn="auto" hangingPunct="1">
              <a:spcAft>
                <a:spcPts val="0"/>
              </a:spcAft>
              <a:defRPr/>
            </a:pPr>
            <a:r>
              <a:rPr lang="en-US" altLang="zh-TW" sz="4000" b="1" dirty="0" smtClean="0">
                <a:solidFill>
                  <a:schemeClr val="bg1"/>
                </a:solidFill>
                <a:latin typeface="Times New Roman" pitchFamily="18" charset="0"/>
                <a:ea typeface="標楷體" pitchFamily="65" charset="-120"/>
                <a:cs typeface="Times New Roman" pitchFamily="18" charset="0"/>
              </a:rPr>
              <a:t>4.3 </a:t>
            </a:r>
            <a:r>
              <a:rPr lang="zh-TW" altLang="en-US" sz="4000" b="1" dirty="0" smtClean="0">
                <a:solidFill>
                  <a:schemeClr val="bg1"/>
                </a:solidFill>
                <a:latin typeface="微軟正黑體" panose="020B0604030504040204" pitchFamily="34" charset="-120"/>
                <a:ea typeface="微軟正黑體" panose="020B0604030504040204" pitchFamily="34" charset="-120"/>
                <a:cs typeface="Times New Roman" pitchFamily="18" charset="0"/>
              </a:rPr>
              <a:t>研究結果</a:t>
            </a:r>
            <a:endParaRPr lang="zh-TW" altLang="en-US" sz="4000" b="1" dirty="0">
              <a:solidFill>
                <a:schemeClr val="bg1"/>
              </a:solidFill>
              <a:latin typeface="微軟正黑體" panose="020B0604030504040204" pitchFamily="34" charset="-120"/>
              <a:ea typeface="微軟正黑體" panose="020B0604030504040204" pitchFamily="34" charset="-120"/>
              <a:cs typeface="Times New Roman" pitchFamily="18" charset="0"/>
            </a:endParaRPr>
          </a:p>
        </p:txBody>
      </p:sp>
      <p:graphicFrame>
        <p:nvGraphicFramePr>
          <p:cNvPr id="2" name="表格 1"/>
          <p:cNvGraphicFramePr>
            <a:graphicFrameLocks noGrp="1"/>
          </p:cNvGraphicFramePr>
          <p:nvPr>
            <p:extLst>
              <p:ext uri="{D42A27DB-BD31-4B8C-83A1-F6EECF244321}">
                <p14:modId xmlns:p14="http://schemas.microsoft.com/office/powerpoint/2010/main" val="1954367982"/>
              </p:ext>
            </p:extLst>
          </p:nvPr>
        </p:nvGraphicFramePr>
        <p:xfrm>
          <a:off x="251520" y="1052736"/>
          <a:ext cx="8640960" cy="5477599"/>
        </p:xfrm>
        <a:graphic>
          <a:graphicData uri="http://schemas.openxmlformats.org/drawingml/2006/table">
            <a:tbl>
              <a:tblPr firstRow="1" firstCol="1" bandRow="1">
                <a:tableStyleId>{D27102A9-8310-4765-A935-A1911B00CA55}</a:tableStyleId>
              </a:tblPr>
              <a:tblGrid>
                <a:gridCol w="812398"/>
                <a:gridCol w="6388402"/>
                <a:gridCol w="1440160"/>
              </a:tblGrid>
              <a:tr h="716434">
                <a:tc>
                  <a:txBody>
                    <a:bodyPr/>
                    <a:lstStyle/>
                    <a:p>
                      <a:pPr algn="ctr">
                        <a:spcAft>
                          <a:spcPts val="0"/>
                        </a:spcAft>
                      </a:pPr>
                      <a:r>
                        <a:rPr lang="zh-TW" sz="2200" b="0" kern="100" dirty="0">
                          <a:effectLst/>
                          <a:latin typeface="微軟正黑體" panose="020B0604030504040204" pitchFamily="34" charset="-120"/>
                          <a:ea typeface="微軟正黑體" panose="020B0604030504040204" pitchFamily="34" charset="-120"/>
                          <a:cs typeface="Times New Roman" panose="02020603050405020304" pitchFamily="18" charset="0"/>
                        </a:rPr>
                        <a:t>研究假設</a:t>
                      </a:r>
                    </a:p>
                  </a:txBody>
                  <a:tcPr marL="17780" marR="17780" marT="0" marB="0" anchor="ctr"/>
                </a:tc>
                <a:tc>
                  <a:txBody>
                    <a:bodyPr/>
                    <a:lstStyle/>
                    <a:p>
                      <a:pPr algn="ctr">
                        <a:spcAft>
                          <a:spcPts val="0"/>
                        </a:spcAft>
                      </a:pPr>
                      <a:r>
                        <a:rPr lang="zh-TW" sz="2200" b="0" kern="100" dirty="0">
                          <a:effectLst/>
                          <a:latin typeface="微軟正黑體" panose="020B0604030504040204" pitchFamily="34" charset="-120"/>
                          <a:ea typeface="微軟正黑體" panose="020B0604030504040204" pitchFamily="34" charset="-120"/>
                          <a:cs typeface="Times New Roman" panose="02020603050405020304" pitchFamily="18" charset="0"/>
                        </a:rPr>
                        <a:t>內容</a:t>
                      </a:r>
                    </a:p>
                  </a:txBody>
                  <a:tcPr marL="17780" marR="17780" marT="0" marB="0" anchor="ctr"/>
                </a:tc>
                <a:tc>
                  <a:txBody>
                    <a:bodyPr/>
                    <a:lstStyle/>
                    <a:p>
                      <a:pPr algn="ctr">
                        <a:spcAft>
                          <a:spcPts val="0"/>
                        </a:spcAft>
                      </a:pPr>
                      <a:r>
                        <a:rPr lang="zh-TW" sz="2200" b="0" kern="100" dirty="0">
                          <a:effectLst/>
                          <a:latin typeface="微軟正黑體" panose="020B0604030504040204" pitchFamily="34" charset="-120"/>
                          <a:ea typeface="微軟正黑體" panose="020B0604030504040204" pitchFamily="34" charset="-120"/>
                          <a:cs typeface="Times New Roman" panose="02020603050405020304" pitchFamily="18" charset="0"/>
                        </a:rPr>
                        <a:t>結論</a:t>
                      </a:r>
                    </a:p>
                  </a:txBody>
                  <a:tcPr marL="17780" marR="17780" marT="0" marB="0" anchor="ctr"/>
                </a:tc>
              </a:tr>
              <a:tr h="612817">
                <a:tc>
                  <a:txBody>
                    <a:bodyPr/>
                    <a:lstStyle/>
                    <a:p>
                      <a:pPr algn="ctr">
                        <a:spcAft>
                          <a:spcPts val="0"/>
                        </a:spcAft>
                      </a:pPr>
                      <a:r>
                        <a:rPr lang="en-US" sz="2200" b="0" kern="100" dirty="0">
                          <a:effectLst/>
                          <a:latin typeface="Times New Roman" panose="02020603050405020304" pitchFamily="18" charset="0"/>
                          <a:ea typeface="標楷體" panose="03000509000000000000" pitchFamily="65" charset="-120"/>
                          <a:cs typeface="Times New Roman" panose="02020603050405020304" pitchFamily="18" charset="0"/>
                        </a:rPr>
                        <a:t>H1</a:t>
                      </a:r>
                      <a:endParaRPr lang="zh-TW" sz="2200" b="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17780" marR="17780" marT="0" marB="0" anchor="ctr"/>
                </a:tc>
                <a:tc>
                  <a:txBody>
                    <a:bodyPr/>
                    <a:lstStyle/>
                    <a:p>
                      <a:pPr algn="just">
                        <a:spcAft>
                          <a:spcPts val="0"/>
                        </a:spcAft>
                      </a:pPr>
                      <a:r>
                        <a:rPr lang="zh-TW" altLang="en-US" sz="2200" b="0"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 </a:t>
                      </a:r>
                      <a:r>
                        <a:rPr lang="zh-TW" sz="2200" b="0"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電腦</a:t>
                      </a:r>
                      <a:r>
                        <a:rPr lang="zh-TW" sz="2200" b="0" kern="100" dirty="0">
                          <a:effectLst/>
                          <a:latin typeface="微軟正黑體" panose="020B0604030504040204" pitchFamily="34" charset="-120"/>
                          <a:ea typeface="微軟正黑體" panose="020B0604030504040204" pitchFamily="34" charset="-120"/>
                          <a:cs typeface="Times New Roman" panose="02020603050405020304" pitchFamily="18" charset="0"/>
                        </a:rPr>
                        <a:t>焦慮對使用數位教材行為意圖有預測作用</a:t>
                      </a:r>
                    </a:p>
                  </a:txBody>
                  <a:tcPr marL="17780" marR="17780" marT="0" marB="0" anchor="ctr"/>
                </a:tc>
                <a:tc>
                  <a:txBody>
                    <a:bodyPr/>
                    <a:lstStyle/>
                    <a:p>
                      <a:pPr algn="ctr">
                        <a:spcAft>
                          <a:spcPts val="0"/>
                        </a:spcAft>
                      </a:pPr>
                      <a:r>
                        <a:rPr lang="zh-TW" sz="2200" b="0" kern="100" dirty="0">
                          <a:solidFill>
                            <a:srgbClr val="FF0000"/>
                          </a:solidFill>
                          <a:effectLst/>
                          <a:latin typeface="微軟正黑體" panose="020B0604030504040204" pitchFamily="34" charset="-120"/>
                          <a:ea typeface="微軟正黑體" panose="020B0604030504040204" pitchFamily="34" charset="-120"/>
                          <a:cs typeface="Times New Roman" panose="02020603050405020304" pitchFamily="18" charset="0"/>
                        </a:rPr>
                        <a:t>支持</a:t>
                      </a:r>
                    </a:p>
                  </a:txBody>
                  <a:tcPr marL="17780" marR="17780" marT="0" marB="0" anchor="ctr"/>
                </a:tc>
              </a:tr>
              <a:tr h="454428">
                <a:tc>
                  <a:txBody>
                    <a:bodyPr/>
                    <a:lstStyle/>
                    <a:p>
                      <a:pPr algn="ctr">
                        <a:spcAft>
                          <a:spcPts val="0"/>
                        </a:spcAft>
                      </a:pPr>
                      <a:r>
                        <a:rPr lang="en-US" sz="2200" b="0" kern="100" dirty="0">
                          <a:effectLst/>
                          <a:latin typeface="Times New Roman" panose="02020603050405020304" pitchFamily="18" charset="0"/>
                          <a:ea typeface="標楷體" panose="03000509000000000000" pitchFamily="65" charset="-120"/>
                          <a:cs typeface="Times New Roman" panose="02020603050405020304" pitchFamily="18" charset="0"/>
                        </a:rPr>
                        <a:t>H2</a:t>
                      </a:r>
                      <a:endParaRPr lang="zh-TW" sz="2200" b="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17780" marR="17780" marT="0" marB="0" anchor="ctr"/>
                </a:tc>
                <a:tc>
                  <a:txBody>
                    <a:bodyPr/>
                    <a:lstStyle/>
                    <a:p>
                      <a:pPr algn="l">
                        <a:spcAft>
                          <a:spcPts val="0"/>
                        </a:spcAft>
                      </a:pPr>
                      <a:r>
                        <a:rPr lang="zh-TW" altLang="en-US" sz="2200" b="0"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 </a:t>
                      </a:r>
                      <a:r>
                        <a:rPr lang="zh-TW" sz="2200" b="0"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電腦</a:t>
                      </a:r>
                      <a:r>
                        <a:rPr lang="zh-TW" sz="2200" b="0" kern="100" dirty="0">
                          <a:effectLst/>
                          <a:latin typeface="微軟正黑體" panose="020B0604030504040204" pitchFamily="34" charset="-120"/>
                          <a:ea typeface="微軟正黑體" panose="020B0604030504040204" pitchFamily="34" charset="-120"/>
                          <a:cs typeface="Times New Roman" panose="02020603050405020304" pitchFamily="18" charset="0"/>
                        </a:rPr>
                        <a:t>自我效能對使用數位教材行為意圖有預測作用</a:t>
                      </a:r>
                    </a:p>
                  </a:txBody>
                  <a:tcPr marL="17780" marR="17780" marT="0" marB="0" anchor="ctr"/>
                </a:tc>
                <a:tc>
                  <a:txBody>
                    <a:bodyPr/>
                    <a:lstStyle/>
                    <a:p>
                      <a:pPr algn="ctr">
                        <a:spcAft>
                          <a:spcPts val="0"/>
                        </a:spcAft>
                      </a:pPr>
                      <a:r>
                        <a:rPr lang="zh-TW" sz="2200" b="0" kern="100" dirty="0">
                          <a:solidFill>
                            <a:srgbClr val="FF0000"/>
                          </a:solidFill>
                          <a:effectLst/>
                          <a:latin typeface="微軟正黑體" panose="020B0604030504040204" pitchFamily="34" charset="-120"/>
                          <a:ea typeface="微軟正黑體" panose="020B0604030504040204" pitchFamily="34" charset="-120"/>
                          <a:cs typeface="Times New Roman" panose="02020603050405020304" pitchFamily="18" charset="0"/>
                        </a:rPr>
                        <a:t>支持</a:t>
                      </a:r>
                    </a:p>
                  </a:txBody>
                  <a:tcPr marL="17780" marR="17780" marT="0" marB="0" anchor="ctr"/>
                </a:tc>
              </a:tr>
              <a:tr h="566055">
                <a:tc>
                  <a:txBody>
                    <a:bodyPr/>
                    <a:lstStyle/>
                    <a:p>
                      <a:pPr algn="ctr">
                        <a:spcAft>
                          <a:spcPts val="0"/>
                        </a:spcAft>
                      </a:pPr>
                      <a:r>
                        <a:rPr lang="en-US" sz="2200" b="0" kern="100" dirty="0">
                          <a:effectLst/>
                          <a:latin typeface="Times New Roman" panose="02020603050405020304" pitchFamily="18" charset="0"/>
                          <a:ea typeface="標楷體" panose="03000509000000000000" pitchFamily="65" charset="-120"/>
                          <a:cs typeface="Times New Roman" panose="02020603050405020304" pitchFamily="18" charset="0"/>
                        </a:rPr>
                        <a:t>H3</a:t>
                      </a:r>
                      <a:endParaRPr lang="zh-TW" sz="2200" b="0" kern="100" dirty="0">
                        <a:effectLst/>
                        <a:latin typeface="Times New Roman" panose="02020603050405020304" pitchFamily="18" charset="0"/>
                        <a:ea typeface="標楷體" panose="03000509000000000000" pitchFamily="65" charset="-120"/>
                        <a:cs typeface="Times New Roman" panose="02020603050405020304" pitchFamily="18" charset="0"/>
                      </a:endParaRPr>
                    </a:p>
                  </a:txBody>
                  <a:tcPr marL="17780" marR="17780" marT="0" marB="0" anchor="ctr"/>
                </a:tc>
                <a:tc>
                  <a:txBody>
                    <a:bodyPr/>
                    <a:lstStyle/>
                    <a:p>
                      <a:pPr algn="l">
                        <a:spcAft>
                          <a:spcPts val="0"/>
                        </a:spcAft>
                      </a:pPr>
                      <a:r>
                        <a:rPr lang="zh-TW" altLang="en-US" sz="2200" b="0"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 </a:t>
                      </a:r>
                      <a:r>
                        <a:rPr lang="zh-TW" sz="2200" b="0"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相容性</a:t>
                      </a:r>
                      <a:r>
                        <a:rPr lang="zh-TW" sz="2200" b="0" kern="100" dirty="0">
                          <a:effectLst/>
                          <a:latin typeface="微軟正黑體" panose="020B0604030504040204" pitchFamily="34" charset="-120"/>
                          <a:ea typeface="微軟正黑體" panose="020B0604030504040204" pitchFamily="34" charset="-120"/>
                          <a:cs typeface="Times New Roman" panose="02020603050405020304" pitchFamily="18" charset="0"/>
                        </a:rPr>
                        <a:t>對使用數位教材行為意圖有預測作用</a:t>
                      </a:r>
                    </a:p>
                  </a:txBody>
                  <a:tcPr marL="17780" marR="17780" marT="0" marB="0" anchor="ctr"/>
                </a:tc>
                <a:tc>
                  <a:txBody>
                    <a:bodyPr/>
                    <a:lstStyle/>
                    <a:p>
                      <a:pPr algn="ctr">
                        <a:spcAft>
                          <a:spcPts val="0"/>
                        </a:spcAft>
                      </a:pPr>
                      <a:r>
                        <a:rPr lang="zh-TW" altLang="en-US" sz="2200" b="0"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部分</a:t>
                      </a:r>
                      <a:r>
                        <a:rPr lang="zh-TW" sz="2200" b="0"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支持</a:t>
                      </a:r>
                      <a:endParaRPr lang="zh-TW" sz="2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7780" marR="17780" marT="0" marB="0" anchor="ctr"/>
                </a:tc>
              </a:tr>
              <a:tr h="500550">
                <a:tc>
                  <a:txBody>
                    <a:bodyPr/>
                    <a:lstStyle/>
                    <a:p>
                      <a:pPr algn="ctr">
                        <a:spcAft>
                          <a:spcPts val="0"/>
                        </a:spcAft>
                      </a:pPr>
                      <a:r>
                        <a:rPr lang="en-US" sz="2200" b="0" kern="100">
                          <a:effectLst/>
                          <a:latin typeface="Times New Roman" panose="02020603050405020304" pitchFamily="18" charset="0"/>
                          <a:ea typeface="標楷體" panose="03000509000000000000" pitchFamily="65" charset="-120"/>
                          <a:cs typeface="Times New Roman" panose="02020603050405020304" pitchFamily="18" charset="0"/>
                        </a:rPr>
                        <a:t>H4</a:t>
                      </a:r>
                      <a:endParaRPr lang="zh-TW" sz="2200" b="0" kern="100">
                        <a:effectLst/>
                        <a:latin typeface="Times New Roman" panose="02020603050405020304" pitchFamily="18" charset="0"/>
                        <a:ea typeface="標楷體" panose="03000509000000000000" pitchFamily="65" charset="-120"/>
                        <a:cs typeface="Times New Roman" panose="02020603050405020304" pitchFamily="18" charset="0"/>
                      </a:endParaRPr>
                    </a:p>
                  </a:txBody>
                  <a:tcPr marL="17780" marR="17780" marT="0" marB="0" anchor="ctr"/>
                </a:tc>
                <a:tc>
                  <a:txBody>
                    <a:bodyPr/>
                    <a:lstStyle/>
                    <a:p>
                      <a:pPr algn="l">
                        <a:spcAft>
                          <a:spcPts val="0"/>
                        </a:spcAft>
                      </a:pPr>
                      <a:r>
                        <a:rPr lang="zh-TW" altLang="en-US" sz="2200" b="0"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 </a:t>
                      </a:r>
                      <a:r>
                        <a:rPr lang="zh-TW" sz="2200" b="0"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相容性</a:t>
                      </a:r>
                      <a:r>
                        <a:rPr lang="zh-TW" sz="2200" b="0" kern="100" dirty="0">
                          <a:effectLst/>
                          <a:latin typeface="微軟正黑體" panose="020B0604030504040204" pitchFamily="34" charset="-120"/>
                          <a:ea typeface="微軟正黑體" panose="020B0604030504040204" pitchFamily="34" charset="-120"/>
                          <a:cs typeface="Times New Roman" panose="02020603050405020304" pitchFamily="18" charset="0"/>
                        </a:rPr>
                        <a:t>對知覺有用性有預測作用</a:t>
                      </a:r>
                    </a:p>
                  </a:txBody>
                  <a:tcPr marL="17780" marR="17780" marT="0" marB="0" anchor="ctr"/>
                </a:tc>
                <a:tc>
                  <a:txBody>
                    <a:bodyPr/>
                    <a:lstStyle/>
                    <a:p>
                      <a:pPr algn="ctr">
                        <a:spcAft>
                          <a:spcPts val="0"/>
                        </a:spcAft>
                      </a:pPr>
                      <a:r>
                        <a:rPr lang="zh-TW" altLang="en-US" sz="2200" b="0"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部分</a:t>
                      </a:r>
                      <a:r>
                        <a:rPr lang="zh-TW" sz="2200" b="0"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支持</a:t>
                      </a:r>
                      <a:endParaRPr lang="zh-TW" sz="2200" b="0" kern="100" dirty="0">
                        <a:effectLst/>
                        <a:latin typeface="微軟正黑體" panose="020B0604030504040204" pitchFamily="34" charset="-120"/>
                        <a:ea typeface="微軟正黑體" panose="020B0604030504040204" pitchFamily="34" charset="-120"/>
                        <a:cs typeface="Times New Roman" panose="02020603050405020304" pitchFamily="18" charset="0"/>
                      </a:endParaRPr>
                    </a:p>
                  </a:txBody>
                  <a:tcPr marL="17780" marR="17780" marT="0" marB="0" anchor="ctr"/>
                </a:tc>
              </a:tr>
              <a:tr h="500550">
                <a:tc>
                  <a:txBody>
                    <a:bodyPr/>
                    <a:lstStyle/>
                    <a:p>
                      <a:pPr algn="ctr">
                        <a:spcAft>
                          <a:spcPts val="0"/>
                        </a:spcAft>
                      </a:pPr>
                      <a:r>
                        <a:rPr lang="en-US" sz="2200" b="0" kern="100">
                          <a:effectLst/>
                          <a:latin typeface="Times New Roman" panose="02020603050405020304" pitchFamily="18" charset="0"/>
                          <a:ea typeface="標楷體" panose="03000509000000000000" pitchFamily="65" charset="-120"/>
                          <a:cs typeface="Times New Roman" panose="02020603050405020304" pitchFamily="18" charset="0"/>
                        </a:rPr>
                        <a:t>H5</a:t>
                      </a:r>
                      <a:endParaRPr lang="zh-TW" sz="2200" b="0" kern="100">
                        <a:effectLst/>
                        <a:latin typeface="Times New Roman" panose="02020603050405020304" pitchFamily="18" charset="0"/>
                        <a:ea typeface="標楷體" panose="03000509000000000000" pitchFamily="65" charset="-120"/>
                        <a:cs typeface="Times New Roman" panose="02020603050405020304" pitchFamily="18" charset="0"/>
                      </a:endParaRPr>
                    </a:p>
                  </a:txBody>
                  <a:tcPr marL="17780" marR="17780" marT="0" marB="0" anchor="ctr"/>
                </a:tc>
                <a:tc>
                  <a:txBody>
                    <a:bodyPr/>
                    <a:lstStyle/>
                    <a:p>
                      <a:pPr algn="l">
                        <a:spcAft>
                          <a:spcPts val="0"/>
                        </a:spcAft>
                      </a:pPr>
                      <a:r>
                        <a:rPr lang="zh-TW" altLang="en-US" sz="2200" b="0"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 </a:t>
                      </a:r>
                      <a:r>
                        <a:rPr lang="zh-TW" sz="2200" b="0"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知覺</a:t>
                      </a:r>
                      <a:r>
                        <a:rPr lang="zh-TW" sz="2200" b="0" kern="100" dirty="0">
                          <a:effectLst/>
                          <a:latin typeface="微軟正黑體" panose="020B0604030504040204" pitchFamily="34" charset="-120"/>
                          <a:ea typeface="微軟正黑體" panose="020B0604030504040204" pitchFamily="34" charset="-120"/>
                          <a:cs typeface="Times New Roman" panose="02020603050405020304" pitchFamily="18" charset="0"/>
                        </a:rPr>
                        <a:t>易用性對知覺有用性有預測作用</a:t>
                      </a:r>
                    </a:p>
                  </a:txBody>
                  <a:tcPr marL="17780" marR="17780" marT="0" marB="0" anchor="ctr"/>
                </a:tc>
                <a:tc>
                  <a:txBody>
                    <a:bodyPr/>
                    <a:lstStyle/>
                    <a:p>
                      <a:pPr algn="ctr">
                        <a:spcAft>
                          <a:spcPts val="0"/>
                        </a:spcAft>
                      </a:pPr>
                      <a:r>
                        <a:rPr lang="zh-TW" sz="2200" b="0" kern="100" dirty="0">
                          <a:solidFill>
                            <a:srgbClr val="FF0000"/>
                          </a:solidFill>
                          <a:effectLst/>
                          <a:latin typeface="微軟正黑體" panose="020B0604030504040204" pitchFamily="34" charset="-120"/>
                          <a:ea typeface="微軟正黑體" panose="020B0604030504040204" pitchFamily="34" charset="-120"/>
                          <a:cs typeface="Times New Roman" panose="02020603050405020304" pitchFamily="18" charset="0"/>
                        </a:rPr>
                        <a:t>支持</a:t>
                      </a:r>
                    </a:p>
                  </a:txBody>
                  <a:tcPr marL="17780" marR="17780" marT="0" marB="0" anchor="ctr"/>
                </a:tc>
              </a:tr>
              <a:tr h="572056">
                <a:tc>
                  <a:txBody>
                    <a:bodyPr/>
                    <a:lstStyle/>
                    <a:p>
                      <a:pPr algn="ctr">
                        <a:spcAft>
                          <a:spcPts val="0"/>
                        </a:spcAft>
                      </a:pPr>
                      <a:r>
                        <a:rPr lang="en-US" sz="2200" b="0" kern="100">
                          <a:effectLst/>
                          <a:latin typeface="Times New Roman" panose="02020603050405020304" pitchFamily="18" charset="0"/>
                          <a:ea typeface="標楷體" panose="03000509000000000000" pitchFamily="65" charset="-120"/>
                          <a:cs typeface="Times New Roman" panose="02020603050405020304" pitchFamily="18" charset="0"/>
                        </a:rPr>
                        <a:t>H6</a:t>
                      </a:r>
                      <a:endParaRPr lang="zh-TW" sz="2200" b="0" kern="100">
                        <a:effectLst/>
                        <a:latin typeface="Times New Roman" panose="02020603050405020304" pitchFamily="18" charset="0"/>
                        <a:ea typeface="標楷體" panose="03000509000000000000" pitchFamily="65" charset="-120"/>
                        <a:cs typeface="Times New Roman" panose="02020603050405020304" pitchFamily="18" charset="0"/>
                      </a:endParaRPr>
                    </a:p>
                  </a:txBody>
                  <a:tcPr marL="17780" marR="17780" marT="0" marB="0" anchor="ctr"/>
                </a:tc>
                <a:tc>
                  <a:txBody>
                    <a:bodyPr/>
                    <a:lstStyle/>
                    <a:p>
                      <a:pPr algn="l">
                        <a:spcAft>
                          <a:spcPts val="0"/>
                        </a:spcAft>
                      </a:pPr>
                      <a:r>
                        <a:rPr lang="zh-TW" altLang="en-US" sz="2200" b="0"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 </a:t>
                      </a:r>
                      <a:r>
                        <a:rPr lang="zh-TW" sz="2200" b="0"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知覺</a:t>
                      </a:r>
                      <a:r>
                        <a:rPr lang="zh-TW" sz="2200" b="0" kern="100" dirty="0">
                          <a:effectLst/>
                          <a:latin typeface="微軟正黑體" panose="020B0604030504040204" pitchFamily="34" charset="-120"/>
                          <a:ea typeface="微軟正黑體" panose="020B0604030504040204" pitchFamily="34" charset="-120"/>
                          <a:cs typeface="Times New Roman" panose="02020603050405020304" pitchFamily="18" charset="0"/>
                        </a:rPr>
                        <a:t>有用性對使用數位教材行為意圖有預測作用</a:t>
                      </a:r>
                    </a:p>
                  </a:txBody>
                  <a:tcPr marL="17780" marR="17780" marT="0" marB="0" anchor="ctr"/>
                </a:tc>
                <a:tc>
                  <a:txBody>
                    <a:bodyPr/>
                    <a:lstStyle/>
                    <a:p>
                      <a:pPr algn="ctr">
                        <a:spcAft>
                          <a:spcPts val="0"/>
                        </a:spcAft>
                      </a:pPr>
                      <a:r>
                        <a:rPr lang="zh-TW" sz="2200" b="0" kern="100">
                          <a:solidFill>
                            <a:srgbClr val="FF0000"/>
                          </a:solidFill>
                          <a:effectLst/>
                          <a:latin typeface="微軟正黑體" panose="020B0604030504040204" pitchFamily="34" charset="-120"/>
                          <a:ea typeface="微軟正黑體" panose="020B0604030504040204" pitchFamily="34" charset="-120"/>
                          <a:cs typeface="Times New Roman" panose="02020603050405020304" pitchFamily="18" charset="0"/>
                        </a:rPr>
                        <a:t>支持</a:t>
                      </a:r>
                    </a:p>
                  </a:txBody>
                  <a:tcPr marL="17780" marR="17780" marT="0" marB="0" anchor="ctr"/>
                </a:tc>
              </a:tr>
              <a:tr h="500550">
                <a:tc>
                  <a:txBody>
                    <a:bodyPr/>
                    <a:lstStyle/>
                    <a:p>
                      <a:pPr algn="ctr">
                        <a:spcAft>
                          <a:spcPts val="0"/>
                        </a:spcAft>
                      </a:pPr>
                      <a:r>
                        <a:rPr lang="en-US" sz="2200" b="0" kern="100">
                          <a:effectLst/>
                          <a:latin typeface="Times New Roman" panose="02020603050405020304" pitchFamily="18" charset="0"/>
                          <a:ea typeface="標楷體" panose="03000509000000000000" pitchFamily="65" charset="-120"/>
                          <a:cs typeface="Times New Roman" panose="02020603050405020304" pitchFamily="18" charset="0"/>
                        </a:rPr>
                        <a:t>H7</a:t>
                      </a:r>
                      <a:endParaRPr lang="zh-TW" sz="2200" b="0" kern="100">
                        <a:effectLst/>
                        <a:latin typeface="Times New Roman" panose="02020603050405020304" pitchFamily="18" charset="0"/>
                        <a:ea typeface="標楷體" panose="03000509000000000000" pitchFamily="65" charset="-120"/>
                        <a:cs typeface="Times New Roman" panose="02020603050405020304" pitchFamily="18" charset="0"/>
                      </a:endParaRPr>
                    </a:p>
                  </a:txBody>
                  <a:tcPr marL="17780" marR="17780" marT="0" marB="0" anchor="ctr"/>
                </a:tc>
                <a:tc>
                  <a:txBody>
                    <a:bodyPr/>
                    <a:lstStyle/>
                    <a:p>
                      <a:pPr algn="l">
                        <a:spcAft>
                          <a:spcPts val="0"/>
                        </a:spcAft>
                      </a:pPr>
                      <a:r>
                        <a:rPr lang="zh-TW" altLang="en-US" sz="2200" b="0"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 </a:t>
                      </a:r>
                      <a:r>
                        <a:rPr lang="zh-TW" sz="2200" b="0"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知覺</a:t>
                      </a:r>
                      <a:r>
                        <a:rPr lang="zh-TW" sz="2200" b="0" kern="100" dirty="0">
                          <a:effectLst/>
                          <a:latin typeface="微軟正黑體" panose="020B0604030504040204" pitchFamily="34" charset="-120"/>
                          <a:ea typeface="微軟正黑體" panose="020B0604030504040204" pitchFamily="34" charset="-120"/>
                          <a:cs typeface="Times New Roman" panose="02020603050405020304" pitchFamily="18" charset="0"/>
                        </a:rPr>
                        <a:t>易用性對使用數位教材行為意圖有預測作用</a:t>
                      </a:r>
                    </a:p>
                  </a:txBody>
                  <a:tcPr marL="17780" marR="17780" marT="0" marB="0" anchor="ctr"/>
                </a:tc>
                <a:tc>
                  <a:txBody>
                    <a:bodyPr/>
                    <a:lstStyle/>
                    <a:p>
                      <a:pPr algn="ctr">
                        <a:spcAft>
                          <a:spcPts val="0"/>
                        </a:spcAft>
                      </a:pPr>
                      <a:r>
                        <a:rPr lang="zh-TW" sz="2200" b="0" kern="100" dirty="0">
                          <a:solidFill>
                            <a:srgbClr val="FF0000"/>
                          </a:solidFill>
                          <a:effectLst/>
                          <a:latin typeface="微軟正黑體" panose="020B0604030504040204" pitchFamily="34" charset="-120"/>
                          <a:ea typeface="微軟正黑體" panose="020B0604030504040204" pitchFamily="34" charset="-120"/>
                          <a:cs typeface="Times New Roman" panose="02020603050405020304" pitchFamily="18" charset="0"/>
                        </a:rPr>
                        <a:t>支持</a:t>
                      </a:r>
                    </a:p>
                  </a:txBody>
                  <a:tcPr marL="17780" marR="17780" marT="0" marB="0" anchor="ctr"/>
                </a:tc>
              </a:tr>
              <a:tr h="500550">
                <a:tc>
                  <a:txBody>
                    <a:bodyPr/>
                    <a:lstStyle/>
                    <a:p>
                      <a:pPr algn="ctr">
                        <a:spcAft>
                          <a:spcPts val="0"/>
                        </a:spcAft>
                      </a:pPr>
                      <a:r>
                        <a:rPr lang="en-US" sz="2200" b="0" kern="100">
                          <a:effectLst/>
                          <a:latin typeface="Times New Roman" panose="02020603050405020304" pitchFamily="18" charset="0"/>
                          <a:ea typeface="標楷體" panose="03000509000000000000" pitchFamily="65" charset="-120"/>
                          <a:cs typeface="Times New Roman" panose="02020603050405020304" pitchFamily="18" charset="0"/>
                        </a:rPr>
                        <a:t>H8</a:t>
                      </a:r>
                      <a:endParaRPr lang="zh-TW" sz="2200" b="0" kern="100">
                        <a:effectLst/>
                        <a:latin typeface="Times New Roman" panose="02020603050405020304" pitchFamily="18" charset="0"/>
                        <a:ea typeface="標楷體" panose="03000509000000000000" pitchFamily="65" charset="-120"/>
                        <a:cs typeface="Times New Roman" panose="02020603050405020304" pitchFamily="18" charset="0"/>
                      </a:endParaRPr>
                    </a:p>
                  </a:txBody>
                  <a:tcPr marL="17780" marR="17780" marT="0" marB="0" anchor="ctr"/>
                </a:tc>
                <a:tc>
                  <a:txBody>
                    <a:bodyPr/>
                    <a:lstStyle/>
                    <a:p>
                      <a:pPr algn="l">
                        <a:spcAft>
                          <a:spcPts val="0"/>
                        </a:spcAft>
                      </a:pPr>
                      <a:r>
                        <a:rPr lang="zh-TW" altLang="en-US" sz="2200" b="0"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 </a:t>
                      </a:r>
                      <a:r>
                        <a:rPr lang="zh-TW" sz="2200" b="0"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知覺</a:t>
                      </a:r>
                      <a:r>
                        <a:rPr lang="zh-TW" sz="2200" b="0" kern="100" dirty="0">
                          <a:effectLst/>
                          <a:latin typeface="微軟正黑體" panose="020B0604030504040204" pitchFamily="34" charset="-120"/>
                          <a:ea typeface="微軟正黑體" panose="020B0604030504040204" pitchFamily="34" charset="-120"/>
                          <a:cs typeface="Times New Roman" panose="02020603050405020304" pitchFamily="18" charset="0"/>
                        </a:rPr>
                        <a:t>財務成本對使用數位教材行為意圖有預測作用</a:t>
                      </a:r>
                    </a:p>
                  </a:txBody>
                  <a:tcPr marL="17780" marR="17780" marT="0" marB="0" anchor="ctr"/>
                </a:tc>
                <a:tc>
                  <a:txBody>
                    <a:bodyPr/>
                    <a:lstStyle/>
                    <a:p>
                      <a:pPr algn="ctr">
                        <a:spcAft>
                          <a:spcPts val="0"/>
                        </a:spcAft>
                      </a:pPr>
                      <a:r>
                        <a:rPr lang="zh-TW" sz="2200" b="0" kern="100" dirty="0">
                          <a:solidFill>
                            <a:srgbClr val="FF0000"/>
                          </a:solidFill>
                          <a:effectLst/>
                          <a:latin typeface="微軟正黑體" panose="020B0604030504040204" pitchFamily="34" charset="-120"/>
                          <a:ea typeface="微軟正黑體" panose="020B0604030504040204" pitchFamily="34" charset="-120"/>
                          <a:cs typeface="Times New Roman" panose="02020603050405020304" pitchFamily="18" charset="0"/>
                        </a:rPr>
                        <a:t>支持</a:t>
                      </a:r>
                    </a:p>
                  </a:txBody>
                  <a:tcPr marL="17780" marR="17780" marT="0" marB="0" anchor="ctr"/>
                </a:tc>
              </a:tr>
              <a:tr h="553609">
                <a:tc>
                  <a:txBody>
                    <a:bodyPr/>
                    <a:lstStyle/>
                    <a:p>
                      <a:pPr algn="ctr">
                        <a:spcAft>
                          <a:spcPts val="0"/>
                        </a:spcAft>
                      </a:pPr>
                      <a:r>
                        <a:rPr lang="en-US" sz="2200" b="0" kern="100">
                          <a:effectLst/>
                          <a:latin typeface="Times New Roman" panose="02020603050405020304" pitchFamily="18" charset="0"/>
                          <a:ea typeface="標楷體" panose="03000509000000000000" pitchFamily="65" charset="-120"/>
                          <a:cs typeface="Times New Roman" panose="02020603050405020304" pitchFamily="18" charset="0"/>
                        </a:rPr>
                        <a:t>H9</a:t>
                      </a:r>
                      <a:endParaRPr lang="zh-TW" sz="2200" b="0" kern="100">
                        <a:effectLst/>
                        <a:latin typeface="Times New Roman" panose="02020603050405020304" pitchFamily="18" charset="0"/>
                        <a:ea typeface="標楷體" panose="03000509000000000000" pitchFamily="65" charset="-120"/>
                        <a:cs typeface="Times New Roman" panose="02020603050405020304" pitchFamily="18" charset="0"/>
                      </a:endParaRPr>
                    </a:p>
                  </a:txBody>
                  <a:tcPr marL="17780" marR="17780" marT="0" marB="0" anchor="ctr"/>
                </a:tc>
                <a:tc>
                  <a:txBody>
                    <a:bodyPr/>
                    <a:lstStyle/>
                    <a:p>
                      <a:pPr algn="l">
                        <a:spcAft>
                          <a:spcPts val="0"/>
                        </a:spcAft>
                      </a:pPr>
                      <a:r>
                        <a:rPr lang="zh-TW" altLang="en-US" sz="2200" b="0"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 </a:t>
                      </a:r>
                      <a:r>
                        <a:rPr lang="zh-TW" sz="2200" b="0" kern="100" dirty="0" smtClean="0">
                          <a:effectLst/>
                          <a:latin typeface="微軟正黑體" panose="020B0604030504040204" pitchFamily="34" charset="-120"/>
                          <a:ea typeface="微軟正黑體" panose="020B0604030504040204" pitchFamily="34" charset="-120"/>
                          <a:cs typeface="Times New Roman" panose="02020603050405020304" pitchFamily="18" charset="0"/>
                        </a:rPr>
                        <a:t>知覺</a:t>
                      </a:r>
                      <a:r>
                        <a:rPr lang="zh-TW" sz="2200" b="0" kern="100" dirty="0">
                          <a:effectLst/>
                          <a:latin typeface="微軟正黑體" panose="020B0604030504040204" pitchFamily="34" charset="-120"/>
                          <a:ea typeface="微軟正黑體" panose="020B0604030504040204" pitchFamily="34" charset="-120"/>
                          <a:cs typeface="Times New Roman" panose="02020603050405020304" pitchFamily="18" charset="0"/>
                        </a:rPr>
                        <a:t>資訊品質對使用數位教材行為意圖有預測作用</a:t>
                      </a:r>
                    </a:p>
                  </a:txBody>
                  <a:tcPr marL="17780" marR="17780" marT="0" marB="0" anchor="ctr"/>
                </a:tc>
                <a:tc>
                  <a:txBody>
                    <a:bodyPr/>
                    <a:lstStyle/>
                    <a:p>
                      <a:pPr algn="ctr">
                        <a:spcAft>
                          <a:spcPts val="0"/>
                        </a:spcAft>
                      </a:pPr>
                      <a:r>
                        <a:rPr lang="zh-TW" sz="2200" b="0" kern="100" dirty="0">
                          <a:solidFill>
                            <a:srgbClr val="FF0000"/>
                          </a:solidFill>
                          <a:effectLst/>
                          <a:latin typeface="微軟正黑體" panose="020B0604030504040204" pitchFamily="34" charset="-120"/>
                          <a:ea typeface="微軟正黑體" panose="020B0604030504040204" pitchFamily="34" charset="-120"/>
                          <a:cs typeface="Times New Roman" panose="02020603050405020304" pitchFamily="18" charset="0"/>
                        </a:rPr>
                        <a:t>支持</a:t>
                      </a:r>
                    </a:p>
                  </a:txBody>
                  <a:tcPr marL="17780" marR="17780" marT="0" marB="0" anchor="ctr"/>
                </a:tc>
              </a:tr>
            </a:tbl>
          </a:graphicData>
        </a:graphic>
      </p:graphicFrame>
      <p:sp>
        <p:nvSpPr>
          <p:cNvPr id="7172" name="投影片編號版面配置區 3"/>
          <p:cNvSpPr>
            <a:spLocks noGrp="1"/>
          </p:cNvSpPr>
          <p:nvPr>
            <p:ph type="sldNum" sz="quarter" idx="12"/>
          </p:nvPr>
        </p:nvSpPr>
        <p:spPr bwMode="auto">
          <a:xfrm>
            <a:off x="7083516" y="6492875"/>
            <a:ext cx="205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3CB56E57-8618-4928-BCA2-2A1B97F0264D}" type="slidenum">
              <a:rPr kumimoji="0" lang="zh-TW" altLang="en-US" sz="2000">
                <a:latin typeface="Times New Roman" panose="02020603050405020304" pitchFamily="18" charset="0"/>
                <a:cs typeface="Times New Roman" panose="02020603050405020304" pitchFamily="18" charset="0"/>
              </a:rPr>
              <a:pPr eaLnBrk="1" hangingPunct="1"/>
              <a:t>21</a:t>
            </a:fld>
            <a:endParaRPr kumimoji="0" lang="zh-TW" alt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90692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3"/>
          <p:cNvSpPr txBox="1">
            <a:spLocks noChangeArrowheads="1"/>
          </p:cNvSpPr>
          <p:nvPr/>
        </p:nvSpPr>
        <p:spPr bwMode="auto">
          <a:xfrm>
            <a:off x="323529" y="1351721"/>
            <a:ext cx="8496944" cy="54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algn="just" eaLnBrk="1" hangingPunct="1">
              <a:lnSpc>
                <a:spcPct val="105000"/>
              </a:lnSpc>
              <a:spcBef>
                <a:spcPct val="20000"/>
              </a:spcBef>
              <a:buClr>
                <a:schemeClr val="accent1"/>
              </a:buClr>
              <a:buSzPct val="85000"/>
              <a:buFont typeface="Wingdings 2" panose="05020102010507070707" pitchFamily="18" charset="2"/>
              <a:buChar char=""/>
              <a:defRPr/>
            </a:pPr>
            <a:r>
              <a:rPr lang="zh-TW" altLang="en-US" sz="2800" dirty="0" smtClean="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最高影響</a:t>
            </a:r>
            <a:r>
              <a:rPr lang="zh-TW" altLang="en-US" sz="2800" dirty="0" smtClean="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2800" dirty="0" smtClean="0">
                <a:latin typeface="微軟正黑體" panose="020B0604030504040204" pitchFamily="34" charset="-120"/>
                <a:ea typeface="微軟正黑體" panose="020B0604030504040204" pitchFamily="34" charset="-120"/>
                <a:cs typeface="Times New Roman" panose="02020603050405020304" pitchFamily="18" charset="0"/>
              </a:rPr>
              <a:t>知覺</a:t>
            </a:r>
            <a:r>
              <a:rPr lang="zh-TW" altLang="zh-TW" sz="2800" dirty="0">
                <a:latin typeface="微軟正黑體" panose="020B0604030504040204" pitchFamily="34" charset="-120"/>
                <a:ea typeface="微軟正黑體" panose="020B0604030504040204" pitchFamily="34" charset="-120"/>
                <a:cs typeface="Times New Roman" panose="02020603050405020304" pitchFamily="18" charset="0"/>
              </a:rPr>
              <a:t>易用性對使用數位教材之行為意圖多元迴歸</a:t>
            </a:r>
            <a:r>
              <a:rPr lang="zh-TW" altLang="zh-TW" sz="2800" dirty="0" smtClean="0">
                <a:latin typeface="微軟正黑體" panose="020B0604030504040204" pitchFamily="34" charset="-120"/>
                <a:ea typeface="微軟正黑體" panose="020B0604030504040204" pitchFamily="34" charset="-120"/>
                <a:cs typeface="Times New Roman" panose="02020603050405020304" pitchFamily="18" charset="0"/>
              </a:rPr>
              <a:t>分析</a:t>
            </a:r>
            <a:endParaRPr lang="en-US" altLang="zh-TW" sz="2800" dirty="0">
              <a:latin typeface="微軟正黑體" panose="020B0604030504040204" pitchFamily="34" charset="-120"/>
              <a:ea typeface="微軟正黑體" panose="020B0604030504040204" pitchFamily="34" charset="-120"/>
              <a:cs typeface="Times New Roman" panose="02020603050405020304" pitchFamily="18" charset="0"/>
            </a:endParaRPr>
          </a:p>
          <a:p>
            <a:pPr algn="just" eaLnBrk="1" hangingPunct="1">
              <a:lnSpc>
                <a:spcPct val="105000"/>
              </a:lnSpc>
              <a:spcBef>
                <a:spcPct val="20000"/>
              </a:spcBef>
              <a:buClr>
                <a:schemeClr val="accent1"/>
              </a:buClr>
              <a:buSzPct val="85000"/>
              <a:buFont typeface="Wingdings 2" panose="05020102010507070707" pitchFamily="18" charset="2"/>
              <a:buChar char=""/>
              <a:defRPr/>
            </a:pPr>
            <a:r>
              <a:rPr lang="zh-TW" altLang="en-US" sz="2800" dirty="0" smtClean="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次高影響</a:t>
            </a:r>
            <a:r>
              <a:rPr lang="zh-TW" altLang="en-US" sz="2800" dirty="0" smtClean="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2800" dirty="0" smtClean="0">
                <a:latin typeface="微軟正黑體" panose="020B0604030504040204" pitchFamily="34" charset="-120"/>
                <a:ea typeface="微軟正黑體" panose="020B0604030504040204" pitchFamily="34" charset="-120"/>
                <a:cs typeface="Times New Roman" panose="02020603050405020304" pitchFamily="18" charset="0"/>
              </a:rPr>
              <a:t>知覺</a:t>
            </a:r>
            <a:r>
              <a:rPr lang="zh-TW" altLang="zh-TW" sz="2800" dirty="0">
                <a:latin typeface="微軟正黑體" panose="020B0604030504040204" pitchFamily="34" charset="-120"/>
                <a:ea typeface="微軟正黑體" panose="020B0604030504040204" pitchFamily="34" charset="-120"/>
                <a:cs typeface="Times New Roman" panose="02020603050405020304" pitchFamily="18" charset="0"/>
              </a:rPr>
              <a:t>有用性對使用數位教材之行為意圖多元迴歸</a:t>
            </a:r>
            <a:r>
              <a:rPr lang="zh-TW" altLang="zh-TW" sz="2800" dirty="0" smtClean="0">
                <a:latin typeface="微軟正黑體" panose="020B0604030504040204" pitchFamily="34" charset="-120"/>
                <a:ea typeface="微軟正黑體" panose="020B0604030504040204" pitchFamily="34" charset="-120"/>
                <a:cs typeface="Times New Roman" panose="02020603050405020304" pitchFamily="18" charset="0"/>
              </a:rPr>
              <a:t>分析</a:t>
            </a:r>
            <a:endParaRPr lang="en-US" altLang="zh-TW" sz="2800" dirty="0" smtClean="0">
              <a:latin typeface="微軟正黑體" panose="020B0604030504040204" pitchFamily="34" charset="-120"/>
              <a:ea typeface="微軟正黑體" panose="020B0604030504040204" pitchFamily="34" charset="-120"/>
              <a:cs typeface="Times New Roman" panose="02020603050405020304" pitchFamily="18" charset="0"/>
            </a:endParaRPr>
          </a:p>
          <a:p>
            <a:pPr algn="just" eaLnBrk="1" hangingPunct="1">
              <a:lnSpc>
                <a:spcPct val="105000"/>
              </a:lnSpc>
              <a:spcBef>
                <a:spcPct val="20000"/>
              </a:spcBef>
              <a:buClr>
                <a:schemeClr val="accent1"/>
              </a:buClr>
              <a:buSzPct val="85000"/>
              <a:buFont typeface="Wingdings 2" panose="05020102010507070707" pitchFamily="18" charset="2"/>
              <a:buChar char=""/>
              <a:defRPr/>
            </a:pPr>
            <a:r>
              <a:rPr lang="zh-TW" altLang="en-US" sz="2800" dirty="0" smtClean="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第三</a:t>
            </a:r>
            <a:r>
              <a:rPr lang="zh-TW" altLang="en-US" sz="28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高</a:t>
            </a:r>
            <a:r>
              <a:rPr lang="zh-TW" altLang="en-US" sz="2800" dirty="0" smtClean="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影響</a:t>
            </a:r>
            <a:r>
              <a:rPr lang="zh-TW" altLang="en-US" sz="2800" dirty="0" smtClean="0">
                <a:latin typeface="微軟正黑體" panose="020B0604030504040204" pitchFamily="34" charset="-120"/>
                <a:ea typeface="微軟正黑體" panose="020B0604030504040204" pitchFamily="34" charset="-120"/>
                <a:cs typeface="Times New Roman" panose="02020603050405020304" pitchFamily="18" charset="0"/>
              </a:rPr>
              <a:t>：</a:t>
            </a:r>
            <a:r>
              <a:rPr lang="zh-TW" altLang="zh-TW" sz="2800" dirty="0" smtClean="0">
                <a:latin typeface="微軟正黑體" panose="020B0604030504040204" pitchFamily="34" charset="-120"/>
                <a:ea typeface="微軟正黑體" panose="020B0604030504040204" pitchFamily="34" charset="-120"/>
                <a:cs typeface="Times New Roman" panose="02020603050405020304" pitchFamily="18" charset="0"/>
              </a:rPr>
              <a:t>知覺</a:t>
            </a:r>
            <a:r>
              <a:rPr lang="zh-TW" altLang="zh-TW" sz="2800" dirty="0">
                <a:latin typeface="微軟正黑體" panose="020B0604030504040204" pitchFamily="34" charset="-120"/>
                <a:ea typeface="微軟正黑體" panose="020B0604030504040204" pitchFamily="34" charset="-120"/>
                <a:cs typeface="Times New Roman" panose="02020603050405020304" pitchFamily="18" charset="0"/>
              </a:rPr>
              <a:t>資訊</a:t>
            </a:r>
            <a:r>
              <a:rPr lang="zh-TW" altLang="zh-TW" sz="2800" dirty="0" smtClean="0">
                <a:latin typeface="微軟正黑體" panose="020B0604030504040204" pitchFamily="34" charset="-120"/>
                <a:ea typeface="微軟正黑體" panose="020B0604030504040204" pitchFamily="34" charset="-120"/>
                <a:cs typeface="Times New Roman" panose="02020603050405020304" pitchFamily="18" charset="0"/>
              </a:rPr>
              <a:t>品質對</a:t>
            </a:r>
            <a:r>
              <a:rPr lang="zh-TW" altLang="zh-TW" sz="2800" dirty="0">
                <a:latin typeface="微軟正黑體" panose="020B0604030504040204" pitchFamily="34" charset="-120"/>
                <a:ea typeface="微軟正黑體" panose="020B0604030504040204" pitchFamily="34" charset="-120"/>
                <a:cs typeface="Times New Roman" panose="02020603050405020304" pitchFamily="18" charset="0"/>
              </a:rPr>
              <a:t>使用數位教材之行為意圖多元迴歸</a:t>
            </a:r>
            <a:r>
              <a:rPr lang="zh-TW" altLang="zh-TW" sz="2800" dirty="0" smtClean="0">
                <a:latin typeface="微軟正黑體" panose="020B0604030504040204" pitchFamily="34" charset="-120"/>
                <a:ea typeface="微軟正黑體" panose="020B0604030504040204" pitchFamily="34" charset="-120"/>
                <a:cs typeface="Times New Roman" panose="02020603050405020304" pitchFamily="18" charset="0"/>
              </a:rPr>
              <a:t>分析</a:t>
            </a:r>
            <a:endParaRPr lang="en-US" altLang="zh-TW" sz="2800" dirty="0" smtClean="0">
              <a:latin typeface="微軟正黑體" panose="020B0604030504040204" pitchFamily="34" charset="-120"/>
              <a:ea typeface="微軟正黑體" panose="020B0604030504040204" pitchFamily="34" charset="-120"/>
              <a:cs typeface="Times New Roman" panose="02020603050405020304" pitchFamily="18" charset="0"/>
            </a:endParaRPr>
          </a:p>
        </p:txBody>
      </p:sp>
      <p:sp>
        <p:nvSpPr>
          <p:cNvPr id="5" name="Rectangle 47"/>
          <p:cNvSpPr>
            <a:spLocks noGrp="1" noChangeArrowheads="1"/>
          </p:cNvSpPr>
          <p:nvPr>
            <p:ph type="title"/>
          </p:nvPr>
        </p:nvSpPr>
        <p:spPr>
          <a:xfrm>
            <a:off x="301625" y="309563"/>
            <a:ext cx="8534400" cy="647700"/>
          </a:xfrm>
          <a:solidFill>
            <a:schemeClr val="accent4">
              <a:lumMod val="75000"/>
            </a:schemeClr>
          </a:solidFill>
        </p:spPr>
        <p:txBody>
          <a:bodyPr rtlCol="0">
            <a:spAutoFit/>
          </a:bodyPr>
          <a:lstStyle/>
          <a:p>
            <a:pPr algn="ctr" eaLnBrk="1" fontAlgn="auto" hangingPunct="1">
              <a:spcAft>
                <a:spcPts val="0"/>
              </a:spcAft>
              <a:defRPr/>
            </a:pPr>
            <a:r>
              <a:rPr lang="en-US" altLang="zh-TW" sz="4000" b="1" dirty="0">
                <a:solidFill>
                  <a:schemeClr val="bg1"/>
                </a:solidFill>
                <a:latin typeface="Times New Roman" pitchFamily="18" charset="0"/>
                <a:ea typeface="標楷體" pitchFamily="65" charset="-120"/>
                <a:cs typeface="Times New Roman" pitchFamily="18" charset="0"/>
              </a:rPr>
              <a:t>5</a:t>
            </a:r>
            <a:r>
              <a:rPr lang="en-US" altLang="zh-TW" sz="4000" b="1" dirty="0" smtClean="0">
                <a:solidFill>
                  <a:schemeClr val="bg1"/>
                </a:solidFill>
                <a:latin typeface="Times New Roman" pitchFamily="18" charset="0"/>
                <a:ea typeface="標楷體" pitchFamily="65" charset="-120"/>
                <a:cs typeface="Times New Roman" pitchFamily="18" charset="0"/>
              </a:rPr>
              <a:t>.</a:t>
            </a:r>
            <a:r>
              <a:rPr lang="zh-TW" altLang="en-US" sz="4000" b="1" dirty="0" smtClean="0">
                <a:solidFill>
                  <a:schemeClr val="bg1"/>
                </a:solidFill>
                <a:latin typeface="微軟正黑體" panose="020B0604030504040204" pitchFamily="34" charset="-120"/>
                <a:ea typeface="微軟正黑體" panose="020B0604030504040204" pitchFamily="34" charset="-120"/>
                <a:cs typeface="Times New Roman" pitchFamily="18" charset="0"/>
              </a:rPr>
              <a:t>研究結論</a:t>
            </a:r>
            <a:endParaRPr lang="zh-TW" altLang="en-US" sz="4000" b="1" dirty="0">
              <a:solidFill>
                <a:schemeClr val="bg1"/>
              </a:solidFill>
              <a:latin typeface="微軟正黑體" panose="020B0604030504040204" pitchFamily="34" charset="-120"/>
              <a:ea typeface="微軟正黑體" panose="020B0604030504040204" pitchFamily="34" charset="-120"/>
              <a:cs typeface="Times New Roman" pitchFamily="18" charset="0"/>
            </a:endParaRPr>
          </a:p>
        </p:txBody>
      </p:sp>
      <p:sp>
        <p:nvSpPr>
          <p:cNvPr id="7171" name="日期版面配置區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lang="en-US" altLang="zh-TW" smtClean="0">
                <a:solidFill>
                  <a:srgbClr val="FFFFFF"/>
                </a:solidFill>
              </a:rPr>
              <a:t>2012/5/26</a:t>
            </a:r>
            <a:endParaRPr lang="zh-TW" altLang="en-US" smtClean="0">
              <a:solidFill>
                <a:srgbClr val="FFFFFF"/>
              </a:solidFill>
            </a:endParaRPr>
          </a:p>
        </p:txBody>
      </p:sp>
      <p:sp>
        <p:nvSpPr>
          <p:cNvPr id="7172" name="投影片編號版面配置區 3"/>
          <p:cNvSpPr>
            <a:spLocks noGrp="1"/>
          </p:cNvSpPr>
          <p:nvPr>
            <p:ph type="sldNum" sz="quarter" idx="12"/>
          </p:nvPr>
        </p:nvSpPr>
        <p:spPr bwMode="auto">
          <a:xfrm>
            <a:off x="7086600" y="6492875"/>
            <a:ext cx="205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3CB56E57-8618-4928-BCA2-2A1B97F0264D}" type="slidenum">
              <a:rPr kumimoji="0" lang="zh-TW" altLang="en-US" sz="2000">
                <a:latin typeface="Times New Roman" panose="02020603050405020304" pitchFamily="18" charset="0"/>
                <a:cs typeface="Times New Roman" panose="02020603050405020304" pitchFamily="18" charset="0"/>
              </a:rPr>
              <a:pPr eaLnBrk="1" hangingPunct="1"/>
              <a:t>22</a:t>
            </a:fld>
            <a:endParaRPr kumimoji="0" lang="zh-TW" alt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054427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3"/>
          <p:cNvSpPr txBox="1">
            <a:spLocks noChangeArrowheads="1"/>
          </p:cNvSpPr>
          <p:nvPr/>
        </p:nvSpPr>
        <p:spPr bwMode="auto">
          <a:xfrm>
            <a:off x="323529" y="1351721"/>
            <a:ext cx="8496944" cy="54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algn="just" eaLnBrk="1" hangingPunct="1">
              <a:lnSpc>
                <a:spcPct val="105000"/>
              </a:lnSpc>
              <a:spcBef>
                <a:spcPct val="20000"/>
              </a:spcBef>
              <a:buClr>
                <a:schemeClr val="accent1"/>
              </a:buClr>
              <a:buSzPct val="85000"/>
              <a:buFont typeface="Wingdings 2" panose="05020102010507070707" pitchFamily="18" charset="2"/>
              <a:buChar char=""/>
              <a:defRPr/>
            </a:pPr>
            <a:r>
              <a:rPr lang="zh-TW" altLang="en-US" sz="2800" b="1" dirty="0">
                <a:latin typeface="微軟正黑體" panose="020B0604030504040204" pitchFamily="34" charset="-120"/>
                <a:ea typeface="微軟正黑體" panose="020B0604030504040204" pitchFamily="34" charset="-120"/>
                <a:cs typeface="Times New Roman" panose="02020603050405020304" pitchFamily="18" charset="0"/>
              </a:rPr>
              <a:t>研究限制</a:t>
            </a:r>
            <a:r>
              <a:rPr lang="zh-TW" altLang="en-US" sz="2800" dirty="0" smtClean="0">
                <a:latin typeface="微軟正黑體" panose="020B0604030504040204" pitchFamily="34" charset="-120"/>
                <a:ea typeface="微軟正黑體" panose="020B0604030504040204" pitchFamily="34" charset="-120"/>
                <a:cs typeface="Times New Roman" panose="02020603050405020304" pitchFamily="18" charset="0"/>
              </a:rPr>
              <a:t>：</a:t>
            </a:r>
            <a:endParaRPr lang="en-US" altLang="zh-TW" sz="2800" dirty="0" smtClean="0">
              <a:latin typeface="微軟正黑體" panose="020B0604030504040204" pitchFamily="34" charset="-120"/>
              <a:ea typeface="微軟正黑體" panose="020B0604030504040204" pitchFamily="34" charset="-120"/>
              <a:cs typeface="Times New Roman" panose="02020603050405020304" pitchFamily="18" charset="0"/>
            </a:endParaRPr>
          </a:p>
          <a:p>
            <a:pPr marL="457200" indent="-457200" algn="just" eaLnBrk="1" hangingPunct="1">
              <a:lnSpc>
                <a:spcPct val="105000"/>
              </a:lnSpc>
              <a:spcBef>
                <a:spcPct val="20000"/>
              </a:spcBef>
              <a:buClr>
                <a:schemeClr val="accent1"/>
              </a:buClr>
              <a:buSzPct val="85000"/>
              <a:buFont typeface="Wingdings" panose="05000000000000000000" pitchFamily="2" charset="2"/>
              <a:buChar char="Ø"/>
              <a:defRPr/>
            </a:pPr>
            <a:r>
              <a:rPr lang="zh-TW" altLang="zh-TW" sz="2800" dirty="0">
                <a:latin typeface="微軟正黑體" panose="020B0604030504040204" pitchFamily="34" charset="-120"/>
                <a:ea typeface="微軟正黑體" panose="020B0604030504040204" pitchFamily="34" charset="-120"/>
              </a:rPr>
              <a:t>影響因素無法窮</a:t>
            </a:r>
            <a:r>
              <a:rPr lang="zh-TW" altLang="zh-TW" sz="2800" dirty="0" smtClean="0">
                <a:latin typeface="微軟正黑體" panose="020B0604030504040204" pitchFamily="34" charset="-120"/>
                <a:ea typeface="微軟正黑體" panose="020B0604030504040204" pitchFamily="34" charset="-120"/>
              </a:rPr>
              <a:t>舉</a:t>
            </a:r>
            <a:endParaRPr lang="en-US" altLang="zh-TW" sz="2800" dirty="0" smtClean="0">
              <a:latin typeface="微軟正黑體" panose="020B0604030504040204" pitchFamily="34" charset="-120"/>
              <a:ea typeface="微軟正黑體" panose="020B0604030504040204" pitchFamily="34" charset="-120"/>
            </a:endParaRPr>
          </a:p>
          <a:p>
            <a:pPr marL="457200" indent="-457200" algn="just" eaLnBrk="1" hangingPunct="1">
              <a:lnSpc>
                <a:spcPct val="105000"/>
              </a:lnSpc>
              <a:spcBef>
                <a:spcPct val="20000"/>
              </a:spcBef>
              <a:buClr>
                <a:schemeClr val="accent1"/>
              </a:buClr>
              <a:buSzPct val="85000"/>
              <a:buFont typeface="Wingdings" panose="05000000000000000000" pitchFamily="2" charset="2"/>
              <a:buChar char="Ø"/>
              <a:defRPr/>
            </a:pPr>
            <a:r>
              <a:rPr lang="zh-TW" altLang="zh-TW" sz="2800" dirty="0">
                <a:latin typeface="微軟正黑體" panose="020B0604030504040204" pitchFamily="34" charset="-120"/>
                <a:ea typeface="微軟正黑體" panose="020B0604030504040204" pitchFamily="34" charset="-120"/>
              </a:rPr>
              <a:t>教材內容的</a:t>
            </a:r>
            <a:r>
              <a:rPr lang="zh-TW" altLang="zh-TW" sz="2800" dirty="0" smtClean="0">
                <a:latin typeface="微軟正黑體" panose="020B0604030504040204" pitchFamily="34" charset="-120"/>
                <a:ea typeface="微軟正黑體" panose="020B0604030504040204" pitchFamily="34" charset="-120"/>
              </a:rPr>
              <a:t>限制</a:t>
            </a:r>
            <a:endParaRPr lang="en-US" altLang="zh-TW" sz="2800" dirty="0" smtClean="0">
              <a:latin typeface="微軟正黑體" panose="020B0604030504040204" pitchFamily="34" charset="-120"/>
              <a:ea typeface="微軟正黑體" panose="020B0604030504040204" pitchFamily="34" charset="-120"/>
            </a:endParaRPr>
          </a:p>
          <a:p>
            <a:pPr algn="just" eaLnBrk="1" hangingPunct="1">
              <a:lnSpc>
                <a:spcPct val="105000"/>
              </a:lnSpc>
              <a:spcBef>
                <a:spcPct val="20000"/>
              </a:spcBef>
              <a:buClr>
                <a:schemeClr val="accent1"/>
              </a:buClr>
              <a:buSzPct val="85000"/>
              <a:buFont typeface="Wingdings 2" panose="05020102010507070707" pitchFamily="18" charset="2"/>
              <a:buChar char=""/>
              <a:defRPr/>
            </a:pPr>
            <a:r>
              <a:rPr lang="zh-TW" altLang="en-US" sz="2800" b="1" dirty="0" smtClean="0">
                <a:latin typeface="微軟正黑體" panose="020B0604030504040204" pitchFamily="34" charset="-120"/>
                <a:ea typeface="微軟正黑體" panose="020B0604030504040204" pitchFamily="34" charset="-120"/>
                <a:cs typeface="Times New Roman" panose="02020603050405020304" pitchFamily="18" charset="0"/>
              </a:rPr>
              <a:t>後續</a:t>
            </a:r>
            <a:r>
              <a:rPr lang="zh-TW" altLang="en-US" sz="2800" b="1" dirty="0">
                <a:latin typeface="微軟正黑體" panose="020B0604030504040204" pitchFamily="34" charset="-120"/>
                <a:ea typeface="微軟正黑體" panose="020B0604030504040204" pitchFamily="34" charset="-120"/>
                <a:cs typeface="Times New Roman" panose="02020603050405020304" pitchFamily="18" charset="0"/>
              </a:rPr>
              <a:t>建議</a:t>
            </a:r>
            <a:r>
              <a:rPr lang="zh-TW" altLang="en-US" sz="2800" dirty="0" smtClean="0">
                <a:latin typeface="微軟正黑體" panose="020B0604030504040204" pitchFamily="34" charset="-120"/>
                <a:ea typeface="微軟正黑體" panose="020B0604030504040204" pitchFamily="34" charset="-120"/>
                <a:cs typeface="Times New Roman" panose="02020603050405020304" pitchFamily="18" charset="0"/>
              </a:rPr>
              <a:t>：</a:t>
            </a:r>
            <a:endParaRPr lang="en-US" altLang="zh-TW" sz="2800" dirty="0" smtClean="0">
              <a:latin typeface="微軟正黑體" panose="020B0604030504040204" pitchFamily="34" charset="-120"/>
              <a:ea typeface="微軟正黑體" panose="020B0604030504040204" pitchFamily="34" charset="-120"/>
              <a:cs typeface="Times New Roman" panose="02020603050405020304" pitchFamily="18" charset="0"/>
            </a:endParaRPr>
          </a:p>
          <a:p>
            <a:pPr marL="457200" indent="-457200" algn="just" eaLnBrk="1" hangingPunct="1">
              <a:lnSpc>
                <a:spcPct val="105000"/>
              </a:lnSpc>
              <a:spcBef>
                <a:spcPct val="20000"/>
              </a:spcBef>
              <a:buClr>
                <a:schemeClr val="accent1"/>
              </a:buClr>
              <a:buSzPct val="85000"/>
              <a:buFont typeface="Wingdings" panose="05000000000000000000" pitchFamily="2" charset="2"/>
              <a:buChar char="Ø"/>
              <a:defRPr/>
            </a:pPr>
            <a:r>
              <a:rPr lang="zh-TW" altLang="zh-TW" sz="2800" dirty="0" smtClean="0">
                <a:latin typeface="微軟正黑體" panose="020B0604030504040204" pitchFamily="34" charset="-120"/>
                <a:ea typeface="微軟正黑體" panose="020B0604030504040204" pitchFamily="34" charset="-120"/>
              </a:rPr>
              <a:t>相關</a:t>
            </a:r>
            <a:r>
              <a:rPr lang="zh-TW" altLang="zh-TW" sz="2800" dirty="0">
                <a:latin typeface="微軟正黑體" panose="020B0604030504040204" pitchFamily="34" charset="-120"/>
                <a:ea typeface="微軟正黑體" panose="020B0604030504040204" pitchFamily="34" charset="-120"/>
              </a:rPr>
              <a:t>議題之延伸</a:t>
            </a:r>
            <a:r>
              <a:rPr lang="zh-TW" altLang="zh-TW" sz="2800" dirty="0" smtClean="0">
                <a:latin typeface="微軟正黑體" panose="020B0604030504040204" pitchFamily="34" charset="-120"/>
                <a:ea typeface="微軟正黑體" panose="020B0604030504040204" pitchFamily="34" charset="-120"/>
              </a:rPr>
              <a:t>方面</a:t>
            </a:r>
            <a:endParaRPr lang="en-US" altLang="zh-TW" sz="2800" dirty="0" smtClean="0">
              <a:latin typeface="微軟正黑體" panose="020B0604030504040204" pitchFamily="34" charset="-120"/>
              <a:ea typeface="微軟正黑體" panose="020B0604030504040204" pitchFamily="34" charset="-120"/>
            </a:endParaRPr>
          </a:p>
          <a:p>
            <a:pPr marL="457200" indent="-457200" algn="just" eaLnBrk="1" hangingPunct="1">
              <a:lnSpc>
                <a:spcPct val="105000"/>
              </a:lnSpc>
              <a:spcBef>
                <a:spcPct val="20000"/>
              </a:spcBef>
              <a:buClr>
                <a:schemeClr val="accent1"/>
              </a:buClr>
              <a:buSzPct val="85000"/>
              <a:buFont typeface="Wingdings" panose="05000000000000000000" pitchFamily="2" charset="2"/>
              <a:buChar char="Ø"/>
              <a:defRPr/>
            </a:pPr>
            <a:r>
              <a:rPr lang="zh-TW" altLang="zh-TW" sz="2800" dirty="0">
                <a:latin typeface="微軟正黑體" panose="020B0604030504040204" pitchFamily="34" charset="-120"/>
                <a:ea typeface="微軟正黑體" panose="020B0604030504040204" pitchFamily="34" charset="-120"/>
              </a:rPr>
              <a:t>樣本性質之延伸方面</a:t>
            </a:r>
          </a:p>
          <a:p>
            <a:pPr marL="457200" indent="-457200" eaLnBrk="1" hangingPunct="1">
              <a:lnSpc>
                <a:spcPct val="105000"/>
              </a:lnSpc>
              <a:spcBef>
                <a:spcPct val="20000"/>
              </a:spcBef>
              <a:buClr>
                <a:schemeClr val="accent1"/>
              </a:buClr>
              <a:buSzPct val="85000"/>
              <a:buFont typeface="Wingdings" panose="05000000000000000000" pitchFamily="2" charset="2"/>
              <a:buChar char="Ø"/>
              <a:defRPr/>
            </a:pPr>
            <a:endParaRPr lang="zh-TW" altLang="zh-TW" sz="2800" dirty="0"/>
          </a:p>
          <a:p>
            <a:pPr eaLnBrk="1" hangingPunct="1">
              <a:lnSpc>
                <a:spcPct val="105000"/>
              </a:lnSpc>
              <a:spcBef>
                <a:spcPct val="20000"/>
              </a:spcBef>
              <a:buClr>
                <a:schemeClr val="accent1"/>
              </a:buClr>
              <a:buSzPct val="85000"/>
              <a:buFont typeface="Wingdings 2" panose="05020102010507070707" pitchFamily="18" charset="2"/>
              <a:buChar char=""/>
              <a:defRPr/>
            </a:pPr>
            <a:endParaRPr lang="zh-TW" altLang="zh-TW" sz="2800" dirty="0">
              <a:latin typeface="標楷體" panose="03000509000000000000" pitchFamily="65" charset="-120"/>
              <a:ea typeface="標楷體" panose="03000509000000000000" pitchFamily="65" charset="-120"/>
            </a:endParaRPr>
          </a:p>
        </p:txBody>
      </p:sp>
      <p:sp>
        <p:nvSpPr>
          <p:cNvPr id="5" name="Rectangle 47"/>
          <p:cNvSpPr>
            <a:spLocks noGrp="1" noChangeArrowheads="1"/>
          </p:cNvSpPr>
          <p:nvPr>
            <p:ph type="title"/>
          </p:nvPr>
        </p:nvSpPr>
        <p:spPr>
          <a:xfrm>
            <a:off x="301625" y="309563"/>
            <a:ext cx="8534400" cy="647700"/>
          </a:xfrm>
          <a:solidFill>
            <a:schemeClr val="accent4">
              <a:lumMod val="75000"/>
            </a:schemeClr>
          </a:solidFill>
        </p:spPr>
        <p:txBody>
          <a:bodyPr rtlCol="0">
            <a:spAutoFit/>
          </a:bodyPr>
          <a:lstStyle/>
          <a:p>
            <a:pPr algn="ctr" eaLnBrk="1" fontAlgn="auto" hangingPunct="1">
              <a:spcAft>
                <a:spcPts val="0"/>
              </a:spcAft>
              <a:defRPr/>
            </a:pPr>
            <a:r>
              <a:rPr lang="en-US" altLang="zh-TW" sz="4000" b="1" dirty="0" smtClean="0">
                <a:solidFill>
                  <a:schemeClr val="bg1"/>
                </a:solidFill>
                <a:latin typeface="Times New Roman" pitchFamily="18" charset="0"/>
                <a:ea typeface="標楷體" pitchFamily="65" charset="-120"/>
                <a:cs typeface="Times New Roman" pitchFamily="18" charset="0"/>
              </a:rPr>
              <a:t>6. </a:t>
            </a:r>
            <a:r>
              <a:rPr lang="zh-TW" altLang="en-US" sz="4000" b="1" dirty="0" smtClean="0">
                <a:solidFill>
                  <a:schemeClr val="bg1"/>
                </a:solidFill>
                <a:latin typeface="微軟正黑體" panose="020B0604030504040204" pitchFamily="34" charset="-120"/>
                <a:ea typeface="微軟正黑體" panose="020B0604030504040204" pitchFamily="34" charset="-120"/>
                <a:cs typeface="Times New Roman" pitchFamily="18" charset="0"/>
              </a:rPr>
              <a:t>研究限制、後續建議</a:t>
            </a:r>
            <a:endParaRPr lang="zh-TW" altLang="en-US" sz="4000" b="1" dirty="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endParaRPr>
          </a:p>
        </p:txBody>
      </p:sp>
      <p:sp>
        <p:nvSpPr>
          <p:cNvPr id="7171" name="日期版面配置區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lang="en-US" altLang="zh-TW" smtClean="0">
                <a:solidFill>
                  <a:srgbClr val="FFFFFF"/>
                </a:solidFill>
              </a:rPr>
              <a:t>2012/5/26</a:t>
            </a:r>
            <a:endParaRPr lang="zh-TW" altLang="en-US" smtClean="0">
              <a:solidFill>
                <a:srgbClr val="FFFFFF"/>
              </a:solidFill>
            </a:endParaRPr>
          </a:p>
        </p:txBody>
      </p:sp>
      <p:sp>
        <p:nvSpPr>
          <p:cNvPr id="7172" name="投影片編號版面配置區 3"/>
          <p:cNvSpPr>
            <a:spLocks noGrp="1"/>
          </p:cNvSpPr>
          <p:nvPr>
            <p:ph type="sldNum" sz="quarter" idx="12"/>
          </p:nvPr>
        </p:nvSpPr>
        <p:spPr bwMode="auto">
          <a:xfrm>
            <a:off x="7086600" y="6492875"/>
            <a:ext cx="205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3CB56E57-8618-4928-BCA2-2A1B97F0264D}" type="slidenum">
              <a:rPr kumimoji="0" lang="zh-TW" altLang="en-US" sz="2000">
                <a:latin typeface="Times New Roman" panose="02020603050405020304" pitchFamily="18" charset="0"/>
                <a:cs typeface="Times New Roman" panose="02020603050405020304" pitchFamily="18" charset="0"/>
              </a:rPr>
              <a:pPr eaLnBrk="1" hangingPunct="1"/>
              <a:t>23</a:t>
            </a:fld>
            <a:endParaRPr kumimoji="0" lang="zh-TW" alt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59579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日期版面配置區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lang="en-US" altLang="zh-TW" smtClean="0">
                <a:solidFill>
                  <a:srgbClr val="FFFFFF"/>
                </a:solidFill>
              </a:rPr>
              <a:t>2012/5/26</a:t>
            </a:r>
            <a:endParaRPr lang="zh-TW" altLang="en-US" smtClean="0">
              <a:solidFill>
                <a:srgbClr val="FFFFFF"/>
              </a:solidFill>
            </a:endParaRPr>
          </a:p>
        </p:txBody>
      </p:sp>
      <p:sp>
        <p:nvSpPr>
          <p:cNvPr id="7172" name="投影片編號版面配置區 3"/>
          <p:cNvSpPr>
            <a:spLocks noGrp="1"/>
          </p:cNvSpPr>
          <p:nvPr>
            <p:ph type="sldNum" sz="quarter" idx="12"/>
          </p:nvPr>
        </p:nvSpPr>
        <p:spPr bwMode="auto">
          <a:xfrm>
            <a:off x="7068191" y="6489169"/>
            <a:ext cx="205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3CB56E57-8618-4928-BCA2-2A1B97F0264D}" type="slidenum">
              <a:rPr kumimoji="0" lang="zh-TW" altLang="en-US" sz="2000">
                <a:latin typeface="Georgia" pitchFamily="18" charset="0"/>
              </a:rPr>
              <a:pPr eaLnBrk="1" hangingPunct="1"/>
              <a:t>24</a:t>
            </a:fld>
            <a:endParaRPr kumimoji="0" lang="zh-TW" altLang="en-US" sz="2000" dirty="0">
              <a:latin typeface="Georgia" pitchFamily="18" charset="0"/>
            </a:endParaRPr>
          </a:p>
        </p:txBody>
      </p:sp>
      <p:sp>
        <p:nvSpPr>
          <p:cNvPr id="6" name="Rectangle 2"/>
          <p:cNvSpPr txBox="1">
            <a:spLocks noChangeArrowheads="1"/>
          </p:cNvSpPr>
          <p:nvPr/>
        </p:nvSpPr>
        <p:spPr bwMode="auto">
          <a:xfrm>
            <a:off x="539750" y="1988468"/>
            <a:ext cx="8229600" cy="2592661"/>
          </a:xfrm>
          <a:prstGeom prst="rect">
            <a:avLst/>
          </a:prstGeom>
          <a:noFill/>
          <a:ln w="9525">
            <a:noFill/>
            <a:miter lim="800000"/>
            <a:headEnd/>
            <a:tailEnd/>
          </a:ln>
        </p:spPr>
        <p:txBody>
          <a:bodyPr anchor="b"/>
          <a:lstStyle/>
          <a:p>
            <a:pPr marL="273050" indent="-273050" algn="just">
              <a:spcBef>
                <a:spcPct val="20000"/>
              </a:spcBef>
              <a:buClr>
                <a:schemeClr val="accent1"/>
              </a:buClr>
              <a:buSzPct val="85000"/>
              <a:defRPr/>
            </a:pPr>
            <a:r>
              <a:rPr kumimoji="0" lang="en-US" altLang="zh-TW" sz="6000" b="1" i="1" dirty="0" smtClean="0">
                <a:solidFill>
                  <a:schemeClr val="accent2">
                    <a:lumMod val="75000"/>
                  </a:schemeClr>
                </a:solidFill>
                <a:latin typeface="Times New Roman" panose="02020603050405020304" pitchFamily="18" charset="0"/>
                <a:ea typeface="標楷體" pitchFamily="65" charset="-120"/>
                <a:cs typeface="Times New Roman" panose="02020603050405020304" pitchFamily="18" charset="0"/>
              </a:rPr>
              <a:t>Thanks for </a:t>
            </a:r>
          </a:p>
          <a:p>
            <a:pPr marL="273050" indent="-273050" algn="just">
              <a:spcBef>
                <a:spcPct val="20000"/>
              </a:spcBef>
              <a:buClr>
                <a:schemeClr val="accent1"/>
              </a:buClr>
              <a:buSzPct val="85000"/>
              <a:defRPr/>
            </a:pPr>
            <a:r>
              <a:rPr kumimoji="0" lang="en-US" altLang="zh-TW" sz="6000" b="1" i="1" dirty="0">
                <a:solidFill>
                  <a:schemeClr val="accent2">
                    <a:lumMod val="75000"/>
                  </a:schemeClr>
                </a:solidFill>
                <a:latin typeface="Times New Roman" panose="02020603050405020304" pitchFamily="18" charset="0"/>
                <a:ea typeface="標楷體" pitchFamily="65" charset="-120"/>
                <a:cs typeface="Times New Roman" panose="02020603050405020304" pitchFamily="18" charset="0"/>
              </a:rPr>
              <a:t> </a:t>
            </a:r>
            <a:r>
              <a:rPr kumimoji="0" lang="en-US" altLang="zh-TW" sz="6000" b="1" i="1" dirty="0" smtClean="0">
                <a:solidFill>
                  <a:schemeClr val="accent2">
                    <a:lumMod val="75000"/>
                  </a:schemeClr>
                </a:solidFill>
                <a:latin typeface="Times New Roman" panose="02020603050405020304" pitchFamily="18" charset="0"/>
                <a:ea typeface="標楷體" pitchFamily="65" charset="-120"/>
                <a:cs typeface="Times New Roman" panose="02020603050405020304" pitchFamily="18" charset="0"/>
              </a:rPr>
              <a:t>                  your attention</a:t>
            </a:r>
            <a:endParaRPr kumimoji="0" lang="zh-TW" altLang="en-US" sz="6000" b="1" i="1" dirty="0">
              <a:solidFill>
                <a:schemeClr val="accent2">
                  <a:lumMod val="75000"/>
                </a:schemeClr>
              </a:solidFill>
              <a:latin typeface="Times New Roman" panose="02020603050405020304" pitchFamily="18" charset="0"/>
              <a:ea typeface="標楷體" pitchFamily="65" charset="-120"/>
              <a:cs typeface="Times New Roman" panose="02020603050405020304" pitchFamily="18" charset="0"/>
            </a:endParaRPr>
          </a:p>
        </p:txBody>
      </p:sp>
      <p:sp>
        <p:nvSpPr>
          <p:cNvPr id="8" name="Rectangle 47"/>
          <p:cNvSpPr txBox="1">
            <a:spLocks noChangeArrowheads="1"/>
          </p:cNvSpPr>
          <p:nvPr/>
        </p:nvSpPr>
        <p:spPr bwMode="auto">
          <a:xfrm>
            <a:off x="387350" y="4797152"/>
            <a:ext cx="8534400" cy="647700"/>
          </a:xfrm>
          <a:prstGeom prst="rect">
            <a:avLst/>
          </a:prstGeom>
          <a:solidFill>
            <a:schemeClr val="accent4">
              <a:lumMod val="75000"/>
            </a:schemeClr>
          </a:solidFill>
          <a:ln>
            <a:noFill/>
          </a:ln>
          <a:extLst/>
        </p:spPr>
        <p:txBody>
          <a:bodyPr vert="horz" wrap="square" lIns="91440" tIns="45720" rIns="91440" bIns="45720" numCol="1" rtlCol="0" anchor="ctr" anchorCtr="0" compatLnSpc="1">
            <a:prstTxWarp prst="textNoShape">
              <a:avLst/>
            </a:prstTxWarp>
            <a:spAutoFit/>
          </a:bodyPr>
          <a:lst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9pPr>
          </a:lstStyle>
          <a:p>
            <a:pPr algn="ctr" eaLnBrk="1" fontAlgn="auto" hangingPunct="1">
              <a:spcAft>
                <a:spcPts val="0"/>
              </a:spcAft>
              <a:defRPr/>
            </a:pPr>
            <a:endParaRPr kumimoji="0" lang="zh-TW" altLang="en-US" sz="4000" b="1" dirty="0">
              <a:solidFill>
                <a:schemeClr val="bg1">
                  <a:lumMod val="95000"/>
                </a:schemeClr>
              </a:solidFill>
              <a:latin typeface="Times New Roman" pitchFamily="18" charset="0"/>
              <a:ea typeface="標楷體" pitchFamily="65" charset="-120"/>
              <a:cs typeface="Times New Roman" pitchFamily="18" charset="0"/>
            </a:endParaRPr>
          </a:p>
        </p:txBody>
      </p:sp>
      <p:sp>
        <p:nvSpPr>
          <p:cNvPr id="10" name="Rectangle 47"/>
          <p:cNvSpPr txBox="1">
            <a:spLocks noChangeArrowheads="1"/>
          </p:cNvSpPr>
          <p:nvPr/>
        </p:nvSpPr>
        <p:spPr bwMode="auto">
          <a:xfrm>
            <a:off x="387350" y="1664618"/>
            <a:ext cx="8534400" cy="647700"/>
          </a:xfrm>
          <a:prstGeom prst="rect">
            <a:avLst/>
          </a:prstGeom>
          <a:solidFill>
            <a:schemeClr val="accent4">
              <a:lumMod val="75000"/>
            </a:schemeClr>
          </a:solidFill>
          <a:ln>
            <a:noFill/>
          </a:ln>
          <a:extLst/>
        </p:spPr>
        <p:txBody>
          <a:bodyPr vert="horz" wrap="square" lIns="91440" tIns="45720" rIns="91440" bIns="45720" numCol="1" rtlCol="0" anchor="ctr" anchorCtr="0" compatLnSpc="1">
            <a:prstTxWarp prst="textNoShape">
              <a:avLst/>
            </a:prstTxWarp>
            <a:spAutoFit/>
          </a:bodyPr>
          <a:lst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ea typeface="新細明體" panose="02020500000000000000" pitchFamily="18" charset="-120"/>
              </a:defRPr>
            </a:lvl9pPr>
          </a:lstStyle>
          <a:p>
            <a:pPr algn="ctr" eaLnBrk="1" fontAlgn="auto" hangingPunct="1">
              <a:spcAft>
                <a:spcPts val="0"/>
              </a:spcAft>
              <a:defRPr/>
            </a:pPr>
            <a:endParaRPr kumimoji="0" lang="zh-TW" altLang="en-US" sz="4000" b="1" dirty="0">
              <a:solidFill>
                <a:schemeClr val="bg1">
                  <a:lumMod val="95000"/>
                </a:schemeClr>
              </a:solidFill>
              <a:latin typeface="Times New Roman" pitchFamily="18" charset="0"/>
              <a:ea typeface="標楷體" pitchFamily="65" charset="-120"/>
              <a:cs typeface="Times New Roman" pitchFamily="18" charset="0"/>
            </a:endParaRPr>
          </a:p>
        </p:txBody>
      </p:sp>
    </p:spTree>
    <p:extLst>
      <p:ext uri="{BB962C8B-B14F-4D97-AF65-F5344CB8AC3E}">
        <p14:creationId xmlns:p14="http://schemas.microsoft.com/office/powerpoint/2010/main" val="59377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7"/>
          <p:cNvSpPr>
            <a:spLocks noGrp="1" noChangeArrowheads="1"/>
          </p:cNvSpPr>
          <p:nvPr>
            <p:ph type="title"/>
          </p:nvPr>
        </p:nvSpPr>
        <p:spPr>
          <a:xfrm>
            <a:off x="301625" y="309563"/>
            <a:ext cx="8534400" cy="647700"/>
          </a:xfrm>
          <a:solidFill>
            <a:schemeClr val="accent4">
              <a:lumMod val="75000"/>
            </a:schemeClr>
          </a:solidFill>
        </p:spPr>
        <p:txBody>
          <a:bodyPr rtlCol="0">
            <a:spAutoFit/>
          </a:bodyPr>
          <a:lstStyle/>
          <a:p>
            <a:pPr algn="ctr" eaLnBrk="1" fontAlgn="auto" hangingPunct="1">
              <a:spcAft>
                <a:spcPts val="0"/>
              </a:spcAft>
              <a:defRPr/>
            </a:pPr>
            <a:r>
              <a:rPr lang="en-US" altLang="zh-TW" sz="4000" b="1" dirty="0" smtClean="0">
                <a:solidFill>
                  <a:schemeClr val="bg1">
                    <a:lumMod val="95000"/>
                  </a:schemeClr>
                </a:solidFill>
                <a:latin typeface="Times New Roman" pitchFamily="18" charset="0"/>
                <a:ea typeface="標楷體" pitchFamily="65" charset="-120"/>
                <a:cs typeface="Times New Roman" pitchFamily="18" charset="0"/>
              </a:rPr>
              <a:t>1. </a:t>
            </a:r>
            <a:r>
              <a:rPr lang="zh-TW" altLang="en-US" sz="4000" b="1" dirty="0" smtClean="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rPr>
              <a:t>研究背景與動機、目的</a:t>
            </a:r>
            <a:endParaRPr lang="zh-TW" altLang="en-US" sz="4000" b="1" dirty="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endParaRPr>
          </a:p>
        </p:txBody>
      </p:sp>
      <p:sp>
        <p:nvSpPr>
          <p:cNvPr id="7171" name="日期版面配置區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lang="en-US" altLang="zh-TW" smtClean="0">
                <a:solidFill>
                  <a:srgbClr val="FFFFFF"/>
                </a:solidFill>
              </a:rPr>
              <a:t>2012/5/26</a:t>
            </a:r>
            <a:endParaRPr lang="zh-TW" altLang="en-US" smtClean="0">
              <a:solidFill>
                <a:srgbClr val="FFFFFF"/>
              </a:solidFill>
            </a:endParaRPr>
          </a:p>
        </p:txBody>
      </p:sp>
      <p:sp>
        <p:nvSpPr>
          <p:cNvPr id="7172" name="投影片編號版面配置區 3"/>
          <p:cNvSpPr>
            <a:spLocks noGrp="1"/>
          </p:cNvSpPr>
          <p:nvPr>
            <p:ph type="sldNum" sz="quarter" idx="12"/>
          </p:nvPr>
        </p:nvSpPr>
        <p:spPr bwMode="auto">
          <a:xfrm>
            <a:off x="7086600" y="6492875"/>
            <a:ext cx="205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3CB56E57-8618-4928-BCA2-2A1B97F0264D}" type="slidenum">
              <a:rPr kumimoji="0" lang="zh-TW" altLang="en-US" sz="2000">
                <a:latin typeface="Times New Roman" panose="02020603050405020304" pitchFamily="18" charset="0"/>
                <a:cs typeface="Times New Roman" panose="02020603050405020304" pitchFamily="18" charset="0"/>
              </a:rPr>
              <a:pPr eaLnBrk="1" hangingPunct="1"/>
              <a:t>3</a:t>
            </a:fld>
            <a:endParaRPr kumimoji="0" lang="zh-TW" altLang="en-US" sz="2000" dirty="0">
              <a:latin typeface="Times New Roman" panose="02020603050405020304" pitchFamily="18" charset="0"/>
              <a:cs typeface="Times New Roman" panose="02020603050405020304" pitchFamily="18" charset="0"/>
            </a:endParaRPr>
          </a:p>
        </p:txBody>
      </p:sp>
      <p:sp>
        <p:nvSpPr>
          <p:cNvPr id="7173" name="Rectangle 3"/>
          <p:cNvSpPr txBox="1">
            <a:spLocks noChangeArrowheads="1"/>
          </p:cNvSpPr>
          <p:nvPr/>
        </p:nvSpPr>
        <p:spPr bwMode="auto">
          <a:xfrm>
            <a:off x="323529" y="1340768"/>
            <a:ext cx="8496944" cy="5328592"/>
          </a:xfrm>
          <a:prstGeom prst="rect">
            <a:avLst/>
          </a:prstGeom>
          <a:noFill/>
          <a:ln w="9525">
            <a:noFill/>
            <a:miter lim="800000"/>
            <a:headEnd/>
            <a:tailEnd/>
          </a:ln>
        </p:spPr>
        <p:txBody>
          <a:bodyPr/>
          <a:lstStyle>
            <a:lvl1pPr marL="273050" indent="-273050">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lnSpc>
                <a:spcPct val="105000"/>
              </a:lnSpc>
              <a:spcBef>
                <a:spcPct val="20000"/>
              </a:spcBef>
              <a:buClr>
                <a:schemeClr val="accent1"/>
              </a:buClr>
              <a:buSzPct val="85000"/>
              <a:buFont typeface="Wingdings 2" panose="05020102010507070707" pitchFamily="18" charset="2"/>
              <a:buChar char=""/>
              <a:defRPr/>
            </a:pPr>
            <a:r>
              <a:rPr lang="zh-TW" altLang="en-US" sz="2800" b="1" dirty="0" smtClean="0">
                <a:latin typeface="微軟正黑體" panose="020B0604030504040204" pitchFamily="34" charset="-120"/>
                <a:ea typeface="微軟正黑體" panose="020B0604030504040204" pitchFamily="34" charset="-120"/>
                <a:cs typeface="Times New Roman" panose="02020603050405020304" pitchFamily="18" charset="0"/>
              </a:rPr>
              <a:t>研究背景與動機：</a:t>
            </a:r>
            <a:endParaRPr lang="en-US" altLang="zh-TW" sz="2800" b="1" dirty="0" smtClean="0">
              <a:latin typeface="微軟正黑體" panose="020B0604030504040204" pitchFamily="34" charset="-120"/>
              <a:ea typeface="微軟正黑體" panose="020B0604030504040204" pitchFamily="34" charset="-120"/>
              <a:cs typeface="Times New Roman" panose="02020603050405020304" pitchFamily="18" charset="0"/>
            </a:endParaRPr>
          </a:p>
          <a:p>
            <a:pPr marL="457200" indent="-457200" eaLnBrk="1" hangingPunct="1">
              <a:lnSpc>
                <a:spcPct val="105000"/>
              </a:lnSpc>
              <a:spcBef>
                <a:spcPct val="20000"/>
              </a:spcBef>
              <a:buClr>
                <a:schemeClr val="accent1"/>
              </a:buClr>
              <a:buSzPct val="85000"/>
              <a:buFont typeface="Wingdings" panose="05000000000000000000" pitchFamily="2" charset="2"/>
              <a:buChar char="Ø"/>
              <a:defRPr/>
            </a:pPr>
            <a:r>
              <a:rPr lang="en-US" altLang="zh-TW" sz="2800" dirty="0">
                <a:latin typeface="微軟正黑體" panose="020B0604030504040204" pitchFamily="34" charset="-120"/>
                <a:ea typeface="微軟正黑體" panose="020B0604030504040204" pitchFamily="34" charset="-120"/>
                <a:cs typeface="Times New Roman" panose="02020603050405020304" pitchFamily="18" charset="0"/>
              </a:rPr>
              <a:t>21</a:t>
            </a:r>
            <a:r>
              <a:rPr lang="zh-TW" altLang="zh-TW" sz="2800" dirty="0">
                <a:latin typeface="微軟正黑體" panose="020B0604030504040204" pitchFamily="34" charset="-120"/>
                <a:ea typeface="微軟正黑體" panose="020B0604030504040204" pitchFamily="34" charset="-120"/>
                <a:cs typeface="Times New Roman" panose="02020603050405020304" pitchFamily="18" charset="0"/>
              </a:rPr>
              <a:t>世紀網際網路發展</a:t>
            </a:r>
            <a:r>
              <a:rPr lang="zh-TW" altLang="zh-TW" sz="2800" dirty="0" smtClean="0">
                <a:latin typeface="微軟正黑體" panose="020B0604030504040204" pitchFamily="34" charset="-120"/>
                <a:ea typeface="微軟正黑體" panose="020B0604030504040204" pitchFamily="34" charset="-120"/>
                <a:cs typeface="Times New Roman" panose="02020603050405020304" pitchFamily="18" charset="0"/>
              </a:rPr>
              <a:t>普及</a:t>
            </a:r>
            <a:endParaRPr lang="en-US" altLang="zh-TW" sz="2800" dirty="0">
              <a:latin typeface="微軟正黑體" panose="020B0604030504040204" pitchFamily="34" charset="-120"/>
              <a:ea typeface="微軟正黑體" panose="020B0604030504040204" pitchFamily="34" charset="-120"/>
              <a:cs typeface="Times New Roman" panose="02020603050405020304" pitchFamily="18" charset="0"/>
            </a:endParaRPr>
          </a:p>
          <a:p>
            <a:pPr marL="457200" indent="-457200" eaLnBrk="1" hangingPunct="1">
              <a:lnSpc>
                <a:spcPct val="105000"/>
              </a:lnSpc>
              <a:spcBef>
                <a:spcPct val="20000"/>
              </a:spcBef>
              <a:buClr>
                <a:schemeClr val="accent1"/>
              </a:buClr>
              <a:buSzPct val="85000"/>
              <a:buFont typeface="Wingdings" panose="05000000000000000000" pitchFamily="2" charset="2"/>
              <a:buChar char="Ø"/>
              <a:defRPr/>
            </a:pPr>
            <a:r>
              <a:rPr lang="zh-TW" altLang="en-US" sz="2800" dirty="0" smtClean="0">
                <a:latin typeface="微軟正黑體" panose="020B0604030504040204" pitchFamily="34" charset="-120"/>
                <a:ea typeface="微軟正黑體" panose="020B0604030504040204" pitchFamily="34" charset="-120"/>
                <a:cs typeface="Times New Roman" panose="02020603050405020304" pitchFamily="18" charset="0"/>
              </a:rPr>
              <a:t>數位學習目的</a:t>
            </a:r>
            <a:endParaRPr lang="en-US" altLang="zh-TW" sz="2800" dirty="0">
              <a:latin typeface="微軟正黑體" panose="020B0604030504040204" pitchFamily="34" charset="-120"/>
              <a:ea typeface="微軟正黑體" panose="020B0604030504040204" pitchFamily="34" charset="-120"/>
              <a:cs typeface="Times New Roman" panose="02020603050405020304" pitchFamily="18" charset="0"/>
            </a:endParaRPr>
          </a:p>
          <a:p>
            <a:pPr marL="457200" indent="-457200" eaLnBrk="1" hangingPunct="1">
              <a:lnSpc>
                <a:spcPct val="105000"/>
              </a:lnSpc>
              <a:spcBef>
                <a:spcPct val="20000"/>
              </a:spcBef>
              <a:buClr>
                <a:schemeClr val="accent1"/>
              </a:buClr>
              <a:buSzPct val="85000"/>
              <a:buFont typeface="Wingdings" panose="05000000000000000000" pitchFamily="2" charset="2"/>
              <a:buChar char="Ø"/>
              <a:defRPr/>
            </a:pPr>
            <a:r>
              <a:rPr lang="zh-TW" altLang="en-US" sz="2800" dirty="0" smtClean="0">
                <a:latin typeface="微軟正黑體" panose="020B0604030504040204" pitchFamily="34" charset="-120"/>
                <a:ea typeface="微軟正黑體" panose="020B0604030504040204" pitchFamily="34" charset="-120"/>
                <a:cs typeface="Times New Roman" panose="02020603050405020304" pitchFamily="18" charset="0"/>
              </a:rPr>
              <a:t>數位</a:t>
            </a:r>
            <a:r>
              <a:rPr lang="zh-TW" altLang="en-US" sz="2800" dirty="0">
                <a:latin typeface="微軟正黑體" panose="020B0604030504040204" pitchFamily="34" charset="-120"/>
                <a:ea typeface="微軟正黑體" panose="020B0604030504040204" pitchFamily="34" charset="-120"/>
                <a:cs typeface="Times New Roman" panose="02020603050405020304" pitchFamily="18" charset="0"/>
              </a:rPr>
              <a:t>學習 </a:t>
            </a:r>
            <a:r>
              <a:rPr lang="en-US" altLang="zh-TW" sz="2800" dirty="0">
                <a:latin typeface="微軟正黑體" panose="020B0604030504040204" pitchFamily="34" charset="-120"/>
                <a:ea typeface="微軟正黑體" panose="020B0604030504040204" pitchFamily="34" charset="-120"/>
                <a:cs typeface="Times New Roman" panose="02020603050405020304" pitchFamily="18" charset="0"/>
              </a:rPr>
              <a:t>V.S </a:t>
            </a:r>
            <a:r>
              <a:rPr lang="zh-TW" altLang="en-US" sz="2800" dirty="0" smtClean="0">
                <a:latin typeface="微軟正黑體" panose="020B0604030504040204" pitchFamily="34" charset="-120"/>
                <a:ea typeface="微軟正黑體" panose="020B0604030504040204" pitchFamily="34" charset="-120"/>
                <a:cs typeface="Times New Roman" panose="02020603050405020304" pitchFamily="18" charset="0"/>
              </a:rPr>
              <a:t>傳統面對面學習</a:t>
            </a:r>
            <a:endParaRPr lang="en-US" altLang="zh-TW" sz="2800" b="1" dirty="0" smtClean="0">
              <a:latin typeface="微軟正黑體" panose="020B0604030504040204" pitchFamily="34" charset="-120"/>
              <a:ea typeface="微軟正黑體" panose="020B0604030504040204" pitchFamily="34" charset="-120"/>
              <a:cs typeface="Times New Roman" panose="02020603050405020304" pitchFamily="18" charset="0"/>
            </a:endParaRPr>
          </a:p>
          <a:p>
            <a:pPr eaLnBrk="1" hangingPunct="1">
              <a:lnSpc>
                <a:spcPct val="105000"/>
              </a:lnSpc>
              <a:spcBef>
                <a:spcPct val="20000"/>
              </a:spcBef>
              <a:buClr>
                <a:schemeClr val="accent1"/>
              </a:buClr>
              <a:buSzPct val="85000"/>
              <a:buFont typeface="Wingdings 2" panose="05020102010507070707" pitchFamily="18" charset="2"/>
              <a:buChar char=""/>
              <a:defRPr/>
            </a:pPr>
            <a:r>
              <a:rPr lang="zh-TW" altLang="zh-TW" sz="2800" b="1" dirty="0">
                <a:latin typeface="微軟正黑體" panose="020B0604030504040204" pitchFamily="34" charset="-120"/>
                <a:ea typeface="微軟正黑體" panose="020B0604030504040204" pitchFamily="34" charset="-120"/>
              </a:rPr>
              <a:t>研究目的：</a:t>
            </a:r>
            <a:endParaRPr lang="en-US" altLang="zh-TW" sz="2800" b="1" dirty="0">
              <a:latin typeface="微軟正黑體" panose="020B0604030504040204" pitchFamily="34" charset="-120"/>
              <a:ea typeface="微軟正黑體" panose="020B0604030504040204" pitchFamily="34" charset="-120"/>
            </a:endParaRPr>
          </a:p>
          <a:p>
            <a:pPr marL="457200" indent="-457200" eaLnBrk="1" hangingPunct="1">
              <a:lnSpc>
                <a:spcPct val="105000"/>
              </a:lnSpc>
              <a:spcBef>
                <a:spcPct val="20000"/>
              </a:spcBef>
              <a:buClr>
                <a:schemeClr val="accent1"/>
              </a:buClr>
              <a:buSzPct val="85000"/>
              <a:buFont typeface="Wingdings" panose="05000000000000000000" pitchFamily="2" charset="2"/>
              <a:buChar char="Ø"/>
              <a:defRPr/>
            </a:pPr>
            <a:r>
              <a:rPr kumimoji="0" lang="zh-TW" altLang="en-US" sz="2800" dirty="0">
                <a:latin typeface="微軟正黑體" panose="020B0604030504040204" pitchFamily="34" charset="-120"/>
                <a:ea typeface="微軟正黑體" panose="020B0604030504040204" pitchFamily="34" charset="-120"/>
                <a:cs typeface="Times New Roman" panose="02020603050405020304" pitchFamily="18" charset="0"/>
              </a:rPr>
              <a:t>探討</a:t>
            </a:r>
            <a:r>
              <a:rPr kumimoji="0" lang="zh-TW" altLang="en-US" sz="28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電腦焦慮</a:t>
            </a:r>
            <a:r>
              <a:rPr kumimoji="0" lang="zh-TW" altLang="en-US" sz="2800" dirty="0">
                <a:latin typeface="微軟正黑體" panose="020B0604030504040204" pitchFamily="34" charset="-120"/>
                <a:ea typeface="微軟正黑體" panose="020B0604030504040204" pitchFamily="34" charset="-120"/>
                <a:cs typeface="Times New Roman" panose="02020603050405020304" pitchFamily="18" charset="0"/>
              </a:rPr>
              <a:t>、</a:t>
            </a:r>
            <a:r>
              <a:rPr kumimoji="0" lang="zh-TW" altLang="en-US" sz="28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電腦自我效能</a:t>
            </a:r>
            <a:r>
              <a:rPr kumimoji="0" lang="zh-TW" altLang="en-US" sz="2800" dirty="0">
                <a:latin typeface="微軟正黑體" panose="020B0604030504040204" pitchFamily="34" charset="-120"/>
                <a:ea typeface="微軟正黑體" panose="020B0604030504040204" pitchFamily="34" charset="-120"/>
                <a:cs typeface="Times New Roman" panose="02020603050405020304" pitchFamily="18" charset="0"/>
              </a:rPr>
              <a:t>、</a:t>
            </a:r>
            <a:r>
              <a:rPr kumimoji="0" lang="zh-TW" altLang="en-US" sz="28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相容性</a:t>
            </a:r>
            <a:r>
              <a:rPr kumimoji="0" lang="zh-TW" altLang="en-US" sz="2800" dirty="0">
                <a:latin typeface="微軟正黑體" panose="020B0604030504040204" pitchFamily="34" charset="-120"/>
                <a:ea typeface="微軟正黑體" panose="020B0604030504040204" pitchFamily="34" charset="-120"/>
                <a:cs typeface="Times New Roman" panose="02020603050405020304" pitchFamily="18" charset="0"/>
              </a:rPr>
              <a:t>、</a:t>
            </a:r>
            <a:r>
              <a:rPr kumimoji="0" lang="zh-TW" altLang="en-US" sz="28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知覺有用性</a:t>
            </a:r>
            <a:r>
              <a:rPr kumimoji="0" lang="zh-TW" altLang="en-US" sz="2800" dirty="0">
                <a:latin typeface="微軟正黑體" panose="020B0604030504040204" pitchFamily="34" charset="-120"/>
                <a:ea typeface="微軟正黑體" panose="020B0604030504040204" pitchFamily="34" charset="-120"/>
                <a:cs typeface="Times New Roman" panose="02020603050405020304" pitchFamily="18" charset="0"/>
              </a:rPr>
              <a:t>、</a:t>
            </a:r>
            <a:r>
              <a:rPr kumimoji="0" lang="zh-TW" altLang="en-US" sz="28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知覺易用性</a:t>
            </a:r>
            <a:r>
              <a:rPr kumimoji="0" lang="zh-TW" altLang="en-US" sz="2800" dirty="0">
                <a:latin typeface="微軟正黑體" panose="020B0604030504040204" pitchFamily="34" charset="-120"/>
                <a:ea typeface="微軟正黑體" panose="020B0604030504040204" pitchFamily="34" charset="-120"/>
                <a:cs typeface="Times New Roman" panose="02020603050405020304" pitchFamily="18" charset="0"/>
              </a:rPr>
              <a:t>、</a:t>
            </a:r>
            <a:r>
              <a:rPr kumimoji="0" lang="zh-TW" altLang="en-US" sz="28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知覺財務成本</a:t>
            </a:r>
            <a:r>
              <a:rPr kumimoji="0" lang="zh-TW" altLang="en-US" sz="2800" dirty="0" smtClean="0">
                <a:latin typeface="微軟正黑體" panose="020B0604030504040204" pitchFamily="34" charset="-120"/>
                <a:ea typeface="微軟正黑體" panose="020B0604030504040204" pitchFamily="34" charset="-120"/>
                <a:cs typeface="Times New Roman" panose="02020603050405020304" pitchFamily="18" charset="0"/>
              </a:rPr>
              <a:t>及</a:t>
            </a:r>
            <a:r>
              <a:rPr kumimoji="0" lang="zh-TW" altLang="en-US" sz="28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知覺資訊品質</a:t>
            </a:r>
            <a:r>
              <a:rPr kumimoji="0" lang="zh-TW" altLang="en-US" sz="2800" dirty="0">
                <a:latin typeface="微軟正黑體" panose="020B0604030504040204" pitchFamily="34" charset="-120"/>
                <a:ea typeface="微軟正黑體" panose="020B0604030504040204" pitchFamily="34" charset="-120"/>
                <a:cs typeface="Times New Roman" panose="02020603050405020304" pitchFamily="18" charset="0"/>
              </a:rPr>
              <a:t>對</a:t>
            </a:r>
            <a:r>
              <a:rPr kumimoji="0" lang="zh-TW" altLang="en-US" sz="2800" dirty="0">
                <a:solidFill>
                  <a:srgbClr val="00B050"/>
                </a:solidFill>
                <a:latin typeface="微軟正黑體" panose="020B0604030504040204" pitchFamily="34" charset="-120"/>
                <a:ea typeface="微軟正黑體" panose="020B0604030504040204" pitchFamily="34" charset="-120"/>
                <a:cs typeface="Times New Roman" panose="02020603050405020304" pitchFamily="18" charset="0"/>
              </a:rPr>
              <a:t>使用數位</a:t>
            </a:r>
            <a:r>
              <a:rPr kumimoji="0" lang="zh-TW" altLang="en-US" sz="2800" dirty="0" smtClean="0">
                <a:solidFill>
                  <a:srgbClr val="00B050"/>
                </a:solidFill>
                <a:latin typeface="微軟正黑體" panose="020B0604030504040204" pitchFamily="34" charset="-120"/>
                <a:ea typeface="微軟正黑體" panose="020B0604030504040204" pitchFamily="34" charset="-120"/>
                <a:cs typeface="Times New Roman" panose="02020603050405020304" pitchFamily="18" charset="0"/>
              </a:rPr>
              <a:t>教材之行為</a:t>
            </a:r>
            <a:r>
              <a:rPr kumimoji="0" lang="zh-TW" altLang="en-US" sz="2800" dirty="0">
                <a:solidFill>
                  <a:srgbClr val="00B050"/>
                </a:solidFill>
                <a:latin typeface="微軟正黑體" panose="020B0604030504040204" pitchFamily="34" charset="-120"/>
                <a:ea typeface="微軟正黑體" panose="020B0604030504040204" pitchFamily="34" charset="-120"/>
                <a:cs typeface="Times New Roman" panose="02020603050405020304" pitchFamily="18" charset="0"/>
              </a:rPr>
              <a:t>意圖</a:t>
            </a:r>
            <a:r>
              <a:rPr kumimoji="0" lang="zh-TW" altLang="en-US" sz="2800" dirty="0" smtClean="0">
                <a:latin typeface="微軟正黑體" panose="020B0604030504040204" pitchFamily="34" charset="-120"/>
                <a:ea typeface="微軟正黑體" panose="020B0604030504040204" pitchFamily="34" charset="-120"/>
                <a:cs typeface="Times New Roman" panose="02020603050405020304" pitchFamily="18" charset="0"/>
              </a:rPr>
              <a:t>有預測作用關係。</a:t>
            </a:r>
            <a:endParaRPr kumimoji="0" lang="en-US" altLang="zh-TW" sz="2800" dirty="0">
              <a:latin typeface="微軟正黑體" panose="020B0604030504040204" pitchFamily="34" charset="-120"/>
              <a:ea typeface="微軟正黑體" panose="020B0604030504040204" pitchFamily="34" charset="-120"/>
              <a:cs typeface="Times New Roman" panose="02020603050405020304" pitchFamily="18" charset="0"/>
            </a:endParaRPr>
          </a:p>
          <a:p>
            <a:pPr marL="457200" indent="-457200" eaLnBrk="1" hangingPunct="1">
              <a:lnSpc>
                <a:spcPct val="105000"/>
              </a:lnSpc>
              <a:spcBef>
                <a:spcPct val="20000"/>
              </a:spcBef>
              <a:buClr>
                <a:schemeClr val="accent1"/>
              </a:buClr>
              <a:buSzPct val="85000"/>
              <a:buFont typeface="Wingdings" panose="05000000000000000000" pitchFamily="2" charset="2"/>
              <a:buChar char="Ø"/>
              <a:defRPr/>
            </a:pPr>
            <a:r>
              <a:rPr kumimoji="0" lang="zh-TW" altLang="en-US" sz="2800" dirty="0">
                <a:latin typeface="微軟正黑體" panose="020B0604030504040204" pitchFamily="34" charset="-120"/>
                <a:ea typeface="微軟正黑體" panose="020B0604030504040204" pitchFamily="34" charset="-120"/>
                <a:cs typeface="Times New Roman" panose="02020603050405020304" pitchFamily="18" charset="0"/>
              </a:rPr>
              <a:t>探討</a:t>
            </a:r>
            <a:r>
              <a:rPr kumimoji="0" lang="zh-TW" altLang="en-US" sz="28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相容性</a:t>
            </a:r>
            <a:r>
              <a:rPr kumimoji="0" lang="zh-TW" altLang="en-US" sz="2800" dirty="0">
                <a:latin typeface="微軟正黑體" panose="020B0604030504040204" pitchFamily="34" charset="-120"/>
                <a:ea typeface="微軟正黑體" panose="020B0604030504040204" pitchFamily="34" charset="-120"/>
                <a:cs typeface="Times New Roman" panose="02020603050405020304" pitchFamily="18" charset="0"/>
              </a:rPr>
              <a:t>和</a:t>
            </a:r>
            <a:r>
              <a:rPr kumimoji="0" lang="zh-TW" altLang="en-US" sz="28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知覺易用性</a:t>
            </a:r>
            <a:r>
              <a:rPr kumimoji="0" lang="zh-TW" altLang="en-US" sz="2800" dirty="0">
                <a:latin typeface="微軟正黑體" panose="020B0604030504040204" pitchFamily="34" charset="-120"/>
                <a:ea typeface="微軟正黑體" panose="020B0604030504040204" pitchFamily="34" charset="-120"/>
                <a:cs typeface="Times New Roman" panose="02020603050405020304" pitchFamily="18" charset="0"/>
              </a:rPr>
              <a:t>對</a:t>
            </a:r>
            <a:r>
              <a:rPr kumimoji="0" lang="zh-TW" altLang="en-US" sz="2800" dirty="0">
                <a:solidFill>
                  <a:srgbClr val="00B050"/>
                </a:solidFill>
                <a:latin typeface="微軟正黑體" panose="020B0604030504040204" pitchFamily="34" charset="-120"/>
                <a:ea typeface="微軟正黑體" panose="020B0604030504040204" pitchFamily="34" charset="-120"/>
                <a:cs typeface="Times New Roman" panose="02020603050405020304" pitchFamily="18" charset="0"/>
              </a:rPr>
              <a:t>知覺有用性</a:t>
            </a:r>
            <a:r>
              <a:rPr kumimoji="0" lang="zh-TW" altLang="en-US" sz="2800" dirty="0">
                <a:latin typeface="微軟正黑體" panose="020B0604030504040204" pitchFamily="34" charset="-120"/>
                <a:ea typeface="微軟正黑體" panose="020B0604030504040204" pitchFamily="34" charset="-120"/>
                <a:cs typeface="Times New Roman" panose="02020603050405020304" pitchFamily="18" charset="0"/>
              </a:rPr>
              <a:t>有預測作用關係</a:t>
            </a:r>
            <a:r>
              <a:rPr kumimoji="0" lang="zh-TW" altLang="en-US" sz="2800" dirty="0" smtClean="0">
                <a:latin typeface="微軟正黑體" panose="020B0604030504040204" pitchFamily="34" charset="-120"/>
                <a:ea typeface="微軟正黑體" panose="020B0604030504040204" pitchFamily="34" charset="-120"/>
                <a:cs typeface="Times New Roman" panose="02020603050405020304" pitchFamily="18" charset="0"/>
              </a:rPr>
              <a:t>。</a:t>
            </a:r>
            <a:endParaRPr kumimoji="0" lang="zh-TW" altLang="en-US" sz="2800" dirty="0">
              <a:latin typeface="微軟正黑體" panose="020B0604030504040204" pitchFamily="34" charset="-120"/>
              <a:ea typeface="微軟正黑體" panose="020B0604030504040204" pitchFamily="34" charset="-120"/>
              <a:cs typeface="Times New Roman" panose="02020603050405020304" pitchFamily="18" charset="0"/>
            </a:endParaRPr>
          </a:p>
        </p:txBody>
      </p:sp>
    </p:spTree>
    <p:extLst>
      <p:ext uri="{BB962C8B-B14F-4D97-AF65-F5344CB8AC3E}">
        <p14:creationId xmlns:p14="http://schemas.microsoft.com/office/powerpoint/2010/main" val="17379641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7"/>
          <p:cNvSpPr>
            <a:spLocks noGrp="1" noChangeArrowheads="1"/>
          </p:cNvSpPr>
          <p:nvPr>
            <p:ph type="title"/>
          </p:nvPr>
        </p:nvSpPr>
        <p:spPr>
          <a:xfrm>
            <a:off x="179388" y="265798"/>
            <a:ext cx="8785225" cy="646331"/>
          </a:xfrm>
          <a:solidFill>
            <a:schemeClr val="accent4">
              <a:lumMod val="75000"/>
            </a:schemeClr>
          </a:solidFill>
        </p:spPr>
        <p:txBody>
          <a:bodyPr rtlCol="0">
            <a:spAutoFit/>
          </a:bodyPr>
          <a:lstStyle/>
          <a:p>
            <a:pPr algn="ctr" eaLnBrk="1" fontAlgn="auto" hangingPunct="1">
              <a:spcAft>
                <a:spcPts val="0"/>
              </a:spcAft>
              <a:defRPr/>
            </a:pPr>
            <a:r>
              <a:rPr lang="en-US" altLang="zh-TW" sz="4000" b="1" dirty="0" smtClean="0">
                <a:solidFill>
                  <a:schemeClr val="bg1">
                    <a:lumMod val="95000"/>
                  </a:schemeClr>
                </a:solidFill>
                <a:latin typeface="Times New Roman" pitchFamily="18" charset="0"/>
                <a:ea typeface="標楷體" pitchFamily="65" charset="-120"/>
                <a:cs typeface="Times New Roman" pitchFamily="18" charset="0"/>
              </a:rPr>
              <a:t>2. </a:t>
            </a:r>
            <a:r>
              <a:rPr lang="zh-TW" altLang="en-US" sz="4000" b="1" dirty="0" smtClean="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rPr>
              <a:t>文獻</a:t>
            </a:r>
            <a:r>
              <a:rPr lang="zh-TW" altLang="en-US" sz="4000" b="1" dirty="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rPr>
              <a:t>探討</a:t>
            </a:r>
            <a:endParaRPr lang="zh-TW" altLang="en-US" sz="4000" b="1" dirty="0">
              <a:solidFill>
                <a:schemeClr val="bg1">
                  <a:lumMod val="95000"/>
                </a:schemeClr>
              </a:solidFill>
              <a:latin typeface="微軟正黑體" panose="020B0604030504040204" pitchFamily="34" charset="-120"/>
              <a:ea typeface="微軟正黑體" panose="020B0604030504040204" pitchFamily="34" charset="-120"/>
            </a:endParaRPr>
          </a:p>
        </p:txBody>
      </p:sp>
      <p:sp>
        <p:nvSpPr>
          <p:cNvPr id="5123" name="投影片編號版面配置區 43"/>
          <p:cNvSpPr>
            <a:spLocks noGrp="1"/>
          </p:cNvSpPr>
          <p:nvPr>
            <p:ph type="sldNum" sz="quarter" idx="12"/>
          </p:nvPr>
        </p:nvSpPr>
        <p:spPr bwMode="auto">
          <a:xfrm>
            <a:off x="7086600" y="6492875"/>
            <a:ext cx="205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74CA280D-21E8-4311-B3AF-28B2BAD4B878}" type="slidenum">
              <a:rPr kumimoji="0" lang="zh-TW" altLang="en-US" sz="2000">
                <a:latin typeface="Times New Roman" panose="02020603050405020304" pitchFamily="18" charset="0"/>
                <a:cs typeface="Times New Roman" panose="02020603050405020304" pitchFamily="18" charset="0"/>
              </a:rPr>
              <a:pPr eaLnBrk="1" hangingPunct="1"/>
              <a:t>4</a:t>
            </a:fld>
            <a:endParaRPr kumimoji="0" lang="zh-TW" altLang="en-US" sz="2000" dirty="0">
              <a:latin typeface="Times New Roman" panose="02020603050405020304" pitchFamily="18" charset="0"/>
              <a:cs typeface="Times New Roman" panose="02020603050405020304" pitchFamily="18" charset="0"/>
            </a:endParaRPr>
          </a:p>
        </p:txBody>
      </p:sp>
      <p:grpSp>
        <p:nvGrpSpPr>
          <p:cNvPr id="2" name="Group 53"/>
          <p:cNvGrpSpPr>
            <a:grpSpLocks/>
          </p:cNvGrpSpPr>
          <p:nvPr/>
        </p:nvGrpSpPr>
        <p:grpSpPr bwMode="auto">
          <a:xfrm>
            <a:off x="-2413000" y="1052513"/>
            <a:ext cx="4879975" cy="5184775"/>
            <a:chOff x="-1509" y="754"/>
            <a:chExt cx="3074" cy="3266"/>
          </a:xfrm>
        </p:grpSpPr>
        <p:sp>
          <p:nvSpPr>
            <p:cNvPr id="5179" name="AutoShape 2"/>
            <p:cNvSpPr>
              <a:spLocks noChangeArrowheads="1"/>
            </p:cNvSpPr>
            <p:nvPr/>
          </p:nvSpPr>
          <p:spPr bwMode="ltGray">
            <a:xfrm rot="5400000">
              <a:off x="-1605" y="850"/>
              <a:ext cx="3266" cy="3074"/>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403 w 21600"/>
                <a:gd name="T13" fmla="*/ 0 h 21600"/>
                <a:gd name="T14" fmla="*/ 21197 w 21600"/>
                <a:gd name="T15" fmla="*/ 13625 h 21600"/>
              </a:gdLst>
              <a:ahLst/>
              <a:cxnLst>
                <a:cxn ang="T8">
                  <a:pos x="T0" y="T1"/>
                </a:cxn>
                <a:cxn ang="T9">
                  <a:pos x="T2" y="T3"/>
                </a:cxn>
                <a:cxn ang="T10">
                  <a:pos x="T4" y="T5"/>
                </a:cxn>
                <a:cxn ang="T11">
                  <a:pos x="T6" y="T7"/>
                </a:cxn>
              </a:cxnLst>
              <a:rect l="T12" t="T13" r="T14" b="T15"/>
              <a:pathLst>
                <a:path w="21600" h="21600">
                  <a:moveTo>
                    <a:pt x="323" y="10641"/>
                  </a:moveTo>
                  <a:cubicBezTo>
                    <a:pt x="410" y="4916"/>
                    <a:pt x="5075" y="321"/>
                    <a:pt x="10800" y="322"/>
                  </a:cubicBezTo>
                  <a:cubicBezTo>
                    <a:pt x="16524" y="322"/>
                    <a:pt x="21189" y="4916"/>
                    <a:pt x="21276" y="10641"/>
                  </a:cubicBezTo>
                  <a:lnTo>
                    <a:pt x="21598" y="10636"/>
                  </a:lnTo>
                  <a:cubicBezTo>
                    <a:pt x="21509" y="4736"/>
                    <a:pt x="16700" y="-1"/>
                    <a:pt x="10799" y="0"/>
                  </a:cubicBezTo>
                  <a:cubicBezTo>
                    <a:pt x="4899" y="0"/>
                    <a:pt x="90" y="4736"/>
                    <a:pt x="1" y="10636"/>
                  </a:cubicBezTo>
                  <a:lnTo>
                    <a:pt x="323" y="10641"/>
                  </a:lnTo>
                  <a:close/>
                </a:path>
              </a:pathLst>
            </a:custGeom>
            <a:gradFill rotWithShape="0">
              <a:gsLst>
                <a:gs pos="0">
                  <a:srgbClr val="DBE0ED"/>
                </a:gs>
                <a:gs pos="100000">
                  <a:srgbClr val="B0BAD8"/>
                </a:gs>
              </a:gsLst>
              <a:lin ang="0" scaled="1"/>
            </a:gra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p>
              <a:endParaRPr lang="zh-TW" altLang="en-US"/>
            </a:p>
          </p:txBody>
        </p:sp>
        <p:sp>
          <p:nvSpPr>
            <p:cNvPr id="5180" name="AutoShape 3"/>
            <p:cNvSpPr>
              <a:spLocks noChangeArrowheads="1"/>
            </p:cNvSpPr>
            <p:nvPr/>
          </p:nvSpPr>
          <p:spPr bwMode="ltGray">
            <a:xfrm rot="5400000" flipH="1">
              <a:off x="-1318" y="1093"/>
              <a:ext cx="2689" cy="2530"/>
            </a:xfrm>
            <a:custGeom>
              <a:avLst/>
              <a:gdLst>
                <a:gd name="T0" fmla="*/ 0 w 21600"/>
                <a:gd name="T1" fmla="*/ 0 h 21600"/>
                <a:gd name="T2" fmla="*/ 0 w 21600"/>
                <a:gd name="T3" fmla="*/ 0 h 21600"/>
                <a:gd name="T4" fmla="*/ 0 w 21600"/>
                <a:gd name="T5" fmla="*/ 0 h 21600"/>
                <a:gd name="T6" fmla="*/ 0 w 21600"/>
                <a:gd name="T7" fmla="*/ 0 h 21600"/>
                <a:gd name="T8" fmla="*/ 0 60000 65536"/>
                <a:gd name="T9" fmla="*/ 0 60000 65536"/>
                <a:gd name="T10" fmla="*/ 0 60000 65536"/>
                <a:gd name="T11" fmla="*/ 0 60000 65536"/>
                <a:gd name="T12" fmla="*/ 0 w 21600"/>
                <a:gd name="T13" fmla="*/ 0 h 21600"/>
                <a:gd name="T14" fmla="*/ 21600 w 21600"/>
                <a:gd name="T15" fmla="*/ 7709 h 21600"/>
              </a:gdLst>
              <a:ahLst/>
              <a:cxnLst>
                <a:cxn ang="T8">
                  <a:pos x="T0" y="T1"/>
                </a:cxn>
                <a:cxn ang="T9">
                  <a:pos x="T2" y="T3"/>
                </a:cxn>
                <a:cxn ang="T10">
                  <a:pos x="T4" y="T5"/>
                </a:cxn>
                <a:cxn ang="T11">
                  <a:pos x="T6" y="T7"/>
                </a:cxn>
              </a:cxnLst>
              <a:rect l="T12" t="T13" r="T14" b="T15"/>
              <a:pathLst>
                <a:path w="21600" h="21600">
                  <a:moveTo>
                    <a:pt x="10744" y="10800"/>
                  </a:moveTo>
                  <a:cubicBezTo>
                    <a:pt x="10744" y="10769"/>
                    <a:pt x="10769" y="10744"/>
                    <a:pt x="10800" y="10744"/>
                  </a:cubicBezTo>
                  <a:cubicBezTo>
                    <a:pt x="10830" y="10743"/>
                    <a:pt x="10855" y="10769"/>
                    <a:pt x="10856" y="10799"/>
                  </a:cubicBezTo>
                  <a:lnTo>
                    <a:pt x="21600" y="10800"/>
                  </a:lnTo>
                  <a:cubicBezTo>
                    <a:pt x="21600" y="4835"/>
                    <a:pt x="16764" y="0"/>
                    <a:pt x="10800" y="0"/>
                  </a:cubicBezTo>
                  <a:cubicBezTo>
                    <a:pt x="4835" y="0"/>
                    <a:pt x="0" y="4835"/>
                    <a:pt x="0" y="10800"/>
                  </a:cubicBezTo>
                  <a:lnTo>
                    <a:pt x="10744" y="10800"/>
                  </a:lnTo>
                  <a:close/>
                </a:path>
              </a:pathLst>
            </a:custGeom>
            <a:gradFill rotWithShape="0">
              <a:gsLst>
                <a:gs pos="0">
                  <a:srgbClr val="E3EBFF"/>
                </a:gs>
                <a:gs pos="100000">
                  <a:srgbClr val="B8CCFE"/>
                </a:gs>
              </a:gsLst>
              <a:lin ang="0" scaled="1"/>
            </a:gradFill>
            <a:ln>
              <a:noFill/>
            </a:ln>
            <a:extLst>
              <a:ext uri="{91240B29-F687-4F45-9708-019B960494DF}">
                <a14:hiddenLine xmlns:a14="http://schemas.microsoft.com/office/drawing/2010/main" w="0" algn="ctr">
                  <a:solidFill>
                    <a:srgbClr val="000000"/>
                  </a:solidFill>
                  <a:miter lim="800000"/>
                  <a:headEnd/>
                  <a:tailEnd/>
                </a14:hiddenLine>
              </a:ext>
            </a:extLst>
          </p:spPr>
          <p:txBody>
            <a:bodyPr wrap="none" anchor="ctr"/>
            <a:lstStyle/>
            <a:p>
              <a:endParaRPr lang="zh-TW" altLang="en-US"/>
            </a:p>
          </p:txBody>
        </p:sp>
      </p:grpSp>
      <p:grpSp>
        <p:nvGrpSpPr>
          <p:cNvPr id="53" name="Group 49"/>
          <p:cNvGrpSpPr>
            <a:grpSpLocks/>
          </p:cNvGrpSpPr>
          <p:nvPr/>
        </p:nvGrpSpPr>
        <p:grpSpPr bwMode="auto">
          <a:xfrm>
            <a:off x="2028902" y="4306969"/>
            <a:ext cx="5413491" cy="647700"/>
            <a:chOff x="1350" y="1661"/>
            <a:chExt cx="3196" cy="408"/>
          </a:xfrm>
        </p:grpSpPr>
        <p:grpSp>
          <p:nvGrpSpPr>
            <p:cNvPr id="5131" name="Group 16"/>
            <p:cNvGrpSpPr>
              <a:grpSpLocks/>
            </p:cNvGrpSpPr>
            <p:nvPr/>
          </p:nvGrpSpPr>
          <p:grpSpPr bwMode="auto">
            <a:xfrm>
              <a:off x="1350" y="1739"/>
              <a:ext cx="240" cy="240"/>
              <a:chOff x="2078" y="1680"/>
              <a:chExt cx="1615" cy="1615"/>
            </a:xfrm>
          </p:grpSpPr>
          <p:sp>
            <p:nvSpPr>
              <p:cNvPr id="5133" name="Oval 17"/>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5134" name="Oval 18"/>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58" name="Oval 19"/>
              <p:cNvSpPr>
                <a:spLocks noChangeArrowheads="1"/>
              </p:cNvSpPr>
              <p:nvPr/>
            </p:nvSpPr>
            <p:spPr bwMode="gray">
              <a:xfrm>
                <a:off x="2253" y="1857"/>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1" fontAlgn="auto" hangingPunct="1">
                  <a:spcBef>
                    <a:spcPts val="0"/>
                  </a:spcBef>
                  <a:spcAft>
                    <a:spcPts val="0"/>
                  </a:spcAft>
                  <a:defRPr/>
                </a:pPr>
                <a:endParaRPr kumimoji="0" lang="zh-TW" altLang="en-US">
                  <a:latin typeface="+mn-lt"/>
                </a:endParaRPr>
              </a:p>
            </p:txBody>
          </p:sp>
          <p:sp>
            <p:nvSpPr>
              <p:cNvPr id="5136" name="Oval 20"/>
              <p:cNvSpPr>
                <a:spLocks noChangeArrowheads="1"/>
              </p:cNvSpPr>
              <p:nvPr/>
            </p:nvSpPr>
            <p:spPr bwMode="gray">
              <a:xfrm>
                <a:off x="2254" y="1860"/>
                <a:ext cx="1262" cy="1267"/>
              </a:xfrm>
              <a:prstGeom prst="ellipse">
                <a:avLst/>
              </a:prstGeom>
              <a:gradFill rotWithShape="1">
                <a:gsLst>
                  <a:gs pos="0">
                    <a:srgbClr val="000000"/>
                  </a:gs>
                  <a:gs pos="100000">
                    <a:srgbClr val="48BE67"/>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60" name="Oval 21"/>
              <p:cNvSpPr>
                <a:spLocks noChangeArrowheads="1"/>
              </p:cNvSpPr>
              <p:nvPr/>
            </p:nvSpPr>
            <p:spPr bwMode="gray">
              <a:xfrm>
                <a:off x="2334" y="1933"/>
                <a:ext cx="1097" cy="1106"/>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1" fontAlgn="auto" hangingPunct="1">
                  <a:spcBef>
                    <a:spcPts val="0"/>
                  </a:spcBef>
                  <a:spcAft>
                    <a:spcPts val="0"/>
                  </a:spcAft>
                  <a:defRPr/>
                </a:pPr>
                <a:endParaRPr kumimoji="0" lang="zh-TW" altLang="en-US">
                  <a:latin typeface="+mn-lt"/>
                </a:endParaRPr>
              </a:p>
            </p:txBody>
          </p:sp>
          <p:sp>
            <p:nvSpPr>
              <p:cNvPr id="5138" name="Oval 22"/>
              <p:cNvSpPr>
                <a:spLocks noChangeArrowheads="1"/>
              </p:cNvSpPr>
              <p:nvPr/>
            </p:nvSpPr>
            <p:spPr bwMode="gray">
              <a:xfrm>
                <a:off x="2337" y="1938"/>
                <a:ext cx="1096" cy="1098"/>
              </a:xfrm>
              <a:prstGeom prst="ellipse">
                <a:avLst/>
              </a:prstGeom>
              <a:gradFill rotWithShape="0">
                <a:gsLst>
                  <a:gs pos="0">
                    <a:srgbClr val="FF0000"/>
                  </a:gs>
                  <a:gs pos="16499">
                    <a:srgbClr val="E00812"/>
                  </a:gs>
                  <a:gs pos="24767">
                    <a:srgbClr val="D10C1B"/>
                  </a:gs>
                  <a:gs pos="42221">
                    <a:srgbClr val="B1152E"/>
                  </a:gs>
                  <a:gs pos="55960">
                    <a:srgbClr val="971C3D"/>
                  </a:gs>
                  <a:gs pos="71577">
                    <a:srgbClr val="7A244E"/>
                  </a:gs>
                  <a:gs pos="81625">
                    <a:srgbClr val="672959"/>
                  </a:gs>
                  <a:gs pos="100000">
                    <a:srgbClr val="45326D"/>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grpSp>
        <p:sp>
          <p:nvSpPr>
            <p:cNvPr id="5132" name="AutoShape 7"/>
            <p:cNvSpPr>
              <a:spLocks noChangeArrowheads="1"/>
            </p:cNvSpPr>
            <p:nvPr/>
          </p:nvSpPr>
          <p:spPr bwMode="gray">
            <a:xfrm>
              <a:off x="1564" y="1661"/>
              <a:ext cx="2982" cy="408"/>
            </a:xfrm>
            <a:prstGeom prst="roundRect">
              <a:avLst>
                <a:gd name="adj" fmla="val 50000"/>
              </a:avLst>
            </a:prstGeom>
            <a:gradFill rotWithShape="1">
              <a:gsLst>
                <a:gs pos="0">
                  <a:srgbClr val="FFFFFF"/>
                </a:gs>
                <a:gs pos="100000">
                  <a:srgbClr val="E7F5CF"/>
                </a:gs>
              </a:gsLst>
              <a:lin ang="0" scaled="1"/>
            </a:gradFill>
            <a:ln w="28575" algn="ctr">
              <a:solidFill>
                <a:srgbClr val="B2B2B2"/>
              </a:solidFill>
              <a:round/>
              <a:headEnd/>
              <a:tailEnd/>
            </a:ln>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kumimoji="0" lang="en-US" altLang="zh-TW" sz="3600" b="1" dirty="0">
                  <a:solidFill>
                    <a:srgbClr val="000000"/>
                  </a:solidFill>
                  <a:latin typeface="Times New Roman" panose="02020603050405020304" pitchFamily="18" charset="0"/>
                  <a:ea typeface="標楷體" pitchFamily="65" charset="-120"/>
                  <a:cs typeface="Times New Roman" panose="02020603050405020304" pitchFamily="18" charset="0"/>
                </a:rPr>
                <a:t>2.5</a:t>
              </a:r>
              <a:r>
                <a:rPr kumimoji="0" lang="en-US" altLang="zh-TW" sz="3600" b="1" dirty="0" smtClean="0">
                  <a:solidFill>
                    <a:srgbClr val="000000"/>
                  </a:solidFill>
                  <a:latin typeface="Georgia" pitchFamily="18" charset="0"/>
                  <a:ea typeface="標楷體" pitchFamily="65" charset="-120"/>
                </a:rPr>
                <a:t> </a:t>
              </a:r>
              <a:r>
                <a:rPr kumimoji="0" lang="zh-TW" altLang="en-US" sz="3600" b="1" dirty="0" smtClean="0">
                  <a:solidFill>
                    <a:srgbClr val="000000"/>
                  </a:solidFill>
                  <a:latin typeface="微軟正黑體" panose="020B0604030504040204" pitchFamily="34" charset="-120"/>
                  <a:ea typeface="微軟正黑體" panose="020B0604030504040204" pitchFamily="34" charset="-120"/>
                </a:rPr>
                <a:t>電 腦 自 我 效 能</a:t>
              </a:r>
              <a:endParaRPr kumimoji="0" lang="en-US" altLang="zh-TW" sz="3600" b="1" dirty="0">
                <a:solidFill>
                  <a:srgbClr val="000000"/>
                </a:solidFill>
                <a:latin typeface="微軟正黑體" panose="020B0604030504040204" pitchFamily="34" charset="-120"/>
                <a:ea typeface="微軟正黑體" panose="020B0604030504040204" pitchFamily="34" charset="-120"/>
              </a:endParaRPr>
            </a:p>
          </p:txBody>
        </p:sp>
      </p:grpSp>
      <p:grpSp>
        <p:nvGrpSpPr>
          <p:cNvPr id="61" name="Group 50"/>
          <p:cNvGrpSpPr>
            <a:grpSpLocks/>
          </p:cNvGrpSpPr>
          <p:nvPr/>
        </p:nvGrpSpPr>
        <p:grpSpPr bwMode="auto">
          <a:xfrm>
            <a:off x="1549591" y="5115716"/>
            <a:ext cx="5402662" cy="635000"/>
            <a:chOff x="1445" y="2213"/>
            <a:chExt cx="3570" cy="400"/>
          </a:xfrm>
        </p:grpSpPr>
        <p:grpSp>
          <p:nvGrpSpPr>
            <p:cNvPr id="62" name="Group 23"/>
            <p:cNvGrpSpPr>
              <a:grpSpLocks/>
            </p:cNvGrpSpPr>
            <p:nvPr/>
          </p:nvGrpSpPr>
          <p:grpSpPr bwMode="auto">
            <a:xfrm>
              <a:off x="1445" y="2296"/>
              <a:ext cx="240" cy="240"/>
              <a:chOff x="2075" y="1680"/>
              <a:chExt cx="1614" cy="1615"/>
            </a:xfrm>
          </p:grpSpPr>
          <p:sp>
            <p:nvSpPr>
              <p:cNvPr id="64" name="Oval 24"/>
              <p:cNvSpPr>
                <a:spLocks noChangeArrowheads="1"/>
              </p:cNvSpPr>
              <p:nvPr/>
            </p:nvSpPr>
            <p:spPr bwMode="gray">
              <a:xfrm>
                <a:off x="2075" y="1680"/>
                <a:ext cx="1614"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65" name="Oval 25"/>
              <p:cNvSpPr>
                <a:spLocks noChangeArrowheads="1"/>
              </p:cNvSpPr>
              <p:nvPr/>
            </p:nvSpPr>
            <p:spPr bwMode="gray">
              <a:xfrm>
                <a:off x="2169" y="1771"/>
                <a:ext cx="1428" cy="1433"/>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66" name="Oval 26"/>
              <p:cNvSpPr>
                <a:spLocks noChangeArrowheads="1"/>
              </p:cNvSpPr>
              <p:nvPr/>
            </p:nvSpPr>
            <p:spPr bwMode="gray">
              <a:xfrm>
                <a:off x="2255" y="1860"/>
                <a:ext cx="1265" cy="1267"/>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1" fontAlgn="auto" hangingPunct="1">
                  <a:spcBef>
                    <a:spcPts val="0"/>
                  </a:spcBef>
                  <a:spcAft>
                    <a:spcPts val="0"/>
                  </a:spcAft>
                  <a:defRPr/>
                </a:pPr>
                <a:endParaRPr kumimoji="0" lang="zh-TW" altLang="en-US">
                  <a:latin typeface="+mn-lt"/>
                </a:endParaRPr>
              </a:p>
            </p:txBody>
          </p:sp>
          <p:sp>
            <p:nvSpPr>
              <p:cNvPr id="67" name="Oval 27"/>
              <p:cNvSpPr>
                <a:spLocks noChangeArrowheads="1"/>
              </p:cNvSpPr>
              <p:nvPr/>
            </p:nvSpPr>
            <p:spPr bwMode="gray">
              <a:xfrm>
                <a:off x="2258" y="1857"/>
                <a:ext cx="1261" cy="1264"/>
              </a:xfrm>
              <a:prstGeom prst="ellipse">
                <a:avLst/>
              </a:prstGeom>
              <a:gradFill rotWithShape="1">
                <a:gsLst>
                  <a:gs pos="0">
                    <a:srgbClr val="21B3E1"/>
                  </a:gs>
                  <a:gs pos="100000">
                    <a:srgbClr val="0F5368"/>
                  </a:gs>
                </a:gsLst>
                <a:lin ang="54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68" name="Oval 28"/>
              <p:cNvSpPr>
                <a:spLocks noChangeArrowheads="1"/>
              </p:cNvSpPr>
              <p:nvPr/>
            </p:nvSpPr>
            <p:spPr bwMode="gray">
              <a:xfrm>
                <a:off x="2338" y="1935"/>
                <a:ext cx="1096"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1" fontAlgn="auto" hangingPunct="1">
                  <a:spcBef>
                    <a:spcPts val="0"/>
                  </a:spcBef>
                  <a:spcAft>
                    <a:spcPts val="0"/>
                  </a:spcAft>
                  <a:defRPr/>
                </a:pPr>
                <a:endParaRPr kumimoji="0" lang="zh-TW" altLang="en-US">
                  <a:latin typeface="+mn-lt"/>
                </a:endParaRPr>
              </a:p>
            </p:txBody>
          </p:sp>
        </p:grpSp>
        <p:sp>
          <p:nvSpPr>
            <p:cNvPr id="63" name="AutoShape 6"/>
            <p:cNvSpPr>
              <a:spLocks noChangeArrowheads="1"/>
            </p:cNvSpPr>
            <p:nvPr/>
          </p:nvSpPr>
          <p:spPr bwMode="gray">
            <a:xfrm>
              <a:off x="1673" y="2213"/>
              <a:ext cx="3342" cy="400"/>
            </a:xfrm>
            <a:prstGeom prst="roundRect">
              <a:avLst>
                <a:gd name="adj" fmla="val 50000"/>
              </a:avLst>
            </a:prstGeom>
            <a:gradFill rotWithShape="1">
              <a:gsLst>
                <a:gs pos="0">
                  <a:srgbClr val="FFFFFF"/>
                </a:gs>
                <a:gs pos="100000">
                  <a:srgbClr val="B7E7FF"/>
                </a:gs>
              </a:gsLst>
              <a:lin ang="0" scaled="1"/>
            </a:gradFill>
            <a:ln w="28575" algn="ctr">
              <a:solidFill>
                <a:srgbClr val="B2B2B2"/>
              </a:solidFill>
              <a:round/>
              <a:headEnd/>
              <a:tailEnd/>
            </a:ln>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kumimoji="0" lang="en-US" altLang="zh-TW" sz="3600" b="1" dirty="0">
                  <a:solidFill>
                    <a:srgbClr val="000000"/>
                  </a:solidFill>
                  <a:latin typeface="Times New Roman" panose="02020603050405020304" pitchFamily="18" charset="0"/>
                  <a:ea typeface="標楷體" pitchFamily="65" charset="-120"/>
                  <a:cs typeface="Times New Roman" panose="02020603050405020304" pitchFamily="18" charset="0"/>
                </a:rPr>
                <a:t>2.6</a:t>
              </a:r>
              <a:r>
                <a:rPr kumimoji="0" lang="en-US" altLang="zh-TW" sz="3600" b="1" dirty="0" smtClean="0">
                  <a:solidFill>
                    <a:srgbClr val="000000"/>
                  </a:solidFill>
                  <a:latin typeface="Georgia" pitchFamily="18" charset="0"/>
                  <a:ea typeface="標楷體" pitchFamily="65" charset="-120"/>
                </a:rPr>
                <a:t> </a:t>
              </a:r>
              <a:r>
                <a:rPr kumimoji="0" lang="zh-TW" altLang="en-US" sz="3600" b="1" dirty="0" smtClean="0">
                  <a:solidFill>
                    <a:srgbClr val="000000"/>
                  </a:solidFill>
                  <a:latin typeface="微軟正黑體" panose="020B0604030504040204" pitchFamily="34" charset="-120"/>
                  <a:ea typeface="微軟正黑體" panose="020B0604030504040204" pitchFamily="34" charset="-120"/>
                </a:rPr>
                <a:t>知 覺 財 務 品 質</a:t>
              </a:r>
              <a:endParaRPr kumimoji="0" lang="en-US" altLang="zh-TW" sz="3600" b="1" dirty="0">
                <a:solidFill>
                  <a:srgbClr val="000000"/>
                </a:solidFill>
                <a:latin typeface="微軟正黑體" panose="020B0604030504040204" pitchFamily="34" charset="-120"/>
                <a:ea typeface="微軟正黑體" panose="020B0604030504040204" pitchFamily="34" charset="-120"/>
              </a:endParaRPr>
            </a:p>
          </p:txBody>
        </p:sp>
      </p:grpSp>
      <p:grpSp>
        <p:nvGrpSpPr>
          <p:cNvPr id="70" name="Group 49"/>
          <p:cNvGrpSpPr>
            <a:grpSpLocks/>
          </p:cNvGrpSpPr>
          <p:nvPr/>
        </p:nvGrpSpPr>
        <p:grpSpPr bwMode="auto">
          <a:xfrm>
            <a:off x="1187624" y="1154644"/>
            <a:ext cx="5022215" cy="647700"/>
            <a:chOff x="1350" y="1661"/>
            <a:chExt cx="2965" cy="408"/>
          </a:xfrm>
        </p:grpSpPr>
        <p:grpSp>
          <p:nvGrpSpPr>
            <p:cNvPr id="71" name="Group 16"/>
            <p:cNvGrpSpPr>
              <a:grpSpLocks/>
            </p:cNvGrpSpPr>
            <p:nvPr/>
          </p:nvGrpSpPr>
          <p:grpSpPr bwMode="auto">
            <a:xfrm>
              <a:off x="1350" y="1739"/>
              <a:ext cx="240" cy="240"/>
              <a:chOff x="2078" y="1680"/>
              <a:chExt cx="1615" cy="1615"/>
            </a:xfrm>
          </p:grpSpPr>
          <p:sp>
            <p:nvSpPr>
              <p:cNvPr id="73" name="Oval 17"/>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74" name="Oval 18"/>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75" name="Oval 19"/>
              <p:cNvSpPr>
                <a:spLocks noChangeArrowheads="1"/>
              </p:cNvSpPr>
              <p:nvPr/>
            </p:nvSpPr>
            <p:spPr bwMode="gray">
              <a:xfrm>
                <a:off x="2253" y="1857"/>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1" fontAlgn="auto" hangingPunct="1">
                  <a:spcBef>
                    <a:spcPts val="0"/>
                  </a:spcBef>
                  <a:spcAft>
                    <a:spcPts val="0"/>
                  </a:spcAft>
                  <a:defRPr/>
                </a:pPr>
                <a:endParaRPr kumimoji="0" lang="zh-TW" altLang="en-US">
                  <a:latin typeface="+mn-lt"/>
                </a:endParaRPr>
              </a:p>
            </p:txBody>
          </p:sp>
          <p:sp>
            <p:nvSpPr>
              <p:cNvPr id="76" name="Oval 20"/>
              <p:cNvSpPr>
                <a:spLocks noChangeArrowheads="1"/>
              </p:cNvSpPr>
              <p:nvPr/>
            </p:nvSpPr>
            <p:spPr bwMode="gray">
              <a:xfrm>
                <a:off x="2254" y="1860"/>
                <a:ext cx="1262" cy="1267"/>
              </a:xfrm>
              <a:prstGeom prst="ellipse">
                <a:avLst/>
              </a:prstGeom>
              <a:gradFill rotWithShape="1">
                <a:gsLst>
                  <a:gs pos="0">
                    <a:srgbClr val="000000"/>
                  </a:gs>
                  <a:gs pos="100000">
                    <a:srgbClr val="48BE67"/>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77" name="Oval 21"/>
              <p:cNvSpPr>
                <a:spLocks noChangeArrowheads="1"/>
              </p:cNvSpPr>
              <p:nvPr/>
            </p:nvSpPr>
            <p:spPr bwMode="gray">
              <a:xfrm>
                <a:off x="2334" y="1933"/>
                <a:ext cx="1097" cy="1106"/>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1" fontAlgn="auto" hangingPunct="1">
                  <a:spcBef>
                    <a:spcPts val="0"/>
                  </a:spcBef>
                  <a:spcAft>
                    <a:spcPts val="0"/>
                  </a:spcAft>
                  <a:defRPr/>
                </a:pPr>
                <a:endParaRPr kumimoji="0" lang="zh-TW" altLang="en-US">
                  <a:latin typeface="+mn-lt"/>
                </a:endParaRPr>
              </a:p>
            </p:txBody>
          </p:sp>
          <p:sp>
            <p:nvSpPr>
              <p:cNvPr id="78" name="Oval 22"/>
              <p:cNvSpPr>
                <a:spLocks noChangeArrowheads="1"/>
              </p:cNvSpPr>
              <p:nvPr/>
            </p:nvSpPr>
            <p:spPr bwMode="gray">
              <a:xfrm>
                <a:off x="2337" y="1938"/>
                <a:ext cx="1096" cy="1098"/>
              </a:xfrm>
              <a:prstGeom prst="ellipse">
                <a:avLst/>
              </a:prstGeom>
              <a:gradFill rotWithShape="0">
                <a:gsLst>
                  <a:gs pos="0">
                    <a:srgbClr val="FF0000"/>
                  </a:gs>
                  <a:gs pos="16499">
                    <a:srgbClr val="E00812"/>
                  </a:gs>
                  <a:gs pos="24767">
                    <a:srgbClr val="D10C1B"/>
                  </a:gs>
                  <a:gs pos="42221">
                    <a:srgbClr val="B1152E"/>
                  </a:gs>
                  <a:gs pos="55960">
                    <a:srgbClr val="971C3D"/>
                  </a:gs>
                  <a:gs pos="71577">
                    <a:srgbClr val="7A244E"/>
                  </a:gs>
                  <a:gs pos="81625">
                    <a:srgbClr val="672959"/>
                  </a:gs>
                  <a:gs pos="100000">
                    <a:srgbClr val="45326D"/>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grpSp>
        <p:sp>
          <p:nvSpPr>
            <p:cNvPr id="72" name="AutoShape 7"/>
            <p:cNvSpPr>
              <a:spLocks noChangeArrowheads="1"/>
            </p:cNvSpPr>
            <p:nvPr/>
          </p:nvSpPr>
          <p:spPr bwMode="gray">
            <a:xfrm>
              <a:off x="1564" y="1661"/>
              <a:ext cx="2751" cy="408"/>
            </a:xfrm>
            <a:prstGeom prst="roundRect">
              <a:avLst>
                <a:gd name="adj" fmla="val 50000"/>
              </a:avLst>
            </a:prstGeom>
            <a:gradFill rotWithShape="1">
              <a:gsLst>
                <a:gs pos="0">
                  <a:srgbClr val="FFFFFF"/>
                </a:gs>
                <a:gs pos="100000">
                  <a:srgbClr val="E7F5CF"/>
                </a:gs>
              </a:gsLst>
              <a:lin ang="0" scaled="1"/>
            </a:gradFill>
            <a:ln w="28575" algn="ctr">
              <a:solidFill>
                <a:srgbClr val="B2B2B2"/>
              </a:solidFill>
              <a:round/>
              <a:headEnd/>
              <a:tailEnd/>
            </a:ln>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kumimoji="0" lang="en-US" altLang="zh-TW" sz="3600" b="1" dirty="0" smtClean="0">
                  <a:solidFill>
                    <a:srgbClr val="000000"/>
                  </a:solidFill>
                  <a:latin typeface="Times New Roman" panose="02020603050405020304" pitchFamily="18" charset="0"/>
                  <a:ea typeface="標楷體" pitchFamily="65" charset="-120"/>
                  <a:cs typeface="Times New Roman" panose="02020603050405020304" pitchFamily="18" charset="0"/>
                </a:rPr>
                <a:t>2.1 </a:t>
              </a:r>
              <a:r>
                <a:rPr kumimoji="0" lang="zh-TW" altLang="en-US" sz="3600" b="1" dirty="0" smtClean="0">
                  <a:solidFill>
                    <a:srgbClr val="000000"/>
                  </a:solidFill>
                  <a:latin typeface="微軟正黑體" panose="020B0604030504040204" pitchFamily="34" charset="-120"/>
                  <a:ea typeface="微軟正黑體" panose="020B0604030504040204" pitchFamily="34" charset="-120"/>
                </a:rPr>
                <a:t>數 位 學 習</a:t>
              </a:r>
              <a:endParaRPr kumimoji="0" lang="en-US" altLang="zh-TW" sz="3600" b="1" dirty="0">
                <a:latin typeface="微軟正黑體" panose="020B0604030504040204" pitchFamily="34" charset="-120"/>
                <a:ea typeface="微軟正黑體" panose="020B0604030504040204" pitchFamily="34" charset="-120"/>
              </a:endParaRPr>
            </a:p>
          </p:txBody>
        </p:sp>
      </p:grpSp>
      <p:grpSp>
        <p:nvGrpSpPr>
          <p:cNvPr id="69" name="Group 49"/>
          <p:cNvGrpSpPr>
            <a:grpSpLocks/>
          </p:cNvGrpSpPr>
          <p:nvPr/>
        </p:nvGrpSpPr>
        <p:grpSpPr bwMode="auto">
          <a:xfrm>
            <a:off x="395536" y="5865021"/>
            <a:ext cx="5598119" cy="647700"/>
            <a:chOff x="1350" y="1661"/>
            <a:chExt cx="3305" cy="408"/>
          </a:xfrm>
        </p:grpSpPr>
        <p:grpSp>
          <p:nvGrpSpPr>
            <p:cNvPr id="79" name="Group 16"/>
            <p:cNvGrpSpPr>
              <a:grpSpLocks/>
            </p:cNvGrpSpPr>
            <p:nvPr/>
          </p:nvGrpSpPr>
          <p:grpSpPr bwMode="auto">
            <a:xfrm>
              <a:off x="1350" y="1739"/>
              <a:ext cx="240" cy="240"/>
              <a:chOff x="2078" y="1680"/>
              <a:chExt cx="1615" cy="1615"/>
            </a:xfrm>
          </p:grpSpPr>
          <p:sp>
            <p:nvSpPr>
              <p:cNvPr id="81" name="Oval 17"/>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82" name="Oval 18"/>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83" name="Oval 19"/>
              <p:cNvSpPr>
                <a:spLocks noChangeArrowheads="1"/>
              </p:cNvSpPr>
              <p:nvPr/>
            </p:nvSpPr>
            <p:spPr bwMode="gray">
              <a:xfrm>
                <a:off x="2253" y="1857"/>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1" fontAlgn="auto" hangingPunct="1">
                  <a:spcBef>
                    <a:spcPts val="0"/>
                  </a:spcBef>
                  <a:spcAft>
                    <a:spcPts val="0"/>
                  </a:spcAft>
                  <a:defRPr/>
                </a:pPr>
                <a:endParaRPr kumimoji="0" lang="zh-TW" altLang="en-US">
                  <a:latin typeface="+mn-lt"/>
                </a:endParaRPr>
              </a:p>
            </p:txBody>
          </p:sp>
          <p:sp>
            <p:nvSpPr>
              <p:cNvPr id="84" name="Oval 20"/>
              <p:cNvSpPr>
                <a:spLocks noChangeArrowheads="1"/>
              </p:cNvSpPr>
              <p:nvPr/>
            </p:nvSpPr>
            <p:spPr bwMode="gray">
              <a:xfrm>
                <a:off x="2254" y="1860"/>
                <a:ext cx="1262" cy="1267"/>
              </a:xfrm>
              <a:prstGeom prst="ellipse">
                <a:avLst/>
              </a:prstGeom>
              <a:gradFill rotWithShape="1">
                <a:gsLst>
                  <a:gs pos="0">
                    <a:srgbClr val="000000"/>
                  </a:gs>
                  <a:gs pos="100000">
                    <a:srgbClr val="48BE67"/>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85" name="Oval 21"/>
              <p:cNvSpPr>
                <a:spLocks noChangeArrowheads="1"/>
              </p:cNvSpPr>
              <p:nvPr/>
            </p:nvSpPr>
            <p:spPr bwMode="gray">
              <a:xfrm>
                <a:off x="2334" y="1933"/>
                <a:ext cx="1097" cy="1106"/>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1" fontAlgn="auto" hangingPunct="1">
                  <a:spcBef>
                    <a:spcPts val="0"/>
                  </a:spcBef>
                  <a:spcAft>
                    <a:spcPts val="0"/>
                  </a:spcAft>
                  <a:defRPr/>
                </a:pPr>
                <a:endParaRPr kumimoji="0" lang="zh-TW" altLang="en-US">
                  <a:latin typeface="+mn-lt"/>
                </a:endParaRPr>
              </a:p>
            </p:txBody>
          </p:sp>
          <p:sp>
            <p:nvSpPr>
              <p:cNvPr id="86" name="Oval 22"/>
              <p:cNvSpPr>
                <a:spLocks noChangeArrowheads="1"/>
              </p:cNvSpPr>
              <p:nvPr/>
            </p:nvSpPr>
            <p:spPr bwMode="gray">
              <a:xfrm>
                <a:off x="2337" y="1938"/>
                <a:ext cx="1096" cy="1098"/>
              </a:xfrm>
              <a:prstGeom prst="ellipse">
                <a:avLst/>
              </a:prstGeom>
              <a:gradFill rotWithShape="0">
                <a:gsLst>
                  <a:gs pos="0">
                    <a:srgbClr val="FF0000"/>
                  </a:gs>
                  <a:gs pos="16499">
                    <a:srgbClr val="E00812"/>
                  </a:gs>
                  <a:gs pos="24767">
                    <a:srgbClr val="D10C1B"/>
                  </a:gs>
                  <a:gs pos="42221">
                    <a:srgbClr val="B1152E"/>
                  </a:gs>
                  <a:gs pos="55960">
                    <a:srgbClr val="971C3D"/>
                  </a:gs>
                  <a:gs pos="71577">
                    <a:srgbClr val="7A244E"/>
                  </a:gs>
                  <a:gs pos="81625">
                    <a:srgbClr val="672959"/>
                  </a:gs>
                  <a:gs pos="100000">
                    <a:srgbClr val="45326D"/>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grpSp>
        <p:sp>
          <p:nvSpPr>
            <p:cNvPr id="80" name="AutoShape 7"/>
            <p:cNvSpPr>
              <a:spLocks noChangeArrowheads="1"/>
            </p:cNvSpPr>
            <p:nvPr/>
          </p:nvSpPr>
          <p:spPr bwMode="gray">
            <a:xfrm>
              <a:off x="1564" y="1661"/>
              <a:ext cx="3091" cy="408"/>
            </a:xfrm>
            <a:prstGeom prst="roundRect">
              <a:avLst>
                <a:gd name="adj" fmla="val 50000"/>
              </a:avLst>
            </a:prstGeom>
            <a:gradFill rotWithShape="1">
              <a:gsLst>
                <a:gs pos="0">
                  <a:srgbClr val="FFFFFF"/>
                </a:gs>
                <a:gs pos="100000">
                  <a:srgbClr val="E7F5CF"/>
                </a:gs>
              </a:gsLst>
              <a:lin ang="0" scaled="1"/>
            </a:gradFill>
            <a:ln w="28575" algn="ctr">
              <a:solidFill>
                <a:srgbClr val="B2B2B2"/>
              </a:solidFill>
              <a:round/>
              <a:headEnd/>
              <a:tailEnd/>
            </a:ln>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kumimoji="0" lang="en-US" altLang="zh-TW" sz="3600" b="1" dirty="0">
                  <a:solidFill>
                    <a:srgbClr val="000000"/>
                  </a:solidFill>
                  <a:latin typeface="Times New Roman" panose="02020603050405020304" pitchFamily="18" charset="0"/>
                  <a:ea typeface="標楷體" pitchFamily="65" charset="-120"/>
                  <a:cs typeface="Times New Roman" panose="02020603050405020304" pitchFamily="18" charset="0"/>
                </a:rPr>
                <a:t>2.7</a:t>
              </a:r>
              <a:r>
                <a:rPr kumimoji="0" lang="en-US" altLang="zh-TW" sz="3600" b="1" dirty="0" smtClean="0">
                  <a:solidFill>
                    <a:srgbClr val="000000"/>
                  </a:solidFill>
                  <a:latin typeface="Georgia" pitchFamily="18" charset="0"/>
                  <a:ea typeface="標楷體" pitchFamily="65" charset="-120"/>
                </a:rPr>
                <a:t> </a:t>
              </a:r>
              <a:r>
                <a:rPr kumimoji="0" lang="zh-TW" altLang="en-US" sz="3600" b="1" dirty="0" smtClean="0">
                  <a:solidFill>
                    <a:srgbClr val="000000"/>
                  </a:solidFill>
                  <a:latin typeface="微軟正黑體" panose="020B0604030504040204" pitchFamily="34" charset="-120"/>
                  <a:ea typeface="微軟正黑體" panose="020B0604030504040204" pitchFamily="34" charset="-120"/>
                </a:rPr>
                <a:t>知 覺 資 訊 品 質</a:t>
              </a:r>
              <a:endParaRPr kumimoji="0" lang="en-US" altLang="zh-TW" sz="3600" b="1" dirty="0">
                <a:solidFill>
                  <a:srgbClr val="000000"/>
                </a:solidFill>
                <a:latin typeface="微軟正黑體" panose="020B0604030504040204" pitchFamily="34" charset="-120"/>
                <a:ea typeface="微軟正黑體" panose="020B0604030504040204" pitchFamily="34" charset="-120"/>
              </a:endParaRPr>
            </a:p>
          </p:txBody>
        </p:sp>
      </p:grpSp>
      <p:grpSp>
        <p:nvGrpSpPr>
          <p:cNvPr id="87" name="Group 50"/>
          <p:cNvGrpSpPr>
            <a:grpSpLocks/>
          </p:cNvGrpSpPr>
          <p:nvPr/>
        </p:nvGrpSpPr>
        <p:grpSpPr bwMode="auto">
          <a:xfrm>
            <a:off x="1870669" y="1961438"/>
            <a:ext cx="5402662" cy="635000"/>
            <a:chOff x="1445" y="2213"/>
            <a:chExt cx="3570" cy="400"/>
          </a:xfrm>
        </p:grpSpPr>
        <p:grpSp>
          <p:nvGrpSpPr>
            <p:cNvPr id="88" name="Group 23"/>
            <p:cNvGrpSpPr>
              <a:grpSpLocks/>
            </p:cNvGrpSpPr>
            <p:nvPr/>
          </p:nvGrpSpPr>
          <p:grpSpPr bwMode="auto">
            <a:xfrm>
              <a:off x="1445" y="2296"/>
              <a:ext cx="240" cy="240"/>
              <a:chOff x="2075" y="1680"/>
              <a:chExt cx="1614" cy="1615"/>
            </a:xfrm>
          </p:grpSpPr>
          <p:sp>
            <p:nvSpPr>
              <p:cNvPr id="90" name="Oval 24"/>
              <p:cNvSpPr>
                <a:spLocks noChangeArrowheads="1"/>
              </p:cNvSpPr>
              <p:nvPr/>
            </p:nvSpPr>
            <p:spPr bwMode="gray">
              <a:xfrm>
                <a:off x="2075" y="1680"/>
                <a:ext cx="1614"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91" name="Oval 25"/>
              <p:cNvSpPr>
                <a:spLocks noChangeArrowheads="1"/>
              </p:cNvSpPr>
              <p:nvPr/>
            </p:nvSpPr>
            <p:spPr bwMode="gray">
              <a:xfrm>
                <a:off x="2169" y="1771"/>
                <a:ext cx="1428" cy="1433"/>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92" name="Oval 26"/>
              <p:cNvSpPr>
                <a:spLocks noChangeArrowheads="1"/>
              </p:cNvSpPr>
              <p:nvPr/>
            </p:nvSpPr>
            <p:spPr bwMode="gray">
              <a:xfrm>
                <a:off x="2255" y="1860"/>
                <a:ext cx="1265" cy="1267"/>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1" fontAlgn="auto" hangingPunct="1">
                  <a:spcBef>
                    <a:spcPts val="0"/>
                  </a:spcBef>
                  <a:spcAft>
                    <a:spcPts val="0"/>
                  </a:spcAft>
                  <a:defRPr/>
                </a:pPr>
                <a:endParaRPr kumimoji="0" lang="zh-TW" altLang="en-US">
                  <a:latin typeface="+mn-lt"/>
                </a:endParaRPr>
              </a:p>
            </p:txBody>
          </p:sp>
          <p:sp>
            <p:nvSpPr>
              <p:cNvPr id="93" name="Oval 27"/>
              <p:cNvSpPr>
                <a:spLocks noChangeArrowheads="1"/>
              </p:cNvSpPr>
              <p:nvPr/>
            </p:nvSpPr>
            <p:spPr bwMode="gray">
              <a:xfrm>
                <a:off x="2258" y="1857"/>
                <a:ext cx="1261" cy="1264"/>
              </a:xfrm>
              <a:prstGeom prst="ellipse">
                <a:avLst/>
              </a:prstGeom>
              <a:gradFill rotWithShape="1">
                <a:gsLst>
                  <a:gs pos="0">
                    <a:srgbClr val="21B3E1"/>
                  </a:gs>
                  <a:gs pos="100000">
                    <a:srgbClr val="0F5368"/>
                  </a:gs>
                </a:gsLst>
                <a:lin ang="54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94" name="Oval 28"/>
              <p:cNvSpPr>
                <a:spLocks noChangeArrowheads="1"/>
              </p:cNvSpPr>
              <p:nvPr/>
            </p:nvSpPr>
            <p:spPr bwMode="gray">
              <a:xfrm>
                <a:off x="2338" y="1935"/>
                <a:ext cx="1096"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1" fontAlgn="auto" hangingPunct="1">
                  <a:spcBef>
                    <a:spcPts val="0"/>
                  </a:spcBef>
                  <a:spcAft>
                    <a:spcPts val="0"/>
                  </a:spcAft>
                  <a:defRPr/>
                </a:pPr>
                <a:endParaRPr kumimoji="0" lang="zh-TW" altLang="en-US">
                  <a:latin typeface="+mn-lt"/>
                </a:endParaRPr>
              </a:p>
            </p:txBody>
          </p:sp>
        </p:grpSp>
        <p:sp>
          <p:nvSpPr>
            <p:cNvPr id="89" name="AutoShape 6"/>
            <p:cNvSpPr>
              <a:spLocks noChangeArrowheads="1"/>
            </p:cNvSpPr>
            <p:nvPr/>
          </p:nvSpPr>
          <p:spPr bwMode="gray">
            <a:xfrm>
              <a:off x="1673" y="2213"/>
              <a:ext cx="3342" cy="400"/>
            </a:xfrm>
            <a:prstGeom prst="roundRect">
              <a:avLst>
                <a:gd name="adj" fmla="val 50000"/>
              </a:avLst>
            </a:prstGeom>
            <a:gradFill rotWithShape="1">
              <a:gsLst>
                <a:gs pos="0">
                  <a:srgbClr val="FFFFFF"/>
                </a:gs>
                <a:gs pos="100000">
                  <a:srgbClr val="B7E7FF"/>
                </a:gs>
              </a:gsLst>
              <a:lin ang="0" scaled="1"/>
            </a:gradFill>
            <a:ln w="28575" algn="ctr">
              <a:solidFill>
                <a:srgbClr val="B2B2B2"/>
              </a:solidFill>
              <a:round/>
              <a:headEnd/>
              <a:tailEnd/>
            </a:ln>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kumimoji="0" lang="en-US" altLang="zh-TW" sz="3600" b="1" dirty="0" smtClean="0">
                  <a:solidFill>
                    <a:srgbClr val="000000"/>
                  </a:solidFill>
                  <a:latin typeface="Times New Roman" panose="02020603050405020304" pitchFamily="18" charset="0"/>
                  <a:ea typeface="標楷體" pitchFamily="65" charset="-120"/>
                  <a:cs typeface="Times New Roman" panose="02020603050405020304" pitchFamily="18" charset="0"/>
                </a:rPr>
                <a:t>2.2</a:t>
              </a:r>
              <a:r>
                <a:rPr kumimoji="0" lang="zh-TW" altLang="en-US" sz="3600" b="1" dirty="0" smtClean="0">
                  <a:solidFill>
                    <a:srgbClr val="000000"/>
                  </a:solidFill>
                  <a:latin typeface="Times New Roman" panose="02020603050405020304" pitchFamily="18" charset="0"/>
                  <a:ea typeface="標楷體" pitchFamily="65" charset="-120"/>
                  <a:cs typeface="Times New Roman" panose="02020603050405020304" pitchFamily="18" charset="0"/>
                </a:rPr>
                <a:t> </a:t>
              </a:r>
              <a:r>
                <a:rPr kumimoji="0" lang="zh-TW" altLang="en-US" sz="3600" b="1" dirty="0" smtClean="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科 技 接 受 模 式</a:t>
              </a:r>
              <a:endParaRPr kumimoji="0" lang="en-US" altLang="zh-TW" sz="3600" b="1" dirty="0">
                <a:solidFill>
                  <a:srgbClr val="000000"/>
                </a:solidFill>
                <a:latin typeface="微軟正黑體" panose="020B0604030504040204" pitchFamily="34" charset="-120"/>
                <a:ea typeface="微軟正黑體" panose="020B0604030504040204" pitchFamily="34" charset="-120"/>
              </a:endParaRPr>
            </a:p>
          </p:txBody>
        </p:sp>
      </p:grpSp>
      <p:grpSp>
        <p:nvGrpSpPr>
          <p:cNvPr id="95" name="Group 50"/>
          <p:cNvGrpSpPr>
            <a:grpSpLocks/>
          </p:cNvGrpSpPr>
          <p:nvPr/>
        </p:nvGrpSpPr>
        <p:grpSpPr bwMode="auto">
          <a:xfrm>
            <a:off x="2225483" y="3523847"/>
            <a:ext cx="5927795" cy="635000"/>
            <a:chOff x="1445" y="2213"/>
            <a:chExt cx="3917" cy="400"/>
          </a:xfrm>
        </p:grpSpPr>
        <p:grpSp>
          <p:nvGrpSpPr>
            <p:cNvPr id="96" name="Group 23"/>
            <p:cNvGrpSpPr>
              <a:grpSpLocks/>
            </p:cNvGrpSpPr>
            <p:nvPr/>
          </p:nvGrpSpPr>
          <p:grpSpPr bwMode="auto">
            <a:xfrm>
              <a:off x="1445" y="2296"/>
              <a:ext cx="240" cy="240"/>
              <a:chOff x="2075" y="1680"/>
              <a:chExt cx="1614" cy="1615"/>
            </a:xfrm>
          </p:grpSpPr>
          <p:sp>
            <p:nvSpPr>
              <p:cNvPr id="98" name="Oval 24"/>
              <p:cNvSpPr>
                <a:spLocks noChangeArrowheads="1"/>
              </p:cNvSpPr>
              <p:nvPr/>
            </p:nvSpPr>
            <p:spPr bwMode="gray">
              <a:xfrm>
                <a:off x="2075" y="1680"/>
                <a:ext cx="1614"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99" name="Oval 25"/>
              <p:cNvSpPr>
                <a:spLocks noChangeArrowheads="1"/>
              </p:cNvSpPr>
              <p:nvPr/>
            </p:nvSpPr>
            <p:spPr bwMode="gray">
              <a:xfrm>
                <a:off x="2169" y="1771"/>
                <a:ext cx="1428" cy="1433"/>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100" name="Oval 26"/>
              <p:cNvSpPr>
                <a:spLocks noChangeArrowheads="1"/>
              </p:cNvSpPr>
              <p:nvPr/>
            </p:nvSpPr>
            <p:spPr bwMode="gray">
              <a:xfrm>
                <a:off x="2255" y="1860"/>
                <a:ext cx="1265" cy="1267"/>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1" fontAlgn="auto" hangingPunct="1">
                  <a:spcBef>
                    <a:spcPts val="0"/>
                  </a:spcBef>
                  <a:spcAft>
                    <a:spcPts val="0"/>
                  </a:spcAft>
                  <a:defRPr/>
                </a:pPr>
                <a:endParaRPr kumimoji="0" lang="zh-TW" altLang="en-US">
                  <a:latin typeface="+mn-lt"/>
                </a:endParaRPr>
              </a:p>
            </p:txBody>
          </p:sp>
          <p:sp>
            <p:nvSpPr>
              <p:cNvPr id="101" name="Oval 27"/>
              <p:cNvSpPr>
                <a:spLocks noChangeArrowheads="1"/>
              </p:cNvSpPr>
              <p:nvPr/>
            </p:nvSpPr>
            <p:spPr bwMode="gray">
              <a:xfrm>
                <a:off x="2258" y="1857"/>
                <a:ext cx="1261" cy="1264"/>
              </a:xfrm>
              <a:prstGeom prst="ellipse">
                <a:avLst/>
              </a:prstGeom>
              <a:gradFill rotWithShape="1">
                <a:gsLst>
                  <a:gs pos="0">
                    <a:srgbClr val="21B3E1"/>
                  </a:gs>
                  <a:gs pos="100000">
                    <a:srgbClr val="0F5368"/>
                  </a:gs>
                </a:gsLst>
                <a:lin ang="54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102" name="Oval 28"/>
              <p:cNvSpPr>
                <a:spLocks noChangeArrowheads="1"/>
              </p:cNvSpPr>
              <p:nvPr/>
            </p:nvSpPr>
            <p:spPr bwMode="gray">
              <a:xfrm>
                <a:off x="2338" y="1935"/>
                <a:ext cx="1096" cy="1104"/>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1" fontAlgn="auto" hangingPunct="1">
                  <a:spcBef>
                    <a:spcPts val="0"/>
                  </a:spcBef>
                  <a:spcAft>
                    <a:spcPts val="0"/>
                  </a:spcAft>
                  <a:defRPr/>
                </a:pPr>
                <a:endParaRPr kumimoji="0" lang="zh-TW" altLang="en-US">
                  <a:latin typeface="+mn-lt"/>
                </a:endParaRPr>
              </a:p>
            </p:txBody>
          </p:sp>
        </p:grpSp>
        <p:sp>
          <p:nvSpPr>
            <p:cNvPr id="97" name="AutoShape 6"/>
            <p:cNvSpPr>
              <a:spLocks noChangeArrowheads="1"/>
            </p:cNvSpPr>
            <p:nvPr/>
          </p:nvSpPr>
          <p:spPr bwMode="gray">
            <a:xfrm>
              <a:off x="1673" y="2213"/>
              <a:ext cx="3689" cy="400"/>
            </a:xfrm>
            <a:prstGeom prst="roundRect">
              <a:avLst>
                <a:gd name="adj" fmla="val 50000"/>
              </a:avLst>
            </a:prstGeom>
            <a:gradFill rotWithShape="1">
              <a:gsLst>
                <a:gs pos="0">
                  <a:srgbClr val="FFFFFF"/>
                </a:gs>
                <a:gs pos="100000">
                  <a:srgbClr val="B7E7FF"/>
                </a:gs>
              </a:gsLst>
              <a:lin ang="0" scaled="1"/>
            </a:gradFill>
            <a:ln w="28575" algn="ctr">
              <a:solidFill>
                <a:srgbClr val="B2B2B2"/>
              </a:solidFill>
              <a:round/>
              <a:headEnd/>
              <a:tailEnd/>
            </a:ln>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kumimoji="0" lang="en-US" altLang="zh-TW" sz="3600" b="1" dirty="0" smtClean="0">
                  <a:solidFill>
                    <a:srgbClr val="000000"/>
                  </a:solidFill>
                  <a:latin typeface="Times New Roman" panose="02020603050405020304" pitchFamily="18" charset="0"/>
                  <a:ea typeface="標楷體" pitchFamily="65" charset="-120"/>
                  <a:cs typeface="Times New Roman" panose="02020603050405020304" pitchFamily="18" charset="0"/>
                </a:rPr>
                <a:t>2.4</a:t>
              </a:r>
              <a:r>
                <a:rPr kumimoji="0" lang="zh-TW" altLang="en-US" sz="3600" b="1" dirty="0" smtClean="0">
                  <a:solidFill>
                    <a:srgbClr val="000000"/>
                  </a:solidFill>
                  <a:latin typeface="Times New Roman" panose="02020603050405020304" pitchFamily="18" charset="0"/>
                  <a:ea typeface="標楷體" pitchFamily="65" charset="-120"/>
                  <a:cs typeface="Times New Roman" panose="02020603050405020304" pitchFamily="18" charset="0"/>
                </a:rPr>
                <a:t> </a:t>
              </a:r>
              <a:r>
                <a:rPr kumimoji="0" lang="zh-TW" altLang="en-US" sz="3600" b="1" dirty="0" smtClean="0">
                  <a:solidFill>
                    <a:srgbClr val="000000"/>
                  </a:solidFill>
                  <a:latin typeface="微軟正黑體" panose="020B0604030504040204" pitchFamily="34" charset="-120"/>
                  <a:ea typeface="微軟正黑體" panose="020B0604030504040204" pitchFamily="34" charset="-120"/>
                  <a:cs typeface="Times New Roman" panose="02020603050405020304" pitchFamily="18" charset="0"/>
                </a:rPr>
                <a:t>電 腦 焦 慮</a:t>
              </a:r>
              <a:endParaRPr kumimoji="0" lang="en-US" altLang="zh-TW" sz="3600" b="1" dirty="0">
                <a:solidFill>
                  <a:srgbClr val="000000"/>
                </a:solidFill>
                <a:latin typeface="微軟正黑體" panose="020B0604030504040204" pitchFamily="34" charset="-120"/>
                <a:ea typeface="微軟正黑體" panose="020B0604030504040204" pitchFamily="34" charset="-120"/>
              </a:endParaRPr>
            </a:p>
          </p:txBody>
        </p:sp>
      </p:grpSp>
      <p:grpSp>
        <p:nvGrpSpPr>
          <p:cNvPr id="103" name="Group 49"/>
          <p:cNvGrpSpPr>
            <a:grpSpLocks/>
          </p:cNvGrpSpPr>
          <p:nvPr/>
        </p:nvGrpSpPr>
        <p:grpSpPr bwMode="auto">
          <a:xfrm>
            <a:off x="2155556" y="2731998"/>
            <a:ext cx="5657403" cy="647700"/>
            <a:chOff x="1350" y="1661"/>
            <a:chExt cx="3340" cy="408"/>
          </a:xfrm>
        </p:grpSpPr>
        <p:grpSp>
          <p:nvGrpSpPr>
            <p:cNvPr id="104" name="Group 16"/>
            <p:cNvGrpSpPr>
              <a:grpSpLocks/>
            </p:cNvGrpSpPr>
            <p:nvPr/>
          </p:nvGrpSpPr>
          <p:grpSpPr bwMode="auto">
            <a:xfrm>
              <a:off x="1350" y="1739"/>
              <a:ext cx="240" cy="240"/>
              <a:chOff x="2078" y="1680"/>
              <a:chExt cx="1615" cy="1615"/>
            </a:xfrm>
          </p:grpSpPr>
          <p:sp>
            <p:nvSpPr>
              <p:cNvPr id="106" name="Oval 17"/>
              <p:cNvSpPr>
                <a:spLocks noChangeArrowheads="1"/>
              </p:cNvSpPr>
              <p:nvPr/>
            </p:nvSpPr>
            <p:spPr bwMode="gray">
              <a:xfrm>
                <a:off x="2078" y="1680"/>
                <a:ext cx="1615" cy="1615"/>
              </a:xfrm>
              <a:prstGeom prst="ellipse">
                <a:avLst/>
              </a:prstGeom>
              <a:gradFill rotWithShape="1">
                <a:gsLst>
                  <a:gs pos="0">
                    <a:srgbClr val="767676"/>
                  </a:gs>
                  <a:gs pos="50000">
                    <a:srgbClr val="FFFFFF"/>
                  </a:gs>
                  <a:gs pos="100000">
                    <a:srgbClr val="767676"/>
                  </a:gs>
                </a:gsLst>
                <a:lin ang="5400000" scaled="1"/>
              </a:gradFill>
              <a:ln>
                <a:noFill/>
              </a:ln>
              <a:extLst>
                <a:ext uri="{91240B29-F687-4F45-9708-019B960494DF}">
                  <a14:hiddenLine xmlns:a14="http://schemas.microsoft.com/office/drawing/2010/main" w="57150"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107" name="Oval 18"/>
              <p:cNvSpPr>
                <a:spLocks noChangeArrowheads="1"/>
              </p:cNvSpPr>
              <p:nvPr/>
            </p:nvSpPr>
            <p:spPr bwMode="gray">
              <a:xfrm>
                <a:off x="2170" y="1771"/>
                <a:ext cx="1430" cy="1430"/>
              </a:xfrm>
              <a:prstGeom prst="ellipse">
                <a:avLst/>
              </a:prstGeom>
              <a:gradFill rotWithShape="1">
                <a:gsLst>
                  <a:gs pos="0">
                    <a:srgbClr val="A2A2A2"/>
                  </a:gs>
                  <a:gs pos="50000">
                    <a:srgbClr val="FFFFFF"/>
                  </a:gs>
                  <a:gs pos="100000">
                    <a:srgbClr val="A2A2A2"/>
                  </a:gs>
                </a:gsLst>
                <a:lin ang="0" scaled="1"/>
              </a:gradFill>
              <a:ln>
                <a:noFill/>
              </a:ln>
              <a:extLst>
                <a:ext uri="{91240B29-F687-4F45-9708-019B960494DF}">
                  <a14:hiddenLine xmlns:a14="http://schemas.microsoft.com/office/drawing/2010/main" w="9525" algn="ctr">
                    <a:solidFill>
                      <a:srgbClr val="000000"/>
                    </a:solidFill>
                    <a:round/>
                    <a:headEnd/>
                    <a:tailEnd/>
                  </a14:hiddenLine>
                </a:ext>
              </a:extLst>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108" name="Oval 19"/>
              <p:cNvSpPr>
                <a:spLocks noChangeArrowheads="1"/>
              </p:cNvSpPr>
              <p:nvPr/>
            </p:nvSpPr>
            <p:spPr bwMode="gray">
              <a:xfrm>
                <a:off x="2253" y="1857"/>
                <a:ext cx="1265" cy="1265"/>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pPr eaLnBrk="1" fontAlgn="auto" hangingPunct="1">
                  <a:spcBef>
                    <a:spcPts val="0"/>
                  </a:spcBef>
                  <a:spcAft>
                    <a:spcPts val="0"/>
                  </a:spcAft>
                  <a:defRPr/>
                </a:pPr>
                <a:endParaRPr kumimoji="0" lang="zh-TW" altLang="en-US">
                  <a:latin typeface="+mn-lt"/>
                </a:endParaRPr>
              </a:p>
            </p:txBody>
          </p:sp>
          <p:sp>
            <p:nvSpPr>
              <p:cNvPr id="109" name="Oval 20"/>
              <p:cNvSpPr>
                <a:spLocks noChangeArrowheads="1"/>
              </p:cNvSpPr>
              <p:nvPr/>
            </p:nvSpPr>
            <p:spPr bwMode="gray">
              <a:xfrm>
                <a:off x="2254" y="1860"/>
                <a:ext cx="1262" cy="1267"/>
              </a:xfrm>
              <a:prstGeom prst="ellipse">
                <a:avLst/>
              </a:prstGeom>
              <a:gradFill rotWithShape="1">
                <a:gsLst>
                  <a:gs pos="0">
                    <a:srgbClr val="000000"/>
                  </a:gs>
                  <a:gs pos="100000">
                    <a:srgbClr val="48BE67"/>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wrap="none"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sp>
            <p:nvSpPr>
              <p:cNvPr id="110" name="Oval 21"/>
              <p:cNvSpPr>
                <a:spLocks noChangeArrowheads="1"/>
              </p:cNvSpPr>
              <p:nvPr/>
            </p:nvSpPr>
            <p:spPr bwMode="gray">
              <a:xfrm>
                <a:off x="2334" y="1933"/>
                <a:ext cx="1097" cy="1106"/>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pPr eaLnBrk="1" fontAlgn="auto" hangingPunct="1">
                  <a:spcBef>
                    <a:spcPts val="0"/>
                  </a:spcBef>
                  <a:spcAft>
                    <a:spcPts val="0"/>
                  </a:spcAft>
                  <a:defRPr/>
                </a:pPr>
                <a:endParaRPr kumimoji="0" lang="zh-TW" altLang="en-US">
                  <a:latin typeface="+mn-lt"/>
                </a:endParaRPr>
              </a:p>
            </p:txBody>
          </p:sp>
          <p:sp>
            <p:nvSpPr>
              <p:cNvPr id="111" name="Oval 22"/>
              <p:cNvSpPr>
                <a:spLocks noChangeArrowheads="1"/>
              </p:cNvSpPr>
              <p:nvPr/>
            </p:nvSpPr>
            <p:spPr bwMode="gray">
              <a:xfrm>
                <a:off x="2337" y="1938"/>
                <a:ext cx="1096" cy="1098"/>
              </a:xfrm>
              <a:prstGeom prst="ellipse">
                <a:avLst/>
              </a:prstGeom>
              <a:gradFill rotWithShape="0">
                <a:gsLst>
                  <a:gs pos="0">
                    <a:srgbClr val="FF0000"/>
                  </a:gs>
                  <a:gs pos="16499">
                    <a:srgbClr val="E00812"/>
                  </a:gs>
                  <a:gs pos="24767">
                    <a:srgbClr val="D10C1B"/>
                  </a:gs>
                  <a:gs pos="42221">
                    <a:srgbClr val="B1152E"/>
                  </a:gs>
                  <a:gs pos="55960">
                    <a:srgbClr val="971C3D"/>
                  </a:gs>
                  <a:gs pos="71577">
                    <a:srgbClr val="7A244E"/>
                  </a:gs>
                  <a:gs pos="81625">
                    <a:srgbClr val="672959"/>
                  </a:gs>
                  <a:gs pos="100000">
                    <a:srgbClr val="45326D"/>
                  </a:gs>
                </a:gsLst>
                <a:lin ang="2700000" scaled="1"/>
              </a:gradFill>
              <a:ln>
                <a:noFill/>
              </a:ln>
              <a:extLst>
                <a:ext uri="{91240B29-F687-4F45-9708-019B960494DF}">
                  <a14:hiddenLine xmlns:a14="http://schemas.microsoft.com/office/drawing/2010/main" w="38100" algn="ctr">
                    <a:solidFill>
                      <a:srgbClr val="000000"/>
                    </a:solidFill>
                    <a:round/>
                    <a:headEnd/>
                    <a:tailEnd/>
                  </a14:hiddenLine>
                </a:ext>
              </a:extLst>
            </p:spPr>
            <p:txBody>
              <a:bodyPr anchor="ctr">
                <a:spAutoFit/>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endParaRPr kumimoji="0" lang="zh-TW" altLang="en-US">
                  <a:latin typeface="Georgia" pitchFamily="18" charset="0"/>
                </a:endParaRPr>
              </a:p>
            </p:txBody>
          </p:sp>
        </p:grpSp>
        <p:sp>
          <p:nvSpPr>
            <p:cNvPr id="105" name="AutoShape 7"/>
            <p:cNvSpPr>
              <a:spLocks noChangeArrowheads="1"/>
            </p:cNvSpPr>
            <p:nvPr/>
          </p:nvSpPr>
          <p:spPr bwMode="gray">
            <a:xfrm>
              <a:off x="1564" y="1661"/>
              <a:ext cx="3126" cy="408"/>
            </a:xfrm>
            <a:prstGeom prst="roundRect">
              <a:avLst>
                <a:gd name="adj" fmla="val 50000"/>
              </a:avLst>
            </a:prstGeom>
            <a:gradFill rotWithShape="1">
              <a:gsLst>
                <a:gs pos="0">
                  <a:srgbClr val="FFFFFF"/>
                </a:gs>
                <a:gs pos="100000">
                  <a:srgbClr val="E7F5CF"/>
                </a:gs>
              </a:gsLst>
              <a:lin ang="0" scaled="1"/>
            </a:gradFill>
            <a:ln w="28575" algn="ctr">
              <a:solidFill>
                <a:srgbClr val="B2B2B2"/>
              </a:solidFill>
              <a:round/>
              <a:headEnd/>
              <a:tailEnd/>
            </a:ln>
          </p:spPr>
          <p:txBody>
            <a:bodyPr wrap="none" anchor="ct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kumimoji="0" lang="en-US" altLang="zh-TW" sz="3600" b="1" dirty="0" smtClean="0">
                  <a:solidFill>
                    <a:srgbClr val="000000"/>
                  </a:solidFill>
                  <a:latin typeface="Times New Roman" panose="02020603050405020304" pitchFamily="18" charset="0"/>
                  <a:ea typeface="標楷體" pitchFamily="65" charset="-120"/>
                  <a:cs typeface="Times New Roman" panose="02020603050405020304" pitchFamily="18" charset="0"/>
                </a:rPr>
                <a:t>2.3 </a:t>
              </a:r>
              <a:r>
                <a:rPr kumimoji="0" lang="zh-TW" altLang="en-US" sz="3600" b="1" dirty="0" smtClean="0">
                  <a:solidFill>
                    <a:srgbClr val="000000"/>
                  </a:solidFill>
                  <a:latin typeface="微軟正黑體" panose="020B0604030504040204" pitchFamily="34" charset="-120"/>
                  <a:ea typeface="微軟正黑體" panose="020B0604030504040204" pitchFamily="34" charset="-120"/>
                </a:rPr>
                <a:t>創 新 擴 散 理 論</a:t>
              </a:r>
              <a:endParaRPr kumimoji="0" lang="en-US" altLang="zh-TW" sz="3600" b="1" dirty="0">
                <a:latin typeface="微軟正黑體" panose="020B0604030504040204" pitchFamily="34" charset="-120"/>
                <a:ea typeface="微軟正黑體" panose="020B0604030504040204" pitchFamily="34" charset="-120"/>
              </a:endParaRPr>
            </a:p>
          </p:txBody>
        </p:sp>
      </p:grpSp>
    </p:spTree>
    <p:extLst>
      <p:ext uri="{BB962C8B-B14F-4D97-AF65-F5344CB8AC3E}">
        <p14:creationId xmlns:p14="http://schemas.microsoft.com/office/powerpoint/2010/main" val="33598953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par>
                                <p:cTn id="11" presetID="29" presetClass="entr" presetSubtype="0" fill="hold" nodeType="withEffect">
                                  <p:stCondLst>
                                    <p:cond delay="0"/>
                                  </p:stCondLst>
                                  <p:childTnLst>
                                    <p:set>
                                      <p:cBhvr>
                                        <p:cTn id="12" dur="1" fill="hold">
                                          <p:stCondLst>
                                            <p:cond delay="0"/>
                                          </p:stCondLst>
                                        </p:cTn>
                                        <p:tgtEl>
                                          <p:spTgt spid="53"/>
                                        </p:tgtEl>
                                        <p:attrNameLst>
                                          <p:attrName>style.visibility</p:attrName>
                                        </p:attrNameLst>
                                      </p:cBhvr>
                                      <p:to>
                                        <p:strVal val="visible"/>
                                      </p:to>
                                    </p:set>
                                    <p:anim calcmode="lin" valueType="num">
                                      <p:cBhvr>
                                        <p:cTn id="13" dur="500" fill="hold"/>
                                        <p:tgtEl>
                                          <p:spTgt spid="53"/>
                                        </p:tgtEl>
                                        <p:attrNameLst>
                                          <p:attrName>ppt_x</p:attrName>
                                        </p:attrNameLst>
                                      </p:cBhvr>
                                      <p:tavLst>
                                        <p:tav tm="0">
                                          <p:val>
                                            <p:strVal val="#ppt_x-.2"/>
                                          </p:val>
                                        </p:tav>
                                        <p:tav tm="100000">
                                          <p:val>
                                            <p:strVal val="#ppt_x"/>
                                          </p:val>
                                        </p:tav>
                                      </p:tavLst>
                                    </p:anim>
                                    <p:anim calcmode="lin" valueType="num">
                                      <p:cBhvr>
                                        <p:cTn id="14" dur="500" fill="hold"/>
                                        <p:tgtEl>
                                          <p:spTgt spid="53"/>
                                        </p:tgtEl>
                                        <p:attrNameLst>
                                          <p:attrName>ppt_y</p:attrName>
                                        </p:attrNameLst>
                                      </p:cBhvr>
                                      <p:tavLst>
                                        <p:tav tm="0">
                                          <p:val>
                                            <p:strVal val="#ppt_y"/>
                                          </p:val>
                                        </p:tav>
                                        <p:tav tm="100000">
                                          <p:val>
                                            <p:strVal val="#ppt_y"/>
                                          </p:val>
                                        </p:tav>
                                      </p:tavLst>
                                    </p:anim>
                                    <p:animEffect transition="in" filter="wipe(right)" prLst="gradientSize: 0.1">
                                      <p:cBhvr>
                                        <p:cTn id="15" dur="500"/>
                                        <p:tgtEl>
                                          <p:spTgt spid="53"/>
                                        </p:tgtEl>
                                      </p:cBhvr>
                                    </p:animEffect>
                                  </p:childTnLst>
                                </p:cTn>
                              </p:par>
                              <p:par>
                                <p:cTn id="16" presetID="29" presetClass="entr" presetSubtype="0" fill="hold" nodeType="withEffect">
                                  <p:stCondLst>
                                    <p:cond delay="0"/>
                                  </p:stCondLst>
                                  <p:childTnLst>
                                    <p:set>
                                      <p:cBhvr>
                                        <p:cTn id="17" dur="1" fill="hold">
                                          <p:stCondLst>
                                            <p:cond delay="0"/>
                                          </p:stCondLst>
                                        </p:cTn>
                                        <p:tgtEl>
                                          <p:spTgt spid="61"/>
                                        </p:tgtEl>
                                        <p:attrNameLst>
                                          <p:attrName>style.visibility</p:attrName>
                                        </p:attrNameLst>
                                      </p:cBhvr>
                                      <p:to>
                                        <p:strVal val="visible"/>
                                      </p:to>
                                    </p:set>
                                    <p:anim calcmode="lin" valueType="num">
                                      <p:cBhvr>
                                        <p:cTn id="18" dur="500" fill="hold"/>
                                        <p:tgtEl>
                                          <p:spTgt spid="61"/>
                                        </p:tgtEl>
                                        <p:attrNameLst>
                                          <p:attrName>ppt_x</p:attrName>
                                        </p:attrNameLst>
                                      </p:cBhvr>
                                      <p:tavLst>
                                        <p:tav tm="0">
                                          <p:val>
                                            <p:strVal val="#ppt_x-.2"/>
                                          </p:val>
                                        </p:tav>
                                        <p:tav tm="100000">
                                          <p:val>
                                            <p:strVal val="#ppt_x"/>
                                          </p:val>
                                        </p:tav>
                                      </p:tavLst>
                                    </p:anim>
                                    <p:anim calcmode="lin" valueType="num">
                                      <p:cBhvr>
                                        <p:cTn id="19" dur="500" fill="hold"/>
                                        <p:tgtEl>
                                          <p:spTgt spid="61"/>
                                        </p:tgtEl>
                                        <p:attrNameLst>
                                          <p:attrName>ppt_y</p:attrName>
                                        </p:attrNameLst>
                                      </p:cBhvr>
                                      <p:tavLst>
                                        <p:tav tm="0">
                                          <p:val>
                                            <p:strVal val="#ppt_y"/>
                                          </p:val>
                                        </p:tav>
                                        <p:tav tm="100000">
                                          <p:val>
                                            <p:strVal val="#ppt_y"/>
                                          </p:val>
                                        </p:tav>
                                      </p:tavLst>
                                    </p:anim>
                                    <p:animEffect transition="in" filter="wipe(right)" prLst="gradientSize: 0.1">
                                      <p:cBhvr>
                                        <p:cTn id="20" dur="500"/>
                                        <p:tgtEl>
                                          <p:spTgt spid="61"/>
                                        </p:tgtEl>
                                      </p:cBhvr>
                                    </p:animEffect>
                                  </p:childTnLst>
                                </p:cTn>
                              </p:par>
                              <p:par>
                                <p:cTn id="21" presetID="29" presetClass="entr" presetSubtype="0" fill="hold" nodeType="withEffect">
                                  <p:stCondLst>
                                    <p:cond delay="0"/>
                                  </p:stCondLst>
                                  <p:childTnLst>
                                    <p:set>
                                      <p:cBhvr>
                                        <p:cTn id="22" dur="1" fill="hold">
                                          <p:stCondLst>
                                            <p:cond delay="0"/>
                                          </p:stCondLst>
                                        </p:cTn>
                                        <p:tgtEl>
                                          <p:spTgt spid="70"/>
                                        </p:tgtEl>
                                        <p:attrNameLst>
                                          <p:attrName>style.visibility</p:attrName>
                                        </p:attrNameLst>
                                      </p:cBhvr>
                                      <p:to>
                                        <p:strVal val="visible"/>
                                      </p:to>
                                    </p:set>
                                    <p:anim calcmode="lin" valueType="num">
                                      <p:cBhvr>
                                        <p:cTn id="23" dur="500" fill="hold"/>
                                        <p:tgtEl>
                                          <p:spTgt spid="70"/>
                                        </p:tgtEl>
                                        <p:attrNameLst>
                                          <p:attrName>ppt_x</p:attrName>
                                        </p:attrNameLst>
                                      </p:cBhvr>
                                      <p:tavLst>
                                        <p:tav tm="0">
                                          <p:val>
                                            <p:strVal val="#ppt_x-.2"/>
                                          </p:val>
                                        </p:tav>
                                        <p:tav tm="100000">
                                          <p:val>
                                            <p:strVal val="#ppt_x"/>
                                          </p:val>
                                        </p:tav>
                                      </p:tavLst>
                                    </p:anim>
                                    <p:anim calcmode="lin" valueType="num">
                                      <p:cBhvr>
                                        <p:cTn id="24" dur="500" fill="hold"/>
                                        <p:tgtEl>
                                          <p:spTgt spid="70"/>
                                        </p:tgtEl>
                                        <p:attrNameLst>
                                          <p:attrName>ppt_y</p:attrName>
                                        </p:attrNameLst>
                                      </p:cBhvr>
                                      <p:tavLst>
                                        <p:tav tm="0">
                                          <p:val>
                                            <p:strVal val="#ppt_y"/>
                                          </p:val>
                                        </p:tav>
                                        <p:tav tm="100000">
                                          <p:val>
                                            <p:strVal val="#ppt_y"/>
                                          </p:val>
                                        </p:tav>
                                      </p:tavLst>
                                    </p:anim>
                                    <p:animEffect transition="in" filter="wipe(right)" prLst="gradientSize: 0.1">
                                      <p:cBhvr>
                                        <p:cTn id="25" dur="500"/>
                                        <p:tgtEl>
                                          <p:spTgt spid="70"/>
                                        </p:tgtEl>
                                      </p:cBhvr>
                                    </p:animEffect>
                                  </p:childTnLst>
                                </p:cTn>
                              </p:par>
                              <p:par>
                                <p:cTn id="26" presetID="29" presetClass="entr" presetSubtype="0" fill="hold" nodeType="withEffect">
                                  <p:stCondLst>
                                    <p:cond delay="0"/>
                                  </p:stCondLst>
                                  <p:childTnLst>
                                    <p:set>
                                      <p:cBhvr>
                                        <p:cTn id="27" dur="1" fill="hold">
                                          <p:stCondLst>
                                            <p:cond delay="0"/>
                                          </p:stCondLst>
                                        </p:cTn>
                                        <p:tgtEl>
                                          <p:spTgt spid="69"/>
                                        </p:tgtEl>
                                        <p:attrNameLst>
                                          <p:attrName>style.visibility</p:attrName>
                                        </p:attrNameLst>
                                      </p:cBhvr>
                                      <p:to>
                                        <p:strVal val="visible"/>
                                      </p:to>
                                    </p:set>
                                    <p:anim calcmode="lin" valueType="num">
                                      <p:cBhvr>
                                        <p:cTn id="28" dur="500" fill="hold"/>
                                        <p:tgtEl>
                                          <p:spTgt spid="69"/>
                                        </p:tgtEl>
                                        <p:attrNameLst>
                                          <p:attrName>ppt_x</p:attrName>
                                        </p:attrNameLst>
                                      </p:cBhvr>
                                      <p:tavLst>
                                        <p:tav tm="0">
                                          <p:val>
                                            <p:strVal val="#ppt_x-.2"/>
                                          </p:val>
                                        </p:tav>
                                        <p:tav tm="100000">
                                          <p:val>
                                            <p:strVal val="#ppt_x"/>
                                          </p:val>
                                        </p:tav>
                                      </p:tavLst>
                                    </p:anim>
                                    <p:anim calcmode="lin" valueType="num">
                                      <p:cBhvr>
                                        <p:cTn id="29" dur="500" fill="hold"/>
                                        <p:tgtEl>
                                          <p:spTgt spid="69"/>
                                        </p:tgtEl>
                                        <p:attrNameLst>
                                          <p:attrName>ppt_y</p:attrName>
                                        </p:attrNameLst>
                                      </p:cBhvr>
                                      <p:tavLst>
                                        <p:tav tm="0">
                                          <p:val>
                                            <p:strVal val="#ppt_y"/>
                                          </p:val>
                                        </p:tav>
                                        <p:tav tm="100000">
                                          <p:val>
                                            <p:strVal val="#ppt_y"/>
                                          </p:val>
                                        </p:tav>
                                      </p:tavLst>
                                    </p:anim>
                                    <p:animEffect transition="in" filter="wipe(right)" prLst="gradientSize: 0.1">
                                      <p:cBhvr>
                                        <p:cTn id="30" dur="500"/>
                                        <p:tgtEl>
                                          <p:spTgt spid="69"/>
                                        </p:tgtEl>
                                      </p:cBhvr>
                                    </p:animEffect>
                                  </p:childTnLst>
                                </p:cTn>
                              </p:par>
                              <p:par>
                                <p:cTn id="31" presetID="29" presetClass="entr" presetSubtype="0" fill="hold" nodeType="withEffect">
                                  <p:stCondLst>
                                    <p:cond delay="0"/>
                                  </p:stCondLst>
                                  <p:childTnLst>
                                    <p:set>
                                      <p:cBhvr>
                                        <p:cTn id="32" dur="1" fill="hold">
                                          <p:stCondLst>
                                            <p:cond delay="0"/>
                                          </p:stCondLst>
                                        </p:cTn>
                                        <p:tgtEl>
                                          <p:spTgt spid="87"/>
                                        </p:tgtEl>
                                        <p:attrNameLst>
                                          <p:attrName>style.visibility</p:attrName>
                                        </p:attrNameLst>
                                      </p:cBhvr>
                                      <p:to>
                                        <p:strVal val="visible"/>
                                      </p:to>
                                    </p:set>
                                    <p:anim calcmode="lin" valueType="num">
                                      <p:cBhvr>
                                        <p:cTn id="33" dur="500" fill="hold"/>
                                        <p:tgtEl>
                                          <p:spTgt spid="87"/>
                                        </p:tgtEl>
                                        <p:attrNameLst>
                                          <p:attrName>ppt_x</p:attrName>
                                        </p:attrNameLst>
                                      </p:cBhvr>
                                      <p:tavLst>
                                        <p:tav tm="0">
                                          <p:val>
                                            <p:strVal val="#ppt_x-.2"/>
                                          </p:val>
                                        </p:tav>
                                        <p:tav tm="100000">
                                          <p:val>
                                            <p:strVal val="#ppt_x"/>
                                          </p:val>
                                        </p:tav>
                                      </p:tavLst>
                                    </p:anim>
                                    <p:anim calcmode="lin" valueType="num">
                                      <p:cBhvr>
                                        <p:cTn id="34" dur="500" fill="hold"/>
                                        <p:tgtEl>
                                          <p:spTgt spid="87"/>
                                        </p:tgtEl>
                                        <p:attrNameLst>
                                          <p:attrName>ppt_y</p:attrName>
                                        </p:attrNameLst>
                                      </p:cBhvr>
                                      <p:tavLst>
                                        <p:tav tm="0">
                                          <p:val>
                                            <p:strVal val="#ppt_y"/>
                                          </p:val>
                                        </p:tav>
                                        <p:tav tm="100000">
                                          <p:val>
                                            <p:strVal val="#ppt_y"/>
                                          </p:val>
                                        </p:tav>
                                      </p:tavLst>
                                    </p:anim>
                                    <p:animEffect transition="in" filter="wipe(right)" prLst="gradientSize: 0.1">
                                      <p:cBhvr>
                                        <p:cTn id="35" dur="500"/>
                                        <p:tgtEl>
                                          <p:spTgt spid="87"/>
                                        </p:tgtEl>
                                      </p:cBhvr>
                                    </p:animEffect>
                                  </p:childTnLst>
                                </p:cTn>
                              </p:par>
                              <p:par>
                                <p:cTn id="36" presetID="29" presetClass="entr" presetSubtype="0" fill="hold" nodeType="withEffect">
                                  <p:stCondLst>
                                    <p:cond delay="0"/>
                                  </p:stCondLst>
                                  <p:childTnLst>
                                    <p:set>
                                      <p:cBhvr>
                                        <p:cTn id="37" dur="1" fill="hold">
                                          <p:stCondLst>
                                            <p:cond delay="0"/>
                                          </p:stCondLst>
                                        </p:cTn>
                                        <p:tgtEl>
                                          <p:spTgt spid="95"/>
                                        </p:tgtEl>
                                        <p:attrNameLst>
                                          <p:attrName>style.visibility</p:attrName>
                                        </p:attrNameLst>
                                      </p:cBhvr>
                                      <p:to>
                                        <p:strVal val="visible"/>
                                      </p:to>
                                    </p:set>
                                    <p:anim calcmode="lin" valueType="num">
                                      <p:cBhvr>
                                        <p:cTn id="38" dur="500" fill="hold"/>
                                        <p:tgtEl>
                                          <p:spTgt spid="95"/>
                                        </p:tgtEl>
                                        <p:attrNameLst>
                                          <p:attrName>ppt_x</p:attrName>
                                        </p:attrNameLst>
                                      </p:cBhvr>
                                      <p:tavLst>
                                        <p:tav tm="0">
                                          <p:val>
                                            <p:strVal val="#ppt_x-.2"/>
                                          </p:val>
                                        </p:tav>
                                        <p:tav tm="100000">
                                          <p:val>
                                            <p:strVal val="#ppt_x"/>
                                          </p:val>
                                        </p:tav>
                                      </p:tavLst>
                                    </p:anim>
                                    <p:anim calcmode="lin" valueType="num">
                                      <p:cBhvr>
                                        <p:cTn id="39" dur="500" fill="hold"/>
                                        <p:tgtEl>
                                          <p:spTgt spid="95"/>
                                        </p:tgtEl>
                                        <p:attrNameLst>
                                          <p:attrName>ppt_y</p:attrName>
                                        </p:attrNameLst>
                                      </p:cBhvr>
                                      <p:tavLst>
                                        <p:tav tm="0">
                                          <p:val>
                                            <p:strVal val="#ppt_y"/>
                                          </p:val>
                                        </p:tav>
                                        <p:tav tm="100000">
                                          <p:val>
                                            <p:strVal val="#ppt_y"/>
                                          </p:val>
                                        </p:tav>
                                      </p:tavLst>
                                    </p:anim>
                                    <p:animEffect transition="in" filter="wipe(right)" prLst="gradientSize: 0.1">
                                      <p:cBhvr>
                                        <p:cTn id="40" dur="500"/>
                                        <p:tgtEl>
                                          <p:spTgt spid="95"/>
                                        </p:tgtEl>
                                      </p:cBhvr>
                                    </p:animEffect>
                                  </p:childTnLst>
                                </p:cTn>
                              </p:par>
                              <p:par>
                                <p:cTn id="41" presetID="29" presetClass="entr" presetSubtype="0" fill="hold" nodeType="withEffect">
                                  <p:stCondLst>
                                    <p:cond delay="0"/>
                                  </p:stCondLst>
                                  <p:childTnLst>
                                    <p:set>
                                      <p:cBhvr>
                                        <p:cTn id="42" dur="1" fill="hold">
                                          <p:stCondLst>
                                            <p:cond delay="0"/>
                                          </p:stCondLst>
                                        </p:cTn>
                                        <p:tgtEl>
                                          <p:spTgt spid="103"/>
                                        </p:tgtEl>
                                        <p:attrNameLst>
                                          <p:attrName>style.visibility</p:attrName>
                                        </p:attrNameLst>
                                      </p:cBhvr>
                                      <p:to>
                                        <p:strVal val="visible"/>
                                      </p:to>
                                    </p:set>
                                    <p:anim calcmode="lin" valueType="num">
                                      <p:cBhvr>
                                        <p:cTn id="43" dur="500" fill="hold"/>
                                        <p:tgtEl>
                                          <p:spTgt spid="103"/>
                                        </p:tgtEl>
                                        <p:attrNameLst>
                                          <p:attrName>ppt_x</p:attrName>
                                        </p:attrNameLst>
                                      </p:cBhvr>
                                      <p:tavLst>
                                        <p:tav tm="0">
                                          <p:val>
                                            <p:strVal val="#ppt_x-.2"/>
                                          </p:val>
                                        </p:tav>
                                        <p:tav tm="100000">
                                          <p:val>
                                            <p:strVal val="#ppt_x"/>
                                          </p:val>
                                        </p:tav>
                                      </p:tavLst>
                                    </p:anim>
                                    <p:anim calcmode="lin" valueType="num">
                                      <p:cBhvr>
                                        <p:cTn id="44" dur="500" fill="hold"/>
                                        <p:tgtEl>
                                          <p:spTgt spid="103"/>
                                        </p:tgtEl>
                                        <p:attrNameLst>
                                          <p:attrName>ppt_y</p:attrName>
                                        </p:attrNameLst>
                                      </p:cBhvr>
                                      <p:tavLst>
                                        <p:tav tm="0">
                                          <p:val>
                                            <p:strVal val="#ppt_y"/>
                                          </p:val>
                                        </p:tav>
                                        <p:tav tm="100000">
                                          <p:val>
                                            <p:strVal val="#ppt_y"/>
                                          </p:val>
                                        </p:tav>
                                      </p:tavLst>
                                    </p:anim>
                                    <p:animEffect transition="in" filter="wipe(right)" prLst="gradientSize: 0.1">
                                      <p:cBhvr>
                                        <p:cTn id="45" dur="500"/>
                                        <p:tgtEl>
                                          <p:spTgt spid="1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3"/>
          <p:cNvSpPr txBox="1">
            <a:spLocks noChangeArrowheads="1"/>
          </p:cNvSpPr>
          <p:nvPr/>
        </p:nvSpPr>
        <p:spPr bwMode="auto">
          <a:xfrm>
            <a:off x="323529" y="1340768"/>
            <a:ext cx="8496944" cy="54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algn="just" eaLnBrk="1" hangingPunct="1">
              <a:lnSpc>
                <a:spcPct val="105000"/>
              </a:lnSpc>
              <a:spcBef>
                <a:spcPct val="20000"/>
              </a:spcBef>
              <a:buClr>
                <a:schemeClr val="accent1"/>
              </a:buClr>
              <a:buSzPct val="85000"/>
              <a:buFont typeface="Wingdings 2" panose="05020102010507070707" pitchFamily="18" charset="2"/>
              <a:buChar char=""/>
              <a:defRPr/>
            </a:pPr>
            <a:r>
              <a:rPr lang="zh-TW" altLang="en-US" sz="2600" b="1" dirty="0" smtClean="0">
                <a:latin typeface="Times New Roman" panose="02020603050405020304" pitchFamily="18" charset="0"/>
                <a:ea typeface="微軟正黑體" panose="020B0604030504040204" pitchFamily="34" charset="-120"/>
                <a:cs typeface="Times New Roman" panose="02020603050405020304" pitchFamily="18" charset="0"/>
              </a:rPr>
              <a:t>數位學習定義</a:t>
            </a:r>
            <a:r>
              <a:rPr lang="zh-TW" altLang="en-US" sz="2600" dirty="0" smtClean="0">
                <a:latin typeface="Times New Roman" panose="02020603050405020304" pitchFamily="18" charset="0"/>
                <a:ea typeface="微軟正黑體" panose="020B0604030504040204" pitchFamily="34" charset="-120"/>
                <a:cs typeface="Times New Roman" panose="02020603050405020304" pitchFamily="18" charset="0"/>
              </a:rPr>
              <a:t>：</a:t>
            </a:r>
            <a:endParaRPr lang="en-US" altLang="zh-TW" sz="2600" dirty="0" smtClean="0">
              <a:latin typeface="Times New Roman" panose="02020603050405020304" pitchFamily="18" charset="0"/>
              <a:ea typeface="微軟正黑體" panose="020B0604030504040204" pitchFamily="34" charset="-120"/>
              <a:cs typeface="Times New Roman" panose="02020603050405020304" pitchFamily="18" charset="0"/>
            </a:endParaRPr>
          </a:p>
          <a:p>
            <a:pPr marL="457200" indent="-457200" algn="just" eaLnBrk="1" hangingPunct="1">
              <a:lnSpc>
                <a:spcPct val="105000"/>
              </a:lnSpc>
              <a:spcBef>
                <a:spcPct val="20000"/>
              </a:spcBef>
              <a:buClr>
                <a:schemeClr val="accent1"/>
              </a:buClr>
              <a:buSzPct val="85000"/>
              <a:buFont typeface="Wingdings" panose="05000000000000000000" pitchFamily="2" charset="2"/>
              <a:buChar char="Ø"/>
              <a:defRPr/>
            </a:pPr>
            <a:r>
              <a:rPr lang="en-US" altLang="zh-TW" sz="2600" dirty="0">
                <a:latin typeface="Times New Roman" panose="02020603050405020304" pitchFamily="18" charset="0"/>
                <a:ea typeface="微軟正黑體" panose="020B0604030504040204" pitchFamily="34" charset="-120"/>
                <a:cs typeface="Times New Roman" panose="02020603050405020304" pitchFamily="18" charset="0"/>
              </a:rPr>
              <a:t>Rosenberg(2001)</a:t>
            </a:r>
            <a:r>
              <a:rPr lang="zh-TW" altLang="zh-TW" sz="2600" dirty="0">
                <a:latin typeface="Times New Roman" panose="02020603050405020304" pitchFamily="18" charset="0"/>
                <a:ea typeface="微軟正黑體" panose="020B0604030504040204" pitchFamily="34" charset="-120"/>
                <a:cs typeface="Times New Roman" panose="02020603050405020304" pitchFamily="18" charset="0"/>
              </a:rPr>
              <a:t>指出數位學習利用網路科技傳遞更多元的資訊以</a:t>
            </a:r>
            <a:r>
              <a:rPr lang="zh-TW" altLang="zh-TW" sz="2600" dirty="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增進知識</a:t>
            </a:r>
            <a:r>
              <a:rPr lang="zh-TW" altLang="zh-TW" sz="2600" dirty="0">
                <a:latin typeface="Times New Roman" panose="02020603050405020304" pitchFamily="18" charset="0"/>
                <a:ea typeface="微軟正黑體" panose="020B0604030504040204" pitchFamily="34" charset="-120"/>
                <a:cs typeface="Times New Roman" panose="02020603050405020304" pitchFamily="18" charset="0"/>
              </a:rPr>
              <a:t>和</a:t>
            </a:r>
            <a:r>
              <a:rPr lang="zh-TW" altLang="zh-TW" sz="2600" dirty="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學習成效</a:t>
            </a:r>
            <a:r>
              <a:rPr lang="zh-TW" altLang="zh-TW" sz="2600" dirty="0">
                <a:latin typeface="Times New Roman" panose="02020603050405020304" pitchFamily="18" charset="0"/>
                <a:ea typeface="微軟正黑體" panose="020B0604030504040204" pitchFamily="34" charset="-120"/>
                <a:cs typeface="Times New Roman" panose="02020603050405020304" pitchFamily="18" charset="0"/>
              </a:rPr>
              <a:t>的方法</a:t>
            </a:r>
            <a:r>
              <a:rPr lang="zh-TW" altLang="en-US" sz="2600" dirty="0" smtClean="0">
                <a:latin typeface="Times New Roman" panose="02020603050405020304" pitchFamily="18" charset="0"/>
                <a:ea typeface="微軟正黑體" panose="020B0604030504040204" pitchFamily="34" charset="-120"/>
                <a:cs typeface="Times New Roman" panose="02020603050405020304" pitchFamily="18" charset="0"/>
              </a:rPr>
              <a:t>。</a:t>
            </a:r>
            <a:endParaRPr lang="en-US" altLang="zh-TW" sz="2600" dirty="0" smtClean="0">
              <a:latin typeface="Times New Roman" panose="02020603050405020304" pitchFamily="18" charset="0"/>
              <a:ea typeface="微軟正黑體" panose="020B0604030504040204" pitchFamily="34" charset="-120"/>
              <a:cs typeface="Times New Roman" panose="02020603050405020304" pitchFamily="18" charset="0"/>
            </a:endParaRPr>
          </a:p>
          <a:p>
            <a:pPr algn="just" eaLnBrk="1" hangingPunct="1">
              <a:lnSpc>
                <a:spcPct val="105000"/>
              </a:lnSpc>
              <a:spcBef>
                <a:spcPct val="20000"/>
              </a:spcBef>
              <a:buClr>
                <a:schemeClr val="accent1"/>
              </a:buClr>
              <a:buSzPct val="85000"/>
              <a:buFont typeface="Wingdings 2" panose="05020102010507070707" pitchFamily="18" charset="2"/>
              <a:buChar char=""/>
              <a:defRPr/>
            </a:pPr>
            <a:r>
              <a:rPr lang="zh-TW" altLang="en-US" sz="2600" b="1" dirty="0" smtClean="0">
                <a:latin typeface="Times New Roman" panose="02020603050405020304" pitchFamily="18" charset="0"/>
                <a:ea typeface="微軟正黑體" panose="020B0604030504040204" pitchFamily="34" charset="-120"/>
                <a:cs typeface="Times New Roman" panose="02020603050405020304" pitchFamily="18" charset="0"/>
              </a:rPr>
              <a:t>數位學習優缺點：</a:t>
            </a:r>
            <a:endParaRPr lang="en-US" altLang="zh-TW" sz="2600" b="1" dirty="0" smtClean="0">
              <a:latin typeface="Times New Roman" panose="02020603050405020304" pitchFamily="18" charset="0"/>
              <a:ea typeface="微軟正黑體" panose="020B0604030504040204" pitchFamily="34" charset="-120"/>
              <a:cs typeface="Times New Roman" panose="02020603050405020304" pitchFamily="18" charset="0"/>
            </a:endParaRPr>
          </a:p>
          <a:p>
            <a:pPr marL="457200" indent="-457200" algn="just" eaLnBrk="1" hangingPunct="1">
              <a:lnSpc>
                <a:spcPct val="105000"/>
              </a:lnSpc>
              <a:spcBef>
                <a:spcPct val="20000"/>
              </a:spcBef>
              <a:buClr>
                <a:schemeClr val="accent1"/>
              </a:buClr>
              <a:buSzPct val="85000"/>
              <a:buFont typeface="Wingdings" panose="05000000000000000000" pitchFamily="2" charset="2"/>
              <a:buChar char="Ø"/>
              <a:defRPr/>
            </a:pPr>
            <a:r>
              <a:rPr lang="en-US" altLang="zh-TW" sz="2600" dirty="0" err="1" smtClean="0">
                <a:latin typeface="Times New Roman" panose="02020603050405020304" pitchFamily="18" charset="0"/>
                <a:ea typeface="微軟正黑體" panose="020B0604030504040204" pitchFamily="34" charset="-120"/>
                <a:cs typeface="Times New Roman" panose="02020603050405020304" pitchFamily="18" charset="0"/>
              </a:rPr>
              <a:t>Rovai</a:t>
            </a:r>
            <a:r>
              <a:rPr lang="en-US"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(2000)</a:t>
            </a:r>
            <a:r>
              <a:rPr lang="zh-TW" altLang="en-US" sz="2600" dirty="0" smtClean="0">
                <a:latin typeface="Times New Roman" panose="02020603050405020304" pitchFamily="18" charset="0"/>
                <a:ea typeface="微軟正黑體" panose="020B0604030504040204" pitchFamily="34" charset="-120"/>
                <a:cs typeface="Times New Roman" panose="02020603050405020304" pitchFamily="18" charset="0"/>
              </a:rPr>
              <a:t>：</a:t>
            </a:r>
            <a:endParaRPr lang="en-US" altLang="zh-TW" sz="2600" dirty="0" smtClean="0">
              <a:latin typeface="Times New Roman" panose="02020603050405020304" pitchFamily="18" charset="0"/>
              <a:ea typeface="微軟正黑體" panose="020B0604030504040204" pitchFamily="34" charset="-120"/>
              <a:cs typeface="Times New Roman" panose="02020603050405020304" pitchFamily="18" charset="0"/>
            </a:endParaRPr>
          </a:p>
          <a:p>
            <a:pPr marL="0" indent="0" algn="just" eaLnBrk="1" hangingPunct="1">
              <a:lnSpc>
                <a:spcPct val="105000"/>
              </a:lnSpc>
              <a:spcBef>
                <a:spcPct val="20000"/>
              </a:spcBef>
              <a:buClr>
                <a:schemeClr val="accent1"/>
              </a:buClr>
              <a:buSzPct val="85000"/>
              <a:defRPr/>
            </a:pPr>
            <a:r>
              <a:rPr lang="zh-TW" altLang="en-US" sz="2600" dirty="0">
                <a:latin typeface="Times New Roman" panose="02020603050405020304" pitchFamily="18" charset="0"/>
                <a:ea typeface="微軟正黑體" panose="020B0604030504040204" pitchFamily="34" charset="-120"/>
                <a:cs typeface="Times New Roman" panose="02020603050405020304" pitchFamily="18" charset="0"/>
              </a:rPr>
              <a:t> </a:t>
            </a:r>
            <a:r>
              <a:rPr lang="zh-TW" altLang="en-US" sz="2600" dirty="0" smtClean="0">
                <a:latin typeface="Times New Roman" panose="02020603050405020304" pitchFamily="18" charset="0"/>
                <a:ea typeface="微軟正黑體" panose="020B0604030504040204" pitchFamily="34" charset="-120"/>
                <a:cs typeface="Times New Roman" panose="02020603050405020304" pitchFamily="18" charset="0"/>
              </a:rPr>
              <a:t>    優點：</a:t>
            </a:r>
            <a:r>
              <a:rPr lang="en-US"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(1)</a:t>
            </a:r>
            <a:r>
              <a:rPr lang="zh-TW"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互動</a:t>
            </a:r>
            <a:r>
              <a:rPr lang="zh-TW" altLang="zh-TW" sz="2600" dirty="0">
                <a:latin typeface="Times New Roman" panose="02020603050405020304" pitchFamily="18" charset="0"/>
                <a:ea typeface="微軟正黑體" panose="020B0604030504040204" pitchFamily="34" charset="-120"/>
                <a:cs typeface="Times New Roman" panose="02020603050405020304" pitchFamily="18" charset="0"/>
              </a:rPr>
              <a:t>多元化</a:t>
            </a:r>
            <a:r>
              <a:rPr lang="en-US" altLang="zh-TW" sz="2600" dirty="0">
                <a:latin typeface="Times New Roman" panose="02020603050405020304" pitchFamily="18" charset="0"/>
                <a:ea typeface="微軟正黑體" panose="020B0604030504040204" pitchFamily="34" charset="-120"/>
                <a:cs typeface="Times New Roman" panose="02020603050405020304" pitchFamily="18" charset="0"/>
              </a:rPr>
              <a:t>(Interactive Diversity</a:t>
            </a:r>
            <a:r>
              <a:rPr lang="en-US"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a:t>
            </a:r>
            <a:endParaRPr lang="zh-TW" altLang="zh-TW" sz="2600" dirty="0">
              <a:latin typeface="Times New Roman" panose="02020603050405020304" pitchFamily="18" charset="0"/>
              <a:ea typeface="微軟正黑體" panose="020B0604030504040204" pitchFamily="34" charset="-120"/>
              <a:cs typeface="Times New Roman" panose="02020603050405020304" pitchFamily="18" charset="0"/>
            </a:endParaRPr>
          </a:p>
          <a:p>
            <a:pPr marL="0" lvl="0" indent="0" algn="just" eaLnBrk="1" hangingPunct="1">
              <a:lnSpc>
                <a:spcPct val="105000"/>
              </a:lnSpc>
              <a:spcBef>
                <a:spcPct val="20000"/>
              </a:spcBef>
              <a:buClr>
                <a:schemeClr val="accent1"/>
              </a:buClr>
              <a:buSzPct val="85000"/>
              <a:defRPr/>
            </a:pPr>
            <a:r>
              <a:rPr lang="en-US"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   </a:t>
            </a:r>
            <a:r>
              <a:rPr lang="zh-TW" altLang="en-US" sz="2600" dirty="0" smtClean="0">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        </a:t>
            </a:r>
            <a:r>
              <a:rPr lang="zh-TW" altLang="en-US" sz="2600" dirty="0" smtClean="0">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2600" dirty="0">
                <a:latin typeface="Times New Roman" panose="02020603050405020304" pitchFamily="18" charset="0"/>
                <a:ea typeface="微軟正黑體" panose="020B0604030504040204" pitchFamily="34" charset="-120"/>
                <a:cs typeface="Times New Roman" panose="02020603050405020304" pitchFamily="18" charset="0"/>
              </a:rPr>
              <a:t>2</a:t>
            </a:r>
            <a:r>
              <a:rPr lang="en-US"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a:t>
            </a:r>
            <a:r>
              <a:rPr lang="zh-TW"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教材</a:t>
            </a:r>
            <a:r>
              <a:rPr lang="zh-TW" altLang="zh-TW" sz="2600" dirty="0">
                <a:latin typeface="Times New Roman" panose="02020603050405020304" pitchFamily="18" charset="0"/>
                <a:ea typeface="微軟正黑體" panose="020B0604030504040204" pitchFamily="34" charset="-120"/>
                <a:cs typeface="Times New Roman" panose="02020603050405020304" pitchFamily="18" charset="0"/>
              </a:rPr>
              <a:t>多樣性</a:t>
            </a:r>
            <a:r>
              <a:rPr lang="en-US" altLang="zh-TW" sz="2600" dirty="0">
                <a:latin typeface="Times New Roman" panose="02020603050405020304" pitchFamily="18" charset="0"/>
                <a:ea typeface="微軟正黑體" panose="020B0604030504040204" pitchFamily="34" charset="-120"/>
                <a:cs typeface="Times New Roman" panose="02020603050405020304" pitchFamily="18" charset="0"/>
              </a:rPr>
              <a:t>(Teaching Materials Diversity</a:t>
            </a:r>
            <a:r>
              <a:rPr lang="en-US"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a:t>
            </a:r>
            <a:endParaRPr lang="en-US" altLang="zh-TW" sz="2600" dirty="0">
              <a:latin typeface="Times New Roman" panose="02020603050405020304" pitchFamily="18" charset="0"/>
              <a:ea typeface="微軟正黑體" panose="020B0604030504040204" pitchFamily="34" charset="-120"/>
              <a:cs typeface="Times New Roman" panose="02020603050405020304" pitchFamily="18" charset="0"/>
            </a:endParaRPr>
          </a:p>
          <a:p>
            <a:pPr marL="0" lvl="0" indent="0" algn="just" eaLnBrk="1" hangingPunct="1">
              <a:lnSpc>
                <a:spcPct val="105000"/>
              </a:lnSpc>
              <a:spcBef>
                <a:spcPct val="20000"/>
              </a:spcBef>
              <a:buClr>
                <a:schemeClr val="accent1"/>
              </a:buClr>
              <a:buSzPct val="85000"/>
              <a:defRPr/>
            </a:pPr>
            <a:r>
              <a:rPr lang="zh-TW" altLang="en-US" sz="2600" dirty="0" smtClean="0">
                <a:latin typeface="Times New Roman" panose="02020603050405020304" pitchFamily="18" charset="0"/>
                <a:ea typeface="微軟正黑體" panose="020B0604030504040204" pitchFamily="34" charset="-120"/>
                <a:cs typeface="Times New Roman" panose="02020603050405020304" pitchFamily="18" charset="0"/>
              </a:rPr>
              <a:t>     </a:t>
            </a:r>
            <a:r>
              <a:rPr lang="zh-TW"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缺點</a:t>
            </a:r>
            <a:r>
              <a:rPr lang="zh-TW" altLang="en-US" sz="2600" dirty="0" smtClean="0">
                <a:latin typeface="Times New Roman" panose="02020603050405020304" pitchFamily="18" charset="0"/>
                <a:ea typeface="微軟正黑體" panose="020B0604030504040204" pitchFamily="34" charset="-120"/>
                <a:cs typeface="Times New Roman" panose="02020603050405020304" pitchFamily="18" charset="0"/>
              </a:rPr>
              <a:t>：</a:t>
            </a:r>
            <a:r>
              <a:rPr lang="en-US"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(1)</a:t>
            </a:r>
            <a:r>
              <a:rPr lang="zh-TW"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資訊來源</a:t>
            </a:r>
            <a:r>
              <a:rPr lang="en-US" altLang="zh-TW" sz="2800" dirty="0">
                <a:latin typeface="Times New Roman" panose="02020603050405020304" pitchFamily="18" charset="0"/>
                <a:cs typeface="Times New Roman" panose="02020603050405020304" pitchFamily="18" charset="0"/>
              </a:rPr>
              <a:t>(Information Sources)</a:t>
            </a:r>
            <a:endParaRPr lang="en-US" altLang="zh-TW" sz="2600" dirty="0" smtClean="0">
              <a:latin typeface="Times New Roman" panose="02020603050405020304" pitchFamily="18" charset="0"/>
              <a:ea typeface="微軟正黑體" panose="020B0604030504040204" pitchFamily="34" charset="-120"/>
              <a:cs typeface="Times New Roman" panose="02020603050405020304" pitchFamily="18" charset="0"/>
            </a:endParaRPr>
          </a:p>
          <a:p>
            <a:pPr marL="0" lvl="0" indent="0" algn="just" eaLnBrk="1" hangingPunct="1">
              <a:lnSpc>
                <a:spcPct val="105000"/>
              </a:lnSpc>
              <a:spcBef>
                <a:spcPct val="20000"/>
              </a:spcBef>
              <a:buClr>
                <a:schemeClr val="accent1"/>
              </a:buClr>
              <a:buSzPct val="85000"/>
              <a:defRPr/>
            </a:pPr>
            <a:r>
              <a:rPr lang="zh-TW" altLang="en-US" sz="2600" dirty="0" smtClean="0">
                <a:latin typeface="Times New Roman" panose="02020603050405020304" pitchFamily="18" charset="0"/>
                <a:ea typeface="微軟正黑體" panose="020B0604030504040204" pitchFamily="34" charset="-120"/>
                <a:cs typeface="Times New Roman" panose="02020603050405020304" pitchFamily="18" charset="0"/>
              </a:rPr>
              <a:t>                 </a:t>
            </a:r>
            <a:r>
              <a:rPr lang="en-US"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(2)</a:t>
            </a:r>
            <a:r>
              <a:rPr lang="zh-TW"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教學情境</a:t>
            </a:r>
            <a:r>
              <a:rPr lang="en-US"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(Teaching Situations)</a:t>
            </a:r>
          </a:p>
        </p:txBody>
      </p:sp>
      <p:sp>
        <p:nvSpPr>
          <p:cNvPr id="5" name="Rectangle 47"/>
          <p:cNvSpPr>
            <a:spLocks noGrp="1" noChangeArrowheads="1"/>
          </p:cNvSpPr>
          <p:nvPr>
            <p:ph type="title"/>
          </p:nvPr>
        </p:nvSpPr>
        <p:spPr>
          <a:xfrm>
            <a:off x="301625" y="309563"/>
            <a:ext cx="8534400" cy="647700"/>
          </a:xfrm>
          <a:solidFill>
            <a:schemeClr val="accent4">
              <a:lumMod val="75000"/>
            </a:schemeClr>
          </a:solidFill>
        </p:spPr>
        <p:txBody>
          <a:bodyPr rtlCol="0">
            <a:spAutoFit/>
          </a:bodyPr>
          <a:lstStyle/>
          <a:p>
            <a:pPr algn="ctr" eaLnBrk="1" fontAlgn="auto" hangingPunct="1">
              <a:spcAft>
                <a:spcPts val="0"/>
              </a:spcAft>
              <a:defRPr/>
            </a:pPr>
            <a:r>
              <a:rPr lang="en-US" altLang="zh-TW" sz="4000" b="1" dirty="0" smtClean="0">
                <a:solidFill>
                  <a:schemeClr val="bg1">
                    <a:lumMod val="95000"/>
                  </a:schemeClr>
                </a:solidFill>
                <a:latin typeface="Times New Roman" pitchFamily="18" charset="0"/>
                <a:ea typeface="標楷體" pitchFamily="65" charset="-120"/>
                <a:cs typeface="Times New Roman" pitchFamily="18" charset="0"/>
              </a:rPr>
              <a:t>2.1 </a:t>
            </a:r>
            <a:r>
              <a:rPr lang="zh-TW" altLang="en-US" sz="4000" b="1" dirty="0" smtClean="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rPr>
              <a:t>數位學</a:t>
            </a:r>
            <a:r>
              <a:rPr lang="zh-TW" altLang="en-US" sz="4000" b="1" dirty="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rPr>
              <a:t>習</a:t>
            </a:r>
          </a:p>
        </p:txBody>
      </p:sp>
      <p:sp>
        <p:nvSpPr>
          <p:cNvPr id="7171" name="日期版面配置區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lang="en-US" altLang="zh-TW" dirty="0" smtClean="0">
                <a:solidFill>
                  <a:srgbClr val="FFFFFF"/>
                </a:solidFill>
              </a:rPr>
              <a:t>2012/5/26</a:t>
            </a:r>
            <a:endParaRPr lang="zh-TW" altLang="en-US" dirty="0" smtClean="0">
              <a:solidFill>
                <a:srgbClr val="FFFFFF"/>
              </a:solidFill>
            </a:endParaRPr>
          </a:p>
        </p:txBody>
      </p:sp>
      <p:sp>
        <p:nvSpPr>
          <p:cNvPr id="7172" name="投影片編號版面配置區 3"/>
          <p:cNvSpPr>
            <a:spLocks noGrp="1"/>
          </p:cNvSpPr>
          <p:nvPr>
            <p:ph type="sldNum" sz="quarter" idx="12"/>
          </p:nvPr>
        </p:nvSpPr>
        <p:spPr bwMode="auto">
          <a:xfrm>
            <a:off x="7086600" y="6489169"/>
            <a:ext cx="205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3CB56E57-8618-4928-BCA2-2A1B97F0264D}" type="slidenum">
              <a:rPr kumimoji="0" lang="zh-TW" altLang="en-US" sz="2000">
                <a:latin typeface="Times New Roman" panose="02020603050405020304" pitchFamily="18" charset="0"/>
                <a:cs typeface="Times New Roman" panose="02020603050405020304" pitchFamily="18" charset="0"/>
              </a:rPr>
              <a:pPr eaLnBrk="1" hangingPunct="1"/>
              <a:t>5</a:t>
            </a:fld>
            <a:endParaRPr kumimoji="0" lang="zh-TW" alt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76464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3"/>
          <p:cNvSpPr txBox="1">
            <a:spLocks noChangeArrowheads="1"/>
          </p:cNvSpPr>
          <p:nvPr/>
        </p:nvSpPr>
        <p:spPr bwMode="auto">
          <a:xfrm>
            <a:off x="323529" y="1340768"/>
            <a:ext cx="8496944" cy="54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algn="just" eaLnBrk="1" hangingPunct="1">
              <a:lnSpc>
                <a:spcPct val="105000"/>
              </a:lnSpc>
              <a:spcBef>
                <a:spcPct val="20000"/>
              </a:spcBef>
              <a:buClr>
                <a:schemeClr val="accent1"/>
              </a:buClr>
              <a:buSzPct val="85000"/>
              <a:buFont typeface="Wingdings 2" panose="05020102010507070707" pitchFamily="18" charset="2"/>
              <a:buChar char=""/>
              <a:defRPr/>
            </a:pPr>
            <a:r>
              <a:rPr lang="en-US"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Davis</a:t>
            </a:r>
            <a:r>
              <a:rPr lang="zh-TW"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a:t>
            </a:r>
            <a:r>
              <a:rPr lang="en-US" altLang="zh-TW" sz="2600" dirty="0" err="1" smtClean="0">
                <a:latin typeface="Times New Roman" panose="02020603050405020304" pitchFamily="18" charset="0"/>
                <a:ea typeface="微軟正黑體" panose="020B0604030504040204" pitchFamily="34" charset="-120"/>
                <a:cs typeface="Times New Roman" panose="02020603050405020304" pitchFamily="18" charset="0"/>
              </a:rPr>
              <a:t>Bagozzi</a:t>
            </a:r>
            <a:r>
              <a:rPr lang="zh-TW"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和</a:t>
            </a:r>
            <a:r>
              <a:rPr lang="en-US" altLang="zh-TW" sz="2600" dirty="0" err="1" smtClean="0">
                <a:latin typeface="Times New Roman" panose="02020603050405020304" pitchFamily="18" charset="0"/>
                <a:ea typeface="微軟正黑體" panose="020B0604030504040204" pitchFamily="34" charset="-120"/>
                <a:cs typeface="Times New Roman" panose="02020603050405020304" pitchFamily="18" charset="0"/>
              </a:rPr>
              <a:t>Warshaw</a:t>
            </a:r>
            <a:r>
              <a:rPr lang="en-US" altLang="zh-TW" sz="2600" dirty="0" smtClean="0">
                <a:latin typeface="Times New Roman" panose="02020603050405020304" pitchFamily="18" charset="0"/>
                <a:ea typeface="微軟正黑體" panose="020B0604030504040204" pitchFamily="34" charset="-120"/>
                <a:cs typeface="Times New Roman" panose="02020603050405020304" pitchFamily="18" charset="0"/>
              </a:rPr>
              <a:t>(1989)</a:t>
            </a:r>
          </a:p>
          <a:p>
            <a:pPr eaLnBrk="1" hangingPunct="1">
              <a:lnSpc>
                <a:spcPct val="105000"/>
              </a:lnSpc>
              <a:spcBef>
                <a:spcPct val="20000"/>
              </a:spcBef>
              <a:buClr>
                <a:schemeClr val="accent1"/>
              </a:buClr>
              <a:buSzPct val="85000"/>
              <a:buFont typeface="Wingdings 2" panose="05020102010507070707" pitchFamily="18" charset="2"/>
              <a:buChar char=""/>
              <a:defRPr/>
            </a:pPr>
            <a:endParaRPr kumimoji="0" lang="zh-TW" altLang="en-US" sz="3000" dirty="0">
              <a:solidFill>
                <a:srgbClr val="000000"/>
              </a:solidFill>
              <a:latin typeface="標楷體" pitchFamily="65" charset="-120"/>
              <a:ea typeface="標楷體" pitchFamily="65" charset="-120"/>
            </a:endParaRPr>
          </a:p>
        </p:txBody>
      </p:sp>
      <p:sp>
        <p:nvSpPr>
          <p:cNvPr id="5" name="Rectangle 47"/>
          <p:cNvSpPr>
            <a:spLocks noGrp="1" noChangeArrowheads="1"/>
          </p:cNvSpPr>
          <p:nvPr>
            <p:ph type="title"/>
          </p:nvPr>
        </p:nvSpPr>
        <p:spPr>
          <a:xfrm>
            <a:off x="301625" y="309563"/>
            <a:ext cx="8534400" cy="647700"/>
          </a:xfrm>
          <a:solidFill>
            <a:schemeClr val="accent4">
              <a:lumMod val="75000"/>
            </a:schemeClr>
          </a:solidFill>
        </p:spPr>
        <p:txBody>
          <a:bodyPr rtlCol="0">
            <a:spAutoFit/>
          </a:bodyPr>
          <a:lstStyle/>
          <a:p>
            <a:pPr algn="ctr" eaLnBrk="1" fontAlgn="auto" hangingPunct="1">
              <a:spcAft>
                <a:spcPts val="0"/>
              </a:spcAft>
              <a:defRPr/>
            </a:pPr>
            <a:r>
              <a:rPr lang="en-US" altLang="zh-TW" sz="4000" b="1" dirty="0" smtClean="0">
                <a:solidFill>
                  <a:schemeClr val="bg1">
                    <a:lumMod val="95000"/>
                  </a:schemeClr>
                </a:solidFill>
                <a:latin typeface="Times New Roman" pitchFamily="18" charset="0"/>
                <a:ea typeface="標楷體" pitchFamily="65" charset="-120"/>
                <a:cs typeface="Times New Roman" pitchFamily="18" charset="0"/>
              </a:rPr>
              <a:t>2.2 </a:t>
            </a:r>
            <a:r>
              <a:rPr lang="zh-TW" altLang="en-US" sz="4000" b="1" dirty="0" smtClean="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rPr>
              <a:t>科技接受模式</a:t>
            </a:r>
            <a:endParaRPr lang="zh-TW" altLang="en-US" sz="4000" b="1" dirty="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endParaRPr>
          </a:p>
        </p:txBody>
      </p:sp>
      <p:sp>
        <p:nvSpPr>
          <p:cNvPr id="7171" name="日期版面配置區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lang="en-US" altLang="zh-TW" smtClean="0">
                <a:solidFill>
                  <a:srgbClr val="FFFFFF"/>
                </a:solidFill>
              </a:rPr>
              <a:t>2012/5/26</a:t>
            </a:r>
            <a:endParaRPr lang="zh-TW" altLang="en-US" smtClean="0">
              <a:solidFill>
                <a:srgbClr val="FFFFFF"/>
              </a:solidFill>
            </a:endParaRPr>
          </a:p>
        </p:txBody>
      </p:sp>
      <p:sp>
        <p:nvSpPr>
          <p:cNvPr id="7172" name="投影片編號版面配置區 3"/>
          <p:cNvSpPr>
            <a:spLocks noGrp="1"/>
          </p:cNvSpPr>
          <p:nvPr>
            <p:ph type="sldNum" sz="quarter" idx="12"/>
          </p:nvPr>
        </p:nvSpPr>
        <p:spPr bwMode="auto">
          <a:xfrm>
            <a:off x="7086600" y="6489169"/>
            <a:ext cx="205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3CB56E57-8618-4928-BCA2-2A1B97F0264D}" type="slidenum">
              <a:rPr kumimoji="0" lang="zh-TW" altLang="en-US" sz="2000">
                <a:latin typeface="Times New Roman" panose="02020603050405020304" pitchFamily="18" charset="0"/>
                <a:cs typeface="Times New Roman" panose="02020603050405020304" pitchFamily="18" charset="0"/>
              </a:rPr>
              <a:pPr eaLnBrk="1" hangingPunct="1"/>
              <a:t>6</a:t>
            </a:fld>
            <a:endParaRPr kumimoji="0" lang="zh-TW" altLang="en-US" sz="2000" dirty="0">
              <a:latin typeface="Times New Roman" panose="02020603050405020304" pitchFamily="18" charset="0"/>
              <a:cs typeface="Times New Roman" panose="02020603050405020304" pitchFamily="18" charset="0"/>
            </a:endParaRPr>
          </a:p>
        </p:txBody>
      </p:sp>
      <p:sp>
        <p:nvSpPr>
          <p:cNvPr id="2"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TW" altLang="en-US"/>
          </a:p>
        </p:txBody>
      </p:sp>
      <p:graphicFrame>
        <p:nvGraphicFramePr>
          <p:cNvPr id="3" name="物件 2"/>
          <p:cNvGraphicFramePr>
            <a:graphicFrameLocks noChangeAspect="1"/>
          </p:cNvGraphicFramePr>
          <p:nvPr>
            <p:extLst>
              <p:ext uri="{D42A27DB-BD31-4B8C-83A1-F6EECF244321}">
                <p14:modId xmlns:p14="http://schemas.microsoft.com/office/powerpoint/2010/main" val="417029226"/>
              </p:ext>
            </p:extLst>
          </p:nvPr>
        </p:nvGraphicFramePr>
        <p:xfrm>
          <a:off x="96084" y="2279019"/>
          <a:ext cx="8945481" cy="1993200"/>
        </p:xfrm>
        <a:graphic>
          <a:graphicData uri="http://schemas.openxmlformats.org/presentationml/2006/ole">
            <mc:AlternateContent xmlns:mc="http://schemas.openxmlformats.org/markup-compatibility/2006">
              <mc:Choice xmlns:v="urn:schemas-microsoft-com:vml" Requires="v">
                <p:oleObj spid="_x0000_s63516" name="Visio" r:id="rId4" imgW="5506794" imgH="1221180" progId="Visio.Drawing.11">
                  <p:embed/>
                </p:oleObj>
              </mc:Choice>
              <mc:Fallback>
                <p:oleObj name="Visio" r:id="rId4" imgW="5506794" imgH="1221180" progId="Visio.Drawing.11">
                  <p:embed/>
                  <p:pic>
                    <p:nvPicPr>
                      <p:cNvPr id="0" name="Object 1"/>
                      <p:cNvPicPr>
                        <a:picLocks noChangeAspect="1" noChangeArrowheads="1"/>
                      </p:cNvPicPr>
                      <p:nvPr/>
                    </p:nvPicPr>
                    <p:blipFill>
                      <a:blip r:embed="rId5"/>
                      <a:srcRect/>
                      <a:stretch>
                        <a:fillRect/>
                      </a:stretch>
                    </p:blipFill>
                    <p:spPr bwMode="auto">
                      <a:xfrm>
                        <a:off x="96084" y="2279019"/>
                        <a:ext cx="8945481" cy="1993200"/>
                      </a:xfrm>
                      <a:prstGeom prst="rect">
                        <a:avLst/>
                      </a:prstGeom>
                      <a:noFill/>
                    </p:spPr>
                  </p:pic>
                </p:oleObj>
              </mc:Fallback>
            </mc:AlternateContent>
          </a:graphicData>
        </a:graphic>
      </p:graphicFrame>
    </p:spTree>
    <p:extLst>
      <p:ext uri="{BB962C8B-B14F-4D97-AF65-F5344CB8AC3E}">
        <p14:creationId xmlns:p14="http://schemas.microsoft.com/office/powerpoint/2010/main" val="13228580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3"/>
          <p:cNvSpPr txBox="1">
            <a:spLocks noChangeArrowheads="1"/>
          </p:cNvSpPr>
          <p:nvPr/>
        </p:nvSpPr>
        <p:spPr bwMode="auto">
          <a:xfrm>
            <a:off x="323529" y="1351721"/>
            <a:ext cx="8496944" cy="54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algn="just" eaLnBrk="1">
              <a:lnSpc>
                <a:spcPct val="105000"/>
              </a:lnSpc>
              <a:spcBef>
                <a:spcPct val="20000"/>
              </a:spcBef>
              <a:buClr>
                <a:schemeClr val="accent1"/>
              </a:buClr>
              <a:buSzPct val="85000"/>
              <a:buFont typeface="Wingdings 2" panose="05020102010507070707" pitchFamily="18" charset="2"/>
              <a:buChar char=""/>
              <a:defRPr/>
            </a:pPr>
            <a:r>
              <a:rPr lang="en-US" altLang="zh-TW" sz="3000" dirty="0" smtClean="0">
                <a:latin typeface="Times New Roman" panose="02020603050405020304" pitchFamily="18" charset="0"/>
                <a:ea typeface="微軟正黑體" panose="020B0604030504040204" pitchFamily="34" charset="-120"/>
                <a:cs typeface="Times New Roman" panose="02020603050405020304" pitchFamily="18" charset="0"/>
              </a:rPr>
              <a:t>Rogers(1983)</a:t>
            </a:r>
            <a:r>
              <a:rPr lang="zh-TW" altLang="en-US" sz="3000" dirty="0" smtClean="0">
                <a:latin typeface="Times New Roman" panose="02020603050405020304" pitchFamily="18" charset="0"/>
                <a:ea typeface="微軟正黑體" panose="020B0604030504040204" pitchFamily="34" charset="-120"/>
                <a:cs typeface="Times New Roman" panose="02020603050405020304" pitchFamily="18" charset="0"/>
              </a:rPr>
              <a:t>：</a:t>
            </a:r>
            <a:r>
              <a:rPr lang="zh-TW" altLang="zh-TW" sz="3000" dirty="0">
                <a:latin typeface="Times New Roman" panose="02020603050405020304" pitchFamily="18" charset="0"/>
                <a:ea typeface="微軟正黑體" panose="020B0604030504040204" pitchFamily="34" charset="-120"/>
                <a:cs typeface="Times New Roman" panose="02020603050405020304" pitchFamily="18" charset="0"/>
              </a:rPr>
              <a:t>認為「創新」是個人或決策組織認知到一個</a:t>
            </a:r>
            <a:r>
              <a:rPr lang="zh-TW" altLang="zh-TW" sz="3000" dirty="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新的</a:t>
            </a:r>
            <a:r>
              <a:rPr lang="zh-TW" altLang="zh-TW" sz="3000" dirty="0" smtClean="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想法</a:t>
            </a:r>
            <a:r>
              <a:rPr lang="zh-TW" altLang="zh-TW" sz="3000" dirty="0" smtClean="0">
                <a:latin typeface="Times New Roman" panose="02020603050405020304" pitchFamily="18" charset="0"/>
                <a:ea typeface="微軟正黑體" panose="020B0604030504040204" pitchFamily="34" charset="-120"/>
                <a:cs typeface="Times New Roman" panose="02020603050405020304" pitchFamily="18" charset="0"/>
              </a:rPr>
              <a:t>；</a:t>
            </a:r>
            <a:r>
              <a:rPr lang="zh-TW" altLang="zh-TW" sz="3000" dirty="0">
                <a:latin typeface="Times New Roman" panose="02020603050405020304" pitchFamily="18" charset="0"/>
                <a:ea typeface="微軟正黑體" panose="020B0604030504040204" pitchFamily="34" charset="-120"/>
                <a:cs typeface="Times New Roman" panose="02020603050405020304" pitchFamily="18" charset="0"/>
              </a:rPr>
              <a:t>「</a:t>
            </a:r>
            <a:r>
              <a:rPr lang="zh-TW" altLang="zh-TW" sz="3000" dirty="0">
                <a:latin typeface="微軟正黑體" panose="020B0604030504040204" pitchFamily="34" charset="-120"/>
                <a:ea typeface="微軟正黑體" panose="020B0604030504040204" pitchFamily="34" charset="-120"/>
                <a:cs typeface="Times New Roman" panose="02020603050405020304" pitchFamily="18" charset="0"/>
              </a:rPr>
              <a:t>擴散」是指創新在一定</a:t>
            </a:r>
            <a:r>
              <a:rPr lang="zh-TW" altLang="zh-TW" sz="30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時間</a:t>
            </a:r>
            <a:r>
              <a:rPr lang="zh-TW" altLang="zh-TW" sz="3000" dirty="0">
                <a:latin typeface="微軟正黑體" panose="020B0604030504040204" pitchFamily="34" charset="-120"/>
                <a:ea typeface="微軟正黑體" panose="020B0604030504040204" pitchFamily="34" charset="-120"/>
                <a:cs typeface="Times New Roman" panose="02020603050405020304" pitchFamily="18" charset="0"/>
              </a:rPr>
              <a:t>內，透過特定的</a:t>
            </a:r>
            <a:r>
              <a:rPr lang="zh-TW" altLang="zh-TW" sz="30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管道</a:t>
            </a:r>
            <a:r>
              <a:rPr lang="zh-TW" altLang="zh-TW" sz="3000" dirty="0">
                <a:latin typeface="微軟正黑體" panose="020B0604030504040204" pitchFamily="34" charset="-120"/>
                <a:ea typeface="微軟正黑體" panose="020B0604030504040204" pitchFamily="34" charset="-120"/>
                <a:cs typeface="Times New Roman" panose="02020603050405020304" pitchFamily="18" charset="0"/>
              </a:rPr>
              <a:t>在社會組織的</a:t>
            </a:r>
            <a:r>
              <a:rPr lang="zh-TW" altLang="zh-TW" sz="3000" dirty="0">
                <a:solidFill>
                  <a:srgbClr val="FF0000"/>
                </a:solidFill>
                <a:latin typeface="微軟正黑體" panose="020B0604030504040204" pitchFamily="34" charset="-120"/>
                <a:ea typeface="微軟正黑體" panose="020B0604030504040204" pitchFamily="34" charset="-120"/>
                <a:cs typeface="Times New Roman" panose="02020603050405020304" pitchFamily="18" charset="0"/>
              </a:rPr>
              <a:t>成員</a:t>
            </a:r>
            <a:r>
              <a:rPr lang="zh-TW" altLang="zh-TW" sz="3000" dirty="0">
                <a:latin typeface="微軟正黑體" panose="020B0604030504040204" pitchFamily="34" charset="-120"/>
                <a:ea typeface="微軟正黑體" panose="020B0604030504040204" pitchFamily="34" charset="-120"/>
                <a:cs typeface="Times New Roman" panose="02020603050405020304" pitchFamily="18" charset="0"/>
              </a:rPr>
              <a:t>間傳遞的</a:t>
            </a:r>
            <a:r>
              <a:rPr lang="zh-TW" altLang="zh-TW" sz="3000" dirty="0" smtClean="0">
                <a:latin typeface="微軟正黑體" panose="020B0604030504040204" pitchFamily="34" charset="-120"/>
                <a:ea typeface="微軟正黑體" panose="020B0604030504040204" pitchFamily="34" charset="-120"/>
                <a:cs typeface="Times New Roman" panose="02020603050405020304" pitchFamily="18" charset="0"/>
              </a:rPr>
              <a:t>過程</a:t>
            </a:r>
            <a:r>
              <a:rPr lang="zh-TW" altLang="en-US" sz="3000" dirty="0" smtClean="0">
                <a:latin typeface="微軟正黑體" panose="020B0604030504040204" pitchFamily="34" charset="-120"/>
                <a:ea typeface="微軟正黑體" panose="020B0604030504040204" pitchFamily="34" charset="-120"/>
                <a:cs typeface="Times New Roman" panose="02020603050405020304" pitchFamily="18" charset="0"/>
              </a:rPr>
              <a:t>，並認為由</a:t>
            </a:r>
            <a:r>
              <a:rPr lang="zh-TW" altLang="zh-TW" sz="3000" dirty="0" smtClean="0">
                <a:latin typeface="微軟正黑體" panose="020B0604030504040204" pitchFamily="34" charset="-120"/>
                <a:ea typeface="微軟正黑體" panose="020B0604030504040204" pitchFamily="34" charset="-120"/>
              </a:rPr>
              <a:t>四個重要因素所構成</a:t>
            </a:r>
            <a:r>
              <a:rPr lang="zh-TW" altLang="en-US" sz="3000" dirty="0" smtClean="0">
                <a:latin typeface="微軟正黑體" panose="020B0604030504040204" pitchFamily="34" charset="-120"/>
                <a:ea typeface="微軟正黑體" panose="020B0604030504040204" pitchFamily="34" charset="-120"/>
              </a:rPr>
              <a:t>：</a:t>
            </a:r>
            <a:r>
              <a:rPr lang="zh-TW" altLang="zh-TW" sz="3000" dirty="0" smtClean="0">
                <a:latin typeface="Times New Roman" panose="02020603050405020304" pitchFamily="18" charset="0"/>
                <a:ea typeface="微軟正黑體" panose="020B0604030504040204" pitchFamily="34" charset="-120"/>
                <a:cs typeface="Times New Roman" panose="02020603050405020304" pitchFamily="18" charset="0"/>
              </a:rPr>
              <a:t>創新</a:t>
            </a:r>
            <a:r>
              <a:rPr lang="zh-TW" altLang="en-US" sz="3000" dirty="0" smtClean="0">
                <a:latin typeface="Times New Roman" panose="02020603050405020304" pitchFamily="18" charset="0"/>
                <a:ea typeface="微軟正黑體" panose="020B0604030504040204" pitchFamily="34" charset="-120"/>
                <a:cs typeface="Times New Roman" panose="02020603050405020304" pitchFamily="18" charset="0"/>
              </a:rPr>
              <a:t>、溝通管道、社會體系以及時間。</a:t>
            </a:r>
            <a:endParaRPr lang="en-US" altLang="zh-TW" sz="3000" dirty="0" smtClean="0">
              <a:latin typeface="Times New Roman" panose="02020603050405020304" pitchFamily="18" charset="0"/>
              <a:ea typeface="微軟正黑體" panose="020B0604030504040204" pitchFamily="34" charset="-120"/>
              <a:cs typeface="Times New Roman" panose="02020603050405020304" pitchFamily="18" charset="0"/>
            </a:endParaRPr>
          </a:p>
          <a:p>
            <a:pPr marL="0" indent="0" algn="just" eaLnBrk="1" hangingPunct="1">
              <a:lnSpc>
                <a:spcPct val="105000"/>
              </a:lnSpc>
              <a:spcBef>
                <a:spcPct val="20000"/>
              </a:spcBef>
              <a:buClr>
                <a:schemeClr val="accent1"/>
              </a:buClr>
              <a:buSzPct val="85000"/>
              <a:defRPr/>
            </a:pPr>
            <a:r>
              <a:rPr lang="en-US"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    </a:t>
            </a:r>
          </a:p>
          <a:p>
            <a:pPr algn="just" eaLnBrk="1" hangingPunct="1">
              <a:lnSpc>
                <a:spcPct val="105000"/>
              </a:lnSpc>
              <a:spcBef>
                <a:spcPct val="20000"/>
              </a:spcBef>
              <a:buClr>
                <a:schemeClr val="accent1"/>
              </a:buClr>
              <a:buSzPct val="85000"/>
              <a:buFont typeface="Wingdings 2" panose="05020102010507070707" pitchFamily="18" charset="2"/>
              <a:buChar char=""/>
              <a:defRPr/>
            </a:pPr>
            <a:endParaRPr lang="zh-TW" altLang="en-US" sz="2600" dirty="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5" name="Rectangle 47"/>
          <p:cNvSpPr>
            <a:spLocks noGrp="1" noChangeArrowheads="1"/>
          </p:cNvSpPr>
          <p:nvPr>
            <p:ph type="title"/>
          </p:nvPr>
        </p:nvSpPr>
        <p:spPr>
          <a:xfrm>
            <a:off x="301625" y="309563"/>
            <a:ext cx="8534400" cy="647700"/>
          </a:xfrm>
          <a:solidFill>
            <a:schemeClr val="accent4">
              <a:lumMod val="75000"/>
            </a:schemeClr>
          </a:solidFill>
        </p:spPr>
        <p:txBody>
          <a:bodyPr rtlCol="0">
            <a:spAutoFit/>
          </a:bodyPr>
          <a:lstStyle/>
          <a:p>
            <a:pPr algn="ctr" eaLnBrk="1" fontAlgn="auto" hangingPunct="1">
              <a:spcAft>
                <a:spcPts val="0"/>
              </a:spcAft>
              <a:defRPr/>
            </a:pPr>
            <a:r>
              <a:rPr lang="en-US" altLang="zh-TW" sz="4000" b="1" dirty="0" smtClean="0">
                <a:solidFill>
                  <a:schemeClr val="bg1"/>
                </a:solidFill>
                <a:latin typeface="Times New Roman" pitchFamily="18" charset="0"/>
                <a:ea typeface="標楷體" pitchFamily="65" charset="-120"/>
                <a:cs typeface="Times New Roman" pitchFamily="18" charset="0"/>
              </a:rPr>
              <a:t>2.3 </a:t>
            </a:r>
            <a:r>
              <a:rPr lang="zh-TW" altLang="en-US" sz="4000" b="1" dirty="0" smtClean="0">
                <a:solidFill>
                  <a:schemeClr val="bg1"/>
                </a:solidFill>
                <a:latin typeface="微軟正黑體" panose="020B0604030504040204" pitchFamily="34" charset="-120"/>
                <a:ea typeface="微軟正黑體" panose="020B0604030504040204" pitchFamily="34" charset="-120"/>
                <a:cs typeface="Times New Roman" panose="02020603050405020304" pitchFamily="18" charset="0"/>
              </a:rPr>
              <a:t>創新</a:t>
            </a:r>
            <a:r>
              <a:rPr lang="zh-TW" altLang="en-US" sz="4000" b="1" dirty="0">
                <a:solidFill>
                  <a:schemeClr val="bg1"/>
                </a:solidFill>
                <a:latin typeface="微軟正黑體" panose="020B0604030504040204" pitchFamily="34" charset="-120"/>
                <a:ea typeface="微軟正黑體" panose="020B0604030504040204" pitchFamily="34" charset="-120"/>
                <a:cs typeface="Times New Roman" panose="02020603050405020304" pitchFamily="18" charset="0"/>
              </a:rPr>
              <a:t>擴散理論</a:t>
            </a:r>
          </a:p>
        </p:txBody>
      </p:sp>
      <p:sp>
        <p:nvSpPr>
          <p:cNvPr id="7171" name="日期版面配置區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lang="en-US" altLang="zh-TW" smtClean="0">
                <a:solidFill>
                  <a:srgbClr val="FFFFFF"/>
                </a:solidFill>
              </a:rPr>
              <a:t>2012/5/26</a:t>
            </a:r>
            <a:endParaRPr lang="zh-TW" altLang="en-US" smtClean="0">
              <a:solidFill>
                <a:srgbClr val="FFFFFF"/>
              </a:solidFill>
            </a:endParaRPr>
          </a:p>
        </p:txBody>
      </p:sp>
      <p:sp>
        <p:nvSpPr>
          <p:cNvPr id="7172" name="投影片編號版面配置區 3"/>
          <p:cNvSpPr>
            <a:spLocks noGrp="1"/>
          </p:cNvSpPr>
          <p:nvPr>
            <p:ph type="sldNum" sz="quarter" idx="12"/>
          </p:nvPr>
        </p:nvSpPr>
        <p:spPr bwMode="auto">
          <a:xfrm>
            <a:off x="7086600" y="6492875"/>
            <a:ext cx="205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3CB56E57-8618-4928-BCA2-2A1B97F0264D}" type="slidenum">
              <a:rPr kumimoji="0" lang="zh-TW" altLang="en-US" sz="2000">
                <a:latin typeface="Times New Roman" panose="02020603050405020304" pitchFamily="18" charset="0"/>
                <a:cs typeface="Times New Roman" panose="02020603050405020304" pitchFamily="18" charset="0"/>
              </a:rPr>
              <a:pPr eaLnBrk="1" hangingPunct="1"/>
              <a:t>7</a:t>
            </a:fld>
            <a:endParaRPr kumimoji="0" lang="zh-TW" alt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33137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3"/>
          <p:cNvSpPr txBox="1">
            <a:spLocks noChangeArrowheads="1"/>
          </p:cNvSpPr>
          <p:nvPr/>
        </p:nvSpPr>
        <p:spPr bwMode="auto">
          <a:xfrm>
            <a:off x="323529" y="1351721"/>
            <a:ext cx="8496944" cy="54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algn="just" eaLnBrk="1" hangingPunct="1">
              <a:lnSpc>
                <a:spcPct val="105000"/>
              </a:lnSpc>
              <a:spcBef>
                <a:spcPct val="20000"/>
              </a:spcBef>
              <a:buClr>
                <a:schemeClr val="accent1"/>
              </a:buClr>
              <a:buSzPct val="85000"/>
              <a:buFont typeface="Wingdings 2" panose="05020102010507070707" pitchFamily="18" charset="2"/>
              <a:buChar char=""/>
              <a:defRPr/>
            </a:pPr>
            <a:r>
              <a:rPr lang="en-US" altLang="zh-TW" sz="2800" dirty="0" err="1" smtClean="0">
                <a:latin typeface="Times New Roman" panose="02020603050405020304" pitchFamily="18" charset="0"/>
                <a:ea typeface="微軟正黑體" panose="020B0604030504040204" pitchFamily="34" charset="-120"/>
                <a:cs typeface="Times New Roman" panose="02020603050405020304" pitchFamily="18" charset="0"/>
              </a:rPr>
              <a:t>Leso</a:t>
            </a:r>
            <a:r>
              <a:rPr lang="zh-TW" altLang="zh-TW" sz="2800" dirty="0">
                <a:latin typeface="Times New Roman" panose="02020603050405020304" pitchFamily="18" charset="0"/>
                <a:ea typeface="微軟正黑體" panose="020B0604030504040204" pitchFamily="34" charset="-120"/>
                <a:cs typeface="Times New Roman" panose="02020603050405020304" pitchFamily="18" charset="0"/>
              </a:rPr>
              <a:t>和</a:t>
            </a:r>
            <a:r>
              <a:rPr lang="en-US" altLang="zh-TW" sz="2800" dirty="0">
                <a:latin typeface="Times New Roman" panose="02020603050405020304" pitchFamily="18" charset="0"/>
                <a:ea typeface="微軟正黑體" panose="020B0604030504040204" pitchFamily="34" charset="-120"/>
                <a:cs typeface="Times New Roman" panose="02020603050405020304" pitchFamily="18" charset="0"/>
              </a:rPr>
              <a:t>peck(1992)</a:t>
            </a:r>
            <a:r>
              <a:rPr lang="zh-TW" altLang="zh-TW" sz="2800" dirty="0">
                <a:latin typeface="Times New Roman" panose="02020603050405020304" pitchFamily="18" charset="0"/>
                <a:ea typeface="微軟正黑體" panose="020B0604030504040204" pitchFamily="34" charset="-120"/>
                <a:cs typeface="Times New Roman" panose="02020603050405020304" pitchFamily="18" charset="0"/>
              </a:rPr>
              <a:t>提出電腦焦慮是一種情境焦慮，通常由</a:t>
            </a:r>
            <a:r>
              <a:rPr lang="zh-TW" altLang="zh-TW" sz="2800" dirty="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外在環境所引起內在</a:t>
            </a:r>
            <a:r>
              <a:rPr lang="zh-TW" altLang="zh-TW" sz="2800" dirty="0" smtClean="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焦慮</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a:t>
            </a:r>
            <a:endParaRPr lang="en-US" altLang="zh-TW" sz="2800" dirty="0">
              <a:latin typeface="Times New Roman" panose="02020603050405020304" pitchFamily="18" charset="0"/>
              <a:ea typeface="微軟正黑體" panose="020B0604030504040204" pitchFamily="34" charset="-120"/>
              <a:cs typeface="Times New Roman" panose="02020603050405020304" pitchFamily="18" charset="0"/>
            </a:endParaRPr>
          </a:p>
          <a:p>
            <a:pPr algn="just" eaLnBrk="1" hangingPunct="1">
              <a:lnSpc>
                <a:spcPct val="105000"/>
              </a:lnSpc>
              <a:spcBef>
                <a:spcPct val="20000"/>
              </a:spcBef>
              <a:buClr>
                <a:schemeClr val="accent1"/>
              </a:buClr>
              <a:buSzPct val="85000"/>
              <a:buFont typeface="Wingdings 2" panose="05020102010507070707" pitchFamily="18" charset="2"/>
              <a:buChar char=""/>
              <a:defRPr/>
            </a:pPr>
            <a:r>
              <a:rPr lang="en-US"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Rosen</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和</a:t>
            </a:r>
            <a:r>
              <a:rPr lang="en-US"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Weil(1995)</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電腦發展至今，人們對於資訊科技會有一些負向的心理反應，及一些生理上的變化，多數的學者常使用電腦恐懼症</a:t>
            </a:r>
            <a:r>
              <a:rPr lang="en-US"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(Computer Aversion)</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、電腦抗拒</a:t>
            </a:r>
            <a:r>
              <a:rPr lang="en-US"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(Computer Resistance)</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、電腦逃避</a:t>
            </a:r>
            <a:r>
              <a:rPr lang="en-US"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(Computer Avoidance)</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和電腦焦慮</a:t>
            </a:r>
            <a:r>
              <a:rPr lang="en-US"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(Computer Anxiety)</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說明該情況，其中較偏重於個人對電腦的負面情緒反應以</a:t>
            </a:r>
            <a:r>
              <a:rPr lang="zh-TW" altLang="zh-TW" sz="2800" dirty="0" smtClean="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電腦焦慮</a:t>
            </a:r>
            <a:r>
              <a:rPr lang="en-US" altLang="zh-TW" sz="2800" dirty="0" smtClean="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(Computer Anxiety)</a:t>
            </a:r>
            <a:r>
              <a:rPr lang="zh-TW" altLang="zh-TW" sz="2800" dirty="0" smtClean="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一詞的採用最為普遍</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a:t>
            </a:r>
            <a:endParaRPr lang="en-US" altLang="zh-TW" sz="2800" dirty="0" smtClean="0">
              <a:latin typeface="Times New Roman" panose="02020603050405020304" pitchFamily="18" charset="0"/>
              <a:ea typeface="微軟正黑體" panose="020B0604030504040204" pitchFamily="34" charset="-120"/>
              <a:cs typeface="Times New Roman" panose="02020603050405020304" pitchFamily="18" charset="0"/>
            </a:endParaRPr>
          </a:p>
          <a:p>
            <a:pPr marL="457200" indent="-457200" algn="just" eaLnBrk="1" hangingPunct="1">
              <a:lnSpc>
                <a:spcPct val="105000"/>
              </a:lnSpc>
              <a:spcBef>
                <a:spcPct val="20000"/>
              </a:spcBef>
              <a:buClr>
                <a:schemeClr val="accent1"/>
              </a:buClr>
              <a:buSzPct val="85000"/>
              <a:buFont typeface="Wingdings" panose="05000000000000000000" pitchFamily="2" charset="2"/>
              <a:buChar char="Ø"/>
              <a:defRPr/>
            </a:pPr>
            <a:endPar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endParaRPr>
          </a:p>
          <a:p>
            <a:pPr marL="0" indent="0" algn="just" eaLnBrk="1" hangingPunct="1">
              <a:lnSpc>
                <a:spcPct val="105000"/>
              </a:lnSpc>
              <a:spcBef>
                <a:spcPct val="20000"/>
              </a:spcBef>
              <a:buClr>
                <a:schemeClr val="accent1"/>
              </a:buClr>
              <a:buSzPct val="85000"/>
              <a:defRPr/>
            </a:pPr>
            <a:endParaRPr lang="zh-TW" altLang="en-US" sz="2600" dirty="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5" name="Rectangle 47"/>
          <p:cNvSpPr>
            <a:spLocks noGrp="1" noChangeArrowheads="1"/>
          </p:cNvSpPr>
          <p:nvPr>
            <p:ph type="title"/>
          </p:nvPr>
        </p:nvSpPr>
        <p:spPr>
          <a:xfrm>
            <a:off x="301625" y="309563"/>
            <a:ext cx="8534400" cy="647700"/>
          </a:xfrm>
          <a:solidFill>
            <a:schemeClr val="accent4">
              <a:lumMod val="75000"/>
            </a:schemeClr>
          </a:solidFill>
        </p:spPr>
        <p:txBody>
          <a:bodyPr rtlCol="0">
            <a:spAutoFit/>
          </a:bodyPr>
          <a:lstStyle/>
          <a:p>
            <a:pPr algn="ctr" eaLnBrk="1" fontAlgn="auto" hangingPunct="1">
              <a:spcAft>
                <a:spcPts val="0"/>
              </a:spcAft>
              <a:defRPr/>
            </a:pPr>
            <a:r>
              <a:rPr lang="en-US" altLang="zh-TW" sz="4000" b="1" dirty="0" smtClean="0">
                <a:solidFill>
                  <a:schemeClr val="bg1">
                    <a:lumMod val="95000"/>
                  </a:schemeClr>
                </a:solidFill>
                <a:latin typeface="Times New Roman" pitchFamily="18" charset="0"/>
                <a:ea typeface="標楷體" pitchFamily="65" charset="-120"/>
                <a:cs typeface="Times New Roman" pitchFamily="18" charset="0"/>
              </a:rPr>
              <a:t>2.4 </a:t>
            </a:r>
            <a:r>
              <a:rPr lang="zh-TW" altLang="en-US" sz="4000" b="1" dirty="0" smtClean="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rPr>
              <a:t>電腦焦慮</a:t>
            </a:r>
            <a:endParaRPr lang="zh-TW" altLang="en-US" sz="4000" b="1" dirty="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endParaRPr>
          </a:p>
        </p:txBody>
      </p:sp>
      <p:sp>
        <p:nvSpPr>
          <p:cNvPr id="7171" name="日期版面配置區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lang="en-US" altLang="zh-TW" smtClean="0">
                <a:solidFill>
                  <a:srgbClr val="FFFFFF"/>
                </a:solidFill>
              </a:rPr>
              <a:t>2012/5/26</a:t>
            </a:r>
            <a:endParaRPr lang="zh-TW" altLang="en-US" smtClean="0">
              <a:solidFill>
                <a:srgbClr val="FFFFFF"/>
              </a:solidFill>
            </a:endParaRPr>
          </a:p>
        </p:txBody>
      </p:sp>
      <p:sp>
        <p:nvSpPr>
          <p:cNvPr id="7172" name="投影片編號版面配置區 3"/>
          <p:cNvSpPr>
            <a:spLocks noGrp="1"/>
          </p:cNvSpPr>
          <p:nvPr>
            <p:ph type="sldNum" sz="quarter" idx="12"/>
          </p:nvPr>
        </p:nvSpPr>
        <p:spPr bwMode="auto">
          <a:xfrm>
            <a:off x="7086600" y="6492875"/>
            <a:ext cx="205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3CB56E57-8618-4928-BCA2-2A1B97F0264D}" type="slidenum">
              <a:rPr kumimoji="0" lang="zh-TW" altLang="en-US" sz="2000">
                <a:latin typeface="Times New Roman" panose="02020603050405020304" pitchFamily="18" charset="0"/>
                <a:cs typeface="Times New Roman" panose="02020603050405020304" pitchFamily="18" charset="0"/>
              </a:rPr>
              <a:pPr eaLnBrk="1" hangingPunct="1"/>
              <a:t>8</a:t>
            </a:fld>
            <a:endParaRPr kumimoji="0" lang="zh-TW" alt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192294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Rectangle 3"/>
          <p:cNvSpPr txBox="1">
            <a:spLocks noChangeArrowheads="1"/>
          </p:cNvSpPr>
          <p:nvPr/>
        </p:nvSpPr>
        <p:spPr bwMode="auto">
          <a:xfrm>
            <a:off x="323529" y="1351721"/>
            <a:ext cx="8496944" cy="54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73050" indent="-273050">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algn="just" eaLnBrk="1" hangingPunct="1">
              <a:lnSpc>
                <a:spcPct val="105000"/>
              </a:lnSpc>
              <a:spcBef>
                <a:spcPct val="20000"/>
              </a:spcBef>
              <a:buClr>
                <a:schemeClr val="accent1"/>
              </a:buClr>
              <a:buSzPct val="85000"/>
              <a:buFont typeface="Wingdings 2" panose="05020102010507070707" pitchFamily="18" charset="2"/>
              <a:buChar char=""/>
              <a:defRPr/>
            </a:pPr>
            <a:r>
              <a:rPr lang="en-US" altLang="zh-TW" sz="2800" dirty="0" err="1" smtClean="0">
                <a:latin typeface="Times New Roman" panose="02020603050405020304" pitchFamily="18" charset="0"/>
                <a:ea typeface="微軟正黑體" panose="020B0604030504040204" pitchFamily="34" charset="-120"/>
                <a:cs typeface="Times New Roman" panose="02020603050405020304" pitchFamily="18" charset="0"/>
              </a:rPr>
              <a:t>Compeau</a:t>
            </a:r>
            <a:r>
              <a:rPr lang="zh-TW" altLang="zh-TW" sz="2800" dirty="0">
                <a:latin typeface="Times New Roman" panose="02020603050405020304" pitchFamily="18" charset="0"/>
                <a:ea typeface="微軟正黑體" panose="020B0604030504040204" pitchFamily="34" charset="-120"/>
                <a:cs typeface="Times New Roman" panose="02020603050405020304" pitchFamily="18" charset="0"/>
              </a:rPr>
              <a:t>和</a:t>
            </a:r>
            <a:r>
              <a:rPr lang="en-US" altLang="zh-TW" sz="2800" dirty="0">
                <a:latin typeface="Times New Roman" panose="02020603050405020304" pitchFamily="18" charset="0"/>
                <a:ea typeface="微軟正黑體" panose="020B0604030504040204" pitchFamily="34" charset="-120"/>
                <a:cs typeface="Times New Roman" panose="02020603050405020304" pitchFamily="18" charset="0"/>
              </a:rPr>
              <a:t>Higgins(1995)</a:t>
            </a:r>
            <a:r>
              <a:rPr lang="zh-TW" altLang="zh-TW" sz="2800" dirty="0">
                <a:latin typeface="Times New Roman" panose="02020603050405020304" pitchFamily="18" charset="0"/>
                <a:ea typeface="微軟正黑體" panose="020B0604030504040204" pitchFamily="34" charset="-120"/>
                <a:cs typeface="Times New Roman" panose="02020603050405020304" pitchFamily="18" charset="0"/>
              </a:rPr>
              <a:t>指出電腦自我效能的三個向度分別</a:t>
            </a:r>
            <a:r>
              <a:rPr lang="zh-TW"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為</a:t>
            </a:r>
            <a:r>
              <a:rPr lang="zh-TW" altLang="en-US" sz="2800" dirty="0" smtClean="0">
                <a:latin typeface="Times New Roman" panose="02020603050405020304" pitchFamily="18" charset="0"/>
                <a:ea typeface="微軟正黑體" panose="020B0604030504040204" pitchFamily="34" charset="-120"/>
                <a:cs typeface="Times New Roman" panose="02020603050405020304" pitchFamily="18" charset="0"/>
              </a:rPr>
              <a:t>：</a:t>
            </a:r>
            <a:endParaRPr lang="en-US" altLang="zh-TW" sz="2800" dirty="0" smtClean="0">
              <a:latin typeface="Times New Roman" panose="02020603050405020304" pitchFamily="18" charset="0"/>
              <a:ea typeface="微軟正黑體" panose="020B0604030504040204" pitchFamily="34" charset="-120"/>
              <a:cs typeface="Times New Roman" panose="02020603050405020304" pitchFamily="18" charset="0"/>
            </a:endParaRPr>
          </a:p>
          <a:p>
            <a:pPr marL="0" indent="0" algn="just" eaLnBrk="1" hangingPunct="1">
              <a:lnSpc>
                <a:spcPct val="105000"/>
              </a:lnSpc>
              <a:spcBef>
                <a:spcPct val="20000"/>
              </a:spcBef>
              <a:buClr>
                <a:schemeClr val="accent1"/>
              </a:buClr>
              <a:buSzPct val="85000"/>
              <a:defRPr/>
            </a:pPr>
            <a:r>
              <a:rPr lang="en-US"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     (1)</a:t>
            </a:r>
            <a:r>
              <a:rPr lang="zh-TW" altLang="zh-TW" sz="2800" dirty="0" smtClean="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廣度</a:t>
            </a:r>
            <a:endParaRPr lang="en-US" altLang="zh-TW" sz="2800" dirty="0">
              <a:latin typeface="Times New Roman" panose="02020603050405020304" pitchFamily="18" charset="0"/>
              <a:ea typeface="微軟正黑體" panose="020B0604030504040204" pitchFamily="34" charset="-120"/>
              <a:cs typeface="Times New Roman" panose="02020603050405020304" pitchFamily="18" charset="0"/>
            </a:endParaRPr>
          </a:p>
          <a:p>
            <a:pPr marL="0" indent="0" algn="just" eaLnBrk="1" hangingPunct="1">
              <a:lnSpc>
                <a:spcPct val="105000"/>
              </a:lnSpc>
              <a:spcBef>
                <a:spcPct val="20000"/>
              </a:spcBef>
              <a:buClr>
                <a:schemeClr val="accent1"/>
              </a:buClr>
              <a:buSzPct val="85000"/>
              <a:defRPr/>
            </a:pPr>
            <a:r>
              <a:rPr lang="en-US"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     (2)</a:t>
            </a:r>
            <a:r>
              <a:rPr lang="zh-TW" altLang="zh-TW" sz="2800" dirty="0" smtClean="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強度</a:t>
            </a:r>
            <a:endParaRPr lang="en-US" altLang="zh-TW" sz="2800" dirty="0">
              <a:latin typeface="Times New Roman" panose="02020603050405020304" pitchFamily="18" charset="0"/>
              <a:ea typeface="微軟正黑體" panose="020B0604030504040204" pitchFamily="34" charset="-120"/>
              <a:cs typeface="Times New Roman" panose="02020603050405020304" pitchFamily="18" charset="0"/>
            </a:endParaRPr>
          </a:p>
          <a:p>
            <a:pPr marL="0" indent="0" algn="just" eaLnBrk="1" hangingPunct="1">
              <a:lnSpc>
                <a:spcPct val="105000"/>
              </a:lnSpc>
              <a:spcBef>
                <a:spcPct val="20000"/>
              </a:spcBef>
              <a:buClr>
                <a:schemeClr val="accent1"/>
              </a:buClr>
              <a:buSzPct val="85000"/>
              <a:defRPr/>
            </a:pPr>
            <a:r>
              <a:rPr lang="en-US" altLang="zh-TW" sz="2800" dirty="0" smtClean="0">
                <a:latin typeface="Times New Roman" panose="02020603050405020304" pitchFamily="18" charset="0"/>
                <a:ea typeface="微軟正黑體" panose="020B0604030504040204" pitchFamily="34" charset="-120"/>
                <a:cs typeface="Times New Roman" panose="02020603050405020304" pitchFamily="18" charset="0"/>
              </a:rPr>
              <a:t>     (3)</a:t>
            </a:r>
            <a:r>
              <a:rPr lang="zh-TW" altLang="zh-TW" sz="2800" dirty="0" smtClean="0">
                <a:solidFill>
                  <a:srgbClr val="FF0000"/>
                </a:solidFill>
                <a:latin typeface="Times New Roman" panose="02020603050405020304" pitchFamily="18" charset="0"/>
                <a:ea typeface="微軟正黑體" panose="020B0604030504040204" pitchFamily="34" charset="-120"/>
                <a:cs typeface="Times New Roman" panose="02020603050405020304" pitchFamily="18" charset="0"/>
              </a:rPr>
              <a:t>普遍度</a:t>
            </a:r>
            <a:endParaRPr lang="zh-TW" altLang="en-US" sz="2600" dirty="0">
              <a:latin typeface="Times New Roman" panose="02020603050405020304" pitchFamily="18" charset="0"/>
              <a:ea typeface="標楷體" panose="03000509000000000000" pitchFamily="65" charset="-120"/>
              <a:cs typeface="Times New Roman" panose="02020603050405020304" pitchFamily="18" charset="0"/>
            </a:endParaRPr>
          </a:p>
        </p:txBody>
      </p:sp>
      <p:sp>
        <p:nvSpPr>
          <p:cNvPr id="5" name="Rectangle 47"/>
          <p:cNvSpPr>
            <a:spLocks noGrp="1" noChangeArrowheads="1"/>
          </p:cNvSpPr>
          <p:nvPr>
            <p:ph type="title"/>
          </p:nvPr>
        </p:nvSpPr>
        <p:spPr>
          <a:xfrm>
            <a:off x="301625" y="309563"/>
            <a:ext cx="8534400" cy="647700"/>
          </a:xfrm>
          <a:solidFill>
            <a:schemeClr val="accent4">
              <a:lumMod val="75000"/>
            </a:schemeClr>
          </a:solidFill>
        </p:spPr>
        <p:txBody>
          <a:bodyPr rtlCol="0">
            <a:spAutoFit/>
          </a:bodyPr>
          <a:lstStyle/>
          <a:p>
            <a:pPr algn="ctr" eaLnBrk="1" fontAlgn="auto" hangingPunct="1">
              <a:spcAft>
                <a:spcPts val="0"/>
              </a:spcAft>
              <a:defRPr/>
            </a:pPr>
            <a:r>
              <a:rPr lang="en-US" altLang="zh-TW" sz="4000" b="1" dirty="0" smtClean="0">
                <a:solidFill>
                  <a:schemeClr val="bg1">
                    <a:lumMod val="95000"/>
                  </a:schemeClr>
                </a:solidFill>
                <a:latin typeface="Times New Roman" pitchFamily="18" charset="0"/>
                <a:ea typeface="標楷體" pitchFamily="65" charset="-120"/>
                <a:cs typeface="Times New Roman" pitchFamily="18" charset="0"/>
              </a:rPr>
              <a:t>2.4 </a:t>
            </a:r>
            <a:r>
              <a:rPr lang="zh-TW" altLang="en-US" sz="4000" b="1" dirty="0" smtClean="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rPr>
              <a:t>電腦自我效能</a:t>
            </a:r>
            <a:endParaRPr lang="zh-TW" altLang="en-US" sz="4000" b="1" dirty="0">
              <a:solidFill>
                <a:schemeClr val="bg1">
                  <a:lumMod val="95000"/>
                </a:schemeClr>
              </a:solidFill>
              <a:latin typeface="微軟正黑體" panose="020B0604030504040204" pitchFamily="34" charset="-120"/>
              <a:ea typeface="微軟正黑體" panose="020B0604030504040204" pitchFamily="34" charset="-120"/>
              <a:cs typeface="Times New Roman" pitchFamily="18" charset="0"/>
            </a:endParaRPr>
          </a:p>
        </p:txBody>
      </p:sp>
      <p:sp>
        <p:nvSpPr>
          <p:cNvPr id="7171" name="日期版面配置區 2"/>
          <p:cNvSpPr>
            <a:spLocks noGrp="1"/>
          </p:cNvSpPr>
          <p:nvPr>
            <p:ph type="dt"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r>
              <a:rPr lang="en-US" altLang="zh-TW" smtClean="0">
                <a:solidFill>
                  <a:srgbClr val="FFFFFF"/>
                </a:solidFill>
              </a:rPr>
              <a:t>2012/5/26</a:t>
            </a:r>
            <a:endParaRPr lang="zh-TW" altLang="en-US" smtClean="0">
              <a:solidFill>
                <a:srgbClr val="FFFFFF"/>
              </a:solidFill>
            </a:endParaRPr>
          </a:p>
        </p:txBody>
      </p:sp>
      <p:sp>
        <p:nvSpPr>
          <p:cNvPr id="7172" name="投影片編號版面配置區 3"/>
          <p:cNvSpPr>
            <a:spLocks noGrp="1"/>
          </p:cNvSpPr>
          <p:nvPr>
            <p:ph type="sldNum" sz="quarter" idx="12"/>
          </p:nvPr>
        </p:nvSpPr>
        <p:spPr bwMode="auto">
          <a:xfrm>
            <a:off x="7086600" y="6492875"/>
            <a:ext cx="20574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itchFamily="34" charset="0"/>
                <a:ea typeface="新細明體" pitchFamily="18" charset="-120"/>
              </a:defRPr>
            </a:lvl1pPr>
            <a:lvl2pPr marL="742950" indent="-285750">
              <a:defRPr kumimoji="1">
                <a:solidFill>
                  <a:schemeClr val="tx1"/>
                </a:solidFill>
                <a:latin typeface="Arial" pitchFamily="34" charset="0"/>
                <a:ea typeface="新細明體" pitchFamily="18" charset="-120"/>
              </a:defRPr>
            </a:lvl2pPr>
            <a:lvl3pPr marL="1143000" indent="-228600">
              <a:defRPr kumimoji="1">
                <a:solidFill>
                  <a:schemeClr val="tx1"/>
                </a:solidFill>
                <a:latin typeface="Arial" pitchFamily="34" charset="0"/>
                <a:ea typeface="新細明體" pitchFamily="18" charset="-120"/>
              </a:defRPr>
            </a:lvl3pPr>
            <a:lvl4pPr marL="1600200" indent="-228600">
              <a:defRPr kumimoji="1">
                <a:solidFill>
                  <a:schemeClr val="tx1"/>
                </a:solidFill>
                <a:latin typeface="Arial" pitchFamily="34" charset="0"/>
                <a:ea typeface="新細明體" pitchFamily="18" charset="-120"/>
              </a:defRPr>
            </a:lvl4pPr>
            <a:lvl5pPr marL="2057400" indent="-228600">
              <a:defRPr kumimoji="1">
                <a:solidFill>
                  <a:schemeClr val="tx1"/>
                </a:solidFill>
                <a:latin typeface="Arial" pitchFamily="34" charset="0"/>
                <a:ea typeface="新細明體" pitchFamily="18" charset="-120"/>
              </a:defRPr>
            </a:lvl5pPr>
            <a:lvl6pPr marL="2514600" indent="-228600" eaLnBrk="0" fontAlgn="base" hangingPunct="0">
              <a:spcBef>
                <a:spcPct val="0"/>
              </a:spcBef>
              <a:spcAft>
                <a:spcPct val="0"/>
              </a:spcAft>
              <a:defRPr kumimoji="1">
                <a:solidFill>
                  <a:schemeClr val="tx1"/>
                </a:solidFill>
                <a:latin typeface="Arial" pitchFamily="34" charset="0"/>
                <a:ea typeface="新細明體" pitchFamily="18" charset="-120"/>
              </a:defRPr>
            </a:lvl6pPr>
            <a:lvl7pPr marL="2971800" indent="-228600" eaLnBrk="0" fontAlgn="base" hangingPunct="0">
              <a:spcBef>
                <a:spcPct val="0"/>
              </a:spcBef>
              <a:spcAft>
                <a:spcPct val="0"/>
              </a:spcAft>
              <a:defRPr kumimoji="1">
                <a:solidFill>
                  <a:schemeClr val="tx1"/>
                </a:solidFill>
                <a:latin typeface="Arial" pitchFamily="34" charset="0"/>
                <a:ea typeface="新細明體" pitchFamily="18" charset="-120"/>
              </a:defRPr>
            </a:lvl7pPr>
            <a:lvl8pPr marL="3429000" indent="-228600" eaLnBrk="0" fontAlgn="base" hangingPunct="0">
              <a:spcBef>
                <a:spcPct val="0"/>
              </a:spcBef>
              <a:spcAft>
                <a:spcPct val="0"/>
              </a:spcAft>
              <a:defRPr kumimoji="1">
                <a:solidFill>
                  <a:schemeClr val="tx1"/>
                </a:solidFill>
                <a:latin typeface="Arial" pitchFamily="34" charset="0"/>
                <a:ea typeface="新細明體" pitchFamily="18" charset="-120"/>
              </a:defRPr>
            </a:lvl8pPr>
            <a:lvl9pPr marL="3886200" indent="-228600" eaLnBrk="0" fontAlgn="base" hangingPunct="0">
              <a:spcBef>
                <a:spcPct val="0"/>
              </a:spcBef>
              <a:spcAft>
                <a:spcPct val="0"/>
              </a:spcAft>
              <a:defRPr kumimoji="1">
                <a:solidFill>
                  <a:schemeClr val="tx1"/>
                </a:solidFill>
                <a:latin typeface="Arial" pitchFamily="34" charset="0"/>
                <a:ea typeface="新細明體" pitchFamily="18" charset="-120"/>
              </a:defRPr>
            </a:lvl9pPr>
          </a:lstStyle>
          <a:p>
            <a:pPr eaLnBrk="1" hangingPunct="1"/>
            <a:fld id="{3CB56E57-8618-4928-BCA2-2A1B97F0264D}" type="slidenum">
              <a:rPr kumimoji="0" lang="zh-TW" altLang="en-US" sz="2000">
                <a:latin typeface="Times New Roman" panose="02020603050405020304" pitchFamily="18" charset="0"/>
                <a:cs typeface="Times New Roman" panose="02020603050405020304" pitchFamily="18" charset="0"/>
              </a:rPr>
              <a:pPr eaLnBrk="1" hangingPunct="1"/>
              <a:t>9</a:t>
            </a:fld>
            <a:endParaRPr kumimoji="0" lang="zh-TW" alt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944179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藍色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4321</TotalTime>
  <Words>3384</Words>
  <Application>Microsoft Office PowerPoint</Application>
  <PresentationFormat>如螢幕大小 (4:3)</PresentationFormat>
  <Paragraphs>416</Paragraphs>
  <Slides>24</Slides>
  <Notes>24</Notes>
  <HiddenSlides>0</HiddenSlides>
  <MMClips>0</MMClips>
  <ScaleCrop>false</ScaleCrop>
  <HeadingPairs>
    <vt:vector size="8" baseType="variant">
      <vt:variant>
        <vt:lpstr>使用字型</vt:lpstr>
      </vt:variant>
      <vt:variant>
        <vt:i4>10</vt:i4>
      </vt:variant>
      <vt:variant>
        <vt:lpstr>佈景主題</vt:lpstr>
      </vt:variant>
      <vt:variant>
        <vt:i4>1</vt:i4>
      </vt:variant>
      <vt:variant>
        <vt:lpstr>內嵌 OLE 伺服程式</vt:lpstr>
      </vt:variant>
      <vt:variant>
        <vt:i4>1</vt:i4>
      </vt:variant>
      <vt:variant>
        <vt:lpstr>投影片標題</vt:lpstr>
      </vt:variant>
      <vt:variant>
        <vt:i4>24</vt:i4>
      </vt:variant>
    </vt:vector>
  </HeadingPairs>
  <TitlesOfParts>
    <vt:vector size="36" baseType="lpstr">
      <vt:lpstr>微軟正黑體</vt:lpstr>
      <vt:lpstr>新細明體</vt:lpstr>
      <vt:lpstr>標楷體</vt:lpstr>
      <vt:lpstr>Arial</vt:lpstr>
      <vt:lpstr>Calibri</vt:lpstr>
      <vt:lpstr>Calibri Light</vt:lpstr>
      <vt:lpstr>Georgia</vt:lpstr>
      <vt:lpstr>Times New Roman</vt:lpstr>
      <vt:lpstr>Wingdings</vt:lpstr>
      <vt:lpstr>Wingdings 2</vt:lpstr>
      <vt:lpstr>Office 佈景主題</vt:lpstr>
      <vt:lpstr>Visio</vt:lpstr>
      <vt:lpstr>以科技接受模式與創新擴散理論探討使用數位教材行為意圖之研究－以烘焙丙級麵包產品為例 Research on technology acceptance model and diffusion of innovation theory to explore the use of digital teaching materials behavioral intentions:  A case study of C level Bakery product</vt:lpstr>
      <vt:lpstr>Outline</vt:lpstr>
      <vt:lpstr>1. 研究背景與動機、目的</vt:lpstr>
      <vt:lpstr>2. 文獻探討</vt:lpstr>
      <vt:lpstr>2.1 數位學習</vt:lpstr>
      <vt:lpstr>2.2 科技接受模式</vt:lpstr>
      <vt:lpstr>2.3 創新擴散理論</vt:lpstr>
      <vt:lpstr>2.4 電腦焦慮</vt:lpstr>
      <vt:lpstr>2.4 電腦自我效能</vt:lpstr>
      <vt:lpstr>2.6 知覺財務成本</vt:lpstr>
      <vt:lpstr>2.7 知覺資訊品質</vt:lpstr>
      <vt:lpstr>3. 研究方法</vt:lpstr>
      <vt:lpstr>3.1 研究架構與研究假設</vt:lpstr>
      <vt:lpstr>3.2 抽樣方法</vt:lpstr>
      <vt:lpstr>3.3 問卷設計(1/2)</vt:lpstr>
      <vt:lpstr>3.3 問卷設計(2/2)</vt:lpstr>
      <vt:lpstr>4. 研究結果與討論</vt:lpstr>
      <vt:lpstr>4.1 描述性統計分析</vt:lpstr>
      <vt:lpstr>4.2 多元回歸分析(1/2)</vt:lpstr>
      <vt:lpstr>4.2多元回歸分析(2/2)</vt:lpstr>
      <vt:lpstr>4.3 研究結果</vt:lpstr>
      <vt:lpstr>5.研究結論</vt:lpstr>
      <vt:lpstr>6. 研究限制、後續建議</vt:lpstr>
      <vt:lpstr>PowerPoint 簡報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探討參與生態旅遊的遊客之行為決策結構：發展計畫行為理論之延伸模式－以墾丁社頂生態旅遊為例 An investigation of green tourists’ decision formation: Developing an extended model of the theory of planned behavior. A case study of Kenting Shirding Eco-tourism</dc:title>
  <dc:creator>佳璇</dc:creator>
  <cp:lastModifiedBy>ming tsung lee</cp:lastModifiedBy>
  <cp:revision>468</cp:revision>
  <dcterms:created xsi:type="dcterms:W3CDTF">2012-05-20T15:45:49Z</dcterms:created>
  <dcterms:modified xsi:type="dcterms:W3CDTF">2014-05-11T02:01:15Z</dcterms:modified>
</cp:coreProperties>
</file>