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7"/>
  </p:notesMasterIdLst>
  <p:sldIdLst>
    <p:sldId id="256" r:id="rId3"/>
    <p:sldId id="278" r:id="rId4"/>
    <p:sldId id="279" r:id="rId5"/>
    <p:sldId id="262" r:id="rId6"/>
    <p:sldId id="277" r:id="rId7"/>
    <p:sldId id="263" r:id="rId8"/>
    <p:sldId id="267" r:id="rId9"/>
    <p:sldId id="270" r:id="rId10"/>
    <p:sldId id="264" r:id="rId11"/>
    <p:sldId id="286" r:id="rId12"/>
    <p:sldId id="269" r:id="rId13"/>
    <p:sldId id="274" r:id="rId14"/>
    <p:sldId id="280" r:id="rId15"/>
    <p:sldId id="276" r:id="rId16"/>
    <p:sldId id="281" r:id="rId17"/>
    <p:sldId id="271" r:id="rId18"/>
    <p:sldId id="282" r:id="rId19"/>
    <p:sldId id="272" r:id="rId20"/>
    <p:sldId id="273" r:id="rId21"/>
    <p:sldId id="291" r:id="rId22"/>
    <p:sldId id="283" r:id="rId23"/>
    <p:sldId id="288" r:id="rId24"/>
    <p:sldId id="290" r:id="rId25"/>
    <p:sldId id="287" r:id="rId26"/>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CC"/>
    <a:srgbClr val="009051"/>
    <a:srgbClr val="FEE5B4"/>
    <a:srgbClr val="371C3C"/>
    <a:srgbClr val="0067FF"/>
    <a:srgbClr val="FFFF00"/>
    <a:srgbClr val="DFD418"/>
    <a:srgbClr val="7DD575"/>
    <a:srgbClr val="BEF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佈景主題樣式 1 - 輔色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中等深淺樣式 1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中等深淺樣式 4 - 輔色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048"/>
    <p:restoredTop sz="94852"/>
  </p:normalViewPr>
  <p:slideViewPr>
    <p:cSldViewPr>
      <p:cViewPr varScale="1">
        <p:scale>
          <a:sx n="95" d="100"/>
          <a:sy n="95" d="100"/>
        </p:scale>
        <p:origin x="176" y="39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2416" y="18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C9C7A-89EA-4953-B001-CEE26FF784CF}" type="doc">
      <dgm:prSet loTypeId="urn:microsoft.com/office/officeart/2005/8/layout/vList6" loCatId="process" qsTypeId="urn:microsoft.com/office/officeart/2005/8/quickstyle/3d1" qsCatId="3D" csTypeId="urn:microsoft.com/office/officeart/2005/8/colors/colorful5" csCatId="colorful" phldr="1"/>
      <dgm:spPr/>
      <dgm:t>
        <a:bodyPr/>
        <a:lstStyle/>
        <a:p>
          <a:endParaRPr lang="zh-TW" altLang="en-US"/>
        </a:p>
      </dgm:t>
    </dgm:pt>
    <dgm:pt modelId="{612281A0-639E-4F42-9458-645954127FCD}">
      <dgm:prSet phldrT="[文字]" custT="1"/>
      <dgm:spPr>
        <a:gradFill rotWithShape="0">
          <a:gsLst>
            <a:gs pos="0">
              <a:srgbClr val="103944"/>
            </a:gs>
            <a:gs pos="80000">
              <a:srgbClr val="185566"/>
            </a:gs>
            <a:gs pos="100000">
              <a:srgbClr val="103944"/>
            </a:gs>
          </a:gsLst>
        </a:gradFill>
      </dgm:spPr>
      <dgm:t>
        <a:bodyPr/>
        <a:lstStyle/>
        <a:p>
          <a:r>
            <a:rPr lang="zh-TW" altLang="en-US" sz="4000" b="0" baseline="0" dirty="0" smtClean="0">
              <a:ea typeface="微軟正黑體" panose="020B0604030504040204" pitchFamily="34" charset="-120"/>
            </a:rPr>
            <a:t>背景</a:t>
          </a:r>
          <a:endParaRPr lang="zh-TW" altLang="en-US" sz="4000" b="0" baseline="0" dirty="0">
            <a:ea typeface="微軟正黑體" panose="020B0604030504040204" pitchFamily="34" charset="-120"/>
          </a:endParaRPr>
        </a:p>
      </dgm:t>
    </dgm:pt>
    <dgm:pt modelId="{AD0C5E2B-EFC8-4149-97FC-9F00A0982B6E}" type="parTrans" cxnId="{1D4FABC0-99EA-4C77-B3BB-7CDA01F88DFA}">
      <dgm:prSet/>
      <dgm:spPr/>
      <dgm:t>
        <a:bodyPr/>
        <a:lstStyle/>
        <a:p>
          <a:endParaRPr lang="zh-TW" altLang="en-US"/>
        </a:p>
      </dgm:t>
    </dgm:pt>
    <dgm:pt modelId="{D6E54197-F49D-4EF1-85A4-C9FEE6CAEB18}" type="sibTrans" cxnId="{1D4FABC0-99EA-4C77-B3BB-7CDA01F88DFA}">
      <dgm:prSet/>
      <dgm:spPr/>
      <dgm:t>
        <a:bodyPr/>
        <a:lstStyle/>
        <a:p>
          <a:endParaRPr lang="zh-TW" altLang="en-US"/>
        </a:p>
      </dgm:t>
    </dgm:pt>
    <dgm:pt modelId="{35756BD0-6B9A-4104-9160-E61E5E348028}">
      <dgm:prSet phldrT="[文字]" custT="1"/>
      <dgm:spPr>
        <a:gradFill rotWithShape="0">
          <a:gsLst>
            <a:gs pos="85000">
              <a:schemeClr val="accent5">
                <a:hueOff val="-4966938"/>
                <a:satOff val="19906"/>
                <a:lumOff val="4314"/>
                <a:alphaOff val="0"/>
                <a:shade val="51000"/>
                <a:satMod val="130000"/>
              </a:schemeClr>
            </a:gs>
            <a:gs pos="10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gradFill>
      </dgm:spPr>
      <dgm:t>
        <a:bodyPr/>
        <a:lstStyle/>
        <a:p>
          <a:r>
            <a:rPr lang="zh-TW" altLang="en-US" sz="4000" b="0" baseline="0" dirty="0" smtClean="0">
              <a:ea typeface="微軟正黑體" panose="020B0604030504040204" pitchFamily="34" charset="-120"/>
            </a:rPr>
            <a:t>動機</a:t>
          </a:r>
          <a:endParaRPr lang="zh-TW" altLang="en-US" sz="4000" b="0" baseline="0" dirty="0">
            <a:ea typeface="微軟正黑體" panose="020B0604030504040204" pitchFamily="34" charset="-120"/>
          </a:endParaRPr>
        </a:p>
      </dgm:t>
    </dgm:pt>
    <dgm:pt modelId="{7FAB4D1B-1B9D-44D5-9FC6-FBFEE69B4AC7}" type="parTrans" cxnId="{E84C3EC6-06FC-4B08-94E8-49D2C7F60BCE}">
      <dgm:prSet/>
      <dgm:spPr/>
      <dgm:t>
        <a:bodyPr/>
        <a:lstStyle/>
        <a:p>
          <a:endParaRPr lang="zh-TW" altLang="en-US"/>
        </a:p>
      </dgm:t>
    </dgm:pt>
    <dgm:pt modelId="{D3111AF6-13B0-47E7-9F70-FD617FF492E9}" type="sibTrans" cxnId="{E84C3EC6-06FC-4B08-94E8-49D2C7F60BCE}">
      <dgm:prSet/>
      <dgm:spPr/>
      <dgm:t>
        <a:bodyPr/>
        <a:lstStyle/>
        <a:p>
          <a:endParaRPr lang="zh-TW" altLang="en-US"/>
        </a:p>
      </dgm:t>
    </dgm:pt>
    <dgm:pt modelId="{93FE24B3-3165-44BA-89F4-6CFFA1D3AA21}">
      <dgm:prSet phldrT="[文字]" custT="1"/>
      <dgm:spPr>
        <a:gradFill rotWithShape="0">
          <a:gsLst>
            <a:gs pos="7700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gradFill>
      </dgm:spPr>
      <dgm:t>
        <a:bodyPr/>
        <a:lstStyle/>
        <a:p>
          <a:r>
            <a:rPr lang="zh-TW" altLang="en-US" sz="4000" b="0" baseline="0" dirty="0" smtClean="0">
              <a:ea typeface="微軟正黑體" panose="020B0604030504040204" pitchFamily="34" charset="-120"/>
            </a:rPr>
            <a:t>目的</a:t>
          </a:r>
          <a:endParaRPr lang="zh-TW" altLang="en-US" sz="4000" b="0" baseline="0" dirty="0">
            <a:ea typeface="微軟正黑體" panose="020B0604030504040204" pitchFamily="34" charset="-120"/>
          </a:endParaRPr>
        </a:p>
      </dgm:t>
    </dgm:pt>
    <dgm:pt modelId="{31133308-BE39-466A-8959-CFAB47ED7F90}" type="parTrans" cxnId="{6FABB69B-005F-4077-BA57-9E0CB9F8FFE5}">
      <dgm:prSet/>
      <dgm:spPr/>
      <dgm:t>
        <a:bodyPr/>
        <a:lstStyle/>
        <a:p>
          <a:endParaRPr lang="zh-TW" altLang="en-US"/>
        </a:p>
      </dgm:t>
    </dgm:pt>
    <dgm:pt modelId="{A9233D97-03B0-4F2A-8C1F-233A07CC760C}" type="sibTrans" cxnId="{6FABB69B-005F-4077-BA57-9E0CB9F8FFE5}">
      <dgm:prSet/>
      <dgm:spPr/>
      <dgm:t>
        <a:bodyPr/>
        <a:lstStyle/>
        <a:p>
          <a:endParaRPr lang="zh-TW" altLang="en-US"/>
        </a:p>
      </dgm:t>
    </dgm:pt>
    <dgm:pt modelId="{01FF5C48-AC18-4147-A9C0-1925D85FD664}">
      <dgm:prSet custT="1"/>
      <dgm:spPr/>
      <dgm:t>
        <a:bodyPr/>
        <a:lstStyle/>
        <a:p>
          <a:pPr>
            <a:lnSpc>
              <a:spcPts val="4500"/>
            </a:lnSpc>
            <a:spcAft>
              <a:spcPts val="0"/>
            </a:spcAft>
          </a:pPr>
          <a:r>
            <a:rPr lang="zh-TW" altLang="en-US" sz="2800" b="0" baseline="0" dirty="0" smtClean="0">
              <a:solidFill>
                <a:srgbClr val="0000CC"/>
              </a:solidFill>
              <a:ea typeface="微軟正黑體" panose="020B0604030504040204" pitchFamily="34" charset="-120"/>
            </a:rPr>
            <a:t>提供給後續研究者及旅行社經營者為參考依據</a:t>
          </a:r>
          <a:endParaRPr lang="zh-TW" altLang="en-US" sz="2800" b="0" baseline="0" dirty="0">
            <a:solidFill>
              <a:srgbClr val="0000CC"/>
            </a:solidFill>
            <a:ea typeface="微軟正黑體" panose="020B0604030504040204" pitchFamily="34" charset="-120"/>
          </a:endParaRPr>
        </a:p>
      </dgm:t>
    </dgm:pt>
    <dgm:pt modelId="{BFE66858-EFCF-4220-8634-A221EF96754C}" type="parTrans" cxnId="{C4AEC64B-6384-420B-9DB7-0EEE8DF46828}">
      <dgm:prSet/>
      <dgm:spPr/>
      <dgm:t>
        <a:bodyPr/>
        <a:lstStyle/>
        <a:p>
          <a:endParaRPr lang="zh-TW" altLang="en-US"/>
        </a:p>
      </dgm:t>
    </dgm:pt>
    <dgm:pt modelId="{7BAB33ED-F269-4DC5-9079-BDF586D06685}" type="sibTrans" cxnId="{C4AEC64B-6384-420B-9DB7-0EEE8DF46828}">
      <dgm:prSet/>
      <dgm:spPr/>
      <dgm:t>
        <a:bodyPr/>
        <a:lstStyle/>
        <a:p>
          <a:endParaRPr lang="zh-TW" altLang="en-US"/>
        </a:p>
      </dgm:t>
    </dgm:pt>
    <dgm:pt modelId="{10BC3278-C0FD-4E91-8E9A-37A79F336F1C}">
      <dgm:prSet custT="1"/>
      <dgm:spPr/>
      <dgm:t>
        <a:bodyPr anchor="ctr"/>
        <a:lstStyle/>
        <a:p>
          <a:pPr>
            <a:lnSpc>
              <a:spcPts val="3060"/>
            </a:lnSpc>
            <a:spcAft>
              <a:spcPts val="0"/>
            </a:spcAft>
          </a:pPr>
          <a:r>
            <a:rPr lang="zh-TW" altLang="en-US" sz="2800" b="0" baseline="0" dirty="0" smtClean="0">
              <a:solidFill>
                <a:srgbClr val="0000CC"/>
              </a:solidFill>
              <a:latin typeface="微軟正黑體" panose="020B0604030504040204" pitchFamily="34" charset="-120"/>
              <a:ea typeface="微軟正黑體" panose="020B0604030504040204" pitchFamily="34" charset="-120"/>
            </a:rPr>
            <a:t>針對個案旅行社</a:t>
          </a:r>
          <a:r>
            <a:rPr lang="zh-TW" altLang="en-US" sz="2800" b="0" baseline="0" dirty="0" smtClean="0">
              <a:solidFill>
                <a:srgbClr val="0000CC"/>
              </a:solidFill>
              <a:latin typeface="微軟正黑體" panose="020B0604030504040204" pitchFamily="34" charset="-120"/>
              <a:ea typeface="微軟正黑體" panose="020B0604030504040204" pitchFamily="34" charset="-120"/>
            </a:rPr>
            <a:t>特殊經營模式衍生</a:t>
          </a:r>
          <a:r>
            <a:rPr lang="zh-TW" altLang="en-US" sz="2800" b="0" baseline="0" dirty="0" smtClean="0">
              <a:solidFill>
                <a:srgbClr val="0000CC"/>
              </a:solidFill>
              <a:latin typeface="微軟正黑體" panose="020B0604030504040204" pitchFamily="34" charset="-120"/>
              <a:ea typeface="微軟正黑體" panose="020B0604030504040204" pitchFamily="34" charset="-120"/>
            </a:rPr>
            <a:t>之顧客信賴及為何顧客願意長期參團與推薦進行訪談紀錄</a:t>
          </a:r>
          <a:endParaRPr lang="zh-TW" altLang="en-US" sz="2800" b="0" baseline="0" dirty="0">
            <a:solidFill>
              <a:srgbClr val="0000CC"/>
            </a:solidFill>
            <a:latin typeface="微軟正黑體" panose="020B0604030504040204" pitchFamily="34" charset="-120"/>
            <a:ea typeface="微軟正黑體" panose="020B0604030504040204" pitchFamily="34" charset="-120"/>
          </a:endParaRPr>
        </a:p>
      </dgm:t>
    </dgm:pt>
    <dgm:pt modelId="{564E37C4-61BC-4082-A143-86C1F2CB6251}" type="parTrans" cxnId="{C0BC6B6D-1738-494C-8529-1DE07CCF6798}">
      <dgm:prSet/>
      <dgm:spPr/>
      <dgm:t>
        <a:bodyPr/>
        <a:lstStyle/>
        <a:p>
          <a:endParaRPr lang="zh-TW" altLang="en-US"/>
        </a:p>
      </dgm:t>
    </dgm:pt>
    <dgm:pt modelId="{A4D9038E-2171-4CFA-9ECD-794FC5D58315}" type="sibTrans" cxnId="{C0BC6B6D-1738-494C-8529-1DE07CCF6798}">
      <dgm:prSet/>
      <dgm:spPr/>
      <dgm:t>
        <a:bodyPr/>
        <a:lstStyle/>
        <a:p>
          <a:endParaRPr lang="zh-TW" altLang="en-US"/>
        </a:p>
      </dgm:t>
    </dgm:pt>
    <dgm:pt modelId="{776F7243-5EA0-457E-A0AA-DA515DE9EE17}">
      <dgm:prSet custT="1"/>
      <dgm:spPr/>
      <dgm:t>
        <a:bodyPr anchor="ctr"/>
        <a:lstStyle/>
        <a:p>
          <a:pPr marL="228600" lvl="1" indent="0" algn="l" defTabSz="1155700">
            <a:lnSpc>
              <a:spcPct val="90000"/>
            </a:lnSpc>
            <a:spcBef>
              <a:spcPct val="0"/>
            </a:spcBef>
            <a:spcAft>
              <a:spcPct val="15000"/>
            </a:spcAft>
            <a:buNone/>
          </a:pPr>
          <a:r>
            <a:rPr lang="zh-TW" altLang="en-US" sz="2600" b="0" baseline="0" dirty="0" smtClean="0">
              <a:solidFill>
                <a:srgbClr val="0000CC"/>
              </a:solidFill>
              <a:ea typeface="微軟正黑體" panose="020B0604030504040204" pitchFamily="34" charset="-120"/>
            </a:rPr>
            <a:t>旅遊市場同質性旅遊商品多</a:t>
          </a:r>
          <a:endParaRPr lang="zh-TW" altLang="en-US" sz="2600" b="0" baseline="0" dirty="0">
            <a:solidFill>
              <a:srgbClr val="0000CC"/>
            </a:solidFill>
            <a:ea typeface="微軟正黑體" panose="020B0604030504040204" pitchFamily="34" charset="-120"/>
          </a:endParaRPr>
        </a:p>
      </dgm:t>
    </dgm:pt>
    <dgm:pt modelId="{48D2927E-ECD3-43A6-ABAE-96A8C4D851D6}" type="parTrans" cxnId="{1443AA5B-B46A-4BF0-AE04-F3A3E2DA9737}">
      <dgm:prSet/>
      <dgm:spPr/>
      <dgm:t>
        <a:bodyPr/>
        <a:lstStyle/>
        <a:p>
          <a:endParaRPr lang="zh-TW" altLang="en-US"/>
        </a:p>
      </dgm:t>
    </dgm:pt>
    <dgm:pt modelId="{0997F12D-6DAD-494A-B704-212B33D60DBB}" type="sibTrans" cxnId="{1443AA5B-B46A-4BF0-AE04-F3A3E2DA9737}">
      <dgm:prSet/>
      <dgm:spPr/>
      <dgm:t>
        <a:bodyPr/>
        <a:lstStyle/>
        <a:p>
          <a:endParaRPr lang="zh-TW" altLang="en-US"/>
        </a:p>
      </dgm:t>
    </dgm:pt>
    <dgm:pt modelId="{6C6B959A-D98B-1944-A980-82143CE7A2A7}">
      <dgm:prSet custT="1"/>
      <dgm:spPr/>
      <dgm:t>
        <a:bodyPr anchor="ctr"/>
        <a:lstStyle/>
        <a:p>
          <a:pPr marL="228600" lvl="1" indent="0" algn="l" defTabSz="1155700">
            <a:lnSpc>
              <a:spcPct val="90000"/>
            </a:lnSpc>
            <a:spcBef>
              <a:spcPct val="0"/>
            </a:spcBef>
            <a:spcAft>
              <a:spcPct val="15000"/>
            </a:spcAft>
            <a:buNone/>
          </a:pPr>
          <a:r>
            <a:rPr lang="zh-TW" altLang="en-US" sz="2600" b="0" baseline="0" dirty="0" smtClean="0">
              <a:solidFill>
                <a:srgbClr val="0000CC"/>
              </a:solidFill>
              <a:ea typeface="微軟正黑體" panose="020B0604030504040204" pitchFamily="34" charset="-120"/>
            </a:rPr>
            <a:t>低價競爭</a:t>
          </a:r>
          <a:r>
            <a:rPr lang="zh-TW" sz="2600" dirty="0" smtClean="0">
              <a:solidFill>
                <a:srgbClr val="371C3C"/>
              </a:solidFill>
              <a:effectLst/>
              <a:latin typeface="Microsoft JhengHei" charset="-120"/>
              <a:ea typeface="Microsoft JhengHei" charset="-120"/>
              <a:cs typeface="Microsoft JhengHei" charset="-120"/>
            </a:rPr>
            <a:t>，</a:t>
          </a:r>
          <a:r>
            <a:rPr lang="zh-TW" altLang="en-US" sz="2600" dirty="0" smtClean="0">
              <a:solidFill>
                <a:srgbClr val="0000CC"/>
              </a:solidFill>
              <a:effectLst/>
              <a:latin typeface="Microsoft JhengHei" charset="-120"/>
              <a:ea typeface="Microsoft JhengHei" charset="-120"/>
              <a:cs typeface="Microsoft JhengHei" charset="-120"/>
            </a:rPr>
            <a:t>導致</a:t>
          </a:r>
          <a:r>
            <a:rPr lang="zh-TW" altLang="en-US" sz="2600" b="0" baseline="0" dirty="0" smtClean="0">
              <a:solidFill>
                <a:srgbClr val="0000CC"/>
              </a:solidFill>
              <a:ea typeface="微軟正黑體" panose="020B0604030504040204" pitchFamily="34" charset="-120"/>
            </a:rPr>
            <a:t>旅遊品質降低</a:t>
          </a:r>
          <a:endParaRPr lang="zh-TW" altLang="en-US" sz="2600" b="0" baseline="0" dirty="0">
            <a:solidFill>
              <a:srgbClr val="0000CC"/>
            </a:solidFill>
            <a:ea typeface="微軟正黑體" panose="020B0604030504040204" pitchFamily="34" charset="-120"/>
          </a:endParaRPr>
        </a:p>
      </dgm:t>
    </dgm:pt>
    <dgm:pt modelId="{F92E0CA0-FF0C-1D4A-A85F-0A67122F7A53}" type="parTrans" cxnId="{9773BE9D-FA20-4640-9DA2-551D9DE81D88}">
      <dgm:prSet/>
      <dgm:spPr/>
      <dgm:t>
        <a:bodyPr/>
        <a:lstStyle/>
        <a:p>
          <a:endParaRPr lang="zh-TW" altLang="en-US"/>
        </a:p>
      </dgm:t>
    </dgm:pt>
    <dgm:pt modelId="{ED08FAD9-6DB1-D64E-B7AD-1473117022BF}" type="sibTrans" cxnId="{9773BE9D-FA20-4640-9DA2-551D9DE81D88}">
      <dgm:prSet/>
      <dgm:spPr/>
      <dgm:t>
        <a:bodyPr/>
        <a:lstStyle/>
        <a:p>
          <a:endParaRPr lang="zh-TW" altLang="en-US"/>
        </a:p>
      </dgm:t>
    </dgm:pt>
    <dgm:pt modelId="{6B336568-2DA1-44A6-A249-310DBEA178C1}" type="pres">
      <dgm:prSet presAssocID="{DBDC9C7A-89EA-4953-B001-CEE26FF784CF}" presName="Name0" presStyleCnt="0">
        <dgm:presLayoutVars>
          <dgm:dir/>
          <dgm:animLvl val="lvl"/>
          <dgm:resizeHandles/>
        </dgm:presLayoutVars>
      </dgm:prSet>
      <dgm:spPr/>
      <dgm:t>
        <a:bodyPr/>
        <a:lstStyle/>
        <a:p>
          <a:endParaRPr lang="zh-TW" altLang="en-US"/>
        </a:p>
      </dgm:t>
    </dgm:pt>
    <dgm:pt modelId="{A02E24BF-9DB5-4DBE-AC2F-32449AB632EB}" type="pres">
      <dgm:prSet presAssocID="{612281A0-639E-4F42-9458-645954127FCD}" presName="linNode" presStyleCnt="0"/>
      <dgm:spPr/>
      <dgm:t>
        <a:bodyPr/>
        <a:lstStyle/>
        <a:p>
          <a:endParaRPr lang="zh-TW" altLang="en-US"/>
        </a:p>
      </dgm:t>
    </dgm:pt>
    <dgm:pt modelId="{A24C75DB-3A9C-46EF-9A83-A42ED8025215}" type="pres">
      <dgm:prSet presAssocID="{612281A0-639E-4F42-9458-645954127FCD}" presName="parentShp" presStyleLbl="node1" presStyleIdx="0" presStyleCnt="3" custScaleX="63060" custScaleY="765393" custLinFactNeighborX="-16633" custLinFactNeighborY="-751">
        <dgm:presLayoutVars>
          <dgm:bulletEnabled val="1"/>
        </dgm:presLayoutVars>
      </dgm:prSet>
      <dgm:spPr/>
      <dgm:t>
        <a:bodyPr/>
        <a:lstStyle/>
        <a:p>
          <a:endParaRPr lang="zh-TW" altLang="en-US"/>
        </a:p>
      </dgm:t>
    </dgm:pt>
    <dgm:pt modelId="{6F9E1AC5-EDCF-4E0D-8B22-15D100C44B92}" type="pres">
      <dgm:prSet presAssocID="{612281A0-639E-4F42-9458-645954127FCD}" presName="childShp" presStyleLbl="bgAccFollowNode1" presStyleIdx="0" presStyleCnt="3" custScaleX="130451" custScaleY="1199148" custLinFactNeighborX="17" custLinFactNeighborY="-4839">
        <dgm:presLayoutVars>
          <dgm:bulletEnabled val="1"/>
        </dgm:presLayoutVars>
      </dgm:prSet>
      <dgm:spPr/>
      <dgm:t>
        <a:bodyPr/>
        <a:lstStyle/>
        <a:p>
          <a:endParaRPr lang="zh-TW" altLang="en-US"/>
        </a:p>
      </dgm:t>
    </dgm:pt>
    <dgm:pt modelId="{3C94BE1A-06E9-402C-BA84-951E5F152606}" type="pres">
      <dgm:prSet presAssocID="{D6E54197-F49D-4EF1-85A4-C9FEE6CAEB18}" presName="spacing" presStyleCnt="0"/>
      <dgm:spPr/>
      <dgm:t>
        <a:bodyPr/>
        <a:lstStyle/>
        <a:p>
          <a:endParaRPr lang="zh-TW" altLang="en-US"/>
        </a:p>
      </dgm:t>
    </dgm:pt>
    <dgm:pt modelId="{F8734A99-A463-4B50-8CAE-00712AA6195B}" type="pres">
      <dgm:prSet presAssocID="{35756BD0-6B9A-4104-9160-E61E5E348028}" presName="linNode" presStyleCnt="0"/>
      <dgm:spPr/>
      <dgm:t>
        <a:bodyPr/>
        <a:lstStyle/>
        <a:p>
          <a:endParaRPr lang="zh-TW" altLang="en-US"/>
        </a:p>
      </dgm:t>
    </dgm:pt>
    <dgm:pt modelId="{5F9FD007-DAEE-459B-B5D7-3E3120EDD561}" type="pres">
      <dgm:prSet presAssocID="{35756BD0-6B9A-4104-9160-E61E5E348028}" presName="parentShp" presStyleLbl="node1" presStyleIdx="1" presStyleCnt="3" custScaleX="69090" custScaleY="887043" custLinFactNeighborX="-16979" custLinFactNeighborY="-6760">
        <dgm:presLayoutVars>
          <dgm:bulletEnabled val="1"/>
        </dgm:presLayoutVars>
      </dgm:prSet>
      <dgm:spPr/>
      <dgm:t>
        <a:bodyPr/>
        <a:lstStyle/>
        <a:p>
          <a:endParaRPr lang="zh-TW" altLang="en-US"/>
        </a:p>
      </dgm:t>
    </dgm:pt>
    <dgm:pt modelId="{D624684C-0B93-490C-8871-0B366B292059}" type="pres">
      <dgm:prSet presAssocID="{35756BD0-6B9A-4104-9160-E61E5E348028}" presName="childShp" presStyleLbl="bgAccFollowNode1" presStyleIdx="1" presStyleCnt="3" custScaleX="147063" custScaleY="1089317" custLinFactNeighborX="-1010" custLinFactNeighborY="-25749">
        <dgm:presLayoutVars>
          <dgm:bulletEnabled val="1"/>
        </dgm:presLayoutVars>
      </dgm:prSet>
      <dgm:spPr/>
      <dgm:t>
        <a:bodyPr/>
        <a:lstStyle/>
        <a:p>
          <a:endParaRPr lang="zh-TW" altLang="en-US"/>
        </a:p>
      </dgm:t>
    </dgm:pt>
    <dgm:pt modelId="{76AF3171-7F78-4A69-BC80-94A9458D5679}" type="pres">
      <dgm:prSet presAssocID="{D3111AF6-13B0-47E7-9F70-FD617FF492E9}" presName="spacing" presStyleCnt="0"/>
      <dgm:spPr/>
      <dgm:t>
        <a:bodyPr/>
        <a:lstStyle/>
        <a:p>
          <a:endParaRPr lang="zh-TW" altLang="en-US"/>
        </a:p>
      </dgm:t>
    </dgm:pt>
    <dgm:pt modelId="{793C63F6-FE43-402B-8D27-F638DF29812A}" type="pres">
      <dgm:prSet presAssocID="{93FE24B3-3165-44BA-89F4-6CFFA1D3AA21}" presName="linNode" presStyleCnt="0"/>
      <dgm:spPr/>
      <dgm:t>
        <a:bodyPr/>
        <a:lstStyle/>
        <a:p>
          <a:endParaRPr lang="zh-TW" altLang="en-US"/>
        </a:p>
      </dgm:t>
    </dgm:pt>
    <dgm:pt modelId="{95D74924-1888-44E7-8152-42F96C26788F}" type="pres">
      <dgm:prSet presAssocID="{93FE24B3-3165-44BA-89F4-6CFFA1D3AA21}" presName="parentShp" presStyleLbl="node1" presStyleIdx="2" presStyleCnt="3" custScaleX="61294" custScaleY="745455" custLinFactNeighborX="-14727" custLinFactNeighborY="-15022">
        <dgm:presLayoutVars>
          <dgm:bulletEnabled val="1"/>
        </dgm:presLayoutVars>
      </dgm:prSet>
      <dgm:spPr/>
      <dgm:t>
        <a:bodyPr/>
        <a:lstStyle/>
        <a:p>
          <a:endParaRPr lang="zh-TW" altLang="en-US"/>
        </a:p>
      </dgm:t>
    </dgm:pt>
    <dgm:pt modelId="{8A4F29AA-F87E-4474-A957-C48F2CDEAA22}" type="pres">
      <dgm:prSet presAssocID="{93FE24B3-3165-44BA-89F4-6CFFA1D3AA21}" presName="childShp" presStyleLbl="bgAccFollowNode1" presStyleIdx="2" presStyleCnt="3" custScaleX="131721" custScaleY="955885" custLinFactNeighborX="20790" custLinFactNeighborY="-11353">
        <dgm:presLayoutVars>
          <dgm:bulletEnabled val="1"/>
        </dgm:presLayoutVars>
      </dgm:prSet>
      <dgm:spPr/>
      <dgm:t>
        <a:bodyPr/>
        <a:lstStyle/>
        <a:p>
          <a:endParaRPr lang="zh-TW" altLang="en-US"/>
        </a:p>
      </dgm:t>
    </dgm:pt>
  </dgm:ptLst>
  <dgm:cxnLst>
    <dgm:cxn modelId="{131BE7FB-14F9-4F30-937F-3F2FC00ED851}" type="presOf" srcId="{93FE24B3-3165-44BA-89F4-6CFFA1D3AA21}" destId="{95D74924-1888-44E7-8152-42F96C26788F}" srcOrd="0" destOrd="0" presId="urn:microsoft.com/office/officeart/2005/8/layout/vList6"/>
    <dgm:cxn modelId="{C4AEC64B-6384-420B-9DB7-0EEE8DF46828}" srcId="{93FE24B3-3165-44BA-89F4-6CFFA1D3AA21}" destId="{01FF5C48-AC18-4147-A9C0-1925D85FD664}" srcOrd="0" destOrd="0" parTransId="{BFE66858-EFCF-4220-8634-A221EF96754C}" sibTransId="{7BAB33ED-F269-4DC5-9079-BDF586D06685}"/>
    <dgm:cxn modelId="{C0BC6B6D-1738-494C-8529-1DE07CCF6798}" srcId="{35756BD0-6B9A-4104-9160-E61E5E348028}" destId="{10BC3278-C0FD-4E91-8E9A-37A79F336F1C}" srcOrd="0" destOrd="0" parTransId="{564E37C4-61BC-4082-A143-86C1F2CB6251}" sibTransId="{A4D9038E-2171-4CFA-9ECD-794FC5D58315}"/>
    <dgm:cxn modelId="{6FABB69B-005F-4077-BA57-9E0CB9F8FFE5}" srcId="{DBDC9C7A-89EA-4953-B001-CEE26FF784CF}" destId="{93FE24B3-3165-44BA-89F4-6CFFA1D3AA21}" srcOrd="2" destOrd="0" parTransId="{31133308-BE39-466A-8959-CFAB47ED7F90}" sibTransId="{A9233D97-03B0-4F2A-8C1F-233A07CC760C}"/>
    <dgm:cxn modelId="{9773BE9D-FA20-4640-9DA2-551D9DE81D88}" srcId="{612281A0-639E-4F42-9458-645954127FCD}" destId="{6C6B959A-D98B-1944-A980-82143CE7A2A7}" srcOrd="1" destOrd="0" parTransId="{F92E0CA0-FF0C-1D4A-A85F-0A67122F7A53}" sibTransId="{ED08FAD9-6DB1-D64E-B7AD-1473117022BF}"/>
    <dgm:cxn modelId="{1D4FABC0-99EA-4C77-B3BB-7CDA01F88DFA}" srcId="{DBDC9C7A-89EA-4953-B001-CEE26FF784CF}" destId="{612281A0-639E-4F42-9458-645954127FCD}" srcOrd="0" destOrd="0" parTransId="{AD0C5E2B-EFC8-4149-97FC-9F00A0982B6E}" sibTransId="{D6E54197-F49D-4EF1-85A4-C9FEE6CAEB18}"/>
    <dgm:cxn modelId="{DD65C510-146D-4CE7-BF37-F2894B25E6D5}" type="presOf" srcId="{612281A0-639E-4F42-9458-645954127FCD}" destId="{A24C75DB-3A9C-46EF-9A83-A42ED8025215}" srcOrd="0" destOrd="0" presId="urn:microsoft.com/office/officeart/2005/8/layout/vList6"/>
    <dgm:cxn modelId="{2B493C6D-0D1F-4178-AC80-5FBF2E4E4AE2}" type="presOf" srcId="{10BC3278-C0FD-4E91-8E9A-37A79F336F1C}" destId="{D624684C-0B93-490C-8871-0B366B292059}" srcOrd="0" destOrd="0" presId="urn:microsoft.com/office/officeart/2005/8/layout/vList6"/>
    <dgm:cxn modelId="{D0816A89-47C6-4C1D-B3E6-B5AC220B5199}" type="presOf" srcId="{DBDC9C7A-89EA-4953-B001-CEE26FF784CF}" destId="{6B336568-2DA1-44A6-A249-310DBEA178C1}" srcOrd="0" destOrd="0" presId="urn:microsoft.com/office/officeart/2005/8/layout/vList6"/>
    <dgm:cxn modelId="{78E1B9C4-4EC5-A748-869F-C1A292ECB713}" type="presOf" srcId="{6C6B959A-D98B-1944-A980-82143CE7A2A7}" destId="{6F9E1AC5-EDCF-4E0D-8B22-15D100C44B92}" srcOrd="0" destOrd="1" presId="urn:microsoft.com/office/officeart/2005/8/layout/vList6"/>
    <dgm:cxn modelId="{CA728D30-E267-47A6-A119-29AC07239D53}" type="presOf" srcId="{776F7243-5EA0-457E-A0AA-DA515DE9EE17}" destId="{6F9E1AC5-EDCF-4E0D-8B22-15D100C44B92}" srcOrd="0" destOrd="0" presId="urn:microsoft.com/office/officeart/2005/8/layout/vList6"/>
    <dgm:cxn modelId="{E84C3EC6-06FC-4B08-94E8-49D2C7F60BCE}" srcId="{DBDC9C7A-89EA-4953-B001-CEE26FF784CF}" destId="{35756BD0-6B9A-4104-9160-E61E5E348028}" srcOrd="1" destOrd="0" parTransId="{7FAB4D1B-1B9D-44D5-9FC6-FBFEE69B4AC7}" sibTransId="{D3111AF6-13B0-47E7-9F70-FD617FF492E9}"/>
    <dgm:cxn modelId="{1443AA5B-B46A-4BF0-AE04-F3A3E2DA9737}" srcId="{612281A0-639E-4F42-9458-645954127FCD}" destId="{776F7243-5EA0-457E-A0AA-DA515DE9EE17}" srcOrd="0" destOrd="0" parTransId="{48D2927E-ECD3-43A6-ABAE-96A8C4D851D6}" sibTransId="{0997F12D-6DAD-494A-B704-212B33D60DBB}"/>
    <dgm:cxn modelId="{B5A6E3EE-9058-4C21-9116-AB2CBB8C732C}" type="presOf" srcId="{35756BD0-6B9A-4104-9160-E61E5E348028}" destId="{5F9FD007-DAEE-459B-B5D7-3E3120EDD561}" srcOrd="0" destOrd="0" presId="urn:microsoft.com/office/officeart/2005/8/layout/vList6"/>
    <dgm:cxn modelId="{627FA95D-DB46-41A0-A92E-B01870D0E7A1}" type="presOf" srcId="{01FF5C48-AC18-4147-A9C0-1925D85FD664}" destId="{8A4F29AA-F87E-4474-A957-C48F2CDEAA22}" srcOrd="0" destOrd="0" presId="urn:microsoft.com/office/officeart/2005/8/layout/vList6"/>
    <dgm:cxn modelId="{5566B3A8-5D85-4172-9FBB-B124694578CA}" type="presParOf" srcId="{6B336568-2DA1-44A6-A249-310DBEA178C1}" destId="{A02E24BF-9DB5-4DBE-AC2F-32449AB632EB}" srcOrd="0" destOrd="0" presId="urn:microsoft.com/office/officeart/2005/8/layout/vList6"/>
    <dgm:cxn modelId="{1D45217D-EF3A-4F29-8B35-8AEABD971F8E}" type="presParOf" srcId="{A02E24BF-9DB5-4DBE-AC2F-32449AB632EB}" destId="{A24C75DB-3A9C-46EF-9A83-A42ED8025215}" srcOrd="0" destOrd="0" presId="urn:microsoft.com/office/officeart/2005/8/layout/vList6"/>
    <dgm:cxn modelId="{BAB41D63-632C-437E-A00D-864321CF38FD}" type="presParOf" srcId="{A02E24BF-9DB5-4DBE-AC2F-32449AB632EB}" destId="{6F9E1AC5-EDCF-4E0D-8B22-15D100C44B92}" srcOrd="1" destOrd="0" presId="urn:microsoft.com/office/officeart/2005/8/layout/vList6"/>
    <dgm:cxn modelId="{B494E4CC-0CA0-4B9A-B713-68FDC6DBAA9D}" type="presParOf" srcId="{6B336568-2DA1-44A6-A249-310DBEA178C1}" destId="{3C94BE1A-06E9-402C-BA84-951E5F152606}" srcOrd="1" destOrd="0" presId="urn:microsoft.com/office/officeart/2005/8/layout/vList6"/>
    <dgm:cxn modelId="{6ED3A141-4CB1-47A9-B9AF-47CD499B84CD}" type="presParOf" srcId="{6B336568-2DA1-44A6-A249-310DBEA178C1}" destId="{F8734A99-A463-4B50-8CAE-00712AA6195B}" srcOrd="2" destOrd="0" presId="urn:microsoft.com/office/officeart/2005/8/layout/vList6"/>
    <dgm:cxn modelId="{B5EB7B88-1589-43FF-B64E-BE3CDF870470}" type="presParOf" srcId="{F8734A99-A463-4B50-8CAE-00712AA6195B}" destId="{5F9FD007-DAEE-459B-B5D7-3E3120EDD561}" srcOrd="0" destOrd="0" presId="urn:microsoft.com/office/officeart/2005/8/layout/vList6"/>
    <dgm:cxn modelId="{C0666A2F-80D8-4DCC-B768-AE216905C068}" type="presParOf" srcId="{F8734A99-A463-4B50-8CAE-00712AA6195B}" destId="{D624684C-0B93-490C-8871-0B366B292059}" srcOrd="1" destOrd="0" presId="urn:microsoft.com/office/officeart/2005/8/layout/vList6"/>
    <dgm:cxn modelId="{89BF9262-1ABE-480C-89F4-D1AB3D5896FA}" type="presParOf" srcId="{6B336568-2DA1-44A6-A249-310DBEA178C1}" destId="{76AF3171-7F78-4A69-BC80-94A9458D5679}" srcOrd="3" destOrd="0" presId="urn:microsoft.com/office/officeart/2005/8/layout/vList6"/>
    <dgm:cxn modelId="{5EFE3581-4EE4-4CC6-A634-1A13C289F261}" type="presParOf" srcId="{6B336568-2DA1-44A6-A249-310DBEA178C1}" destId="{793C63F6-FE43-402B-8D27-F638DF29812A}" srcOrd="4" destOrd="0" presId="urn:microsoft.com/office/officeart/2005/8/layout/vList6"/>
    <dgm:cxn modelId="{1661B104-7687-4767-9EE8-77B7ECD9D9D6}" type="presParOf" srcId="{793C63F6-FE43-402B-8D27-F638DF29812A}" destId="{95D74924-1888-44E7-8152-42F96C26788F}" srcOrd="0" destOrd="0" presId="urn:microsoft.com/office/officeart/2005/8/layout/vList6"/>
    <dgm:cxn modelId="{47962A76-521D-481B-82C3-BDA24B780C50}" type="presParOf" srcId="{793C63F6-FE43-402B-8D27-F638DF29812A}" destId="{8A4F29AA-F87E-4474-A957-C48F2CDEAA2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E1AC5-EDCF-4E0D-8B22-15D100C44B92}">
      <dsp:nvSpPr>
        <dsp:cNvPr id="0" name=""/>
        <dsp:cNvSpPr/>
      </dsp:nvSpPr>
      <dsp:spPr>
        <a:xfrm>
          <a:off x="2007185" y="0"/>
          <a:ext cx="6221193" cy="2051523"/>
        </a:xfrm>
        <a:prstGeom prst="rightArrow">
          <a:avLst>
            <a:gd name="adj1" fmla="val 75000"/>
            <a:gd name="adj2" fmla="val 50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6510" tIns="16510" rIns="16510" bIns="16510" numCol="1" spcCol="1270" anchor="ctr" anchorCtr="0">
          <a:noAutofit/>
        </a:bodyPr>
        <a:lstStyle/>
        <a:p>
          <a:pPr marL="228600" lvl="1" indent="0" algn="l" defTabSz="1155700">
            <a:lnSpc>
              <a:spcPct val="90000"/>
            </a:lnSpc>
            <a:spcBef>
              <a:spcPct val="0"/>
            </a:spcBef>
            <a:spcAft>
              <a:spcPct val="15000"/>
            </a:spcAft>
            <a:buChar char="••"/>
          </a:pPr>
          <a:r>
            <a:rPr lang="zh-TW" altLang="en-US" sz="2600" b="0" kern="1200" baseline="0" dirty="0" smtClean="0">
              <a:solidFill>
                <a:srgbClr val="0000CC"/>
              </a:solidFill>
              <a:ea typeface="微軟正黑體" panose="020B0604030504040204" pitchFamily="34" charset="-120"/>
            </a:rPr>
            <a:t>旅遊市場同質性旅遊商品多</a:t>
          </a:r>
          <a:endParaRPr lang="zh-TW" altLang="en-US" sz="2600" b="0" kern="1200" baseline="0" dirty="0">
            <a:solidFill>
              <a:srgbClr val="0000CC"/>
            </a:solidFill>
            <a:ea typeface="微軟正黑體" panose="020B0604030504040204" pitchFamily="34" charset="-120"/>
          </a:endParaRPr>
        </a:p>
        <a:p>
          <a:pPr marL="228600" lvl="1" indent="0" algn="l" defTabSz="1155700">
            <a:lnSpc>
              <a:spcPct val="90000"/>
            </a:lnSpc>
            <a:spcBef>
              <a:spcPct val="0"/>
            </a:spcBef>
            <a:spcAft>
              <a:spcPct val="15000"/>
            </a:spcAft>
            <a:buChar char="••"/>
          </a:pPr>
          <a:r>
            <a:rPr lang="zh-TW" altLang="en-US" sz="2600" b="0" kern="1200" baseline="0" dirty="0" smtClean="0">
              <a:solidFill>
                <a:srgbClr val="0000CC"/>
              </a:solidFill>
              <a:ea typeface="微軟正黑體" panose="020B0604030504040204" pitchFamily="34" charset="-120"/>
            </a:rPr>
            <a:t>低價競爭</a:t>
          </a:r>
          <a:r>
            <a:rPr lang="zh-TW" sz="2600" kern="1200" dirty="0" smtClean="0">
              <a:solidFill>
                <a:srgbClr val="371C3C"/>
              </a:solidFill>
              <a:effectLst/>
              <a:latin typeface="Microsoft JhengHei" charset="-120"/>
              <a:ea typeface="Microsoft JhengHei" charset="-120"/>
              <a:cs typeface="Microsoft JhengHei" charset="-120"/>
            </a:rPr>
            <a:t>，</a:t>
          </a:r>
          <a:r>
            <a:rPr lang="zh-TW" altLang="en-US" sz="2600" kern="1200" dirty="0" smtClean="0">
              <a:solidFill>
                <a:srgbClr val="0000CC"/>
              </a:solidFill>
              <a:effectLst/>
              <a:latin typeface="Microsoft JhengHei" charset="-120"/>
              <a:ea typeface="Microsoft JhengHei" charset="-120"/>
              <a:cs typeface="Microsoft JhengHei" charset="-120"/>
            </a:rPr>
            <a:t>導致</a:t>
          </a:r>
          <a:r>
            <a:rPr lang="zh-TW" altLang="en-US" sz="2600" b="0" kern="1200" baseline="0" dirty="0" smtClean="0">
              <a:solidFill>
                <a:srgbClr val="0000CC"/>
              </a:solidFill>
              <a:ea typeface="微軟正黑體" panose="020B0604030504040204" pitchFamily="34" charset="-120"/>
            </a:rPr>
            <a:t>旅遊品質降低</a:t>
          </a:r>
          <a:endParaRPr lang="zh-TW" altLang="en-US" sz="2600" b="0" kern="1200" baseline="0" dirty="0">
            <a:solidFill>
              <a:srgbClr val="0000CC"/>
            </a:solidFill>
            <a:ea typeface="微軟正黑體" panose="020B0604030504040204" pitchFamily="34" charset="-120"/>
          </a:endParaRPr>
        </a:p>
      </dsp:txBody>
      <dsp:txXfrm>
        <a:off x="2007185" y="256440"/>
        <a:ext cx="5451872" cy="1538643"/>
      </dsp:txXfrm>
    </dsp:sp>
    <dsp:sp modelId="{A24C75DB-3A9C-46EF-9A83-A42ED8025215}">
      <dsp:nvSpPr>
        <dsp:cNvPr id="0" name=""/>
        <dsp:cNvSpPr/>
      </dsp:nvSpPr>
      <dsp:spPr>
        <a:xfrm>
          <a:off x="0" y="372019"/>
          <a:ext cx="2004882" cy="1309447"/>
        </a:xfrm>
        <a:prstGeom prst="roundRect">
          <a:avLst/>
        </a:prstGeom>
        <a:gradFill rotWithShape="0">
          <a:gsLst>
            <a:gs pos="0">
              <a:srgbClr val="103944"/>
            </a:gs>
            <a:gs pos="80000">
              <a:srgbClr val="185566"/>
            </a:gs>
            <a:gs pos="100000">
              <a:srgbClr val="103944"/>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0" kern="1200" baseline="0" dirty="0" smtClean="0">
              <a:ea typeface="微軟正黑體" panose="020B0604030504040204" pitchFamily="34" charset="-120"/>
            </a:rPr>
            <a:t>背景</a:t>
          </a:r>
          <a:endParaRPr lang="zh-TW" altLang="en-US" sz="4000" b="0" kern="1200" baseline="0" dirty="0">
            <a:ea typeface="微軟正黑體" panose="020B0604030504040204" pitchFamily="34" charset="-120"/>
          </a:endParaRPr>
        </a:p>
      </dsp:txBody>
      <dsp:txXfrm>
        <a:off x="63922" y="435941"/>
        <a:ext cx="1877038" cy="1181603"/>
      </dsp:txXfrm>
    </dsp:sp>
    <dsp:sp modelId="{D624684C-0B93-490C-8871-0B366B292059}">
      <dsp:nvSpPr>
        <dsp:cNvPr id="0" name=""/>
        <dsp:cNvSpPr/>
      </dsp:nvSpPr>
      <dsp:spPr>
        <a:xfrm>
          <a:off x="1935850" y="2026846"/>
          <a:ext cx="6261727" cy="1863622"/>
        </a:xfrm>
        <a:prstGeom prst="rightArrow">
          <a:avLst>
            <a:gd name="adj1" fmla="val 75000"/>
            <a:gd name="adj2" fmla="val 50000"/>
          </a:avLst>
        </a:prstGeom>
        <a:solidFill>
          <a:schemeClr val="accent5">
            <a:tint val="40000"/>
            <a:alpha val="90000"/>
            <a:hueOff val="-5370241"/>
            <a:satOff val="24126"/>
            <a:lumOff val="1658"/>
            <a:alphaOff val="0"/>
          </a:schemeClr>
        </a:solidFill>
        <a:ln w="9525" cap="flat" cmpd="sng" algn="ctr">
          <a:solidFill>
            <a:schemeClr val="accent5">
              <a:tint val="40000"/>
              <a:alpha val="90000"/>
              <a:hueOff val="-5370241"/>
              <a:satOff val="24126"/>
              <a:lumOff val="1658"/>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285750" lvl="1" indent="-285750" algn="l" defTabSz="1244600">
            <a:lnSpc>
              <a:spcPts val="3060"/>
            </a:lnSpc>
            <a:spcBef>
              <a:spcPct val="0"/>
            </a:spcBef>
            <a:spcAft>
              <a:spcPts val="0"/>
            </a:spcAft>
            <a:buChar char="••"/>
          </a:pPr>
          <a:r>
            <a:rPr lang="zh-TW" altLang="en-US" sz="2800" b="0" kern="1200" baseline="0" dirty="0" smtClean="0">
              <a:solidFill>
                <a:srgbClr val="0000CC"/>
              </a:solidFill>
              <a:latin typeface="微軟正黑體" panose="020B0604030504040204" pitchFamily="34" charset="-120"/>
              <a:ea typeface="微軟正黑體" panose="020B0604030504040204" pitchFamily="34" charset="-120"/>
            </a:rPr>
            <a:t>針對個案旅行社</a:t>
          </a:r>
          <a:r>
            <a:rPr lang="zh-TW" altLang="en-US" sz="2800" b="0" kern="1200" baseline="0" dirty="0" smtClean="0">
              <a:solidFill>
                <a:srgbClr val="0000CC"/>
              </a:solidFill>
              <a:latin typeface="微軟正黑體" panose="020B0604030504040204" pitchFamily="34" charset="-120"/>
              <a:ea typeface="微軟正黑體" panose="020B0604030504040204" pitchFamily="34" charset="-120"/>
            </a:rPr>
            <a:t>特殊經營模式衍生</a:t>
          </a:r>
          <a:r>
            <a:rPr lang="zh-TW" altLang="en-US" sz="2800" b="0" kern="1200" baseline="0" dirty="0" smtClean="0">
              <a:solidFill>
                <a:srgbClr val="0000CC"/>
              </a:solidFill>
              <a:latin typeface="微軟正黑體" panose="020B0604030504040204" pitchFamily="34" charset="-120"/>
              <a:ea typeface="微軟正黑體" panose="020B0604030504040204" pitchFamily="34" charset="-120"/>
            </a:rPr>
            <a:t>之顧客信賴及為何顧客願意長期參團與推薦進行訪談紀錄</a:t>
          </a:r>
          <a:endParaRPr lang="zh-TW" altLang="en-US" sz="2800" b="0" kern="1200" baseline="0" dirty="0">
            <a:solidFill>
              <a:srgbClr val="0000CC"/>
            </a:solidFill>
            <a:latin typeface="微軟正黑體" panose="020B0604030504040204" pitchFamily="34" charset="-120"/>
            <a:ea typeface="微軟正黑體" panose="020B0604030504040204" pitchFamily="34" charset="-120"/>
          </a:endParaRPr>
        </a:p>
      </dsp:txBody>
      <dsp:txXfrm>
        <a:off x="1935850" y="2259799"/>
        <a:ext cx="5562869" cy="1397716"/>
      </dsp:txXfrm>
    </dsp:sp>
    <dsp:sp modelId="{5F9FD007-DAEE-459B-B5D7-3E3120EDD561}">
      <dsp:nvSpPr>
        <dsp:cNvPr id="0" name=""/>
        <dsp:cNvSpPr/>
      </dsp:nvSpPr>
      <dsp:spPr>
        <a:xfrm>
          <a:off x="0" y="2232359"/>
          <a:ext cx="1961167" cy="1517568"/>
        </a:xfrm>
        <a:prstGeom prst="roundRect">
          <a:avLst/>
        </a:prstGeom>
        <a:gradFill rotWithShape="0">
          <a:gsLst>
            <a:gs pos="85000">
              <a:schemeClr val="accent5">
                <a:hueOff val="-4966938"/>
                <a:satOff val="19906"/>
                <a:lumOff val="4314"/>
                <a:alphaOff val="0"/>
                <a:shade val="51000"/>
                <a:satMod val="130000"/>
              </a:schemeClr>
            </a:gs>
            <a:gs pos="10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0" kern="1200" baseline="0" dirty="0" smtClean="0">
              <a:ea typeface="微軟正黑體" panose="020B0604030504040204" pitchFamily="34" charset="-120"/>
            </a:rPr>
            <a:t>動機</a:t>
          </a:r>
          <a:endParaRPr lang="zh-TW" altLang="en-US" sz="4000" b="0" kern="1200" baseline="0" dirty="0">
            <a:ea typeface="微軟正黑體" panose="020B0604030504040204" pitchFamily="34" charset="-120"/>
          </a:endParaRPr>
        </a:p>
      </dsp:txBody>
      <dsp:txXfrm>
        <a:off x="74082" y="2306441"/>
        <a:ext cx="1813003" cy="1369404"/>
      </dsp:txXfrm>
    </dsp:sp>
    <dsp:sp modelId="{8A4F29AA-F87E-4474-A957-C48F2CDEAA22}">
      <dsp:nvSpPr>
        <dsp:cNvPr id="0" name=""/>
        <dsp:cNvSpPr/>
      </dsp:nvSpPr>
      <dsp:spPr>
        <a:xfrm>
          <a:off x="1954191" y="3932206"/>
          <a:ext cx="6275408" cy="1635345"/>
        </a:xfrm>
        <a:prstGeom prst="rightArrow">
          <a:avLst>
            <a:gd name="adj1" fmla="val 75000"/>
            <a:gd name="adj2" fmla="val 50000"/>
          </a:avLst>
        </a:prstGeom>
        <a:solidFill>
          <a:schemeClr val="accent5">
            <a:tint val="40000"/>
            <a:alpha val="90000"/>
            <a:hueOff val="-10740482"/>
            <a:satOff val="48253"/>
            <a:lumOff val="3317"/>
            <a:alphaOff val="0"/>
          </a:schemeClr>
        </a:solidFill>
        <a:ln w="9525" cap="flat" cmpd="sng" algn="ctr">
          <a:solidFill>
            <a:schemeClr val="accent5">
              <a:tint val="40000"/>
              <a:alpha val="90000"/>
              <a:hueOff val="-10740482"/>
              <a:satOff val="48253"/>
              <a:lumOff val="3317"/>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t" anchorCtr="0">
          <a:noAutofit/>
        </a:bodyPr>
        <a:lstStyle/>
        <a:p>
          <a:pPr marL="285750" lvl="1" indent="-285750" algn="l" defTabSz="1244600">
            <a:lnSpc>
              <a:spcPts val="4500"/>
            </a:lnSpc>
            <a:spcBef>
              <a:spcPct val="0"/>
            </a:spcBef>
            <a:spcAft>
              <a:spcPts val="0"/>
            </a:spcAft>
            <a:buChar char="••"/>
          </a:pPr>
          <a:r>
            <a:rPr lang="zh-TW" altLang="en-US" sz="2800" b="0" kern="1200" baseline="0" dirty="0" smtClean="0">
              <a:solidFill>
                <a:srgbClr val="0000CC"/>
              </a:solidFill>
              <a:ea typeface="微軟正黑體" panose="020B0604030504040204" pitchFamily="34" charset="-120"/>
            </a:rPr>
            <a:t>提供給後續研究者及旅行社經營者為參考依據</a:t>
          </a:r>
          <a:endParaRPr lang="zh-TW" altLang="en-US" sz="2800" b="0" kern="1200" baseline="0" dirty="0">
            <a:solidFill>
              <a:srgbClr val="0000CC"/>
            </a:solidFill>
            <a:ea typeface="微軟正黑體" panose="020B0604030504040204" pitchFamily="34" charset="-120"/>
          </a:endParaRPr>
        </a:p>
      </dsp:txBody>
      <dsp:txXfrm>
        <a:off x="1954191" y="4136624"/>
        <a:ext cx="5662154" cy="1226509"/>
      </dsp:txXfrm>
    </dsp:sp>
    <dsp:sp modelId="{95D74924-1888-44E7-8152-42F96C26788F}">
      <dsp:nvSpPr>
        <dsp:cNvPr id="0" name=""/>
        <dsp:cNvSpPr/>
      </dsp:nvSpPr>
      <dsp:spPr>
        <a:xfrm>
          <a:off x="0" y="4105932"/>
          <a:ext cx="1946765" cy="1275337"/>
        </a:xfrm>
        <a:prstGeom prst="roundRect">
          <a:avLst/>
        </a:prstGeom>
        <a:gradFill rotWithShape="0">
          <a:gsLst>
            <a:gs pos="77000">
              <a:schemeClr val="accent5">
                <a:hueOff val="-9933876"/>
                <a:satOff val="39811"/>
                <a:lumOff val="8628"/>
                <a:alphaOff val="0"/>
                <a:shade val="51000"/>
                <a:satMod val="130000"/>
              </a:schemeClr>
            </a:gs>
            <a:gs pos="10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0" kern="1200" baseline="0" dirty="0" smtClean="0">
              <a:ea typeface="微軟正黑體" panose="020B0604030504040204" pitchFamily="34" charset="-120"/>
            </a:rPr>
            <a:t>目的</a:t>
          </a:r>
          <a:endParaRPr lang="zh-TW" altLang="en-US" sz="4000" b="0" kern="1200" baseline="0" dirty="0">
            <a:ea typeface="微軟正黑體" panose="020B0604030504040204" pitchFamily="34" charset="-120"/>
          </a:endParaRPr>
        </a:p>
      </dsp:txBody>
      <dsp:txXfrm>
        <a:off x="62257" y="4168189"/>
        <a:ext cx="1822251" cy="115082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9583B-40AB-4922-9CCF-7792BB2B7EE7}" type="datetimeFigureOut">
              <a:rPr lang="zh-TW" altLang="en-US" smtClean="0"/>
              <a:t>2016/10/27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A42B72-7AAB-47D2-A214-E2639B494DAD}" type="slidenum">
              <a:rPr lang="zh-TW" altLang="en-US" smtClean="0"/>
              <a:t>‹#›</a:t>
            </a:fld>
            <a:endParaRPr lang="zh-TW" altLang="en-US"/>
          </a:p>
        </p:txBody>
      </p:sp>
    </p:spTree>
    <p:extLst>
      <p:ext uri="{BB962C8B-B14F-4D97-AF65-F5344CB8AC3E}">
        <p14:creationId xmlns:p14="http://schemas.microsoft.com/office/powerpoint/2010/main" val="2077453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1</a:t>
            </a:fld>
            <a:endParaRPr lang="zh-TW" altLang="en-US"/>
          </a:p>
        </p:txBody>
      </p:sp>
    </p:spTree>
    <p:extLst>
      <p:ext uri="{BB962C8B-B14F-4D97-AF65-F5344CB8AC3E}">
        <p14:creationId xmlns:p14="http://schemas.microsoft.com/office/powerpoint/2010/main" val="51834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kumimoji="1" lang="zh-TW" altLang="en-US" dirty="0" smtClean="0"/>
              <a:t>首先緒論</a:t>
            </a:r>
            <a:endParaRPr kumimoji="1" lang="en-US" altLang="zh-TW" dirty="0" smtClean="0"/>
          </a:p>
          <a:p>
            <a:r>
              <a:rPr kumimoji="1" lang="zh-TW" altLang="en-US" dirty="0" smtClean="0"/>
              <a:t>本研究背景主要現在旅遊市場上同值性產品多多數業者以低價搶瓜客人而低價團背後就是需購物補足及品質降低 也因此發生許多顧客糾紛導致遊客對旅行社逐漸感到不信任</a:t>
            </a:r>
            <a:endParaRPr kumimoji="1" lang="en-US" altLang="zh-TW" dirty="0" smtClean="0"/>
          </a:p>
          <a:p>
            <a:endParaRPr kumimoji="1" lang="en-US" altLang="zh-TW" dirty="0" smtClean="0"/>
          </a:p>
          <a:p>
            <a:r>
              <a:rPr kumimoji="1" lang="zh-TW" altLang="en-US" dirty="0" smtClean="0"/>
              <a:t>動機  透過研究探討個案旅行社是如何以獨有的經營方式  長期執行之下擁有顧客對公司的信賴感建立過程</a:t>
            </a:r>
            <a:endParaRPr kumimoji="1" lang="en-US" altLang="zh-TW" dirty="0" smtClean="0"/>
          </a:p>
          <a:p>
            <a:r>
              <a:rPr kumimoji="1" lang="zh-TW" altLang="en-US" dirty="0" smtClean="0"/>
              <a:t>目的 將資料提供給</a:t>
            </a:r>
            <a:r>
              <a:rPr kumimoji="1" lang="is-IS" altLang="zh-TW" dirty="0" smtClean="0"/>
              <a:t>………</a:t>
            </a:r>
            <a:r>
              <a:rPr kumimoji="1" lang="zh-TW" altLang="en-US" dirty="0" smtClean="0"/>
              <a:t>參考</a:t>
            </a:r>
            <a:endParaRPr kumimoji="1" lang="is-IS" altLang="zh-TW" dirty="0" smtClean="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3</a:t>
            </a:fld>
            <a:endParaRPr lang="zh-TW" altLang="en-US"/>
          </a:p>
        </p:txBody>
      </p:sp>
    </p:spTree>
    <p:extLst>
      <p:ext uri="{BB962C8B-B14F-4D97-AF65-F5344CB8AC3E}">
        <p14:creationId xmlns:p14="http://schemas.microsoft.com/office/powerpoint/2010/main" val="2512182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smtClean="0"/>
              <a:t>第一部分歸納整理出</a:t>
            </a:r>
            <a:r>
              <a:rPr lang="en-US" altLang="zh-TW" dirty="0" smtClean="0"/>
              <a:t>2006</a:t>
            </a:r>
            <a:r>
              <a:rPr lang="zh-TW" altLang="en-US" dirty="0" smtClean="0"/>
              <a:t>至</a:t>
            </a:r>
            <a:r>
              <a:rPr lang="en-US" altLang="zh-TW" dirty="0" smtClean="0"/>
              <a:t>2016</a:t>
            </a:r>
            <a:r>
              <a:rPr lang="is-IS" altLang="zh-TW" dirty="0" smtClean="0"/>
              <a:t>…</a:t>
            </a:r>
            <a:r>
              <a:rPr lang="zh-TW" altLang="en-US" dirty="0" smtClean="0"/>
              <a:t>事件    兩頁主要發生的事件有捲款跳票公司週轉不靈惡意倒閉無照低價招攬綜合上列事件可得知</a:t>
            </a:r>
            <a:r>
              <a:rPr lang="zh-TW" altLang="en-US" dirty="0" smtClean="0">
                <a:latin typeface="新細明體" panose="02020500000000000000" pitchFamily="18" charset="-120"/>
                <a:ea typeface="新細明體" panose="02020500000000000000" pitchFamily="18" charset="-120"/>
              </a:rPr>
              <a:t>，旅行社發生不誠信事件頻繁，對旅客權益是很嚴重的損失  因此選擇可以信任的旅行社是很重要的</a:t>
            </a:r>
            <a:endParaRPr lang="zh-TW" altLang="en-US" dirty="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4</a:t>
            </a:fld>
            <a:endParaRPr lang="zh-TW" altLang="en-US"/>
          </a:p>
        </p:txBody>
      </p:sp>
    </p:spTree>
    <p:extLst>
      <p:ext uri="{BB962C8B-B14F-4D97-AF65-F5344CB8AC3E}">
        <p14:creationId xmlns:p14="http://schemas.microsoft.com/office/powerpoint/2010/main" val="3370973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6</a:t>
            </a:fld>
            <a:endParaRPr lang="zh-TW" altLang="en-US"/>
          </a:p>
        </p:txBody>
      </p:sp>
    </p:spTree>
    <p:extLst>
      <p:ext uri="{BB962C8B-B14F-4D97-AF65-F5344CB8AC3E}">
        <p14:creationId xmlns:p14="http://schemas.microsoft.com/office/powerpoint/2010/main" val="196248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1.</a:t>
            </a:r>
            <a:endParaRPr lang="zh-TW" altLang="en-US" dirty="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7</a:t>
            </a:fld>
            <a:endParaRPr lang="zh-TW" altLang="en-US"/>
          </a:p>
        </p:txBody>
      </p:sp>
    </p:spTree>
    <p:extLst>
      <p:ext uri="{BB962C8B-B14F-4D97-AF65-F5344CB8AC3E}">
        <p14:creationId xmlns:p14="http://schemas.microsoft.com/office/powerpoint/2010/main" val="142967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圖表來源是東森假期旅行社今年</a:t>
            </a:r>
            <a:r>
              <a:rPr lang="en-US" altLang="zh-TW" dirty="0" smtClean="0"/>
              <a:t>7</a:t>
            </a:r>
            <a:r>
              <a:rPr lang="zh-TW" altLang="en-US" dirty="0" smtClean="0"/>
              <a:t>月俄羅斯團體名單</a:t>
            </a:r>
            <a:endParaRPr lang="en-US" altLang="zh-TW" dirty="0" smtClean="0"/>
          </a:p>
          <a:p>
            <a:r>
              <a:rPr lang="zh-TW" altLang="en-US" dirty="0" smtClean="0"/>
              <a:t>由這表格可得知</a:t>
            </a:r>
            <a:r>
              <a:rPr lang="zh-TW" altLang="en-US" dirty="0" smtClean="0">
                <a:latin typeface="新細明體" panose="02020500000000000000" pitchFamily="18" charset="-120"/>
                <a:ea typeface="新細明體" panose="02020500000000000000" pitchFamily="18" charset="-120"/>
              </a:rPr>
              <a:t>，公司顧客多為退休人員及高階管理者，對於旅遊已經開始追求安全與穩定的品質</a:t>
            </a:r>
            <a:endParaRPr lang="zh-TW" altLang="en-US" dirty="0"/>
          </a:p>
        </p:txBody>
      </p:sp>
      <p:sp>
        <p:nvSpPr>
          <p:cNvPr id="4" name="投影片編號版面配置區 3"/>
          <p:cNvSpPr>
            <a:spLocks noGrp="1"/>
          </p:cNvSpPr>
          <p:nvPr>
            <p:ph type="sldNum" sz="quarter" idx="10"/>
          </p:nvPr>
        </p:nvSpPr>
        <p:spPr/>
        <p:txBody>
          <a:bodyPr/>
          <a:lstStyle/>
          <a:p>
            <a:fld id="{8DA42B72-7AAB-47D2-A214-E2639B494DAD}" type="slidenum">
              <a:rPr lang="zh-TW" altLang="en-US" smtClean="0"/>
              <a:t>11</a:t>
            </a:fld>
            <a:endParaRPr lang="zh-TW" altLang="en-US"/>
          </a:p>
        </p:txBody>
      </p:sp>
    </p:spTree>
    <p:extLst>
      <p:ext uri="{BB962C8B-B14F-4D97-AF65-F5344CB8AC3E}">
        <p14:creationId xmlns:p14="http://schemas.microsoft.com/office/powerpoint/2010/main" val="23023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88640"/>
            <a:ext cx="7772400" cy="1470025"/>
          </a:xfrm>
        </p:spPr>
        <p:txBody>
          <a:bodyPr/>
          <a:lstStyle>
            <a:lvl1pPr>
              <a:defRPr>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4" name="日期版面配置區 3"/>
          <p:cNvSpPr>
            <a:spLocks noGrp="1"/>
          </p:cNvSpPr>
          <p:nvPr>
            <p:ph type="dt" sz="half" idx="10"/>
          </p:nvPr>
        </p:nvSpPr>
        <p:spPr/>
        <p:txBody>
          <a:bodyPr/>
          <a:lstStyle/>
          <a:p>
            <a:fld id="{2A941CFC-A1F7-1748-AC82-6E4813F939B0}" type="datetime1">
              <a:rPr lang="zh-TW" altLang="en-US" smtClean="0"/>
              <a:t>2016/10/27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a:t>
            </a:fld>
            <a:endParaRPr lang="zh-TW" altLang="en-US"/>
          </a:p>
        </p:txBody>
      </p:sp>
      <p:sp>
        <p:nvSpPr>
          <p:cNvPr id="7" name="文字版面配置區 2"/>
          <p:cNvSpPr>
            <a:spLocks noGrp="1"/>
          </p:cNvSpPr>
          <p:nvPr>
            <p:ph idx="1"/>
          </p:nvPr>
        </p:nvSpPr>
        <p:spPr>
          <a:xfrm>
            <a:off x="457200" y="1783357"/>
            <a:ext cx="8229600" cy="4525963"/>
          </a:xfrm>
          <a:prstGeom prst="rect">
            <a:avLst/>
          </a:prstGeom>
          <a:solidFill>
            <a:schemeClr val="tx2">
              <a:lumMod val="40000"/>
              <a:lumOff val="60000"/>
              <a:alpha val="79000"/>
            </a:schemeClr>
          </a:solidFill>
          <a:effectLst>
            <a:glow rad="139700">
              <a:schemeClr val="accent1">
                <a:alpha val="40000"/>
              </a:schemeClr>
            </a:glow>
            <a:softEdge rad="292100"/>
          </a:effectLst>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Tree>
    <p:extLst>
      <p:ext uri="{BB962C8B-B14F-4D97-AF65-F5344CB8AC3E}">
        <p14:creationId xmlns:p14="http://schemas.microsoft.com/office/powerpoint/2010/main" val="10169576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5406813-F53C-684D-A623-F0F21F621BE3}" type="datetime1">
              <a:rPr lang="zh-TW" altLang="en-US" smtClean="0"/>
              <a:t>2016/10/27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62549997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9144000" cy="1143000"/>
          </a:xfrm>
        </p:spPr>
        <p:txBody>
          <a:bodyPr>
            <a:normAutofit/>
          </a:bodyPr>
          <a:lstStyle>
            <a:lvl1pPr marL="685800" indent="-685800" algn="l">
              <a:buFont typeface="Wingdings" panose="05000000000000000000" pitchFamily="2" charset="2"/>
              <a:buChar char="p"/>
              <a:defRPr sz="3600" b="0">
                <a:solidFill>
                  <a:srgbClr val="00206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412776"/>
            <a:ext cx="8651304" cy="4464496"/>
          </a:xfrm>
        </p:spPr>
        <p:txBody>
          <a:bodyPr/>
          <a:lstStyle>
            <a:lvl1pPr marL="342900" indent="-342900">
              <a:buFont typeface="Wingdings" panose="05000000000000000000" pitchFamily="2" charset="2"/>
              <a:buChar char="Ø"/>
              <a:defRPr>
                <a:solidFill>
                  <a:srgbClr val="0070C0"/>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7" name="投影片編號版面配置區 5"/>
          <p:cNvSpPr>
            <a:spLocks noGrp="1"/>
          </p:cNvSpPr>
          <p:nvPr>
            <p:ph type="sldNum" sz="quarter" idx="12"/>
          </p:nvPr>
        </p:nvSpPr>
        <p:spPr>
          <a:xfrm>
            <a:off x="6553200" y="6356350"/>
            <a:ext cx="2133600" cy="365125"/>
          </a:xfrm>
        </p:spPr>
        <p:txBody>
          <a:bodyPr/>
          <a:lstStyle/>
          <a:p>
            <a:fld id="{8177FD80-6B7D-4560-9C98-202FD5E551AB}" type="slidenum">
              <a:rPr lang="zh-TW" altLang="en-US" smtClean="0"/>
              <a:t>‹#›</a:t>
            </a:fld>
            <a:endParaRPr lang="zh-TW" altLang="en-US"/>
          </a:p>
        </p:txBody>
      </p:sp>
      <p:sp>
        <p:nvSpPr>
          <p:cNvPr id="8" name="日期版面配置區 2"/>
          <p:cNvSpPr>
            <a:spLocks noGrp="1"/>
          </p:cNvSpPr>
          <p:nvPr>
            <p:ph type="dt" sz="half" idx="10"/>
          </p:nvPr>
        </p:nvSpPr>
        <p:spPr>
          <a:xfrm>
            <a:off x="457200" y="6356350"/>
            <a:ext cx="2133600" cy="365125"/>
          </a:xfrm>
        </p:spPr>
        <p:txBody>
          <a:bodyPr/>
          <a:lstStyle/>
          <a:p>
            <a:fld id="{2CA11A07-9940-084F-88E4-3E2FAEF37D00}" type="datetime1">
              <a:rPr lang="zh-TW" altLang="en-US" smtClean="0"/>
              <a:t>2016/10/27</a:t>
            </a:fld>
            <a:endParaRPr lang="zh-TW" altLang="en-US"/>
          </a:p>
        </p:txBody>
      </p:sp>
    </p:spTree>
    <p:extLst>
      <p:ext uri="{BB962C8B-B14F-4D97-AF65-F5344CB8AC3E}">
        <p14:creationId xmlns:p14="http://schemas.microsoft.com/office/powerpoint/2010/main" val="11304051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CA11A07-9940-084F-88E4-3E2FAEF37D00}" type="datetime1">
              <a:rPr lang="zh-TW" altLang="en-US" smtClean="0"/>
              <a:t>2016/10/27</a:t>
            </a:fld>
            <a:endParaRPr lang="zh-TW" altLang="en-US"/>
          </a:p>
        </p:txBody>
      </p:sp>
      <p:sp>
        <p:nvSpPr>
          <p:cNvPr id="6" name="標題 5"/>
          <p:cNvSpPr>
            <a:spLocks noGrp="1"/>
          </p:cNvSpPr>
          <p:nvPr>
            <p:ph type="title"/>
          </p:nvPr>
        </p:nvSpPr>
        <p:spPr>
          <a:xfrm>
            <a:off x="1449806" y="1294617"/>
            <a:ext cx="5999882" cy="725488"/>
          </a:xfrm>
        </p:spPr>
        <p:txBody>
          <a:bodyPr>
            <a:noAutofit/>
          </a:bodyPr>
          <a:lstStyle>
            <a:lvl1pPr algn="ctr">
              <a:defRPr sz="4800">
                <a:latin typeface="Microsoft JhengHei" charset="-120"/>
                <a:ea typeface="Microsoft JhengHei" charset="-120"/>
                <a:cs typeface="Microsoft JhengHei" charset="-120"/>
              </a:defRPr>
            </a:lvl1pPr>
          </a:lstStyle>
          <a:p>
            <a:r>
              <a:rPr lang="zh-TW" altLang="en-US" dirty="0" smtClean="0"/>
              <a:t>按一下以編輯母片標題樣式</a:t>
            </a:r>
            <a:endParaRPr lang="zh-TW" altLang="en-US" dirty="0"/>
          </a:p>
        </p:txBody>
      </p:sp>
      <p:sp>
        <p:nvSpPr>
          <p:cNvPr id="7" name="投影片編號版面配置區 5"/>
          <p:cNvSpPr>
            <a:spLocks noGrp="1"/>
          </p:cNvSpPr>
          <p:nvPr>
            <p:ph type="sldNum" sz="quarter" idx="12"/>
          </p:nvPr>
        </p:nvSpPr>
        <p:spPr>
          <a:xfrm>
            <a:off x="6553200" y="6356350"/>
            <a:ext cx="2133600" cy="365125"/>
          </a:xfrm>
        </p:spPr>
        <p:txBody>
          <a:bodyPr/>
          <a:lstStyle/>
          <a:p>
            <a:fld id="{8177FD80-6B7D-4560-9C98-202FD5E551AB}" type="slidenum">
              <a:rPr lang="zh-TW" altLang="en-US" smtClean="0"/>
              <a:t>‹#›</a:t>
            </a:fld>
            <a:endParaRPr lang="zh-TW" altLang="en-US"/>
          </a:p>
        </p:txBody>
      </p:sp>
      <p:sp>
        <p:nvSpPr>
          <p:cNvPr id="8" name="頁尾版面配置區 4"/>
          <p:cNvSpPr>
            <a:spLocks noGrp="1"/>
          </p:cNvSpPr>
          <p:nvPr>
            <p:ph type="ftr" sz="quarter" idx="11"/>
          </p:nvPr>
        </p:nvSpPr>
        <p:spPr>
          <a:xfrm>
            <a:off x="3124200" y="6356350"/>
            <a:ext cx="2895600" cy="365125"/>
          </a:xfrm>
        </p:spPr>
        <p:txBody>
          <a:bodyPr/>
          <a:lstStyle/>
          <a:p>
            <a:endParaRPr lang="zh-TW" altLang="en-US"/>
          </a:p>
        </p:txBody>
      </p:sp>
    </p:spTree>
    <p:extLst>
      <p:ext uri="{BB962C8B-B14F-4D97-AF65-F5344CB8AC3E}">
        <p14:creationId xmlns:p14="http://schemas.microsoft.com/office/powerpoint/2010/main" val="108654403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0" y="260648"/>
            <a:ext cx="9144000" cy="1143000"/>
          </a:xfrm>
        </p:spPr>
        <p:txBody>
          <a:bodyPr>
            <a:normAutofit/>
          </a:bodyPr>
          <a:lstStyle>
            <a:lvl1pPr marL="685800" indent="-685800" algn="l">
              <a:buFont typeface="Wingdings" panose="05000000000000000000" pitchFamily="2" charset="2"/>
              <a:buChar char="p"/>
              <a:defRPr sz="3600" b="0">
                <a:solidFill>
                  <a:srgbClr val="0000CC"/>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412776"/>
            <a:ext cx="8651304" cy="4464496"/>
          </a:xfrm>
          <a:gradFill>
            <a:gsLst>
              <a:gs pos="2000">
                <a:schemeClr val="accent5">
                  <a:lumMod val="76000"/>
                  <a:lumOff val="24000"/>
                </a:schemeClr>
              </a:gs>
              <a:gs pos="89000">
                <a:schemeClr val="accent1">
                  <a:lumMod val="20000"/>
                  <a:lumOff val="80000"/>
                </a:schemeClr>
              </a:gs>
              <a:gs pos="36000">
                <a:schemeClr val="accent4">
                  <a:alpha val="91000"/>
                  <a:lumMod val="41000"/>
                  <a:lumOff val="59000"/>
                </a:schemeClr>
              </a:gs>
            </a:gsLst>
            <a:lin ang="16200000" scaled="0"/>
          </a:gradFill>
        </p:spPr>
        <p:txBody>
          <a:bodyPr/>
          <a:lstStyle>
            <a:lvl1pPr marL="342900" indent="-342900">
              <a:buFont typeface="Wingdings" panose="05000000000000000000" pitchFamily="2" charset="2"/>
              <a:buChar char="Ø"/>
              <a:defRPr>
                <a:solidFill>
                  <a:srgbClr val="371C3C"/>
                </a:solidFill>
                <a:latin typeface="微軟正黑體" panose="020B0604030504040204" pitchFamily="34" charset="-120"/>
                <a:ea typeface="微軟正黑體" panose="020B0604030504040204" pitchFamily="34" charset="-120"/>
              </a:defRPr>
            </a:lvl1pPr>
            <a:lvl2pPr>
              <a:defRPr>
                <a:latin typeface="微軟正黑體" panose="020B0604030504040204" pitchFamily="34" charset="-120"/>
                <a:ea typeface="微軟正黑體" panose="020B0604030504040204" pitchFamily="34" charset="-120"/>
              </a:defRPr>
            </a:lvl2pPr>
            <a:lvl3pPr>
              <a:defRPr>
                <a:latin typeface="微軟正黑體" panose="020B0604030504040204" pitchFamily="34" charset="-120"/>
                <a:ea typeface="微軟正黑體" panose="020B0604030504040204" pitchFamily="34" charset="-120"/>
              </a:defRPr>
            </a:lvl3pPr>
            <a:lvl4pPr>
              <a:defRPr>
                <a:latin typeface="微軟正黑體" panose="020B0604030504040204" pitchFamily="34" charset="-120"/>
                <a:ea typeface="微軟正黑體" panose="020B0604030504040204" pitchFamily="34" charset="-120"/>
              </a:defRPr>
            </a:lvl4pPr>
            <a:lvl5pPr>
              <a:defRPr>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9" name="投影片編號版面配置區 5"/>
          <p:cNvSpPr>
            <a:spLocks noGrp="1"/>
          </p:cNvSpPr>
          <p:nvPr>
            <p:ph type="sldNum" sz="quarter" idx="12"/>
          </p:nvPr>
        </p:nvSpPr>
        <p:spPr>
          <a:xfrm>
            <a:off x="6553200" y="6356350"/>
            <a:ext cx="2133600" cy="365125"/>
          </a:xfrm>
        </p:spPr>
        <p:txBody>
          <a:bodyPr/>
          <a:lstStyle/>
          <a:p>
            <a:fld id="{8177FD80-6B7D-4560-9C98-202FD5E551AB}" type="slidenum">
              <a:rPr lang="zh-TW" altLang="en-US" smtClean="0"/>
              <a:t>‹#›</a:t>
            </a:fld>
            <a:endParaRPr lang="zh-TW" altLang="en-US"/>
          </a:p>
        </p:txBody>
      </p:sp>
      <p:sp>
        <p:nvSpPr>
          <p:cNvPr id="10" name="日期版面配置區 2"/>
          <p:cNvSpPr>
            <a:spLocks noGrp="1"/>
          </p:cNvSpPr>
          <p:nvPr>
            <p:ph type="dt" sz="half" idx="10"/>
          </p:nvPr>
        </p:nvSpPr>
        <p:spPr>
          <a:xfrm>
            <a:off x="457200" y="6356350"/>
            <a:ext cx="2133600" cy="365125"/>
          </a:xfrm>
        </p:spPr>
        <p:txBody>
          <a:bodyPr/>
          <a:lstStyle/>
          <a:p>
            <a:fld id="{2CA11A07-9940-084F-88E4-3E2FAEF37D00}" type="datetime1">
              <a:rPr lang="zh-TW" altLang="en-US" smtClean="0"/>
              <a:t>2016/10/27</a:t>
            </a:fld>
            <a:endParaRPr lang="zh-TW" altLang="en-US"/>
          </a:p>
        </p:txBody>
      </p:sp>
    </p:spTree>
    <p:extLst>
      <p:ext uri="{BB962C8B-B14F-4D97-AF65-F5344CB8AC3E}">
        <p14:creationId xmlns:p14="http://schemas.microsoft.com/office/powerpoint/2010/main" val="138056325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只有標題">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2CA11A07-9940-084F-88E4-3E2FAEF37D00}" type="datetime1">
              <a:rPr lang="zh-TW" altLang="en-US" smtClean="0"/>
              <a:t>2016/10/27</a:t>
            </a:fld>
            <a:endParaRPr lang="zh-TW" altLang="en-US"/>
          </a:p>
        </p:txBody>
      </p:sp>
      <p:sp>
        <p:nvSpPr>
          <p:cNvPr id="7" name="投影片編號版面配置區 5"/>
          <p:cNvSpPr>
            <a:spLocks noGrp="1"/>
          </p:cNvSpPr>
          <p:nvPr>
            <p:ph type="sldNum" sz="quarter" idx="12"/>
          </p:nvPr>
        </p:nvSpPr>
        <p:spPr>
          <a:xfrm>
            <a:off x="6553200" y="6356350"/>
            <a:ext cx="2133600" cy="365125"/>
          </a:xfrm>
        </p:spPr>
        <p:txBody>
          <a:bodyPr/>
          <a:lstStyle/>
          <a:p>
            <a:fld id="{8177FD80-6B7D-4560-9C98-202FD5E551AB}" type="slidenum">
              <a:rPr lang="zh-TW" altLang="en-US" smtClean="0"/>
              <a:t>‹#›</a:t>
            </a:fld>
            <a:endParaRPr lang="zh-TW" altLang="en-US"/>
          </a:p>
        </p:txBody>
      </p:sp>
      <p:sp>
        <p:nvSpPr>
          <p:cNvPr id="8" name="頁尾版面配置區 4"/>
          <p:cNvSpPr>
            <a:spLocks noGrp="1"/>
          </p:cNvSpPr>
          <p:nvPr>
            <p:ph type="ftr" sz="quarter" idx="11"/>
          </p:nvPr>
        </p:nvSpPr>
        <p:spPr>
          <a:xfrm>
            <a:off x="3124200" y="6356350"/>
            <a:ext cx="2895600" cy="365125"/>
          </a:xfrm>
        </p:spPr>
        <p:txBody>
          <a:bodyPr/>
          <a:lstStyle/>
          <a:p>
            <a:endParaRPr lang="zh-TW" altLang="en-US"/>
          </a:p>
        </p:txBody>
      </p:sp>
      <p:sp>
        <p:nvSpPr>
          <p:cNvPr id="9"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zh-TW" altLang="en-US" dirty="0" smtClean="0"/>
              <a:t>按一下以編輯母片標題樣式</a:t>
            </a:r>
            <a:endParaRPr kumimoji="1" lang="zh-TW" altLang="en-US" dirty="0"/>
          </a:p>
        </p:txBody>
      </p:sp>
      <p:sp>
        <p:nvSpPr>
          <p:cNvPr id="10" name="文字版面配置區 2"/>
          <p:cNvSpPr>
            <a:spLocks noGrp="1"/>
          </p:cNvSpPr>
          <p:nvPr>
            <p:ph idx="1"/>
          </p:nvPr>
        </p:nvSpPr>
        <p:spPr>
          <a:xfrm>
            <a:off x="628650" y="1825625"/>
            <a:ext cx="7886700" cy="4351338"/>
          </a:xfrm>
          <a:prstGeom prst="rect">
            <a:avLst/>
          </a:prstGeom>
        </p:spPr>
        <p:txBody>
          <a:bodyPr vert="horz" lIns="91440" tIns="45720" rIns="91440" bIns="45720" rtlCol="0">
            <a:normAutofit/>
          </a:bodyPr>
          <a:lstStyle/>
          <a:p>
            <a:pPr lvl="0"/>
            <a:r>
              <a:rPr kumimoji="1" lang="zh-TW" altLang="en-US" dirty="0" smtClean="0"/>
              <a:t>按一下以編輯母片文字樣式</a:t>
            </a:r>
          </a:p>
          <a:p>
            <a:pPr lvl="1"/>
            <a:r>
              <a:rPr kumimoji="1" lang="zh-TW" altLang="en-US" dirty="0" smtClean="0"/>
              <a:t>第二層</a:t>
            </a:r>
          </a:p>
          <a:p>
            <a:pPr lvl="2"/>
            <a:r>
              <a:rPr kumimoji="1" lang="zh-TW" altLang="en-US" dirty="0" smtClean="0"/>
              <a:t>第三層</a:t>
            </a:r>
          </a:p>
          <a:p>
            <a:pPr lvl="3"/>
            <a:r>
              <a:rPr kumimoji="1" lang="zh-TW" altLang="en-US" dirty="0" smtClean="0"/>
              <a:t>第四層</a:t>
            </a:r>
          </a:p>
          <a:p>
            <a:pPr lvl="4"/>
            <a:r>
              <a:rPr kumimoji="1" lang="zh-TW" altLang="en-US" dirty="0" smtClean="0"/>
              <a:t>第五層</a:t>
            </a:r>
            <a:endParaRPr kumimoji="1" lang="zh-TW" altLang="en-US" dirty="0"/>
          </a:p>
        </p:txBody>
      </p:sp>
    </p:spTree>
    <p:extLst>
      <p:ext uri="{BB962C8B-B14F-4D97-AF65-F5344CB8AC3E}">
        <p14:creationId xmlns:p14="http://schemas.microsoft.com/office/powerpoint/2010/main" val="151241095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6000"/>
            </a:lvl1pPr>
          </a:lstStyle>
          <a:p>
            <a:r>
              <a:rPr kumimoji="1" lang="zh-TW" altLang="en-US" smtClean="0"/>
              <a:t>按一下以編輯母片標題樣式</a:t>
            </a:r>
            <a:endParaRPr kumimoji="1" lang="zh-TW"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TW" altLang="en-US" smtClean="0"/>
              <a:t>按一下以編輯母片副標題樣式</a:t>
            </a:r>
            <a:endParaRPr kumimoji="1" lang="zh-TW" altLang="en-US"/>
          </a:p>
        </p:txBody>
      </p:sp>
      <p:sp>
        <p:nvSpPr>
          <p:cNvPr id="4" name="日期版面配置區 3"/>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399708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568247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TW" altLang="en-US" smtClean="0"/>
              <a:t>按一下以編輯母片文字樣式</a:t>
            </a:r>
          </a:p>
        </p:txBody>
      </p:sp>
      <p:sp>
        <p:nvSpPr>
          <p:cNvPr id="4" name="日期版面配置區 3"/>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6802904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內容版面配置區 2"/>
          <p:cNvSpPr>
            <a:spLocks noGrp="1"/>
          </p:cNvSpPr>
          <p:nvPr>
            <p:ph sz="half" idx="1"/>
          </p:nvPr>
        </p:nvSpPr>
        <p:spPr>
          <a:xfrm>
            <a:off x="628650" y="1825625"/>
            <a:ext cx="386715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內容版面配置區 3"/>
          <p:cNvSpPr>
            <a:spLocks noGrp="1"/>
          </p:cNvSpPr>
          <p:nvPr>
            <p:ph sz="half" idx="2"/>
          </p:nvPr>
        </p:nvSpPr>
        <p:spPr>
          <a:xfrm>
            <a:off x="4648200" y="1825625"/>
            <a:ext cx="3867150" cy="435133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日期版面配置區 4"/>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4394464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7" name="日期版面配置區 6"/>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8" name="頁尾版面配置區 7"/>
          <p:cNvSpPr>
            <a:spLocks noGrp="1"/>
          </p:cNvSpPr>
          <p:nvPr>
            <p:ph type="ftr" sz="quarter" idx="11"/>
          </p:nvPr>
        </p:nvSpPr>
        <p:spPr/>
        <p:txBody>
          <a:bodyPr/>
          <a:lstStyle/>
          <a:p>
            <a:endParaRPr kumimoji="1" lang="zh-TW" altLang="en-US"/>
          </a:p>
        </p:txBody>
      </p:sp>
      <p:sp>
        <p:nvSpPr>
          <p:cNvPr id="9" name="投影片編號版面配置區 8"/>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58023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effectLst>
            <a:glow rad="101600">
              <a:schemeClr val="bg1">
                <a:alpha val="60000"/>
              </a:schemeClr>
            </a:glow>
          </a:effectLst>
        </p:spPr>
        <p:txBody>
          <a:bodyPr>
            <a:normAutofit/>
          </a:bodyPr>
          <a:lstStyle>
            <a:lvl1pPr>
              <a:defRPr sz="4000">
                <a:solidFill>
                  <a:srgbClr val="0070C0"/>
                </a:solidFill>
                <a:latin typeface="微軟正黑體" panose="020B0604030504040204" pitchFamily="34" charset="-120"/>
                <a:ea typeface="微軟正黑體" panose="020B0604030504040204" pitchFamily="34"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251520" y="1628800"/>
            <a:ext cx="8640960" cy="4727550"/>
          </a:xfrm>
        </p:spPr>
        <p:txBody>
          <a:bodyPr/>
          <a:lstStyle>
            <a:lvl1pPr>
              <a:defRPr>
                <a:solidFill>
                  <a:schemeClr val="accent4">
                    <a:lumMod val="75000"/>
                  </a:schemeClr>
                </a:solidFill>
                <a:latin typeface="微軟正黑體" panose="020B0604030504040204" pitchFamily="34" charset="-120"/>
                <a:ea typeface="微軟正黑體" panose="020B0604030504040204" pitchFamily="34" charset="-120"/>
              </a:defRPr>
            </a:lvl1pPr>
            <a:lvl2pPr>
              <a:defRPr>
                <a:solidFill>
                  <a:schemeClr val="accent4">
                    <a:lumMod val="75000"/>
                  </a:schemeClr>
                </a:solidFill>
                <a:latin typeface="微軟正黑體" panose="020B0604030504040204" pitchFamily="34" charset="-120"/>
                <a:ea typeface="微軟正黑體" panose="020B0604030504040204" pitchFamily="34" charset="-120"/>
              </a:defRPr>
            </a:lvl2pPr>
            <a:lvl3pPr>
              <a:defRPr>
                <a:solidFill>
                  <a:schemeClr val="accent4">
                    <a:lumMod val="75000"/>
                  </a:schemeClr>
                </a:solidFill>
                <a:latin typeface="微軟正黑體" panose="020B0604030504040204" pitchFamily="34" charset="-120"/>
                <a:ea typeface="微軟正黑體" panose="020B0604030504040204" pitchFamily="34" charset="-120"/>
              </a:defRPr>
            </a:lvl3pPr>
            <a:lvl4pPr>
              <a:defRPr>
                <a:solidFill>
                  <a:schemeClr val="accent4">
                    <a:lumMod val="75000"/>
                  </a:schemeClr>
                </a:solidFill>
                <a:latin typeface="微軟正黑體" panose="020B0604030504040204" pitchFamily="34" charset="-120"/>
                <a:ea typeface="微軟正黑體" panose="020B0604030504040204" pitchFamily="34" charset="-120"/>
              </a:defRPr>
            </a:lvl4pPr>
            <a:lvl5pPr>
              <a:defRPr>
                <a:solidFill>
                  <a:schemeClr val="accent4">
                    <a:lumMod val="75000"/>
                  </a:schemeClr>
                </a:solidFill>
                <a:latin typeface="微軟正黑體" panose="020B0604030504040204" pitchFamily="34" charset="-120"/>
                <a:ea typeface="微軟正黑體" panose="020B0604030504040204" pitchFamily="34" charset="-12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55643D33-8F01-C748-81E8-87B867EAD205}" type="datetime1">
              <a:rPr lang="zh-TW" altLang="en-US" smtClean="0"/>
              <a:t>2016/10/27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352836677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日期版面配置區 2"/>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4" name="頁尾版面配置區 3"/>
          <p:cNvSpPr>
            <a:spLocks noGrp="1"/>
          </p:cNvSpPr>
          <p:nvPr>
            <p:ph type="ftr" sz="quarter" idx="11"/>
          </p:nvPr>
        </p:nvSpPr>
        <p:spPr/>
        <p:txBody>
          <a:bodyPr/>
          <a:lstStyle/>
          <a:p>
            <a:endParaRPr kumimoji="1" lang="zh-TW" altLang="en-US"/>
          </a:p>
        </p:txBody>
      </p:sp>
      <p:sp>
        <p:nvSpPr>
          <p:cNvPr id="5" name="投影片編號版面配置區 4"/>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369161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3" name="頁尾版面配置區 2"/>
          <p:cNvSpPr>
            <a:spLocks noGrp="1"/>
          </p:cNvSpPr>
          <p:nvPr>
            <p:ph type="ftr" sz="quarter" idx="11"/>
          </p:nvPr>
        </p:nvSpPr>
        <p:spPr/>
        <p:txBody>
          <a:bodyPr/>
          <a:lstStyle/>
          <a:p>
            <a:endParaRPr kumimoji="1" lang="zh-TW" altLang="en-US"/>
          </a:p>
        </p:txBody>
      </p:sp>
      <p:sp>
        <p:nvSpPr>
          <p:cNvPr id="4" name="投影片編號版面配置區 3"/>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419444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1555726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kumimoji="1" lang="zh-TW" altLang="en-US" smtClean="0"/>
              <a:t>按一下以編輯母片標題樣式</a:t>
            </a:r>
            <a:endParaRPr kumimoji="1"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TW" altLang="en-US" smtClean="0"/>
              <a:t>按一下以編輯母片文字樣式</a:t>
            </a:r>
          </a:p>
        </p:txBody>
      </p:sp>
      <p:sp>
        <p:nvSpPr>
          <p:cNvPr id="5" name="日期版面配置區 4"/>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6" name="頁尾版面配置區 5"/>
          <p:cNvSpPr>
            <a:spLocks noGrp="1"/>
          </p:cNvSpPr>
          <p:nvPr>
            <p:ph type="ftr" sz="quarter" idx="11"/>
          </p:nvPr>
        </p:nvSpPr>
        <p:spPr/>
        <p:txBody>
          <a:bodyPr/>
          <a:lstStyle/>
          <a:p>
            <a:endParaRPr kumimoji="1" lang="zh-TW" altLang="en-US"/>
          </a:p>
        </p:txBody>
      </p:sp>
      <p:sp>
        <p:nvSpPr>
          <p:cNvPr id="7" name="投影片編號版面配置區 6"/>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1481446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74244313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垂直標題 1"/>
          <p:cNvSpPr>
            <a:spLocks noGrp="1"/>
          </p:cNvSpPr>
          <p:nvPr>
            <p:ph type="title" orient="vert"/>
          </p:nvPr>
        </p:nvSpPr>
        <p:spPr>
          <a:xfrm>
            <a:off x="6543675" y="365125"/>
            <a:ext cx="1971675" cy="5811838"/>
          </a:xfrm>
        </p:spPr>
        <p:txBody>
          <a:bodyPr vert="eaVert"/>
          <a:lstStyle/>
          <a:p>
            <a:r>
              <a:rPr kumimoji="1" lang="zh-TW" altLang="en-US" smtClean="0"/>
              <a:t>按一下以編輯母片標題樣式</a:t>
            </a:r>
            <a:endParaRPr kumimoji="1" lang="zh-TW" altLang="en-US"/>
          </a:p>
        </p:txBody>
      </p:sp>
      <p:sp>
        <p:nvSpPr>
          <p:cNvPr id="3" name="直排文字版面配置區 2"/>
          <p:cNvSpPr>
            <a:spLocks noGrp="1"/>
          </p:cNvSpPr>
          <p:nvPr>
            <p:ph type="body" orient="vert" idx="1"/>
          </p:nvPr>
        </p:nvSpPr>
        <p:spPr>
          <a:xfrm>
            <a:off x="628650" y="365125"/>
            <a:ext cx="5762625" cy="5811838"/>
          </a:xfrm>
        </p:spPr>
        <p:txBody>
          <a:bodyPr vert="eaVert"/>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10"/>
          </p:nvPr>
        </p:nvSpPr>
        <p:spPr/>
        <p:txBody>
          <a:body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11"/>
          </p:nvPr>
        </p:nvSpPr>
        <p:spPr/>
        <p:txBody>
          <a:bodyPr/>
          <a:lstStyle/>
          <a:p>
            <a:endParaRPr kumimoji="1" lang="zh-TW" altLang="en-US"/>
          </a:p>
        </p:txBody>
      </p:sp>
      <p:sp>
        <p:nvSpPr>
          <p:cNvPr id="6" name="投影片編號版面配置區 5"/>
          <p:cNvSpPr>
            <a:spLocks noGrp="1"/>
          </p:cNvSpPr>
          <p:nvPr>
            <p:ph type="sldNum" sz="quarter" idx="12"/>
          </p:nvPr>
        </p:nvSpPr>
        <p:spPr/>
        <p:txBody>
          <a:body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13617472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14C721C9-6AB8-4C47-9A6E-34C5B531B554}" type="datetime1">
              <a:rPr lang="zh-TW" altLang="en-US" smtClean="0"/>
              <a:t>2016/10/27</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2678031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6759F7E9-EAF2-554B-BE85-E0F88191A61E}" type="datetime1">
              <a:rPr lang="zh-TW" altLang="en-US" smtClean="0"/>
              <a:t>2016/10/27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21264204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993134A9-72F2-2E43-9D32-D41D7E829CDC}" type="datetime1">
              <a:rPr lang="zh-TW" altLang="en-US" smtClean="0"/>
              <a:t>2016/10/27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29509068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286CDF8-CC86-544D-A5A3-D3BDCBDACE3C}" type="datetime1">
              <a:rPr lang="zh-TW" altLang="en-US" smtClean="0"/>
              <a:t>2016/10/27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287680536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4A79AF9C-0F84-2B48-B435-43A82DB5C90C}" type="datetime1">
              <a:rPr lang="zh-TW" altLang="en-US" smtClean="0"/>
              <a:t>2016/10/27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39559191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1357465-AFFB-894E-B586-6BFD32BB9DDA}" type="datetime1">
              <a:rPr lang="zh-TW" altLang="en-US" smtClean="0"/>
              <a:t>2016/10/27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35174561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8CD496F-C1CA-CB44-8E38-F9183E3B919B}" type="datetime1">
              <a:rPr lang="zh-TW" altLang="en-US" smtClean="0"/>
              <a:t>2016/10/27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115686580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33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D0C311-0EB9-CC43-B486-591D6276FAB8}" type="datetime1">
              <a:rPr lang="zh-TW" altLang="en-US" smtClean="0"/>
              <a:t>2016/10/27</a:t>
            </a:fld>
            <a:endParaRPr lang="zh-TW" altLang="en-US" dirty="0"/>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77FD80-6B7D-4560-9C98-202FD5E551AB}" type="slidenum">
              <a:rPr lang="zh-TW" altLang="en-US" smtClean="0"/>
              <a:t>‹#›</a:t>
            </a:fld>
            <a:endParaRPr lang="zh-TW" altLang="en-US"/>
          </a:p>
        </p:txBody>
      </p:sp>
    </p:spTree>
    <p:extLst>
      <p:ext uri="{BB962C8B-B14F-4D97-AF65-F5344CB8AC3E}">
        <p14:creationId xmlns:p14="http://schemas.microsoft.com/office/powerpoint/2010/main" val="19481278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64" r:id="rId11"/>
    <p:sldLayoutId id="2147483662" r:id="rId12"/>
    <p:sldLayoutId id="2147483663" r:id="rId13"/>
    <p:sldLayoutId id="2147483677" r:id="rId14"/>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rgbClr val="0067FF"/>
          </a:solidFill>
          <a:latin typeface="Microsoft JhengHei" charset="-120"/>
          <a:ea typeface="Microsoft JhengHei" charset="-120"/>
          <a:cs typeface="Microsoft JhengHei" charset="-12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33000"/>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zh-TW" altLang="en-US" smtClean="0"/>
              <a:t>按一下以編輯母片標題樣式</a:t>
            </a:r>
            <a:endParaRPr kumimoji="1" lang="zh-TW"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zh-TW" altLang="en-US" smtClean="0"/>
              <a:t>按一下以編輯母片文字樣式</a:t>
            </a:r>
          </a:p>
          <a:p>
            <a:pPr lvl="1"/>
            <a:r>
              <a:rPr kumimoji="1" lang="zh-TW" altLang="en-US" smtClean="0"/>
              <a:t>第二層</a:t>
            </a:r>
          </a:p>
          <a:p>
            <a:pPr lvl="2"/>
            <a:r>
              <a:rPr kumimoji="1" lang="zh-TW" altLang="en-US" smtClean="0"/>
              <a:t>第三層</a:t>
            </a:r>
          </a:p>
          <a:p>
            <a:pPr lvl="3"/>
            <a:r>
              <a:rPr kumimoji="1" lang="zh-TW" altLang="en-US" smtClean="0"/>
              <a:t>第四層</a:t>
            </a:r>
          </a:p>
          <a:p>
            <a:pPr lvl="4"/>
            <a:r>
              <a:rPr kumimoji="1" lang="zh-TW" altLang="en-US" smtClean="0"/>
              <a:t>第五層</a:t>
            </a:r>
            <a:endParaRPr kumimoji="1" lang="zh-TW" altLang="en-US"/>
          </a:p>
        </p:txBody>
      </p:sp>
      <p:sp>
        <p:nvSpPr>
          <p:cNvPr id="4" name="日期版面配置區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2E3998-5A44-7D45-94B0-BA912A94C1A3}" type="datetimeFigureOut">
              <a:rPr kumimoji="1" lang="zh-TW" altLang="en-US" smtClean="0"/>
              <a:t>2016/10/27</a:t>
            </a:fld>
            <a:endParaRPr kumimoji="1" lang="zh-TW" altLang="en-US"/>
          </a:p>
        </p:txBody>
      </p:sp>
      <p:sp>
        <p:nvSpPr>
          <p:cNvPr id="5" name="頁尾版面配置區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TW" altLang="en-US"/>
          </a:p>
        </p:txBody>
      </p:sp>
      <p:sp>
        <p:nvSpPr>
          <p:cNvPr id="6" name="投影片編號版面配置區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8A517C-B278-2A49-A8AB-089B62B75C85}" type="slidenum">
              <a:rPr kumimoji="1" lang="zh-TW" altLang="en-US" smtClean="0"/>
              <a:t>‹#›</a:t>
            </a:fld>
            <a:endParaRPr kumimoji="1" lang="zh-TW" altLang="en-US"/>
          </a:p>
        </p:txBody>
      </p:sp>
    </p:spTree>
    <p:extLst>
      <p:ext uri="{BB962C8B-B14F-4D97-AF65-F5344CB8AC3E}">
        <p14:creationId xmlns:p14="http://schemas.microsoft.com/office/powerpoint/2010/main" val="74494135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eg"/><Relationship Id="rId3" Type="http://schemas.openxmlformats.org/officeDocument/2006/relationships/image" Target="../media/image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404664"/>
            <a:ext cx="7772400" cy="1470025"/>
          </a:xfrm>
          <a:noFill/>
        </p:spPr>
        <p:txBody>
          <a:bodyPr/>
          <a:lstStyle/>
          <a:p>
            <a:r>
              <a:rPr lang="zh-TW" altLang="zh-TW" kern="100" dirty="0" smtClean="0">
                <a:solidFill>
                  <a:srgbClr val="CC0066"/>
                </a:solidFill>
                <a:effectLst>
                  <a:glow rad="101600">
                    <a:srgbClr val="FFFFFF">
                      <a:alpha val="60000"/>
                    </a:srgbClr>
                  </a:glow>
                </a:effectLst>
                <a:latin typeface="微軟正黑體" panose="020B0604030504040204" pitchFamily="34" charset="-120"/>
                <a:ea typeface="微軟正黑體" panose="020B0604030504040204" pitchFamily="34" charset="-120"/>
                <a:cs typeface="Times New Roman"/>
              </a:rPr>
              <a:t>旅行社典範經營模式之分析：以顧客信賴感建立為核心</a:t>
            </a:r>
            <a:endParaRPr lang="zh-TW" altLang="zh-TW" sz="3600" kern="100" dirty="0">
              <a:solidFill>
                <a:srgbClr val="CC0066"/>
              </a:solidFill>
              <a:effectLst>
                <a:glow rad="101600">
                  <a:srgbClr val="FFFFFF">
                    <a:alpha val="60000"/>
                  </a:srgbClr>
                </a:glow>
              </a:effectLst>
              <a:latin typeface="微軟正黑體" panose="020B0604030504040204" pitchFamily="34" charset="-120"/>
              <a:ea typeface="微軟正黑體" panose="020B0604030504040204" pitchFamily="34" charset="-120"/>
              <a:cs typeface="Times New Roman"/>
            </a:endParaRPr>
          </a:p>
        </p:txBody>
      </p:sp>
      <p:sp>
        <p:nvSpPr>
          <p:cNvPr id="3" name="副標題 2"/>
          <p:cNvSpPr>
            <a:spLocks noGrp="1"/>
          </p:cNvSpPr>
          <p:nvPr>
            <p:ph type="subTitle" idx="4294967295"/>
          </p:nvPr>
        </p:nvSpPr>
        <p:spPr>
          <a:xfrm>
            <a:off x="1115616" y="2828528"/>
            <a:ext cx="6656784" cy="1032520"/>
          </a:xfrm>
          <a:noFill/>
        </p:spPr>
        <p:txBody>
          <a:bodyPr>
            <a:normAutofit lnSpcReduction="10000"/>
          </a:bodyPr>
          <a:lstStyle/>
          <a:p>
            <a:pPr marL="0" indent="0">
              <a:spcBef>
                <a:spcPts val="600"/>
              </a:spcBef>
              <a:buNone/>
            </a:pPr>
            <a:r>
              <a:rPr lang="en-US" altLang="zh-TW" kern="100" dirty="0" smtClean="0">
                <a:solidFill>
                  <a:srgbClr val="6600CC"/>
                </a:solidFill>
                <a:effectLst>
                  <a:glow rad="203200">
                    <a:srgbClr val="FFFFFF"/>
                  </a:glow>
                </a:effectLst>
                <a:latin typeface="Times New Roman"/>
                <a:ea typeface="標楷體"/>
                <a:cs typeface="Times New Roman"/>
              </a:rPr>
              <a:t>Best Practice Models of Travel Agency: Establish Customers' Trust</a:t>
            </a:r>
            <a:endParaRPr lang="zh-TW" altLang="zh-TW" sz="2400" kern="100" dirty="0" smtClean="0">
              <a:solidFill>
                <a:srgbClr val="6600CC"/>
              </a:solidFill>
              <a:effectLst>
                <a:glow rad="203200">
                  <a:srgbClr val="FFFFFF"/>
                </a:glow>
              </a:effectLst>
              <a:latin typeface="Times New Roman"/>
              <a:ea typeface="標楷體"/>
              <a:cs typeface="Times New Roman"/>
            </a:endParaRPr>
          </a:p>
          <a:p>
            <a:endParaRPr lang="zh-TW" altLang="en-US" dirty="0"/>
          </a:p>
        </p:txBody>
      </p:sp>
      <p:sp>
        <p:nvSpPr>
          <p:cNvPr id="5" name="矩形 4"/>
          <p:cNvSpPr/>
          <p:nvPr/>
        </p:nvSpPr>
        <p:spPr>
          <a:xfrm>
            <a:off x="685800" y="4509120"/>
            <a:ext cx="7342584" cy="2028248"/>
          </a:xfrm>
          <a:prstGeom prst="rect">
            <a:avLst/>
          </a:prstGeom>
          <a:effectLst>
            <a:glow rad="558800">
              <a:schemeClr val="accent1">
                <a:lumMod val="20000"/>
                <a:lumOff val="80000"/>
              </a:schemeClr>
            </a:glow>
          </a:effectLst>
        </p:spPr>
        <p:txBody>
          <a:bodyPr wrap="square">
            <a:spAutoFit/>
          </a:bodyPr>
          <a:lstStyle/>
          <a:p>
            <a:pPr lvl="0" algn="ctr" eaLnBrk="0" hangingPunct="0">
              <a:lnSpc>
                <a:spcPct val="90000"/>
              </a:lnSpc>
              <a:spcBef>
                <a:spcPts val="1000"/>
              </a:spcBef>
            </a:pPr>
            <a:r>
              <a:rPr lang="zh-TW" altLang="en-US" sz="2800" dirty="0" smtClean="0">
                <a:solidFill>
                  <a:srgbClr val="0000CC"/>
                </a:solidFill>
                <a:effectLst>
                  <a:glow rad="304800">
                    <a:schemeClr val="bg1"/>
                  </a:glow>
                </a:effectLst>
                <a:latin typeface="微軟正黑體"/>
                <a:ea typeface="微軟正黑體"/>
              </a:rPr>
              <a:t>高雄應用科技大學</a:t>
            </a:r>
            <a:endParaRPr lang="en-US" altLang="zh-TW" sz="2800" dirty="0" smtClean="0">
              <a:solidFill>
                <a:srgbClr val="0000CC"/>
              </a:solidFill>
              <a:effectLst>
                <a:glow rad="304800">
                  <a:schemeClr val="bg1"/>
                </a:glow>
              </a:effectLst>
              <a:latin typeface="微軟正黑體"/>
              <a:ea typeface="微軟正黑體"/>
            </a:endParaRPr>
          </a:p>
          <a:p>
            <a:pPr lvl="0" algn="ctr" eaLnBrk="0" hangingPunct="0">
              <a:lnSpc>
                <a:spcPct val="90000"/>
              </a:lnSpc>
              <a:spcBef>
                <a:spcPts val="1000"/>
              </a:spcBef>
            </a:pPr>
            <a:r>
              <a:rPr lang="zh-TW" altLang="en-US" sz="2800" dirty="0" smtClean="0">
                <a:solidFill>
                  <a:srgbClr val="0000CC"/>
                </a:solidFill>
                <a:effectLst>
                  <a:glow rad="304800">
                    <a:schemeClr val="bg1"/>
                  </a:glow>
                </a:effectLst>
                <a:latin typeface="微軟正黑體"/>
                <a:ea typeface="微軟正黑體"/>
              </a:rPr>
              <a:t>觀光管理系暨觀光與餐飲管理  研究生 林怡婷</a:t>
            </a:r>
            <a:endParaRPr lang="en-US" altLang="zh-TW" sz="2800" dirty="0" smtClean="0">
              <a:solidFill>
                <a:srgbClr val="0000CC"/>
              </a:solidFill>
              <a:effectLst>
                <a:glow rad="304800">
                  <a:schemeClr val="bg1"/>
                </a:glow>
              </a:effectLst>
              <a:latin typeface="微軟正黑體"/>
              <a:ea typeface="微軟正黑體"/>
            </a:endParaRPr>
          </a:p>
          <a:p>
            <a:pPr lvl="0" algn="ctr" eaLnBrk="0" hangingPunct="0">
              <a:lnSpc>
                <a:spcPct val="90000"/>
              </a:lnSpc>
              <a:spcBef>
                <a:spcPts val="1000"/>
              </a:spcBef>
            </a:pPr>
            <a:r>
              <a:rPr lang="zh-TW" altLang="en-US" sz="2800" dirty="0" smtClean="0">
                <a:solidFill>
                  <a:srgbClr val="0000CC"/>
                </a:solidFill>
                <a:effectLst>
                  <a:glow rad="304800">
                    <a:schemeClr val="bg1"/>
                  </a:glow>
                </a:effectLst>
                <a:latin typeface="微軟正黑體"/>
                <a:ea typeface="微軟正黑體"/>
              </a:rPr>
              <a:t>指導</a:t>
            </a:r>
            <a:r>
              <a:rPr lang="zh-TW" altLang="en-US" sz="2800" dirty="0">
                <a:solidFill>
                  <a:srgbClr val="0000CC"/>
                </a:solidFill>
                <a:effectLst>
                  <a:glow rad="304800">
                    <a:schemeClr val="bg1"/>
                  </a:glow>
                </a:effectLst>
                <a:latin typeface="微軟正黑體"/>
                <a:ea typeface="微軟正黑體"/>
              </a:rPr>
              <a:t>教授：李明聰</a:t>
            </a:r>
            <a:endParaRPr lang="en-US" altLang="zh-TW" sz="2800" dirty="0">
              <a:solidFill>
                <a:srgbClr val="0000CC"/>
              </a:solidFill>
              <a:effectLst>
                <a:glow rad="304800">
                  <a:schemeClr val="bg1"/>
                </a:glow>
              </a:effectLst>
              <a:latin typeface="微軟正黑體"/>
              <a:ea typeface="微軟正黑體"/>
            </a:endParaRPr>
          </a:p>
          <a:p>
            <a:pPr lvl="0" algn="ctr" eaLnBrk="0" hangingPunct="0">
              <a:lnSpc>
                <a:spcPct val="90000"/>
              </a:lnSpc>
              <a:spcBef>
                <a:spcPts val="1000"/>
              </a:spcBef>
            </a:pPr>
            <a:r>
              <a:rPr lang="zh-TW" altLang="en-US" sz="2800" dirty="0" smtClean="0">
                <a:solidFill>
                  <a:srgbClr val="0000CC"/>
                </a:solidFill>
                <a:effectLst>
                  <a:glow rad="304800">
                    <a:schemeClr val="bg1"/>
                  </a:glow>
                </a:effectLst>
                <a:latin typeface="微軟正黑體"/>
                <a:ea typeface="微軟正黑體"/>
              </a:rPr>
              <a:t>報告</a:t>
            </a:r>
            <a:r>
              <a:rPr lang="zh-TW" altLang="en-US" sz="2800" dirty="0">
                <a:solidFill>
                  <a:srgbClr val="0000CC"/>
                </a:solidFill>
                <a:effectLst>
                  <a:glow rad="304800">
                    <a:schemeClr val="bg1"/>
                  </a:glow>
                </a:effectLst>
                <a:latin typeface="微軟正黑體"/>
                <a:ea typeface="微軟正黑體"/>
              </a:rPr>
              <a:t>日期：</a:t>
            </a:r>
            <a:r>
              <a:rPr lang="en-US" altLang="zh-TW" sz="2800" dirty="0" smtClean="0">
                <a:solidFill>
                  <a:srgbClr val="0000CC"/>
                </a:solidFill>
                <a:effectLst>
                  <a:glow rad="304800">
                    <a:schemeClr val="bg1"/>
                  </a:glow>
                </a:effectLst>
                <a:latin typeface="微軟正黑體"/>
                <a:ea typeface="微軟正黑體"/>
              </a:rPr>
              <a:t>105.10.28</a:t>
            </a:r>
            <a:endParaRPr lang="zh-TW" altLang="en-US" sz="2800" dirty="0">
              <a:solidFill>
                <a:srgbClr val="0000CC"/>
              </a:solidFill>
              <a:effectLst>
                <a:glow rad="304800">
                  <a:schemeClr val="bg1"/>
                </a:glow>
              </a:effectLst>
              <a:latin typeface="微軟正黑體"/>
              <a:ea typeface="微軟正黑體"/>
            </a:endParaRPr>
          </a:p>
        </p:txBody>
      </p:sp>
      <p:sp>
        <p:nvSpPr>
          <p:cNvPr id="4" name="日期版面配置區 3"/>
          <p:cNvSpPr>
            <a:spLocks noGrp="1"/>
          </p:cNvSpPr>
          <p:nvPr>
            <p:ph type="dt" sz="half" idx="10"/>
          </p:nvPr>
        </p:nvSpPr>
        <p:spPr/>
        <p:txBody>
          <a:bodyPr/>
          <a:lstStyle/>
          <a:p>
            <a:fld id="{2182BE81-CC71-4C44-8370-D6D139390296}" type="datetime1">
              <a:rPr lang="zh-TW" altLang="en-US" smtClean="0"/>
              <a:t>2016/10/27</a:t>
            </a:fld>
            <a:endParaRPr lang="zh-TW" altLang="en-US"/>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1</a:t>
            </a:fld>
            <a:endParaRPr lang="zh-TW" altLang="en-US"/>
          </a:p>
        </p:txBody>
      </p:sp>
    </p:spTree>
    <p:extLst>
      <p:ext uri="{BB962C8B-B14F-4D97-AF65-F5344CB8AC3E}">
        <p14:creationId xmlns:p14="http://schemas.microsoft.com/office/powerpoint/2010/main" val="3459951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1062245"/>
            <a:ext cx="9144000" cy="1143000"/>
          </a:xfrm>
        </p:spPr>
        <p:txBody>
          <a:bodyPr/>
          <a:lstStyle/>
          <a:p>
            <a:pPr marL="742950" indent="-742950">
              <a:buFont typeface="+mj-lt"/>
              <a:buAutoNum type="arabicPeriod"/>
            </a:pPr>
            <a:r>
              <a:rPr kumimoji="1" lang="zh-TW" altLang="en-US" dirty="0" smtClean="0"/>
              <a:t>個案目標客群</a:t>
            </a:r>
            <a:r>
              <a:rPr kumimoji="1" lang="zh-TW" altLang="en-US" dirty="0" smtClean="0"/>
              <a:t>分析</a:t>
            </a:r>
            <a:endParaRPr kumimoji="1" lang="zh-TW" altLang="en-US" dirty="0"/>
          </a:p>
        </p:txBody>
      </p:sp>
      <p:sp>
        <p:nvSpPr>
          <p:cNvPr id="3" name="內容版面配置區 2"/>
          <p:cNvSpPr>
            <a:spLocks noGrp="1"/>
          </p:cNvSpPr>
          <p:nvPr>
            <p:ph idx="1"/>
          </p:nvPr>
        </p:nvSpPr>
        <p:spPr>
          <a:xfrm>
            <a:off x="251520" y="2204864"/>
            <a:ext cx="8651304" cy="3888432"/>
          </a:xfr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fontScale="92500" lnSpcReduction="20000"/>
          </a:bodyPr>
          <a:lstStyle/>
          <a:p>
            <a:pPr marL="0" indent="0" algn="just">
              <a:buNone/>
            </a:pPr>
            <a:r>
              <a:rPr lang="zh-TW" altLang="en-US" sz="4100" dirty="0" smtClean="0">
                <a:solidFill>
                  <a:schemeClr val="tx2">
                    <a:lumMod val="75000"/>
                  </a:schemeClr>
                </a:solidFill>
              </a:rPr>
              <a:t>以下列</a:t>
            </a:r>
            <a:r>
              <a:rPr lang="en-US" altLang="zh-TW" sz="4100" dirty="0" smtClean="0">
                <a:solidFill>
                  <a:schemeClr val="tx2">
                    <a:lumMod val="75000"/>
                  </a:schemeClr>
                </a:solidFill>
              </a:rPr>
              <a:t>2016</a:t>
            </a:r>
            <a:r>
              <a:rPr lang="zh-TW" altLang="en-US" sz="4100" dirty="0" smtClean="0">
                <a:solidFill>
                  <a:schemeClr val="tx2">
                    <a:lumMod val="75000"/>
                  </a:schemeClr>
                </a:solidFill>
              </a:rPr>
              <a:t>年</a:t>
            </a:r>
            <a:r>
              <a:rPr lang="en-US" altLang="zh-TW" sz="4100" dirty="0" smtClean="0">
                <a:solidFill>
                  <a:schemeClr val="tx2">
                    <a:lumMod val="75000"/>
                  </a:schemeClr>
                </a:solidFill>
              </a:rPr>
              <a:t>6</a:t>
            </a:r>
            <a:r>
              <a:rPr lang="zh-TW" altLang="en-US" sz="4100" dirty="0" smtClean="0">
                <a:solidFill>
                  <a:schemeClr val="tx2">
                    <a:lumMod val="75000"/>
                  </a:schemeClr>
                </a:solidFill>
              </a:rPr>
              <a:t>月俄羅斯團體名單為依據</a:t>
            </a:r>
            <a:r>
              <a:rPr lang="zh-TW" altLang="en-US" sz="4100" dirty="0" smtClean="0">
                <a:solidFill>
                  <a:srgbClr val="002060"/>
                </a:solidFill>
              </a:rPr>
              <a:t>，從中可發現</a:t>
            </a:r>
            <a:endParaRPr lang="en-US" altLang="zh-TW" sz="4100" dirty="0" smtClean="0">
              <a:solidFill>
                <a:srgbClr val="002060"/>
              </a:solidFill>
            </a:endParaRPr>
          </a:p>
          <a:p>
            <a:pPr marL="0" indent="0" algn="just">
              <a:buNone/>
            </a:pPr>
            <a:endParaRPr lang="en-US" altLang="zh-TW" sz="4100" dirty="0" smtClean="0">
              <a:solidFill>
                <a:srgbClr val="002060"/>
              </a:solidFill>
            </a:endParaRPr>
          </a:p>
          <a:p>
            <a:pPr algn="just"/>
            <a:r>
              <a:rPr lang="zh-TW" altLang="en-US" sz="4100" dirty="0" smtClean="0">
                <a:solidFill>
                  <a:schemeClr val="tx2">
                    <a:lumMod val="75000"/>
                  </a:schemeClr>
                </a:solidFill>
              </a:rPr>
              <a:t>顧客為退休</a:t>
            </a:r>
            <a:r>
              <a:rPr lang="zh-TW" altLang="en-US" sz="4100" dirty="0">
                <a:solidFill>
                  <a:schemeClr val="tx2">
                    <a:lumMod val="75000"/>
                  </a:schemeClr>
                </a:solidFill>
              </a:rPr>
              <a:t>及高階管理者居多</a:t>
            </a:r>
            <a:endParaRPr lang="en-US" altLang="zh-TW" sz="4100" dirty="0">
              <a:solidFill>
                <a:schemeClr val="tx2">
                  <a:lumMod val="75000"/>
                </a:schemeClr>
              </a:solidFill>
            </a:endParaRPr>
          </a:p>
          <a:p>
            <a:pPr algn="just">
              <a:spcBef>
                <a:spcPts val="2112"/>
              </a:spcBef>
            </a:pPr>
            <a:r>
              <a:rPr lang="zh-TW" altLang="en-US" sz="4100" dirty="0" smtClean="0">
                <a:solidFill>
                  <a:schemeClr val="tx2">
                    <a:lumMod val="75000"/>
                  </a:schemeClr>
                </a:solidFill>
              </a:rPr>
              <a:t>追求品質穩定及</a:t>
            </a:r>
            <a:r>
              <a:rPr lang="zh-TW" altLang="en-US" sz="4100" dirty="0">
                <a:solidFill>
                  <a:schemeClr val="tx2">
                    <a:lumMod val="75000"/>
                  </a:schemeClr>
                </a:solidFill>
              </a:rPr>
              <a:t>安全</a:t>
            </a:r>
            <a:r>
              <a:rPr lang="zh-TW" altLang="en-US" sz="4100" dirty="0" smtClean="0">
                <a:solidFill>
                  <a:schemeClr val="tx2">
                    <a:lumMod val="75000"/>
                  </a:schemeClr>
                </a:solidFill>
              </a:rPr>
              <a:t>安定感</a:t>
            </a:r>
            <a:endParaRPr lang="en-US" altLang="zh-TW" sz="4100" dirty="0">
              <a:solidFill>
                <a:schemeClr val="tx2">
                  <a:lumMod val="75000"/>
                </a:schemeClr>
              </a:solidFill>
            </a:endParaRPr>
          </a:p>
          <a:p>
            <a:pPr algn="just">
              <a:spcBef>
                <a:spcPts val="2112"/>
              </a:spcBef>
            </a:pPr>
            <a:r>
              <a:rPr lang="zh-TW" altLang="en-US" sz="4100" dirty="0">
                <a:solidFill>
                  <a:schemeClr val="tx2">
                    <a:lumMod val="75000"/>
                  </a:schemeClr>
                </a:solidFill>
              </a:rPr>
              <a:t>不需於國定長假及寒暑假</a:t>
            </a:r>
            <a:r>
              <a:rPr lang="zh-TW" altLang="en-US" sz="4100" dirty="0" smtClean="0">
                <a:solidFill>
                  <a:schemeClr val="tx2">
                    <a:lumMod val="75000"/>
                  </a:schemeClr>
                </a:solidFill>
              </a:rPr>
              <a:t>出團</a:t>
            </a:r>
            <a:endParaRPr lang="en-US" altLang="zh-TW" sz="4100" dirty="0" smtClean="0">
              <a:solidFill>
                <a:schemeClr val="tx2">
                  <a:lumMod val="75000"/>
                </a:schemeClr>
              </a:solidFill>
            </a:endParaRPr>
          </a:p>
          <a:p>
            <a:pPr algn="just"/>
            <a:endParaRPr lang="en-US" altLang="zh-TW" dirty="0">
              <a:solidFill>
                <a:schemeClr val="tx2">
                  <a:lumMod val="75000"/>
                </a:schemeClr>
              </a:solidFill>
            </a:endParaRPr>
          </a:p>
          <a:p>
            <a:pPr algn="just"/>
            <a:endParaRPr lang="zh-TW" altLang="en-US" dirty="0">
              <a:solidFill>
                <a:schemeClr val="tx2">
                  <a:lumMod val="75000"/>
                </a:schemeClr>
              </a:solidFill>
            </a:endParaRPr>
          </a:p>
        </p:txBody>
      </p:sp>
      <p:sp>
        <p:nvSpPr>
          <p:cNvPr id="4" name="投影片編號版面配置區 3"/>
          <p:cNvSpPr>
            <a:spLocks noGrp="1"/>
          </p:cNvSpPr>
          <p:nvPr>
            <p:ph type="sldNum" sz="quarter" idx="12"/>
          </p:nvPr>
        </p:nvSpPr>
        <p:spPr/>
        <p:txBody>
          <a:bodyPr/>
          <a:lstStyle/>
          <a:p>
            <a:fld id="{8177FD80-6B7D-4560-9C98-202FD5E551AB}" type="slidenum">
              <a:rPr lang="zh-TW" altLang="en-US" smtClean="0"/>
              <a:t>10</a:t>
            </a:fld>
            <a:endParaRPr lang="zh-TW" altLang="en-US"/>
          </a:p>
        </p:txBody>
      </p:sp>
      <p:sp>
        <p:nvSpPr>
          <p:cNvPr id="5" name="日期版面配置區 4"/>
          <p:cNvSpPr>
            <a:spLocks noGrp="1"/>
          </p:cNvSpPr>
          <p:nvPr>
            <p:ph type="dt" sz="half" idx="10"/>
          </p:nvPr>
        </p:nvSpPr>
        <p:spPr/>
        <p:txBody>
          <a:bodyPr/>
          <a:lstStyle/>
          <a:p>
            <a:fld id="{2CA11A07-9940-084F-88E4-3E2FAEF37D00}" type="datetime1">
              <a:rPr lang="zh-TW" altLang="en-US" smtClean="0"/>
              <a:t>2016/10/28</a:t>
            </a:fld>
            <a:endParaRPr lang="zh-TW" altLang="en-US"/>
          </a:p>
        </p:txBody>
      </p:sp>
      <p:sp>
        <p:nvSpPr>
          <p:cNvPr id="6" name="標題 4"/>
          <p:cNvSpPr txBox="1">
            <a:spLocks/>
          </p:cNvSpPr>
          <p:nvPr/>
        </p:nvSpPr>
        <p:spPr>
          <a:xfrm>
            <a:off x="107504" y="183232"/>
            <a:ext cx="9144000" cy="725488"/>
          </a:xfrm>
          <a:prstGeom prst="rect">
            <a:avLst/>
          </a:prstGeom>
        </p:spPr>
        <p:txBody>
          <a:bodyPr vert="horz" lIns="91440" tIns="45720" rIns="91440" bIns="45720" rtlCol="0" anchor="ctr">
            <a:noAutofit/>
          </a:bodyPr>
          <a:lstStyle>
            <a:lvl1pPr marL="685800" indent="-685800" algn="l" defTabSz="914400" rtl="0" eaLnBrk="1" latinLnBrk="0" hangingPunct="1">
              <a:spcBef>
                <a:spcPct val="0"/>
              </a:spcBef>
              <a:buFont typeface="Wingdings" panose="05000000000000000000" pitchFamily="2" charset="2"/>
              <a:buChar char="p"/>
              <a:defRPr sz="3600" b="0" kern="1200">
                <a:solidFill>
                  <a:srgbClr val="0000CC"/>
                </a:solidFill>
                <a:latin typeface="微軟正黑體" panose="020B0604030504040204" pitchFamily="34" charset="-120"/>
                <a:ea typeface="微軟正黑體" panose="020B0604030504040204" pitchFamily="34" charset="-120"/>
                <a:cs typeface="Microsoft JhengHei" charset="-120"/>
              </a:defRPr>
            </a:lvl1pPr>
          </a:lstStyle>
          <a:p>
            <a:pPr marL="0" indent="0" algn="ctr">
              <a:buNone/>
            </a:pPr>
            <a:r>
              <a:rPr lang="zh-TW" altLang="en-US" sz="4800" b="1" dirty="0" smtClean="0"/>
              <a:t>建構顧客信賴感分析</a:t>
            </a:r>
            <a:endParaRPr lang="zh-TW" altLang="en-US" sz="4800" b="1" dirty="0"/>
          </a:p>
        </p:txBody>
      </p:sp>
    </p:spTree>
    <p:extLst>
      <p:ext uri="{BB962C8B-B14F-4D97-AF65-F5344CB8AC3E}">
        <p14:creationId xmlns:p14="http://schemas.microsoft.com/office/powerpoint/2010/main" val="328855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p:cNvSpPr>
            <a:spLocks noGrp="1"/>
          </p:cNvSpPr>
          <p:nvPr>
            <p:ph type="title"/>
          </p:nvPr>
        </p:nvSpPr>
        <p:spPr/>
        <p:txBody>
          <a:bodyPr>
            <a:normAutofit/>
          </a:bodyPr>
          <a:lstStyle/>
          <a:p>
            <a:pPr marL="0" indent="0">
              <a:buNone/>
            </a:pPr>
            <a:r>
              <a:rPr lang="zh-TW" altLang="en-US" dirty="0" smtClean="0">
                <a:latin typeface="微軟正黑體" pitchFamily="34" charset="-120"/>
                <a:ea typeface="微軟正黑體" pitchFamily="34" charset="-120"/>
              </a:rPr>
              <a:t>客群分析</a:t>
            </a:r>
            <a:r>
              <a:rPr lang="en-US" altLang="zh-TW" dirty="0"/>
              <a:t>(</a:t>
            </a:r>
            <a:r>
              <a:rPr lang="en-US" altLang="zh-TW" dirty="0" smtClean="0"/>
              <a:t>1/</a:t>
            </a:r>
            <a:r>
              <a:rPr lang="en-US" altLang="zh-TW" dirty="0"/>
              <a:t>4</a:t>
            </a:r>
            <a:r>
              <a:rPr lang="en-US" altLang="zh-TW" dirty="0" smtClean="0"/>
              <a:t>)</a:t>
            </a:r>
            <a:endParaRPr lang="zh-TW" altLang="en-US" dirty="0">
              <a:latin typeface="微軟正黑體" pitchFamily="34" charset="-120"/>
              <a:ea typeface="微軟正黑體" pitchFamily="34" charset="-120"/>
            </a:endParaRPr>
          </a:p>
        </p:txBody>
      </p:sp>
      <p:graphicFrame>
        <p:nvGraphicFramePr>
          <p:cNvPr id="6" name="表格 5"/>
          <p:cNvGraphicFramePr>
            <a:graphicFrameLocks noGrp="1"/>
          </p:cNvGraphicFramePr>
          <p:nvPr>
            <p:extLst>
              <p:ext uri="{D42A27DB-BD31-4B8C-83A1-F6EECF244321}">
                <p14:modId xmlns:p14="http://schemas.microsoft.com/office/powerpoint/2010/main" val="1659542661"/>
              </p:ext>
            </p:extLst>
          </p:nvPr>
        </p:nvGraphicFramePr>
        <p:xfrm>
          <a:off x="251520" y="1268760"/>
          <a:ext cx="8568951" cy="5256580"/>
        </p:xfrm>
        <a:graphic>
          <a:graphicData uri="http://schemas.openxmlformats.org/drawingml/2006/table">
            <a:tbl>
              <a:tblPr firstRow="1" firstCol="1" bandRow="1">
                <a:tableStyleId>{69CF1AB2-1976-4502-BF36-3FF5EA218861}</a:tableStyleId>
              </a:tblPr>
              <a:tblGrid>
                <a:gridCol w="727689"/>
                <a:gridCol w="1354080"/>
                <a:gridCol w="2783617"/>
                <a:gridCol w="1318935"/>
                <a:gridCol w="1283794"/>
                <a:gridCol w="1100836"/>
              </a:tblGrid>
              <a:tr h="525658">
                <a:tc>
                  <a:txBody>
                    <a:bodyPr/>
                    <a:lstStyle/>
                    <a:p>
                      <a:pPr algn="ctr">
                        <a:spcAft>
                          <a:spcPts val="0"/>
                        </a:spcAft>
                      </a:pPr>
                      <a:r>
                        <a:rPr lang="zh-TW" sz="2000" kern="100" dirty="0">
                          <a:effectLst/>
                          <a:latin typeface="Microsoft JhengHei" charset="-120"/>
                          <a:ea typeface="Microsoft JhengHei" charset="-120"/>
                          <a:cs typeface="Microsoft JhengHei" charset="-120"/>
                        </a:rPr>
                        <a:t>代碼</a:t>
                      </a:r>
                    </a:p>
                  </a:txBody>
                  <a:tcPr marL="12942" marR="12942"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顧客名稱</a:t>
                      </a:r>
                    </a:p>
                  </a:txBody>
                  <a:tcPr marL="12942" marR="12942"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職稱稱謂</a:t>
                      </a:r>
                    </a:p>
                  </a:txBody>
                  <a:tcPr marL="12942" marR="12942"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參團年份</a:t>
                      </a:r>
                    </a:p>
                  </a:txBody>
                  <a:tcPr marL="12942" marR="12942"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參團次數</a:t>
                      </a:r>
                    </a:p>
                  </a:txBody>
                  <a:tcPr marL="12942" marR="12942"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備註</a:t>
                      </a:r>
                    </a:p>
                  </a:txBody>
                  <a:tcPr marL="12942" marR="12942" marT="0" marB="0"/>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1</a:t>
                      </a:r>
                      <a:endParaRPr lang="zh-TW" sz="2000" b="0" kern="100" dirty="0">
                        <a:solidFill>
                          <a:srgbClr val="FF000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b="1" kern="100" dirty="0">
                          <a:solidFill>
                            <a:srgbClr val="00B050"/>
                          </a:solidFill>
                          <a:effectLst/>
                          <a:latin typeface="Microsoft JhengHei" charset="-120"/>
                          <a:ea typeface="Microsoft JhengHei" charset="-120"/>
                          <a:cs typeface="Microsoft JhengHei" charset="-120"/>
                        </a:rPr>
                        <a:t>錢</a:t>
                      </a:r>
                      <a:r>
                        <a:rPr lang="en-US" sz="2000" b="1" kern="0" dirty="0">
                          <a:solidFill>
                            <a:srgbClr val="00B050"/>
                          </a:solidFill>
                          <a:effectLst/>
                          <a:latin typeface="Microsoft JhengHei" charset="-120"/>
                          <a:ea typeface="Microsoft JhengHei" charset="-120"/>
                          <a:cs typeface="Microsoft JhengHei" charset="-120"/>
                        </a:rPr>
                        <a:t>○</a:t>
                      </a:r>
                      <a:r>
                        <a:rPr lang="zh-TW" sz="2000" b="1" kern="0" dirty="0">
                          <a:solidFill>
                            <a:srgbClr val="00B050"/>
                          </a:solidFill>
                          <a:effectLst/>
                          <a:latin typeface="Microsoft JhengHei" charset="-120"/>
                          <a:ea typeface="Microsoft JhengHei" charset="-120"/>
                          <a:cs typeface="Microsoft JhengHei" charset="-120"/>
                        </a:rPr>
                        <a:t>信</a:t>
                      </a:r>
                      <a:endParaRPr lang="zh-TW" sz="20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b="1" kern="0" dirty="0">
                          <a:solidFill>
                            <a:srgbClr val="00B050"/>
                          </a:solidFill>
                          <a:effectLst/>
                          <a:latin typeface="Microsoft JhengHei" charset="-120"/>
                          <a:ea typeface="Microsoft JhengHei" charset="-120"/>
                          <a:cs typeface="Microsoft JhengHei" charset="-120"/>
                        </a:rPr>
                        <a:t>○○</a:t>
                      </a:r>
                      <a:r>
                        <a:rPr lang="zh-TW" sz="2000" b="1" kern="0" dirty="0">
                          <a:solidFill>
                            <a:srgbClr val="00B050"/>
                          </a:solidFill>
                          <a:effectLst/>
                          <a:latin typeface="Microsoft JhengHei" charset="-120"/>
                          <a:ea typeface="Microsoft JhengHei" charset="-120"/>
                          <a:cs typeface="Microsoft JhengHei" charset="-120"/>
                        </a:rPr>
                        <a:t>集團股東</a:t>
                      </a:r>
                      <a:endParaRPr lang="zh-TW" sz="20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b="1" kern="100" dirty="0">
                          <a:solidFill>
                            <a:srgbClr val="00B050"/>
                          </a:solidFill>
                          <a:effectLst/>
                          <a:latin typeface="Microsoft JhengHei" charset="-120"/>
                          <a:ea typeface="Microsoft JhengHei" charset="-120"/>
                          <a:cs typeface="Microsoft JhengHei" charset="-120"/>
                        </a:rPr>
                        <a:t>9</a:t>
                      </a:r>
                      <a:endParaRPr lang="zh-TW" sz="20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b="1" kern="100" dirty="0">
                          <a:solidFill>
                            <a:srgbClr val="00B050"/>
                          </a:solidFill>
                          <a:effectLst/>
                          <a:latin typeface="Microsoft JhengHei" charset="-120"/>
                          <a:ea typeface="Microsoft JhengHei" charset="-120"/>
                          <a:cs typeface="Microsoft JhengHei" charset="-120"/>
                        </a:rPr>
                        <a:t>30</a:t>
                      </a:r>
                      <a:endParaRPr lang="zh-TW" sz="2000" b="1" kern="100" dirty="0">
                        <a:solidFill>
                          <a:srgbClr val="00B050"/>
                        </a:solidFill>
                        <a:effectLst/>
                        <a:latin typeface="Microsoft JhengHei" charset="-120"/>
                        <a:ea typeface="Microsoft JhengHei" charset="-120"/>
                        <a:cs typeface="Microsoft JhengHei" charset="-120"/>
                      </a:endParaRPr>
                    </a:p>
                  </a:txBody>
                  <a:tcPr marL="12942" marR="12942" marT="0" marB="0"/>
                </a:tc>
                <a:tc rowSpan="9">
                  <a:txBody>
                    <a:bodyPr/>
                    <a:lstStyle/>
                    <a:p>
                      <a:pPr algn="just">
                        <a:spcAft>
                          <a:spcPts val="0"/>
                        </a:spcAft>
                      </a:pPr>
                      <a:r>
                        <a:rPr lang="zh-TW" sz="2000" b="1" kern="100" dirty="0">
                          <a:solidFill>
                            <a:srgbClr val="00B050"/>
                          </a:solidFill>
                          <a:effectLst/>
                          <a:latin typeface="Microsoft JhengHei" charset="-120"/>
                          <a:ea typeface="Microsoft JhengHei" charset="-120"/>
                          <a:cs typeface="Microsoft JhengHei" charset="-120"/>
                        </a:rPr>
                        <a:t>介紹人</a:t>
                      </a:r>
                    </a:p>
                  </a:txBody>
                  <a:tcPr marL="12942" marR="12942" marT="0" marB="0"/>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2</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張</a:t>
                      </a: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芳</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集團股東夫人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9</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30</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a:effectLst/>
                          <a:latin typeface="Microsoft JhengHei" charset="-120"/>
                          <a:ea typeface="Microsoft JhengHei" charset="-120"/>
                          <a:cs typeface="Microsoft JhengHei" charset="-120"/>
                        </a:rPr>
                        <a:t>3</a:t>
                      </a:r>
                      <a:endParaRPr lang="zh-TW" sz="2000" b="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陳</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龍</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貿易公司負責人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4</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賴</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霞</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貿易公司夫人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5</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黃</a:t>
                      </a:r>
                      <a:r>
                        <a:rPr lang="en-US" sz="2000" kern="0">
                          <a:effectLst/>
                          <a:latin typeface="Microsoft JhengHei" charset="-120"/>
                          <a:ea typeface="Microsoft JhengHei" charset="-120"/>
                          <a:cs typeface="Microsoft JhengHei" charset="-120"/>
                        </a:rPr>
                        <a:t>○</a:t>
                      </a:r>
                      <a:r>
                        <a:rPr lang="zh-TW" sz="2000" kern="100">
                          <a:effectLst/>
                          <a:latin typeface="Microsoft JhengHei" charset="-120"/>
                          <a:ea typeface="Microsoft JhengHei" charset="-120"/>
                          <a:cs typeface="Microsoft JhengHei" charset="-120"/>
                        </a:rPr>
                        <a:t>野</a:t>
                      </a: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市前市長</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4</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6</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黃</a:t>
                      </a:r>
                      <a:r>
                        <a:rPr lang="en-US" sz="2000" kern="0">
                          <a:effectLst/>
                          <a:latin typeface="Microsoft JhengHei" charset="-120"/>
                          <a:ea typeface="Microsoft JhengHei" charset="-120"/>
                          <a:cs typeface="Microsoft JhengHei" charset="-120"/>
                        </a:rPr>
                        <a:t>○</a:t>
                      </a:r>
                      <a:r>
                        <a:rPr lang="zh-TW" sz="2000" kern="100">
                          <a:effectLst/>
                          <a:latin typeface="Microsoft JhengHei" charset="-120"/>
                          <a:ea typeface="Microsoft JhengHei" charset="-120"/>
                          <a:cs typeface="Microsoft JhengHei" charset="-120"/>
                        </a:rPr>
                        <a:t>雪</a:t>
                      </a: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市前市長夫人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8</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7</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李</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珍</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遊覽車公司負責人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8</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黃</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源</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土木工程老闆</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10</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525658">
                <a:tc>
                  <a:txBody>
                    <a:bodyPr/>
                    <a:lstStyle/>
                    <a:p>
                      <a:pPr algn="ctr">
                        <a:spcAft>
                          <a:spcPts val="0"/>
                        </a:spcAft>
                      </a:pPr>
                      <a:r>
                        <a:rPr lang="en-US" sz="2000" b="0" kern="100" dirty="0">
                          <a:effectLst/>
                          <a:latin typeface="Microsoft JhengHei" charset="-120"/>
                          <a:ea typeface="Microsoft JhengHei" charset="-120"/>
                          <a:cs typeface="Microsoft JhengHei" charset="-120"/>
                        </a:rPr>
                        <a:t>9</a:t>
                      </a:r>
                      <a:endParaRPr lang="zh-TW" sz="20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000" kern="100">
                          <a:effectLst/>
                          <a:latin typeface="Microsoft JhengHei" charset="-120"/>
                          <a:ea typeface="Microsoft JhengHei" charset="-120"/>
                          <a:cs typeface="Microsoft JhengHei" charset="-120"/>
                        </a:rPr>
                        <a:t>劉</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玉</a:t>
                      </a:r>
                      <a:endParaRPr lang="zh-TW" sz="20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土木工程夫人</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10</a:t>
                      </a:r>
                      <a:endParaRPr lang="zh-TW" sz="20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bl>
          </a:graphicData>
        </a:graphic>
      </p:graphicFrame>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11</a:t>
            </a:fld>
            <a:endParaRPr lang="en-US" dirty="0"/>
          </a:p>
        </p:txBody>
      </p:sp>
      <p:sp>
        <p:nvSpPr>
          <p:cNvPr id="7" name="日期版面配置區 1"/>
          <p:cNvSpPr>
            <a:spLocks noGrp="1"/>
          </p:cNvSpPr>
          <p:nvPr>
            <p:ph type="dt" sz="half" idx="10"/>
          </p:nvPr>
        </p:nvSpPr>
        <p:spPr>
          <a:xfrm>
            <a:off x="457200" y="6520259"/>
            <a:ext cx="2133600" cy="365125"/>
          </a:xfrm>
        </p:spPr>
        <p:txBody>
          <a:bodyPr/>
          <a:lstStyle/>
          <a:p>
            <a:fld id="{9B67EFA9-5E73-6140-B9F6-98544EE92541}" type="datetime1">
              <a:rPr lang="zh-TW" altLang="en-US" smtClean="0"/>
              <a:t>2016/10/27</a:t>
            </a:fld>
            <a:endParaRPr lang="zh-TW" altLang="en-US"/>
          </a:p>
        </p:txBody>
      </p:sp>
    </p:spTree>
    <p:extLst>
      <p:ext uri="{BB962C8B-B14F-4D97-AF65-F5344CB8AC3E}">
        <p14:creationId xmlns:p14="http://schemas.microsoft.com/office/powerpoint/2010/main" val="4225336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055494799"/>
              </p:ext>
            </p:extLst>
          </p:nvPr>
        </p:nvGraphicFramePr>
        <p:xfrm>
          <a:off x="323527" y="1628800"/>
          <a:ext cx="8280921" cy="3312368"/>
        </p:xfrm>
        <a:graphic>
          <a:graphicData uri="http://schemas.openxmlformats.org/drawingml/2006/table">
            <a:tbl>
              <a:tblPr firstCol="1" bandRow="1">
                <a:tableStyleId>{69CF1AB2-1976-4502-BF36-3FF5EA218861}</a:tableStyleId>
              </a:tblPr>
              <a:tblGrid>
                <a:gridCol w="703230"/>
                <a:gridCol w="1308564"/>
                <a:gridCol w="2690050"/>
                <a:gridCol w="1274601"/>
                <a:gridCol w="1240642"/>
                <a:gridCol w="1063834"/>
              </a:tblGrid>
              <a:tr h="720080">
                <a:tc>
                  <a:txBody>
                    <a:bodyPr/>
                    <a:lstStyle/>
                    <a:p>
                      <a:pPr algn="ctr">
                        <a:spcAft>
                          <a:spcPts val="0"/>
                        </a:spcAft>
                      </a:pPr>
                      <a:r>
                        <a:rPr lang="en-US" sz="2400" b="0" kern="100" dirty="0">
                          <a:solidFill>
                            <a:srgbClr val="00B050"/>
                          </a:solidFill>
                          <a:effectLst/>
                          <a:latin typeface="Microsoft JhengHei" charset="-120"/>
                          <a:ea typeface="Microsoft JhengHei" charset="-120"/>
                          <a:cs typeface="Microsoft JhengHei" charset="-120"/>
                        </a:rPr>
                        <a:t>10</a:t>
                      </a:r>
                      <a:endParaRPr lang="zh-TW" sz="2400" b="0"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zh-TW" sz="2400" b="1" kern="100" dirty="0">
                          <a:solidFill>
                            <a:srgbClr val="00B050"/>
                          </a:solidFill>
                          <a:effectLst/>
                          <a:latin typeface="Microsoft JhengHei" charset="-120"/>
                          <a:ea typeface="Microsoft JhengHei" charset="-120"/>
                          <a:cs typeface="Microsoft JhengHei" charset="-120"/>
                        </a:rPr>
                        <a:t>顏</a:t>
                      </a:r>
                      <a:r>
                        <a:rPr lang="en-US" sz="2400" b="1" kern="0" dirty="0">
                          <a:solidFill>
                            <a:srgbClr val="00B050"/>
                          </a:solidFill>
                          <a:effectLst/>
                          <a:latin typeface="Microsoft JhengHei" charset="-120"/>
                          <a:ea typeface="Microsoft JhengHei" charset="-120"/>
                          <a:cs typeface="Microsoft JhengHei" charset="-120"/>
                        </a:rPr>
                        <a:t>○○</a:t>
                      </a:r>
                      <a:r>
                        <a:rPr lang="zh-TW" sz="2400" b="1" kern="0" dirty="0">
                          <a:solidFill>
                            <a:srgbClr val="00B050"/>
                          </a:solidFill>
                          <a:effectLst/>
                          <a:latin typeface="Microsoft JhengHei" charset="-120"/>
                          <a:ea typeface="Microsoft JhengHei" charset="-120"/>
                          <a:cs typeface="Microsoft JhengHei" charset="-120"/>
                        </a:rPr>
                        <a:t>霞</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b="1" kern="0" dirty="0">
                          <a:solidFill>
                            <a:srgbClr val="00B050"/>
                          </a:solidFill>
                          <a:effectLst/>
                          <a:latin typeface="Microsoft JhengHei" charset="-120"/>
                          <a:ea typeface="Microsoft JhengHei" charset="-120"/>
                          <a:cs typeface="Microsoft JhengHei" charset="-120"/>
                        </a:rPr>
                        <a:t>○○</a:t>
                      </a:r>
                      <a:r>
                        <a:rPr lang="zh-TW" sz="2400" b="1" kern="0" dirty="0">
                          <a:solidFill>
                            <a:srgbClr val="00B050"/>
                          </a:solidFill>
                          <a:effectLst/>
                          <a:latin typeface="Microsoft JhengHei" charset="-120"/>
                          <a:ea typeface="Microsoft JhengHei" charset="-120"/>
                          <a:cs typeface="Microsoft JhengHei" charset="-120"/>
                        </a:rPr>
                        <a:t>服飾店老闆</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b="1" kern="100" dirty="0">
                          <a:solidFill>
                            <a:srgbClr val="00B050"/>
                          </a:solidFill>
                          <a:effectLst/>
                          <a:latin typeface="Microsoft JhengHei" charset="-120"/>
                          <a:ea typeface="Microsoft JhengHei" charset="-120"/>
                          <a:cs typeface="Microsoft JhengHei" charset="-120"/>
                        </a:rPr>
                        <a:t>8</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b="1" kern="100" dirty="0">
                          <a:solidFill>
                            <a:srgbClr val="00B050"/>
                          </a:solidFill>
                          <a:effectLst/>
                          <a:latin typeface="Microsoft JhengHei" charset="-120"/>
                          <a:ea typeface="Microsoft JhengHei" charset="-120"/>
                          <a:cs typeface="Microsoft JhengHei" charset="-120"/>
                        </a:rPr>
                        <a:t>20</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rowSpan="4">
                  <a:txBody>
                    <a:bodyPr/>
                    <a:lstStyle/>
                    <a:p>
                      <a:pPr algn="ctr">
                        <a:spcAft>
                          <a:spcPts val="0"/>
                        </a:spcAft>
                      </a:pPr>
                      <a:r>
                        <a:rPr lang="zh-TW" sz="2400" b="1" kern="100" dirty="0">
                          <a:solidFill>
                            <a:srgbClr val="00B050"/>
                          </a:solidFill>
                          <a:effectLst/>
                          <a:latin typeface="Microsoft JhengHei" charset="-120"/>
                          <a:ea typeface="Microsoft JhengHei" charset="-120"/>
                          <a:cs typeface="Microsoft JhengHei" charset="-120"/>
                        </a:rPr>
                        <a:t>介紹人</a:t>
                      </a:r>
                    </a:p>
                  </a:txBody>
                  <a:tcPr marL="12942" marR="12942" marT="0" marB="0"/>
                </a:tc>
              </a:tr>
              <a:tr h="864096">
                <a:tc>
                  <a:txBody>
                    <a:bodyPr/>
                    <a:lstStyle/>
                    <a:p>
                      <a:pPr algn="ctr">
                        <a:spcAft>
                          <a:spcPts val="0"/>
                        </a:spcAft>
                      </a:pPr>
                      <a:r>
                        <a:rPr lang="en-US" sz="2400" b="0" kern="100" dirty="0">
                          <a:effectLst/>
                          <a:latin typeface="Microsoft JhengHei" charset="-120"/>
                          <a:ea typeface="Microsoft JhengHei" charset="-120"/>
                          <a:cs typeface="Microsoft JhengHei" charset="-120"/>
                        </a:rPr>
                        <a:t>11</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劉</a:t>
                      </a:r>
                      <a:r>
                        <a:rPr lang="en-US" sz="2400" kern="0" dirty="0">
                          <a:effectLst/>
                          <a:latin typeface="Microsoft JhengHei" charset="-120"/>
                          <a:ea typeface="Microsoft JhengHei" charset="-120"/>
                          <a:cs typeface="Microsoft JhengHei" charset="-120"/>
                        </a:rPr>
                        <a:t>○</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退休教師</a:t>
                      </a:r>
                    </a:p>
                  </a:txBody>
                  <a:tcPr marL="12942" marR="12942" marT="0" marB="0"/>
                </a:tc>
                <a:tc>
                  <a:txBody>
                    <a:bodyPr/>
                    <a:lstStyle/>
                    <a:p>
                      <a:pPr algn="ctr">
                        <a:spcAft>
                          <a:spcPts val="0"/>
                        </a:spcAft>
                      </a:pPr>
                      <a:r>
                        <a:rPr lang="en-US" sz="2400" kern="100" dirty="0">
                          <a:effectLst/>
                          <a:latin typeface="Microsoft JhengHei" charset="-120"/>
                          <a:ea typeface="Microsoft JhengHei" charset="-120"/>
                          <a:cs typeface="Microsoft JhengHei" charset="-120"/>
                        </a:rPr>
                        <a:t>4</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kern="100" dirty="0">
                          <a:effectLst/>
                          <a:latin typeface="Microsoft JhengHei" charset="-120"/>
                          <a:ea typeface="Microsoft JhengHei" charset="-120"/>
                          <a:cs typeface="Microsoft JhengHei" charset="-120"/>
                        </a:rPr>
                        <a:t>5</a:t>
                      </a:r>
                      <a:endParaRPr lang="zh-TW" sz="24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864096">
                <a:tc>
                  <a:txBody>
                    <a:bodyPr/>
                    <a:lstStyle/>
                    <a:p>
                      <a:pPr algn="ctr">
                        <a:spcAft>
                          <a:spcPts val="0"/>
                        </a:spcAft>
                      </a:pPr>
                      <a:r>
                        <a:rPr lang="en-US" sz="2400" b="0" kern="100" dirty="0">
                          <a:effectLst/>
                          <a:latin typeface="Microsoft JhengHei" charset="-120"/>
                          <a:ea typeface="Microsoft JhengHei" charset="-120"/>
                          <a:cs typeface="Microsoft JhengHei" charset="-120"/>
                        </a:rPr>
                        <a:t>12</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吳</a:t>
                      </a: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朗</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外科醫師</a:t>
                      </a:r>
                      <a:r>
                        <a:rPr lang="zh-TW" sz="2400" kern="100" dirty="0">
                          <a:effectLst/>
                          <a:latin typeface="Microsoft JhengHei" charset="-120"/>
                          <a:ea typeface="Microsoft JhengHei" charset="-120"/>
                          <a:cs typeface="Microsoft JhengHei" charset="-120"/>
                        </a:rPr>
                        <a:t> </a:t>
                      </a:r>
                    </a:p>
                  </a:txBody>
                  <a:tcPr marL="12942" marR="12942" marT="0" marB="0"/>
                </a:tc>
                <a:tc>
                  <a:txBody>
                    <a:bodyPr/>
                    <a:lstStyle/>
                    <a:p>
                      <a:pPr algn="ctr">
                        <a:spcAft>
                          <a:spcPts val="0"/>
                        </a:spcAft>
                      </a:pPr>
                      <a:r>
                        <a:rPr lang="en-US" altLang="zh-TW" sz="2400" kern="100" dirty="0">
                          <a:effectLst/>
                          <a:latin typeface="Microsoft JhengHei" charset="-120"/>
                          <a:ea typeface="Microsoft JhengHei" charset="-120"/>
                          <a:cs typeface="Microsoft JhengHei" charset="-120"/>
                        </a:rPr>
                        <a:t>1</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altLang="zh-TW" sz="2400" kern="100" dirty="0">
                          <a:effectLst/>
                          <a:latin typeface="Microsoft JhengHei" charset="-120"/>
                          <a:ea typeface="Microsoft JhengHei" charset="-120"/>
                          <a:cs typeface="Microsoft JhengHei" charset="-120"/>
                        </a:rPr>
                        <a:t>2</a:t>
                      </a:r>
                      <a:endParaRPr lang="zh-TW" sz="24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864096">
                <a:tc>
                  <a:txBody>
                    <a:bodyPr/>
                    <a:lstStyle/>
                    <a:p>
                      <a:pPr algn="ctr">
                        <a:spcAft>
                          <a:spcPts val="0"/>
                        </a:spcAft>
                      </a:pPr>
                      <a:r>
                        <a:rPr lang="en-US" sz="2400" b="0" kern="100" dirty="0">
                          <a:effectLst/>
                          <a:latin typeface="Microsoft JhengHei" charset="-120"/>
                          <a:ea typeface="Microsoft JhengHei" charset="-120"/>
                          <a:cs typeface="Microsoft JhengHei" charset="-120"/>
                        </a:rPr>
                        <a:t>13</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吳</a:t>
                      </a: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珠</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外科醫師夫人</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altLang="zh-TW" sz="2400" kern="100" dirty="0">
                          <a:effectLst/>
                          <a:latin typeface="Microsoft JhengHei" charset="-120"/>
                          <a:ea typeface="Microsoft JhengHei" charset="-120"/>
                          <a:cs typeface="Microsoft JhengHei" charset="-120"/>
                        </a:rPr>
                        <a:t>8</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ctr">
                        <a:spcAft>
                          <a:spcPts val="0"/>
                        </a:spcAft>
                      </a:pPr>
                      <a:r>
                        <a:rPr lang="en-US" altLang="zh-TW" sz="2400" kern="100" dirty="0" smtClean="0">
                          <a:effectLst/>
                          <a:latin typeface="Microsoft JhengHei" charset="-120"/>
                          <a:ea typeface="Microsoft JhengHei" charset="-120"/>
                          <a:cs typeface="Microsoft JhengHei" charset="-120"/>
                        </a:rPr>
                        <a:t>10</a:t>
                      </a:r>
                      <a:endParaRPr lang="zh-TW" sz="24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bl>
          </a:graphicData>
        </a:graphic>
      </p:graphicFrame>
      <p:sp>
        <p:nvSpPr>
          <p:cNvPr id="3" name="標題 2"/>
          <p:cNvSpPr>
            <a:spLocks noGrp="1"/>
          </p:cNvSpPr>
          <p:nvPr>
            <p:ph type="title"/>
          </p:nvPr>
        </p:nvSpPr>
        <p:spPr>
          <a:xfrm>
            <a:off x="5172" y="251152"/>
            <a:ext cx="9144000" cy="1143000"/>
          </a:xfrm>
        </p:spPr>
        <p:txBody>
          <a:bodyPr/>
          <a:lstStyle/>
          <a:p>
            <a:pPr marL="0" indent="0">
              <a:buNone/>
            </a:pPr>
            <a:r>
              <a:rPr kumimoji="1" lang="zh-TW" altLang="en-US" dirty="0" smtClean="0"/>
              <a:t>客群分析</a:t>
            </a:r>
            <a:r>
              <a:rPr lang="en-US" altLang="zh-TW" dirty="0" smtClean="0"/>
              <a:t>(2/4</a:t>
            </a:r>
            <a:r>
              <a:rPr lang="en-US" altLang="zh-TW" dirty="0"/>
              <a:t>)</a:t>
            </a:r>
            <a:endParaRPr kumimoji="1" lang="zh-TW" altLang="en-US" dirty="0"/>
          </a:p>
        </p:txBody>
      </p:sp>
      <p:sp>
        <p:nvSpPr>
          <p:cNvPr id="8" name="投影片編號版面配置區 7"/>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12</a:t>
            </a:fld>
            <a:endParaRPr lang="en-US" dirty="0"/>
          </a:p>
        </p:txBody>
      </p:sp>
      <p:sp>
        <p:nvSpPr>
          <p:cNvPr id="9"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2016/10/27</a:t>
            </a:fld>
            <a:endParaRPr lang="zh-TW" altLang="en-US"/>
          </a:p>
        </p:txBody>
      </p:sp>
    </p:spTree>
    <p:extLst>
      <p:ext uri="{BB962C8B-B14F-4D97-AF65-F5344CB8AC3E}">
        <p14:creationId xmlns:p14="http://schemas.microsoft.com/office/powerpoint/2010/main" val="22545924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38669566"/>
              </p:ext>
            </p:extLst>
          </p:nvPr>
        </p:nvGraphicFramePr>
        <p:xfrm>
          <a:off x="251521" y="692692"/>
          <a:ext cx="8496944" cy="6048675"/>
        </p:xfrm>
        <a:graphic>
          <a:graphicData uri="http://schemas.openxmlformats.org/drawingml/2006/table">
            <a:tbl>
              <a:tblPr firstCol="1" bandRow="1">
                <a:tableStyleId>{69CF1AB2-1976-4502-BF36-3FF5EA218861}</a:tableStyleId>
              </a:tblPr>
              <a:tblGrid>
                <a:gridCol w="721574"/>
                <a:gridCol w="1342702"/>
                <a:gridCol w="2760226"/>
                <a:gridCol w="1307853"/>
                <a:gridCol w="1273004"/>
                <a:gridCol w="1091585"/>
              </a:tblGrid>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14</a:t>
                      </a:r>
                      <a:endParaRPr lang="zh-TW" sz="2000" b="0" kern="100" dirty="0">
                        <a:solidFill>
                          <a:srgbClr val="FF0000"/>
                        </a:solidFill>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b="1" kern="100" dirty="0">
                          <a:solidFill>
                            <a:srgbClr val="00B050"/>
                          </a:solidFill>
                          <a:effectLst/>
                          <a:latin typeface="Microsoft JhengHei" charset="-120"/>
                          <a:ea typeface="Microsoft JhengHei" charset="-120"/>
                          <a:cs typeface="Microsoft JhengHei" charset="-120"/>
                        </a:rPr>
                        <a:t>王</a:t>
                      </a:r>
                      <a:r>
                        <a:rPr lang="en-US" sz="2000" b="1" kern="0" dirty="0">
                          <a:solidFill>
                            <a:srgbClr val="00B050"/>
                          </a:solidFill>
                          <a:effectLst/>
                          <a:latin typeface="Microsoft JhengHei" charset="-120"/>
                          <a:ea typeface="Microsoft JhengHei" charset="-120"/>
                          <a:cs typeface="Microsoft JhengHei" charset="-120"/>
                        </a:rPr>
                        <a:t>○</a:t>
                      </a:r>
                      <a:r>
                        <a:rPr lang="zh-TW" sz="2000" b="1" kern="0" dirty="0">
                          <a:solidFill>
                            <a:srgbClr val="00B050"/>
                          </a:solidFill>
                          <a:effectLst/>
                          <a:latin typeface="Microsoft JhengHei" charset="-120"/>
                          <a:ea typeface="Microsoft JhengHei" charset="-120"/>
                          <a:cs typeface="Microsoft JhengHei" charset="-120"/>
                        </a:rPr>
                        <a:t>秋</a:t>
                      </a:r>
                      <a:endParaRPr lang="zh-TW" sz="2000" b="1" kern="100" dirty="0">
                        <a:solidFill>
                          <a:srgbClr val="00B050"/>
                        </a:solidFill>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b="1" kern="100" dirty="0">
                          <a:solidFill>
                            <a:srgbClr val="00B050"/>
                          </a:solidFill>
                          <a:effectLst/>
                          <a:latin typeface="Microsoft JhengHei" charset="-120"/>
                          <a:ea typeface="Microsoft JhengHei" charset="-120"/>
                          <a:cs typeface="Microsoft JhengHei" charset="-120"/>
                        </a:rPr>
                        <a:t>公教退休</a:t>
                      </a:r>
                    </a:p>
                  </a:txBody>
                  <a:tcPr marL="17780" marR="17780" marT="0" marB="0"/>
                </a:tc>
                <a:tc>
                  <a:txBody>
                    <a:bodyPr/>
                    <a:lstStyle/>
                    <a:p>
                      <a:pPr algn="just">
                        <a:spcAft>
                          <a:spcPts val="0"/>
                        </a:spcAft>
                      </a:pPr>
                      <a:r>
                        <a:rPr lang="en-US" sz="2000" b="1" kern="100" dirty="0">
                          <a:solidFill>
                            <a:srgbClr val="00B050"/>
                          </a:solidFill>
                          <a:effectLst/>
                          <a:latin typeface="Microsoft JhengHei" charset="-120"/>
                          <a:ea typeface="Microsoft JhengHei" charset="-120"/>
                          <a:cs typeface="Microsoft JhengHei" charset="-120"/>
                        </a:rPr>
                        <a:t>6</a:t>
                      </a:r>
                      <a:endParaRPr lang="zh-TW" sz="2000" b="1" kern="100" dirty="0">
                        <a:solidFill>
                          <a:srgbClr val="00B050"/>
                        </a:solidFill>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b="1" kern="100" dirty="0">
                          <a:solidFill>
                            <a:srgbClr val="00B050"/>
                          </a:solidFill>
                          <a:effectLst/>
                          <a:latin typeface="Microsoft JhengHei" charset="-120"/>
                          <a:ea typeface="Microsoft JhengHei" charset="-120"/>
                          <a:cs typeface="Microsoft JhengHei" charset="-120"/>
                        </a:rPr>
                        <a:t>15</a:t>
                      </a:r>
                      <a:endParaRPr lang="zh-TW" sz="2000" b="1" kern="100" dirty="0">
                        <a:solidFill>
                          <a:srgbClr val="00B050"/>
                        </a:solidFill>
                        <a:effectLst/>
                        <a:latin typeface="Microsoft JhengHei" charset="-120"/>
                        <a:ea typeface="Microsoft JhengHei" charset="-120"/>
                        <a:cs typeface="Microsoft JhengHei" charset="-120"/>
                      </a:endParaRPr>
                    </a:p>
                  </a:txBody>
                  <a:tcPr marL="17780" marR="17780" marT="0" marB="0"/>
                </a:tc>
                <a:tc rowSpan="16">
                  <a:txBody>
                    <a:bodyPr/>
                    <a:lstStyle/>
                    <a:p>
                      <a:pPr algn="just">
                        <a:spcAft>
                          <a:spcPts val="0"/>
                        </a:spcAft>
                      </a:pPr>
                      <a:r>
                        <a:rPr lang="zh-TW" sz="2000" b="1" kern="100" dirty="0">
                          <a:solidFill>
                            <a:srgbClr val="00B050"/>
                          </a:solidFill>
                          <a:effectLst/>
                          <a:latin typeface="Microsoft JhengHei" charset="-120"/>
                          <a:ea typeface="Microsoft JhengHei" charset="-120"/>
                          <a:cs typeface="Microsoft JhengHei" charset="-120"/>
                        </a:rPr>
                        <a:t>介紹人</a:t>
                      </a:r>
                    </a:p>
                  </a:txBody>
                  <a:tcPr marL="17780" marR="17780" marT="0" marB="0"/>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15</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莫</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芬</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醫院</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16</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余</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松</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退休教師</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1</a:t>
                      </a:r>
                      <a:endParaRPr lang="zh-TW" sz="2000" kern="10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17</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林</a:t>
                      </a: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麗</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退休教師</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1</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18</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黃</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昌</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退休軍官</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8</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19</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林</a:t>
                      </a: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敏</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8</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20</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王</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貞</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退休教師</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a:effectLst/>
                          <a:latin typeface="Microsoft JhengHei" charset="-120"/>
                          <a:ea typeface="Microsoft JhengHei" charset="-120"/>
                          <a:cs typeface="Microsoft JhengHei" charset="-120"/>
                        </a:rPr>
                        <a:t>21</a:t>
                      </a:r>
                      <a:endParaRPr lang="zh-TW" sz="2000" b="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王</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菊</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家管</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22</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吳</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真</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3</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3</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a:effectLst/>
                          <a:latin typeface="Microsoft JhengHei" charset="-120"/>
                          <a:ea typeface="Microsoft JhengHei" charset="-120"/>
                          <a:cs typeface="Microsoft JhengHei" charset="-120"/>
                        </a:rPr>
                        <a:t>23</a:t>
                      </a:r>
                      <a:endParaRPr lang="zh-TW" sz="2000" b="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張</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美</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5</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8</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24</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dirty="0">
                          <a:effectLst/>
                          <a:latin typeface="Microsoft JhengHei" charset="-120"/>
                          <a:ea typeface="Microsoft JhengHei" charset="-120"/>
                          <a:cs typeface="Microsoft JhengHei" charset="-120"/>
                        </a:rPr>
                        <a:t>林</a:t>
                      </a:r>
                      <a:r>
                        <a:rPr lang="en-US" sz="2000" kern="0" dirty="0">
                          <a:effectLst/>
                          <a:latin typeface="Microsoft JhengHei" charset="-120"/>
                          <a:ea typeface="Microsoft JhengHei" charset="-120"/>
                          <a:cs typeface="Microsoft JhengHei" charset="-120"/>
                        </a:rPr>
                        <a:t>○</a:t>
                      </a:r>
                      <a:r>
                        <a:rPr lang="zh-TW" sz="2000" kern="0" dirty="0">
                          <a:effectLst/>
                          <a:latin typeface="Microsoft JhengHei" charset="-120"/>
                          <a:ea typeface="Microsoft JhengHei" charset="-120"/>
                          <a:cs typeface="Microsoft JhengHei" charset="-120"/>
                        </a:rPr>
                        <a:t>蓮</a:t>
                      </a:r>
                      <a:endParaRPr lang="zh-TW" sz="200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4</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414720">
                <a:tc>
                  <a:txBody>
                    <a:bodyPr/>
                    <a:lstStyle/>
                    <a:p>
                      <a:pPr algn="ctr">
                        <a:spcAft>
                          <a:spcPts val="0"/>
                        </a:spcAft>
                      </a:pPr>
                      <a:r>
                        <a:rPr lang="en-US" sz="2000" b="0" kern="100" dirty="0">
                          <a:effectLst/>
                          <a:latin typeface="Microsoft JhengHei" charset="-120"/>
                          <a:ea typeface="Microsoft JhengHei" charset="-120"/>
                          <a:cs typeface="Microsoft JhengHei" charset="-120"/>
                        </a:rPr>
                        <a:t>25</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李</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珍</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4</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5</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26</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蔡</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興</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5</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6</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27</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洪</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麗</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公職</a:t>
                      </a: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5</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6</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28</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柯</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山</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鋼鐵負責人</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1</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1</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r h="375597">
                <a:tc>
                  <a:txBody>
                    <a:bodyPr/>
                    <a:lstStyle/>
                    <a:p>
                      <a:pPr algn="ctr">
                        <a:spcAft>
                          <a:spcPts val="0"/>
                        </a:spcAft>
                      </a:pPr>
                      <a:r>
                        <a:rPr lang="en-US" sz="2000" b="0" kern="100" dirty="0">
                          <a:effectLst/>
                          <a:latin typeface="Microsoft JhengHei" charset="-120"/>
                          <a:ea typeface="Microsoft JhengHei" charset="-120"/>
                          <a:cs typeface="Microsoft JhengHei" charset="-120"/>
                        </a:rPr>
                        <a:t>29</a:t>
                      </a:r>
                      <a:endParaRPr lang="zh-TW" sz="2000" b="0" kern="100" dirty="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000" kern="100">
                          <a:effectLst/>
                          <a:latin typeface="Microsoft JhengHei" charset="-120"/>
                          <a:ea typeface="Microsoft JhengHei" charset="-120"/>
                          <a:cs typeface="Microsoft JhengHei" charset="-120"/>
                        </a:rPr>
                        <a:t>許</a:t>
                      </a: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芳</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0">
                          <a:effectLst/>
                          <a:latin typeface="Microsoft JhengHei" charset="-120"/>
                          <a:ea typeface="Microsoft JhengHei" charset="-120"/>
                          <a:cs typeface="Microsoft JhengHei" charset="-120"/>
                        </a:rPr>
                        <a:t>○○</a:t>
                      </a:r>
                      <a:r>
                        <a:rPr lang="zh-TW" sz="2000" kern="0">
                          <a:effectLst/>
                          <a:latin typeface="Microsoft JhengHei" charset="-120"/>
                          <a:ea typeface="Microsoft JhengHei" charset="-120"/>
                          <a:cs typeface="Microsoft JhengHei" charset="-120"/>
                        </a:rPr>
                        <a:t>醫院</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a:effectLst/>
                          <a:latin typeface="Microsoft JhengHei" charset="-120"/>
                          <a:ea typeface="Microsoft JhengHei" charset="-120"/>
                          <a:cs typeface="Microsoft JhengHei" charset="-120"/>
                        </a:rPr>
                        <a:t>3</a:t>
                      </a:r>
                      <a:endParaRPr lang="zh-TW" sz="2000" kern="100">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en-US" sz="2000" kern="100" dirty="0">
                          <a:effectLst/>
                          <a:latin typeface="Microsoft JhengHei" charset="-120"/>
                          <a:ea typeface="Microsoft JhengHei" charset="-120"/>
                          <a:cs typeface="Microsoft JhengHei" charset="-120"/>
                        </a:rPr>
                        <a:t>3</a:t>
                      </a:r>
                      <a:endParaRPr lang="zh-TW" sz="2000" kern="100" dirty="0">
                        <a:effectLst/>
                        <a:latin typeface="Microsoft JhengHei" charset="-120"/>
                        <a:ea typeface="Microsoft JhengHei" charset="-120"/>
                        <a:cs typeface="Microsoft JhengHei" charset="-120"/>
                      </a:endParaRPr>
                    </a:p>
                  </a:txBody>
                  <a:tcPr marL="17780" marR="17780" marT="0" marB="0"/>
                </a:tc>
                <a:tc vMerge="1">
                  <a:txBody>
                    <a:bodyPr/>
                    <a:lstStyle/>
                    <a:p>
                      <a:endParaRPr lang="zh-TW" altLang="en-US"/>
                    </a:p>
                  </a:txBody>
                  <a:tcPr/>
                </a:tc>
              </a:tr>
            </a:tbl>
          </a:graphicData>
        </a:graphic>
      </p:graphicFrame>
      <p:sp>
        <p:nvSpPr>
          <p:cNvPr id="9" name="標題 8"/>
          <p:cNvSpPr>
            <a:spLocks noGrp="1"/>
          </p:cNvSpPr>
          <p:nvPr>
            <p:ph type="title"/>
          </p:nvPr>
        </p:nvSpPr>
        <p:spPr>
          <a:xfrm>
            <a:off x="0" y="-8293"/>
            <a:ext cx="9144000" cy="700989"/>
          </a:xfrm>
        </p:spPr>
        <p:txBody>
          <a:bodyPr/>
          <a:lstStyle/>
          <a:p>
            <a:pPr marL="0" indent="0">
              <a:buNone/>
            </a:pPr>
            <a:r>
              <a:rPr kumimoji="1" lang="zh-TW" altLang="en-US" dirty="0"/>
              <a:t>客群分析</a:t>
            </a:r>
            <a:r>
              <a:rPr lang="en-US" altLang="zh-TW" dirty="0" smtClean="0"/>
              <a:t>(3/4</a:t>
            </a:r>
            <a:r>
              <a:rPr lang="en-US" altLang="zh-TW" dirty="0"/>
              <a:t>)</a:t>
            </a:r>
            <a:endParaRPr kumimoji="1" lang="zh-TW" altLang="en-US" dirty="0"/>
          </a:p>
        </p:txBody>
      </p:sp>
      <p:sp>
        <p:nvSpPr>
          <p:cNvPr id="12" name="投影片編號版面配置區 11"/>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13</a:t>
            </a:fld>
            <a:endParaRPr lang="en-US" dirty="0"/>
          </a:p>
        </p:txBody>
      </p:sp>
      <p:sp>
        <p:nvSpPr>
          <p:cNvPr id="13" name="日期版面配置區 1"/>
          <p:cNvSpPr>
            <a:spLocks noGrp="1"/>
          </p:cNvSpPr>
          <p:nvPr>
            <p:ph type="dt" sz="half" idx="10"/>
          </p:nvPr>
        </p:nvSpPr>
        <p:spPr>
          <a:xfrm>
            <a:off x="457200" y="6525344"/>
            <a:ext cx="2133600" cy="365125"/>
          </a:xfrm>
        </p:spPr>
        <p:txBody>
          <a:bodyPr/>
          <a:lstStyle/>
          <a:p>
            <a:fld id="{9B67EFA9-5E73-6140-B9F6-98544EE92541}" type="datetime1">
              <a:rPr lang="zh-TW" altLang="en-US" smtClean="0"/>
              <a:t>2016/10/27</a:t>
            </a:fld>
            <a:endParaRPr lang="zh-TW" altLang="en-US"/>
          </a:p>
        </p:txBody>
      </p:sp>
    </p:spTree>
    <p:extLst>
      <p:ext uri="{BB962C8B-B14F-4D97-AF65-F5344CB8AC3E}">
        <p14:creationId xmlns:p14="http://schemas.microsoft.com/office/powerpoint/2010/main" val="1009182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2135485245"/>
              </p:ext>
            </p:extLst>
          </p:nvPr>
        </p:nvGraphicFramePr>
        <p:xfrm>
          <a:off x="323527" y="1844824"/>
          <a:ext cx="8280921" cy="2592288"/>
        </p:xfrm>
        <a:graphic>
          <a:graphicData uri="http://schemas.openxmlformats.org/drawingml/2006/table">
            <a:tbl>
              <a:tblPr firstCol="1" bandRow="1">
                <a:tableStyleId>{69CF1AB2-1976-4502-BF36-3FF5EA218861}</a:tableStyleId>
              </a:tblPr>
              <a:tblGrid>
                <a:gridCol w="703229"/>
                <a:gridCol w="1308565"/>
                <a:gridCol w="2690050"/>
                <a:gridCol w="1274601"/>
                <a:gridCol w="1240642"/>
                <a:gridCol w="1063834"/>
              </a:tblGrid>
              <a:tr h="648072">
                <a:tc>
                  <a:txBody>
                    <a:bodyPr/>
                    <a:lstStyle/>
                    <a:p>
                      <a:pPr algn="ctr">
                        <a:spcAft>
                          <a:spcPts val="0"/>
                        </a:spcAft>
                      </a:pPr>
                      <a:r>
                        <a:rPr lang="en-US" sz="2400" b="0" kern="100" dirty="0">
                          <a:effectLst/>
                          <a:latin typeface="Microsoft JhengHei" charset="-120"/>
                          <a:ea typeface="Microsoft JhengHei" charset="-120"/>
                          <a:cs typeface="Microsoft JhengHei" charset="-120"/>
                        </a:rPr>
                        <a:t>30</a:t>
                      </a:r>
                      <a:endParaRPr lang="zh-TW" sz="2400" b="0" kern="100" dirty="0">
                        <a:solidFill>
                          <a:srgbClr val="FF000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solidFill>
                            <a:srgbClr val="00B050"/>
                          </a:solidFill>
                          <a:effectLst/>
                          <a:latin typeface="Microsoft JhengHei" charset="-120"/>
                          <a:ea typeface="Microsoft JhengHei" charset="-120"/>
                          <a:cs typeface="Microsoft JhengHei" charset="-120"/>
                        </a:rPr>
                        <a:t>姚</a:t>
                      </a:r>
                      <a:r>
                        <a:rPr lang="en-US" sz="2400" kern="0" dirty="0">
                          <a:solidFill>
                            <a:srgbClr val="00B050"/>
                          </a:solidFill>
                          <a:effectLst/>
                          <a:latin typeface="Microsoft JhengHei" charset="-120"/>
                          <a:ea typeface="Microsoft JhengHei" charset="-120"/>
                          <a:cs typeface="Microsoft JhengHei" charset="-120"/>
                        </a:rPr>
                        <a:t>○○</a:t>
                      </a:r>
                      <a:r>
                        <a:rPr lang="zh-TW" sz="2400" kern="0" dirty="0">
                          <a:solidFill>
                            <a:srgbClr val="00B050"/>
                          </a:solidFill>
                          <a:effectLst/>
                          <a:latin typeface="Microsoft JhengHei" charset="-120"/>
                          <a:ea typeface="Microsoft JhengHei" charset="-120"/>
                          <a:cs typeface="Microsoft JhengHei" charset="-120"/>
                        </a:rPr>
                        <a:t>秋</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solidFill>
                            <a:srgbClr val="00B050"/>
                          </a:solidFill>
                          <a:effectLst/>
                          <a:latin typeface="Microsoft JhengHei" charset="-120"/>
                          <a:ea typeface="Microsoft JhengHei" charset="-120"/>
                          <a:cs typeface="Microsoft JhengHei" charset="-120"/>
                        </a:rPr>
                        <a:t>家管</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solidFill>
                            <a:srgbClr val="00B050"/>
                          </a:solidFill>
                          <a:effectLst/>
                          <a:latin typeface="Microsoft JhengHei" charset="-120"/>
                          <a:ea typeface="Microsoft JhengHei" charset="-120"/>
                          <a:cs typeface="Microsoft JhengHei" charset="-120"/>
                        </a:rPr>
                        <a:t>7</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solidFill>
                            <a:srgbClr val="00B050"/>
                          </a:solidFill>
                          <a:effectLst/>
                          <a:latin typeface="Microsoft JhengHei" charset="-120"/>
                          <a:ea typeface="Microsoft JhengHei" charset="-120"/>
                          <a:cs typeface="Microsoft JhengHei" charset="-120"/>
                        </a:rPr>
                        <a:t>15</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solidFill>
                            <a:srgbClr val="00B050"/>
                          </a:solidFill>
                          <a:effectLst/>
                          <a:latin typeface="Microsoft JhengHei" charset="-120"/>
                          <a:ea typeface="Microsoft JhengHei" charset="-120"/>
                          <a:cs typeface="Microsoft JhengHei" charset="-120"/>
                        </a:rPr>
                        <a:t>介紹人</a:t>
                      </a:r>
                      <a:endParaRPr lang="zh-TW" sz="2400" b="1" kern="100" dirty="0">
                        <a:solidFill>
                          <a:srgbClr val="00B050"/>
                        </a:solidFill>
                        <a:effectLst/>
                        <a:latin typeface="Microsoft JhengHei" charset="-120"/>
                        <a:ea typeface="Microsoft JhengHei" charset="-120"/>
                        <a:cs typeface="Microsoft JhengHei" charset="-120"/>
                      </a:endParaRPr>
                    </a:p>
                  </a:txBody>
                  <a:tcPr marL="12942" marR="12942" marT="0" marB="0"/>
                </a:tc>
              </a:tr>
              <a:tr h="648072">
                <a:tc>
                  <a:txBody>
                    <a:bodyPr/>
                    <a:lstStyle/>
                    <a:p>
                      <a:pPr algn="ctr">
                        <a:spcAft>
                          <a:spcPts val="0"/>
                        </a:spcAft>
                      </a:pPr>
                      <a:r>
                        <a:rPr lang="en-US" sz="2400" b="0" kern="100" dirty="0">
                          <a:effectLst/>
                          <a:latin typeface="Microsoft JhengHei" charset="-120"/>
                          <a:ea typeface="Microsoft JhengHei" charset="-120"/>
                          <a:cs typeface="Microsoft JhengHei" charset="-120"/>
                        </a:rPr>
                        <a:t>31</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陳</a:t>
                      </a: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珍</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銀行退休</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7</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14</a:t>
                      </a:r>
                      <a:endParaRPr lang="zh-TW" sz="2400" kern="100" dirty="0">
                        <a:effectLst/>
                        <a:latin typeface="Microsoft JhengHei" charset="-120"/>
                        <a:ea typeface="Microsoft JhengHei" charset="-120"/>
                        <a:cs typeface="Microsoft JhengHei" charset="-120"/>
                      </a:endParaRPr>
                    </a:p>
                  </a:txBody>
                  <a:tcPr marL="12942" marR="12942" marT="0" marB="0"/>
                </a:tc>
                <a:tc rowSpan="3">
                  <a:txBody>
                    <a:bodyPr/>
                    <a:lstStyle/>
                    <a:p>
                      <a:pPr algn="just">
                        <a:spcAft>
                          <a:spcPts val="0"/>
                        </a:spcAft>
                      </a:pPr>
                      <a:endParaRPr lang="zh-TW" sz="2400" kern="100" dirty="0">
                        <a:effectLst/>
                        <a:latin typeface="Microsoft JhengHei" charset="-120"/>
                        <a:ea typeface="Microsoft JhengHei" charset="-120"/>
                        <a:cs typeface="Microsoft JhengHei" charset="-120"/>
                      </a:endParaRPr>
                    </a:p>
                  </a:txBody>
                  <a:tcPr marL="12942" marR="12942" marT="0" marB="0"/>
                </a:tc>
              </a:tr>
              <a:tr h="648072">
                <a:tc>
                  <a:txBody>
                    <a:bodyPr/>
                    <a:lstStyle/>
                    <a:p>
                      <a:pPr algn="ctr">
                        <a:spcAft>
                          <a:spcPts val="0"/>
                        </a:spcAft>
                      </a:pPr>
                      <a:r>
                        <a:rPr lang="en-US" sz="2400" b="0" kern="100" dirty="0">
                          <a:effectLst/>
                          <a:latin typeface="Microsoft JhengHei" charset="-120"/>
                          <a:ea typeface="Microsoft JhengHei" charset="-120"/>
                          <a:cs typeface="Microsoft JhengHei" charset="-120"/>
                        </a:rPr>
                        <a:t>32</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a:effectLst/>
                          <a:latin typeface="Microsoft JhengHei" charset="-120"/>
                          <a:ea typeface="Microsoft JhengHei" charset="-120"/>
                          <a:cs typeface="Microsoft JhengHei" charset="-120"/>
                        </a:rPr>
                        <a:t>郭</a:t>
                      </a:r>
                      <a:r>
                        <a:rPr lang="en-US" sz="2400" kern="0">
                          <a:effectLst/>
                          <a:latin typeface="Microsoft JhengHei" charset="-120"/>
                          <a:ea typeface="Microsoft JhengHei" charset="-120"/>
                          <a:cs typeface="Microsoft JhengHei" charset="-120"/>
                        </a:rPr>
                        <a:t>○</a:t>
                      </a:r>
                      <a:r>
                        <a:rPr lang="zh-TW" sz="2400" kern="0">
                          <a:effectLst/>
                          <a:latin typeface="Microsoft JhengHei" charset="-120"/>
                          <a:ea typeface="Microsoft JhengHei" charset="-120"/>
                          <a:cs typeface="Microsoft JhengHei" charset="-120"/>
                        </a:rPr>
                        <a:t>群</a:t>
                      </a:r>
                      <a:endParaRPr lang="zh-TW" sz="2400" kern="10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退休教師</a:t>
                      </a: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5</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7</a:t>
                      </a:r>
                      <a:endParaRPr lang="zh-TW" sz="24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r h="648072">
                <a:tc>
                  <a:txBody>
                    <a:bodyPr/>
                    <a:lstStyle/>
                    <a:p>
                      <a:pPr algn="ctr">
                        <a:spcAft>
                          <a:spcPts val="0"/>
                        </a:spcAft>
                      </a:pPr>
                      <a:r>
                        <a:rPr lang="en-US" sz="2400" b="0" kern="100" dirty="0">
                          <a:effectLst/>
                          <a:latin typeface="Microsoft JhengHei" charset="-120"/>
                          <a:ea typeface="Microsoft JhengHei" charset="-120"/>
                          <a:cs typeface="Microsoft JhengHei" charset="-120"/>
                        </a:rPr>
                        <a:t>33</a:t>
                      </a:r>
                      <a:endParaRPr lang="zh-TW" sz="2400" b="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黃</a:t>
                      </a:r>
                      <a:r>
                        <a:rPr lang="en-US" sz="2400" kern="0" dirty="0">
                          <a:effectLst/>
                          <a:latin typeface="Microsoft JhengHei" charset="-120"/>
                          <a:ea typeface="Microsoft JhengHei" charset="-120"/>
                          <a:cs typeface="Microsoft JhengHei" charset="-120"/>
                        </a:rPr>
                        <a:t>○</a:t>
                      </a:r>
                      <a:r>
                        <a:rPr lang="zh-TW" sz="2400" kern="0" dirty="0">
                          <a:effectLst/>
                          <a:latin typeface="Microsoft JhengHei" charset="-120"/>
                          <a:ea typeface="Microsoft JhengHei" charset="-120"/>
                          <a:cs typeface="Microsoft JhengHei" charset="-120"/>
                        </a:rPr>
                        <a:t>雄</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退休教師</a:t>
                      </a: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3</a:t>
                      </a:r>
                      <a:endParaRPr lang="zh-TW" sz="2400" kern="100" dirty="0">
                        <a:effectLst/>
                        <a:latin typeface="Microsoft JhengHei" charset="-120"/>
                        <a:ea typeface="Microsoft JhengHei" charset="-120"/>
                        <a:cs typeface="Microsoft JhengHei" charset="-120"/>
                      </a:endParaRPr>
                    </a:p>
                  </a:txBody>
                  <a:tcPr marL="12942" marR="12942" marT="0" marB="0"/>
                </a:tc>
                <a:tc>
                  <a:txBody>
                    <a:bodyPr/>
                    <a:lstStyle/>
                    <a:p>
                      <a:pPr algn="just">
                        <a:spcAft>
                          <a:spcPts val="0"/>
                        </a:spcAft>
                      </a:pPr>
                      <a:r>
                        <a:rPr lang="en-US" sz="2400" kern="100" dirty="0">
                          <a:effectLst/>
                          <a:latin typeface="Microsoft JhengHei" charset="-120"/>
                          <a:ea typeface="Microsoft JhengHei" charset="-120"/>
                          <a:cs typeface="Microsoft JhengHei" charset="-120"/>
                        </a:rPr>
                        <a:t>4</a:t>
                      </a:r>
                      <a:endParaRPr lang="zh-TW" sz="2400" kern="100" dirty="0">
                        <a:effectLst/>
                        <a:latin typeface="Microsoft JhengHei" charset="-120"/>
                        <a:ea typeface="Microsoft JhengHei" charset="-120"/>
                        <a:cs typeface="Microsoft JhengHei" charset="-120"/>
                      </a:endParaRPr>
                    </a:p>
                  </a:txBody>
                  <a:tcPr marL="12942" marR="12942" marT="0" marB="0"/>
                </a:tc>
                <a:tc vMerge="1">
                  <a:txBody>
                    <a:bodyPr/>
                    <a:lstStyle/>
                    <a:p>
                      <a:endParaRPr lang="zh-TW" altLang="en-US"/>
                    </a:p>
                  </a:txBody>
                  <a:tcPr/>
                </a:tc>
              </a:tr>
            </a:tbl>
          </a:graphicData>
        </a:graphic>
      </p:graphicFrame>
      <p:sp>
        <p:nvSpPr>
          <p:cNvPr id="6" name="標題 5"/>
          <p:cNvSpPr>
            <a:spLocks noGrp="1"/>
          </p:cNvSpPr>
          <p:nvPr>
            <p:ph type="title"/>
          </p:nvPr>
        </p:nvSpPr>
        <p:spPr/>
        <p:txBody>
          <a:bodyPr/>
          <a:lstStyle/>
          <a:p>
            <a:pPr marL="0" indent="0">
              <a:buNone/>
            </a:pPr>
            <a:r>
              <a:rPr kumimoji="1" lang="zh-TW" altLang="en-US" dirty="0"/>
              <a:t>客群分析</a:t>
            </a:r>
            <a:r>
              <a:rPr lang="en-US" altLang="zh-TW" dirty="0" smtClean="0"/>
              <a:t>(4/4</a:t>
            </a:r>
            <a:r>
              <a:rPr lang="en-US" altLang="zh-TW" dirty="0"/>
              <a:t>)</a:t>
            </a:r>
            <a:endParaRPr kumimoji="1" lang="zh-TW" altLang="en-US" dirty="0"/>
          </a:p>
        </p:txBody>
      </p:sp>
      <p:sp>
        <p:nvSpPr>
          <p:cNvPr id="9" name="投影片編號版面配置區 8"/>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14</a:t>
            </a:fld>
            <a:endParaRPr lang="en-US" dirty="0"/>
          </a:p>
        </p:txBody>
      </p:sp>
      <p:sp>
        <p:nvSpPr>
          <p:cNvPr id="10"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2016/10/27</a:t>
            </a:fld>
            <a:endParaRPr lang="zh-TW" altLang="en-US"/>
          </a:p>
        </p:txBody>
      </p:sp>
    </p:spTree>
    <p:extLst>
      <p:ext uri="{BB962C8B-B14F-4D97-AF65-F5344CB8AC3E}">
        <p14:creationId xmlns:p14="http://schemas.microsoft.com/office/powerpoint/2010/main" val="1689022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25920" y="332656"/>
            <a:ext cx="9144000" cy="1143000"/>
          </a:xfrm>
        </p:spPr>
        <p:txBody>
          <a:bodyPr/>
          <a:lstStyle/>
          <a:p>
            <a:pPr marL="742950" indent="-742950">
              <a:buFont typeface="+mj-lt"/>
              <a:buAutoNum type="arabicPeriod" startAt="2"/>
            </a:pPr>
            <a:r>
              <a:rPr kumimoji="1" lang="zh-TW" altLang="en-US" dirty="0" smtClean="0"/>
              <a:t>個案旅行社特點</a:t>
            </a:r>
            <a:endParaRPr kumimoji="1" lang="zh-TW" altLang="en-US" dirty="0"/>
          </a:p>
        </p:txBody>
      </p:sp>
      <p:sp>
        <p:nvSpPr>
          <p:cNvPr id="5" name="內容版面配置區 4"/>
          <p:cNvSpPr>
            <a:spLocks noGrp="1"/>
          </p:cNvSpPr>
          <p:nvPr>
            <p:ph idx="1"/>
          </p:nvPr>
        </p:nvSpPr>
        <p:spPr>
          <a:xfrm>
            <a:off x="179512" y="1512907"/>
            <a:ext cx="8744060" cy="4076333"/>
          </a:xfr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a:bodyPr>
          <a:lstStyle/>
          <a:p>
            <a:pPr algn="just"/>
            <a:r>
              <a:rPr lang="zh-TW" altLang="en-US" dirty="0" smtClean="0">
                <a:solidFill>
                  <a:schemeClr val="tx2">
                    <a:lumMod val="75000"/>
                  </a:schemeClr>
                </a:solidFill>
              </a:rPr>
              <a:t>旺季不出團</a:t>
            </a:r>
            <a:r>
              <a:rPr lang="en-US" altLang="zh-TW" dirty="0">
                <a:solidFill>
                  <a:schemeClr val="tx2">
                    <a:lumMod val="75000"/>
                  </a:schemeClr>
                </a:solidFill>
              </a:rPr>
              <a:t>:</a:t>
            </a:r>
            <a:r>
              <a:rPr lang="zh-TW" altLang="en-US" dirty="0" smtClean="0">
                <a:solidFill>
                  <a:schemeClr val="tx2">
                    <a:lumMod val="75000"/>
                  </a:schemeClr>
                </a:solidFill>
              </a:rPr>
              <a:t>暑假</a:t>
            </a:r>
            <a:r>
              <a:rPr lang="zh-TW" altLang="en-US" dirty="0">
                <a:solidFill>
                  <a:schemeClr val="tx2">
                    <a:lumMod val="75000"/>
                  </a:schemeClr>
                </a:solidFill>
              </a:rPr>
              <a:t>及過年期間</a:t>
            </a:r>
            <a:r>
              <a:rPr lang="zh-TW" altLang="en-US" dirty="0" smtClean="0">
                <a:solidFill>
                  <a:schemeClr val="tx2">
                    <a:lumMod val="75000"/>
                  </a:schemeClr>
                </a:solidFill>
              </a:rPr>
              <a:t>不安排團體，團費高外，品質低</a:t>
            </a:r>
            <a:endParaRPr lang="en-US" altLang="zh-TW" dirty="0">
              <a:solidFill>
                <a:schemeClr val="tx2">
                  <a:lumMod val="75000"/>
                </a:schemeClr>
              </a:solidFill>
            </a:endParaRPr>
          </a:p>
          <a:p>
            <a:pPr algn="just">
              <a:spcBef>
                <a:spcPts val="1968"/>
              </a:spcBef>
            </a:pPr>
            <a:r>
              <a:rPr lang="zh-TW" altLang="en-US" dirty="0" smtClean="0">
                <a:solidFill>
                  <a:schemeClr val="tx2">
                    <a:lumMod val="75000"/>
                  </a:schemeClr>
                </a:solidFill>
              </a:rPr>
              <a:t>團體人數皆因顧客間相互介紹（如上</a:t>
            </a:r>
            <a:r>
              <a:rPr lang="en-US" altLang="zh-TW" dirty="0" smtClean="0">
                <a:solidFill>
                  <a:schemeClr val="tx2">
                    <a:lumMod val="75000"/>
                  </a:schemeClr>
                </a:solidFill>
              </a:rPr>
              <a:t>:</a:t>
            </a:r>
            <a:r>
              <a:rPr lang="zh-TW" altLang="en-US" dirty="0" smtClean="0">
                <a:solidFill>
                  <a:schemeClr val="tx2">
                    <a:lumMod val="75000"/>
                  </a:schemeClr>
                </a:solidFill>
              </a:rPr>
              <a:t>團體名單），人數足夠成團，因此不與</a:t>
            </a:r>
            <a:r>
              <a:rPr lang="zh-TW" altLang="en-US" dirty="0">
                <a:solidFill>
                  <a:schemeClr val="tx2">
                    <a:lumMod val="75000"/>
                  </a:schemeClr>
                </a:solidFill>
              </a:rPr>
              <a:t>其他業者做團體</a:t>
            </a:r>
            <a:r>
              <a:rPr lang="zh-TW" altLang="en-US" dirty="0" smtClean="0">
                <a:solidFill>
                  <a:schemeClr val="tx2">
                    <a:lumMod val="75000"/>
                  </a:schemeClr>
                </a:solidFill>
              </a:rPr>
              <a:t>合併</a:t>
            </a:r>
            <a:endParaRPr lang="en-US" altLang="zh-TW" dirty="0">
              <a:solidFill>
                <a:schemeClr val="tx2">
                  <a:lumMod val="75000"/>
                </a:schemeClr>
              </a:solidFill>
            </a:endParaRPr>
          </a:p>
          <a:p>
            <a:pPr algn="just">
              <a:spcBef>
                <a:spcPts val="1968"/>
              </a:spcBef>
            </a:pPr>
            <a:r>
              <a:rPr lang="zh-TW" altLang="en-US" dirty="0" smtClean="0">
                <a:solidFill>
                  <a:schemeClr val="tx2">
                    <a:lumMod val="75000"/>
                  </a:schemeClr>
                </a:solidFill>
              </a:rPr>
              <a:t>顧客多來自南部</a:t>
            </a:r>
            <a:r>
              <a:rPr lang="zh-TW" altLang="en-US" dirty="0">
                <a:solidFill>
                  <a:schemeClr val="tx2">
                    <a:lumMod val="75000"/>
                  </a:schemeClr>
                </a:solidFill>
              </a:rPr>
              <a:t>，</a:t>
            </a:r>
            <a:r>
              <a:rPr lang="zh-TW" altLang="en-US" dirty="0" smtClean="0">
                <a:solidFill>
                  <a:schemeClr val="tx2">
                    <a:lumMod val="75000"/>
                  </a:schemeClr>
                </a:solidFill>
              </a:rPr>
              <a:t>出發</a:t>
            </a:r>
            <a:r>
              <a:rPr lang="zh-TW" altLang="en-US" dirty="0">
                <a:solidFill>
                  <a:schemeClr val="tx2">
                    <a:lumMod val="75000"/>
                  </a:schemeClr>
                </a:solidFill>
              </a:rPr>
              <a:t>與回程皆以高雄小港機場為</a:t>
            </a:r>
            <a:r>
              <a:rPr lang="zh-TW" altLang="en-US" dirty="0" smtClean="0">
                <a:solidFill>
                  <a:schemeClr val="tx2">
                    <a:lumMod val="75000"/>
                  </a:schemeClr>
                </a:solidFill>
              </a:rPr>
              <a:t>主</a:t>
            </a:r>
            <a:endParaRPr lang="en-US" altLang="zh-TW" dirty="0">
              <a:solidFill>
                <a:schemeClr val="tx2">
                  <a:lumMod val="75000"/>
                </a:schemeClr>
              </a:solidFill>
            </a:endParaRPr>
          </a:p>
          <a:p>
            <a:pPr algn="just"/>
            <a:endParaRPr lang="zh-TW" altLang="en-US" dirty="0">
              <a:solidFill>
                <a:schemeClr val="tx2">
                  <a:lumMod val="75000"/>
                </a:schemeClr>
              </a:solidFill>
            </a:endParaRPr>
          </a:p>
        </p:txBody>
      </p:sp>
      <p:sp>
        <p:nvSpPr>
          <p:cNvPr id="6" name="投影片編號版面配置區 5"/>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15</a:t>
            </a:fld>
            <a:endParaRPr lang="en-US" dirty="0"/>
          </a:p>
        </p:txBody>
      </p:sp>
      <p:sp>
        <p:nvSpPr>
          <p:cNvPr id="7"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2016/10/28</a:t>
            </a:fld>
            <a:endParaRPr lang="zh-TW" altLang="en-US"/>
          </a:p>
        </p:txBody>
      </p:sp>
    </p:spTree>
    <p:extLst>
      <p:ext uri="{BB962C8B-B14F-4D97-AF65-F5344CB8AC3E}">
        <p14:creationId xmlns:p14="http://schemas.microsoft.com/office/powerpoint/2010/main" val="11815394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normAutofit/>
          </a:bodyPr>
          <a:lstStyle/>
          <a:p>
            <a:pPr marL="742950" indent="-742950">
              <a:buFont typeface="+mj-lt"/>
              <a:buAutoNum type="arabicPeriod" startAt="3"/>
            </a:pPr>
            <a:r>
              <a:rPr lang="zh-TW" altLang="en-US" dirty="0" smtClean="0">
                <a:solidFill>
                  <a:srgbClr val="0000CC"/>
                </a:solidFill>
              </a:rPr>
              <a:t>專車到家接送服務</a:t>
            </a:r>
            <a:endParaRPr lang="zh-TW" altLang="en-US" dirty="0"/>
          </a:p>
        </p:txBody>
      </p:sp>
      <p:graphicFrame>
        <p:nvGraphicFramePr>
          <p:cNvPr id="18" name="內容版面配置區 17"/>
          <p:cNvGraphicFramePr>
            <a:graphicFrameLocks noGrp="1"/>
          </p:cNvGraphicFramePr>
          <p:nvPr>
            <p:ph idx="1"/>
            <p:extLst>
              <p:ext uri="{D42A27DB-BD31-4B8C-83A1-F6EECF244321}">
                <p14:modId xmlns:p14="http://schemas.microsoft.com/office/powerpoint/2010/main" val="1227962306"/>
              </p:ext>
            </p:extLst>
          </p:nvPr>
        </p:nvGraphicFramePr>
        <p:xfrm>
          <a:off x="4139952" y="2169036"/>
          <a:ext cx="4824536" cy="3013680"/>
        </p:xfrm>
        <a:graphic>
          <a:graphicData uri="http://schemas.openxmlformats.org/drawingml/2006/table">
            <a:tbl>
              <a:tblPr firstRow="1" firstCol="1" bandRow="1">
                <a:tableStyleId>{5C22544A-7EE6-4342-B048-85BDC9FD1C3A}</a:tableStyleId>
              </a:tblPr>
              <a:tblGrid>
                <a:gridCol w="2592288"/>
                <a:gridCol w="2232248"/>
              </a:tblGrid>
              <a:tr h="576064">
                <a:tc>
                  <a:txBody>
                    <a:bodyPr/>
                    <a:lstStyle/>
                    <a:p>
                      <a:pPr algn="ctr">
                        <a:spcAft>
                          <a:spcPts val="0"/>
                        </a:spcAft>
                      </a:pPr>
                      <a:r>
                        <a:rPr lang="zh-TW" sz="2800" kern="100" dirty="0">
                          <a:effectLst/>
                          <a:latin typeface="Microsoft JhengHei" charset="-120"/>
                          <a:ea typeface="Microsoft JhengHei" charset="-120"/>
                          <a:cs typeface="Microsoft JhengHei" charset="-120"/>
                        </a:rPr>
                        <a:t>車行名稱</a:t>
                      </a:r>
                    </a:p>
                  </a:txBody>
                  <a:tcPr marL="68580" marR="68580" marT="0" marB="0"/>
                </a:tc>
                <a:tc>
                  <a:txBody>
                    <a:bodyPr/>
                    <a:lstStyle/>
                    <a:p>
                      <a:pPr algn="ctr">
                        <a:spcAft>
                          <a:spcPts val="0"/>
                        </a:spcAft>
                      </a:pPr>
                      <a:r>
                        <a:rPr lang="zh-TW" sz="2800" kern="100" dirty="0">
                          <a:effectLst/>
                          <a:latin typeface="Microsoft JhengHei" charset="-120"/>
                          <a:ea typeface="Microsoft JhengHei" charset="-120"/>
                          <a:cs typeface="Microsoft JhengHei" charset="-120"/>
                        </a:rPr>
                        <a:t>車種類型</a:t>
                      </a:r>
                    </a:p>
                  </a:txBody>
                  <a:tcPr marL="68580" marR="68580" marT="0" marB="0"/>
                </a:tc>
              </a:tr>
              <a:tr h="792088">
                <a:tc>
                  <a:txBody>
                    <a:bodyPr/>
                    <a:lstStyle/>
                    <a:p>
                      <a:pPr algn="just">
                        <a:spcAft>
                          <a:spcPts val="0"/>
                        </a:spcAft>
                      </a:pPr>
                      <a:r>
                        <a:rPr lang="zh-TW" sz="2800" kern="100" dirty="0">
                          <a:effectLst/>
                          <a:latin typeface="Microsoft JhengHei" charset="-120"/>
                          <a:ea typeface="Microsoft JhengHei" charset="-120"/>
                          <a:cs typeface="Microsoft JhengHei" charset="-120"/>
                        </a:rPr>
                        <a:t>華利車行</a:t>
                      </a:r>
                    </a:p>
                  </a:txBody>
                  <a:tcPr marL="68580" marR="68580" marT="0" marB="0"/>
                </a:tc>
                <a:tc>
                  <a:txBody>
                    <a:bodyPr/>
                    <a:lstStyle/>
                    <a:p>
                      <a:pPr algn="just">
                        <a:spcAft>
                          <a:spcPts val="0"/>
                        </a:spcAft>
                      </a:pPr>
                      <a:r>
                        <a:rPr lang="en-US" sz="2800" kern="100" dirty="0">
                          <a:effectLst/>
                          <a:latin typeface="Microsoft JhengHei" charset="-120"/>
                          <a:ea typeface="Microsoft JhengHei" charset="-120"/>
                          <a:cs typeface="Microsoft JhengHei" charset="-120"/>
                        </a:rPr>
                        <a:t>3</a:t>
                      </a:r>
                      <a:r>
                        <a:rPr lang="zh-TW" sz="2800" kern="100" dirty="0">
                          <a:effectLst/>
                          <a:latin typeface="Microsoft JhengHei" charset="-120"/>
                          <a:ea typeface="Microsoft JhengHei" charset="-120"/>
                          <a:cs typeface="Microsoft JhengHei" charset="-120"/>
                        </a:rPr>
                        <a:t>人座計程車</a:t>
                      </a:r>
                    </a:p>
                  </a:txBody>
                  <a:tcPr marL="68580" marR="68580" marT="0" marB="0"/>
                </a:tc>
              </a:tr>
              <a:tr h="792088">
                <a:tc>
                  <a:txBody>
                    <a:bodyPr/>
                    <a:lstStyle/>
                    <a:p>
                      <a:pPr algn="just">
                        <a:spcAft>
                          <a:spcPts val="0"/>
                        </a:spcAft>
                      </a:pPr>
                      <a:r>
                        <a:rPr lang="zh-TW" sz="2800" kern="100">
                          <a:effectLst/>
                          <a:latin typeface="Microsoft JhengHei" charset="-120"/>
                          <a:ea typeface="Microsoft JhengHei" charset="-120"/>
                          <a:cs typeface="Microsoft JhengHei" charset="-120"/>
                        </a:rPr>
                        <a:t>龍族通運有限公司</a:t>
                      </a:r>
                    </a:p>
                  </a:txBody>
                  <a:tcPr marL="68580" marR="68580" marT="0" marB="0"/>
                </a:tc>
                <a:tc>
                  <a:txBody>
                    <a:bodyPr/>
                    <a:lstStyle/>
                    <a:p>
                      <a:pPr algn="just">
                        <a:spcAft>
                          <a:spcPts val="0"/>
                        </a:spcAft>
                      </a:pPr>
                      <a:r>
                        <a:rPr lang="en-US" sz="2800" kern="100" dirty="0">
                          <a:effectLst/>
                          <a:latin typeface="Microsoft JhengHei" charset="-120"/>
                          <a:ea typeface="Microsoft JhengHei" charset="-120"/>
                          <a:cs typeface="Microsoft JhengHei" charset="-120"/>
                        </a:rPr>
                        <a:t>43</a:t>
                      </a:r>
                      <a:r>
                        <a:rPr lang="zh-TW" sz="2800" kern="100" dirty="0">
                          <a:effectLst/>
                          <a:latin typeface="Microsoft JhengHei" charset="-120"/>
                          <a:ea typeface="Microsoft JhengHei" charset="-120"/>
                          <a:cs typeface="Microsoft JhengHei" charset="-120"/>
                        </a:rPr>
                        <a:t>人座大型遊覽車</a:t>
                      </a:r>
                    </a:p>
                  </a:txBody>
                  <a:tcPr marL="68580" marR="68580" marT="0" marB="0"/>
                </a:tc>
              </a:tr>
              <a:tr h="792088">
                <a:tc>
                  <a:txBody>
                    <a:bodyPr/>
                    <a:lstStyle/>
                    <a:p>
                      <a:pPr algn="just">
                        <a:spcAft>
                          <a:spcPts val="0"/>
                        </a:spcAft>
                      </a:pPr>
                      <a:r>
                        <a:rPr lang="zh-TW" sz="2800" kern="100" dirty="0">
                          <a:effectLst/>
                          <a:latin typeface="Microsoft JhengHei" charset="-120"/>
                          <a:ea typeface="Microsoft JhengHei" charset="-120"/>
                          <a:cs typeface="Microsoft JhengHei" charset="-120"/>
                        </a:rPr>
                        <a:t>富成車行</a:t>
                      </a:r>
                    </a:p>
                  </a:txBody>
                  <a:tcPr marL="68580" marR="68580" marT="0" marB="0"/>
                </a:tc>
                <a:tc>
                  <a:txBody>
                    <a:bodyPr/>
                    <a:lstStyle/>
                    <a:p>
                      <a:pPr algn="just">
                        <a:spcAft>
                          <a:spcPts val="0"/>
                        </a:spcAft>
                      </a:pPr>
                      <a:r>
                        <a:rPr lang="en-US" sz="2800" kern="100" dirty="0">
                          <a:effectLst/>
                          <a:latin typeface="Microsoft JhengHei" charset="-120"/>
                          <a:ea typeface="Microsoft JhengHei" charset="-120"/>
                          <a:cs typeface="Microsoft JhengHei" charset="-120"/>
                        </a:rPr>
                        <a:t>8</a:t>
                      </a:r>
                      <a:r>
                        <a:rPr lang="zh-TW" sz="2800" kern="100" dirty="0">
                          <a:effectLst/>
                          <a:latin typeface="Microsoft JhengHei" charset="-120"/>
                          <a:ea typeface="Microsoft JhengHei" charset="-120"/>
                          <a:cs typeface="Microsoft JhengHei" charset="-120"/>
                        </a:rPr>
                        <a:t>人座商務車</a:t>
                      </a:r>
                    </a:p>
                  </a:txBody>
                  <a:tcPr marL="68580" marR="68580" marT="0" marB="0"/>
                </a:tc>
              </a:tr>
            </a:tbl>
          </a:graphicData>
        </a:graphic>
      </p:graphicFrame>
      <p:sp>
        <p:nvSpPr>
          <p:cNvPr id="19" name="投影片編號版面配置區 18"/>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16</a:t>
            </a:fld>
            <a:endParaRPr lang="en-US" dirty="0"/>
          </a:p>
        </p:txBody>
      </p:sp>
      <p:sp>
        <p:nvSpPr>
          <p:cNvPr id="20"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2016/10/27</a:t>
            </a:fld>
            <a:endParaRPr lang="zh-TW" altLang="en-US"/>
          </a:p>
        </p:txBody>
      </p:sp>
      <p:sp>
        <p:nvSpPr>
          <p:cNvPr id="21" name="文字方塊 20"/>
          <p:cNvSpPr txBox="1"/>
          <p:nvPr/>
        </p:nvSpPr>
        <p:spPr>
          <a:xfrm>
            <a:off x="179512" y="2169036"/>
            <a:ext cx="3672408" cy="3132172"/>
          </a:xfrm>
          <a:prstGeom prst="rect">
            <a:avLst/>
          </a:prstGeom>
          <a:gradFill>
            <a:gsLst>
              <a:gs pos="41000">
                <a:srgbClr val="FEE5B4">
                  <a:alpha val="97000"/>
                </a:srgbClr>
              </a:gs>
              <a:gs pos="93000">
                <a:schemeClr val="accent1">
                  <a:lumMod val="20000"/>
                  <a:lumOff val="80000"/>
                </a:schemeClr>
              </a:gs>
              <a:gs pos="73000">
                <a:schemeClr val="accent3">
                  <a:lumMod val="20000"/>
                  <a:lumOff val="80000"/>
                </a:schemeClr>
              </a:gs>
            </a:gsLst>
            <a:lin ang="16200000" scaled="0"/>
          </a:gradFill>
          <a:effectLst>
            <a:softEdge rad="50800"/>
          </a:effectLst>
        </p:spPr>
        <p:txBody>
          <a:bodyPr vert="horz" lIns="91440" tIns="45720" rIns="91440" bIns="45720" rtlCol="0">
            <a:noAutofit/>
          </a:bodyPr>
          <a:lstStyle>
            <a:lvl1pPr marL="342900" indent="-342900">
              <a:spcBef>
                <a:spcPct val="20000"/>
              </a:spcBef>
              <a:buFont typeface="Wingdings" panose="05000000000000000000" pitchFamily="2" charset="2"/>
              <a:buChar char="Ø"/>
              <a:defRPr kumimoji="1" sz="3200">
                <a:solidFill>
                  <a:srgbClr val="371C3C"/>
                </a:solidFill>
                <a:latin typeface="微軟正黑體" panose="020B0604030504040204" pitchFamily="34" charset="-120"/>
                <a:ea typeface="微軟正黑體" panose="020B0604030504040204" pitchFamily="34" charset="-120"/>
              </a:defRPr>
            </a:lvl1pPr>
            <a:lvl2pPr marL="742950" indent="-285750">
              <a:spcBef>
                <a:spcPct val="20000"/>
              </a:spcBef>
              <a:buFont typeface="Arial" pitchFamily="34" charset="0"/>
              <a:buChar char="–"/>
              <a:defRPr sz="2800">
                <a:latin typeface="微軟正黑體" panose="020B0604030504040204" pitchFamily="34" charset="-120"/>
                <a:ea typeface="微軟正黑體" panose="020B0604030504040204" pitchFamily="34" charset="-120"/>
              </a:defRPr>
            </a:lvl2pPr>
            <a:lvl3pPr marL="1143000" indent="-228600">
              <a:spcBef>
                <a:spcPct val="20000"/>
              </a:spcBef>
              <a:buFont typeface="Arial" pitchFamily="34" charset="0"/>
              <a:buChar char="•"/>
              <a:defRPr sz="2400">
                <a:latin typeface="微軟正黑體" panose="020B0604030504040204" pitchFamily="34" charset="-120"/>
                <a:ea typeface="微軟正黑體" panose="020B0604030504040204" pitchFamily="34" charset="-120"/>
              </a:defRPr>
            </a:lvl3pPr>
            <a:lvl4pPr marL="1600200" indent="-228600">
              <a:spcBef>
                <a:spcPct val="20000"/>
              </a:spcBef>
              <a:buFont typeface="Arial" pitchFamily="34" charset="0"/>
              <a:buChar char="–"/>
              <a:defRPr sz="2000">
                <a:latin typeface="微軟正黑體" panose="020B0604030504040204" pitchFamily="34" charset="-120"/>
                <a:ea typeface="微軟正黑體" panose="020B0604030504040204" pitchFamily="34" charset="-120"/>
              </a:defRPr>
            </a:lvl4pPr>
            <a:lvl5pPr marL="2057400" indent="-228600">
              <a:spcBef>
                <a:spcPct val="20000"/>
              </a:spcBef>
              <a:buFont typeface="Arial" pitchFamily="34" charset="0"/>
              <a:buChar char="»"/>
              <a:defRPr sz="2000">
                <a:latin typeface="微軟正黑體" panose="020B0604030504040204" pitchFamily="34" charset="-120"/>
                <a:ea typeface="微軟正黑體" panose="020B0604030504040204" pitchFamily="34" charset="-120"/>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buFont typeface="Wingdings" charset="2"/>
              <a:buChar char="Ø"/>
            </a:pPr>
            <a:r>
              <a:rPr lang="zh-TW" altLang="en-US" dirty="0" smtClean="0">
                <a:solidFill>
                  <a:srgbClr val="CC0066"/>
                </a:solidFill>
              </a:rPr>
              <a:t>派專車至顧客家門</a:t>
            </a:r>
            <a:r>
              <a:rPr lang="zh-TW" altLang="en-US" dirty="0" smtClean="0">
                <a:solidFill>
                  <a:srgbClr val="CC0066"/>
                </a:solidFill>
              </a:rPr>
              <a:t>口接送至</a:t>
            </a:r>
            <a:r>
              <a:rPr lang="zh-TW" altLang="en-US" dirty="0" smtClean="0">
                <a:solidFill>
                  <a:srgbClr val="CC0066"/>
                </a:solidFill>
              </a:rPr>
              <a:t>機場及回程</a:t>
            </a:r>
            <a:endParaRPr lang="en-US" altLang="zh-TW" dirty="0">
              <a:solidFill>
                <a:srgbClr val="CC0066"/>
              </a:solidFill>
            </a:endParaRPr>
          </a:p>
          <a:p>
            <a:pPr>
              <a:spcBef>
                <a:spcPts val="1968"/>
              </a:spcBef>
              <a:buFont typeface="Wingdings" charset="2"/>
              <a:buChar char="Ø"/>
            </a:pPr>
            <a:r>
              <a:rPr lang="zh-TW" altLang="en-US" dirty="0" smtClean="0">
                <a:solidFill>
                  <a:srgbClr val="00B050"/>
                </a:solidFill>
              </a:rPr>
              <a:t>選擇高配合度且有政府認證的車行</a:t>
            </a:r>
            <a:endParaRPr lang="zh-TW" altLang="en-US" dirty="0">
              <a:solidFill>
                <a:srgbClr val="00B050"/>
              </a:solidFill>
            </a:endParaRPr>
          </a:p>
        </p:txBody>
      </p:sp>
    </p:spTree>
    <p:extLst>
      <p:ext uri="{BB962C8B-B14F-4D97-AF65-F5344CB8AC3E}">
        <p14:creationId xmlns:p14="http://schemas.microsoft.com/office/powerpoint/2010/main" val="2937967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0" y="53752"/>
            <a:ext cx="9144000" cy="1143000"/>
          </a:xfrm>
        </p:spPr>
        <p:txBody>
          <a:bodyPr>
            <a:normAutofit/>
          </a:bodyPr>
          <a:lstStyle/>
          <a:p>
            <a:pPr marL="742950" indent="-742950">
              <a:buFont typeface="+mj-lt"/>
              <a:buAutoNum type="arabicPeriod" startAt="4"/>
            </a:pPr>
            <a:r>
              <a:rPr kumimoji="1" lang="zh-TW" altLang="en-US" dirty="0" smtClean="0"/>
              <a:t>負責人與經理隨團監督出團品質</a:t>
            </a:r>
            <a:endParaRPr kumimoji="1" lang="zh-TW" altLang="en-US" dirty="0"/>
          </a:p>
        </p:txBody>
      </p:sp>
      <p:pic>
        <p:nvPicPr>
          <p:cNvPr id="6" name="內容版面配置區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4500"/>
            <a:ext cx="9144000" cy="5139121"/>
          </a:xfrm>
        </p:spPr>
      </p:pic>
      <p:pic>
        <p:nvPicPr>
          <p:cNvPr id="7" name="圖片 6"/>
          <p:cNvPicPr>
            <a:picLocks noChangeAspect="1"/>
          </p:cNvPicPr>
          <p:nvPr/>
        </p:nvPicPr>
        <p:blipFill>
          <a:blip r:embed="rId3"/>
          <a:stretch>
            <a:fillRect/>
          </a:stretch>
        </p:blipFill>
        <p:spPr>
          <a:xfrm>
            <a:off x="0" y="1714500"/>
            <a:ext cx="9144000" cy="5170884"/>
          </a:xfrm>
          <a:prstGeom prst="rect">
            <a:avLst/>
          </a:prstGeom>
        </p:spPr>
      </p:pic>
      <p:sp>
        <p:nvSpPr>
          <p:cNvPr id="8" name="投影片編號版面配置區 7"/>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17</a:t>
            </a:fld>
            <a:endParaRPr lang="en-US" dirty="0"/>
          </a:p>
        </p:txBody>
      </p:sp>
    </p:spTree>
    <p:extLst>
      <p:ext uri="{BB962C8B-B14F-4D97-AF65-F5344CB8AC3E}">
        <p14:creationId xmlns:p14="http://schemas.microsoft.com/office/powerpoint/2010/main" val="47338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24771" y="-171400"/>
            <a:ext cx="9144000" cy="1143000"/>
          </a:xfrm>
        </p:spPr>
        <p:txBody>
          <a:bodyPr>
            <a:normAutofit/>
          </a:bodyPr>
          <a:lstStyle/>
          <a:p>
            <a:pPr marL="742950" indent="-742950">
              <a:buFont typeface="+mj-lt"/>
              <a:buAutoNum type="arabicPeriod" startAt="5"/>
            </a:pPr>
            <a:r>
              <a:rPr lang="zh-TW" altLang="en-US" dirty="0" smtClean="0"/>
              <a:t>與其他旅行社之行程差異</a:t>
            </a:r>
            <a:endParaRPr lang="zh-TW" altLang="en-US" dirty="0"/>
          </a:p>
        </p:txBody>
      </p:sp>
      <p:graphicFrame>
        <p:nvGraphicFramePr>
          <p:cNvPr id="5" name="表格 4"/>
          <p:cNvGraphicFramePr>
            <a:graphicFrameLocks noGrp="1"/>
          </p:cNvGraphicFramePr>
          <p:nvPr>
            <p:extLst>
              <p:ext uri="{D42A27DB-BD31-4B8C-83A1-F6EECF244321}">
                <p14:modId xmlns:p14="http://schemas.microsoft.com/office/powerpoint/2010/main" val="502005673"/>
              </p:ext>
            </p:extLst>
          </p:nvPr>
        </p:nvGraphicFramePr>
        <p:xfrm>
          <a:off x="226748" y="836712"/>
          <a:ext cx="8640961" cy="5903741"/>
        </p:xfrm>
        <a:graphic>
          <a:graphicData uri="http://schemas.openxmlformats.org/drawingml/2006/table">
            <a:tbl>
              <a:tblPr firstRow="1" firstCol="1" bandRow="1">
                <a:tableStyleId>{5C22544A-7EE6-4342-B048-85BDC9FD1C3A}</a:tableStyleId>
              </a:tblPr>
              <a:tblGrid>
                <a:gridCol w="1365178"/>
                <a:gridCol w="2548026"/>
                <a:gridCol w="2304256"/>
                <a:gridCol w="2423501"/>
              </a:tblGrid>
              <a:tr h="363724">
                <a:tc>
                  <a:txBody>
                    <a:bodyPr/>
                    <a:lstStyle/>
                    <a:p>
                      <a:pPr algn="ctr">
                        <a:spcAft>
                          <a:spcPts val="0"/>
                        </a:spcAft>
                      </a:pPr>
                      <a:r>
                        <a:rPr lang="zh-TW" sz="2400" kern="100" dirty="0">
                          <a:effectLst/>
                          <a:latin typeface="Microsoft JhengHei" charset="-120"/>
                          <a:ea typeface="Microsoft JhengHei" charset="-120"/>
                          <a:cs typeface="Microsoft JhengHei" charset="-120"/>
                        </a:rPr>
                        <a:t>行程比較</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東森</a:t>
                      </a:r>
                      <a:r>
                        <a:rPr lang="zh-TW" sz="2400" kern="100" dirty="0" smtClean="0">
                          <a:effectLst/>
                          <a:latin typeface="Microsoft JhengHei" charset="-120"/>
                          <a:ea typeface="Microsoft JhengHei" charset="-120"/>
                          <a:cs typeface="Microsoft JhengHei" charset="-120"/>
                        </a:rPr>
                        <a:t>假期旅行社</a:t>
                      </a:r>
                      <a:endParaRPr lang="zh-TW" sz="2400" kern="100" dirty="0">
                        <a:effectLst/>
                        <a:latin typeface="Microsoft JhengHei" charset="-120"/>
                        <a:ea typeface="Microsoft JhengHei" charset="-120"/>
                        <a:cs typeface="Microsoft JhengHei" charset="-120"/>
                      </a:endParaRP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五福旅行社</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東南旅行社</a:t>
                      </a:r>
                    </a:p>
                  </a:txBody>
                  <a:tcPr marL="17780" marR="17780" marT="0" marB="0" anchor="ctr"/>
                </a:tc>
              </a:tr>
              <a:tr h="1818620">
                <a:tc>
                  <a:txBody>
                    <a:bodyPr/>
                    <a:lstStyle/>
                    <a:p>
                      <a:pPr algn="just">
                        <a:spcAft>
                          <a:spcPts val="0"/>
                        </a:spcAft>
                      </a:pPr>
                      <a:r>
                        <a:rPr lang="zh-TW" sz="2400" kern="100" dirty="0">
                          <a:effectLst/>
                          <a:latin typeface="Microsoft JhengHei" charset="-120"/>
                          <a:ea typeface="Microsoft JhengHei" charset="-120"/>
                          <a:cs typeface="Microsoft JhengHei" charset="-120"/>
                        </a:rPr>
                        <a:t>行程名稱</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北陸秘境阿爾卑斯山脈黑部立山五日</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北陸櫻姿戀相遇雪之大谷川越合掌村五日</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春櫻立山</a:t>
                      </a:r>
                      <a:r>
                        <a:rPr lang="en-US" sz="2400" kern="100" dirty="0">
                          <a:effectLst/>
                          <a:latin typeface="Microsoft JhengHei" charset="-120"/>
                          <a:ea typeface="Microsoft JhengHei" charset="-120"/>
                          <a:cs typeface="Microsoft JhengHei" charset="-120"/>
                        </a:rPr>
                        <a:t>-</a:t>
                      </a:r>
                      <a:r>
                        <a:rPr lang="zh-TW" sz="2400" kern="100" dirty="0">
                          <a:effectLst/>
                          <a:latin typeface="Microsoft JhengHei" charset="-120"/>
                          <a:ea typeface="Microsoft JhengHei" charset="-120"/>
                          <a:cs typeface="Microsoft JhengHei" charset="-120"/>
                        </a:rPr>
                        <a:t>雪之谷兼六園米其林合掌村三町美食輕井澤騎單車溫泉五日遊</a:t>
                      </a:r>
                    </a:p>
                  </a:txBody>
                  <a:tcPr marL="17780" marR="17780" marT="0" marB="0" anchor="ctr"/>
                </a:tc>
              </a:tr>
              <a:tr h="392778">
                <a:tc>
                  <a:txBody>
                    <a:bodyPr/>
                    <a:lstStyle/>
                    <a:p>
                      <a:pPr algn="just">
                        <a:spcAft>
                          <a:spcPts val="0"/>
                        </a:spcAft>
                      </a:pPr>
                      <a:r>
                        <a:rPr lang="zh-TW" sz="2400" kern="100" dirty="0">
                          <a:effectLst/>
                          <a:latin typeface="Microsoft JhengHei" charset="-120"/>
                          <a:ea typeface="Microsoft JhengHei" charset="-120"/>
                          <a:cs typeface="Microsoft JhengHei" charset="-120"/>
                        </a:rPr>
                        <a:t>網頁售價</a:t>
                      </a:r>
                    </a:p>
                  </a:txBody>
                  <a:tcPr marL="17780" marR="17780" marT="0" marB="0" anchor="ctr"/>
                </a:tc>
                <a:tc>
                  <a:txBody>
                    <a:bodyPr/>
                    <a:lstStyle/>
                    <a:p>
                      <a:pPr algn="l">
                        <a:spcAft>
                          <a:spcPts val="0"/>
                        </a:spcAft>
                      </a:pPr>
                      <a:r>
                        <a:rPr lang="en-US" sz="2400" kern="100" dirty="0">
                          <a:effectLst/>
                          <a:latin typeface="Microsoft JhengHei" charset="-120"/>
                          <a:ea typeface="Microsoft JhengHei" charset="-120"/>
                          <a:cs typeface="Microsoft JhengHei" charset="-120"/>
                        </a:rPr>
                        <a:t>42800</a:t>
                      </a:r>
                      <a:r>
                        <a:rPr lang="zh-TW" sz="2400" b="1" kern="100" dirty="0">
                          <a:solidFill>
                            <a:srgbClr val="FF0000"/>
                          </a:solidFill>
                          <a:effectLst/>
                          <a:latin typeface="Microsoft JhengHei" charset="-120"/>
                          <a:ea typeface="Microsoft JhengHei" charset="-120"/>
                          <a:cs typeface="Microsoft JhengHei" charset="-120"/>
                        </a:rPr>
                        <a:t>含</a:t>
                      </a:r>
                      <a:r>
                        <a:rPr lang="zh-TW" sz="2400" b="1" kern="100" dirty="0" smtClean="0">
                          <a:solidFill>
                            <a:srgbClr val="FF0000"/>
                          </a:solidFill>
                          <a:effectLst/>
                          <a:latin typeface="Microsoft JhengHei" charset="-120"/>
                          <a:ea typeface="Microsoft JhengHei" charset="-120"/>
                          <a:cs typeface="Microsoft JhengHei" charset="-120"/>
                        </a:rPr>
                        <a:t>小費接送</a:t>
                      </a:r>
                      <a:endParaRPr lang="zh-TW" sz="2400" b="1" kern="100" dirty="0">
                        <a:solidFill>
                          <a:srgbClr val="FF0000"/>
                        </a:solidFill>
                        <a:effectLst/>
                        <a:latin typeface="Microsoft JhengHei" charset="-120"/>
                        <a:ea typeface="Microsoft JhengHei" charset="-120"/>
                        <a:cs typeface="Microsoft JhengHei" charset="-120"/>
                      </a:endParaRPr>
                    </a:p>
                  </a:txBody>
                  <a:tcPr marL="17780" marR="17780" marT="0" marB="0" anchor="ctr"/>
                </a:tc>
                <a:tc>
                  <a:txBody>
                    <a:bodyPr/>
                    <a:lstStyle/>
                    <a:p>
                      <a:pPr algn="ctr">
                        <a:spcAft>
                          <a:spcPts val="0"/>
                        </a:spcAft>
                      </a:pPr>
                      <a:r>
                        <a:rPr lang="en-US" sz="2400" kern="100" dirty="0">
                          <a:effectLst/>
                          <a:latin typeface="Microsoft JhengHei" charset="-120"/>
                          <a:ea typeface="Microsoft JhengHei" charset="-120"/>
                          <a:cs typeface="Microsoft JhengHei" charset="-120"/>
                        </a:rPr>
                        <a:t>39900</a:t>
                      </a:r>
                      <a:r>
                        <a:rPr lang="zh-TW" sz="2400" kern="100" dirty="0">
                          <a:effectLst/>
                          <a:latin typeface="Microsoft JhengHei" charset="-120"/>
                          <a:ea typeface="Microsoft JhengHei" charset="-120"/>
                          <a:cs typeface="Microsoft JhengHei" charset="-120"/>
                        </a:rPr>
                        <a:t>不含小費</a:t>
                      </a:r>
                    </a:p>
                  </a:txBody>
                  <a:tcPr marL="17780" marR="17780" marT="0" marB="0" anchor="ctr"/>
                </a:tc>
                <a:tc>
                  <a:txBody>
                    <a:bodyPr/>
                    <a:lstStyle/>
                    <a:p>
                      <a:pPr algn="ctr">
                        <a:spcAft>
                          <a:spcPts val="0"/>
                        </a:spcAft>
                      </a:pPr>
                      <a:r>
                        <a:rPr lang="en-US" sz="2400" kern="100" dirty="0">
                          <a:effectLst/>
                          <a:latin typeface="Microsoft JhengHei" charset="-120"/>
                          <a:ea typeface="Microsoft JhengHei" charset="-120"/>
                          <a:cs typeface="Microsoft JhengHei" charset="-120"/>
                        </a:rPr>
                        <a:t>40000</a:t>
                      </a:r>
                      <a:r>
                        <a:rPr lang="zh-TW" sz="2400" kern="100" dirty="0">
                          <a:effectLst/>
                          <a:latin typeface="Microsoft JhengHei" charset="-120"/>
                          <a:ea typeface="Microsoft JhengHei" charset="-120"/>
                          <a:cs typeface="Microsoft JhengHei" charset="-120"/>
                        </a:rPr>
                        <a:t>不含小費</a:t>
                      </a:r>
                    </a:p>
                  </a:txBody>
                  <a:tcPr marL="17780" marR="17780" marT="0" marB="0" anchor="ctr"/>
                </a:tc>
              </a:tr>
              <a:tr h="363724">
                <a:tc>
                  <a:txBody>
                    <a:bodyPr/>
                    <a:lstStyle/>
                    <a:p>
                      <a:pPr algn="just">
                        <a:spcAft>
                          <a:spcPts val="0"/>
                        </a:spcAft>
                      </a:pPr>
                      <a:r>
                        <a:rPr lang="zh-TW" sz="2400" kern="100">
                          <a:effectLst/>
                          <a:latin typeface="Microsoft JhengHei" charset="-120"/>
                          <a:ea typeface="Microsoft JhengHei" charset="-120"/>
                          <a:cs typeface="Microsoft JhengHei" charset="-120"/>
                        </a:rPr>
                        <a:t>使用班機</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日本航空</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中華航空</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日本航空</a:t>
                      </a:r>
                    </a:p>
                  </a:txBody>
                  <a:tcPr marL="17780" marR="17780" marT="0" marB="0" anchor="ctr"/>
                </a:tc>
              </a:tr>
              <a:tr h="756083">
                <a:tc>
                  <a:txBody>
                    <a:bodyPr/>
                    <a:lstStyle/>
                    <a:p>
                      <a:pPr algn="just">
                        <a:spcAft>
                          <a:spcPts val="0"/>
                        </a:spcAft>
                      </a:pPr>
                      <a:r>
                        <a:rPr lang="zh-TW" sz="2400" kern="100">
                          <a:effectLst/>
                          <a:latin typeface="Microsoft JhengHei" charset="-120"/>
                          <a:ea typeface="Microsoft JhengHei" charset="-120"/>
                          <a:cs typeface="Microsoft JhengHei" charset="-120"/>
                        </a:rPr>
                        <a:t>飯店差異</a:t>
                      </a:r>
                    </a:p>
                  </a:txBody>
                  <a:tcPr marL="17780" marR="17780" marT="0" marB="0" anchor="ctr"/>
                </a:tc>
                <a:tc>
                  <a:txBody>
                    <a:bodyPr/>
                    <a:lstStyle/>
                    <a:p>
                      <a:pPr algn="just">
                        <a:spcAft>
                          <a:spcPts val="0"/>
                        </a:spcAft>
                      </a:pPr>
                      <a:r>
                        <a:rPr lang="zh-TW" altLang="zh-TW" sz="2400" kern="100" dirty="0" smtClean="0">
                          <a:effectLst/>
                          <a:latin typeface="Microsoft JhengHei" charset="-120"/>
                          <a:ea typeface="Microsoft JhengHei" charset="-120"/>
                          <a:cs typeface="Microsoft JhengHei" charset="-120"/>
                        </a:rPr>
                        <a:t>飯店標註以一間為主</a:t>
                      </a:r>
                      <a:endParaRPr lang="zh-TW" altLang="zh-TW" sz="2400" kern="100" dirty="0">
                        <a:effectLst/>
                        <a:latin typeface="Microsoft JhengHei" charset="-120"/>
                        <a:ea typeface="Microsoft JhengHei" charset="-120"/>
                        <a:cs typeface="Microsoft JhengHei" charset="-120"/>
                      </a:endParaRP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飯店參考項目多具不定數。</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飯店標註以一間為主</a:t>
                      </a:r>
                    </a:p>
                  </a:txBody>
                  <a:tcPr marL="17780" marR="17780" marT="0" marB="0" anchor="ctr"/>
                </a:tc>
              </a:tr>
              <a:tr h="363724">
                <a:tc>
                  <a:txBody>
                    <a:bodyPr/>
                    <a:lstStyle/>
                    <a:p>
                      <a:pPr algn="just">
                        <a:spcAft>
                          <a:spcPts val="0"/>
                        </a:spcAft>
                      </a:pPr>
                      <a:r>
                        <a:rPr lang="zh-TW" sz="2400" kern="100">
                          <a:effectLst/>
                          <a:latin typeface="Microsoft JhengHei" charset="-120"/>
                          <a:ea typeface="Microsoft JhengHei" charset="-120"/>
                          <a:cs typeface="Microsoft JhengHei" charset="-120"/>
                        </a:rPr>
                        <a:t>共同景點</a:t>
                      </a:r>
                    </a:p>
                  </a:txBody>
                  <a:tcPr marL="17780" marR="17780" marT="0" marB="0" anchor="ctr"/>
                </a:tc>
                <a:tc gridSpan="3">
                  <a:txBody>
                    <a:bodyPr/>
                    <a:lstStyle/>
                    <a:p>
                      <a:pPr algn="ctr">
                        <a:spcAft>
                          <a:spcPts val="0"/>
                        </a:spcAft>
                      </a:pPr>
                      <a:r>
                        <a:rPr lang="zh-TW" sz="2400" kern="100" dirty="0">
                          <a:effectLst/>
                          <a:latin typeface="Microsoft JhengHei" charset="-120"/>
                          <a:ea typeface="Microsoft JhengHei" charset="-120"/>
                          <a:cs typeface="Microsoft JhengHei" charset="-120"/>
                        </a:rPr>
                        <a:t>白川鄉合掌村、立山黑部、金澤、台場</a:t>
                      </a:r>
                    </a:p>
                  </a:txBody>
                  <a:tcPr marL="17780" marR="17780" marT="0" marB="0" anchor="ctr"/>
                </a:tc>
                <a:tc hMerge="1">
                  <a:txBody>
                    <a:bodyPr/>
                    <a:lstStyle/>
                    <a:p>
                      <a:endParaRPr lang="zh-TW" altLang="en-US"/>
                    </a:p>
                  </a:txBody>
                  <a:tcPr/>
                </a:tc>
                <a:tc hMerge="1">
                  <a:txBody>
                    <a:bodyPr/>
                    <a:lstStyle/>
                    <a:p>
                      <a:endParaRPr lang="zh-TW" altLang="en-US"/>
                    </a:p>
                  </a:txBody>
                  <a:tcPr/>
                </a:tc>
              </a:tr>
              <a:tr h="1454896">
                <a:tc>
                  <a:txBody>
                    <a:bodyPr/>
                    <a:lstStyle/>
                    <a:p>
                      <a:pPr algn="just">
                        <a:spcAft>
                          <a:spcPts val="0"/>
                        </a:spcAft>
                      </a:pPr>
                      <a:r>
                        <a:rPr lang="zh-TW" sz="2400" kern="100">
                          <a:effectLst/>
                          <a:latin typeface="Microsoft JhengHei" charset="-120"/>
                          <a:ea typeface="Microsoft JhengHei" charset="-120"/>
                          <a:cs typeface="Microsoft JhengHei" charset="-120"/>
                        </a:rPr>
                        <a:t>景點差異</a:t>
                      </a:r>
                    </a:p>
                  </a:txBody>
                  <a:tcPr marL="17780" marR="17780" marT="0" marB="0" anchor="ctr"/>
                </a:tc>
                <a:tc>
                  <a:txBody>
                    <a:bodyPr/>
                    <a:lstStyle/>
                    <a:p>
                      <a:pPr algn="just">
                        <a:spcAft>
                          <a:spcPts val="0"/>
                        </a:spcAft>
                      </a:pPr>
                      <a:r>
                        <a:rPr lang="zh-TW" sz="2400" kern="100" dirty="0" smtClean="0">
                          <a:effectLst/>
                          <a:latin typeface="Microsoft JhengHei" charset="-120"/>
                          <a:ea typeface="Microsoft JhengHei" charset="-120"/>
                          <a:cs typeface="Microsoft JhengHei" charset="-120"/>
                        </a:rPr>
                        <a:t>富士五湖</a:t>
                      </a:r>
                      <a:endParaRPr lang="en-US" altLang="zh-TW" sz="2400" kern="100" dirty="0" smtClean="0">
                        <a:effectLst/>
                        <a:latin typeface="Microsoft JhengHei" charset="-120"/>
                        <a:ea typeface="Microsoft JhengHei" charset="-120"/>
                        <a:cs typeface="Microsoft JhengHei" charset="-120"/>
                      </a:endParaRPr>
                    </a:p>
                    <a:p>
                      <a:pPr algn="just">
                        <a:spcAft>
                          <a:spcPts val="0"/>
                        </a:spcAft>
                      </a:pPr>
                      <a:r>
                        <a:rPr lang="zh-TW" sz="2400" kern="100" dirty="0" smtClean="0">
                          <a:effectLst/>
                          <a:latin typeface="Microsoft JhengHei" charset="-120"/>
                          <a:ea typeface="Microsoft JhengHei" charset="-120"/>
                          <a:cs typeface="Microsoft JhengHei" charset="-120"/>
                        </a:rPr>
                        <a:t>千</a:t>
                      </a:r>
                      <a:r>
                        <a:rPr lang="zh-TW" sz="2400" kern="100" dirty="0">
                          <a:effectLst/>
                          <a:latin typeface="Microsoft JhengHei" charset="-120"/>
                          <a:ea typeface="Microsoft JhengHei" charset="-120"/>
                          <a:cs typeface="Microsoft JhengHei" charset="-120"/>
                        </a:rPr>
                        <a:t>年</a:t>
                      </a:r>
                      <a:r>
                        <a:rPr lang="zh-TW" sz="2400" kern="100" dirty="0" smtClean="0">
                          <a:effectLst/>
                          <a:latin typeface="Microsoft JhengHei" charset="-120"/>
                          <a:ea typeface="Microsoft JhengHei" charset="-120"/>
                          <a:cs typeface="Microsoft JhengHei" charset="-120"/>
                        </a:rPr>
                        <a:t>古櫻</a:t>
                      </a:r>
                      <a:endParaRPr lang="en-US" altLang="zh-TW" sz="2400" kern="100" dirty="0" smtClean="0">
                        <a:effectLst/>
                        <a:latin typeface="Microsoft JhengHei" charset="-120"/>
                        <a:ea typeface="Microsoft JhengHei" charset="-120"/>
                        <a:cs typeface="Microsoft JhengHei" charset="-120"/>
                      </a:endParaRPr>
                    </a:p>
                    <a:p>
                      <a:pPr algn="just">
                        <a:spcAft>
                          <a:spcPts val="0"/>
                        </a:spcAft>
                      </a:pPr>
                      <a:r>
                        <a:rPr lang="zh-TW" sz="2400" kern="100" dirty="0" smtClean="0">
                          <a:effectLst/>
                          <a:latin typeface="Microsoft JhengHei" charset="-120"/>
                          <a:ea typeface="Microsoft JhengHei" charset="-120"/>
                          <a:cs typeface="Microsoft JhengHei" charset="-120"/>
                        </a:rPr>
                        <a:t>高遠</a:t>
                      </a:r>
                      <a:r>
                        <a:rPr lang="zh-TW" sz="2400" kern="100" dirty="0">
                          <a:effectLst/>
                          <a:latin typeface="Microsoft JhengHei" charset="-120"/>
                          <a:ea typeface="Microsoft JhengHei" charset="-120"/>
                          <a:cs typeface="Microsoft JhengHei" charset="-120"/>
                        </a:rPr>
                        <a:t>古城址</a:t>
                      </a:r>
                      <a:r>
                        <a:rPr lang="zh-TW" sz="2400" kern="100" dirty="0" smtClean="0">
                          <a:effectLst/>
                          <a:latin typeface="Microsoft JhengHei" charset="-120"/>
                          <a:ea typeface="Microsoft JhengHei" charset="-120"/>
                          <a:cs typeface="Microsoft JhengHei" charset="-120"/>
                        </a:rPr>
                        <a:t>公園</a:t>
                      </a:r>
                      <a:endParaRPr lang="en-US" altLang="zh-TW" sz="2400" kern="100" dirty="0" smtClean="0">
                        <a:effectLst/>
                        <a:latin typeface="Microsoft JhengHei" charset="-120"/>
                        <a:ea typeface="Microsoft JhengHei" charset="-120"/>
                        <a:cs typeface="Microsoft JhengHei" charset="-120"/>
                      </a:endParaRPr>
                    </a:p>
                    <a:p>
                      <a:pPr algn="just">
                        <a:spcAft>
                          <a:spcPts val="0"/>
                        </a:spcAft>
                      </a:pPr>
                      <a:r>
                        <a:rPr lang="zh-TW" sz="2400" kern="100" dirty="0" smtClean="0">
                          <a:effectLst/>
                          <a:latin typeface="Microsoft JhengHei" charset="-120"/>
                          <a:ea typeface="Microsoft JhengHei" charset="-120"/>
                          <a:cs typeface="Microsoft JhengHei" charset="-120"/>
                        </a:rPr>
                        <a:t>新宿</a:t>
                      </a:r>
                      <a:r>
                        <a:rPr lang="zh-TW" sz="2400" kern="100" dirty="0">
                          <a:effectLst/>
                          <a:latin typeface="Microsoft JhengHei" charset="-120"/>
                          <a:ea typeface="Microsoft JhengHei" charset="-120"/>
                          <a:cs typeface="Microsoft JhengHei" charset="-120"/>
                        </a:rPr>
                        <a:t>御苑</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飛驒高山</a:t>
                      </a:r>
                      <a:r>
                        <a:rPr lang="zh-TW" sz="2400" kern="100" dirty="0" smtClean="0">
                          <a:effectLst/>
                          <a:latin typeface="Microsoft JhengHei" charset="-120"/>
                          <a:ea typeface="Microsoft JhengHei" charset="-120"/>
                          <a:cs typeface="Microsoft JhengHei" charset="-120"/>
                        </a:rPr>
                        <a:t>古街</a:t>
                      </a:r>
                      <a:endParaRPr lang="en-US" altLang="zh-TW" sz="2400" kern="100" dirty="0" smtClean="0">
                        <a:effectLst/>
                        <a:latin typeface="Microsoft JhengHei" charset="-120"/>
                        <a:ea typeface="Microsoft JhengHei" charset="-120"/>
                        <a:cs typeface="Microsoft JhengHei" charset="-120"/>
                      </a:endParaRPr>
                    </a:p>
                    <a:p>
                      <a:pPr algn="just">
                        <a:spcAft>
                          <a:spcPts val="0"/>
                        </a:spcAft>
                      </a:pPr>
                      <a:r>
                        <a:rPr lang="zh-TW" sz="2400" kern="100" dirty="0" smtClean="0">
                          <a:effectLst/>
                          <a:latin typeface="Microsoft JhengHei" charset="-120"/>
                          <a:ea typeface="Microsoft JhengHei" charset="-120"/>
                          <a:cs typeface="Microsoft JhengHei" charset="-120"/>
                        </a:rPr>
                        <a:t>輕井澤</a:t>
                      </a:r>
                      <a:endParaRPr lang="en-US" altLang="zh-TW" sz="2400" kern="100" dirty="0" smtClean="0">
                        <a:effectLst/>
                        <a:latin typeface="Microsoft JhengHei" charset="-120"/>
                        <a:ea typeface="Microsoft JhengHei" charset="-120"/>
                        <a:cs typeface="Microsoft JhengHei" charset="-120"/>
                      </a:endParaRPr>
                    </a:p>
                    <a:p>
                      <a:pPr algn="just">
                        <a:spcAft>
                          <a:spcPts val="0"/>
                        </a:spcAft>
                      </a:pPr>
                      <a:r>
                        <a:rPr lang="zh-TW" sz="2400" kern="100" dirty="0" smtClean="0">
                          <a:effectLst/>
                          <a:latin typeface="Microsoft JhengHei" charset="-120"/>
                          <a:ea typeface="Microsoft JhengHei" charset="-120"/>
                          <a:cs typeface="Microsoft JhengHei" charset="-120"/>
                        </a:rPr>
                        <a:t>川越</a:t>
                      </a:r>
                      <a:r>
                        <a:rPr lang="zh-TW" sz="2400" kern="100" dirty="0">
                          <a:effectLst/>
                          <a:latin typeface="Microsoft JhengHei" charset="-120"/>
                          <a:ea typeface="Microsoft JhengHei" charset="-120"/>
                          <a:cs typeface="Microsoft JhengHei" charset="-120"/>
                        </a:rPr>
                        <a:t>小江戶</a:t>
                      </a:r>
                    </a:p>
                  </a:txBody>
                  <a:tcPr marL="17780" marR="17780" marT="0" marB="0" anchor="ctr"/>
                </a:tc>
                <a:tc>
                  <a:txBody>
                    <a:bodyPr/>
                    <a:lstStyle/>
                    <a:p>
                      <a:pPr algn="just">
                        <a:spcAft>
                          <a:spcPts val="0"/>
                        </a:spcAft>
                      </a:pPr>
                      <a:r>
                        <a:rPr lang="zh-TW" sz="2400" kern="100" dirty="0">
                          <a:effectLst/>
                          <a:latin typeface="Microsoft JhengHei" charset="-120"/>
                          <a:ea typeface="Microsoft JhengHei" charset="-120"/>
                          <a:cs typeface="Microsoft JhengHei" charset="-120"/>
                        </a:rPr>
                        <a:t>輕井澤</a:t>
                      </a:r>
                    </a:p>
                  </a:txBody>
                  <a:tcPr marL="17780" marR="17780" marT="0" marB="0" anchor="ctr"/>
                </a:tc>
              </a:tr>
              <a:tr h="363724">
                <a:tc>
                  <a:txBody>
                    <a:bodyPr/>
                    <a:lstStyle/>
                    <a:p>
                      <a:pPr algn="just">
                        <a:spcAft>
                          <a:spcPts val="0"/>
                        </a:spcAft>
                      </a:pPr>
                      <a:r>
                        <a:rPr lang="zh-TW" sz="2400" kern="100">
                          <a:effectLst/>
                          <a:latin typeface="Microsoft JhengHei" charset="-120"/>
                          <a:ea typeface="Microsoft JhengHei" charset="-120"/>
                          <a:cs typeface="Microsoft JhengHei" charset="-120"/>
                        </a:rPr>
                        <a:t>行程特色</a:t>
                      </a:r>
                    </a:p>
                  </a:txBody>
                  <a:tcPr marL="17780" marR="17780" marT="0" marB="0" anchor="ctr"/>
                </a:tc>
                <a:tc>
                  <a:txBody>
                    <a:bodyPr/>
                    <a:lstStyle/>
                    <a:p>
                      <a:pPr algn="ctr">
                        <a:spcAft>
                          <a:spcPts val="0"/>
                        </a:spcAft>
                      </a:pPr>
                      <a:r>
                        <a:rPr lang="zh-TW" sz="2400" b="1" kern="100" dirty="0">
                          <a:solidFill>
                            <a:srgbClr val="FF0000"/>
                          </a:solidFill>
                          <a:effectLst/>
                          <a:latin typeface="Microsoft JhengHei" charset="-120"/>
                          <a:ea typeface="Microsoft JhengHei" charset="-120"/>
                          <a:cs typeface="Microsoft JhengHei" charset="-120"/>
                        </a:rPr>
                        <a:t>賞櫻花</a:t>
                      </a:r>
                      <a:r>
                        <a:rPr lang="zh-TW" sz="2400" kern="100" dirty="0">
                          <a:effectLst/>
                          <a:latin typeface="Microsoft JhengHei" charset="-120"/>
                          <a:ea typeface="Microsoft JhengHei" charset="-120"/>
                          <a:cs typeface="Microsoft JhengHei" charset="-120"/>
                        </a:rPr>
                        <a:t>、觀景</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觀景</a:t>
                      </a:r>
                    </a:p>
                  </a:txBody>
                  <a:tcPr marL="17780" marR="17780" marT="0" marB="0" anchor="ctr"/>
                </a:tc>
                <a:tc>
                  <a:txBody>
                    <a:bodyPr/>
                    <a:lstStyle/>
                    <a:p>
                      <a:pPr algn="ctr">
                        <a:spcAft>
                          <a:spcPts val="0"/>
                        </a:spcAft>
                      </a:pPr>
                      <a:r>
                        <a:rPr lang="zh-TW" sz="2400" kern="100" dirty="0">
                          <a:effectLst/>
                          <a:latin typeface="Microsoft JhengHei" charset="-120"/>
                          <a:ea typeface="Microsoft JhengHei" charset="-120"/>
                          <a:cs typeface="Microsoft JhengHei" charset="-120"/>
                        </a:rPr>
                        <a:t>觀景</a:t>
                      </a:r>
                    </a:p>
                  </a:txBody>
                  <a:tcPr marL="17780" marR="17780" marT="0" marB="0" anchor="ctr"/>
                </a:tc>
              </a:tr>
            </a:tbl>
          </a:graphicData>
        </a:graphic>
      </p:graphicFrame>
      <p:sp>
        <p:nvSpPr>
          <p:cNvPr id="6" name="投影片編號版面配置區 5"/>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18</a:t>
            </a:fld>
            <a:endParaRPr lang="en-US" dirty="0"/>
          </a:p>
        </p:txBody>
      </p:sp>
    </p:spTree>
    <p:extLst>
      <p:ext uri="{BB962C8B-B14F-4D97-AF65-F5344CB8AC3E}">
        <p14:creationId xmlns:p14="http://schemas.microsoft.com/office/powerpoint/2010/main" val="1734644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162272"/>
            <a:ext cx="9144000" cy="1143000"/>
          </a:xfrm>
        </p:spPr>
        <p:txBody>
          <a:bodyPr>
            <a:normAutofit/>
          </a:bodyPr>
          <a:lstStyle/>
          <a:p>
            <a:pPr marL="742950" indent="-742950">
              <a:buFont typeface="+mj-lt"/>
              <a:buAutoNum type="arabicPeriod" startAt="6"/>
            </a:pPr>
            <a:r>
              <a:rPr lang="zh-TW" altLang="en-US" dirty="0" smtClean="0"/>
              <a:t>安排說明會與聚餐</a:t>
            </a:r>
            <a:endParaRPr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404760978"/>
              </p:ext>
            </p:extLst>
          </p:nvPr>
        </p:nvGraphicFramePr>
        <p:xfrm>
          <a:off x="107505" y="692696"/>
          <a:ext cx="8712968" cy="6096000"/>
        </p:xfrm>
        <a:graphic>
          <a:graphicData uri="http://schemas.openxmlformats.org/drawingml/2006/table">
            <a:tbl>
              <a:tblPr firstRow="1" firstCol="1" bandRow="1">
                <a:tableStyleId>{5C22544A-7EE6-4342-B048-85BDC9FD1C3A}</a:tableStyleId>
              </a:tblPr>
              <a:tblGrid>
                <a:gridCol w="1252393"/>
                <a:gridCol w="1525153"/>
                <a:gridCol w="5935422"/>
              </a:tblGrid>
              <a:tr h="264029">
                <a:tc>
                  <a:txBody>
                    <a:bodyPr/>
                    <a:lstStyle/>
                    <a:p>
                      <a:pPr algn="ctr">
                        <a:spcAft>
                          <a:spcPts val="0"/>
                        </a:spcAft>
                      </a:pPr>
                      <a:r>
                        <a:rPr lang="zh-TW" sz="2000" kern="100" dirty="0">
                          <a:effectLst/>
                          <a:latin typeface="Microsoft JhengHei" charset="-120"/>
                          <a:ea typeface="Microsoft JhengHei" charset="-120"/>
                          <a:cs typeface="Microsoft JhengHei" charset="-120"/>
                        </a:rPr>
                        <a:t>時間</a:t>
                      </a:r>
                    </a:p>
                  </a:txBody>
                  <a:tcPr marL="17780" marR="17780"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內容</a:t>
                      </a:r>
                    </a:p>
                  </a:txBody>
                  <a:tcPr marL="17780" marR="17780" marT="0" marB="0"/>
                </a:tc>
                <a:tc>
                  <a:txBody>
                    <a:bodyPr/>
                    <a:lstStyle/>
                    <a:p>
                      <a:pPr algn="ctr">
                        <a:spcAft>
                          <a:spcPts val="0"/>
                        </a:spcAft>
                      </a:pPr>
                      <a:r>
                        <a:rPr lang="zh-TW" sz="2000" kern="100" dirty="0">
                          <a:effectLst/>
                          <a:latin typeface="Microsoft JhengHei" charset="-120"/>
                          <a:ea typeface="Microsoft JhengHei" charset="-120"/>
                          <a:cs typeface="Microsoft JhengHei" charset="-120"/>
                        </a:rPr>
                        <a:t>備註</a:t>
                      </a:r>
                    </a:p>
                  </a:txBody>
                  <a:tcPr marL="17780" marR="17780" marT="0" marB="0"/>
                </a:tc>
              </a:tr>
              <a:tr h="487288">
                <a:tc>
                  <a:txBody>
                    <a:bodyPr/>
                    <a:lstStyle/>
                    <a:p>
                      <a:pPr algn="l">
                        <a:spcAft>
                          <a:spcPts val="0"/>
                        </a:spcAft>
                      </a:pPr>
                      <a:r>
                        <a:rPr lang="en-US" sz="2000" kern="100">
                          <a:effectLst/>
                          <a:latin typeface="Microsoft JhengHei" charset="-120"/>
                          <a:ea typeface="Microsoft JhengHei" charset="-120"/>
                          <a:cs typeface="Microsoft JhengHei" charset="-120"/>
                        </a:rPr>
                        <a:t>11:00-11:10</a:t>
                      </a:r>
                      <a:endParaRPr lang="zh-TW" sz="2000" kern="100">
                        <a:effectLst/>
                        <a:latin typeface="Microsoft JhengHei" charset="-120"/>
                        <a:ea typeface="Microsoft JhengHei" charset="-120"/>
                        <a:cs typeface="Microsoft JhengHei" charset="-120"/>
                      </a:endParaRPr>
                    </a:p>
                  </a:txBody>
                  <a:tcPr marL="17780" marR="17780" marT="0" marB="0" anchor="ctr"/>
                </a:tc>
                <a:tc>
                  <a:txBody>
                    <a:bodyPr/>
                    <a:lstStyle/>
                    <a:p>
                      <a:pPr algn="l">
                        <a:spcAft>
                          <a:spcPts val="0"/>
                        </a:spcAft>
                      </a:pPr>
                      <a:r>
                        <a:rPr lang="zh-TW" sz="2000" kern="100" dirty="0" smtClean="0">
                          <a:effectLst/>
                          <a:latin typeface="Microsoft JhengHei" charset="-120"/>
                          <a:ea typeface="Microsoft JhengHei" charset="-120"/>
                          <a:cs typeface="Microsoft JhengHei" charset="-120"/>
                        </a:rPr>
                        <a:t>集合</a:t>
                      </a:r>
                      <a:endParaRPr lang="zh-TW" sz="2000" kern="100" dirty="0">
                        <a:effectLst/>
                        <a:latin typeface="Microsoft JhengHei" charset="-120"/>
                        <a:ea typeface="Microsoft JhengHei" charset="-120"/>
                        <a:cs typeface="Microsoft JhengHei" charset="-120"/>
                      </a:endParaRPr>
                    </a:p>
                  </a:txBody>
                  <a:tcPr marL="17780" marR="17780" marT="0" marB="0" anchor="ctr"/>
                </a:tc>
                <a:tc>
                  <a:txBody>
                    <a:bodyPr/>
                    <a:lstStyle/>
                    <a:p>
                      <a:pPr algn="l">
                        <a:spcAft>
                          <a:spcPts val="0"/>
                        </a:spcAft>
                      </a:pPr>
                      <a:r>
                        <a:rPr lang="zh-TW" sz="2000" kern="100" dirty="0">
                          <a:effectLst/>
                          <a:latin typeface="Microsoft JhengHei" charset="-120"/>
                          <a:ea typeface="Microsoft JhengHei" charset="-120"/>
                          <a:cs typeface="Microsoft JhengHei" charset="-120"/>
                        </a:rPr>
                        <a:t>開會地點</a:t>
                      </a:r>
                      <a:r>
                        <a:rPr lang="en-US" sz="2000" kern="100" dirty="0">
                          <a:effectLst/>
                          <a:latin typeface="Microsoft JhengHei" charset="-120"/>
                          <a:ea typeface="Microsoft JhengHei" charset="-120"/>
                          <a:cs typeface="Microsoft JhengHei" charset="-120"/>
                        </a:rPr>
                        <a:t>:</a:t>
                      </a:r>
                      <a:endParaRPr lang="zh-TW" sz="2000" kern="100" dirty="0">
                        <a:effectLst/>
                        <a:latin typeface="Microsoft JhengHei" charset="-120"/>
                        <a:ea typeface="Microsoft JhengHei" charset="-120"/>
                        <a:cs typeface="Microsoft JhengHei" charset="-120"/>
                      </a:endParaRPr>
                    </a:p>
                    <a:p>
                      <a:pPr algn="l">
                        <a:spcAft>
                          <a:spcPts val="0"/>
                        </a:spcAft>
                      </a:pPr>
                      <a:r>
                        <a:rPr lang="en-US" sz="2000" kern="100" dirty="0">
                          <a:effectLst/>
                          <a:latin typeface="Microsoft JhengHei" charset="-120"/>
                          <a:ea typeface="Microsoft JhengHei" charset="-120"/>
                          <a:cs typeface="Microsoft JhengHei" charset="-120"/>
                        </a:rPr>
                        <a:t>801</a:t>
                      </a:r>
                      <a:r>
                        <a:rPr lang="zh-TW" sz="2000" kern="100" dirty="0">
                          <a:effectLst/>
                          <a:latin typeface="Microsoft JhengHei" charset="-120"/>
                          <a:ea typeface="Microsoft JhengHei" charset="-120"/>
                          <a:cs typeface="Microsoft JhengHei" charset="-120"/>
                        </a:rPr>
                        <a:t>高雄市前金區中正路</a:t>
                      </a:r>
                      <a:r>
                        <a:rPr lang="en-US" sz="2000" kern="100" dirty="0">
                          <a:effectLst/>
                          <a:latin typeface="Microsoft JhengHei" charset="-120"/>
                          <a:ea typeface="Microsoft JhengHei" charset="-120"/>
                          <a:cs typeface="Microsoft JhengHei" charset="-120"/>
                        </a:rPr>
                        <a:t>235</a:t>
                      </a:r>
                      <a:r>
                        <a:rPr lang="zh-TW" sz="2000" kern="100" dirty="0">
                          <a:effectLst/>
                          <a:latin typeface="Microsoft JhengHei" charset="-120"/>
                          <a:ea typeface="Microsoft JhengHei" charset="-120"/>
                          <a:cs typeface="Microsoft JhengHei" charset="-120"/>
                        </a:rPr>
                        <a:t>號</a:t>
                      </a:r>
                    </a:p>
                  </a:txBody>
                  <a:tcPr marL="17780" marR="17780" marT="0" marB="0" anchor="ctr"/>
                </a:tc>
              </a:tr>
              <a:tr h="3478088">
                <a:tc>
                  <a:txBody>
                    <a:bodyPr/>
                    <a:lstStyle/>
                    <a:p>
                      <a:pPr algn="l">
                        <a:spcAft>
                          <a:spcPts val="0"/>
                        </a:spcAft>
                      </a:pPr>
                      <a:r>
                        <a:rPr lang="en-US" sz="2000" kern="100">
                          <a:effectLst/>
                          <a:latin typeface="Microsoft JhengHei" charset="-120"/>
                          <a:ea typeface="Microsoft JhengHei" charset="-120"/>
                          <a:cs typeface="Microsoft JhengHei" charset="-120"/>
                        </a:rPr>
                        <a:t>11:10-12:00</a:t>
                      </a:r>
                      <a:endParaRPr lang="zh-TW" sz="2000" kern="100">
                        <a:effectLst/>
                        <a:latin typeface="Microsoft JhengHei" charset="-120"/>
                        <a:ea typeface="Microsoft JhengHei" charset="-120"/>
                        <a:cs typeface="Microsoft JhengHei" charset="-120"/>
                      </a:endParaRPr>
                    </a:p>
                  </a:txBody>
                  <a:tcPr marL="17780" marR="17780" marT="0" marB="0" anchor="ctr"/>
                </a:tc>
                <a:tc>
                  <a:txBody>
                    <a:bodyPr/>
                    <a:lstStyle/>
                    <a:p>
                      <a:pPr algn="l">
                        <a:spcAft>
                          <a:spcPts val="0"/>
                        </a:spcAft>
                      </a:pPr>
                      <a:r>
                        <a:rPr lang="zh-TW" sz="2000" kern="100" dirty="0">
                          <a:solidFill>
                            <a:srgbClr val="FF0000"/>
                          </a:solidFill>
                          <a:effectLst/>
                          <a:latin typeface="Microsoft JhengHei" charset="-120"/>
                          <a:ea typeface="Microsoft JhengHei" charset="-120"/>
                          <a:cs typeface="Microsoft JhengHei" charset="-120"/>
                        </a:rPr>
                        <a:t>說明會</a:t>
                      </a:r>
                    </a:p>
                  </a:txBody>
                  <a:tcPr marL="17780" marR="17780" marT="0" marB="0" anchor="ctr"/>
                </a:tc>
                <a:tc>
                  <a:txBody>
                    <a:bodyPr/>
                    <a:lstStyle/>
                    <a:p>
                      <a:pPr marL="342900" lvl="0" indent="-342900" algn="l">
                        <a:spcAft>
                          <a:spcPts val="0"/>
                        </a:spcAft>
                        <a:buFont typeface="+mj-lt"/>
                        <a:buAutoNum type="arabicPeriod"/>
                        <a:tabLst>
                          <a:tab pos="228600" algn="l"/>
                        </a:tabLst>
                      </a:pPr>
                      <a:r>
                        <a:rPr lang="zh-TW" sz="2000" kern="100" dirty="0">
                          <a:effectLst/>
                          <a:latin typeface="Microsoft JhengHei" charset="-120"/>
                          <a:ea typeface="Microsoft JhengHei" charset="-120"/>
                          <a:cs typeface="Microsoft JhengHei" charset="-120"/>
                        </a:rPr>
                        <a:t>說明內容</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集合時間與地點</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當地</a:t>
                      </a:r>
                      <a:r>
                        <a:rPr lang="zh-TW" sz="2000" kern="100" dirty="0">
                          <a:effectLst/>
                          <a:latin typeface="Microsoft JhengHei" charset="-120"/>
                          <a:ea typeface="Microsoft JhengHei" charset="-120"/>
                          <a:cs typeface="Microsoft JhengHei" charset="-120"/>
                        </a:rPr>
                        <a:t>氣候</a:t>
                      </a:r>
                    </a:p>
                    <a:p>
                      <a:pPr marL="342900" lvl="0" indent="-342900" algn="l">
                        <a:spcAft>
                          <a:spcPts val="0"/>
                        </a:spcAft>
                        <a:buFont typeface="+mj-lt"/>
                        <a:buAutoNum type="arabicPeriod"/>
                        <a:tabLst>
                          <a:tab pos="228600" algn="l"/>
                        </a:tabLst>
                      </a:pPr>
                      <a:r>
                        <a:rPr lang="zh-TW" sz="2000" kern="100" dirty="0">
                          <a:effectLst/>
                          <a:latin typeface="Microsoft JhengHei" charset="-120"/>
                          <a:ea typeface="Microsoft JhengHei" charset="-120"/>
                          <a:cs typeface="Microsoft JhengHei" charset="-120"/>
                        </a:rPr>
                        <a:t>需攜帶物品及藥品</a:t>
                      </a:r>
                    </a:p>
                    <a:p>
                      <a:pPr marL="342900" lvl="0" indent="-342900" algn="l">
                        <a:spcAft>
                          <a:spcPts val="0"/>
                        </a:spcAft>
                        <a:buFont typeface="+mj-lt"/>
                        <a:buAutoNum type="arabicPeriod"/>
                        <a:tabLst>
                          <a:tab pos="228600" algn="l"/>
                        </a:tabLst>
                      </a:pPr>
                      <a:r>
                        <a:rPr lang="zh-TW" sz="2000" kern="100" dirty="0">
                          <a:effectLst/>
                          <a:latin typeface="Microsoft JhengHei" charset="-120"/>
                          <a:ea typeface="Microsoft JhengHei" charset="-120"/>
                          <a:cs typeface="Microsoft JhengHei" charset="-120"/>
                        </a:rPr>
                        <a:t>當地時差</a:t>
                      </a:r>
                    </a:p>
                    <a:p>
                      <a:pPr marL="342900" lvl="0" indent="-342900" algn="l">
                        <a:spcAft>
                          <a:spcPts val="0"/>
                        </a:spcAft>
                        <a:buFont typeface="+mj-lt"/>
                        <a:buAutoNum type="arabicPeriod"/>
                        <a:tabLst>
                          <a:tab pos="228600" algn="l"/>
                        </a:tabLst>
                      </a:pPr>
                      <a:r>
                        <a:rPr lang="zh-TW" sz="2000" kern="100" dirty="0">
                          <a:effectLst/>
                          <a:latin typeface="Microsoft JhengHei" charset="-120"/>
                          <a:ea typeface="Microsoft JhengHei" charset="-120"/>
                          <a:cs typeface="Microsoft JhengHei" charset="-120"/>
                        </a:rPr>
                        <a:t>當地</a:t>
                      </a:r>
                      <a:r>
                        <a:rPr lang="zh-TW" sz="2000" kern="100" dirty="0" smtClean="0">
                          <a:effectLst/>
                          <a:latin typeface="Microsoft JhengHei" charset="-120"/>
                          <a:ea typeface="Microsoft JhengHei" charset="-120"/>
                          <a:cs typeface="Microsoft JhengHei" charset="-120"/>
                        </a:rPr>
                        <a:t>電壓</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當地文化習俗</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當地貨幣</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餐食與住宿</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小費細項</a:t>
                      </a:r>
                      <a:r>
                        <a:rPr lang="en-US" sz="2000" kern="100" dirty="0" smtClean="0">
                          <a:effectLst/>
                          <a:latin typeface="Microsoft JhengHei" charset="-120"/>
                          <a:ea typeface="Microsoft JhengHei" charset="-120"/>
                          <a:cs typeface="Microsoft JhengHei" charset="-120"/>
                        </a:rPr>
                        <a:t>(</a:t>
                      </a:r>
                      <a:r>
                        <a:rPr lang="zh-TW" sz="2000" kern="100" dirty="0" smtClean="0">
                          <a:effectLst/>
                          <a:latin typeface="Microsoft JhengHei" charset="-120"/>
                          <a:ea typeface="Microsoft JhengHei" charset="-120"/>
                          <a:cs typeface="Microsoft JhengHei" charset="-120"/>
                        </a:rPr>
                        <a:t>已包含</a:t>
                      </a:r>
                      <a:r>
                        <a:rPr lang="en-US" sz="2000" kern="100" dirty="0" smtClean="0">
                          <a:effectLst/>
                          <a:latin typeface="Microsoft JhengHei" charset="-120"/>
                          <a:ea typeface="Microsoft JhengHei" charset="-120"/>
                          <a:cs typeface="Microsoft JhengHei" charset="-120"/>
                        </a:rPr>
                        <a:t>)</a:t>
                      </a:r>
                      <a:endParaRPr lang="zh-TW" sz="2000" kern="100" dirty="0" smtClean="0">
                        <a:effectLst/>
                        <a:latin typeface="Microsoft JhengHei" charset="-120"/>
                        <a:ea typeface="Microsoft JhengHei" charset="-120"/>
                        <a:cs typeface="Microsoft JhengHei" charset="-120"/>
                      </a:endParaRP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安全狀況</a:t>
                      </a:r>
                    </a:p>
                    <a:p>
                      <a:pPr marL="342900" lvl="0" indent="-342900" algn="l">
                        <a:spcAft>
                          <a:spcPts val="0"/>
                        </a:spcAft>
                        <a:buFont typeface="+mj-lt"/>
                        <a:buAutoNum type="arabicPeriod"/>
                        <a:tabLst>
                          <a:tab pos="228600" algn="l"/>
                        </a:tabLst>
                      </a:pPr>
                      <a:r>
                        <a:rPr lang="zh-TW" sz="2000" kern="100" dirty="0" smtClean="0">
                          <a:effectLst/>
                          <a:latin typeface="Microsoft JhengHei" charset="-120"/>
                          <a:ea typeface="Microsoft JhengHei" charset="-120"/>
                          <a:cs typeface="Microsoft JhengHei" charset="-120"/>
                        </a:rPr>
                        <a:t>收團費</a:t>
                      </a:r>
                      <a:r>
                        <a:rPr lang="en-US" sz="2000" kern="100" dirty="0" smtClean="0">
                          <a:effectLst/>
                          <a:latin typeface="Microsoft JhengHei" charset="-120"/>
                          <a:ea typeface="Microsoft JhengHei" charset="-120"/>
                          <a:cs typeface="Microsoft JhengHei" charset="-120"/>
                        </a:rPr>
                        <a:t>(</a:t>
                      </a:r>
                      <a:r>
                        <a:rPr lang="zh-TW" sz="2000" kern="100" dirty="0" smtClean="0">
                          <a:effectLst/>
                          <a:latin typeface="Microsoft JhengHei" charset="-120"/>
                          <a:ea typeface="Microsoft JhengHei" charset="-120"/>
                          <a:cs typeface="Microsoft JhengHei" charset="-120"/>
                        </a:rPr>
                        <a:t>可選擇現金或刷卡</a:t>
                      </a:r>
                      <a:r>
                        <a:rPr lang="en-US" sz="2000" kern="100" dirty="0" smtClean="0">
                          <a:effectLst/>
                          <a:latin typeface="Microsoft JhengHei" charset="-120"/>
                          <a:ea typeface="Microsoft JhengHei" charset="-120"/>
                          <a:cs typeface="Microsoft JhengHei" charset="-120"/>
                        </a:rPr>
                        <a:t>)</a:t>
                      </a:r>
                      <a:endParaRPr lang="zh-TW" sz="2000" kern="100" dirty="0">
                        <a:effectLst/>
                        <a:latin typeface="Microsoft JhengHei" charset="-120"/>
                        <a:ea typeface="Microsoft JhengHei" charset="-120"/>
                        <a:cs typeface="Microsoft JhengHei" charset="-120"/>
                      </a:endParaRPr>
                    </a:p>
                  </a:txBody>
                  <a:tcPr marL="17780" marR="17780" marT="0" marB="0" anchor="ctr"/>
                </a:tc>
              </a:tr>
              <a:tr h="792088">
                <a:tc>
                  <a:txBody>
                    <a:bodyPr/>
                    <a:lstStyle/>
                    <a:p>
                      <a:pPr algn="l">
                        <a:spcAft>
                          <a:spcPts val="0"/>
                        </a:spcAft>
                      </a:pPr>
                      <a:r>
                        <a:rPr lang="en-US" sz="2000" kern="100">
                          <a:effectLst/>
                          <a:latin typeface="Microsoft JhengHei" charset="-120"/>
                          <a:ea typeface="Microsoft JhengHei" charset="-120"/>
                          <a:cs typeface="Microsoft JhengHei" charset="-120"/>
                        </a:rPr>
                        <a:t>12:00-14:00</a:t>
                      </a:r>
                      <a:endParaRPr lang="zh-TW" sz="2000" kern="100">
                        <a:effectLst/>
                        <a:latin typeface="Microsoft JhengHei" charset="-120"/>
                        <a:ea typeface="Microsoft JhengHei" charset="-120"/>
                        <a:cs typeface="Microsoft JhengHei" charset="-120"/>
                      </a:endParaRPr>
                    </a:p>
                  </a:txBody>
                  <a:tcPr marL="17780" marR="17780" marT="0" marB="0" anchor="ctr"/>
                </a:tc>
                <a:tc>
                  <a:txBody>
                    <a:bodyPr/>
                    <a:lstStyle/>
                    <a:p>
                      <a:pPr algn="l">
                        <a:spcAft>
                          <a:spcPts val="0"/>
                        </a:spcAft>
                      </a:pPr>
                      <a:r>
                        <a:rPr lang="zh-TW" sz="2000" kern="100" dirty="0">
                          <a:solidFill>
                            <a:srgbClr val="FF0000"/>
                          </a:solidFill>
                          <a:effectLst/>
                          <a:latin typeface="Microsoft JhengHei" charset="-120"/>
                          <a:ea typeface="Microsoft JhengHei" charset="-120"/>
                          <a:cs typeface="Microsoft JhengHei" charset="-120"/>
                        </a:rPr>
                        <a:t>享用餐點</a:t>
                      </a:r>
                    </a:p>
                  </a:txBody>
                  <a:tcPr marL="17780" marR="17780" marT="0" marB="0" anchor="ctr"/>
                </a:tc>
                <a:tc>
                  <a:txBody>
                    <a:bodyPr/>
                    <a:lstStyle/>
                    <a:p>
                      <a:pPr algn="l">
                        <a:spcAft>
                          <a:spcPts val="0"/>
                        </a:spcAft>
                      </a:pPr>
                      <a:r>
                        <a:rPr lang="zh-TW" sz="2000" kern="100" dirty="0">
                          <a:effectLst/>
                          <a:latin typeface="Microsoft JhengHei" charset="-120"/>
                          <a:ea typeface="Microsoft JhengHei" charset="-120"/>
                          <a:cs typeface="Microsoft JhengHei" charset="-120"/>
                        </a:rPr>
                        <a:t>聚餐地點：</a:t>
                      </a:r>
                    </a:p>
                    <a:p>
                      <a:pPr algn="l">
                        <a:spcAft>
                          <a:spcPts val="0"/>
                        </a:spcAft>
                      </a:pPr>
                      <a:r>
                        <a:rPr lang="en-US" sz="2000" kern="100" dirty="0">
                          <a:effectLst/>
                          <a:latin typeface="Microsoft JhengHei" charset="-120"/>
                          <a:ea typeface="Microsoft JhengHei" charset="-120"/>
                          <a:cs typeface="Microsoft JhengHei" charset="-120"/>
                        </a:rPr>
                        <a:t>801</a:t>
                      </a:r>
                      <a:r>
                        <a:rPr lang="zh-TW" sz="2000" kern="100" dirty="0">
                          <a:effectLst/>
                          <a:latin typeface="Microsoft JhengHei" charset="-120"/>
                          <a:ea typeface="Microsoft JhengHei" charset="-120"/>
                          <a:cs typeface="Microsoft JhengHei" charset="-120"/>
                        </a:rPr>
                        <a:t>高雄市前金區成功一路</a:t>
                      </a:r>
                      <a:r>
                        <a:rPr lang="en-US" sz="2000" kern="100" dirty="0">
                          <a:effectLst/>
                          <a:latin typeface="Microsoft JhengHei" charset="-120"/>
                          <a:ea typeface="Microsoft JhengHei" charset="-120"/>
                          <a:cs typeface="Microsoft JhengHei" charset="-120"/>
                        </a:rPr>
                        <a:t>266</a:t>
                      </a:r>
                      <a:r>
                        <a:rPr lang="zh-TW" sz="2000" kern="100" dirty="0">
                          <a:effectLst/>
                          <a:latin typeface="Microsoft JhengHei" charset="-120"/>
                          <a:ea typeface="Microsoft JhengHei" charset="-120"/>
                          <a:cs typeface="Microsoft JhengHei" charset="-120"/>
                        </a:rPr>
                        <a:t>號</a:t>
                      </a:r>
                      <a:r>
                        <a:rPr lang="en-US" sz="2000" kern="100" dirty="0">
                          <a:effectLst/>
                          <a:latin typeface="Microsoft JhengHei" charset="-120"/>
                          <a:ea typeface="Microsoft JhengHei" charset="-120"/>
                          <a:cs typeface="Microsoft JhengHei" charset="-120"/>
                        </a:rPr>
                        <a:t>43</a:t>
                      </a:r>
                      <a:r>
                        <a:rPr lang="zh-TW" sz="2000" kern="100" dirty="0">
                          <a:effectLst/>
                          <a:latin typeface="Microsoft JhengHei" charset="-120"/>
                          <a:ea typeface="Microsoft JhengHei" charset="-120"/>
                          <a:cs typeface="Microsoft JhengHei" charset="-120"/>
                        </a:rPr>
                        <a:t>Ｆ</a:t>
                      </a:r>
                    </a:p>
                    <a:p>
                      <a:pPr algn="l">
                        <a:spcAft>
                          <a:spcPts val="0"/>
                        </a:spcAft>
                      </a:pPr>
                      <a:r>
                        <a:rPr lang="zh-TW" sz="2000" kern="100" dirty="0">
                          <a:effectLst/>
                          <a:latin typeface="Microsoft JhengHei" charset="-120"/>
                          <a:ea typeface="Microsoft JhengHei" charset="-120"/>
                          <a:cs typeface="Microsoft JhengHei" charset="-120"/>
                        </a:rPr>
                        <a:t>漢來海港午餐時間至</a:t>
                      </a:r>
                      <a:r>
                        <a:rPr lang="en-US" sz="2000" kern="100" dirty="0">
                          <a:effectLst/>
                          <a:latin typeface="Microsoft JhengHei" charset="-120"/>
                          <a:ea typeface="Microsoft JhengHei" charset="-120"/>
                          <a:cs typeface="Microsoft JhengHei" charset="-120"/>
                        </a:rPr>
                        <a:t>14:00</a:t>
                      </a:r>
                      <a:r>
                        <a:rPr lang="zh-TW" sz="2000" kern="100" dirty="0">
                          <a:effectLst/>
                          <a:latin typeface="Microsoft JhengHei" charset="-120"/>
                          <a:ea typeface="Microsoft JhengHei" charset="-120"/>
                          <a:cs typeface="Microsoft JhengHei" charset="-120"/>
                        </a:rPr>
                        <a:t>休息營業</a:t>
                      </a:r>
                    </a:p>
                  </a:txBody>
                  <a:tcPr marL="17780" marR="17780" marT="0" marB="0" anchor="ctr"/>
                </a:tc>
              </a:tr>
              <a:tr h="528059">
                <a:tc>
                  <a:txBody>
                    <a:bodyPr/>
                    <a:lstStyle/>
                    <a:p>
                      <a:pPr algn="l">
                        <a:spcAft>
                          <a:spcPts val="0"/>
                        </a:spcAft>
                      </a:pPr>
                      <a:r>
                        <a:rPr lang="en-US" sz="2000" kern="100">
                          <a:effectLst/>
                          <a:latin typeface="Microsoft JhengHei" charset="-120"/>
                          <a:ea typeface="Microsoft JhengHei" charset="-120"/>
                          <a:cs typeface="Microsoft JhengHei" charset="-120"/>
                        </a:rPr>
                        <a:t>14:00</a:t>
                      </a:r>
                      <a:endParaRPr lang="zh-TW" sz="2000" kern="100">
                        <a:effectLst/>
                        <a:latin typeface="Microsoft JhengHei" charset="-120"/>
                        <a:ea typeface="Microsoft JhengHei" charset="-120"/>
                        <a:cs typeface="Microsoft JhengHei" charset="-120"/>
                      </a:endParaRPr>
                    </a:p>
                  </a:txBody>
                  <a:tcPr marL="17780" marR="17780" marT="0" marB="0" anchor="ctr"/>
                </a:tc>
                <a:tc>
                  <a:txBody>
                    <a:bodyPr/>
                    <a:lstStyle/>
                    <a:p>
                      <a:pPr algn="l">
                        <a:spcAft>
                          <a:spcPts val="0"/>
                        </a:spcAft>
                      </a:pPr>
                      <a:r>
                        <a:rPr lang="zh-TW" sz="2000" kern="100">
                          <a:effectLst/>
                          <a:latin typeface="Microsoft JhengHei" charset="-120"/>
                          <a:ea typeface="Microsoft JhengHei" charset="-120"/>
                          <a:cs typeface="Microsoft JhengHei" charset="-120"/>
                        </a:rPr>
                        <a:t>餐聚結束</a:t>
                      </a:r>
                    </a:p>
                  </a:txBody>
                  <a:tcPr marL="17780" marR="17780" marT="0" marB="0" anchor="ctr"/>
                </a:tc>
                <a:tc>
                  <a:txBody>
                    <a:bodyPr/>
                    <a:lstStyle/>
                    <a:p>
                      <a:pPr algn="l">
                        <a:spcAft>
                          <a:spcPts val="0"/>
                        </a:spcAft>
                      </a:pPr>
                      <a:r>
                        <a:rPr lang="zh-TW" sz="2000" kern="100" dirty="0">
                          <a:effectLst/>
                          <a:latin typeface="Microsoft JhengHei" charset="-120"/>
                          <a:ea typeface="Microsoft JhengHei" charset="-120"/>
                          <a:cs typeface="Microsoft JhengHei" charset="-120"/>
                        </a:rPr>
                        <a:t>請貴賓記得拿取附贈隨身包，或手提袋。可任選，如：有喜歡樣式缺少，可向施姐登記，再另外替您寄出。</a:t>
                      </a:r>
                    </a:p>
                  </a:txBody>
                  <a:tcPr marL="17780" marR="17780" marT="0" marB="0" anchor="ctr"/>
                </a:tc>
              </a:tr>
            </a:tbl>
          </a:graphicData>
        </a:graphic>
      </p:graphicFrame>
      <p:sp>
        <p:nvSpPr>
          <p:cNvPr id="7" name="投影片編號版面配置區 6"/>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19</a:t>
            </a:fld>
            <a:endParaRPr lang="en-US" dirty="0"/>
          </a:p>
        </p:txBody>
      </p:sp>
    </p:spTree>
    <p:extLst>
      <p:ext uri="{BB962C8B-B14F-4D97-AF65-F5344CB8AC3E}">
        <p14:creationId xmlns:p14="http://schemas.microsoft.com/office/powerpoint/2010/main" val="1693510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400" dirty="0" smtClean="0">
                <a:solidFill>
                  <a:srgbClr val="0000CC"/>
                </a:solidFill>
              </a:rPr>
              <a:t>簡報大綱</a:t>
            </a:r>
            <a:endParaRPr lang="zh-TW" altLang="en-US" sz="4400" dirty="0">
              <a:solidFill>
                <a:srgbClr val="0000CC"/>
              </a:solidFill>
            </a:endParaRPr>
          </a:p>
        </p:txBody>
      </p:sp>
      <p:pic>
        <p:nvPicPr>
          <p:cNvPr id="4" name="內容版面配置區 3"/>
          <p:cNvPicPr>
            <a:picLocks noGrp="1" noChangeAspect="1"/>
          </p:cNvPicPr>
          <p:nvPr>
            <p:ph idx="1"/>
          </p:nvPr>
        </p:nvPicPr>
        <p:blipFill>
          <a:blip r:embed="rId2"/>
          <a:stretch>
            <a:fillRect/>
          </a:stretch>
        </p:blipFill>
        <p:spPr>
          <a:xfrm>
            <a:off x="599809" y="1600200"/>
            <a:ext cx="7944382" cy="4525963"/>
          </a:xfrm>
        </p:spPr>
      </p:pic>
      <p:sp>
        <p:nvSpPr>
          <p:cNvPr id="3" name="日期版面配置區 2"/>
          <p:cNvSpPr>
            <a:spLocks noGrp="1"/>
          </p:cNvSpPr>
          <p:nvPr>
            <p:ph type="dt" sz="half" idx="10"/>
          </p:nvPr>
        </p:nvSpPr>
        <p:spPr/>
        <p:txBody>
          <a:bodyPr/>
          <a:lstStyle/>
          <a:p>
            <a:fld id="{3F48C6E3-6893-CE40-96C7-86E5E07305FE}" type="datetime1">
              <a:rPr lang="zh-TW" altLang="en-US" smtClean="0"/>
              <a:t>2016/10/27</a:t>
            </a:fld>
            <a:endParaRPr lang="zh-TW" altLang="en-US"/>
          </a:p>
        </p:txBody>
      </p:sp>
      <p:sp>
        <p:nvSpPr>
          <p:cNvPr id="5" name="投影片編號版面配置區 4"/>
          <p:cNvSpPr>
            <a:spLocks noGrp="1"/>
          </p:cNvSpPr>
          <p:nvPr>
            <p:ph type="sldNum" sz="quarter" idx="12"/>
          </p:nvPr>
        </p:nvSpPr>
        <p:spPr/>
        <p:txBody>
          <a:bodyPr/>
          <a:lstStyle/>
          <a:p>
            <a:fld id="{8177FD80-6B7D-4560-9C98-202FD5E551AB}" type="slidenum">
              <a:rPr lang="zh-TW" altLang="en-US" smtClean="0"/>
              <a:t>2</a:t>
            </a:fld>
            <a:endParaRPr lang="zh-TW" altLang="en-US"/>
          </a:p>
        </p:txBody>
      </p:sp>
    </p:spTree>
    <p:extLst>
      <p:ext uri="{BB962C8B-B14F-4D97-AF65-F5344CB8AC3E}">
        <p14:creationId xmlns:p14="http://schemas.microsoft.com/office/powerpoint/2010/main" val="2647013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a:xfrm>
            <a:off x="17552" y="606701"/>
            <a:ext cx="9144000" cy="1143000"/>
          </a:xfrm>
        </p:spPr>
        <p:txBody>
          <a:bodyPr/>
          <a:lstStyle/>
          <a:p>
            <a:pPr marL="742950" marR="0" lvl="0" indent="-742950" defTabSz="914400" eaLnBrk="1" fontAlgn="auto" latinLnBrk="0" hangingPunct="1">
              <a:lnSpc>
                <a:spcPct val="100000"/>
              </a:lnSpc>
              <a:spcBef>
                <a:spcPts val="0"/>
              </a:spcBef>
              <a:spcAft>
                <a:spcPts val="0"/>
              </a:spcAft>
              <a:buClrTx/>
              <a:buSzTx/>
              <a:buFont typeface="+mj-lt"/>
              <a:buNone/>
              <a:tabLst/>
              <a:defRPr/>
            </a:pPr>
            <a:r>
              <a:rPr kumimoji="1" lang="zh-TW" altLang="en-US" dirty="0" smtClean="0"/>
              <a:t>說明會舉辦特點</a:t>
            </a:r>
            <a:endParaRPr kumimoji="1" lang="zh-TW" altLang="en-US" dirty="0"/>
          </a:p>
        </p:txBody>
      </p:sp>
      <p:sp>
        <p:nvSpPr>
          <p:cNvPr id="5" name="內容版面配置區 4"/>
          <p:cNvSpPr>
            <a:spLocks noGrp="1"/>
          </p:cNvSpPr>
          <p:nvPr>
            <p:ph idx="1"/>
          </p:nvPr>
        </p:nvSpPr>
        <p:spPr>
          <a:xfrm>
            <a:off x="241176" y="1749701"/>
            <a:ext cx="8651304" cy="3119459"/>
          </a:xfr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a:bodyPr>
          <a:lstStyle/>
          <a:p>
            <a:pPr algn="just"/>
            <a:r>
              <a:rPr lang="zh-TW" altLang="en-US" dirty="0" smtClean="0">
                <a:solidFill>
                  <a:schemeClr val="tx2">
                    <a:lumMod val="75000"/>
                  </a:schemeClr>
                </a:solidFill>
              </a:rPr>
              <a:t>餐食皆由旅行社提供，希望旅客都能出席參加，詳細了解旅遊需知及細節</a:t>
            </a:r>
            <a:endParaRPr lang="en-US" altLang="zh-TW" dirty="0" smtClean="0">
              <a:solidFill>
                <a:schemeClr val="tx2">
                  <a:lumMod val="75000"/>
                </a:schemeClr>
              </a:solidFill>
            </a:endParaRPr>
          </a:p>
          <a:p>
            <a:pPr algn="just">
              <a:spcBef>
                <a:spcPts val="1968"/>
              </a:spcBef>
            </a:pPr>
            <a:r>
              <a:rPr lang="zh-TW" altLang="en-US" dirty="0" smtClean="0">
                <a:solidFill>
                  <a:schemeClr val="tx2">
                    <a:lumMod val="75000"/>
                  </a:schemeClr>
                </a:solidFill>
              </a:rPr>
              <a:t>選擇舒適安靜的環境舉辦</a:t>
            </a:r>
            <a:endParaRPr lang="en-US" altLang="zh-TW" dirty="0">
              <a:solidFill>
                <a:schemeClr val="tx2">
                  <a:lumMod val="75000"/>
                </a:schemeClr>
              </a:solidFill>
            </a:endParaRPr>
          </a:p>
          <a:p>
            <a:pPr algn="just">
              <a:spcBef>
                <a:spcPts val="1968"/>
              </a:spcBef>
            </a:pPr>
            <a:r>
              <a:rPr lang="zh-TW" altLang="en-US" dirty="0" smtClean="0">
                <a:solidFill>
                  <a:schemeClr val="tx2">
                    <a:lumMod val="75000"/>
                  </a:schemeClr>
                </a:solidFill>
              </a:rPr>
              <a:t>如同聚會，讓顧客互相熟識，或與舊識互動聯繫情誼</a:t>
            </a:r>
            <a:endParaRPr lang="en-US" altLang="zh-TW" dirty="0">
              <a:solidFill>
                <a:schemeClr val="tx2">
                  <a:lumMod val="75000"/>
                </a:schemeClr>
              </a:solidFill>
            </a:endParaRPr>
          </a:p>
          <a:p>
            <a:pPr algn="just"/>
            <a:endParaRPr lang="zh-TW" altLang="en-US" dirty="0">
              <a:solidFill>
                <a:schemeClr val="tx2">
                  <a:lumMod val="75000"/>
                </a:schemeClr>
              </a:solidFill>
            </a:endParaRPr>
          </a:p>
        </p:txBody>
      </p:sp>
      <p:sp>
        <p:nvSpPr>
          <p:cNvPr id="6" name="投影片編號版面配置區 5"/>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20</a:t>
            </a:fld>
            <a:endParaRPr lang="en-US" dirty="0"/>
          </a:p>
        </p:txBody>
      </p:sp>
      <p:sp>
        <p:nvSpPr>
          <p:cNvPr id="7"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2016/10/28</a:t>
            </a:fld>
            <a:endParaRPr lang="zh-TW" altLang="en-US"/>
          </a:p>
        </p:txBody>
      </p:sp>
    </p:spTree>
    <p:extLst>
      <p:ext uri="{BB962C8B-B14F-4D97-AF65-F5344CB8AC3E}">
        <p14:creationId xmlns:p14="http://schemas.microsoft.com/office/powerpoint/2010/main" val="456875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marL="742950" indent="-742950">
              <a:buFont typeface="+mj-lt"/>
              <a:buAutoNum type="arabicPeriod" startAt="7"/>
            </a:pPr>
            <a:r>
              <a:rPr kumimoji="1" lang="zh-TW" altLang="en-US" dirty="0" smtClean="0"/>
              <a:t>出發前與旅途中提供簡易餐點</a:t>
            </a:r>
            <a:endParaRPr kumimoji="1" lang="zh-TW" altLang="en-US" dirty="0"/>
          </a:p>
        </p:txBody>
      </p:sp>
      <p:graphicFrame>
        <p:nvGraphicFramePr>
          <p:cNvPr id="6" name="表格 5"/>
          <p:cNvGraphicFramePr>
            <a:graphicFrameLocks noGrp="1"/>
          </p:cNvGraphicFramePr>
          <p:nvPr>
            <p:extLst>
              <p:ext uri="{D42A27DB-BD31-4B8C-83A1-F6EECF244321}">
                <p14:modId xmlns:p14="http://schemas.microsoft.com/office/powerpoint/2010/main" val="572936408"/>
              </p:ext>
            </p:extLst>
          </p:nvPr>
        </p:nvGraphicFramePr>
        <p:xfrm>
          <a:off x="179512" y="1785249"/>
          <a:ext cx="4176464" cy="4153177"/>
        </p:xfrm>
        <a:graphic>
          <a:graphicData uri="http://schemas.openxmlformats.org/drawingml/2006/table">
            <a:tbl>
              <a:tblPr firstRow="1" firstCol="1" bandRow="1">
                <a:tableStyleId>{5C22544A-7EE6-4342-B048-85BDC9FD1C3A}</a:tableStyleId>
              </a:tblPr>
              <a:tblGrid>
                <a:gridCol w="1944216"/>
                <a:gridCol w="2232248"/>
              </a:tblGrid>
              <a:tr h="338280">
                <a:tc>
                  <a:txBody>
                    <a:bodyPr/>
                    <a:lstStyle/>
                    <a:p>
                      <a:pPr algn="ctr">
                        <a:spcAft>
                          <a:spcPts val="0"/>
                        </a:spcAft>
                      </a:pPr>
                      <a:r>
                        <a:rPr lang="zh-TW" altLang="en-US" sz="2400" kern="100" dirty="0" smtClean="0">
                          <a:effectLst/>
                          <a:latin typeface="Microsoft JhengHei" charset="-120"/>
                          <a:ea typeface="Microsoft JhengHei" charset="-120"/>
                          <a:cs typeface="Microsoft JhengHei" charset="-120"/>
                        </a:rPr>
                        <a:t>正餐</a:t>
                      </a:r>
                      <a:r>
                        <a:rPr lang="zh-TW" sz="2400" kern="100" dirty="0" smtClean="0">
                          <a:effectLst/>
                          <a:latin typeface="Microsoft JhengHei" charset="-120"/>
                          <a:ea typeface="Microsoft JhengHei" charset="-120"/>
                          <a:cs typeface="Microsoft JhengHei" charset="-120"/>
                        </a:rPr>
                        <a:t>店</a:t>
                      </a:r>
                      <a:r>
                        <a:rPr lang="zh-TW" altLang="en-US" sz="2400" kern="100" dirty="0" smtClean="0">
                          <a:effectLst/>
                          <a:latin typeface="Microsoft JhengHei" charset="-120"/>
                          <a:ea typeface="Microsoft JhengHei" charset="-120"/>
                          <a:cs typeface="Microsoft JhengHei" charset="-120"/>
                        </a:rPr>
                        <a:t>家</a:t>
                      </a:r>
                      <a:endParaRPr lang="zh-TW" sz="2400" kern="100" dirty="0">
                        <a:effectLst/>
                        <a:latin typeface="Microsoft JhengHei" charset="-120"/>
                        <a:ea typeface="Microsoft JhengHei" charset="-120"/>
                        <a:cs typeface="Microsoft JhengHei" charset="-120"/>
                      </a:endParaRPr>
                    </a:p>
                  </a:txBody>
                  <a:tcPr marL="17780" marR="17780" marT="0" marB="0"/>
                </a:tc>
                <a:tc>
                  <a:txBody>
                    <a:bodyPr/>
                    <a:lstStyle/>
                    <a:p>
                      <a:pPr algn="ctr">
                        <a:spcAft>
                          <a:spcPts val="0"/>
                        </a:spcAft>
                      </a:pPr>
                      <a:r>
                        <a:rPr lang="zh-TW" altLang="en-US" sz="2400" kern="100" dirty="0" smtClean="0">
                          <a:effectLst/>
                          <a:latin typeface="Microsoft JhengHei" charset="-120"/>
                          <a:ea typeface="Microsoft JhengHei" charset="-120"/>
                          <a:cs typeface="Microsoft JhengHei" charset="-120"/>
                        </a:rPr>
                        <a:t>正餐</a:t>
                      </a:r>
                      <a:r>
                        <a:rPr lang="zh-TW" sz="2400" kern="100" dirty="0" smtClean="0">
                          <a:effectLst/>
                          <a:latin typeface="Microsoft JhengHei" charset="-120"/>
                          <a:ea typeface="Microsoft JhengHei" charset="-120"/>
                          <a:cs typeface="Microsoft JhengHei" charset="-120"/>
                        </a:rPr>
                        <a:t>品項</a:t>
                      </a:r>
                      <a:endParaRPr lang="zh-TW" sz="2400" kern="100" dirty="0">
                        <a:effectLst/>
                        <a:latin typeface="Microsoft JhengHei" charset="-120"/>
                        <a:ea typeface="Microsoft JhengHei" charset="-120"/>
                        <a:cs typeface="Microsoft JhengHei" charset="-120"/>
                      </a:endParaRPr>
                    </a:p>
                  </a:txBody>
                  <a:tcPr marL="17780" marR="17780" marT="0" marB="0"/>
                </a:tc>
              </a:tr>
              <a:tr h="676559">
                <a:tc>
                  <a:txBody>
                    <a:bodyPr/>
                    <a:lstStyle/>
                    <a:p>
                      <a:pPr algn="just">
                        <a:spcAft>
                          <a:spcPts val="0"/>
                        </a:spcAft>
                      </a:pPr>
                      <a:r>
                        <a:rPr lang="zh-TW" sz="2400" kern="100" dirty="0">
                          <a:effectLst/>
                          <a:latin typeface="Microsoft JhengHei" charset="-120"/>
                          <a:ea typeface="Microsoft JhengHei" charset="-120"/>
                          <a:cs typeface="Microsoft JhengHei" charset="-120"/>
                        </a:rPr>
                        <a:t>碳烤土司</a:t>
                      </a:r>
                    </a:p>
                  </a:txBody>
                  <a:tcPr marL="17780" marR="17780"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黃金豬</a:t>
                      </a:r>
                      <a:r>
                        <a:rPr lang="zh-TW" sz="2400" kern="100" dirty="0" smtClean="0">
                          <a:effectLst/>
                          <a:latin typeface="Microsoft JhengHei" charset="-120"/>
                          <a:ea typeface="Microsoft JhengHei" charset="-120"/>
                          <a:cs typeface="Microsoft JhengHei" charset="-120"/>
                        </a:rPr>
                        <a:t>、</a:t>
                      </a:r>
                      <a:r>
                        <a:rPr lang="zh-TW" altLang="en-US" sz="2400" kern="100" dirty="0" smtClean="0">
                          <a:effectLst/>
                          <a:latin typeface="Microsoft JhengHei" charset="-120"/>
                          <a:ea typeface="Microsoft JhengHei" charset="-120"/>
                          <a:cs typeface="Microsoft JhengHei" charset="-120"/>
                        </a:rPr>
                        <a:t>鮪魚</a:t>
                      </a:r>
                      <a:r>
                        <a:rPr lang="zh-TW" altLang="zh-TW" sz="2400" kern="100" dirty="0" smtClean="0">
                          <a:effectLst/>
                          <a:latin typeface="Microsoft JhengHei" charset="-120"/>
                          <a:ea typeface="Microsoft JhengHei" charset="-120"/>
                          <a:cs typeface="Microsoft JhengHei" charset="-120"/>
                        </a:rPr>
                        <a:t>、</a:t>
                      </a:r>
                      <a:r>
                        <a:rPr lang="zh-TW" altLang="en-US" sz="2400" kern="100" dirty="0" smtClean="0">
                          <a:effectLst/>
                          <a:latin typeface="Microsoft JhengHei" charset="-120"/>
                          <a:ea typeface="Microsoft JhengHei" charset="-120"/>
                          <a:cs typeface="Microsoft JhengHei" charset="-120"/>
                        </a:rPr>
                        <a:t>燒肉蛋</a:t>
                      </a:r>
                      <a:endParaRPr lang="zh-TW" sz="2400" kern="100" dirty="0">
                        <a:effectLst/>
                        <a:latin typeface="Microsoft JhengHei" charset="-120"/>
                        <a:ea typeface="Microsoft JhengHei" charset="-120"/>
                        <a:cs typeface="Microsoft JhengHei" charset="-120"/>
                      </a:endParaRPr>
                    </a:p>
                  </a:txBody>
                  <a:tcPr marL="17780" marR="17780" marT="0" marB="0"/>
                </a:tc>
              </a:tr>
              <a:tr h="1014839">
                <a:tc>
                  <a:txBody>
                    <a:bodyPr/>
                    <a:lstStyle/>
                    <a:p>
                      <a:pPr algn="just">
                        <a:spcAft>
                          <a:spcPts val="0"/>
                        </a:spcAft>
                      </a:pPr>
                      <a:r>
                        <a:rPr lang="zh-TW" sz="2400" kern="100" dirty="0">
                          <a:effectLst/>
                          <a:latin typeface="Microsoft JhengHei" charset="-120"/>
                          <a:ea typeface="Microsoft JhengHei" charset="-120"/>
                          <a:cs typeface="Microsoft JhengHei" charset="-120"/>
                        </a:rPr>
                        <a:t>燕巢火雞肉飯</a:t>
                      </a:r>
                    </a:p>
                  </a:txBody>
                  <a:tcPr marL="17780" marR="17780"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綜合</a:t>
                      </a:r>
                      <a:r>
                        <a:rPr lang="zh-TW" sz="2400" kern="100" dirty="0" smtClean="0">
                          <a:effectLst/>
                          <a:latin typeface="Microsoft JhengHei" charset="-120"/>
                          <a:ea typeface="Microsoft JhengHei" charset="-120"/>
                          <a:cs typeface="Microsoft JhengHei" charset="-120"/>
                        </a:rPr>
                        <a:t>飯包</a:t>
                      </a:r>
                      <a:r>
                        <a:rPr lang="zh-TW" altLang="zh-TW" sz="2400" kern="100" dirty="0" smtClean="0">
                          <a:effectLst/>
                          <a:latin typeface="Microsoft JhengHei" charset="-120"/>
                          <a:ea typeface="Microsoft JhengHei" charset="-120"/>
                          <a:cs typeface="Microsoft JhengHei" charset="-120"/>
                        </a:rPr>
                        <a:t>、</a:t>
                      </a:r>
                      <a:r>
                        <a:rPr lang="zh-TW" altLang="en-US" sz="2400" kern="100" dirty="0" smtClean="0">
                          <a:effectLst/>
                          <a:latin typeface="Microsoft JhengHei" charset="-120"/>
                          <a:ea typeface="Microsoft JhengHei" charset="-120"/>
                          <a:cs typeface="Microsoft JhengHei" charset="-120"/>
                        </a:rPr>
                        <a:t>火雞肉飯包</a:t>
                      </a:r>
                      <a:r>
                        <a:rPr lang="zh-TW" altLang="zh-TW" sz="2400" kern="100" dirty="0" smtClean="0">
                          <a:effectLst/>
                          <a:latin typeface="Microsoft JhengHei" charset="-120"/>
                          <a:ea typeface="Microsoft JhengHei" charset="-120"/>
                          <a:cs typeface="Microsoft JhengHei" charset="-120"/>
                        </a:rPr>
                        <a:t>、</a:t>
                      </a:r>
                      <a:r>
                        <a:rPr lang="zh-TW" altLang="en-US" sz="2400" kern="100" dirty="0" smtClean="0">
                          <a:effectLst/>
                          <a:latin typeface="Microsoft JhengHei" charset="-120"/>
                          <a:ea typeface="Microsoft JhengHei" charset="-120"/>
                          <a:cs typeface="Microsoft JhengHei" charset="-120"/>
                        </a:rPr>
                        <a:t>香菇肉飯包</a:t>
                      </a:r>
                      <a:r>
                        <a:rPr lang="zh-TW" altLang="zh-TW" sz="2400" kern="100" dirty="0" smtClean="0">
                          <a:effectLst/>
                          <a:latin typeface="Microsoft JhengHei" charset="-120"/>
                          <a:ea typeface="Microsoft JhengHei" charset="-120"/>
                          <a:cs typeface="Microsoft JhengHei" charset="-120"/>
                        </a:rPr>
                        <a:t>、</a:t>
                      </a:r>
                      <a:r>
                        <a:rPr lang="zh-TW" altLang="en-US" sz="2400" kern="100" dirty="0" smtClean="0">
                          <a:effectLst/>
                          <a:latin typeface="Microsoft JhengHei" charset="-120"/>
                          <a:ea typeface="Microsoft JhengHei" charset="-120"/>
                          <a:cs typeface="Microsoft JhengHei" charset="-120"/>
                        </a:rPr>
                        <a:t>鯖魚飯包</a:t>
                      </a:r>
                      <a:endParaRPr lang="zh-TW" sz="2400" kern="100" dirty="0">
                        <a:effectLst/>
                        <a:latin typeface="Microsoft JhengHei" charset="-120"/>
                        <a:ea typeface="Microsoft JhengHei" charset="-120"/>
                        <a:cs typeface="Microsoft JhengHei" charset="-120"/>
                      </a:endParaRPr>
                    </a:p>
                  </a:txBody>
                  <a:tcPr marL="17780" marR="17780" marT="0" marB="0"/>
                </a:tc>
              </a:tr>
              <a:tr h="676559">
                <a:tc>
                  <a:txBody>
                    <a:bodyPr/>
                    <a:lstStyle/>
                    <a:p>
                      <a:pPr algn="just">
                        <a:spcAft>
                          <a:spcPts val="0"/>
                        </a:spcAft>
                      </a:pPr>
                      <a:r>
                        <a:rPr lang="zh-TW" sz="2400" kern="100">
                          <a:effectLst/>
                          <a:latin typeface="Microsoft JhengHei" charset="-120"/>
                          <a:ea typeface="Microsoft JhengHei" charset="-120"/>
                          <a:cs typeface="Microsoft JhengHei" charset="-120"/>
                        </a:rPr>
                        <a:t>摩斯漢堡</a:t>
                      </a:r>
                    </a:p>
                  </a:txBody>
                  <a:tcPr marL="17780" marR="17780"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各類米漢堡、鮮蝦堡</a:t>
                      </a:r>
                    </a:p>
                  </a:txBody>
                  <a:tcPr marL="17780" marR="17780" marT="0" marB="0"/>
                </a:tc>
              </a:tr>
              <a:tr h="733895">
                <a:tc>
                  <a:txBody>
                    <a:bodyPr/>
                    <a:lstStyle/>
                    <a:p>
                      <a:pPr algn="just">
                        <a:spcAft>
                          <a:spcPts val="0"/>
                        </a:spcAft>
                      </a:pPr>
                      <a:r>
                        <a:rPr lang="zh-TW" sz="2400" kern="100" dirty="0">
                          <a:effectLst/>
                          <a:latin typeface="Microsoft JhengHei" charset="-120"/>
                          <a:ea typeface="Microsoft JhengHei" charset="-120"/>
                          <a:cs typeface="Microsoft JhengHei" charset="-120"/>
                        </a:rPr>
                        <a:t>悟饕池上飯包</a:t>
                      </a:r>
                    </a:p>
                  </a:txBody>
                  <a:tcPr marL="17780" marR="17780"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滷雞腿飯包、悟饕排骨飯包</a:t>
                      </a:r>
                    </a:p>
                  </a:txBody>
                  <a:tcPr marL="17780" marR="17780" marT="0" marB="0"/>
                </a:tc>
              </a:tr>
              <a:tr h="493202">
                <a:tc>
                  <a:txBody>
                    <a:bodyPr/>
                    <a:lstStyle/>
                    <a:p>
                      <a:pPr algn="just">
                        <a:spcAft>
                          <a:spcPts val="0"/>
                        </a:spcAft>
                      </a:pPr>
                      <a:r>
                        <a:rPr lang="zh-TW" sz="2400" kern="100" dirty="0">
                          <a:effectLst/>
                          <a:latin typeface="Microsoft JhengHei" charset="-120"/>
                          <a:ea typeface="Microsoft JhengHei" charset="-120"/>
                          <a:cs typeface="Microsoft JhengHei" charset="-120"/>
                        </a:rPr>
                        <a:t>小園日式料理</a:t>
                      </a:r>
                    </a:p>
                  </a:txBody>
                  <a:tcPr marL="17780" marR="17780" marT="0" marB="0"/>
                </a:tc>
                <a:tc>
                  <a:txBody>
                    <a:bodyPr/>
                    <a:lstStyle/>
                    <a:p>
                      <a:pPr algn="just">
                        <a:spcAft>
                          <a:spcPts val="0"/>
                        </a:spcAft>
                      </a:pPr>
                      <a:r>
                        <a:rPr lang="zh-TW" sz="2400" kern="100" dirty="0">
                          <a:effectLst/>
                          <a:latin typeface="Microsoft JhengHei" charset="-120"/>
                          <a:ea typeface="Microsoft JhengHei" charset="-120"/>
                          <a:cs typeface="Microsoft JhengHei" charset="-120"/>
                        </a:rPr>
                        <a:t>日式便當</a:t>
                      </a:r>
                    </a:p>
                  </a:txBody>
                  <a:tcPr marL="17780" marR="17780" marT="0" marB="0"/>
                </a:tc>
              </a:tr>
            </a:tbl>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014187389"/>
              </p:ext>
            </p:extLst>
          </p:nvPr>
        </p:nvGraphicFramePr>
        <p:xfrm>
          <a:off x="4644008" y="1340768"/>
          <a:ext cx="4176464" cy="5174775"/>
        </p:xfrm>
        <a:graphic>
          <a:graphicData uri="http://schemas.openxmlformats.org/drawingml/2006/table">
            <a:tbl>
              <a:tblPr firstRow="1" firstCol="1" bandRow="1">
                <a:tableStyleId>{5C22544A-7EE6-4342-B048-85BDC9FD1C3A}</a:tableStyleId>
              </a:tblPr>
              <a:tblGrid>
                <a:gridCol w="2436271"/>
                <a:gridCol w="1740193"/>
              </a:tblGrid>
              <a:tr h="319313">
                <a:tc>
                  <a:txBody>
                    <a:bodyPr/>
                    <a:lstStyle/>
                    <a:p>
                      <a:pPr algn="ctr">
                        <a:spcAft>
                          <a:spcPts val="0"/>
                        </a:spcAft>
                      </a:pPr>
                      <a:r>
                        <a:rPr lang="zh-TW" sz="2400" kern="100" dirty="0">
                          <a:effectLst/>
                          <a:latin typeface="Microsoft JhengHei" charset="-120"/>
                          <a:ea typeface="Microsoft JhengHei" charset="-120"/>
                          <a:cs typeface="Microsoft JhengHei" charset="-120"/>
                        </a:rPr>
                        <a:t>點心店家</a:t>
                      </a:r>
                    </a:p>
                  </a:txBody>
                  <a:tcPr marL="17780" marR="17780" marT="0" marB="0"/>
                </a:tc>
                <a:tc>
                  <a:txBody>
                    <a:bodyPr/>
                    <a:lstStyle/>
                    <a:p>
                      <a:pPr algn="ctr">
                        <a:spcAft>
                          <a:spcPts val="0"/>
                        </a:spcAft>
                      </a:pPr>
                      <a:r>
                        <a:rPr lang="zh-TW" altLang="en-US" sz="2400" kern="100" dirty="0" smtClean="0">
                          <a:effectLst/>
                          <a:latin typeface="Microsoft JhengHei" charset="-120"/>
                          <a:ea typeface="Microsoft JhengHei" charset="-120"/>
                          <a:cs typeface="Microsoft JhengHei" charset="-120"/>
                        </a:rPr>
                        <a:t>點心</a:t>
                      </a:r>
                      <a:r>
                        <a:rPr lang="zh-TW" sz="2400" kern="100" dirty="0" smtClean="0">
                          <a:effectLst/>
                          <a:latin typeface="Microsoft JhengHei" charset="-120"/>
                          <a:ea typeface="Microsoft JhengHei" charset="-120"/>
                          <a:cs typeface="Microsoft JhengHei" charset="-120"/>
                        </a:rPr>
                        <a:t>品項</a:t>
                      </a:r>
                      <a:endParaRPr lang="zh-TW" sz="2400" kern="100" dirty="0">
                        <a:effectLst/>
                        <a:latin typeface="Microsoft JhengHei" charset="-120"/>
                        <a:ea typeface="Microsoft JhengHei" charset="-120"/>
                        <a:cs typeface="Microsoft JhengHei" charset="-120"/>
                      </a:endParaRPr>
                    </a:p>
                  </a:txBody>
                  <a:tcPr marL="17780" marR="17780" marT="0" marB="0"/>
                </a:tc>
              </a:tr>
              <a:tr h="1277252">
                <a:tc>
                  <a:txBody>
                    <a:bodyPr/>
                    <a:lstStyle/>
                    <a:p>
                      <a:pPr algn="l">
                        <a:spcAft>
                          <a:spcPts val="0"/>
                        </a:spcAft>
                      </a:pPr>
                      <a:r>
                        <a:rPr lang="zh-TW" sz="2400" kern="100" dirty="0">
                          <a:effectLst/>
                          <a:latin typeface="Microsoft JhengHei" charset="-120"/>
                          <a:ea typeface="Microsoft JhengHei" charset="-120"/>
                          <a:cs typeface="Microsoft JhengHei" charset="-120"/>
                        </a:rPr>
                        <a:t>義美</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狀元煎餅、起司蛋糕、核桃糕、綠豆糕</a:t>
                      </a:r>
                    </a:p>
                  </a:txBody>
                  <a:tcPr marL="17780" marR="17780" marT="0" marB="0"/>
                </a:tc>
              </a:tr>
              <a:tr h="419895">
                <a:tc>
                  <a:txBody>
                    <a:bodyPr/>
                    <a:lstStyle/>
                    <a:p>
                      <a:pPr algn="l">
                        <a:spcAft>
                          <a:spcPts val="0"/>
                        </a:spcAft>
                      </a:pPr>
                      <a:r>
                        <a:rPr lang="zh-TW" sz="2400" kern="100" dirty="0">
                          <a:effectLst/>
                          <a:latin typeface="Microsoft JhengHei" charset="-120"/>
                          <a:ea typeface="Microsoft JhengHei" charset="-120"/>
                          <a:cs typeface="Microsoft JhengHei" charset="-120"/>
                        </a:rPr>
                        <a:t>微熱山丘</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鳳梨酥</a:t>
                      </a:r>
                    </a:p>
                  </a:txBody>
                  <a:tcPr marL="17780" marR="17780" marT="0" marB="0"/>
                </a:tc>
              </a:tr>
              <a:tr h="638626">
                <a:tc>
                  <a:txBody>
                    <a:bodyPr/>
                    <a:lstStyle/>
                    <a:p>
                      <a:pPr algn="l">
                        <a:spcAft>
                          <a:spcPts val="0"/>
                        </a:spcAft>
                      </a:pPr>
                      <a:r>
                        <a:rPr lang="zh-TW" sz="2400" kern="100" dirty="0">
                          <a:effectLst/>
                          <a:latin typeface="Microsoft JhengHei" charset="-120"/>
                          <a:ea typeface="Microsoft JhengHei" charset="-120"/>
                          <a:cs typeface="Microsoft JhengHei" charset="-120"/>
                        </a:rPr>
                        <a:t>無毒的家</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核桃、綜合果仁</a:t>
                      </a:r>
                    </a:p>
                  </a:txBody>
                  <a:tcPr marL="17780" marR="17780" marT="0" marB="0"/>
                </a:tc>
              </a:tr>
              <a:tr h="638626">
                <a:tc>
                  <a:txBody>
                    <a:bodyPr/>
                    <a:lstStyle/>
                    <a:p>
                      <a:pPr algn="l">
                        <a:spcAft>
                          <a:spcPts val="0"/>
                        </a:spcAft>
                      </a:pPr>
                      <a:r>
                        <a:rPr lang="en-US" sz="2400" kern="100" dirty="0">
                          <a:effectLst/>
                          <a:latin typeface="Microsoft JhengHei" charset="-120"/>
                          <a:ea typeface="Microsoft JhengHei" charset="-120"/>
                          <a:cs typeface="Microsoft JhengHei" charset="-120"/>
                        </a:rPr>
                        <a:t>Patisserie F2</a:t>
                      </a:r>
                      <a:r>
                        <a:rPr lang="zh-TW" sz="2400" kern="100" dirty="0">
                          <a:effectLst/>
                          <a:latin typeface="Microsoft JhengHei" charset="-120"/>
                          <a:ea typeface="Microsoft JhengHei" charset="-120"/>
                          <a:cs typeface="Microsoft JhengHei" charset="-120"/>
                        </a:rPr>
                        <a:t>法式甜點</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義式脆餅</a:t>
                      </a:r>
                    </a:p>
                  </a:txBody>
                  <a:tcPr marL="17780" marR="17780" marT="0" marB="0"/>
                </a:tc>
              </a:tr>
              <a:tr h="638626">
                <a:tc>
                  <a:txBody>
                    <a:bodyPr/>
                    <a:lstStyle/>
                    <a:p>
                      <a:pPr algn="l">
                        <a:spcAft>
                          <a:spcPts val="0"/>
                        </a:spcAft>
                      </a:pPr>
                      <a:r>
                        <a:rPr lang="zh-TW" sz="2400" kern="100" dirty="0">
                          <a:effectLst/>
                          <a:latin typeface="Microsoft JhengHei" charset="-120"/>
                          <a:ea typeface="Microsoft JhengHei" charset="-120"/>
                          <a:cs typeface="Microsoft JhengHei" charset="-120"/>
                        </a:rPr>
                        <a:t>高雄機場躉泰食品</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紅豆</a:t>
                      </a:r>
                      <a:r>
                        <a:rPr lang="en-US" sz="2400" kern="100" dirty="0">
                          <a:effectLst/>
                          <a:latin typeface="Microsoft JhengHei" charset="-120"/>
                          <a:ea typeface="Microsoft JhengHei" charset="-120"/>
                          <a:cs typeface="Microsoft JhengHei" charset="-120"/>
                        </a:rPr>
                        <a:t>Q</a:t>
                      </a:r>
                      <a:r>
                        <a:rPr lang="zh-TW" sz="2400" kern="100" dirty="0">
                          <a:effectLst/>
                          <a:latin typeface="Microsoft JhengHei" charset="-120"/>
                          <a:ea typeface="Microsoft JhengHei" charset="-120"/>
                          <a:cs typeface="Microsoft JhengHei" charset="-120"/>
                        </a:rPr>
                        <a:t>餅</a:t>
                      </a:r>
                    </a:p>
                  </a:txBody>
                  <a:tcPr marL="17780" marR="17780" marT="0" marB="0"/>
                </a:tc>
              </a:tr>
              <a:tr h="638626">
                <a:tc>
                  <a:txBody>
                    <a:bodyPr/>
                    <a:lstStyle/>
                    <a:p>
                      <a:pPr algn="l">
                        <a:spcAft>
                          <a:spcPts val="0"/>
                        </a:spcAft>
                      </a:pPr>
                      <a:r>
                        <a:rPr lang="zh-TW" sz="2400" kern="100" dirty="0">
                          <a:effectLst/>
                          <a:latin typeface="Microsoft JhengHei" charset="-120"/>
                          <a:ea typeface="Microsoft JhengHei" charset="-120"/>
                          <a:cs typeface="Microsoft JhengHei" charset="-120"/>
                        </a:rPr>
                        <a:t>方師傅點心坊</a:t>
                      </a:r>
                    </a:p>
                  </a:txBody>
                  <a:tcPr marL="17780" marR="17780" marT="0" marB="0"/>
                </a:tc>
                <a:tc>
                  <a:txBody>
                    <a:bodyPr/>
                    <a:lstStyle/>
                    <a:p>
                      <a:pPr algn="ctr">
                        <a:spcAft>
                          <a:spcPts val="0"/>
                        </a:spcAft>
                      </a:pPr>
                      <a:r>
                        <a:rPr lang="zh-TW" sz="2400" kern="100" dirty="0">
                          <a:effectLst/>
                          <a:latin typeface="Microsoft JhengHei" charset="-120"/>
                          <a:ea typeface="Microsoft JhengHei" charset="-120"/>
                          <a:cs typeface="Microsoft JhengHei" charset="-120"/>
                        </a:rPr>
                        <a:t>養生脆片米菓</a:t>
                      </a:r>
                    </a:p>
                  </a:txBody>
                  <a:tcPr marL="17780" marR="17780" marT="0" marB="0"/>
                </a:tc>
              </a:tr>
            </a:tbl>
          </a:graphicData>
        </a:graphic>
      </p:graphicFrame>
      <p:sp>
        <p:nvSpPr>
          <p:cNvPr id="8" name="投影片編號版面配置區 7"/>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21</a:t>
            </a:fld>
            <a:endParaRPr lang="en-US" dirty="0"/>
          </a:p>
        </p:txBody>
      </p:sp>
      <p:sp>
        <p:nvSpPr>
          <p:cNvPr id="9"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2016/10/27</a:t>
            </a:fld>
            <a:endParaRPr lang="zh-TW" altLang="en-US"/>
          </a:p>
        </p:txBody>
      </p:sp>
    </p:spTree>
    <p:extLst>
      <p:ext uri="{BB962C8B-B14F-4D97-AF65-F5344CB8AC3E}">
        <p14:creationId xmlns:p14="http://schemas.microsoft.com/office/powerpoint/2010/main" val="20619977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p:cNvSpPr>
            <a:spLocks noGrp="1"/>
          </p:cNvSpPr>
          <p:nvPr>
            <p:ph type="ctrTitle"/>
          </p:nvPr>
        </p:nvSpPr>
        <p:spPr/>
        <p:txBody>
          <a:bodyPr/>
          <a:lstStyle/>
          <a:p>
            <a:r>
              <a:rPr lang="zh-TW" altLang="en-US" dirty="0" smtClean="0">
                <a:solidFill>
                  <a:srgbClr val="0000CC"/>
                </a:solidFill>
              </a:rPr>
              <a:t>結論與建議</a:t>
            </a:r>
            <a:endParaRPr lang="zh-TW" altLang="en-US" dirty="0">
              <a:solidFill>
                <a:srgbClr val="0000CC"/>
              </a:solidFill>
            </a:endParaRPr>
          </a:p>
        </p:txBody>
      </p:sp>
      <p:sp>
        <p:nvSpPr>
          <p:cNvPr id="3" name="日期版面配置區 2"/>
          <p:cNvSpPr>
            <a:spLocks noGrp="1"/>
          </p:cNvSpPr>
          <p:nvPr>
            <p:ph type="dt" sz="half" idx="10"/>
          </p:nvPr>
        </p:nvSpPr>
        <p:spPr/>
        <p:txBody>
          <a:bodyPr/>
          <a:lstStyle/>
          <a:p>
            <a:fld id="{9D0960EE-ECE5-DF4D-9BEF-FAB8BD799DFD}" type="datetime1">
              <a:rPr lang="zh-TW" altLang="en-US" smtClean="0"/>
              <a:pPr/>
              <a:t>2016/10/28</a:t>
            </a:fld>
            <a:endParaRPr lang="zh-TW" altLang="en-US"/>
          </a:p>
        </p:txBody>
      </p:sp>
      <p:sp>
        <p:nvSpPr>
          <p:cNvPr id="5" name="投影片編號版面配置區 4"/>
          <p:cNvSpPr>
            <a:spLocks noGrp="1"/>
          </p:cNvSpPr>
          <p:nvPr>
            <p:ph type="sldNum" sz="quarter" idx="12"/>
          </p:nvPr>
        </p:nvSpPr>
        <p:spPr/>
        <p:txBody>
          <a:bodyPr/>
          <a:lstStyle/>
          <a:p>
            <a:fld id="{6215B1F7-9B10-4EA8-9E72-A02D15876458}" type="slidenum">
              <a:rPr lang="zh-TW" altLang="en-US" smtClean="0"/>
              <a:pPr/>
              <a:t>22</a:t>
            </a:fld>
            <a:endParaRPr lang="zh-TW" altLang="en-US"/>
          </a:p>
        </p:txBody>
      </p:sp>
      <p:sp>
        <p:nvSpPr>
          <p:cNvPr id="2" name="副標題 1"/>
          <p:cNvSpPr>
            <a:spLocks noGrp="1"/>
          </p:cNvSpPr>
          <p:nvPr>
            <p:ph type="subTitle" idx="4294967295"/>
          </p:nvPr>
        </p:nvSpPr>
        <p:spPr>
          <a:xfrm>
            <a:off x="0" y="1658938"/>
            <a:ext cx="8856663" cy="4578350"/>
          </a:xfrm>
          <a:solidFill>
            <a:schemeClr val="tx2">
              <a:lumMod val="40000"/>
              <a:lumOff val="60000"/>
              <a:alpha val="67000"/>
            </a:schemeClr>
          </a:solidFill>
          <a:ln>
            <a:solidFill>
              <a:schemeClr val="lt1">
                <a:hueOff val="0"/>
                <a:satOff val="0"/>
                <a:lumOff val="0"/>
              </a:schemeClr>
            </a:solidFill>
          </a:ln>
          <a:effectLst>
            <a:glow rad="431800">
              <a:schemeClr val="accent1">
                <a:lumMod val="20000"/>
                <a:lumOff val="80000"/>
                <a:alpha val="80000"/>
              </a:schemeClr>
            </a:glow>
            <a:softEdge rad="533400"/>
          </a:effectLst>
        </p:spPr>
        <p:txBody>
          <a:bodyPr/>
          <a:lstStyle/>
          <a:p>
            <a:pPr marL="457200" lvl="0" indent="-457200">
              <a:buFont typeface="Wingdings" charset="2"/>
              <a:buChar char="Ø"/>
            </a:pPr>
            <a:r>
              <a:rPr lang="zh-TW" altLang="en-US" dirty="0" smtClean="0">
                <a:solidFill>
                  <a:srgbClr val="CC0066"/>
                </a:solidFill>
              </a:rPr>
              <a:t>服務需具</a:t>
            </a:r>
            <a:r>
              <a:rPr lang="zh-TW" altLang="en-US" dirty="0">
                <a:solidFill>
                  <a:srgbClr val="CC0066"/>
                </a:solidFill>
              </a:rPr>
              <a:t>獨特性與細心</a:t>
            </a:r>
            <a:r>
              <a:rPr lang="zh-TW" altLang="en-US" dirty="0" smtClean="0">
                <a:solidFill>
                  <a:srgbClr val="CC0066"/>
                </a:solidFill>
              </a:rPr>
              <a:t>，做出差異化區別市場</a:t>
            </a:r>
            <a:endParaRPr lang="en-US" altLang="zh-TW" dirty="0" smtClean="0">
              <a:solidFill>
                <a:srgbClr val="CC0066"/>
              </a:solidFill>
            </a:endParaRPr>
          </a:p>
          <a:p>
            <a:pPr marL="857250" lvl="1" indent="-457200">
              <a:spcBef>
                <a:spcPts val="1968"/>
              </a:spcBef>
              <a:buFont typeface="Wingdings" charset="2"/>
              <a:buChar char="l"/>
            </a:pPr>
            <a:r>
              <a:rPr lang="zh-TW" altLang="en-US" dirty="0" smtClean="0"/>
              <a:t>個案旅行社與旅客情同</a:t>
            </a:r>
            <a:r>
              <a:rPr lang="zh-TW" altLang="en-US" dirty="0" smtClean="0"/>
              <a:t>家人的相處模式</a:t>
            </a:r>
            <a:r>
              <a:rPr lang="zh-TW" altLang="en-US" dirty="0" smtClean="0"/>
              <a:t>，拉近</a:t>
            </a:r>
            <a:r>
              <a:rPr lang="zh-TW" altLang="en-US" dirty="0" smtClean="0"/>
              <a:t>彼此關係</a:t>
            </a:r>
            <a:r>
              <a:rPr lang="zh-TW" altLang="en-US" dirty="0"/>
              <a:t>，</a:t>
            </a:r>
            <a:r>
              <a:rPr lang="zh-TW" altLang="en-US" dirty="0" smtClean="0"/>
              <a:t>帶給顧客感受</a:t>
            </a:r>
            <a:r>
              <a:rPr lang="zh-TW" altLang="en-US" dirty="0" smtClean="0"/>
              <a:t>不僅於銷售，而是快樂</a:t>
            </a:r>
            <a:r>
              <a:rPr lang="zh-TW" altLang="en-US" dirty="0"/>
              <a:t>與</a:t>
            </a:r>
            <a:r>
              <a:rPr lang="zh-TW" altLang="en-US" dirty="0" smtClean="0"/>
              <a:t>溫暖</a:t>
            </a:r>
            <a:r>
              <a:rPr lang="zh-TW" altLang="en-US" dirty="0" smtClean="0"/>
              <a:t>，相互間建立</a:t>
            </a:r>
            <a:r>
              <a:rPr lang="zh-TW" altLang="en-US" dirty="0" smtClean="0"/>
              <a:t>有溫度的互動</a:t>
            </a:r>
            <a:endParaRPr lang="en-US" altLang="zh-TW" dirty="0"/>
          </a:p>
          <a:p>
            <a:pPr marL="857250" lvl="1" indent="-457200">
              <a:spcBef>
                <a:spcPts val="1968"/>
              </a:spcBef>
              <a:buFont typeface="Wingdings" charset="2"/>
              <a:buChar char="l"/>
            </a:pPr>
            <a:r>
              <a:rPr lang="zh-TW" altLang="en-US" dirty="0" smtClean="0"/>
              <a:t>顧客信賴感建立是長期維持穩定的</a:t>
            </a:r>
            <a:r>
              <a:rPr lang="zh-TW" altLang="en-US" dirty="0"/>
              <a:t>品質</a:t>
            </a:r>
            <a:r>
              <a:rPr lang="zh-TW" altLang="en-US" dirty="0" smtClean="0"/>
              <a:t>，讓新舊顧客皆感到安心</a:t>
            </a:r>
            <a:endParaRPr lang="en-US" altLang="zh-TW" dirty="0"/>
          </a:p>
          <a:p>
            <a:pPr marL="457200" indent="-457200">
              <a:buFont typeface="Wingdings" charset="2"/>
              <a:buChar char="Ø"/>
            </a:pPr>
            <a:endParaRPr lang="zh-TW" altLang="en-US" dirty="0"/>
          </a:p>
          <a:p>
            <a:pPr marL="457200" lvl="0" indent="-457200">
              <a:buFont typeface="Wingdings" charset="2"/>
              <a:buChar char="Ø"/>
            </a:pPr>
            <a:endParaRPr lang="en-US" altLang="zh-TW" dirty="0" smtClean="0"/>
          </a:p>
          <a:p>
            <a:pPr marL="457200" lvl="0" indent="-457200">
              <a:buFont typeface="Wingdings" charset="2"/>
              <a:buChar char="Ø"/>
            </a:pPr>
            <a:endParaRPr lang="en-US" altLang="zh-TW" dirty="0"/>
          </a:p>
          <a:p>
            <a:pPr marL="457200" lvl="0" indent="-457200">
              <a:buFont typeface="Wingdings" charset="2"/>
              <a:buChar char="Ø"/>
            </a:pPr>
            <a:endParaRPr lang="zh-TW" altLang="en-US" dirty="0"/>
          </a:p>
        </p:txBody>
      </p:sp>
    </p:spTree>
    <p:extLst>
      <p:ext uri="{BB962C8B-B14F-4D97-AF65-F5344CB8AC3E}">
        <p14:creationId xmlns:p14="http://schemas.microsoft.com/office/powerpoint/2010/main" val="20790972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ctrTitle"/>
          </p:nvPr>
        </p:nvSpPr>
        <p:spPr/>
        <p:txBody>
          <a:bodyPr/>
          <a:lstStyle/>
          <a:p>
            <a:r>
              <a:rPr lang="zh-TW" altLang="en-US" dirty="0">
                <a:solidFill>
                  <a:srgbClr val="0000CC"/>
                </a:solidFill>
              </a:rPr>
              <a:t>結論與建議</a:t>
            </a:r>
            <a:endParaRPr kumimoji="1" lang="zh-TW" altLang="en-US" dirty="0">
              <a:solidFill>
                <a:srgbClr val="0000CC"/>
              </a:solidFill>
            </a:endParaRPr>
          </a:p>
        </p:txBody>
      </p:sp>
      <p:sp>
        <p:nvSpPr>
          <p:cNvPr id="4" name="日期版面配置區 3"/>
          <p:cNvSpPr>
            <a:spLocks noGrp="1"/>
          </p:cNvSpPr>
          <p:nvPr>
            <p:ph type="dt" sz="half" idx="10"/>
          </p:nvPr>
        </p:nvSpPr>
        <p:spPr/>
        <p:txBody>
          <a:bodyPr/>
          <a:lstStyle/>
          <a:p>
            <a:fld id="{55643D33-8F01-C748-81E8-87B867EAD205}" type="datetime1">
              <a:rPr lang="zh-TW" altLang="en-US" smtClean="0"/>
              <a:t>2016/10/28</a:t>
            </a:fld>
            <a:endParaRPr lang="zh-TW" altLang="en-US"/>
          </a:p>
        </p:txBody>
      </p:sp>
      <p:sp>
        <p:nvSpPr>
          <p:cNvPr id="5" name="投影片編號版面配置區 4"/>
          <p:cNvSpPr>
            <a:spLocks noGrp="1"/>
          </p:cNvSpPr>
          <p:nvPr>
            <p:ph type="sldNum" sz="quarter" idx="12"/>
          </p:nvPr>
        </p:nvSpPr>
        <p:spPr/>
        <p:txBody>
          <a:bodyPr/>
          <a:lstStyle/>
          <a:p>
            <a:fld id="{8177FD80-6B7D-4560-9C98-202FD5E551AB}" type="slidenum">
              <a:rPr lang="zh-TW" altLang="en-US" smtClean="0"/>
              <a:t>23</a:t>
            </a:fld>
            <a:endParaRPr lang="zh-TW" altLang="en-US"/>
          </a:p>
        </p:txBody>
      </p:sp>
      <p:sp>
        <p:nvSpPr>
          <p:cNvPr id="8" name="內容版面配置區 2"/>
          <p:cNvSpPr txBox="1">
            <a:spLocks/>
          </p:cNvSpPr>
          <p:nvPr/>
        </p:nvSpPr>
        <p:spPr>
          <a:xfrm>
            <a:off x="659912" y="1844824"/>
            <a:ext cx="8363272" cy="4392488"/>
          </a:xfrm>
          <a:prstGeom prst="rect">
            <a:avLst/>
          </a:prstGeom>
          <a:solidFill>
            <a:schemeClr val="tx2">
              <a:lumMod val="40000"/>
              <a:lumOff val="60000"/>
              <a:alpha val="67000"/>
            </a:schemeClr>
          </a:solidFill>
          <a:ln>
            <a:solidFill>
              <a:schemeClr val="lt1">
                <a:hueOff val="0"/>
                <a:satOff val="0"/>
                <a:lumOff val="0"/>
              </a:schemeClr>
            </a:solidFill>
          </a:ln>
          <a:effectLst>
            <a:glow rad="431800">
              <a:schemeClr val="accent1">
                <a:lumMod val="20000"/>
                <a:lumOff val="80000"/>
                <a:alpha val="80000"/>
              </a:schemeClr>
            </a:glow>
            <a:softEdge rad="533400"/>
          </a:effectLst>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buFont typeface="Wingdings" charset="2"/>
              <a:buChar char="Ø"/>
            </a:pPr>
            <a:r>
              <a:rPr lang="zh-TW" altLang="en-US" dirty="0" smtClean="0">
                <a:solidFill>
                  <a:srgbClr val="CC0066"/>
                </a:solidFill>
              </a:rPr>
              <a:t>後續針對</a:t>
            </a:r>
            <a:r>
              <a:rPr lang="zh-TW" altLang="en-US" dirty="0" smtClean="0">
                <a:solidFill>
                  <a:srgbClr val="CC0066"/>
                </a:solidFill>
              </a:rPr>
              <a:t>長期</a:t>
            </a:r>
            <a:r>
              <a:rPr lang="zh-TW" altLang="en-US" dirty="0">
                <a:solidFill>
                  <a:srgbClr val="CC0066"/>
                </a:solidFill>
              </a:rPr>
              <a:t>導遊</a:t>
            </a:r>
            <a:r>
              <a:rPr lang="zh-TW" altLang="en-US" dirty="0" smtClean="0">
                <a:solidFill>
                  <a:srgbClr val="CC0066"/>
                </a:solidFill>
              </a:rPr>
              <a:t>與長期顧客再</a:t>
            </a:r>
            <a:r>
              <a:rPr lang="zh-TW" altLang="en-US" dirty="0">
                <a:solidFill>
                  <a:srgbClr val="CC0066"/>
                </a:solidFill>
              </a:rPr>
              <a:t>進行深入</a:t>
            </a:r>
            <a:r>
              <a:rPr lang="zh-TW" altLang="en-US" dirty="0" smtClean="0">
                <a:solidFill>
                  <a:srgbClr val="CC0066"/>
                </a:solidFill>
              </a:rPr>
              <a:t>訪談</a:t>
            </a:r>
            <a:endParaRPr lang="en-US" altLang="zh-TW" dirty="0" smtClean="0">
              <a:solidFill>
                <a:srgbClr val="CC0066"/>
              </a:solidFill>
            </a:endParaRPr>
          </a:p>
          <a:p>
            <a:pPr lvl="1">
              <a:spcBef>
                <a:spcPts val="1968"/>
              </a:spcBef>
              <a:buFont typeface="Wingdings" charset="2"/>
              <a:buChar char="l"/>
            </a:pPr>
            <a:r>
              <a:rPr lang="zh-TW" altLang="en-US" dirty="0" smtClean="0"/>
              <a:t>透過訪談長期配合導遊，探討公司經營理念及模式特點為何，與其他業者差異，再做錄音錄影與逐字記錄</a:t>
            </a:r>
            <a:endParaRPr lang="en-US" altLang="zh-TW" dirty="0" smtClean="0"/>
          </a:p>
          <a:p>
            <a:pPr lvl="1">
              <a:spcBef>
                <a:spcPts val="1968"/>
              </a:spcBef>
              <a:buFont typeface="Wingdings" charset="2"/>
              <a:buChar char="l"/>
            </a:pPr>
            <a:r>
              <a:rPr lang="zh-TW" altLang="en-US" dirty="0" smtClean="0"/>
              <a:t>為了更具體闡述顧客信賴感建立之過程</a:t>
            </a:r>
            <a:r>
              <a:rPr lang="zh-TW" altLang="en-US" dirty="0" smtClean="0"/>
              <a:t>，透過訪談參團</a:t>
            </a:r>
            <a:r>
              <a:rPr lang="en-US" altLang="zh-TW" dirty="0" smtClean="0"/>
              <a:t>10</a:t>
            </a:r>
            <a:r>
              <a:rPr lang="zh-TW" altLang="en-US" dirty="0" smtClean="0"/>
              <a:t>年以上之客戶，對於公司服務流程及參團經驗等細節做錄音錄影與逐字紀錄</a:t>
            </a:r>
            <a:endParaRPr lang="en-US" altLang="zh-TW" dirty="0" smtClean="0"/>
          </a:p>
        </p:txBody>
      </p:sp>
    </p:spTree>
    <p:extLst>
      <p:ext uri="{BB962C8B-B14F-4D97-AF65-F5344CB8AC3E}">
        <p14:creationId xmlns:p14="http://schemas.microsoft.com/office/powerpoint/2010/main" val="13916453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日期版面配置區 4"/>
          <p:cNvSpPr>
            <a:spLocks noGrp="1"/>
          </p:cNvSpPr>
          <p:nvPr>
            <p:ph type="dt" sz="half" idx="10"/>
          </p:nvPr>
        </p:nvSpPr>
        <p:spPr/>
        <p:txBody>
          <a:bodyPr/>
          <a:lstStyle/>
          <a:p>
            <a:fld id="{8280353D-D037-A544-9B14-A49FC1CE337C}" type="datetime1">
              <a:rPr lang="zh-TW" altLang="en-US" smtClean="0"/>
              <a:t>2016/10/27</a:t>
            </a:fld>
            <a:endParaRPr lang="zh-TW" altLang="en-US" dirty="0"/>
          </a:p>
        </p:txBody>
      </p:sp>
      <p:sp>
        <p:nvSpPr>
          <p:cNvPr id="6" name="投影片編號版面配置區 5"/>
          <p:cNvSpPr>
            <a:spLocks noGrp="1"/>
          </p:cNvSpPr>
          <p:nvPr>
            <p:ph type="sldNum" sz="quarter" idx="12"/>
          </p:nvPr>
        </p:nvSpPr>
        <p:spPr/>
        <p:txBody>
          <a:bodyPr/>
          <a:lstStyle/>
          <a:p>
            <a:fld id="{8177FD80-6B7D-4560-9C98-202FD5E551AB}" type="slidenum">
              <a:rPr lang="zh-TW" altLang="en-US" smtClean="0"/>
              <a:t>24</a:t>
            </a:fld>
            <a:endParaRPr lang="zh-TW" altLang="en-US"/>
          </a:p>
        </p:txBody>
      </p:sp>
      <p:sp>
        <p:nvSpPr>
          <p:cNvPr id="7" name="Rectangle 3"/>
          <p:cNvSpPr txBox="1">
            <a:spLocks noChangeArrowheads="1"/>
          </p:cNvSpPr>
          <p:nvPr/>
        </p:nvSpPr>
        <p:spPr bwMode="auto">
          <a:xfrm>
            <a:off x="611560" y="2060848"/>
            <a:ext cx="7571184" cy="3744416"/>
          </a:xfrm>
          <a:prstGeom prst="rect">
            <a:avLst/>
          </a:prstGeom>
          <a:noFill/>
          <a:effectLst>
            <a:glow rad="787400">
              <a:schemeClr val="accent4">
                <a:lumMod val="60000"/>
                <a:lumOff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1pPr>
            <a:lvl2pPr marL="742950" indent="-28575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3pPr>
            <a:lvl4pPr marL="16002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4pPr>
            <a:lvl5pPr marL="2057400" indent="-228600" algn="l" defTabSz="914400" rtl="0" eaLnBrk="1" latinLnBrk="0" hangingPunct="1">
              <a:spcBef>
                <a:spcPct val="20000"/>
              </a:spcBef>
              <a:buFont typeface="Arial" pitchFamily="34" charset="0"/>
              <a:buChar char="»"/>
              <a:defRPr sz="3200" kern="1200">
                <a:solidFill>
                  <a:schemeClr val="tx1"/>
                </a:solidFill>
                <a:latin typeface="Microsoft JhengHei" charset="-120"/>
                <a:ea typeface="Microsoft JhengHei" charset="-120"/>
                <a:cs typeface="Microsoft JhengHei" charset="-12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zh-TW" altLang="en-US" sz="6000" dirty="0" smtClean="0">
                <a:solidFill>
                  <a:srgbClr val="0000CC"/>
                </a:solidFill>
                <a:effectLst>
                  <a:glow rad="114300">
                    <a:srgbClr val="FFC000">
                      <a:alpha val="40000"/>
                    </a:srgbClr>
                  </a:glow>
                </a:effectLst>
              </a:rPr>
              <a:t>簡報結束</a:t>
            </a:r>
          </a:p>
          <a:p>
            <a:pPr algn="ctr">
              <a:buFontTx/>
              <a:buNone/>
            </a:pPr>
            <a:r>
              <a:rPr lang="zh-TW" altLang="en-US" sz="6000" dirty="0" smtClean="0">
                <a:solidFill>
                  <a:srgbClr val="0000CC"/>
                </a:solidFill>
                <a:effectLst>
                  <a:glow rad="114300">
                    <a:srgbClr val="FFC000">
                      <a:alpha val="40000"/>
                    </a:srgbClr>
                  </a:glow>
                </a:effectLst>
              </a:rPr>
              <a:t>敬請指教</a:t>
            </a:r>
            <a:endParaRPr lang="zh-TW" altLang="en-US" sz="6000" dirty="0" smtClean="0">
              <a:solidFill>
                <a:srgbClr val="0000CC"/>
              </a:solidFill>
              <a:effectLst>
                <a:glow rad="114300">
                  <a:srgbClr val="FFC000">
                    <a:alpha val="40000"/>
                  </a:srgbClr>
                </a:glow>
              </a:effectLst>
            </a:endParaRPr>
          </a:p>
        </p:txBody>
      </p:sp>
    </p:spTree>
    <p:extLst>
      <p:ext uri="{BB962C8B-B14F-4D97-AF65-F5344CB8AC3E}">
        <p14:creationId xmlns:p14="http://schemas.microsoft.com/office/powerpoint/2010/main" val="1685683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zh-TW" altLang="en-US" sz="4800" b="1" dirty="0" smtClean="0">
                <a:solidFill>
                  <a:srgbClr val="0000CC"/>
                </a:solidFill>
              </a:rPr>
              <a:t>緒論</a:t>
            </a:r>
            <a:endParaRPr lang="zh-TW" altLang="en-US" sz="4800" b="1" dirty="0">
              <a:solidFill>
                <a:srgbClr val="0000CC"/>
              </a:solidFill>
            </a:endParaRPr>
          </a:p>
        </p:txBody>
      </p:sp>
      <p:graphicFrame>
        <p:nvGraphicFramePr>
          <p:cNvPr id="4" name="內容版面配置區 8"/>
          <p:cNvGraphicFramePr>
            <a:graphicFrameLocks noGrp="1"/>
          </p:cNvGraphicFramePr>
          <p:nvPr>
            <p:ph idx="1"/>
            <p:extLst>
              <p:ext uri="{D42A27DB-BD31-4B8C-83A1-F6EECF244321}">
                <p14:modId xmlns:p14="http://schemas.microsoft.com/office/powerpoint/2010/main" val="1178348930"/>
              </p:ext>
            </p:extLst>
          </p:nvPr>
        </p:nvGraphicFramePr>
        <p:xfrm>
          <a:off x="457200" y="1268760"/>
          <a:ext cx="8229600" cy="5589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日期版面配置區 2"/>
          <p:cNvSpPr>
            <a:spLocks noGrp="1"/>
          </p:cNvSpPr>
          <p:nvPr>
            <p:ph type="dt" sz="half" idx="10"/>
          </p:nvPr>
        </p:nvSpPr>
        <p:spPr/>
        <p:txBody>
          <a:bodyPr/>
          <a:lstStyle/>
          <a:p>
            <a:fld id="{E9C12088-3687-EB4F-BFC0-936A403B98FD}" type="datetime1">
              <a:rPr lang="zh-TW" altLang="en-US" smtClean="0"/>
              <a:t>2016/10/28</a:t>
            </a:fld>
            <a:endParaRPr lang="zh-TW" altLang="en-US"/>
          </a:p>
        </p:txBody>
      </p:sp>
      <p:sp>
        <p:nvSpPr>
          <p:cNvPr id="5" name="投影片編號版面配置區 4"/>
          <p:cNvSpPr>
            <a:spLocks noGrp="1"/>
          </p:cNvSpPr>
          <p:nvPr>
            <p:ph type="sldNum" sz="quarter" idx="12"/>
          </p:nvPr>
        </p:nvSpPr>
        <p:spPr/>
        <p:txBody>
          <a:bodyPr/>
          <a:lstStyle/>
          <a:p>
            <a:fld id="{8177FD80-6B7D-4560-9C98-202FD5E551AB}" type="slidenum">
              <a:rPr lang="zh-TW" altLang="en-US" smtClean="0"/>
              <a:t>3</a:t>
            </a:fld>
            <a:endParaRPr lang="zh-TW" altLang="en-US"/>
          </a:p>
        </p:txBody>
      </p:sp>
    </p:spTree>
    <p:extLst>
      <p:ext uri="{BB962C8B-B14F-4D97-AF65-F5344CB8AC3E}">
        <p14:creationId xmlns:p14="http://schemas.microsoft.com/office/powerpoint/2010/main" val="927418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0" y="1170070"/>
            <a:ext cx="9144000" cy="648072"/>
          </a:xfrm>
        </p:spPr>
        <p:txBody>
          <a:bodyPr>
            <a:noAutofit/>
          </a:bodyPr>
          <a:lstStyle/>
          <a:p>
            <a:pPr>
              <a:buFont typeface="+mj-lt"/>
              <a:buAutoNum type="arabicPeriod"/>
            </a:pPr>
            <a:r>
              <a:rPr lang="en-US" altLang="zh-TW" sz="2800" dirty="0" smtClean="0"/>
              <a:t>2006-2016</a:t>
            </a:r>
            <a:r>
              <a:rPr lang="zh-TW" altLang="en-US" sz="2800" dirty="0"/>
              <a:t>年旅行社</a:t>
            </a:r>
            <a:r>
              <a:rPr lang="zh-TW" altLang="en-US" sz="2800" dirty="0" smtClean="0"/>
              <a:t>經營問題影響</a:t>
            </a:r>
            <a:r>
              <a:rPr lang="zh-TW" altLang="en-US" sz="2800" dirty="0" smtClean="0"/>
              <a:t>顧客</a:t>
            </a:r>
            <a:r>
              <a:rPr lang="zh-TW" altLang="en-US" sz="2800" dirty="0" smtClean="0"/>
              <a:t>旅遊</a:t>
            </a:r>
            <a:r>
              <a:rPr lang="zh-TW" altLang="en-US" sz="2800" dirty="0" smtClean="0"/>
              <a:t>案例</a:t>
            </a:r>
            <a:r>
              <a:rPr lang="en-US" altLang="zh-TW" sz="2800" dirty="0"/>
              <a:t>(</a:t>
            </a:r>
            <a:r>
              <a:rPr lang="en-US" altLang="zh-TW" sz="2800" dirty="0" smtClean="0"/>
              <a:t>1/2)</a:t>
            </a:r>
            <a:endParaRPr lang="zh-TW" altLang="en-US" sz="2800" dirty="0"/>
          </a:p>
        </p:txBody>
      </p:sp>
      <p:graphicFrame>
        <p:nvGraphicFramePr>
          <p:cNvPr id="4" name="表格 3"/>
          <p:cNvGraphicFramePr>
            <a:graphicFrameLocks noGrp="1"/>
          </p:cNvGraphicFramePr>
          <p:nvPr>
            <p:extLst>
              <p:ext uri="{D42A27DB-BD31-4B8C-83A1-F6EECF244321}">
                <p14:modId xmlns:p14="http://schemas.microsoft.com/office/powerpoint/2010/main" val="250700976"/>
              </p:ext>
            </p:extLst>
          </p:nvPr>
        </p:nvGraphicFramePr>
        <p:xfrm>
          <a:off x="107505" y="1988841"/>
          <a:ext cx="8712967" cy="4736355"/>
        </p:xfrm>
        <a:graphic>
          <a:graphicData uri="http://schemas.openxmlformats.org/drawingml/2006/table">
            <a:tbl>
              <a:tblPr firstRow="1" firstCol="1" bandRow="1">
                <a:tableStyleId>{22838BEF-8BB2-4498-84A7-C5851F593DF1}</a:tableStyleId>
              </a:tblPr>
              <a:tblGrid>
                <a:gridCol w="2880319"/>
                <a:gridCol w="5832648"/>
              </a:tblGrid>
              <a:tr h="469155">
                <a:tc>
                  <a:txBody>
                    <a:bodyPr/>
                    <a:lstStyle/>
                    <a:p>
                      <a:pPr algn="ctr">
                        <a:spcAft>
                          <a:spcPts val="0"/>
                        </a:spcAft>
                      </a:pPr>
                      <a:r>
                        <a:rPr lang="zh-TW" sz="2800" b="0" kern="100" dirty="0">
                          <a:solidFill>
                            <a:srgbClr val="371C3C"/>
                          </a:solidFill>
                          <a:effectLst/>
                          <a:latin typeface="Microsoft JhengHei" charset="-120"/>
                          <a:ea typeface="Microsoft JhengHei" charset="-120"/>
                          <a:cs typeface="Microsoft JhengHei" charset="-120"/>
                        </a:rPr>
                        <a:t>發生時間</a:t>
                      </a:r>
                    </a:p>
                  </a:txBody>
                  <a:tcPr marL="16297" marR="16297" marT="0" marB="0"/>
                </a:tc>
                <a:tc>
                  <a:txBody>
                    <a:bodyPr/>
                    <a:lstStyle/>
                    <a:p>
                      <a:pPr algn="ctr">
                        <a:spcAft>
                          <a:spcPts val="0"/>
                        </a:spcAft>
                      </a:pPr>
                      <a:r>
                        <a:rPr lang="zh-TW" sz="2800" b="0" kern="100" dirty="0">
                          <a:solidFill>
                            <a:srgbClr val="371C3C"/>
                          </a:solidFill>
                          <a:effectLst/>
                          <a:latin typeface="Microsoft JhengHei" charset="-120"/>
                          <a:ea typeface="Microsoft JhengHei" charset="-120"/>
                          <a:cs typeface="Microsoft JhengHei" charset="-120"/>
                        </a:rPr>
                        <a:t>事件內容</a:t>
                      </a:r>
                    </a:p>
                  </a:txBody>
                  <a:tcPr marL="16297" marR="16297" marT="0" marB="0"/>
                </a:tc>
              </a:tr>
              <a:tr h="784414">
                <a:tc>
                  <a:txBody>
                    <a:bodyPr/>
                    <a:lstStyle/>
                    <a:p>
                      <a:pPr algn="ctr">
                        <a:spcAft>
                          <a:spcPts val="0"/>
                        </a:spcAft>
                      </a:pPr>
                      <a:r>
                        <a:rPr lang="en-US" sz="2800" b="0" kern="100" dirty="0">
                          <a:solidFill>
                            <a:srgbClr val="371C3C"/>
                          </a:solidFill>
                          <a:effectLst/>
                          <a:latin typeface="Microsoft JhengHei" charset="-120"/>
                          <a:ea typeface="Microsoft JhengHei" charset="-120"/>
                          <a:cs typeface="Microsoft JhengHei" charset="-120"/>
                        </a:rPr>
                        <a:t>2007</a:t>
                      </a:r>
                      <a:r>
                        <a:rPr lang="zh-TW" sz="2800" b="0" kern="100" dirty="0">
                          <a:solidFill>
                            <a:srgbClr val="371C3C"/>
                          </a:solidFill>
                          <a:effectLst/>
                          <a:latin typeface="Microsoft JhengHei" charset="-120"/>
                          <a:ea typeface="Microsoft JhengHei" charset="-120"/>
                          <a:cs typeface="Microsoft JhengHei" charset="-120"/>
                        </a:rPr>
                        <a:t>年</a:t>
                      </a:r>
                      <a:r>
                        <a:rPr lang="en-US" sz="2800" b="0" kern="100" dirty="0">
                          <a:solidFill>
                            <a:srgbClr val="371C3C"/>
                          </a:solidFill>
                          <a:effectLst/>
                          <a:latin typeface="Microsoft JhengHei" charset="-120"/>
                          <a:ea typeface="Microsoft JhengHei" charset="-120"/>
                          <a:cs typeface="Microsoft JhengHei" charset="-120"/>
                        </a:rPr>
                        <a:t>2</a:t>
                      </a:r>
                      <a:r>
                        <a:rPr lang="zh-TW" sz="2800" b="0" kern="100" dirty="0">
                          <a:solidFill>
                            <a:srgbClr val="371C3C"/>
                          </a:solidFill>
                          <a:effectLst/>
                          <a:latin typeface="Microsoft JhengHei" charset="-120"/>
                          <a:ea typeface="Microsoft JhengHei" charset="-120"/>
                          <a:cs typeface="Microsoft JhengHei" charset="-120"/>
                        </a:rPr>
                        <a:t>月</a:t>
                      </a:r>
                      <a:r>
                        <a:rPr lang="en-US" sz="2800" b="0" kern="100" dirty="0">
                          <a:solidFill>
                            <a:srgbClr val="371C3C"/>
                          </a:solidFill>
                          <a:effectLst/>
                          <a:latin typeface="Microsoft JhengHei" charset="-120"/>
                          <a:ea typeface="Microsoft JhengHei" charset="-120"/>
                          <a:cs typeface="Microsoft JhengHei" charset="-120"/>
                        </a:rPr>
                        <a:t>16</a:t>
                      </a:r>
                      <a:r>
                        <a:rPr lang="zh-TW" sz="2800" b="0" kern="100" dirty="0">
                          <a:solidFill>
                            <a:srgbClr val="371C3C"/>
                          </a:solidFill>
                          <a:effectLst/>
                          <a:latin typeface="Microsoft JhengHei" charset="-120"/>
                          <a:ea typeface="Microsoft JhengHei" charset="-120"/>
                          <a:cs typeface="Microsoft JhengHei" charset="-120"/>
                        </a:rPr>
                        <a:t>日</a:t>
                      </a:r>
                    </a:p>
                  </a:txBody>
                  <a:tcPr marL="16297" marR="16297" marT="0" marB="0"/>
                </a:tc>
                <a:tc>
                  <a:txBody>
                    <a:bodyPr/>
                    <a:lstStyle/>
                    <a:p>
                      <a:pPr algn="just">
                        <a:spcAft>
                          <a:spcPts val="0"/>
                        </a:spcAft>
                      </a:pPr>
                      <a:r>
                        <a:rPr lang="zh-TW" sz="2800" kern="100" dirty="0">
                          <a:solidFill>
                            <a:srgbClr val="371C3C"/>
                          </a:solidFill>
                          <a:effectLst/>
                          <a:latin typeface="Microsoft JhengHei" charset="-120"/>
                          <a:ea typeface="Microsoft JhengHei" charset="-120"/>
                          <a:cs typeface="Microsoft JhengHei" charset="-120"/>
                        </a:rPr>
                        <a:t>旅行社無</a:t>
                      </a:r>
                      <a:r>
                        <a:rPr lang="zh-TW" sz="2800" kern="100" dirty="0" smtClean="0">
                          <a:solidFill>
                            <a:srgbClr val="371C3C"/>
                          </a:solidFill>
                          <a:effectLst/>
                          <a:latin typeface="Microsoft JhengHei" charset="-120"/>
                          <a:ea typeface="Microsoft JhengHei" charset="-120"/>
                          <a:cs typeface="Microsoft JhengHei" charset="-120"/>
                        </a:rPr>
                        <a:t>預警</a:t>
                      </a:r>
                      <a:r>
                        <a:rPr lang="zh-TW" sz="2800" kern="100" dirty="0" smtClean="0">
                          <a:solidFill>
                            <a:srgbClr val="FF0000"/>
                          </a:solidFill>
                          <a:effectLst/>
                          <a:latin typeface="Microsoft JhengHei" charset="-120"/>
                          <a:ea typeface="Microsoft JhengHei" charset="-120"/>
                          <a:cs typeface="Microsoft JhengHei" charset="-120"/>
                        </a:rPr>
                        <a:t>倒閉</a:t>
                      </a:r>
                      <a:r>
                        <a:rPr lang="zh-TW" sz="2800" kern="100" dirty="0">
                          <a:solidFill>
                            <a:srgbClr val="371C3C"/>
                          </a:solidFill>
                          <a:effectLst/>
                          <a:latin typeface="Microsoft JhengHei" charset="-120"/>
                          <a:ea typeface="Microsoft JhengHei" charset="-120"/>
                          <a:cs typeface="Microsoft JhengHei" charset="-120"/>
                        </a:rPr>
                        <a:t>，</a:t>
                      </a:r>
                      <a:r>
                        <a:rPr lang="zh-TW" sz="2800" kern="100" dirty="0" smtClean="0">
                          <a:solidFill>
                            <a:srgbClr val="371C3C"/>
                          </a:solidFill>
                          <a:effectLst/>
                          <a:latin typeface="Microsoft JhengHei" charset="-120"/>
                          <a:ea typeface="Microsoft JhengHei" charset="-120"/>
                          <a:cs typeface="Microsoft JhengHei" charset="-120"/>
                        </a:rPr>
                        <a:t>負責人捲款</a:t>
                      </a:r>
                      <a:r>
                        <a:rPr lang="en-US" sz="2800" kern="100" dirty="0" smtClean="0">
                          <a:solidFill>
                            <a:srgbClr val="371C3C"/>
                          </a:solidFill>
                          <a:effectLst/>
                          <a:latin typeface="Microsoft JhengHei" charset="-120"/>
                          <a:ea typeface="Microsoft JhengHei" charset="-120"/>
                          <a:cs typeface="Microsoft JhengHei" charset="-120"/>
                        </a:rPr>
                        <a:t>4200</a:t>
                      </a:r>
                      <a:r>
                        <a:rPr lang="zh-TW" sz="2800" kern="100" dirty="0" smtClean="0">
                          <a:solidFill>
                            <a:srgbClr val="371C3C"/>
                          </a:solidFill>
                          <a:effectLst/>
                          <a:latin typeface="Microsoft JhengHei" charset="-120"/>
                          <a:ea typeface="Microsoft JhengHei" charset="-120"/>
                          <a:cs typeface="Microsoft JhengHei" charset="-120"/>
                        </a:rPr>
                        <a:t>多萬</a:t>
                      </a:r>
                      <a:r>
                        <a:rPr lang="zh-TW" sz="2800" kern="100" dirty="0">
                          <a:solidFill>
                            <a:srgbClr val="371C3C"/>
                          </a:solidFill>
                          <a:effectLst/>
                          <a:latin typeface="Microsoft JhengHei" charset="-120"/>
                          <a:ea typeface="Microsoft JhengHei" charset="-120"/>
                          <a:cs typeface="Microsoft JhengHei" charset="-120"/>
                        </a:rPr>
                        <a:t>元</a:t>
                      </a:r>
                      <a:r>
                        <a:rPr lang="zh-TW" sz="2800" kern="100" dirty="0" smtClean="0">
                          <a:solidFill>
                            <a:srgbClr val="371C3C"/>
                          </a:solidFill>
                          <a:effectLst/>
                          <a:latin typeface="Microsoft JhengHei" charset="-120"/>
                          <a:ea typeface="Microsoft JhengHei" charset="-120"/>
                          <a:cs typeface="Microsoft JhengHei" charset="-120"/>
                        </a:rPr>
                        <a:t>潛逃</a:t>
                      </a:r>
                      <a:endParaRPr lang="zh-TW" sz="2800" kern="100" dirty="0">
                        <a:solidFill>
                          <a:srgbClr val="371C3C"/>
                        </a:solidFill>
                        <a:effectLst/>
                        <a:latin typeface="Microsoft JhengHei" charset="-120"/>
                        <a:ea typeface="Microsoft JhengHei" charset="-120"/>
                        <a:cs typeface="Microsoft JhengHei" charset="-120"/>
                      </a:endParaRPr>
                    </a:p>
                  </a:txBody>
                  <a:tcPr marL="16297" marR="16297" marT="0" marB="0"/>
                </a:tc>
              </a:tr>
              <a:tr h="1066034">
                <a:tc>
                  <a:txBody>
                    <a:bodyPr/>
                    <a:lstStyle/>
                    <a:p>
                      <a:pPr algn="ctr">
                        <a:spcAft>
                          <a:spcPts val="0"/>
                        </a:spcAft>
                      </a:pPr>
                      <a:r>
                        <a:rPr lang="en-US" sz="2800" b="0" kern="100" dirty="0">
                          <a:solidFill>
                            <a:srgbClr val="371C3C"/>
                          </a:solidFill>
                          <a:effectLst/>
                          <a:latin typeface="Microsoft JhengHei" charset="-120"/>
                          <a:ea typeface="Microsoft JhengHei" charset="-120"/>
                          <a:cs typeface="Microsoft JhengHei" charset="-120"/>
                        </a:rPr>
                        <a:t>2008</a:t>
                      </a:r>
                      <a:r>
                        <a:rPr lang="zh-TW" sz="2800" b="0" kern="100" dirty="0">
                          <a:solidFill>
                            <a:srgbClr val="371C3C"/>
                          </a:solidFill>
                          <a:effectLst/>
                          <a:latin typeface="Microsoft JhengHei" charset="-120"/>
                          <a:ea typeface="Microsoft JhengHei" charset="-120"/>
                          <a:cs typeface="Microsoft JhengHei" charset="-120"/>
                        </a:rPr>
                        <a:t>年</a:t>
                      </a:r>
                      <a:r>
                        <a:rPr lang="en-US" sz="2800" b="0" kern="100" dirty="0">
                          <a:solidFill>
                            <a:srgbClr val="371C3C"/>
                          </a:solidFill>
                          <a:effectLst/>
                          <a:latin typeface="Microsoft JhengHei" charset="-120"/>
                          <a:ea typeface="Microsoft JhengHei" charset="-120"/>
                          <a:cs typeface="Microsoft JhengHei" charset="-120"/>
                        </a:rPr>
                        <a:t>10</a:t>
                      </a:r>
                      <a:r>
                        <a:rPr lang="zh-TW" sz="2800" b="0" kern="100" dirty="0">
                          <a:solidFill>
                            <a:srgbClr val="371C3C"/>
                          </a:solidFill>
                          <a:effectLst/>
                          <a:latin typeface="Microsoft JhengHei" charset="-120"/>
                          <a:ea typeface="Microsoft JhengHei" charset="-120"/>
                          <a:cs typeface="Microsoft JhengHei" charset="-120"/>
                        </a:rPr>
                        <a:t>月</a:t>
                      </a:r>
                      <a:r>
                        <a:rPr lang="en-US" sz="2800" b="0" kern="100" dirty="0">
                          <a:solidFill>
                            <a:srgbClr val="371C3C"/>
                          </a:solidFill>
                          <a:effectLst/>
                          <a:latin typeface="Microsoft JhengHei" charset="-120"/>
                          <a:ea typeface="Microsoft JhengHei" charset="-120"/>
                          <a:cs typeface="Microsoft JhengHei" charset="-120"/>
                        </a:rPr>
                        <a:t>17</a:t>
                      </a:r>
                      <a:r>
                        <a:rPr lang="zh-TW" sz="2800" b="0" kern="100" dirty="0">
                          <a:solidFill>
                            <a:srgbClr val="371C3C"/>
                          </a:solidFill>
                          <a:effectLst/>
                          <a:latin typeface="Microsoft JhengHei" charset="-120"/>
                          <a:ea typeface="Microsoft JhengHei" charset="-120"/>
                          <a:cs typeface="Microsoft JhengHei" charset="-120"/>
                        </a:rPr>
                        <a:t>日</a:t>
                      </a:r>
                    </a:p>
                  </a:txBody>
                  <a:tcPr marL="16297" marR="16297" marT="0" marB="0"/>
                </a:tc>
                <a:tc>
                  <a:txBody>
                    <a:bodyPr/>
                    <a:lstStyle/>
                    <a:p>
                      <a:pPr algn="just">
                        <a:spcAft>
                          <a:spcPts val="0"/>
                        </a:spcAft>
                      </a:pPr>
                      <a:r>
                        <a:rPr lang="zh-TW" sz="2800" kern="100" dirty="0">
                          <a:solidFill>
                            <a:srgbClr val="371C3C"/>
                          </a:solidFill>
                          <a:effectLst/>
                          <a:latin typeface="Microsoft JhengHei" charset="-120"/>
                          <a:ea typeface="Microsoft JhengHei" charset="-120"/>
                          <a:cs typeface="Microsoft JhengHei" charset="-120"/>
                        </a:rPr>
                        <a:t>旅行社</a:t>
                      </a:r>
                      <a:r>
                        <a:rPr lang="zh-TW" sz="2800" kern="100" dirty="0">
                          <a:solidFill>
                            <a:srgbClr val="FF0000"/>
                          </a:solidFill>
                          <a:effectLst/>
                          <a:latin typeface="Microsoft JhengHei" charset="-120"/>
                          <a:ea typeface="Microsoft JhengHei" charset="-120"/>
                          <a:cs typeface="Microsoft JhengHei" charset="-120"/>
                        </a:rPr>
                        <a:t>惡意跳票</a:t>
                      </a:r>
                      <a:r>
                        <a:rPr lang="zh-TW" sz="2800" kern="100" dirty="0">
                          <a:solidFill>
                            <a:srgbClr val="371C3C"/>
                          </a:solidFill>
                          <a:effectLst/>
                          <a:latin typeface="Microsoft JhengHei" charset="-120"/>
                          <a:ea typeface="Microsoft JhengHei" charset="-120"/>
                          <a:cs typeface="Microsoft JhengHei" charset="-120"/>
                        </a:rPr>
                        <a:t>倒閉，負責人行蹤</a:t>
                      </a:r>
                      <a:r>
                        <a:rPr lang="zh-TW" sz="2800" kern="100" dirty="0" smtClean="0">
                          <a:solidFill>
                            <a:srgbClr val="371C3C"/>
                          </a:solidFill>
                          <a:effectLst/>
                          <a:latin typeface="Microsoft JhengHei" charset="-120"/>
                          <a:ea typeface="Microsoft JhengHei" charset="-120"/>
                          <a:cs typeface="Microsoft JhengHei" charset="-120"/>
                        </a:rPr>
                        <a:t>不明，</a:t>
                      </a:r>
                      <a:r>
                        <a:rPr lang="zh-TW" sz="2800" kern="100" dirty="0">
                          <a:solidFill>
                            <a:srgbClr val="371C3C"/>
                          </a:solidFill>
                          <a:effectLst/>
                          <a:latin typeface="Microsoft JhengHei" charset="-120"/>
                          <a:ea typeface="Microsoft JhengHei" charset="-120"/>
                          <a:cs typeface="Microsoft JhengHei" charset="-120"/>
                        </a:rPr>
                        <a:t>影響</a:t>
                      </a:r>
                      <a:r>
                        <a:rPr lang="en-US" sz="2800" kern="100" dirty="0">
                          <a:solidFill>
                            <a:srgbClr val="371C3C"/>
                          </a:solidFill>
                          <a:effectLst/>
                          <a:latin typeface="Microsoft JhengHei" charset="-120"/>
                          <a:ea typeface="Microsoft JhengHei" charset="-120"/>
                          <a:cs typeface="Microsoft JhengHei" charset="-120"/>
                        </a:rPr>
                        <a:t>57</a:t>
                      </a:r>
                      <a:r>
                        <a:rPr lang="zh-TW" sz="2800" kern="100" dirty="0">
                          <a:solidFill>
                            <a:srgbClr val="371C3C"/>
                          </a:solidFill>
                          <a:effectLst/>
                          <a:latin typeface="Microsoft JhengHei" charset="-120"/>
                          <a:ea typeface="Microsoft JhengHei" charset="-120"/>
                          <a:cs typeface="Microsoft JhengHei" charset="-120"/>
                        </a:rPr>
                        <a:t>名旅客其中</a:t>
                      </a:r>
                      <a:r>
                        <a:rPr lang="en-US" sz="2800" kern="100" dirty="0">
                          <a:solidFill>
                            <a:srgbClr val="371C3C"/>
                          </a:solidFill>
                          <a:effectLst/>
                          <a:latin typeface="Microsoft JhengHei" charset="-120"/>
                          <a:ea typeface="Microsoft JhengHei" charset="-120"/>
                          <a:cs typeface="Microsoft JhengHei" charset="-120"/>
                        </a:rPr>
                        <a:t>22</a:t>
                      </a:r>
                      <a:r>
                        <a:rPr lang="zh-TW" sz="2800" kern="100" dirty="0">
                          <a:solidFill>
                            <a:srgbClr val="371C3C"/>
                          </a:solidFill>
                          <a:effectLst/>
                          <a:latin typeface="Microsoft JhengHei" charset="-120"/>
                          <a:ea typeface="Microsoft JhengHei" charset="-120"/>
                          <a:cs typeface="Microsoft JhengHei" charset="-120"/>
                        </a:rPr>
                        <a:t>名仍滯留中國被當地旅行社央求湊足台幣</a:t>
                      </a:r>
                      <a:r>
                        <a:rPr lang="en-US" sz="2800" kern="100" dirty="0">
                          <a:solidFill>
                            <a:srgbClr val="371C3C"/>
                          </a:solidFill>
                          <a:effectLst/>
                          <a:latin typeface="Microsoft JhengHei" charset="-120"/>
                          <a:ea typeface="Microsoft JhengHei" charset="-120"/>
                          <a:cs typeface="Microsoft JhengHei" charset="-120"/>
                        </a:rPr>
                        <a:t>16</a:t>
                      </a:r>
                      <a:r>
                        <a:rPr lang="zh-TW" sz="2800" kern="100" dirty="0">
                          <a:solidFill>
                            <a:srgbClr val="371C3C"/>
                          </a:solidFill>
                          <a:effectLst/>
                          <a:latin typeface="Microsoft JhengHei" charset="-120"/>
                          <a:ea typeface="Microsoft JhengHei" charset="-120"/>
                          <a:cs typeface="Microsoft JhengHei" charset="-120"/>
                        </a:rPr>
                        <a:t>萬欠款，才能繼續</a:t>
                      </a:r>
                      <a:r>
                        <a:rPr lang="zh-TW" sz="2800" kern="100" dirty="0" smtClean="0">
                          <a:solidFill>
                            <a:srgbClr val="371C3C"/>
                          </a:solidFill>
                          <a:effectLst/>
                          <a:latin typeface="Microsoft JhengHei" charset="-120"/>
                          <a:ea typeface="Microsoft JhengHei" charset="-120"/>
                          <a:cs typeface="Microsoft JhengHei" charset="-120"/>
                        </a:rPr>
                        <a:t>行程。</a:t>
                      </a:r>
                      <a:endParaRPr lang="zh-TW" sz="2800" kern="100" dirty="0">
                        <a:solidFill>
                          <a:srgbClr val="371C3C"/>
                        </a:solidFill>
                        <a:effectLst/>
                        <a:latin typeface="Microsoft JhengHei" charset="-120"/>
                        <a:ea typeface="Microsoft JhengHei" charset="-120"/>
                        <a:cs typeface="Microsoft JhengHei" charset="-120"/>
                      </a:endParaRPr>
                    </a:p>
                  </a:txBody>
                  <a:tcPr marL="16297" marR="16297" marT="0" marB="0"/>
                </a:tc>
              </a:tr>
              <a:tr h="1568829">
                <a:tc>
                  <a:txBody>
                    <a:bodyPr/>
                    <a:lstStyle/>
                    <a:p>
                      <a:pPr algn="ctr">
                        <a:spcAft>
                          <a:spcPts val="0"/>
                        </a:spcAft>
                      </a:pPr>
                      <a:r>
                        <a:rPr lang="en-US" sz="2800" b="0" kern="100" dirty="0">
                          <a:solidFill>
                            <a:srgbClr val="371C3C"/>
                          </a:solidFill>
                          <a:effectLst/>
                          <a:latin typeface="Microsoft JhengHei" charset="-120"/>
                          <a:ea typeface="Microsoft JhengHei" charset="-120"/>
                          <a:cs typeface="Microsoft JhengHei" charset="-120"/>
                        </a:rPr>
                        <a:t>2009</a:t>
                      </a:r>
                      <a:r>
                        <a:rPr lang="zh-TW" sz="2800" b="0" kern="100" dirty="0">
                          <a:solidFill>
                            <a:srgbClr val="371C3C"/>
                          </a:solidFill>
                          <a:effectLst/>
                          <a:latin typeface="Microsoft JhengHei" charset="-120"/>
                          <a:ea typeface="Microsoft JhengHei" charset="-120"/>
                          <a:cs typeface="Microsoft JhengHei" charset="-120"/>
                        </a:rPr>
                        <a:t>年</a:t>
                      </a:r>
                      <a:r>
                        <a:rPr lang="en-US" sz="2800" b="0" kern="100" dirty="0">
                          <a:solidFill>
                            <a:srgbClr val="371C3C"/>
                          </a:solidFill>
                          <a:effectLst/>
                          <a:latin typeface="Microsoft JhengHei" charset="-120"/>
                          <a:ea typeface="Microsoft JhengHei" charset="-120"/>
                          <a:cs typeface="Microsoft JhengHei" charset="-120"/>
                        </a:rPr>
                        <a:t>7</a:t>
                      </a:r>
                      <a:r>
                        <a:rPr lang="zh-TW" sz="2800" b="0" kern="100" dirty="0">
                          <a:solidFill>
                            <a:srgbClr val="371C3C"/>
                          </a:solidFill>
                          <a:effectLst/>
                          <a:latin typeface="Microsoft JhengHei" charset="-120"/>
                          <a:ea typeface="Microsoft JhengHei" charset="-120"/>
                          <a:cs typeface="Microsoft JhengHei" charset="-120"/>
                        </a:rPr>
                        <a:t>月</a:t>
                      </a:r>
                      <a:r>
                        <a:rPr lang="en-US" sz="2800" b="0" kern="100" dirty="0">
                          <a:solidFill>
                            <a:srgbClr val="371C3C"/>
                          </a:solidFill>
                          <a:effectLst/>
                          <a:latin typeface="Microsoft JhengHei" charset="-120"/>
                          <a:ea typeface="Microsoft JhengHei" charset="-120"/>
                          <a:cs typeface="Microsoft JhengHei" charset="-120"/>
                        </a:rPr>
                        <a:t>8</a:t>
                      </a:r>
                      <a:r>
                        <a:rPr lang="zh-TW" sz="2800" b="0" kern="100" dirty="0">
                          <a:solidFill>
                            <a:srgbClr val="371C3C"/>
                          </a:solidFill>
                          <a:effectLst/>
                          <a:latin typeface="Microsoft JhengHei" charset="-120"/>
                          <a:ea typeface="Microsoft JhengHei" charset="-120"/>
                          <a:cs typeface="Microsoft JhengHei" charset="-120"/>
                        </a:rPr>
                        <a:t>日</a:t>
                      </a:r>
                    </a:p>
                  </a:txBody>
                  <a:tcPr marL="16297" marR="16297" marT="0" marB="0"/>
                </a:tc>
                <a:tc>
                  <a:txBody>
                    <a:bodyPr/>
                    <a:lstStyle/>
                    <a:p>
                      <a:pPr algn="just">
                        <a:spcAft>
                          <a:spcPts val="0"/>
                        </a:spcAft>
                      </a:pPr>
                      <a:r>
                        <a:rPr lang="zh-TW" sz="2800" kern="100" dirty="0" smtClean="0">
                          <a:solidFill>
                            <a:srgbClr val="371C3C"/>
                          </a:solidFill>
                          <a:effectLst/>
                          <a:latin typeface="Microsoft JhengHei" charset="-120"/>
                          <a:ea typeface="Microsoft JhengHei" charset="-120"/>
                          <a:cs typeface="Microsoft JhengHei" charset="-120"/>
                        </a:rPr>
                        <a:t>出團量急速減少，公司</a:t>
                      </a:r>
                      <a:r>
                        <a:rPr lang="zh-TW" sz="2800" kern="100" dirty="0">
                          <a:solidFill>
                            <a:srgbClr val="FF0000"/>
                          </a:solidFill>
                          <a:effectLst/>
                          <a:latin typeface="Microsoft JhengHei" charset="-120"/>
                          <a:ea typeface="Microsoft JhengHei" charset="-120"/>
                          <a:cs typeface="Microsoft JhengHei" charset="-120"/>
                        </a:rPr>
                        <a:t>無法週轉及負荷資金缺口</a:t>
                      </a:r>
                      <a:r>
                        <a:rPr lang="zh-TW" sz="2800" kern="100" dirty="0">
                          <a:solidFill>
                            <a:srgbClr val="371C3C"/>
                          </a:solidFill>
                          <a:effectLst/>
                          <a:latin typeface="Microsoft JhengHei" charset="-120"/>
                          <a:ea typeface="Microsoft JhengHei" charset="-120"/>
                          <a:cs typeface="Microsoft JhengHei" charset="-120"/>
                        </a:rPr>
                        <a:t>，</a:t>
                      </a:r>
                      <a:r>
                        <a:rPr lang="zh-TW" sz="2800" kern="100" dirty="0" smtClean="0">
                          <a:solidFill>
                            <a:srgbClr val="371C3C"/>
                          </a:solidFill>
                          <a:effectLst/>
                          <a:latin typeface="Microsoft JhengHei" charset="-120"/>
                          <a:ea typeface="Microsoft JhengHei" charset="-120"/>
                          <a:cs typeface="Microsoft JhengHei" charset="-120"/>
                        </a:rPr>
                        <a:t>因此</a:t>
                      </a:r>
                      <a:r>
                        <a:rPr lang="zh-TW" sz="2800" kern="100" dirty="0">
                          <a:solidFill>
                            <a:srgbClr val="371C3C"/>
                          </a:solidFill>
                          <a:effectLst/>
                          <a:latin typeface="Microsoft JhengHei" charset="-120"/>
                          <a:ea typeface="Microsoft JhengHei" charset="-120"/>
                          <a:cs typeface="Microsoft JhengHei" charset="-120"/>
                        </a:rPr>
                        <a:t>旅行社主動申請退出品保協會，立即遭觀光局勒令停業，導致</a:t>
                      </a:r>
                      <a:r>
                        <a:rPr lang="en-US" sz="2800" kern="100" dirty="0">
                          <a:solidFill>
                            <a:srgbClr val="371C3C"/>
                          </a:solidFill>
                          <a:effectLst/>
                          <a:latin typeface="Microsoft JhengHei" charset="-120"/>
                          <a:ea typeface="Microsoft JhengHei" charset="-120"/>
                          <a:cs typeface="Microsoft JhengHei" charset="-120"/>
                        </a:rPr>
                        <a:t>169</a:t>
                      </a:r>
                      <a:r>
                        <a:rPr lang="zh-TW" sz="2800" kern="100" dirty="0">
                          <a:solidFill>
                            <a:srgbClr val="371C3C"/>
                          </a:solidFill>
                          <a:effectLst/>
                          <a:latin typeface="Microsoft JhengHei" charset="-120"/>
                          <a:ea typeface="Microsoft JhengHei" charset="-120"/>
                          <a:cs typeface="Microsoft JhengHei" charset="-120"/>
                        </a:rPr>
                        <a:t>位旅客已繳費無法</a:t>
                      </a:r>
                      <a:r>
                        <a:rPr lang="zh-TW" sz="2800" kern="100" dirty="0" smtClean="0">
                          <a:solidFill>
                            <a:srgbClr val="371C3C"/>
                          </a:solidFill>
                          <a:effectLst/>
                          <a:latin typeface="Microsoft JhengHei" charset="-120"/>
                          <a:ea typeface="Microsoft JhengHei" charset="-120"/>
                          <a:cs typeface="Microsoft JhengHei" charset="-120"/>
                        </a:rPr>
                        <a:t>出國。</a:t>
                      </a:r>
                      <a:endParaRPr lang="zh-TW" sz="2800" kern="100" dirty="0">
                        <a:solidFill>
                          <a:srgbClr val="371C3C"/>
                        </a:solidFill>
                        <a:effectLst/>
                        <a:latin typeface="Microsoft JhengHei" charset="-120"/>
                        <a:ea typeface="Microsoft JhengHei" charset="-120"/>
                        <a:cs typeface="Microsoft JhengHei" charset="-120"/>
                      </a:endParaRPr>
                    </a:p>
                  </a:txBody>
                  <a:tcPr marL="16297" marR="16297" marT="0" marB="0"/>
                </a:tc>
              </a:tr>
            </a:tbl>
          </a:graphicData>
        </a:graphic>
      </p:graphicFrame>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4</a:t>
            </a:fld>
            <a:endParaRPr lang="en-US" dirty="0"/>
          </a:p>
        </p:txBody>
      </p:sp>
      <p:sp>
        <p:nvSpPr>
          <p:cNvPr id="7" name="日期版面配置區 1"/>
          <p:cNvSpPr>
            <a:spLocks noGrp="1"/>
          </p:cNvSpPr>
          <p:nvPr>
            <p:ph type="dt" sz="half" idx="10"/>
          </p:nvPr>
        </p:nvSpPr>
        <p:spPr>
          <a:xfrm>
            <a:off x="457200" y="6520259"/>
            <a:ext cx="2133600" cy="365125"/>
          </a:xfrm>
        </p:spPr>
        <p:txBody>
          <a:bodyPr/>
          <a:lstStyle/>
          <a:p>
            <a:fld id="{9B67EFA9-5E73-6140-B9F6-98544EE92541}" type="datetime1">
              <a:rPr lang="zh-TW" altLang="en-US" smtClean="0"/>
              <a:t>2016/10/27</a:t>
            </a:fld>
            <a:endParaRPr lang="zh-TW" altLang="en-US"/>
          </a:p>
        </p:txBody>
      </p:sp>
      <p:sp>
        <p:nvSpPr>
          <p:cNvPr id="6" name="標題 4"/>
          <p:cNvSpPr txBox="1">
            <a:spLocks/>
          </p:cNvSpPr>
          <p:nvPr/>
        </p:nvSpPr>
        <p:spPr>
          <a:xfrm>
            <a:off x="1452438" y="183232"/>
            <a:ext cx="5999882" cy="725488"/>
          </a:xfrm>
          <a:prstGeom prst="rect">
            <a:avLst/>
          </a:prstGeom>
          <a:effectLst>
            <a:glow rad="101600">
              <a:schemeClr val="bg1">
                <a:alpha val="60000"/>
              </a:schemeClr>
            </a:glow>
          </a:effectLst>
        </p:spPr>
        <p:txBody>
          <a:bodyPr vert="horz" lIns="91440" tIns="45720" rIns="91440" bIns="45720" rtlCol="0" anchor="ctr">
            <a:noAutofit/>
          </a:bodyPr>
          <a:lstStyle>
            <a:lvl1pPr algn="ctr">
              <a:spcBef>
                <a:spcPct val="0"/>
              </a:spcBef>
              <a:buNone/>
              <a:defRPr sz="4800" b="1">
                <a:solidFill>
                  <a:srgbClr val="0000CC"/>
                </a:solidFill>
                <a:latin typeface="微軟正黑體" panose="020B0604030504040204" pitchFamily="34" charset="-120"/>
                <a:ea typeface="微軟正黑體" panose="020B0604030504040204" pitchFamily="34" charset="-120"/>
                <a:cs typeface="Microsoft JhengHei" charset="-120"/>
              </a:defRPr>
            </a:lvl1pPr>
          </a:lstStyle>
          <a:p>
            <a:r>
              <a:rPr lang="zh-TW" altLang="en-US" dirty="0"/>
              <a:t>文獻回顧</a:t>
            </a:r>
          </a:p>
        </p:txBody>
      </p:sp>
    </p:spTree>
    <p:extLst>
      <p:ext uri="{BB962C8B-B14F-4D97-AF65-F5344CB8AC3E}">
        <p14:creationId xmlns:p14="http://schemas.microsoft.com/office/powerpoint/2010/main" val="470381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658351501"/>
              </p:ext>
            </p:extLst>
          </p:nvPr>
        </p:nvGraphicFramePr>
        <p:xfrm>
          <a:off x="251521" y="548680"/>
          <a:ext cx="8424935" cy="4762341"/>
        </p:xfrm>
        <a:graphic>
          <a:graphicData uri="http://schemas.openxmlformats.org/drawingml/2006/table">
            <a:tbl>
              <a:tblPr firstRow="1" firstCol="1" bandRow="1">
                <a:tableStyleId>{22838BEF-8BB2-4498-84A7-C5851F593DF1}</a:tableStyleId>
              </a:tblPr>
              <a:tblGrid>
                <a:gridCol w="2638763"/>
                <a:gridCol w="5786172"/>
              </a:tblGrid>
              <a:tr h="1195471">
                <a:tc>
                  <a:txBody>
                    <a:bodyPr/>
                    <a:lstStyle/>
                    <a:p>
                      <a:pPr algn="l">
                        <a:spcAft>
                          <a:spcPts val="0"/>
                        </a:spcAft>
                      </a:pPr>
                      <a:r>
                        <a:rPr lang="en-US" sz="2800" b="0" kern="100" dirty="0">
                          <a:effectLst/>
                          <a:latin typeface="Microsoft JhengHei" charset="-120"/>
                          <a:ea typeface="Microsoft JhengHei" charset="-120"/>
                          <a:cs typeface="Microsoft JhengHei" charset="-120"/>
                        </a:rPr>
                        <a:t>2011</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3</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10</a:t>
                      </a:r>
                      <a:r>
                        <a:rPr lang="zh-TW" sz="2800" b="0" kern="100" dirty="0">
                          <a:effectLst/>
                          <a:latin typeface="Microsoft JhengHei" charset="-120"/>
                          <a:ea typeface="Microsoft JhengHei" charset="-120"/>
                          <a:cs typeface="Microsoft JhengHei" charset="-120"/>
                        </a:rPr>
                        <a:t>日</a:t>
                      </a:r>
                      <a:endParaRPr lang="zh-TW" sz="2800" b="0" kern="100" dirty="0">
                        <a:solidFill>
                          <a:srgbClr val="371C3C"/>
                        </a:solidFill>
                        <a:effectLst/>
                        <a:latin typeface="Microsoft JhengHei" charset="-120"/>
                        <a:ea typeface="Microsoft JhengHei" charset="-120"/>
                        <a:cs typeface="Microsoft JhengHei" charset="-120"/>
                      </a:endParaRPr>
                    </a:p>
                  </a:txBody>
                  <a:tcPr marL="16297" marR="16297" marT="0" marB="0"/>
                </a:tc>
                <a:tc>
                  <a:txBody>
                    <a:bodyPr/>
                    <a:lstStyle/>
                    <a:p>
                      <a:pPr algn="just">
                        <a:spcAft>
                          <a:spcPts val="0"/>
                        </a:spcAft>
                      </a:pPr>
                      <a:r>
                        <a:rPr lang="zh-TW" sz="2800" b="0" kern="100" dirty="0">
                          <a:solidFill>
                            <a:srgbClr val="FF0000"/>
                          </a:solidFill>
                          <a:effectLst/>
                          <a:latin typeface="Microsoft JhengHei" charset="-120"/>
                          <a:ea typeface="Microsoft JhengHei" charset="-120"/>
                          <a:cs typeface="Microsoft JhengHei" charset="-120"/>
                        </a:rPr>
                        <a:t>無照</a:t>
                      </a:r>
                      <a:r>
                        <a:rPr lang="zh-TW" sz="2800" b="0" kern="100" dirty="0">
                          <a:effectLst/>
                          <a:latin typeface="Microsoft JhengHei" charset="-120"/>
                          <a:ea typeface="Microsoft JhengHei" charset="-120"/>
                          <a:cs typeface="Microsoft JhengHei" charset="-120"/>
                        </a:rPr>
                        <a:t>旅行社負責人在網路以低價團招攬旅客，多人訂購受害，負責人收錢後不履行</a:t>
                      </a:r>
                      <a:r>
                        <a:rPr lang="zh-TW" sz="2800" b="0" kern="100" dirty="0" smtClean="0">
                          <a:effectLst/>
                          <a:latin typeface="Microsoft JhengHei" charset="-120"/>
                          <a:ea typeface="Microsoft JhengHei" charset="-120"/>
                          <a:cs typeface="Microsoft JhengHei" charset="-120"/>
                        </a:rPr>
                        <a:t>合約。</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r>
              <a:tr h="1195471">
                <a:tc>
                  <a:txBody>
                    <a:bodyPr/>
                    <a:lstStyle/>
                    <a:p>
                      <a:pPr algn="l">
                        <a:spcAft>
                          <a:spcPts val="0"/>
                        </a:spcAft>
                      </a:pPr>
                      <a:r>
                        <a:rPr lang="en-US" sz="2800" b="0" kern="100" dirty="0">
                          <a:effectLst/>
                          <a:latin typeface="Microsoft JhengHei" charset="-120"/>
                          <a:ea typeface="Microsoft JhengHei" charset="-120"/>
                          <a:cs typeface="Microsoft JhengHei" charset="-120"/>
                        </a:rPr>
                        <a:t>2012</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3</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8</a:t>
                      </a:r>
                      <a:r>
                        <a:rPr lang="zh-TW" sz="2800" b="0" kern="100" dirty="0">
                          <a:effectLst/>
                          <a:latin typeface="Microsoft JhengHei" charset="-120"/>
                          <a:ea typeface="Microsoft JhengHei" charset="-120"/>
                          <a:cs typeface="Microsoft JhengHei" charset="-120"/>
                        </a:rPr>
                        <a:t>日</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c>
                  <a:txBody>
                    <a:bodyPr/>
                    <a:lstStyle/>
                    <a:p>
                      <a:pPr algn="just">
                        <a:spcAft>
                          <a:spcPts val="0"/>
                        </a:spcAft>
                      </a:pPr>
                      <a:r>
                        <a:rPr lang="zh-TW" sz="2800" b="0" kern="100" dirty="0">
                          <a:effectLst/>
                          <a:latin typeface="Microsoft JhengHei" charset="-120"/>
                          <a:ea typeface="Microsoft JhengHei" charset="-120"/>
                          <a:cs typeface="Microsoft JhengHei" charset="-120"/>
                        </a:rPr>
                        <a:t>成立</a:t>
                      </a:r>
                      <a:r>
                        <a:rPr lang="en-US" sz="2800" b="0" kern="100" dirty="0">
                          <a:effectLst/>
                          <a:latin typeface="Microsoft JhengHei" charset="-120"/>
                          <a:ea typeface="Microsoft JhengHei" charset="-120"/>
                          <a:cs typeface="Microsoft JhengHei" charset="-120"/>
                        </a:rPr>
                        <a:t>24</a:t>
                      </a:r>
                      <a:r>
                        <a:rPr lang="zh-TW" sz="2800" b="0" kern="100" dirty="0">
                          <a:effectLst/>
                          <a:latin typeface="Microsoft JhengHei" charset="-120"/>
                          <a:ea typeface="Microsoft JhengHei" charset="-120"/>
                          <a:cs typeface="Microsoft JhengHei" charset="-120"/>
                        </a:rPr>
                        <a:t>年的旅行社，以菲律賓籍長灘島為主力</a:t>
                      </a:r>
                      <a:r>
                        <a:rPr lang="zh-TW" sz="2800" b="0" kern="100" dirty="0" smtClean="0">
                          <a:effectLst/>
                          <a:latin typeface="Microsoft JhengHei" charset="-120"/>
                          <a:ea typeface="Microsoft JhengHei" charset="-120"/>
                          <a:cs typeface="Microsoft JhengHei" charset="-120"/>
                        </a:rPr>
                        <a:t>，負責人</a:t>
                      </a:r>
                      <a:r>
                        <a:rPr lang="zh-TW" sz="2800" b="0" kern="100" dirty="0">
                          <a:effectLst/>
                          <a:latin typeface="Microsoft JhengHei" charset="-120"/>
                          <a:ea typeface="Microsoft JhengHei" charset="-120"/>
                          <a:cs typeface="Microsoft JhengHei" charset="-120"/>
                        </a:rPr>
                        <a:t>捲款</a:t>
                      </a:r>
                      <a:r>
                        <a:rPr lang="en-US" sz="2800" b="0" kern="100" dirty="0">
                          <a:effectLst/>
                          <a:latin typeface="Microsoft JhengHei" charset="-120"/>
                          <a:ea typeface="Microsoft JhengHei" charset="-120"/>
                          <a:cs typeface="Microsoft JhengHei" charset="-120"/>
                        </a:rPr>
                        <a:t>3</a:t>
                      </a:r>
                      <a:r>
                        <a:rPr lang="zh-TW" sz="2800" b="0" kern="100" dirty="0">
                          <a:effectLst/>
                          <a:latin typeface="Microsoft JhengHei" charset="-120"/>
                          <a:ea typeface="Microsoft JhengHei" charset="-120"/>
                          <a:cs typeface="Microsoft JhengHei" charset="-120"/>
                        </a:rPr>
                        <a:t>、</a:t>
                      </a:r>
                      <a:r>
                        <a:rPr lang="en-US" sz="2800" b="0" kern="100" dirty="0">
                          <a:effectLst/>
                          <a:latin typeface="Microsoft JhengHei" charset="-120"/>
                          <a:ea typeface="Microsoft JhengHei" charset="-120"/>
                          <a:cs typeface="Microsoft JhengHei" charset="-120"/>
                        </a:rPr>
                        <a:t>400</a:t>
                      </a:r>
                      <a:r>
                        <a:rPr lang="zh-TW" sz="2800" b="0" kern="100" dirty="0">
                          <a:effectLst/>
                          <a:latin typeface="Microsoft JhengHei" charset="-120"/>
                          <a:ea typeface="Microsoft JhengHei" charset="-120"/>
                          <a:cs typeface="Microsoft JhengHei" charset="-120"/>
                        </a:rPr>
                        <a:t>萬蓄意</a:t>
                      </a:r>
                      <a:r>
                        <a:rPr lang="zh-TW" sz="2800" b="0" kern="100" dirty="0" smtClean="0">
                          <a:effectLst/>
                          <a:latin typeface="Microsoft JhengHei" charset="-120"/>
                          <a:ea typeface="Microsoft JhengHei" charset="-120"/>
                          <a:cs typeface="Microsoft JhengHei" charset="-120"/>
                        </a:rPr>
                        <a:t>倒閉。</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r>
              <a:tr h="796981">
                <a:tc>
                  <a:txBody>
                    <a:bodyPr/>
                    <a:lstStyle/>
                    <a:p>
                      <a:pPr algn="l">
                        <a:spcAft>
                          <a:spcPts val="0"/>
                        </a:spcAft>
                      </a:pPr>
                      <a:r>
                        <a:rPr lang="en-US" sz="2800" b="0" kern="100" dirty="0">
                          <a:effectLst/>
                          <a:latin typeface="Microsoft JhengHei" charset="-120"/>
                          <a:ea typeface="Microsoft JhengHei" charset="-120"/>
                          <a:cs typeface="Microsoft JhengHei" charset="-120"/>
                        </a:rPr>
                        <a:t>2014</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6</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11</a:t>
                      </a:r>
                      <a:r>
                        <a:rPr lang="zh-TW" sz="2800" b="0" kern="100" dirty="0">
                          <a:effectLst/>
                          <a:latin typeface="Microsoft JhengHei" charset="-120"/>
                          <a:ea typeface="Microsoft JhengHei" charset="-120"/>
                          <a:cs typeface="Microsoft JhengHei" charset="-120"/>
                        </a:rPr>
                        <a:t>日</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c>
                  <a:txBody>
                    <a:bodyPr/>
                    <a:lstStyle/>
                    <a:p>
                      <a:pPr algn="just">
                        <a:spcAft>
                          <a:spcPts val="0"/>
                        </a:spcAft>
                      </a:pPr>
                      <a:r>
                        <a:rPr lang="zh-TW" altLang="zh-TW" sz="2800" b="0" kern="100" dirty="0" smtClean="0">
                          <a:effectLst/>
                          <a:latin typeface="Microsoft JhengHei" charset="-120"/>
                          <a:ea typeface="Microsoft JhengHei" charset="-120"/>
                          <a:cs typeface="Microsoft JhengHei" charset="-120"/>
                        </a:rPr>
                        <a:t>旅行社於暑假</a:t>
                      </a:r>
                      <a:r>
                        <a:rPr lang="zh-TW" altLang="zh-TW" sz="2800" b="0" kern="100" dirty="0" smtClean="0">
                          <a:solidFill>
                            <a:srgbClr val="FF0000"/>
                          </a:solidFill>
                          <a:effectLst/>
                          <a:latin typeface="Microsoft JhengHei" charset="-120"/>
                          <a:ea typeface="Microsoft JhengHei" charset="-120"/>
                          <a:cs typeface="Microsoft JhengHei" charset="-120"/>
                        </a:rPr>
                        <a:t>旺季推出低價日本團</a:t>
                      </a:r>
                      <a:r>
                        <a:rPr lang="zh-TW" altLang="zh-TW" sz="2800" b="0" kern="100" dirty="0" smtClean="0">
                          <a:effectLst/>
                          <a:latin typeface="Microsoft JhengHei" charset="-120"/>
                          <a:ea typeface="Microsoft JhengHei" charset="-120"/>
                          <a:cs typeface="Microsoft JhengHei" charset="-120"/>
                        </a:rPr>
                        <a:t>大量招攬，</a:t>
                      </a:r>
                      <a:r>
                        <a:rPr lang="zh-TW" sz="2800" b="0" kern="100" dirty="0" smtClean="0">
                          <a:effectLst/>
                          <a:latin typeface="Microsoft JhengHei" charset="-120"/>
                          <a:ea typeface="Microsoft JhengHei" charset="-120"/>
                          <a:cs typeface="Microsoft JhengHei" charset="-120"/>
                        </a:rPr>
                        <a:t>惡意</a:t>
                      </a:r>
                      <a:r>
                        <a:rPr lang="zh-TW" sz="2800" b="0" kern="100" dirty="0">
                          <a:effectLst/>
                          <a:latin typeface="Microsoft JhengHei" charset="-120"/>
                          <a:ea typeface="Microsoft JhengHei" charset="-120"/>
                          <a:cs typeface="Microsoft JhengHei" charset="-120"/>
                        </a:rPr>
                        <a:t>倒債</a:t>
                      </a:r>
                      <a:r>
                        <a:rPr lang="en-US" sz="2800" b="0" kern="100" dirty="0">
                          <a:effectLst/>
                          <a:latin typeface="Microsoft JhengHei" charset="-120"/>
                          <a:ea typeface="Microsoft JhengHei" charset="-120"/>
                          <a:cs typeface="Microsoft JhengHei" charset="-120"/>
                        </a:rPr>
                        <a:t>7</a:t>
                      </a:r>
                      <a:r>
                        <a:rPr lang="zh-TW" sz="2800" b="0" kern="100" dirty="0" smtClean="0">
                          <a:effectLst/>
                          <a:latin typeface="Microsoft JhengHei" charset="-120"/>
                          <a:ea typeface="Microsoft JhengHei" charset="-120"/>
                          <a:cs typeface="Microsoft JhengHei" charset="-120"/>
                        </a:rPr>
                        <a:t>千萬。</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r>
              <a:tr h="1348581">
                <a:tc>
                  <a:txBody>
                    <a:bodyPr/>
                    <a:lstStyle/>
                    <a:p>
                      <a:pPr algn="l">
                        <a:spcAft>
                          <a:spcPts val="0"/>
                        </a:spcAft>
                      </a:pPr>
                      <a:r>
                        <a:rPr lang="en-US" sz="2800" b="0" kern="100" dirty="0">
                          <a:effectLst/>
                          <a:latin typeface="Microsoft JhengHei" charset="-120"/>
                          <a:ea typeface="Microsoft JhengHei" charset="-120"/>
                          <a:cs typeface="Microsoft JhengHei" charset="-120"/>
                        </a:rPr>
                        <a:t>2016</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8</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25</a:t>
                      </a:r>
                      <a:endParaRPr lang="zh-TW" sz="2800" b="0" kern="100" dirty="0">
                        <a:solidFill>
                          <a:schemeClr val="tx1"/>
                        </a:solidFill>
                        <a:effectLst/>
                        <a:latin typeface="Microsoft JhengHei" charset="-120"/>
                        <a:ea typeface="Microsoft JhengHei" charset="-120"/>
                        <a:cs typeface="Microsoft JhengHei" charset="-120"/>
                      </a:endParaRPr>
                    </a:p>
                  </a:txBody>
                  <a:tcPr marL="16297" marR="16297"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tab pos="2027555" algn="l"/>
                        </a:tabLst>
                        <a:defRPr/>
                      </a:pPr>
                      <a:r>
                        <a:rPr lang="zh-TW" sz="2800" b="0" kern="100" dirty="0">
                          <a:effectLst/>
                          <a:latin typeface="Microsoft JhengHei" charset="-120"/>
                          <a:ea typeface="Microsoft JhengHei" charset="-120"/>
                          <a:cs typeface="Microsoft JhengHei" charset="-120"/>
                        </a:rPr>
                        <a:t>專接陸客團的旅行社跳票倒閉積欠員工薪水飯店費用車行費用等負責人已不知</a:t>
                      </a:r>
                      <a:r>
                        <a:rPr lang="zh-TW" sz="2800" b="0" kern="100" dirty="0" smtClean="0">
                          <a:effectLst/>
                          <a:latin typeface="Microsoft JhengHei" charset="-120"/>
                          <a:ea typeface="Microsoft JhengHei" charset="-120"/>
                          <a:cs typeface="Microsoft JhengHei" charset="-120"/>
                        </a:rPr>
                        <a:t>去</a:t>
                      </a:r>
                      <a:r>
                        <a:rPr lang="zh-TW" altLang="zh-TW" sz="2800" b="0" kern="100" dirty="0" smtClean="0">
                          <a:effectLst/>
                          <a:latin typeface="Microsoft JhengHei" charset="-120"/>
                          <a:ea typeface="Microsoft JhengHei" charset="-120"/>
                          <a:cs typeface="Microsoft JhengHei" charset="-120"/>
                        </a:rPr>
                        <a:t>。</a:t>
                      </a:r>
                      <a:endParaRPr lang="zh-TW" altLang="zh-TW" sz="2800" b="0" kern="100" dirty="0" smtClean="0">
                        <a:effectLst/>
                        <a:latin typeface="Microsoft JhengHei" charset="-120"/>
                        <a:ea typeface="Microsoft JhengHei" charset="-120"/>
                        <a:cs typeface="Microsoft JhengHei" charset="-120"/>
                      </a:endParaRPr>
                    </a:p>
                  </a:txBody>
                  <a:tcPr marL="16297" marR="16297" marT="0" marB="0"/>
                </a:tc>
              </a:tr>
            </a:tbl>
          </a:graphicData>
        </a:graphic>
      </p:graphicFrame>
      <p:graphicFrame>
        <p:nvGraphicFramePr>
          <p:cNvPr id="6" name="表格 5"/>
          <p:cNvGraphicFramePr>
            <a:graphicFrameLocks noGrp="1"/>
          </p:cNvGraphicFramePr>
          <p:nvPr>
            <p:extLst>
              <p:ext uri="{D42A27DB-BD31-4B8C-83A1-F6EECF244321}">
                <p14:modId xmlns:p14="http://schemas.microsoft.com/office/powerpoint/2010/main" val="867872575"/>
              </p:ext>
            </p:extLst>
          </p:nvPr>
        </p:nvGraphicFramePr>
        <p:xfrm>
          <a:off x="249743" y="116632"/>
          <a:ext cx="8508231" cy="426720"/>
        </p:xfrm>
        <a:graphic>
          <a:graphicData uri="http://schemas.openxmlformats.org/drawingml/2006/table">
            <a:tbl>
              <a:tblPr firstRow="1" firstCol="1" bandRow="1">
                <a:tableStyleId>{22838BEF-8BB2-4498-84A7-C5851F593DF1}</a:tableStyleId>
              </a:tblPr>
              <a:tblGrid>
                <a:gridCol w="2666073"/>
                <a:gridCol w="5842158"/>
              </a:tblGrid>
              <a:tr h="360040">
                <a:tc>
                  <a:txBody>
                    <a:bodyPr/>
                    <a:lstStyle/>
                    <a:p>
                      <a:pPr marL="0" algn="ctr" defTabSz="914400" rtl="0" eaLnBrk="1" latinLnBrk="0" hangingPunct="1">
                        <a:spcAft>
                          <a:spcPts val="0"/>
                        </a:spcAft>
                      </a:pPr>
                      <a:r>
                        <a:rPr lang="zh-TW" sz="2800" b="0" kern="100" dirty="0">
                          <a:effectLst/>
                          <a:latin typeface="Microsoft JhengHei" charset="-120"/>
                          <a:ea typeface="Microsoft JhengHei" charset="-120"/>
                          <a:cs typeface="Microsoft JhengHei" charset="-120"/>
                        </a:rPr>
                        <a:t>發生時間</a:t>
                      </a:r>
                      <a:endParaRPr lang="zh-TW" sz="2800" b="0" kern="100" dirty="0">
                        <a:solidFill>
                          <a:srgbClr val="371C3C"/>
                        </a:solidFill>
                        <a:effectLst/>
                        <a:latin typeface="Microsoft JhengHei" charset="-120"/>
                        <a:ea typeface="Microsoft JhengHei" charset="-120"/>
                        <a:cs typeface="Microsoft JhengHei" charset="-120"/>
                      </a:endParaRPr>
                    </a:p>
                  </a:txBody>
                  <a:tcPr marL="16297" marR="16297" marT="0" marB="0"/>
                </a:tc>
                <a:tc>
                  <a:txBody>
                    <a:bodyPr/>
                    <a:lstStyle/>
                    <a:p>
                      <a:pPr algn="ctr">
                        <a:spcAft>
                          <a:spcPts val="0"/>
                        </a:spcAft>
                      </a:pPr>
                      <a:r>
                        <a:rPr lang="zh-TW" sz="2800" b="0" kern="100" dirty="0">
                          <a:effectLst/>
                          <a:latin typeface="Microsoft JhengHei" charset="-120"/>
                          <a:ea typeface="Microsoft JhengHei" charset="-120"/>
                          <a:cs typeface="Microsoft JhengHei" charset="-120"/>
                        </a:rPr>
                        <a:t>事件內容</a:t>
                      </a:r>
                      <a:endParaRPr lang="zh-TW" sz="2800" b="0" kern="100" dirty="0">
                        <a:solidFill>
                          <a:srgbClr val="943634"/>
                        </a:solidFill>
                        <a:effectLst/>
                        <a:latin typeface="Microsoft JhengHei" charset="-120"/>
                        <a:ea typeface="Microsoft JhengHei" charset="-120"/>
                        <a:cs typeface="Microsoft JhengHei" charset="-120"/>
                      </a:endParaRPr>
                    </a:p>
                  </a:txBody>
                  <a:tcPr marL="16297" marR="16297" marT="0" marB="0"/>
                </a:tc>
              </a:tr>
            </a:tbl>
          </a:graphicData>
        </a:graphic>
      </p:graphicFrame>
      <p:sp>
        <p:nvSpPr>
          <p:cNvPr id="3" name="投影片編號版面配置區 2"/>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5</a:t>
            </a:fld>
            <a:endParaRPr lang="en-US" dirty="0"/>
          </a:p>
        </p:txBody>
      </p:sp>
      <p:sp>
        <p:nvSpPr>
          <p:cNvPr id="8" name="文字方塊 7"/>
          <p:cNvSpPr txBox="1"/>
          <p:nvPr/>
        </p:nvSpPr>
        <p:spPr>
          <a:xfrm>
            <a:off x="251520" y="5373216"/>
            <a:ext cx="9879628" cy="1815882"/>
          </a:xfrm>
          <a:prstGeom prst="rect">
            <a:avLst/>
          </a:prstGeom>
          <a:noFill/>
        </p:spPr>
        <p:txBody>
          <a:bodyPr wrap="none" rtlCol="0">
            <a:spAutoFit/>
          </a:bodyPr>
          <a:lstStyle/>
          <a:p>
            <a:r>
              <a:rPr kumimoji="1" lang="zh-TW" altLang="en-US" sz="2800" dirty="0" smtClean="0">
                <a:solidFill>
                  <a:srgbClr val="CC0066"/>
                </a:solidFill>
                <a:effectLst>
                  <a:glow rad="241300">
                    <a:schemeClr val="bg1">
                      <a:alpha val="77000"/>
                    </a:schemeClr>
                  </a:glow>
                </a:effectLst>
                <a:latin typeface="Microsoft JhengHei" charset="-120"/>
                <a:ea typeface="Microsoft JhengHei" charset="-120"/>
                <a:cs typeface="Microsoft JhengHei" charset="-120"/>
              </a:rPr>
              <a:t>小結：</a:t>
            </a:r>
            <a:r>
              <a:rPr lang="zh-TW" altLang="en-US" sz="2800" dirty="0" smtClean="0">
                <a:solidFill>
                  <a:srgbClr val="CC0066"/>
                </a:solidFill>
                <a:effectLst>
                  <a:glow rad="241300">
                    <a:schemeClr val="bg1">
                      <a:alpha val="77000"/>
                    </a:schemeClr>
                  </a:glow>
                </a:effectLst>
              </a:rPr>
              <a:t>綜合上列發現</a:t>
            </a:r>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a:t>
            </a:r>
            <a:r>
              <a:rPr lang="zh-TW" altLang="en-US" sz="2800" dirty="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旅行社發生不</a:t>
            </a:r>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誠信事件頻繁</a:t>
            </a:r>
            <a:endParaRPr lang="en-US" altLang="zh-TW"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endParaRPr>
          </a:p>
          <a:p>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a:t>
            </a:r>
            <a:r>
              <a:rPr lang="zh-TW" altLang="en-US" sz="2800" dirty="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對旅客權益是很嚴重的</a:t>
            </a:r>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損失</a:t>
            </a:r>
            <a:r>
              <a:rPr lang="zh-TW" altLang="en-US" sz="2800" dirty="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a:t>
            </a:r>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選擇有誠信的旅行社安排假期</a:t>
            </a:r>
            <a:endParaRPr lang="en-US" altLang="zh-TW"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endParaRPr>
          </a:p>
          <a:p>
            <a:r>
              <a:rPr lang="zh-TW" altLang="en-US" sz="2800" dirty="0" smtClean="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是很重要</a:t>
            </a:r>
            <a:r>
              <a:rPr lang="zh-TW" altLang="en-US" sz="2800" dirty="0">
                <a:solidFill>
                  <a:srgbClr val="CC0066"/>
                </a:solidFill>
                <a:effectLst>
                  <a:glow rad="241300">
                    <a:schemeClr val="bg1">
                      <a:alpha val="77000"/>
                    </a:schemeClr>
                  </a:glow>
                </a:effectLst>
                <a:latin typeface="新細明體" panose="02020500000000000000" pitchFamily="18" charset="-120"/>
                <a:ea typeface="新細明體" panose="02020500000000000000" pitchFamily="18" charset="-120"/>
              </a:rPr>
              <a:t>的</a:t>
            </a:r>
            <a:endParaRPr lang="zh-TW" altLang="en-US" sz="2800" dirty="0">
              <a:solidFill>
                <a:srgbClr val="CC0066"/>
              </a:solidFill>
              <a:effectLst>
                <a:glow rad="241300">
                  <a:schemeClr val="bg1">
                    <a:alpha val="77000"/>
                  </a:schemeClr>
                </a:glow>
              </a:effectLst>
            </a:endParaRPr>
          </a:p>
          <a:p>
            <a:endParaRPr kumimoji="1" lang="zh-TW" altLang="en-US" sz="2800" dirty="0">
              <a:effectLst>
                <a:glow rad="635000">
                  <a:schemeClr val="bg1">
                    <a:alpha val="40000"/>
                  </a:schemeClr>
                </a:glow>
              </a:effectLst>
              <a:latin typeface="Microsoft JhengHei" charset="-120"/>
              <a:ea typeface="Microsoft JhengHei" charset="-120"/>
              <a:cs typeface="Microsoft JhengHei" charset="-120"/>
            </a:endParaRPr>
          </a:p>
        </p:txBody>
      </p:sp>
    </p:spTree>
    <p:extLst>
      <p:ext uri="{BB962C8B-B14F-4D97-AF65-F5344CB8AC3E}">
        <p14:creationId xmlns:p14="http://schemas.microsoft.com/office/powerpoint/2010/main" val="30634040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a:xfrm>
            <a:off x="0" y="18601"/>
            <a:ext cx="9144000" cy="1143000"/>
          </a:xfrm>
        </p:spPr>
        <p:txBody>
          <a:bodyPr>
            <a:noAutofit/>
          </a:bodyPr>
          <a:lstStyle/>
          <a:p>
            <a:pPr>
              <a:buFont typeface="+mj-lt"/>
              <a:buAutoNum type="arabicPeriod" startAt="2"/>
            </a:pPr>
            <a:r>
              <a:rPr lang="zh-TW" altLang="en-US" sz="3200" dirty="0" smtClean="0">
                <a:latin typeface="微軟正黑體" pitchFamily="34" charset="-120"/>
                <a:ea typeface="微軟正黑體" pitchFamily="34" charset="-120"/>
              </a:rPr>
              <a:t>旅行社業務疏失影響旅客權益事件</a:t>
            </a:r>
            <a:endParaRPr lang="zh-TW" altLang="en-US" sz="3200" dirty="0">
              <a:latin typeface="微軟正黑體" pitchFamily="34" charset="-120"/>
              <a:ea typeface="微軟正黑體" pitchFamily="34" charset="-120"/>
            </a:endParaRPr>
          </a:p>
        </p:txBody>
      </p:sp>
      <p:graphicFrame>
        <p:nvGraphicFramePr>
          <p:cNvPr id="5" name="表格 4"/>
          <p:cNvGraphicFramePr>
            <a:graphicFrameLocks noGrp="1"/>
          </p:cNvGraphicFramePr>
          <p:nvPr>
            <p:extLst>
              <p:ext uri="{D42A27DB-BD31-4B8C-83A1-F6EECF244321}">
                <p14:modId xmlns:p14="http://schemas.microsoft.com/office/powerpoint/2010/main" val="967567044"/>
              </p:ext>
            </p:extLst>
          </p:nvPr>
        </p:nvGraphicFramePr>
        <p:xfrm>
          <a:off x="179512" y="908720"/>
          <a:ext cx="8856984" cy="4550030"/>
        </p:xfrm>
        <a:graphic>
          <a:graphicData uri="http://schemas.openxmlformats.org/drawingml/2006/table">
            <a:tbl>
              <a:tblPr firstRow="1" firstCol="1" bandRow="1">
                <a:tableStyleId>{22838BEF-8BB2-4498-84A7-C5851F593DF1}</a:tableStyleId>
              </a:tblPr>
              <a:tblGrid>
                <a:gridCol w="2770203"/>
                <a:gridCol w="6086781"/>
              </a:tblGrid>
              <a:tr h="460559">
                <a:tc>
                  <a:txBody>
                    <a:bodyPr/>
                    <a:lstStyle/>
                    <a:p>
                      <a:pPr algn="ctr">
                        <a:spcAft>
                          <a:spcPts val="0"/>
                        </a:spcAft>
                      </a:pPr>
                      <a:r>
                        <a:rPr lang="zh-TW" sz="2800" b="0" kern="100" dirty="0">
                          <a:effectLst/>
                          <a:latin typeface="Microsoft JhengHei" charset="-120"/>
                          <a:ea typeface="Microsoft JhengHei" charset="-120"/>
                          <a:cs typeface="Microsoft JhengHei" charset="-120"/>
                        </a:rPr>
                        <a:t>發生時間</a:t>
                      </a:r>
                      <a:endParaRPr lang="zh-TW" sz="2800" b="0" kern="100" dirty="0">
                        <a:solidFill>
                          <a:schemeClr val="tx1"/>
                        </a:solidFill>
                        <a:effectLst/>
                        <a:latin typeface="Microsoft JhengHei" charset="-120"/>
                        <a:ea typeface="Microsoft JhengHei" charset="-120"/>
                        <a:cs typeface="Microsoft JhengHei" charset="-120"/>
                      </a:endParaRPr>
                    </a:p>
                  </a:txBody>
                  <a:tcPr marL="17780" marR="17780" marT="0" marB="0"/>
                </a:tc>
                <a:tc>
                  <a:txBody>
                    <a:bodyPr/>
                    <a:lstStyle/>
                    <a:p>
                      <a:pPr algn="ctr">
                        <a:spcAft>
                          <a:spcPts val="0"/>
                        </a:spcAft>
                      </a:pPr>
                      <a:r>
                        <a:rPr lang="zh-TW" sz="2800" b="0" kern="100" dirty="0">
                          <a:effectLst/>
                          <a:latin typeface="Microsoft JhengHei" charset="-120"/>
                          <a:ea typeface="Microsoft JhengHei" charset="-120"/>
                          <a:cs typeface="Microsoft JhengHei" charset="-120"/>
                        </a:rPr>
                        <a:t>事件內容</a:t>
                      </a:r>
                      <a:endParaRPr lang="zh-TW" sz="2800" b="0" kern="100" dirty="0">
                        <a:solidFill>
                          <a:schemeClr val="tx1"/>
                        </a:solidFill>
                        <a:effectLst/>
                        <a:latin typeface="Microsoft JhengHei" charset="-120"/>
                        <a:ea typeface="Microsoft JhengHei" charset="-120"/>
                        <a:cs typeface="Microsoft JhengHei" charset="-120"/>
                      </a:endParaRPr>
                    </a:p>
                  </a:txBody>
                  <a:tcPr marL="17780" marR="17780" marT="0" marB="0"/>
                </a:tc>
              </a:tr>
              <a:tr h="1330742">
                <a:tc>
                  <a:txBody>
                    <a:bodyPr/>
                    <a:lstStyle/>
                    <a:p>
                      <a:pPr algn="l">
                        <a:spcAft>
                          <a:spcPts val="0"/>
                        </a:spcAft>
                      </a:pPr>
                      <a:r>
                        <a:rPr lang="en-US" sz="2800" b="0" kern="100" dirty="0">
                          <a:effectLst/>
                          <a:latin typeface="Microsoft JhengHei" charset="-120"/>
                          <a:ea typeface="Microsoft JhengHei" charset="-120"/>
                          <a:cs typeface="Microsoft JhengHei" charset="-120"/>
                        </a:rPr>
                        <a:t>2011</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8</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9</a:t>
                      </a:r>
                      <a:r>
                        <a:rPr lang="zh-TW" sz="2800" b="0" kern="100" dirty="0">
                          <a:effectLst/>
                          <a:latin typeface="Microsoft JhengHei" charset="-120"/>
                          <a:ea typeface="Microsoft JhengHei" charset="-120"/>
                          <a:cs typeface="Microsoft JhengHei" charset="-120"/>
                        </a:rPr>
                        <a:t>日</a:t>
                      </a:r>
                      <a:endParaRPr lang="zh-TW" sz="2800" b="0" kern="100" dirty="0">
                        <a:solidFill>
                          <a:schemeClr val="tx1"/>
                        </a:solidFill>
                        <a:effectLst/>
                        <a:latin typeface="Microsoft JhengHei" charset="-120"/>
                        <a:ea typeface="Microsoft JhengHei" charset="-120"/>
                        <a:cs typeface="Microsoft JhengHei" charset="-120"/>
                      </a:endParaRPr>
                    </a:p>
                  </a:txBody>
                  <a:tcPr marL="17780" marR="17780" marT="0" marB="0"/>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sz="2800" b="0" kern="100" dirty="0">
                          <a:effectLst/>
                          <a:latin typeface="Microsoft JhengHei" charset="-120"/>
                          <a:ea typeface="Microsoft JhengHei" charset="-120"/>
                          <a:cs typeface="Microsoft JhengHei" charset="-120"/>
                        </a:rPr>
                        <a:t>旅行社提供的</a:t>
                      </a:r>
                      <a:r>
                        <a:rPr lang="zh-TW" sz="2800" b="0" kern="100" dirty="0">
                          <a:solidFill>
                            <a:srgbClr val="FF0000"/>
                          </a:solidFill>
                          <a:effectLst/>
                          <a:latin typeface="Microsoft JhengHei" charset="-120"/>
                          <a:ea typeface="Microsoft JhengHei" charset="-120"/>
                          <a:cs typeface="Microsoft JhengHei" charset="-120"/>
                        </a:rPr>
                        <a:t>旅遊契約及行程表標示模糊</a:t>
                      </a:r>
                      <a:r>
                        <a:rPr lang="zh-TW" sz="2800" b="0" kern="100" dirty="0" smtClean="0">
                          <a:effectLst/>
                          <a:latin typeface="Microsoft JhengHei" charset="-120"/>
                          <a:ea typeface="Microsoft JhengHei" charset="-120"/>
                          <a:cs typeface="Microsoft JhengHei" charset="-120"/>
                        </a:rPr>
                        <a:t>，導致</a:t>
                      </a:r>
                      <a:r>
                        <a:rPr lang="zh-TW" sz="2800" b="0" kern="100" dirty="0">
                          <a:effectLst/>
                          <a:latin typeface="Microsoft JhengHei" charset="-120"/>
                          <a:ea typeface="Microsoft JhengHei" charset="-120"/>
                          <a:cs typeface="Microsoft JhengHei" charset="-120"/>
                        </a:rPr>
                        <a:t>旅客沒帶身分證無法登機，一家五口取消</a:t>
                      </a:r>
                      <a:r>
                        <a:rPr lang="zh-TW" sz="2800" b="0" kern="100" dirty="0" smtClean="0">
                          <a:effectLst/>
                          <a:latin typeface="Microsoft JhengHei" charset="-120"/>
                          <a:ea typeface="Microsoft JhengHei" charset="-120"/>
                          <a:cs typeface="Microsoft JhengHei" charset="-120"/>
                        </a:rPr>
                        <a:t>行程</a:t>
                      </a:r>
                      <a:r>
                        <a:rPr lang="zh-TW" altLang="zh-TW" sz="2800" b="0" kern="100" dirty="0" smtClean="0">
                          <a:effectLst/>
                          <a:latin typeface="Microsoft JhengHei" charset="-120"/>
                          <a:ea typeface="Microsoft JhengHei" charset="-120"/>
                          <a:cs typeface="Microsoft JhengHei" charset="-120"/>
                        </a:rPr>
                        <a:t>。</a:t>
                      </a:r>
                    </a:p>
                  </a:txBody>
                  <a:tcPr marL="17780" marR="17780" marT="0" marB="0"/>
                </a:tc>
              </a:tr>
              <a:tr h="1377051">
                <a:tc>
                  <a:txBody>
                    <a:bodyPr/>
                    <a:lstStyle/>
                    <a:p>
                      <a:pPr algn="l">
                        <a:spcAft>
                          <a:spcPts val="0"/>
                        </a:spcAft>
                      </a:pPr>
                      <a:r>
                        <a:rPr lang="en-US" sz="2800" b="0" kern="100" dirty="0">
                          <a:effectLst/>
                          <a:latin typeface="Microsoft JhengHei" charset="-120"/>
                          <a:ea typeface="Microsoft JhengHei" charset="-120"/>
                          <a:cs typeface="Microsoft JhengHei" charset="-120"/>
                        </a:rPr>
                        <a:t>2013</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6</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6</a:t>
                      </a:r>
                      <a:r>
                        <a:rPr lang="zh-TW" sz="2800" b="0" kern="100" dirty="0">
                          <a:effectLst/>
                          <a:latin typeface="Microsoft JhengHei" charset="-120"/>
                          <a:ea typeface="Microsoft JhengHei" charset="-120"/>
                          <a:cs typeface="Microsoft JhengHei" charset="-120"/>
                        </a:rPr>
                        <a:t>日</a:t>
                      </a:r>
                      <a:endParaRPr lang="zh-TW" sz="2800" b="0" kern="100" dirty="0">
                        <a:solidFill>
                          <a:schemeClr val="tx1"/>
                        </a:solidFill>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800" b="0" kern="100" dirty="0">
                          <a:effectLst/>
                          <a:latin typeface="Microsoft JhengHei" charset="-120"/>
                          <a:ea typeface="Microsoft JhengHei" charset="-120"/>
                          <a:cs typeface="Microsoft JhengHei" charset="-120"/>
                        </a:rPr>
                        <a:t>旅行社於</a:t>
                      </a:r>
                      <a:r>
                        <a:rPr lang="zh-TW" sz="2800" b="0" kern="100" dirty="0">
                          <a:solidFill>
                            <a:srgbClr val="FF0000"/>
                          </a:solidFill>
                          <a:effectLst/>
                          <a:latin typeface="Microsoft JhengHei" charset="-120"/>
                          <a:ea typeface="Microsoft JhengHei" charset="-120"/>
                          <a:cs typeface="Microsoft JhengHei" charset="-120"/>
                        </a:rPr>
                        <a:t>旺季出團，未事前訂好機票及船票、且隨意變更行程未提前告知</a:t>
                      </a:r>
                      <a:r>
                        <a:rPr lang="zh-TW" sz="2800" b="0" kern="100" dirty="0">
                          <a:effectLst/>
                          <a:latin typeface="Microsoft JhengHei" charset="-120"/>
                          <a:ea typeface="Microsoft JhengHei" charset="-120"/>
                          <a:cs typeface="Microsoft JhengHei" charset="-120"/>
                        </a:rPr>
                        <a:t>，導致旅客一家九口回程拆成兩班機</a:t>
                      </a:r>
                      <a:r>
                        <a:rPr lang="zh-TW" sz="2800" b="0" kern="100" dirty="0" smtClean="0">
                          <a:effectLst/>
                          <a:latin typeface="Microsoft JhengHei" charset="-120"/>
                          <a:ea typeface="Microsoft JhengHei" charset="-120"/>
                          <a:cs typeface="Microsoft JhengHei" charset="-120"/>
                        </a:rPr>
                        <a:t>回國。</a:t>
                      </a:r>
                      <a:endParaRPr lang="zh-TW" sz="2800" b="0" kern="100" dirty="0">
                        <a:solidFill>
                          <a:srgbClr val="943634"/>
                        </a:solidFill>
                        <a:effectLst/>
                        <a:latin typeface="Microsoft JhengHei" charset="-120"/>
                        <a:ea typeface="Microsoft JhengHei" charset="-120"/>
                        <a:cs typeface="Microsoft JhengHei" charset="-120"/>
                      </a:endParaRPr>
                    </a:p>
                  </a:txBody>
                  <a:tcPr marL="17780" marR="17780" marT="0" marB="0"/>
                </a:tc>
              </a:tr>
              <a:tr h="1381678">
                <a:tc>
                  <a:txBody>
                    <a:bodyPr/>
                    <a:lstStyle/>
                    <a:p>
                      <a:pPr algn="l">
                        <a:spcAft>
                          <a:spcPts val="0"/>
                        </a:spcAft>
                      </a:pPr>
                      <a:r>
                        <a:rPr lang="en-US" sz="2800" b="0" kern="100" dirty="0">
                          <a:effectLst/>
                          <a:latin typeface="Microsoft JhengHei" charset="-120"/>
                          <a:ea typeface="Microsoft JhengHei" charset="-120"/>
                          <a:cs typeface="Microsoft JhengHei" charset="-120"/>
                        </a:rPr>
                        <a:t>2014</a:t>
                      </a:r>
                      <a:r>
                        <a:rPr lang="zh-TW" sz="2800" b="0" kern="100" dirty="0">
                          <a:effectLst/>
                          <a:latin typeface="Microsoft JhengHei" charset="-120"/>
                          <a:ea typeface="Microsoft JhengHei" charset="-120"/>
                          <a:cs typeface="Microsoft JhengHei" charset="-120"/>
                        </a:rPr>
                        <a:t>年</a:t>
                      </a:r>
                      <a:r>
                        <a:rPr lang="en-US" sz="2800" b="0" kern="100" dirty="0">
                          <a:effectLst/>
                          <a:latin typeface="Microsoft JhengHei" charset="-120"/>
                          <a:ea typeface="Microsoft JhengHei" charset="-120"/>
                          <a:cs typeface="Microsoft JhengHei" charset="-120"/>
                        </a:rPr>
                        <a:t>10</a:t>
                      </a:r>
                      <a:r>
                        <a:rPr lang="zh-TW" sz="2800" b="0" kern="100" dirty="0">
                          <a:effectLst/>
                          <a:latin typeface="Microsoft JhengHei" charset="-120"/>
                          <a:ea typeface="Microsoft JhengHei" charset="-120"/>
                          <a:cs typeface="Microsoft JhengHei" charset="-120"/>
                        </a:rPr>
                        <a:t>月</a:t>
                      </a:r>
                      <a:r>
                        <a:rPr lang="en-US" sz="2800" b="0" kern="100" dirty="0">
                          <a:effectLst/>
                          <a:latin typeface="Microsoft JhengHei" charset="-120"/>
                          <a:ea typeface="Microsoft JhengHei" charset="-120"/>
                          <a:cs typeface="Microsoft JhengHei" charset="-120"/>
                        </a:rPr>
                        <a:t>30</a:t>
                      </a:r>
                      <a:r>
                        <a:rPr lang="zh-TW" sz="2800" b="0" kern="100" dirty="0">
                          <a:effectLst/>
                          <a:latin typeface="Microsoft JhengHei" charset="-120"/>
                          <a:ea typeface="Microsoft JhengHei" charset="-120"/>
                          <a:cs typeface="Microsoft JhengHei" charset="-120"/>
                        </a:rPr>
                        <a:t>日</a:t>
                      </a:r>
                      <a:endParaRPr lang="zh-TW" sz="2800" b="0" kern="100" dirty="0">
                        <a:solidFill>
                          <a:schemeClr val="tx1"/>
                        </a:solidFill>
                        <a:effectLst/>
                        <a:latin typeface="Microsoft JhengHei" charset="-120"/>
                        <a:ea typeface="Microsoft JhengHei" charset="-120"/>
                        <a:cs typeface="Microsoft JhengHei" charset="-120"/>
                      </a:endParaRPr>
                    </a:p>
                  </a:txBody>
                  <a:tcPr marL="17780" marR="17780" marT="0" marB="0"/>
                </a:tc>
                <a:tc>
                  <a:txBody>
                    <a:bodyPr/>
                    <a:lstStyle/>
                    <a:p>
                      <a:pPr algn="just">
                        <a:spcAft>
                          <a:spcPts val="0"/>
                        </a:spcAft>
                      </a:pPr>
                      <a:r>
                        <a:rPr lang="zh-TW" sz="2800" b="0" kern="100" dirty="0">
                          <a:effectLst/>
                          <a:latin typeface="Microsoft JhengHei" charset="-120"/>
                          <a:ea typeface="Microsoft JhengHei" charset="-120"/>
                          <a:cs typeface="Microsoft JhengHei" charset="-120"/>
                        </a:rPr>
                        <a:t>旅客向旅行社旅客購買旅遊產品，支付團費後，業務卻告知訂不到機位無法</a:t>
                      </a:r>
                      <a:r>
                        <a:rPr lang="zh-TW" sz="2800" b="0" kern="100" dirty="0" smtClean="0">
                          <a:effectLst/>
                          <a:latin typeface="Microsoft JhengHei" charset="-120"/>
                          <a:ea typeface="Microsoft JhengHei" charset="-120"/>
                          <a:cs typeface="Microsoft JhengHei" charset="-120"/>
                        </a:rPr>
                        <a:t>出發。</a:t>
                      </a:r>
                      <a:endParaRPr lang="zh-TW" sz="2800" b="0" kern="100" dirty="0">
                        <a:solidFill>
                          <a:srgbClr val="943634"/>
                        </a:solidFill>
                        <a:effectLst/>
                        <a:latin typeface="Microsoft JhengHei" charset="-120"/>
                        <a:ea typeface="Microsoft JhengHei" charset="-120"/>
                        <a:cs typeface="Microsoft JhengHei" charset="-120"/>
                      </a:endParaRPr>
                    </a:p>
                  </a:txBody>
                  <a:tcPr marL="17780" marR="17780" marT="0" marB="0"/>
                </a:tc>
              </a:tr>
            </a:tbl>
          </a:graphicData>
        </a:graphic>
      </p:graphicFrame>
      <p:sp>
        <p:nvSpPr>
          <p:cNvPr id="3" name="投影片編號版面配置區 2"/>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6</a:t>
            </a:fld>
            <a:endParaRPr lang="en-US" dirty="0"/>
          </a:p>
        </p:txBody>
      </p:sp>
      <p:sp>
        <p:nvSpPr>
          <p:cNvPr id="7" name="文字方塊 6"/>
          <p:cNvSpPr txBox="1"/>
          <p:nvPr/>
        </p:nvSpPr>
        <p:spPr>
          <a:xfrm>
            <a:off x="0" y="5517232"/>
            <a:ext cx="9161482" cy="1384995"/>
          </a:xfrm>
          <a:prstGeom prst="rect">
            <a:avLst/>
          </a:prstGeom>
          <a:noFill/>
        </p:spPr>
        <p:txBody>
          <a:bodyPr wrap="none" rtlCol="0">
            <a:spAutoFit/>
          </a:bodyPr>
          <a:lstStyle/>
          <a:p>
            <a:r>
              <a:rPr kumimoji="1" lang="zh-TW" altLang="en-US" sz="2800" dirty="0" smtClean="0">
                <a:solidFill>
                  <a:srgbClr val="CC0066"/>
                </a:solidFill>
                <a:effectLst>
                  <a:glow rad="279400">
                    <a:schemeClr val="bg1"/>
                  </a:glow>
                </a:effectLst>
                <a:latin typeface="Microsoft JhengHei" charset="-120"/>
                <a:ea typeface="Microsoft JhengHei" charset="-120"/>
                <a:cs typeface="Microsoft JhengHei" charset="-120"/>
              </a:rPr>
              <a:t>小結：</a:t>
            </a:r>
            <a:r>
              <a:rPr lang="zh-TW" altLang="en-US" sz="2800" dirty="0">
                <a:solidFill>
                  <a:srgbClr val="CC0066"/>
                </a:solidFill>
                <a:effectLst>
                  <a:glow rad="279400">
                    <a:schemeClr val="bg1"/>
                  </a:glow>
                </a:effectLst>
              </a:rPr>
              <a:t>旅行社處理業務過程需細心且謹慎，只要一個</a:t>
            </a:r>
            <a:r>
              <a:rPr lang="zh-TW" altLang="en-US" sz="2800" dirty="0" smtClean="0">
                <a:solidFill>
                  <a:srgbClr val="CC0066"/>
                </a:solidFill>
                <a:effectLst>
                  <a:glow rad="279400">
                    <a:schemeClr val="bg1"/>
                  </a:glow>
                </a:effectLst>
              </a:rPr>
              <a:t>環節</a:t>
            </a:r>
            <a:endParaRPr lang="en-US" altLang="zh-TW" sz="2800" dirty="0" smtClean="0">
              <a:solidFill>
                <a:srgbClr val="CC0066"/>
              </a:solidFill>
              <a:effectLst>
                <a:glow rad="279400">
                  <a:schemeClr val="bg1"/>
                </a:glow>
              </a:effectLst>
            </a:endParaRPr>
          </a:p>
          <a:p>
            <a:r>
              <a:rPr lang="zh-TW" altLang="en-US" sz="2800" dirty="0" smtClean="0">
                <a:solidFill>
                  <a:srgbClr val="CC0066"/>
                </a:solidFill>
                <a:effectLst>
                  <a:glow rad="279400">
                    <a:schemeClr val="bg1"/>
                  </a:glow>
                </a:effectLst>
              </a:rPr>
              <a:t>錯誤</a:t>
            </a:r>
            <a:r>
              <a:rPr lang="zh-TW" altLang="en-US" sz="2800" dirty="0">
                <a:solidFill>
                  <a:srgbClr val="CC0066"/>
                </a:solidFill>
                <a:effectLst>
                  <a:glow rad="279400">
                    <a:schemeClr val="bg1"/>
                  </a:glow>
                </a:effectLst>
              </a:rPr>
              <a:t>，便會影響顧客權益以及凸顯公司專業</a:t>
            </a:r>
            <a:r>
              <a:rPr lang="zh-TW" altLang="en-US" sz="2800" dirty="0" smtClean="0">
                <a:solidFill>
                  <a:srgbClr val="CC0066"/>
                </a:solidFill>
                <a:effectLst>
                  <a:glow rad="279400">
                    <a:schemeClr val="bg1"/>
                  </a:glow>
                </a:effectLst>
              </a:rPr>
              <a:t>不足，消費者</a:t>
            </a:r>
            <a:endParaRPr lang="en-US" altLang="zh-TW" sz="2800" dirty="0" smtClean="0">
              <a:solidFill>
                <a:srgbClr val="CC0066"/>
              </a:solidFill>
              <a:effectLst>
                <a:glow rad="279400">
                  <a:schemeClr val="bg1"/>
                </a:glow>
              </a:effectLst>
            </a:endParaRPr>
          </a:p>
          <a:p>
            <a:r>
              <a:rPr lang="zh-TW" altLang="en-US" sz="2800" dirty="0" smtClean="0">
                <a:solidFill>
                  <a:srgbClr val="CC0066"/>
                </a:solidFill>
                <a:effectLst>
                  <a:glow rad="279400">
                    <a:schemeClr val="bg1"/>
                  </a:glow>
                </a:effectLst>
              </a:rPr>
              <a:t>因不信賴可能不再光顧。</a:t>
            </a:r>
            <a:endParaRPr lang="zh-TW" altLang="en-US" sz="2800" dirty="0">
              <a:solidFill>
                <a:srgbClr val="CC0066"/>
              </a:solidFill>
              <a:effectLst>
                <a:glow rad="279400">
                  <a:schemeClr val="bg1"/>
                </a:glow>
              </a:effectLst>
            </a:endParaRPr>
          </a:p>
        </p:txBody>
      </p:sp>
    </p:spTree>
    <p:extLst>
      <p:ext uri="{BB962C8B-B14F-4D97-AF65-F5344CB8AC3E}">
        <p14:creationId xmlns:p14="http://schemas.microsoft.com/office/powerpoint/2010/main" val="4209755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a:xfrm>
            <a:off x="0" y="332656"/>
            <a:ext cx="9144000" cy="1143000"/>
          </a:xfrm>
        </p:spPr>
        <p:txBody>
          <a:bodyPr>
            <a:noAutofit/>
          </a:bodyPr>
          <a:lstStyle/>
          <a:p>
            <a:pPr>
              <a:buFont typeface="+mj-lt"/>
              <a:buAutoNum type="arabicPeriod" startAt="3"/>
            </a:pPr>
            <a:r>
              <a:rPr lang="zh-TW" altLang="en-US" sz="3200" dirty="0"/>
              <a:t>旅行社</a:t>
            </a:r>
            <a:r>
              <a:rPr lang="zh-TW" altLang="en-US" sz="3200" dirty="0" smtClean="0"/>
              <a:t>成功的關鍵</a:t>
            </a:r>
            <a:endParaRPr lang="zh-TW" altLang="en-US" sz="3200" dirty="0">
              <a:latin typeface="微軟正黑體" pitchFamily="34" charset="-120"/>
              <a:ea typeface="微軟正黑體" pitchFamily="34" charset="-120"/>
            </a:endParaRPr>
          </a:p>
        </p:txBody>
      </p:sp>
      <p:sp>
        <p:nvSpPr>
          <p:cNvPr id="7" name="內容版面配置區 6"/>
          <p:cNvSpPr>
            <a:spLocks noGrp="1"/>
          </p:cNvSpPr>
          <p:nvPr>
            <p:ph idx="1"/>
          </p:nvPr>
        </p:nvSpPr>
        <p:spPr>
          <a:xfrm>
            <a:off x="251520" y="1628800"/>
            <a:ext cx="8651304" cy="4968552"/>
          </a:xfr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a:bodyPr>
          <a:lstStyle/>
          <a:p>
            <a:pPr algn="just"/>
            <a:r>
              <a:rPr lang="zh-TW" altLang="zh-TW" sz="3500" dirty="0" smtClean="0">
                <a:solidFill>
                  <a:schemeClr val="tx2">
                    <a:lumMod val="75000"/>
                  </a:schemeClr>
                </a:solidFill>
              </a:rPr>
              <a:t>創業家</a:t>
            </a:r>
            <a:r>
              <a:rPr lang="zh-TW" altLang="en-US" sz="3500" dirty="0" smtClean="0">
                <a:solidFill>
                  <a:schemeClr val="tx2">
                    <a:lumMod val="75000"/>
                  </a:schemeClr>
                </a:solidFill>
              </a:rPr>
              <a:t>成功</a:t>
            </a:r>
            <a:r>
              <a:rPr lang="zh-TW" altLang="zh-TW" sz="3500" dirty="0" smtClean="0">
                <a:solidFill>
                  <a:schemeClr val="tx2">
                    <a:lumMod val="75000"/>
                  </a:schemeClr>
                </a:solidFill>
              </a:rPr>
              <a:t>重要</a:t>
            </a:r>
            <a:r>
              <a:rPr lang="zh-TW" altLang="zh-TW" sz="3500" dirty="0">
                <a:solidFill>
                  <a:schemeClr val="tx2">
                    <a:lumMod val="75000"/>
                  </a:schemeClr>
                </a:solidFill>
              </a:rPr>
              <a:t>因素在於人格特質</a:t>
            </a:r>
            <a:r>
              <a:rPr lang="zh-TW" altLang="zh-TW" sz="3500" dirty="0" smtClean="0">
                <a:solidFill>
                  <a:schemeClr val="tx2">
                    <a:lumMod val="75000"/>
                  </a:schemeClr>
                </a:solidFill>
              </a:rPr>
              <a:t>，外向</a:t>
            </a:r>
            <a:r>
              <a:rPr lang="zh-TW" altLang="zh-TW" sz="3500" dirty="0">
                <a:solidFill>
                  <a:schemeClr val="tx2">
                    <a:lumMod val="75000"/>
                  </a:schemeClr>
                </a:solidFill>
              </a:rPr>
              <a:t>者、社交</a:t>
            </a:r>
            <a:r>
              <a:rPr lang="zh-TW" altLang="zh-TW" sz="3500" dirty="0" smtClean="0">
                <a:solidFill>
                  <a:schemeClr val="tx2">
                    <a:lumMod val="75000"/>
                  </a:schemeClr>
                </a:solidFill>
              </a:rPr>
              <a:t>能力好</a:t>
            </a:r>
            <a:r>
              <a:rPr lang="zh-TW" altLang="zh-TW" sz="3500" dirty="0">
                <a:solidFill>
                  <a:schemeClr val="tx2">
                    <a:lumMod val="75000"/>
                  </a:schemeClr>
                </a:solidFill>
              </a:rPr>
              <a:t>、會</a:t>
            </a:r>
            <a:r>
              <a:rPr lang="zh-TW" altLang="zh-TW" sz="3500" dirty="0">
                <a:solidFill>
                  <a:schemeClr val="tx2">
                    <a:lumMod val="75000"/>
                  </a:schemeClr>
                </a:solidFill>
              </a:rPr>
              <a:t>更積極於建立社會網路關係，並從中擴展人脈，獲取事業經營所</a:t>
            </a:r>
            <a:r>
              <a:rPr lang="zh-TW" altLang="zh-TW" sz="3500" dirty="0" smtClean="0">
                <a:solidFill>
                  <a:schemeClr val="tx2">
                    <a:lumMod val="75000"/>
                  </a:schemeClr>
                </a:solidFill>
              </a:rPr>
              <a:t>需資訊</a:t>
            </a:r>
            <a:r>
              <a:rPr lang="zh-TW" altLang="zh-TW" sz="3500" dirty="0">
                <a:solidFill>
                  <a:schemeClr val="tx2">
                    <a:lumMod val="75000"/>
                  </a:schemeClr>
                </a:solidFill>
              </a:rPr>
              <a:t>及</a:t>
            </a:r>
            <a:r>
              <a:rPr lang="zh-TW" altLang="zh-TW" sz="3500" dirty="0">
                <a:solidFill>
                  <a:schemeClr val="tx2">
                    <a:lumMod val="75000"/>
                  </a:schemeClr>
                </a:solidFill>
              </a:rPr>
              <a:t>資源 </a:t>
            </a:r>
            <a:r>
              <a:rPr lang="zh-TW" altLang="en-US" sz="3500" dirty="0">
                <a:solidFill>
                  <a:schemeClr val="tx2">
                    <a:lumMod val="75000"/>
                  </a:schemeClr>
                </a:solidFill>
              </a:rPr>
              <a:t>（如</a:t>
            </a:r>
            <a:r>
              <a:rPr lang="en-US" altLang="zh-TW" sz="3500" dirty="0">
                <a:solidFill>
                  <a:schemeClr val="tx2">
                    <a:lumMod val="75000"/>
                  </a:schemeClr>
                </a:solidFill>
              </a:rPr>
              <a:t>:</a:t>
            </a:r>
            <a:r>
              <a:rPr lang="zh-TW" altLang="en-US" sz="3500" dirty="0" smtClean="0">
                <a:solidFill>
                  <a:schemeClr val="tx2">
                    <a:lumMod val="75000"/>
                  </a:schemeClr>
                </a:solidFill>
              </a:rPr>
              <a:t>長期忠誠顧客</a:t>
            </a:r>
            <a:r>
              <a:rPr lang="zh-TW" altLang="en-US" sz="3500" dirty="0">
                <a:solidFill>
                  <a:schemeClr val="tx2">
                    <a:lumMod val="75000"/>
                  </a:schemeClr>
                </a:solidFill>
              </a:rPr>
              <a:t>）</a:t>
            </a:r>
            <a:r>
              <a:rPr lang="zh-TW" altLang="zh-TW" sz="3500" dirty="0">
                <a:solidFill>
                  <a:schemeClr val="tx2">
                    <a:lumMod val="75000"/>
                  </a:schemeClr>
                </a:solidFill>
              </a:rPr>
              <a:t> </a:t>
            </a:r>
            <a:r>
              <a:rPr lang="zh-TW" altLang="zh-TW" sz="3500" dirty="0" smtClean="0">
                <a:solidFill>
                  <a:schemeClr val="tx2">
                    <a:lumMod val="75000"/>
                  </a:schemeClr>
                </a:solidFill>
              </a:rPr>
              <a:t>。</a:t>
            </a:r>
            <a:endParaRPr lang="en-US" altLang="zh-TW" sz="3500" dirty="0" smtClean="0">
              <a:solidFill>
                <a:schemeClr val="tx2">
                  <a:lumMod val="75000"/>
                </a:schemeClr>
              </a:solidFill>
            </a:endParaRPr>
          </a:p>
          <a:p>
            <a:pPr algn="just">
              <a:spcBef>
                <a:spcPts val="2040"/>
              </a:spcBef>
            </a:pPr>
            <a:r>
              <a:rPr lang="zh-TW" altLang="zh-TW" sz="3500" dirty="0">
                <a:solidFill>
                  <a:schemeClr val="accent6">
                    <a:lumMod val="50000"/>
                  </a:schemeClr>
                </a:solidFill>
              </a:rPr>
              <a:t>管理中需注重</a:t>
            </a:r>
            <a:r>
              <a:rPr lang="zh-TW" altLang="zh-TW" sz="3500" dirty="0" smtClean="0">
                <a:solidFill>
                  <a:schemeClr val="accent6">
                    <a:lumMod val="50000"/>
                  </a:schemeClr>
                </a:solidFill>
              </a:rPr>
              <a:t>內在</a:t>
            </a:r>
            <a:r>
              <a:rPr lang="zh-TW" altLang="zh-TW" sz="3500" dirty="0">
                <a:solidFill>
                  <a:schemeClr val="accent6">
                    <a:lumMod val="50000"/>
                  </a:schemeClr>
                </a:solidFill>
              </a:rPr>
              <a:t>、</a:t>
            </a:r>
            <a:r>
              <a:rPr lang="zh-TW" altLang="zh-TW" sz="3500" dirty="0" smtClean="0">
                <a:solidFill>
                  <a:schemeClr val="accent6">
                    <a:lumMod val="50000"/>
                  </a:schemeClr>
                </a:solidFill>
              </a:rPr>
              <a:t>外在</a:t>
            </a:r>
            <a:r>
              <a:rPr lang="zh-TW" altLang="zh-TW" sz="3500" dirty="0">
                <a:solidFill>
                  <a:schemeClr val="accent6">
                    <a:lumMod val="50000"/>
                  </a:schemeClr>
                </a:solidFill>
              </a:rPr>
              <a:t>總體環境因素及狀況帶來的影響</a:t>
            </a:r>
            <a:r>
              <a:rPr lang="en-US" altLang="zh-TW" sz="3500" dirty="0">
                <a:solidFill>
                  <a:schemeClr val="accent6">
                    <a:lumMod val="50000"/>
                  </a:schemeClr>
                </a:solidFill>
              </a:rPr>
              <a:t>(Ferguson &amp; Dickson, 1982)</a:t>
            </a:r>
            <a:r>
              <a:rPr lang="zh-TW" altLang="zh-TW" sz="3500" dirty="0">
                <a:solidFill>
                  <a:schemeClr val="accent6">
                    <a:lumMod val="50000"/>
                  </a:schemeClr>
                </a:solidFill>
              </a:rPr>
              <a:t>並慎重應變處理</a:t>
            </a:r>
            <a:r>
              <a:rPr lang="zh-TW" altLang="zh-TW" sz="3500" dirty="0" smtClean="0">
                <a:solidFill>
                  <a:schemeClr val="accent6">
                    <a:lumMod val="50000"/>
                  </a:schemeClr>
                </a:solidFill>
              </a:rPr>
              <a:t>評估，</a:t>
            </a:r>
            <a:r>
              <a:rPr lang="zh-TW" altLang="zh-TW" sz="3500" dirty="0">
                <a:solidFill>
                  <a:schemeClr val="accent6">
                    <a:lumMod val="50000"/>
                  </a:schemeClr>
                </a:solidFill>
              </a:rPr>
              <a:t>促使企業在多變的競爭環境中永續經營</a:t>
            </a:r>
            <a:r>
              <a:rPr lang="zh-TW" altLang="zh-TW" sz="3500" dirty="0">
                <a:solidFill>
                  <a:schemeClr val="accent6">
                    <a:lumMod val="50000"/>
                  </a:schemeClr>
                </a:solidFill>
              </a:rPr>
              <a:t> </a:t>
            </a:r>
            <a:r>
              <a:rPr lang="zh-TW" altLang="zh-TW" sz="3500" dirty="0" smtClean="0">
                <a:solidFill>
                  <a:schemeClr val="accent6">
                    <a:lumMod val="50000"/>
                  </a:schemeClr>
                </a:solidFill>
              </a:rPr>
              <a:t>。</a:t>
            </a:r>
            <a:r>
              <a:rPr lang="en-US" altLang="zh-TW" sz="3500" dirty="0" smtClean="0">
                <a:solidFill>
                  <a:schemeClr val="accent6">
                    <a:lumMod val="50000"/>
                  </a:schemeClr>
                </a:solidFill>
              </a:rPr>
              <a:t>  </a:t>
            </a:r>
            <a:endParaRPr lang="en-US" altLang="zh-TW" sz="3500" dirty="0">
              <a:solidFill>
                <a:schemeClr val="accent6">
                  <a:lumMod val="50000"/>
                </a:schemeClr>
              </a:solidFill>
            </a:endParaRPr>
          </a:p>
        </p:txBody>
      </p:sp>
      <p:sp>
        <p:nvSpPr>
          <p:cNvPr id="8" name="投影片編號版面配置區 7"/>
          <p:cNvSpPr>
            <a:spLocks noGrp="1"/>
          </p:cNvSpPr>
          <p:nvPr>
            <p:ph type="sldNum" sz="quarter" idx="12"/>
          </p:nvPr>
        </p:nvSpPr>
        <p:spPr/>
        <p:txBody>
          <a:bodyPr/>
          <a:lstStyle/>
          <a:p>
            <a:fld id="{73DA0BB7-265A-403C-9275-D587AB510EDC}" type="slidenum">
              <a:rPr lang="en-US" altLang="zh-TW" smtClean="0"/>
              <a:pPr/>
              <a:t>7</a:t>
            </a:fld>
            <a:endParaRPr lang="en-US" dirty="0"/>
          </a:p>
        </p:txBody>
      </p:sp>
      <p:sp>
        <p:nvSpPr>
          <p:cNvPr id="9" name="日期版面配置區 1"/>
          <p:cNvSpPr>
            <a:spLocks noGrp="1"/>
          </p:cNvSpPr>
          <p:nvPr>
            <p:ph type="dt" sz="half" idx="10"/>
          </p:nvPr>
        </p:nvSpPr>
        <p:spPr/>
        <p:txBody>
          <a:bodyPr/>
          <a:lstStyle/>
          <a:p>
            <a:fld id="{9B67EFA9-5E73-6140-B9F6-98544EE92541}" type="datetime1">
              <a:rPr lang="zh-TW" altLang="en-US" smtClean="0"/>
              <a:t>2016/10/28</a:t>
            </a:fld>
            <a:endParaRPr lang="zh-TW" altLang="en-US" dirty="0"/>
          </a:p>
        </p:txBody>
      </p:sp>
    </p:spTree>
    <p:extLst>
      <p:ext uri="{BB962C8B-B14F-4D97-AF65-F5344CB8AC3E}">
        <p14:creationId xmlns:p14="http://schemas.microsoft.com/office/powerpoint/2010/main" val="3649829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p:cNvSpPr>
            <a:spLocks noGrp="1"/>
          </p:cNvSpPr>
          <p:nvPr>
            <p:ph type="title"/>
          </p:nvPr>
        </p:nvSpPr>
        <p:spPr/>
        <p:txBody>
          <a:bodyPr>
            <a:noAutofit/>
          </a:bodyPr>
          <a:lstStyle/>
          <a:p>
            <a:pPr>
              <a:buFont typeface="+mj-lt"/>
              <a:buAutoNum type="arabicPeriod" startAt="4"/>
            </a:pPr>
            <a:r>
              <a:rPr lang="zh-TW" altLang="en-US" sz="3200" dirty="0" smtClean="0">
                <a:latin typeface="微軟正黑體" pitchFamily="34" charset="-120"/>
                <a:ea typeface="微軟正黑體" pitchFamily="34" charset="-120"/>
              </a:rPr>
              <a:t>公司介紹</a:t>
            </a:r>
            <a:r>
              <a:rPr lang="en-US" altLang="zh-TW" sz="3200" dirty="0" smtClean="0">
                <a:latin typeface="微軟正黑體" pitchFamily="34" charset="-120"/>
                <a:ea typeface="微軟正黑體" pitchFamily="34" charset="-120"/>
              </a:rPr>
              <a:t>-</a:t>
            </a:r>
            <a:r>
              <a:rPr lang="zh-TW" altLang="en-US" sz="3200" dirty="0" smtClean="0">
                <a:latin typeface="微軟正黑體" pitchFamily="34" charset="-120"/>
                <a:ea typeface="微軟正黑體" pitchFamily="34" charset="-120"/>
              </a:rPr>
              <a:t>東森假期國際旅行社</a:t>
            </a:r>
            <a:endParaRPr lang="zh-TW" altLang="en-US" sz="3200" dirty="0">
              <a:latin typeface="微軟正黑體" pitchFamily="34" charset="-120"/>
              <a:ea typeface="微軟正黑體" pitchFamily="34" charset="-120"/>
            </a:endParaRPr>
          </a:p>
        </p:txBody>
      </p:sp>
      <p:sp>
        <p:nvSpPr>
          <p:cNvPr id="3" name="內容版面配置區 2"/>
          <p:cNvSpPr>
            <a:spLocks noGrp="1"/>
          </p:cNvSpPr>
          <p:nvPr>
            <p:ph idx="1"/>
          </p:nvPr>
        </p:nvSpPr>
        <p:spPr>
          <a:xfrm>
            <a:off x="251520" y="1628800"/>
            <a:ext cx="8651304" cy="3528392"/>
          </a:xfr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a:bodyPr>
          <a:lstStyle/>
          <a:p>
            <a:pPr algn="just"/>
            <a:r>
              <a:rPr lang="zh-TW" altLang="en-US" dirty="0">
                <a:solidFill>
                  <a:schemeClr val="tx2">
                    <a:lumMod val="75000"/>
                  </a:schemeClr>
                </a:solidFill>
              </a:rPr>
              <a:t>經營理念：</a:t>
            </a:r>
            <a:r>
              <a:rPr lang="zh-TW" altLang="zh-TW" dirty="0">
                <a:solidFill>
                  <a:schemeClr val="tx2">
                    <a:lumMod val="75000"/>
                  </a:schemeClr>
                </a:solidFill>
              </a:rPr>
              <a:t>秉持以「貼心、誠信、服務」的</a:t>
            </a:r>
            <a:r>
              <a:rPr lang="zh-TW" altLang="zh-TW" dirty="0" smtClean="0">
                <a:solidFill>
                  <a:schemeClr val="tx2">
                    <a:lumMod val="75000"/>
                  </a:schemeClr>
                </a:solidFill>
              </a:rPr>
              <a:t>態度</a:t>
            </a:r>
            <a:r>
              <a:rPr lang="zh-TW" altLang="en-US" dirty="0" smtClean="0">
                <a:solidFill>
                  <a:schemeClr val="tx2">
                    <a:lumMod val="75000"/>
                  </a:schemeClr>
                </a:solidFill>
              </a:rPr>
              <a:t>帶給顧客</a:t>
            </a:r>
            <a:r>
              <a:rPr lang="zh-TW" altLang="en-US" dirty="0" smtClean="0">
                <a:solidFill>
                  <a:srgbClr val="002060"/>
                </a:solidFill>
              </a:rPr>
              <a:t>安心且開心的遊程品質</a:t>
            </a:r>
            <a:r>
              <a:rPr lang="zh-TW" altLang="en-US" dirty="0" smtClean="0">
                <a:solidFill>
                  <a:srgbClr val="00B050"/>
                </a:solidFill>
              </a:rPr>
              <a:t> </a:t>
            </a:r>
            <a:endParaRPr lang="en-US" altLang="zh-TW" dirty="0">
              <a:solidFill>
                <a:schemeClr val="tx2">
                  <a:lumMod val="75000"/>
                </a:schemeClr>
              </a:solidFill>
            </a:endParaRPr>
          </a:p>
          <a:p>
            <a:pPr algn="just">
              <a:spcBef>
                <a:spcPts val="1968"/>
              </a:spcBef>
            </a:pPr>
            <a:r>
              <a:rPr lang="zh-TW" altLang="en-US" dirty="0" smtClean="0">
                <a:solidFill>
                  <a:schemeClr val="accent6">
                    <a:lumMod val="50000"/>
                  </a:schemeClr>
                </a:solidFill>
              </a:rPr>
              <a:t>對於品質</a:t>
            </a:r>
            <a:r>
              <a:rPr lang="zh-TW" altLang="en-US" dirty="0">
                <a:solidFill>
                  <a:schemeClr val="accent6">
                    <a:lumMod val="50000"/>
                  </a:schemeClr>
                </a:solidFill>
              </a:rPr>
              <a:t>嚴格把關及確切保障顧客旅遊</a:t>
            </a:r>
            <a:r>
              <a:rPr lang="zh-TW" altLang="en-US" dirty="0" smtClean="0">
                <a:solidFill>
                  <a:schemeClr val="accent6">
                    <a:lumMod val="50000"/>
                  </a:schemeClr>
                </a:solidFill>
              </a:rPr>
              <a:t>權益</a:t>
            </a:r>
            <a:endParaRPr lang="en-US" altLang="zh-TW" dirty="0">
              <a:solidFill>
                <a:schemeClr val="accent6">
                  <a:lumMod val="50000"/>
                </a:schemeClr>
              </a:solidFill>
            </a:endParaRPr>
          </a:p>
          <a:p>
            <a:pPr algn="just">
              <a:spcBef>
                <a:spcPts val="1968"/>
              </a:spcBef>
            </a:pPr>
            <a:r>
              <a:rPr lang="zh-TW" altLang="en-US" dirty="0" smtClean="0">
                <a:solidFill>
                  <a:srgbClr val="009051"/>
                </a:solidFill>
              </a:rPr>
              <a:t>與顧客間，不僅於銷售</a:t>
            </a:r>
            <a:r>
              <a:rPr lang="zh-TW" altLang="en-US" dirty="0">
                <a:solidFill>
                  <a:srgbClr val="009051"/>
                </a:solidFill>
              </a:rPr>
              <a:t>，</a:t>
            </a:r>
            <a:r>
              <a:rPr lang="zh-TW" altLang="en-US" dirty="0" smtClean="0">
                <a:solidFill>
                  <a:srgbClr val="009051"/>
                </a:solidFill>
              </a:rPr>
              <a:t>而是想帶給快樂與傳遞溫暖</a:t>
            </a:r>
            <a:endParaRPr lang="zh-TW" altLang="zh-TW" dirty="0">
              <a:solidFill>
                <a:srgbClr val="009051"/>
              </a:solidFill>
            </a:endParaRPr>
          </a:p>
        </p:txBody>
      </p:sp>
      <p:sp>
        <p:nvSpPr>
          <p:cNvPr id="5" name="投影片編號版面配置區 4"/>
          <p:cNvSpPr>
            <a:spLocks noGrp="1"/>
          </p:cNvSpPr>
          <p:nvPr>
            <p:ph type="sldNum" sz="quarter" idx="12"/>
          </p:nvPr>
        </p:nvSpPr>
        <p:spPr>
          <a:xfrm>
            <a:off x="7010400" y="6597352"/>
            <a:ext cx="2133600" cy="365125"/>
          </a:xfrm>
        </p:spPr>
        <p:txBody>
          <a:bodyPr/>
          <a:lstStyle/>
          <a:p>
            <a:fld id="{73DA0BB7-265A-403C-9275-D587AB510EDC}" type="slidenum">
              <a:rPr lang="en-US" altLang="zh-TW" smtClean="0"/>
              <a:pPr/>
              <a:t>8</a:t>
            </a:fld>
            <a:endParaRPr lang="en-US" dirty="0"/>
          </a:p>
        </p:txBody>
      </p:sp>
      <p:sp>
        <p:nvSpPr>
          <p:cNvPr id="7" name="日期版面配置區 1"/>
          <p:cNvSpPr>
            <a:spLocks noGrp="1"/>
          </p:cNvSpPr>
          <p:nvPr>
            <p:ph type="dt" sz="half" idx="10"/>
          </p:nvPr>
        </p:nvSpPr>
        <p:spPr>
          <a:xfrm>
            <a:off x="457200" y="6356350"/>
            <a:ext cx="2133600" cy="365125"/>
          </a:xfrm>
        </p:spPr>
        <p:txBody>
          <a:bodyPr/>
          <a:lstStyle/>
          <a:p>
            <a:fld id="{9B67EFA9-5E73-6140-B9F6-98544EE92541}" type="datetime1">
              <a:rPr lang="zh-TW" altLang="en-US" smtClean="0"/>
              <a:t>2016/10/28</a:t>
            </a:fld>
            <a:endParaRPr lang="zh-TW" altLang="en-US"/>
          </a:p>
        </p:txBody>
      </p:sp>
    </p:spTree>
    <p:extLst>
      <p:ext uri="{BB962C8B-B14F-4D97-AF65-F5344CB8AC3E}">
        <p14:creationId xmlns:p14="http://schemas.microsoft.com/office/powerpoint/2010/main" val="834789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4"/>
          <p:cNvSpPr>
            <a:spLocks noGrp="1"/>
          </p:cNvSpPr>
          <p:nvPr>
            <p:ph type="title"/>
          </p:nvPr>
        </p:nvSpPr>
        <p:spPr>
          <a:xfrm>
            <a:off x="13888" y="188640"/>
            <a:ext cx="9144000" cy="725488"/>
          </a:xfrm>
          <a:effectLst>
            <a:glow>
              <a:schemeClr val="accent1">
                <a:alpha val="57000"/>
              </a:schemeClr>
            </a:glow>
          </a:effectLst>
        </p:spPr>
        <p:txBody>
          <a:bodyPr>
            <a:noAutofit/>
          </a:bodyPr>
          <a:lstStyle/>
          <a:p>
            <a:r>
              <a:rPr lang="zh-TW" altLang="en-US" b="1" dirty="0" smtClean="0">
                <a:solidFill>
                  <a:srgbClr val="0000CC"/>
                </a:solidFill>
                <a:latin typeface="微軟正黑體" pitchFamily="34" charset="-120"/>
                <a:ea typeface="微軟正黑體" pitchFamily="34" charset="-120"/>
              </a:rPr>
              <a:t>研究</a:t>
            </a:r>
            <a:r>
              <a:rPr lang="zh-TW" altLang="en-US" b="1" dirty="0" smtClean="0">
                <a:solidFill>
                  <a:srgbClr val="0000CC"/>
                </a:solidFill>
                <a:latin typeface="微軟正黑體" pitchFamily="34" charset="-120"/>
                <a:ea typeface="微軟正黑體" pitchFamily="34" charset="-120"/>
              </a:rPr>
              <a:t>方法</a:t>
            </a:r>
            <a:endParaRPr lang="zh-TW" altLang="en-US" b="1" dirty="0">
              <a:solidFill>
                <a:srgbClr val="0000CC"/>
              </a:solidFill>
              <a:latin typeface="微軟正黑體" pitchFamily="34" charset="-120"/>
              <a:ea typeface="微軟正黑體" pitchFamily="34" charset="-120"/>
            </a:endParaRPr>
          </a:p>
        </p:txBody>
      </p:sp>
      <p:sp>
        <p:nvSpPr>
          <p:cNvPr id="6" name="矩形 5"/>
          <p:cNvSpPr/>
          <p:nvPr/>
        </p:nvSpPr>
        <p:spPr>
          <a:xfrm>
            <a:off x="157396" y="1700809"/>
            <a:ext cx="8856984" cy="3312368"/>
          </a:xfrm>
          <a:prstGeom prst="rect">
            <a:avLst/>
          </a:prstGeom>
          <a:gradFill>
            <a:gsLst>
              <a:gs pos="2000">
                <a:schemeClr val="accent1">
                  <a:lumMod val="20000"/>
                  <a:lumOff val="80000"/>
                </a:schemeClr>
              </a:gs>
              <a:gs pos="75000">
                <a:schemeClr val="accent1">
                  <a:lumMod val="20000"/>
                  <a:lumOff val="80000"/>
                </a:schemeClr>
              </a:gs>
              <a:gs pos="46000">
                <a:schemeClr val="accent4">
                  <a:alpha val="91000"/>
                  <a:lumMod val="41000"/>
                  <a:lumOff val="59000"/>
                </a:schemeClr>
              </a:gs>
            </a:gsLst>
            <a:lin ang="16200000" scaled="0"/>
          </a:gradFill>
        </p:spPr>
        <p:txBody>
          <a:bodyPr vert="horz" lIns="91440" tIns="45720" rIns="91440" bIns="45720" rtlCol="0">
            <a:normAutofit/>
          </a:bodyPr>
          <a:lstStyle/>
          <a:p>
            <a:pPr marL="342900" indent="-342900" algn="just">
              <a:spcBef>
                <a:spcPct val="20000"/>
              </a:spcBef>
              <a:buFont typeface="Wingdings" panose="05000000000000000000" pitchFamily="2" charset="2"/>
              <a:buChar char="Ø"/>
            </a:pPr>
            <a:r>
              <a:rPr lang="zh-TW" altLang="en-US" sz="3200" dirty="0" smtClean="0">
                <a:solidFill>
                  <a:schemeClr val="tx2">
                    <a:lumMod val="75000"/>
                  </a:schemeClr>
                </a:solidFill>
                <a:latin typeface="Microsoft JhengHei" charset="-120"/>
                <a:ea typeface="Microsoft JhengHei" charset="-120"/>
                <a:cs typeface="Microsoft JhengHei" charset="-120"/>
              </a:rPr>
              <a:t>深度</a:t>
            </a:r>
            <a:r>
              <a:rPr lang="zh-TW" altLang="en-US" sz="3200" dirty="0">
                <a:solidFill>
                  <a:schemeClr val="tx2">
                    <a:lumMod val="75000"/>
                  </a:schemeClr>
                </a:solidFill>
                <a:latin typeface="Microsoft JhengHei" charset="-120"/>
                <a:ea typeface="Microsoft JhengHei" charset="-120"/>
                <a:cs typeface="Microsoft JhengHei" charset="-120"/>
              </a:rPr>
              <a:t>訪談</a:t>
            </a:r>
            <a:r>
              <a:rPr lang="zh-TW" altLang="en-US" sz="3200" dirty="0" smtClean="0">
                <a:solidFill>
                  <a:schemeClr val="tx2">
                    <a:lumMod val="75000"/>
                  </a:schemeClr>
                </a:solidFill>
                <a:latin typeface="Microsoft JhengHei" charset="-120"/>
                <a:ea typeface="Microsoft JhengHei" charset="-120"/>
                <a:cs typeface="Microsoft JhengHei" charset="-120"/>
              </a:rPr>
              <a:t>法</a:t>
            </a:r>
            <a:endParaRPr lang="en-US" altLang="zh-TW" sz="3200" dirty="0" smtClean="0">
              <a:solidFill>
                <a:schemeClr val="tx2">
                  <a:lumMod val="75000"/>
                </a:schemeClr>
              </a:solidFill>
              <a:latin typeface="Microsoft JhengHei" charset="-120"/>
              <a:ea typeface="Microsoft JhengHei" charset="-120"/>
              <a:cs typeface="Microsoft JhengHei" charset="-120"/>
            </a:endParaRPr>
          </a:p>
          <a:p>
            <a:pPr marL="914400" lvl="1" indent="-457200" algn="just">
              <a:spcBef>
                <a:spcPct val="20000"/>
              </a:spcBef>
              <a:buFont typeface="Wingdings" charset="2"/>
              <a:buChar char="l"/>
            </a:pPr>
            <a:r>
              <a:rPr lang="zh-TW" altLang="en-US" sz="3200" dirty="0" smtClean="0">
                <a:solidFill>
                  <a:schemeClr val="tx2">
                    <a:lumMod val="75000"/>
                  </a:schemeClr>
                </a:solidFill>
                <a:latin typeface="Microsoft JhengHei" charset="-120"/>
                <a:ea typeface="Microsoft JhengHei" charset="-120"/>
                <a:cs typeface="Microsoft JhengHei" charset="-120"/>
              </a:rPr>
              <a:t>訪談公司負責人</a:t>
            </a:r>
            <a:r>
              <a:rPr lang="zh-TW" altLang="en-US" sz="3200" dirty="0">
                <a:solidFill>
                  <a:schemeClr val="tx2">
                    <a:lumMod val="75000"/>
                  </a:schemeClr>
                </a:solidFill>
                <a:latin typeface="Microsoft JhengHei" charset="-120"/>
                <a:ea typeface="Microsoft JhengHei" charset="-120"/>
                <a:cs typeface="Microsoft JhengHei" charset="-120"/>
              </a:rPr>
              <a:t>及</a:t>
            </a:r>
            <a:r>
              <a:rPr lang="zh-TW" altLang="en-US" sz="3200" dirty="0" smtClean="0">
                <a:solidFill>
                  <a:schemeClr val="tx2">
                    <a:lumMod val="75000"/>
                  </a:schemeClr>
                </a:solidFill>
                <a:latin typeface="Microsoft JhengHei" charset="-120"/>
                <a:ea typeface="Microsoft JhengHei" charset="-120"/>
                <a:cs typeface="Microsoft JhengHei" charset="-120"/>
              </a:rPr>
              <a:t>經理</a:t>
            </a:r>
            <a:endParaRPr lang="en-US" altLang="zh-TW" sz="3200" dirty="0" smtClean="0">
              <a:solidFill>
                <a:schemeClr val="tx2">
                  <a:lumMod val="75000"/>
                </a:schemeClr>
              </a:solidFill>
              <a:latin typeface="Microsoft JhengHei" charset="-120"/>
              <a:ea typeface="Microsoft JhengHei" charset="-120"/>
              <a:cs typeface="Microsoft JhengHei" charset="-120"/>
            </a:endParaRPr>
          </a:p>
          <a:p>
            <a:pPr marL="914400" lvl="1" indent="-457200" algn="just">
              <a:spcBef>
                <a:spcPts val="1968"/>
              </a:spcBef>
              <a:buFont typeface="Wingdings" charset="2"/>
              <a:buChar char="l"/>
            </a:pPr>
            <a:r>
              <a:rPr lang="zh-TW" altLang="en-US" sz="3200" dirty="0" smtClean="0">
                <a:solidFill>
                  <a:schemeClr val="tx2">
                    <a:lumMod val="75000"/>
                  </a:schemeClr>
                </a:solidFill>
                <a:latin typeface="Microsoft JhengHei" charset="-120"/>
                <a:ea typeface="Microsoft JhengHei" charset="-120"/>
                <a:cs typeface="Microsoft JhengHei" charset="-120"/>
              </a:rPr>
              <a:t>透過錄音錄影整理紀錄</a:t>
            </a:r>
            <a:endParaRPr lang="en-US" altLang="zh-TW" sz="3200" dirty="0">
              <a:solidFill>
                <a:schemeClr val="tx2">
                  <a:lumMod val="75000"/>
                </a:schemeClr>
              </a:solidFill>
              <a:latin typeface="Microsoft JhengHei" charset="-120"/>
              <a:ea typeface="Microsoft JhengHei" charset="-120"/>
              <a:cs typeface="Microsoft JhengHei" charset="-120"/>
            </a:endParaRPr>
          </a:p>
          <a:p>
            <a:pPr marL="914400" lvl="1" indent="-457200" algn="just">
              <a:spcBef>
                <a:spcPts val="1968"/>
              </a:spcBef>
              <a:buFont typeface="Wingdings" charset="2"/>
              <a:buChar char="l"/>
            </a:pPr>
            <a:r>
              <a:rPr lang="zh-TW" altLang="zh-TW" sz="3200" dirty="0" smtClean="0">
                <a:solidFill>
                  <a:schemeClr val="tx2">
                    <a:lumMod val="75000"/>
                  </a:schemeClr>
                </a:solidFill>
                <a:latin typeface="Microsoft JhengHei" charset="-120"/>
                <a:ea typeface="Microsoft JhengHei" charset="-120"/>
                <a:cs typeface="Microsoft JhengHei" charset="-120"/>
              </a:rPr>
              <a:t>訪談</a:t>
            </a:r>
            <a:r>
              <a:rPr lang="zh-TW" altLang="zh-TW" sz="3200" dirty="0">
                <a:solidFill>
                  <a:schemeClr val="tx2">
                    <a:lumMod val="75000"/>
                  </a:schemeClr>
                </a:solidFill>
                <a:latin typeface="Microsoft JhengHei" charset="-120"/>
                <a:ea typeface="Microsoft JhengHei" charset="-120"/>
                <a:cs typeface="Microsoft JhengHei" charset="-120"/>
              </a:rPr>
              <a:t>地點：東森假期國際旅行社</a:t>
            </a:r>
          </a:p>
          <a:p>
            <a:pPr marL="342900" indent="-342900" algn="just">
              <a:spcBef>
                <a:spcPct val="20000"/>
              </a:spcBef>
              <a:buFont typeface="Wingdings" panose="05000000000000000000" pitchFamily="2" charset="2"/>
              <a:buChar char="Ø"/>
            </a:pPr>
            <a:endParaRPr lang="zh-TW" altLang="zh-TW" sz="3200" dirty="0">
              <a:solidFill>
                <a:schemeClr val="tx2">
                  <a:lumMod val="75000"/>
                </a:schemeClr>
              </a:solidFill>
              <a:latin typeface="微軟正黑體" panose="020B0604030504040204" pitchFamily="34" charset="-120"/>
              <a:ea typeface="微軟正黑體" panose="020B0604030504040204" pitchFamily="34" charset="-120"/>
              <a:cs typeface="Microsoft JhengHei" charset="-120"/>
            </a:endParaRPr>
          </a:p>
        </p:txBody>
      </p:sp>
      <p:sp>
        <p:nvSpPr>
          <p:cNvPr id="2" name="日期版面配置區 1"/>
          <p:cNvSpPr>
            <a:spLocks noGrp="1"/>
          </p:cNvSpPr>
          <p:nvPr>
            <p:ph type="dt" sz="half" idx="10"/>
          </p:nvPr>
        </p:nvSpPr>
        <p:spPr/>
        <p:txBody>
          <a:bodyPr/>
          <a:lstStyle/>
          <a:p>
            <a:fld id="{2757ECB6-C562-C646-BC26-85E215681D68}" type="datetime1">
              <a:rPr lang="zh-TW" altLang="en-US" smtClean="0"/>
              <a:t>2016/10/27</a:t>
            </a:fld>
            <a:endParaRPr lang="zh-TW" altLang="en-US"/>
          </a:p>
        </p:txBody>
      </p:sp>
      <p:sp>
        <p:nvSpPr>
          <p:cNvPr id="3" name="投影片編號版面配置區 2"/>
          <p:cNvSpPr>
            <a:spLocks noGrp="1"/>
          </p:cNvSpPr>
          <p:nvPr>
            <p:ph type="sldNum" sz="quarter" idx="12"/>
          </p:nvPr>
        </p:nvSpPr>
        <p:spPr>
          <a:xfrm>
            <a:off x="8669740" y="6491026"/>
            <a:ext cx="316457" cy="279732"/>
          </a:xfrm>
        </p:spPr>
        <p:txBody>
          <a:bodyPr/>
          <a:lstStyle/>
          <a:p>
            <a:fld id="{6215B1F7-9B10-4EA8-9E72-A02D15876458}" type="slidenum">
              <a:rPr lang="zh-TW" altLang="en-US" smtClean="0"/>
              <a:t>9</a:t>
            </a:fld>
            <a:endParaRPr lang="zh-TW" altLang="en-US"/>
          </a:p>
        </p:txBody>
      </p:sp>
    </p:spTree>
    <p:extLst>
      <p:ext uri="{BB962C8B-B14F-4D97-AF65-F5344CB8AC3E}">
        <p14:creationId xmlns:p14="http://schemas.microsoft.com/office/powerpoint/2010/main" val="864957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8029</TotalTime>
  <Words>1864</Words>
  <Application>Microsoft Macintosh PowerPoint</Application>
  <PresentationFormat>如螢幕大小 (4:3)</PresentationFormat>
  <Paragraphs>431</Paragraphs>
  <Slides>24</Slides>
  <Notes>6</Notes>
  <HiddenSlides>0</HiddenSlides>
  <MMClips>0</MMClips>
  <ScaleCrop>false</ScaleCrop>
  <HeadingPairs>
    <vt:vector size="6" baseType="variant">
      <vt:variant>
        <vt:lpstr>使用字型</vt:lpstr>
      </vt:variant>
      <vt:variant>
        <vt:i4>9</vt:i4>
      </vt:variant>
      <vt:variant>
        <vt:lpstr>佈景主題</vt:lpstr>
      </vt:variant>
      <vt:variant>
        <vt:i4>2</vt:i4>
      </vt:variant>
      <vt:variant>
        <vt:lpstr>投影片標題</vt:lpstr>
      </vt:variant>
      <vt:variant>
        <vt:i4>24</vt:i4>
      </vt:variant>
    </vt:vector>
  </HeadingPairs>
  <TitlesOfParts>
    <vt:vector size="35" baseType="lpstr">
      <vt:lpstr>Calibri</vt:lpstr>
      <vt:lpstr>Calibri Light</vt:lpstr>
      <vt:lpstr>Microsoft JhengHei</vt:lpstr>
      <vt:lpstr>Times New Roman</vt:lpstr>
      <vt:lpstr>Wingdings</vt:lpstr>
      <vt:lpstr>微軟正黑體</vt:lpstr>
      <vt:lpstr>新細明體</vt:lpstr>
      <vt:lpstr>標楷體</vt:lpstr>
      <vt:lpstr>Arial</vt:lpstr>
      <vt:lpstr>Office 佈景主題</vt:lpstr>
      <vt:lpstr>自訂設計</vt:lpstr>
      <vt:lpstr>旅行社典範經營模式之分析：以顧客信賴感建立為核心</vt:lpstr>
      <vt:lpstr>簡報大綱</vt:lpstr>
      <vt:lpstr>緒論</vt:lpstr>
      <vt:lpstr>2006-2016年旅行社經營問題影響顧客旅遊案例(1/2)</vt:lpstr>
      <vt:lpstr>PowerPoint 簡報</vt:lpstr>
      <vt:lpstr>旅行社業務疏失影響旅客權益事件</vt:lpstr>
      <vt:lpstr>旅行社成功的關鍵</vt:lpstr>
      <vt:lpstr>公司介紹-東森假期國際旅行社</vt:lpstr>
      <vt:lpstr>研究方法</vt:lpstr>
      <vt:lpstr>個案目標客群分析</vt:lpstr>
      <vt:lpstr>客群分析(1/4)</vt:lpstr>
      <vt:lpstr>客群分析(2/4)</vt:lpstr>
      <vt:lpstr>客群分析(3/4)</vt:lpstr>
      <vt:lpstr>客群分析(4/4)</vt:lpstr>
      <vt:lpstr>個案旅行社特點</vt:lpstr>
      <vt:lpstr>專車到家接送服務</vt:lpstr>
      <vt:lpstr>負責人與經理隨團監督出團品質</vt:lpstr>
      <vt:lpstr>與其他旅行社之行程差異</vt:lpstr>
      <vt:lpstr>安排說明會與聚餐</vt:lpstr>
      <vt:lpstr>說明會舉辦特點</vt:lpstr>
      <vt:lpstr>出發前與旅途中提供簡易餐點</vt:lpstr>
      <vt:lpstr>結論與建議</vt:lpstr>
      <vt:lpstr>結論與建議</vt:lpstr>
      <vt:lpstr>PowerPoint 簡報</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ASUS</dc:creator>
  <cp:lastModifiedBy>Microsoft Office 使用者</cp:lastModifiedBy>
  <cp:revision>155</cp:revision>
  <dcterms:created xsi:type="dcterms:W3CDTF">2016-10-20T05:51:38Z</dcterms:created>
  <dcterms:modified xsi:type="dcterms:W3CDTF">2016-10-28T02:26:50Z</dcterms:modified>
</cp:coreProperties>
</file>