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86" r:id="rId2"/>
  </p:sldMasterIdLst>
  <p:notesMasterIdLst>
    <p:notesMasterId r:id="rId55"/>
  </p:notesMasterIdLst>
  <p:handoutMasterIdLst>
    <p:handoutMasterId r:id="rId56"/>
  </p:handoutMasterIdLst>
  <p:sldIdLst>
    <p:sldId id="446" r:id="rId3"/>
    <p:sldId id="453" r:id="rId4"/>
    <p:sldId id="456" r:id="rId5"/>
    <p:sldId id="440" r:id="rId6"/>
    <p:sldId id="385" r:id="rId7"/>
    <p:sldId id="458" r:id="rId8"/>
    <p:sldId id="387" r:id="rId9"/>
    <p:sldId id="449" r:id="rId10"/>
    <p:sldId id="388" r:id="rId11"/>
    <p:sldId id="390" r:id="rId12"/>
    <p:sldId id="391" r:id="rId13"/>
    <p:sldId id="392" r:id="rId14"/>
    <p:sldId id="393" r:id="rId15"/>
    <p:sldId id="395" r:id="rId16"/>
    <p:sldId id="396" r:id="rId17"/>
    <p:sldId id="397" r:id="rId18"/>
    <p:sldId id="398" r:id="rId19"/>
    <p:sldId id="399" r:id="rId20"/>
    <p:sldId id="401" r:id="rId21"/>
    <p:sldId id="402" r:id="rId22"/>
    <p:sldId id="448" r:id="rId23"/>
    <p:sldId id="408" r:id="rId24"/>
    <p:sldId id="459" r:id="rId25"/>
    <p:sldId id="450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9" r:id="rId36"/>
    <p:sldId id="420" r:id="rId37"/>
    <p:sldId id="460" r:id="rId38"/>
    <p:sldId id="451" r:id="rId39"/>
    <p:sldId id="422" r:id="rId40"/>
    <p:sldId id="423" r:id="rId41"/>
    <p:sldId id="424" r:id="rId42"/>
    <p:sldId id="426" r:id="rId43"/>
    <p:sldId id="427" r:id="rId44"/>
    <p:sldId id="461" r:id="rId45"/>
    <p:sldId id="428" r:id="rId46"/>
    <p:sldId id="462" r:id="rId47"/>
    <p:sldId id="452" r:id="rId48"/>
    <p:sldId id="429" r:id="rId49"/>
    <p:sldId id="432" r:id="rId50"/>
    <p:sldId id="433" r:id="rId51"/>
    <p:sldId id="435" r:id="rId52"/>
    <p:sldId id="454" r:id="rId53"/>
    <p:sldId id="447" r:id="rId54"/>
  </p:sldIdLst>
  <p:sldSz cx="9144000" cy="6858000" type="screen4x3"/>
  <p:notesSz cx="6858000" cy="9144000"/>
  <p:embeddedFontLst>
    <p:embeddedFont>
      <p:font typeface="HY헤드라인M" panose="020B0604020202020204" charset="-127"/>
      <p:regular r:id="rId57"/>
    </p:embeddedFont>
    <p:embeddedFont>
      <p:font typeface="Verdana" panose="020B0604030504040204" pitchFamily="34" charset="0"/>
      <p:regular r:id="rId58"/>
      <p:bold r:id="rId59"/>
      <p:italic r:id="rId60"/>
      <p:boldItalic r:id="rId61"/>
    </p:embeddedFont>
    <p:embeddedFont>
      <p:font typeface="微軟正黑體" panose="020B0604030504040204" pitchFamily="34" charset="-120"/>
      <p:regular r:id="rId62"/>
      <p:bold r:id="rId63"/>
    </p:embeddedFont>
    <p:embeddedFont>
      <p:font typeface="굴림" panose="020B0600000101010101" pitchFamily="34" charset="-127"/>
      <p:regular r:id="rId64"/>
    </p:embeddedFont>
    <p:embeddedFont>
      <p:font typeface="Sylfaen" panose="010A0502050306030303" pitchFamily="18" charset="0"/>
      <p:regular r:id="rId6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itchFamily="34" charset="-127"/>
        <a:ea typeface="굴림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CCECFF"/>
    <a:srgbClr val="33CC33"/>
    <a:srgbClr val="660066"/>
    <a:srgbClr val="003399"/>
    <a:srgbClr val="CCCC00"/>
    <a:srgbClr val="990033"/>
    <a:srgbClr val="6666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206" autoAdjust="0"/>
    <p:restoredTop sz="82034" autoAdjust="0"/>
  </p:normalViewPr>
  <p:slideViewPr>
    <p:cSldViewPr>
      <p:cViewPr varScale="1">
        <p:scale>
          <a:sx n="79" d="100"/>
          <a:sy n="79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8EA4E-C62F-4A64-AAC8-9099E95FD5D4}" type="datetimeFigureOut">
              <a:rPr lang="zh-TW" altLang="en-US" smtClean="0"/>
              <a:t>2014/5/15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08023-2CBB-4038-87B4-E69A48096F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9449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A0E7D6B-3574-4E0D-9B82-6356E1A5A1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31524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50" charset="-127"/>
        <a:cs typeface="Arial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50" charset="-127"/>
        <a:cs typeface="Arial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50" charset="-127"/>
        <a:cs typeface="Arial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50" charset="-127"/>
        <a:cs typeface="Arial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34" charset="-127"/>
        <a:ea typeface="굴림" pitchFamily="50" charset="-127"/>
        <a:cs typeface="Arial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E7D6B-3574-4E0D-9B82-6356E1A5A197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514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0E7D6B-3574-4E0D-9B82-6356E1A5A197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395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E7D6B-3574-4E0D-9B82-6356E1A5A197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1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172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98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29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6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69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255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46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69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506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0401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08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93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44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60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818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58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476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24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3585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11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66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63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69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601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342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60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9512" y="1535112"/>
            <a:ext cx="4317876" cy="131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79512" y="2924944"/>
            <a:ext cx="4317876" cy="38164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319463" cy="131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924944"/>
            <a:ext cx="4319463" cy="38164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212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7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8613085" y="64886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45B859-E9DE-45A5-9D35-54979F3C94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607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613085" y="64886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45B859-E9DE-45A5-9D35-54979F3C943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2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8847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3553527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919788"/>
            <a:ext cx="920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82638" y="6196013"/>
            <a:ext cx="466725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sz="800">
                <a:solidFill>
                  <a:srgbClr val="323232"/>
                </a:solidFill>
                <a:latin typeface="HY헤드라인M" pitchFamily="18" charset="-127"/>
                <a:ea typeface="HY헤드라인M" pitchFamily="18" charset="-127"/>
              </a:rPr>
              <a:t>Lamport</a:t>
            </a:r>
            <a:r>
              <a:rPr lang="en-US" altLang="ko-KR" sz="800">
                <a:solidFill>
                  <a:srgbClr val="323232"/>
                </a:solidFill>
                <a:latin typeface="굴림" pitchFamily="50" charset="-127"/>
                <a:ea typeface="HY헤드라인M" pitchFamily="18" charset="-127"/>
              </a:rPr>
              <a:t>’</a:t>
            </a:r>
            <a:r>
              <a:rPr lang="en-US" altLang="ko-KR" sz="800">
                <a:solidFill>
                  <a:srgbClr val="323232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760413" y="6259513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sz="2400">
                <a:solidFill>
                  <a:srgbClr val="FF6B00"/>
                </a:solidFill>
                <a:latin typeface="HY헤드라인M" pitchFamily="18" charset="-127"/>
                <a:ea typeface="HY헤드라인M" pitchFamily="18" charset="-127"/>
              </a:rPr>
              <a:t>Bakery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771650" y="6465888"/>
            <a:ext cx="615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sz="1000">
                <a:solidFill>
                  <a:srgbClr val="323232"/>
                </a:solidFill>
                <a:latin typeface="HY헤드라인M" pitchFamily="18" charset="-127"/>
                <a:ea typeface="HY헤드라인M" pitchFamily="18" charset="-127"/>
              </a:rPr>
              <a:t>Algorithm 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76300" y="6646863"/>
            <a:ext cx="1457325" cy="33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5" name="Picture 19" descr="배경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>
            <a:fillRect/>
          </a:stretch>
        </p:blipFill>
        <p:spPr bwMode="auto">
          <a:xfrm>
            <a:off x="0" y="0"/>
            <a:ext cx="91424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8778211" y="6581001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45B859-E9DE-45A5-9D35-54979F3C943D}" type="slidenum">
              <a:rPr lang="zh-TW" altLang="en-US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zh-TW" alt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70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+mj-ea"/>
          <a:cs typeface="Arial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34" charset="-127"/>
          <a:ea typeface="+mn-ea"/>
          <a:cs typeface="Arial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34" charset="-127"/>
          <a:ea typeface="+mn-ea"/>
          <a:cs typeface="Arial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34" charset="-127"/>
          <a:ea typeface="+mn-ea"/>
          <a:cs typeface="Arial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34" charset="-127"/>
          <a:ea typeface="+mn-ea"/>
          <a:cs typeface="Arial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34" charset="-127"/>
          <a:ea typeface="+mn-ea"/>
          <a:cs typeface="Arial" charset="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3553527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919788"/>
            <a:ext cx="920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82638" y="6196013"/>
            <a:ext cx="466725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sz="800">
                <a:solidFill>
                  <a:srgbClr val="323232"/>
                </a:solidFill>
                <a:latin typeface="HY헤드라인M" pitchFamily="18" charset="-127"/>
                <a:ea typeface="HY헤드라인M" pitchFamily="18" charset="-127"/>
              </a:rPr>
              <a:t>Lamport</a:t>
            </a:r>
            <a:r>
              <a:rPr lang="en-US" altLang="ko-KR" sz="800">
                <a:solidFill>
                  <a:srgbClr val="323232"/>
                </a:solidFill>
                <a:latin typeface="굴림" pitchFamily="50" charset="-127"/>
                <a:ea typeface="HY헤드라인M" pitchFamily="18" charset="-127"/>
              </a:rPr>
              <a:t>’</a:t>
            </a:r>
            <a:r>
              <a:rPr lang="en-US" altLang="ko-KR" sz="800">
                <a:solidFill>
                  <a:srgbClr val="323232"/>
                </a:solidFill>
                <a:latin typeface="HY헤드라인M" pitchFamily="18" charset="-127"/>
                <a:ea typeface="HY헤드라인M" pitchFamily="18" charset="-127"/>
              </a:rPr>
              <a:t>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760413" y="6259513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sz="2400">
                <a:solidFill>
                  <a:srgbClr val="FF6B00"/>
                </a:solidFill>
                <a:latin typeface="HY헤드라인M" pitchFamily="18" charset="-127"/>
                <a:ea typeface="HY헤드라인M" pitchFamily="18" charset="-127"/>
              </a:rPr>
              <a:t>Bakery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771650" y="6465888"/>
            <a:ext cx="615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sz="1000">
                <a:solidFill>
                  <a:srgbClr val="323232"/>
                </a:solidFill>
                <a:latin typeface="HY헤드라인M" pitchFamily="18" charset="-127"/>
                <a:ea typeface="HY헤드라인M" pitchFamily="18" charset="-127"/>
              </a:rPr>
              <a:t>Algorithm 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76300" y="6646863"/>
            <a:ext cx="1457325" cy="3333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079" name="Picture 19" descr="배경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>
            <a:fillRect/>
          </a:stretch>
        </p:blipFill>
        <p:spPr bwMode="auto">
          <a:xfrm>
            <a:off x="0" y="0"/>
            <a:ext cx="91424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8778211" y="6581001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745B859-E9DE-45A5-9D35-54979F3C943D}" type="slidenum">
              <a:rPr lang="zh-TW" altLang="en-US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‹#›</a:t>
            </a:fld>
            <a:endParaRPr lang="zh-TW" alt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700" r:id="rId10"/>
    <p:sldLayoutId id="2147483701" r:id="rId11"/>
    <p:sldLayoutId id="2147483695" r:id="rId12"/>
    <p:sldLayoutId id="2147483696" r:id="rId13"/>
    <p:sldLayoutId id="2147483697" r:id="rId14"/>
    <p:sldLayoutId id="2147483698" r:id="rId15"/>
    <p:sldLayoutId id="214748370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+mj-ea"/>
          <a:cs typeface="Arial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50" charset="-127"/>
          <a:cs typeface="Arial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34" charset="-127"/>
          <a:ea typeface="+mn-ea"/>
          <a:cs typeface="Arial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34" charset="-127"/>
          <a:ea typeface="+mn-ea"/>
          <a:cs typeface="Arial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34" charset="-127"/>
          <a:ea typeface="+mn-ea"/>
          <a:cs typeface="Arial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34" charset="-127"/>
          <a:ea typeface="+mn-ea"/>
          <a:cs typeface="Arial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34" charset="-127"/>
          <a:ea typeface="+mn-ea"/>
          <a:cs typeface="Arial" charset="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wmf"/><Relationship Id="rId4" Type="http://schemas.openxmlformats.org/officeDocument/2006/relationships/image" Target="../media/image5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933056"/>
            <a:ext cx="7772400" cy="1362075"/>
          </a:xfrm>
        </p:spPr>
        <p:txBody>
          <a:bodyPr/>
          <a:lstStyle/>
          <a:p>
            <a:r>
              <a:rPr lang="zh-TW" altLang="en-US" sz="8000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紅豆餡甜麵包</a:t>
            </a:r>
            <a:endParaRPr lang="zh-TW" altLang="en-US" sz="8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烘焙丙級麵包產品 數位學習</a:t>
            </a:r>
            <a:endParaRPr lang="zh-CN" altLang="en-US" sz="4000" b="1" dirty="0"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699792" y="5290742"/>
            <a:ext cx="6353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應用科技大學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觀光管理系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與餐旅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管理碩士班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庭榛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14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電子秤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烘焙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業者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使用的電子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秤範圍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是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1-9000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公克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，並且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可直接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扣除容器的重量後顯示出材料的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淨重。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28206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量匙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一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組四支，分成一湯匙、一茶匙、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1/2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茶匙和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1/4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茶匙，方便於秤少量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乾性材料或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液體。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11380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細篩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網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乾性材料在製作前為確保未結塊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並可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過濾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液體以濾除雜質或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氣泡。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33393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攪拌機、攪拌缸、勾狀攪拌器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又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稱為垂直式攪拌機，取代手工攪拌，在大量製作時可以更快、更有效的拌勻材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料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sz="28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65" y="273526"/>
            <a:ext cx="4389120" cy="5852160"/>
          </a:xfrm>
        </p:spPr>
      </p:pic>
    </p:spTree>
    <p:extLst>
      <p:ext uri="{BB962C8B-B14F-4D97-AF65-F5344CB8AC3E}">
        <p14:creationId xmlns:p14="http://schemas.microsoft.com/office/powerpoint/2010/main" val="37199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硬刮板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更能為分割麵糰或切拌塔、派的麵糰。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8502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烤盤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用於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置放成品進入烤箱烘焙的容器，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一般採用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的是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黑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鐵皮金屬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材質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製成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96" y="1410275"/>
            <a:ext cx="4993057" cy="35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4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白報紙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用於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鋪蓋於麵團上，預防麵團水分流失。</a:t>
            </a:r>
          </a:p>
        </p:txBody>
      </p:sp>
      <p:pic>
        <p:nvPicPr>
          <p:cNvPr id="7" name="Picture 2" descr="C:\Users\useer\Desktop\新增資料夾\DSCN5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3219"/>
            <a:ext cx="5111750" cy="38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發酵箱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濕度、溫度、時間皆可掌控的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環境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，使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麵團發酵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能省時又能達到最好的狀況。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41768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包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餡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匙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包餡產品時，必須使用包餡匙來包餡，若在製作包餡產品沒有使用包餡匙會在衛生品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遭到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扣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分。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15142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烤箱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烘焙製作整型好的半成品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，經過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加熱。常見的有電氣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烤箱，瓦斯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烤箱及蒸氣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烤箱。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36425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kern="1200" cap="all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產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品製作需求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buFont typeface="+mj-lt"/>
              <a:buAutoNum type="alphaUcPeriod"/>
            </a:pPr>
            <a:r>
              <a:rPr lang="zh-TW" altLang="en-US" sz="30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</a:t>
            </a:r>
            <a:r>
              <a:rPr lang="zh-TW" altLang="en-US" sz="30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數量：</a:t>
            </a:r>
            <a:endParaRPr lang="en-US" altLang="zh-TW" sz="3000" b="1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0000" indent="0">
              <a:buNone/>
            </a:pPr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麵團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60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公克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紅豆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餡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公克的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個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圓形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紅豆餡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甜麵包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b="1" dirty="0" smtClean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0000" indent="-360000">
              <a:buFont typeface="+mj-lt"/>
              <a:buAutoNum type="alphaUcPeriod" startAt="2"/>
            </a:pPr>
            <a:r>
              <a:rPr lang="zh-TW" altLang="en-US" sz="30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製作產品</a:t>
            </a:r>
            <a:r>
              <a:rPr lang="zh-TW" altLang="en-US" sz="30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需求</a:t>
            </a:r>
            <a:r>
              <a:rPr lang="zh-TW" altLang="en-US" sz="30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  <a:sym typeface="Wingdings" pitchFamily="2" charset="2"/>
              </a:rPr>
              <a:t>：</a:t>
            </a:r>
            <a:endParaRPr lang="en-US" altLang="zh-TW" sz="3000" b="1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Wingdings" pitchFamily="2" charset="2"/>
            </a:endParaRPr>
          </a:p>
          <a:p>
            <a:pPr marL="720000" indent="-324000" hangingPunct="1">
              <a:buFont typeface="+mj-lt"/>
              <a:buAutoNum type="alphaLcPeriod"/>
              <a:tabLst>
                <a:tab pos="216000" algn="l"/>
              </a:tabLst>
            </a:pP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成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品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直徑未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達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9.5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公分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、高度未達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公分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，不良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品計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0000" indent="-324000" hangingPunct="1">
              <a:buFont typeface="+mj-lt"/>
              <a:buAutoNum type="alphaLcPeriod"/>
              <a:tabLst>
                <a:tab pos="216000" algn="l"/>
              </a:tabLst>
            </a:pP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內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餡外溢數量超過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20%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者，以零分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計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3000" b="1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  <a:sym typeface="Wingdings" pitchFamily="2" charset="2"/>
            </a:endParaRPr>
          </a:p>
          <a:p>
            <a:pPr marL="360000" indent="-360000">
              <a:buFont typeface="+mj-lt"/>
              <a:buAutoNum type="alphaUcPeriod" startAt="3"/>
            </a:pPr>
            <a:r>
              <a:rPr lang="zh-TW" altLang="en-US" sz="30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製作產品</a:t>
            </a:r>
            <a:r>
              <a:rPr lang="zh-TW" altLang="en-US" sz="30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需求時間</a:t>
            </a:r>
            <a:r>
              <a:rPr lang="zh-TW" altLang="en-US" sz="30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endParaRPr lang="en-US" altLang="zh-TW" sz="3000" b="1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360000" indent="0">
              <a:buNone/>
            </a:pP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大約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小時</a:t>
            </a:r>
            <a:r>
              <a:rPr lang="zh-TW" altLang="en-US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隔熱手套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功能為把產品拿出烤箱時，預防被烤箱燙傷的保護工具。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36905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網架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功用於產品出爐時，產品脫模、冷卻的底架。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79" y="1291393"/>
            <a:ext cx="5108891" cy="381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2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直尺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用於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測量成品是否達到成品長度、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高度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合格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標準。</a:t>
            </a:r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17261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使用器具</a:t>
            </a:r>
            <a:r>
              <a:rPr lang="en-US" altLang="zh-TW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_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牛刀小試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669979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下列敘述何者錯誤。</a:t>
            </a: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鋼盆：為打蛋盆，常用來攪拌蛋液等材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料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細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篩網：只能使濕性材料在製作前為確保其未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結塊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軟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刮板：主要功能為分割麵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糰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發酵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箱：使麵糰的發酵能省時又能達到最好的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狀況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sz="6000" b="1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使用材料</a:t>
            </a:r>
            <a:endParaRPr lang="zh-TW" altLang="en-US" sz="6000" dirty="0"/>
          </a:p>
        </p:txBody>
      </p:sp>
      <p:pic>
        <p:nvPicPr>
          <p:cNvPr id="4098" name="Picture 2" descr="C:\Users\useer\AppData\Local\Microsoft\Windows\Temporary Internet Files\Content.IE5\XC0HCPPP\MC900333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45301"/>
            <a:ext cx="1152128" cy="1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er\AppData\Local\Microsoft\Windows\Temporary Internet Files\Content.IE5\NZ3G5KBN\MC900217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986124"/>
            <a:ext cx="1296144" cy="1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er\AppData\Local\Microsoft\Windows\Temporary Internet Files\Content.IE5\U2ZKYAEV\MC9002175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37998"/>
            <a:ext cx="1377723" cy="10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er\AppData\Local\Microsoft\Windows\Temporary Internet Files\Content.IE5\J3Y6LB5X\MC90044177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85" y="3034716"/>
            <a:ext cx="1586919" cy="15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zh-TW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高筋</a:t>
            </a: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麵</a:t>
            </a:r>
            <a:r>
              <a:rPr lang="zh-TW" altLang="zh-TW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粉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latinLnBrk="0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是由硬質春麥所磨製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而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成，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適合製作麵包、披薩、貝果等產品。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16694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zh-TW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低筋</a:t>
            </a: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麵粉</a:t>
            </a:r>
            <a:endParaRPr lang="zh-TW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latinLnBrk="0" hangingPunct="1"/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主要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由白麥所磨製而成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，適合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製作質地鬆軟的蛋糕、餅乾及西點等產品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zh-TW" sz="28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鹽</a:t>
            </a:r>
            <a:endParaRPr lang="zh-TW" altLang="en-US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latinLnBrk="0" hangingPunct="1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在烘焙產品中可平衡甜味，影響麵團發酵時間，更能增進麵筋的韌性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保水性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16708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砂糖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latinLnBrk="0" hangingPunct="1">
              <a:spcAft>
                <a:spcPts val="1200"/>
              </a:spcAft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烘焙產品中，是一種含有甜味的材料，也是酵母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能量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主要來源。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4209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zh-TW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乾酵母 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乾燥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低溫儲存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下，呈現休眠狀態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，可維持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並穩定酵母的活力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eaLnBrk="1" latinLnBrk="0" hangingPunct="1"/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4209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kern="1200" cap="all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產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品製作需求</a:t>
            </a:r>
            <a:r>
              <a:rPr lang="en-US" altLang="zh-TW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_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牛刀小試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製作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烘焙丙級「紅豆餡甜麵包」，內餡外溢數量超過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________% 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者，以零分計。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10%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15%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20%</a:t>
            </a: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25%</a:t>
            </a:r>
          </a:p>
          <a:p>
            <a:pPr marL="514350" lvl="0" indent="-514350">
              <a:buFont typeface="+mj-lt"/>
              <a:buAutoNum type="alphaUcPeriod"/>
            </a:pPr>
            <a:endParaRPr lang="en-US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zh-TW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奶粉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麵糰中添加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奶粉可提高麵筋強度及吸水量、增加蛋糕糊的稠度、有助於外著色。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 eaLnBrk="1" latinLnBrk="0" hangingPunct="1"/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4209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zh-TW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麵包改良</a:t>
            </a:r>
            <a:r>
              <a:rPr lang="zh-TW" altLang="zh-TW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劑</a:t>
            </a:r>
            <a:endParaRPr lang="zh-TW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幫助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酵母作用，使酵母發酵的更好，通常加改良劑的麵團較不易黏手好操作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useer\Desktop\研究所資料\TOP李明聰\NO.1 畢業論文\NO.1數位學習\NO.1烘焙\NO.1烘焙麵包丙級數位教材\NO.1烘焙麵包丙級自製講義\1.丙級烘焙紅豆餡甜麵包\丙級烘焙紅豆餡甜麵包_照片\2014.02.09\DSCN6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RO</a:t>
            </a: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水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latinLnBrk="0" hangingPunct="1">
              <a:spcAft>
                <a:spcPts val="1200"/>
              </a:spcAft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烘焙產品中，價格是最便宜但卻是不可缺少的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原料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3" name="Picture 3" descr="C:\Users\useer\Desktop\研究所資料\TOP李明聰\NO.1 畢業論文\NO.1數位學習\NO.1烘焙\NO.1烘焙麵包丙級數位教材\NO.1烘焙麵包丙級自製講義\1.丙級烘焙紅豆餡甜麵包\丙級烘焙紅豆餡甜麵包_照片\2014.02.09\DSCN6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雞</a:t>
            </a:r>
            <a:r>
              <a:rPr lang="zh-TW" altLang="zh-TW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蛋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成分包含蛋黃、蛋白及蛋殼三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部分。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 algn="ctr" eaLnBrk="1" latinLnBrk="0" hangingPunct="1"/>
            <a:endParaRPr lang="en-US" altLang="zh-TW" sz="2600" b="1" kern="12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 descr="C:\Users\useer\Desktop\研究所資料\TOP李明聰\NO.1 畢業論文\NO.1數位學習\NO.1烘焙\NO.1烘焙麵包丙級數位教材\NO.1烘焙麵包丙級自製講義\1.丙級烘焙紅豆餡甜麵包\丙級烘焙紅豆餡甜麵包_照片\2014.02.09\DSCN6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4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無鹽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奶油</a:t>
            </a:r>
            <a:endParaRPr lang="zh-TW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latinLnBrk="0" hangingPunct="1">
              <a:spcAft>
                <a:spcPts val="1200"/>
              </a:spcAft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牛奶中抽取，不含人工香料，烘焙後味道自然香醇。</a:t>
            </a:r>
            <a:endParaRPr lang="en-US" altLang="zh-TW" sz="28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 descr="C:\Users\useer\Desktop\研究所資料\TOP李明聰\NO.1 畢業論文\NO.1數位學習\NO.1烘焙\NO.1烘焙麵包丙級數位教材\NO.1烘焙麵包丙級自製講義\1.丙級烘焙紅豆餡甜麵包\丙級烘焙紅豆餡甜麵包_照片\2014.02.09\DSCN6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紅豆餡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 eaLnBrk="1" latinLnBrk="0"/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紅豆去掉紅豆皮，好的紅豆餡口感為沙質，在口中很快會溶化、口感滑爽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8" name="Picture 2" descr="C:\Users\useer\Desktop\研究所資料\TOP李明聰\NO.1 畢業論文\NO.1數位學習\NO.1烘焙\NO.1烘焙麵包丙級數位教材\NO.1烘焙麵包丙級自製講義\1.丙級烘焙紅豆餡甜麵包\丙級烘焙紅豆餡甜麵包_照片\2014.02.09\DSCN6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sz="4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材料</a:t>
            </a:r>
            <a:r>
              <a:rPr lang="en-US" altLang="zh-TW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_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牛刀小試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669979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下列敘述何者錯誤</a:t>
            </a: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2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zh-TW" altLang="zh-TW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蛋黃是一種柔性材料，乳化性強，具有被打發特性，但因內含油脂，所以打發時間會比全蛋或蛋白還</a:t>
            </a: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短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</a:t>
            </a:r>
            <a:r>
              <a:rPr lang="zh-TW" altLang="zh-TW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快的一種，因為抱氣力好，能打發得比原來體積呈數倍大，體質狀態也具有良好的可塑性及</a:t>
            </a: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韌性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蛋</a:t>
            </a:r>
            <a:r>
              <a:rPr lang="zh-TW" altLang="zh-TW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的蛋白質在烘焙製品中有凝結的作用。如果在烘焙製品中大量的使用蛋，會增加其韌性，因蛋黃中含有油脂的成分高，具有柔軟作用，其中的卵磷脂是非常好的乳化劑，若適量的加入糖，也能有予以軟化的</a:t>
            </a: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效果</a:t>
            </a:r>
            <a:endParaRPr lang="en-US" altLang="zh-TW" sz="2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蛋</a:t>
            </a:r>
            <a:r>
              <a:rPr lang="zh-TW" altLang="zh-TW" sz="22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的蛋白質可打發成細密的氣室，每一個氣室皆由蛋形成的薄膜包圍，當麵糊受熱的同時，這些氣室會因所包圍的氣體而膨大，由於蛋白質遇熱會凝結固定，而保持原來膨大的體積，因而增加蛋糕的</a:t>
            </a:r>
            <a:r>
              <a:rPr lang="zh-TW" altLang="zh-TW" sz="22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體積</a:t>
            </a:r>
            <a:endParaRPr lang="zh-TW" altLang="zh-TW" sz="22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製備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C:\Users\useer\AppData\Local\Microsoft\Windows\Temporary Internet Files\Content.IE5\U2ZKYAEV\MC9002334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6" y="2995055"/>
            <a:ext cx="1188565" cy="14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er\AppData\Local\Microsoft\Windows\Temporary Internet Files\Content.IE5\XC0HCPPP\MC9003473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09" y="3080806"/>
            <a:ext cx="1008112" cy="13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er\AppData\Local\Microsoft\Windows\Temporary Internet Files\Content.IE5\29Z3G321\MC9003473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14598"/>
            <a:ext cx="1080120" cy="14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useer\AppData\Local\Microsoft\Windows\Temporary Internet Files\Content.IE5\J3Y6LB5X\MC9002120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291566"/>
            <a:ext cx="1368152" cy="14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製備</a:t>
            </a:r>
            <a:r>
              <a:rPr lang="zh-TW" altLang="en-US" sz="4800" b="1" cap="all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流程：一</a:t>
            </a:r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、二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步驟一</a:t>
            </a:r>
            <a:endParaRPr lang="en-US" altLang="zh-TW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預爐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上火</a:t>
            </a:r>
            <a:r>
              <a:rPr lang="en-US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190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℃</a:t>
            </a:r>
            <a:r>
              <a:rPr lang="en-US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下火</a:t>
            </a:r>
            <a:r>
              <a:rPr lang="en-US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200 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℃。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步驟二 </a:t>
            </a:r>
            <a:endParaRPr lang="en-US" altLang="zh-TW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製作麵團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：將乾性材料秤重後放入攪拌缸中。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開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一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檔攪拌至</a:t>
            </a:r>
            <a:r>
              <a:rPr lang="zh-TW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充分混合</a:t>
            </a:r>
            <a:r>
              <a:rPr lang="zh-TW" altLang="zh-TW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轉二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檔</a:t>
            </a:r>
            <a:r>
              <a:rPr lang="zh-TW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拌勻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b="0" dirty="0">
              <a:solidFill>
                <a:srgbClr val="FF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214414"/>
            <a:ext cx="4318000" cy="3237460"/>
          </a:xfrm>
        </p:spPr>
      </p:pic>
      <p:pic>
        <p:nvPicPr>
          <p:cNvPr id="10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8" y="3214240"/>
            <a:ext cx="4318462" cy="3237807"/>
          </a:xfrm>
        </p:spPr>
      </p:pic>
    </p:spTree>
    <p:extLst>
      <p:ext uri="{BB962C8B-B14F-4D97-AF65-F5344CB8AC3E}">
        <p14:creationId xmlns:p14="http://schemas.microsoft.com/office/powerpoint/2010/main" val="23557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製備流程</a:t>
            </a:r>
            <a:r>
              <a:rPr lang="zh-TW" altLang="en-US" sz="4800" b="1" cap="all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：</a:t>
            </a:r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三、四</a:t>
            </a: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步驟三</a:t>
            </a:r>
            <a:endParaRPr lang="en-US" altLang="zh-TW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製作麵團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：再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把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濕性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材料</a:t>
            </a:r>
            <a:r>
              <a:rPr lang="zh-TW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分次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加入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攪拌缸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中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攪拌至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麵團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成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團。</a:t>
            </a:r>
            <a:endParaRPr lang="en-US" altLang="zh-TW" b="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四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製作麵團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再將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奶油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加入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攪拌缸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中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攪拌至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完</a:t>
            </a:r>
            <a:r>
              <a:rPr lang="zh-TW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成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階段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b="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endParaRPr lang="zh-TW" altLang="en-US" b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214414"/>
            <a:ext cx="4318000" cy="3237460"/>
          </a:xfrm>
        </p:spPr>
      </p:pic>
      <p:pic>
        <p:nvPicPr>
          <p:cNvPr id="12" name="內容版面配置區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8" y="3214240"/>
            <a:ext cx="4318462" cy="3237807"/>
          </a:xfrm>
        </p:spPr>
      </p:pic>
    </p:spTree>
    <p:extLst>
      <p:ext uri="{BB962C8B-B14F-4D97-AF65-F5344CB8AC3E}">
        <p14:creationId xmlns:p14="http://schemas.microsoft.com/office/powerpoint/2010/main" val="1861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術科測驗</a:t>
            </a:r>
            <a:r>
              <a:rPr lang="zh-TW" altLang="en-US" sz="4800" b="1" kern="1200" cap="all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零分計情形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6494"/>
              </p:ext>
            </p:extLst>
          </p:nvPr>
        </p:nvGraphicFramePr>
        <p:xfrm>
          <a:off x="-19242" y="1340769"/>
          <a:ext cx="9163242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68"/>
                <a:gridCol w="8756274"/>
              </a:tblGrid>
              <a:tr h="131768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zh-TW" sz="2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3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zh-TW" altLang="en-US" sz="23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檢定時間視考題而定超過時限未完成者。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每種產品製作以一次為原則，未經監評人員同意而重作者。 </a:t>
                      </a:r>
                      <a:endParaRPr lang="zh-TW" altLang="en-US" sz="23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成品形狀或數量與題意不合者</a:t>
                      </a:r>
                      <a:r>
                        <a:rPr lang="en-US" altLang="zh-TW" sz="2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題意含備註說明</a:t>
                      </a:r>
                      <a:r>
                        <a:rPr lang="en-US" altLang="zh-TW" sz="2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。 </a:t>
                      </a:r>
                      <a:endParaRPr lang="zh-TW" altLang="en-US" sz="23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成品烤焙不熟、烤焙焦黑或不成型等不具商品價值者。 </a:t>
                      </a:r>
                      <a:endParaRPr lang="zh-TW" altLang="en-US" sz="23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成品不良率超過 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20%</a:t>
                      </a:r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 。</a:t>
                      </a:r>
                      <a:endParaRPr lang="zh-TW" altLang="en-US" sz="2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使用別人機具或烤爐者。</a:t>
                      </a:r>
                      <a:endParaRPr lang="zh-TW" altLang="en-US" sz="23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2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zh-TW" altLang="en-US" sz="2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經三位監評鑑定為嚴重過失者，譬如工作完畢未清潔歸位者，剩餘麵糰或麵糊超過</a:t>
                      </a:r>
                      <a:r>
                        <a:rPr lang="zh-TW" altLang="en-US" sz="2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規定 </a:t>
                      </a:r>
                      <a:r>
                        <a:rPr lang="en-US" altLang="zh-TW" sz="2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altLang="en-US" sz="2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％。</a:t>
                      </a:r>
                      <a:endParaRPr lang="zh-TW" altLang="en-US" sz="23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3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每種產品評分項目：工作態度及衛生習慣、配方制定、操作技術、產品外觀品質及產品內部品質等五大項目，其中任何一大項目成績被評定為零分者。</a:t>
                      </a:r>
                      <a:endParaRPr lang="zh-TW" altLang="en-US" sz="23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9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製備流程：五、六</a:t>
            </a:r>
            <a:endParaRPr lang="zh-TW" altLang="en-US" sz="48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五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just"/>
            <a:r>
              <a:rPr lang="zh-TW" altLang="en-US" b="0" u="sng" dirty="0">
                <a:latin typeface="微軟正黑體" pitchFamily="34" charset="-120"/>
                <a:ea typeface="微軟正黑體" pitchFamily="34" charset="-120"/>
              </a:rPr>
              <a:t>製作麵團</a:t>
            </a:r>
            <a:r>
              <a:rPr lang="zh-TW" altLang="zh-TW" b="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麵團</a:t>
            </a:r>
            <a:r>
              <a:rPr lang="zh-TW" altLang="zh-TW" b="0" dirty="0" smtClean="0">
                <a:latin typeface="微軟正黑體" pitchFamily="34" charset="-120"/>
                <a:ea typeface="微軟正黑體" pitchFamily="34" charset="-120"/>
              </a:rPr>
              <a:t>完成階段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為：</a:t>
            </a:r>
            <a:r>
              <a:rPr lang="zh-TW" altLang="en-US" b="0" dirty="0">
                <a:latin typeface="微軟正黑體" pitchFamily="34" charset="-120"/>
                <a:ea typeface="微軟正黑體" pitchFamily="34" charset="-120"/>
              </a:rPr>
              <a:t>麵團</a:t>
            </a:r>
            <a:r>
              <a:rPr lang="zh-TW" altLang="zh-TW" b="0" dirty="0" smtClean="0">
                <a:latin typeface="微軟正黑體" pitchFamily="34" charset="-120"/>
                <a:ea typeface="微軟正黑體" pitchFamily="34" charset="-120"/>
              </a:rPr>
              <a:t>拉出薄膜</a:t>
            </a:r>
            <a:r>
              <a:rPr lang="zh-TW" altLang="en-US" b="0" dirty="0" smtClean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zh-TW" b="0" dirty="0" smtClean="0">
                <a:latin typeface="微軟正黑體" pitchFamily="34" charset="-120"/>
                <a:ea typeface="微軟正黑體" pitchFamily="34" charset="-120"/>
              </a:rPr>
              <a:t>需</a:t>
            </a:r>
            <a:r>
              <a:rPr lang="zh-TW" altLang="zh-TW" b="0" dirty="0"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b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光滑</a:t>
            </a:r>
            <a:r>
              <a:rPr lang="zh-TW" altLang="zh-TW" b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圓洞狀</a:t>
            </a:r>
            <a:r>
              <a:rPr lang="zh-TW" altLang="zh-TW" b="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步驟六：</a:t>
            </a:r>
            <a:endParaRPr lang="en-US" altLang="zh-TW" dirty="0" smtClean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r>
              <a:rPr lang="zh-TW" altLang="en-US" b="0" u="sng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基本</a:t>
            </a:r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發酵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麵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團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基本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發酵</a:t>
            </a:r>
            <a:r>
              <a:rPr lang="en-US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60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分鐘</a:t>
            </a:r>
            <a:r>
              <a:rPr lang="en-US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發酵至手指沾水插入麵團，留下</a:t>
            </a:r>
            <a:r>
              <a:rPr lang="zh-TW" altLang="zh-TW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指痕不回彈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即完成</a:t>
            </a:r>
            <a:r>
              <a:rPr lang="en-US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b="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endParaRPr lang="zh-TW" altLang="en-US" b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214414"/>
            <a:ext cx="4318000" cy="3237460"/>
          </a:xfrm>
        </p:spPr>
      </p:pic>
      <p:pic>
        <p:nvPicPr>
          <p:cNvPr id="1027" name="Picture 3" descr="C:\Users\useer\Desktop\研究所資料\TOP李明聰\NO.1 畢業論文\NO.1數位學習\NO.1烘焙\NO.1烘焙麵包丙級數位教材\NO.1烘焙麵包丙級自製講義\1.丙級烘焙紅豆餡甜麵包\丙級烘焙紅豆餡甜麵包_照片\2014.02.10\DSCN67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13298"/>
            <a:ext cx="4319588" cy="32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製備</a:t>
            </a:r>
            <a:r>
              <a:rPr lang="zh-TW" altLang="en-US" sz="4800" b="1" cap="all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流程</a:t>
            </a:r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：七、八</a:t>
            </a:r>
            <a:r>
              <a:rPr lang="en-US" altLang="zh-TW" sz="48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4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zh-TW" altLang="en-US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七</a:t>
            </a:r>
            <a:endParaRPr lang="en-US" altLang="zh-TW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麵團分割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再將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麵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糰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分割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成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每</a:t>
            </a:r>
            <a:r>
              <a:rPr lang="zh-TW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個</a:t>
            </a:r>
            <a:r>
              <a:rPr lang="en-US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60g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共</a:t>
            </a:r>
            <a:r>
              <a:rPr lang="en-US" altLang="zh-TW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個</a:t>
            </a:r>
            <a:r>
              <a:rPr lang="zh-TW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麵團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用白報紙覆蓋，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中間發酵</a:t>
            </a:r>
            <a:r>
              <a:rPr lang="en-US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分鐘。</a:t>
            </a:r>
          </a:p>
          <a:p>
            <a:endParaRPr lang="en-US" altLang="zh-TW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0" u="sng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包</a:t>
            </a:r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餡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：用手輕拍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麵團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拍</a:t>
            </a:r>
            <a:r>
              <a:rPr lang="zh-TW" altLang="zh-TW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出氣泡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用包餡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匙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將</a:t>
            </a:r>
            <a:r>
              <a:rPr lang="en-US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30g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紅豆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餡包入麵團中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，整形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接</a:t>
            </a:r>
            <a:r>
              <a:rPr lang="zh-TW" altLang="zh-TW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口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朝</a:t>
            </a:r>
            <a:r>
              <a:rPr lang="zh-TW" altLang="en-US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下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b="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endParaRPr lang="zh-TW" altLang="en-US" b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3214414"/>
            <a:ext cx="4318000" cy="3237460"/>
          </a:xfrm>
        </p:spPr>
      </p:pic>
      <p:pic>
        <p:nvPicPr>
          <p:cNvPr id="8194" name="Picture 2" descr="C:\Users\useer\Desktop\研究所資料\TOP李明聰\NO.1 畢業論文\NO.1數位學習\NO.1烘焙\NO.1烘焙麵包丙級數位教材\NO.1烘焙麵包丙級自製講義\1.丙級烘焙紅豆餡甜麵包\丙級烘焙紅豆餡甜麵包_照片\2014.02.09\DSCN66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13298"/>
            <a:ext cx="4319588" cy="32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製備</a:t>
            </a:r>
            <a:r>
              <a:rPr lang="zh-TW" altLang="en-US" sz="4800" b="1" cap="all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流程</a:t>
            </a:r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：九、十</a:t>
            </a:r>
            <a:endParaRPr lang="zh-TW" altLang="en-US" sz="4800" dirty="0">
              <a:solidFill>
                <a:srgbClr val="0099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lvl="0"/>
            <a:r>
              <a:rPr lang="zh-TW" altLang="en-US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步驟九</a:t>
            </a:r>
            <a:endParaRPr lang="en-US" altLang="zh-TW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lvl="0" algn="just"/>
            <a:r>
              <a:rPr lang="zh-TW" altLang="zh-TW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最後發酵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最後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發酵</a:t>
            </a:r>
            <a:r>
              <a:rPr lang="zh-TW" altLang="en-US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9.5</a:t>
            </a:r>
            <a:r>
              <a:rPr lang="zh-TW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公分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且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不沾</a:t>
            </a:r>
            <a:r>
              <a:rPr lang="zh-TW" altLang="zh-TW" b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手</a:t>
            </a:r>
            <a:r>
              <a:rPr lang="zh-TW" altLang="en-US" b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步驟十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0" algn="just"/>
            <a:r>
              <a:rPr lang="zh-TW" altLang="en-US" b="0" u="sng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烤焙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上火</a:t>
            </a:r>
            <a:r>
              <a:rPr lang="en-US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190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℃</a:t>
            </a:r>
            <a:r>
              <a:rPr lang="en-US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下火</a:t>
            </a:r>
            <a:r>
              <a:rPr lang="en-US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200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℃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，表面上色關小火轉盤</a:t>
            </a:r>
            <a:r>
              <a:rPr lang="zh-TW" altLang="zh-TW" b="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烤焙</a:t>
            </a:r>
            <a:r>
              <a:rPr lang="zh-TW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約</a:t>
            </a:r>
            <a:r>
              <a:rPr lang="zh-TW" altLang="en-US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14-15</a:t>
            </a:r>
            <a:r>
              <a:rPr lang="zh-TW" altLang="zh-TW" b="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分鐘</a:t>
            </a:r>
            <a:r>
              <a:rPr lang="zh-TW" altLang="en-US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，出爐</a:t>
            </a:r>
            <a:r>
              <a:rPr lang="zh-TW" altLang="zh-TW" b="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zh-TW" altLang="en-US" b="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endParaRPr lang="zh-TW" altLang="en-US" b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 descr="C:\Users\useer\Desktop\研究所資料\TOP李明聰\NO.1 畢業論文\NO.1數位學習\NO.1烘焙\NO.1烘焙麵包丙級數位教材\NO.1烘焙麵包丙級自製講義\1.丙級烘焙紅豆餡甜麵包\丙級烘焙紅豆餡甜麵包_照片\2014.02.10\DSCN6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894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er\Desktop\研究所資料\TOP李明聰\NO.1 畢業論文\NO.1數位學習\NO.1烘焙\NO.1烘焙麵包丙級數位教材\NO.1烘焙麵包丙級自製講義\1.丙級烘焙紅豆餡甜麵包\丙級烘焙紅豆餡甜麵包_照片\2014.02.10\DSCN67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12859"/>
            <a:ext cx="4319588" cy="32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cap="all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製備流程</a:t>
            </a:r>
            <a:r>
              <a:rPr lang="en-US" altLang="zh-TW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_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牛刀小試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669979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製作烘焙丙級「紅豆餡甜麵包」，下列敘述何者正確。</a:t>
            </a: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基本發酵：麵團基本發酵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發酵至手指沾水插入麵團，留下指痕不回彈即完成</a:t>
            </a:r>
            <a:r>
              <a:rPr lang="en-US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麵團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分割：將基本發酵好的麵糰分割成每個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40g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麵團共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個。中間發酵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endParaRPr lang="en-US" altLang="zh-TW" sz="26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包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餡：用手輕拍麵團，拍出氣泡，不須用包餡匙直接用手將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30g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紅豆餡包入麵團中，並整形，接口朝</a:t>
            </a:r>
            <a:r>
              <a:rPr lang="zh-TW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下</a:t>
            </a:r>
            <a:endParaRPr lang="en-US" altLang="zh-TW" sz="26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zh-TW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最後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發酵：麵團發酵至</a:t>
            </a:r>
            <a:r>
              <a:rPr lang="en-US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4-5</a:t>
            </a:r>
            <a:r>
              <a:rPr lang="zh-TW" altLang="zh-TW" sz="26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倍且不沾手，並於麵團表面刷蛋液。並在麵團頂部沾上黑</a:t>
            </a:r>
            <a:r>
              <a:rPr lang="zh-TW" altLang="zh-TW" sz="26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芝麻</a:t>
            </a:r>
            <a:endParaRPr lang="zh-TW" altLang="zh-TW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cap="all" dirty="0" smtClean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成品合格標準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 algn="just">
              <a:lnSpc>
                <a:spcPts val="3000"/>
              </a:lnSpc>
              <a:buFont typeface="+mj-lt"/>
              <a:buAutoNum type="alphaUcPeriod"/>
            </a:pPr>
            <a:r>
              <a:rPr lang="zh-TW" altLang="en-US" sz="2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成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品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外觀品質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標準</a:t>
            </a:r>
            <a:endParaRPr lang="en-US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0000" indent="-324000" algn="just">
              <a:lnSpc>
                <a:spcPts val="3000"/>
              </a:lnSpc>
              <a:buFont typeface="+mj-lt"/>
              <a:buAutoNum type="alphaLcPeriod"/>
            </a:pP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顏色：以悅目之金黃色為宜。</a:t>
            </a:r>
            <a:endParaRPr lang="en-US" altLang="zh-TW" sz="26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0000" indent="-324000" algn="just">
              <a:lnSpc>
                <a:spcPts val="3000"/>
              </a:lnSpc>
              <a:buFont typeface="+mj-lt"/>
              <a:buAutoNum type="alphaLcPeriod"/>
            </a:pP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質地</a:t>
            </a:r>
            <a:r>
              <a:rPr lang="zh-TW" altLang="en-US" sz="26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：表皮質地薄而柔軟為宜。</a:t>
            </a:r>
            <a:endParaRPr lang="en-US" altLang="zh-TW" sz="26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500"/>
              </a:lnSpc>
              <a:buNone/>
            </a:pP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360000" indent="-360000" algn="just">
              <a:lnSpc>
                <a:spcPts val="3000"/>
              </a:lnSpc>
              <a:buFont typeface="+mj-lt"/>
              <a:buAutoNum type="alphaUcPeriod" startAt="2"/>
            </a:pPr>
            <a:r>
              <a:rPr lang="zh-TW" altLang="en-US" sz="2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成</a:t>
            </a:r>
            <a:r>
              <a:rPr lang="zh-TW" altLang="en-US" sz="28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品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內部品質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標準</a:t>
            </a:r>
            <a:endParaRPr lang="en-US" altLang="zh-TW" sz="2800" b="1" dirty="0">
              <a:solidFill>
                <a:srgbClr val="FF0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0000" indent="-324000" algn="just">
              <a:lnSpc>
                <a:spcPts val="3000"/>
              </a:lnSpc>
              <a:buFont typeface="+mj-lt"/>
              <a:buAutoNum type="alphaLcPeriod"/>
            </a:pP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組織</a:t>
            </a:r>
            <a:r>
              <a:rPr lang="zh-TW" altLang="en-US" sz="26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：應細膩柔軟、孔洞小而均勻</a:t>
            </a: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600" dirty="0" smtClean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0000" indent="-324000" algn="just">
              <a:lnSpc>
                <a:spcPts val="3000"/>
              </a:lnSpc>
              <a:buFont typeface="+mj-lt"/>
              <a:buAutoNum type="alphaLcPeriod"/>
            </a:pP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顏色</a:t>
            </a:r>
            <a:r>
              <a:rPr lang="zh-TW" altLang="en-US" sz="26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：應呈乳黃色，並具有光澤</a:t>
            </a: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0000" indent="-324000" algn="just">
              <a:lnSpc>
                <a:spcPts val="3000"/>
              </a:lnSpc>
              <a:buFont typeface="+mj-lt"/>
              <a:buAutoNum type="alphaLcPeriod"/>
            </a:pP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口感</a:t>
            </a:r>
            <a:r>
              <a:rPr lang="zh-TW" altLang="en-US" sz="26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：爽口不黏牙、鹹甜適中</a:t>
            </a: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720000" indent="-324000" algn="just">
              <a:lnSpc>
                <a:spcPts val="3000"/>
              </a:lnSpc>
              <a:buFont typeface="+mj-lt"/>
              <a:buAutoNum type="alphaLcPeriod"/>
            </a:pPr>
            <a:r>
              <a:rPr lang="zh-TW" altLang="en-US" sz="26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風味</a:t>
            </a:r>
            <a:r>
              <a:rPr lang="zh-TW" altLang="en-US" sz="26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：應具麵包及紅豆餡香味。</a:t>
            </a:r>
            <a:endParaRPr lang="en-US" altLang="zh-TW" sz="2600" dirty="0"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32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cap="all" dirty="0"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成品合格標準</a:t>
            </a:r>
            <a:r>
              <a:rPr lang="en-US" altLang="zh-TW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_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牛刀小試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669979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製作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烘焙丙級「紅豆餡甜麵包」，麵團與成品體積比至少為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_____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1:1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1:2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1:3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1:4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成品檢驗</a:t>
            </a:r>
            <a:endParaRPr lang="zh-TW" altLang="en-US" sz="6000" dirty="0"/>
          </a:p>
        </p:txBody>
      </p:sp>
      <p:pic>
        <p:nvPicPr>
          <p:cNvPr id="6147" name="Picture 3" descr="C:\Users\useer\AppData\Local\Microsoft\Windows\Temporary Internet Files\Content.IE5\O06M4L7P\MC9003440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05" y="3287673"/>
            <a:ext cx="1440160" cy="10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er\AppData\Local\Microsoft\Windows\Temporary Internet Files\Content.IE5\NZ3G5KBN\MC9000583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06954"/>
            <a:ext cx="1512168" cy="142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er\AppData\Local\Microsoft\Windows\Temporary Internet Files\Content.IE5\29Z3G321\MC9003253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293095"/>
            <a:ext cx="1397569" cy="10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er\AppData\Local\Microsoft\Windows\Temporary Internet Files\Content.IE5\J3Y6LB5X\MC900234010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7673"/>
            <a:ext cx="1336937" cy="109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外觀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形狀</a:t>
            </a:r>
            <a:endParaRPr lang="zh-TW" altLang="en-US" sz="3000" dirty="0">
              <a:solidFill>
                <a:srgbClr val="0099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品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直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徑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達</a:t>
            </a:r>
            <a:r>
              <a:rPr lang="en-US" altLang="zh-TW" sz="2800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9.5</a:t>
            </a:r>
            <a:r>
              <a:rPr lang="zh-TW" altLang="zh-TW" sz="2800" smtClean="0">
                <a:latin typeface="微軟正黑體" pitchFamily="34" charset="-120"/>
                <a:ea typeface="微軟正黑體" pitchFamily="34" charset="-120"/>
              </a:rPr>
              <a:t>公分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useer\Desktop\研究所資料\TOP李明聰\NO.1 畢業論文\NO.1數位學習\NO.1烘焙\NO.1烘焙麵包丙級數位教材\NO.1烘焙麵包丙級自製講義\1.丙級烘焙紅豆餡甜麵包\丙級烘焙紅豆餡甜麵包_照片\2014.02.10\DSCN6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外觀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形狀</a:t>
            </a:r>
            <a:endParaRPr lang="zh-TW" altLang="en-US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品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高度達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公分。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 descr="C:\Users\useer\Desktop\研究所資料\TOP李明聰\NO.1 畢業論文\NO.1數位學習\NO.1烘焙\NO.1烘焙麵包丙級數位教材\NO.1烘焙麵包丙級自製講義\1.丙級烘焙紅豆餡甜麵包\丙級烘焙紅豆餡甜麵包_照片\2014.02.10\DSCN6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外觀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形狀</a:t>
            </a:r>
            <a:endParaRPr lang="zh-TW" altLang="en-US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左邊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成品為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內餡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沒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外溢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；右邊成品為內餡外溢情形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4" descr="C:\Users\useer\Desktop\研究所資料\TOP李明聰\NO.1 畢業論文\NO.1數位學習\NO.1烘焙\NO.1烘焙麵包丙級數位教材\NO.1烘焙麵包丙級自製講義\1.丙級烘焙紅豆餡甜麵包\丙級烘焙紅豆餡甜麵包_照片\2014.02.10\DSCN6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4800" b="1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製作條件與配方表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23463"/>
              </p:ext>
            </p:extLst>
          </p:nvPr>
        </p:nvGraphicFramePr>
        <p:xfrm>
          <a:off x="179512" y="1340768"/>
          <a:ext cx="4464496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244"/>
                <a:gridCol w="2948252"/>
              </a:tblGrid>
              <a:tr h="4342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成品數量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60g</a:t>
                      </a:r>
                      <a:r>
                        <a:rPr lang="zh-TW" altLang="zh-TW" sz="2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TW" sz="2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zh-TW" sz="2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endParaRPr lang="en-US" altLang="zh-TW" sz="2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2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製作方式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直接發酵法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604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基本發酵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溫度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℃，濕度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75%</a:t>
                      </a:r>
                      <a:endParaRPr lang="zh-TW" altLang="zh-TW" sz="21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60-90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5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分割重量</a:t>
                      </a:r>
                      <a:endParaRPr lang="zh-TW" altLang="zh-TW" sz="21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60g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endParaRPr lang="en-US" altLang="zh-TW" sz="21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5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中間發酵</a:t>
                      </a:r>
                      <a:endParaRPr lang="zh-TW" altLang="zh-TW" sz="21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altLang="zh-TW" sz="21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57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整型方式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包餡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30g</a:t>
                      </a:r>
                      <a:endParaRPr lang="zh-TW" altLang="zh-TW" sz="21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604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最後發酵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溫度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℃，濕度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85%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2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烤焙溫度</a:t>
                      </a:r>
                      <a:endParaRPr lang="zh-TW" altLang="zh-TW" sz="21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上火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下火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TW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℃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0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烤焙時間</a:t>
                      </a:r>
                      <a:endParaRPr lang="zh-TW" altLang="zh-TW" sz="21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時間</a:t>
                      </a:r>
                      <a:r>
                        <a:rPr lang="en-US" altLang="zh-TW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14-15</a:t>
                      </a:r>
                      <a:r>
                        <a:rPr lang="zh-TW" altLang="en-US" sz="21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altLang="zh-TW" sz="21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51079"/>
              </p:ext>
            </p:extLst>
          </p:nvPr>
        </p:nvGraphicFramePr>
        <p:xfrm>
          <a:off x="4427983" y="1340768"/>
          <a:ext cx="4536505" cy="485519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1079"/>
                <a:gridCol w="1213098"/>
                <a:gridCol w="1440160"/>
                <a:gridCol w="1512168"/>
              </a:tblGrid>
              <a:tr h="360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材料名稱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烘焙百分比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材料重量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(g)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25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A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高筋麵粉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480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低筋麵粉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120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砂糖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108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乾酵母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奶粉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36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改良劑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276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全蛋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C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奶油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195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1170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D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紅豆餡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endParaRPr lang="zh-TW" sz="2000" b="0" kern="100" dirty="0"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810" algn="dec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540</a:t>
                      </a:r>
                      <a:endParaRPr lang="zh-TW" sz="2000" b="0" kern="100" dirty="0"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外觀顏色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外觀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悅目之金黃色。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7" name="Picture 3" descr="C:\Users\useer\Desktop\研究所資料\TOP李明聰\NO.1 畢業論文\NO.1數位學習\NO.1烘焙\NO.1烘焙麵包丙級數位教材\NO.1烘焙麵包丙級自製講義\1.丙級烘焙紅豆餡甜麵包\丙級烘焙紅豆餡甜麵包_照片\2014.02.10\DSCN6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成品內部組織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成品組織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細膩柔軟、孔洞小而均勻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呈乳黃色，並具有光澤。</a:t>
            </a:r>
          </a:p>
        </p:txBody>
      </p:sp>
      <p:pic>
        <p:nvPicPr>
          <p:cNvPr id="8194" name="Picture 2" descr="C:\Users\useer\Desktop\研究所資料\TOP李明聰\NO.1 畢業論文\NO.1數位學習\NO.1烘焙\NO.1烘焙麵包丙級數位教材\NO.1烘焙麵包丙級自製講義\1.丙級烘焙紅豆餡甜麵包\丙級烘焙紅豆餡甜麵包_照片\2014.02.10\DSCN6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kern="1200" cap="all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Verdana" pitchFamily="34" charset="0"/>
              </a:rPr>
              <a:t>課 程 結 束</a:t>
            </a:r>
            <a:endParaRPr lang="zh-TW" altLang="en-US" sz="6000" b="1" kern="1200" cap="all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製作條件與配方表</a:t>
            </a:r>
            <a:r>
              <a:rPr lang="en-US" altLang="zh-TW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_</a:t>
            </a:r>
            <a:r>
              <a:rPr lang="zh-TW" altLang="en-US" sz="4800" b="1" kern="1200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牛刀小試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製作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烘焙丙級「紅豆餡甜麵包」，依規定須包入紅豆餡</a:t>
            </a: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_____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公克。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35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</a:t>
            </a:r>
            <a:endParaRPr lang="en-US" altLang="zh-TW" sz="28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公克</a:t>
            </a:r>
          </a:p>
        </p:txBody>
      </p:sp>
    </p:spTree>
    <p:extLst>
      <p:ext uri="{BB962C8B-B14F-4D97-AF65-F5344CB8AC3E}">
        <p14:creationId xmlns:p14="http://schemas.microsoft.com/office/powerpoint/2010/main" val="32517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 sz="4800" b="1" cap="all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烘焙計算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：重量 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 數量 ÷ 烘焙耗損率 ÷ 百分比合計＝ 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係數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 </a:t>
            </a:r>
            <a:r>
              <a:rPr lang="en-US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 </a:t>
            </a:r>
            <a:r>
              <a:rPr lang="en-US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0.95</a:t>
            </a:r>
            <a:r>
              <a:rPr lang="zh-TW" altLang="en-US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÷ </a:t>
            </a:r>
            <a:r>
              <a:rPr lang="en-US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195</a:t>
            </a:r>
            <a:r>
              <a:rPr lang="zh-TW" altLang="en-US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＝ </a:t>
            </a:r>
            <a:r>
              <a:rPr lang="en-US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：係數 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百分比 ＝ 材料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重量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× </a:t>
            </a:r>
            <a:r>
              <a:rPr lang="zh-TW" altLang="en-US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總</a:t>
            </a:r>
            <a:r>
              <a:rPr lang="zh-TW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百分比 ＝ 材料重量</a:t>
            </a:r>
            <a:endParaRPr lang="en-US" altLang="zh-TW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26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計算紅豆餡 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 </a:t>
            </a:r>
            <a:r>
              <a:rPr lang="zh-TW" altLang="zh-TW" sz="30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× 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＝ </a:t>
            </a:r>
            <a:r>
              <a:rPr lang="en-US" altLang="zh-TW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540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zh-TW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9" name="Picture 5" descr="C:\Users\useer\AppData\Local\Microsoft\Windows\Temporary Internet Files\Content.IE5\J3Y6LB5X\MC9003252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869160"/>
            <a:ext cx="1961842" cy="13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sz="6000" b="1" cap="all" dirty="0" smtClean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使用</a:t>
            </a:r>
            <a:r>
              <a:rPr lang="zh-TW" altLang="en-US" sz="6000" b="1" cap="all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器具</a:t>
            </a:r>
            <a:endParaRPr lang="zh-TW" altLang="en-US" sz="6000" dirty="0"/>
          </a:p>
        </p:txBody>
      </p:sp>
      <p:pic>
        <p:nvPicPr>
          <p:cNvPr id="1027" name="Picture 3" descr="C:\Users\useer\AppData\Local\Microsoft\Windows\Temporary Internet Files\Content.IE5\3ZYI74XF\MC9002175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69" y="3454495"/>
            <a:ext cx="1440160" cy="9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er\AppData\Local\Microsoft\Windows\Temporary Internet Files\Content.IE5\XC0HCPPP\MC900352437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1150"/>
            <a:ext cx="1728192" cy="9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er\AppData\Local\Microsoft\Windows\Temporary Internet Files\Content.IE5\XC0HCPPP\MC90033169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62344"/>
            <a:ext cx="1368152" cy="208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er\AppData\Local\Microsoft\Windows\Temporary Internet Files\Content.IE5\J3Y6LB5X\MC9002340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14" y="4446442"/>
            <a:ext cx="1296144" cy="10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200"/>
              </a:spcAft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鋼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盆</a:t>
            </a: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 algn="just">
              <a:spcBef>
                <a:spcPts val="600"/>
              </a:spcBef>
            </a:pPr>
            <a:r>
              <a:rPr lang="zh-TW" altLang="zh-TW" sz="2800" dirty="0">
                <a:latin typeface="Sylfaen" panose="010A0502050306030303" pitchFamily="18" charset="0"/>
                <a:ea typeface="微軟正黑體" pitchFamily="34" charset="-120"/>
              </a:rPr>
              <a:t>主要功能為盛裝烘焙材料，一般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有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26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32</a:t>
            </a:r>
            <a:r>
              <a:rPr lang="zh-TW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36</a:t>
            </a:r>
            <a:r>
              <a:rPr lang="zh-TW" altLang="zh-TW" sz="2800" dirty="0">
                <a:latin typeface="Sylfaen" panose="010A0502050306030303" pitchFamily="18" charset="0"/>
                <a:ea typeface="微軟正黑體" pitchFamily="34" charset="-120"/>
              </a:rPr>
              <a:t>公分三種尺寸。又可稱為打蛋盆。</a:t>
            </a:r>
          </a:p>
        </p:txBody>
      </p:sp>
      <p:pic>
        <p:nvPicPr>
          <p:cNvPr id="8" name="內容版面配置區 2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</p:spPr>
      </p:pic>
    </p:spTree>
    <p:extLst>
      <p:ext uri="{BB962C8B-B14F-4D97-AF65-F5344CB8AC3E}">
        <p14:creationId xmlns:p14="http://schemas.microsoft.com/office/powerpoint/2010/main" val="18014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Words>1977</Words>
  <Application>Microsoft Office PowerPoint</Application>
  <PresentationFormat>如螢幕大小 (4:3)</PresentationFormat>
  <Paragraphs>246</Paragraphs>
  <Slides>52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52</vt:i4>
      </vt:variant>
    </vt:vector>
  </HeadingPairs>
  <TitlesOfParts>
    <vt:vector size="62" baseType="lpstr">
      <vt:lpstr>Arial</vt:lpstr>
      <vt:lpstr>HY헤드라인M</vt:lpstr>
      <vt:lpstr>Verdana</vt:lpstr>
      <vt:lpstr>Times New Roman</vt:lpstr>
      <vt:lpstr>微軟正黑體</vt:lpstr>
      <vt:lpstr>굴림</vt:lpstr>
      <vt:lpstr>Wingdings</vt:lpstr>
      <vt:lpstr>Sylfaen</vt:lpstr>
      <vt:lpstr>기본 디자인</vt:lpstr>
      <vt:lpstr>2_기본 디자인</vt:lpstr>
      <vt:lpstr>紅豆餡甜麵包</vt:lpstr>
      <vt:lpstr>產品製作需求</vt:lpstr>
      <vt:lpstr>產品製作需求_牛刀小試</vt:lpstr>
      <vt:lpstr>術科測驗：零分計情形</vt:lpstr>
      <vt:lpstr>製作條件與配方表</vt:lpstr>
      <vt:lpstr>製作條件與配方表_牛刀小試</vt:lpstr>
      <vt:lpstr>烘焙計算</vt:lpstr>
      <vt:lpstr>使用器具</vt:lpstr>
      <vt:lpstr>鋼盆</vt:lpstr>
      <vt:lpstr>電子秤</vt:lpstr>
      <vt:lpstr>量匙</vt:lpstr>
      <vt:lpstr>細篩網</vt:lpstr>
      <vt:lpstr>攪拌機、攪拌缸、勾狀攪拌器</vt:lpstr>
      <vt:lpstr>硬刮板</vt:lpstr>
      <vt:lpstr>烤盤</vt:lpstr>
      <vt:lpstr>白報紙</vt:lpstr>
      <vt:lpstr>發酵箱</vt:lpstr>
      <vt:lpstr>包餡匙</vt:lpstr>
      <vt:lpstr>烤箱</vt:lpstr>
      <vt:lpstr>隔熱手套</vt:lpstr>
      <vt:lpstr>網架</vt:lpstr>
      <vt:lpstr>直尺</vt:lpstr>
      <vt:lpstr>使用器具_牛刀小試</vt:lpstr>
      <vt:lpstr>使用材料</vt:lpstr>
      <vt:lpstr>高筋麵粉</vt:lpstr>
      <vt:lpstr>低筋麵粉</vt:lpstr>
      <vt:lpstr>鹽</vt:lpstr>
      <vt:lpstr>砂糖</vt:lpstr>
      <vt:lpstr>乾酵母 </vt:lpstr>
      <vt:lpstr>奶粉</vt:lpstr>
      <vt:lpstr>麵包改良劑</vt:lpstr>
      <vt:lpstr>RO水</vt:lpstr>
      <vt:lpstr>雞蛋</vt:lpstr>
      <vt:lpstr>無鹽奶油</vt:lpstr>
      <vt:lpstr>紅豆餡</vt:lpstr>
      <vt:lpstr>使用材料_牛刀小試</vt:lpstr>
      <vt:lpstr>製備流程</vt:lpstr>
      <vt:lpstr>製備流程：一、二</vt:lpstr>
      <vt:lpstr>製備流程：三、四</vt:lpstr>
      <vt:lpstr>製備流程：五、六</vt:lpstr>
      <vt:lpstr>製備流程：七、八 </vt:lpstr>
      <vt:lpstr>製備流程：九、十</vt:lpstr>
      <vt:lpstr>製備流程_牛刀小試</vt:lpstr>
      <vt:lpstr>成品合格標準</vt:lpstr>
      <vt:lpstr>成品合格標準_牛刀小試</vt:lpstr>
      <vt:lpstr>成品檢驗</vt:lpstr>
      <vt:lpstr>成品外觀形狀</vt:lpstr>
      <vt:lpstr>成品外觀形狀</vt:lpstr>
      <vt:lpstr>成品外觀形狀</vt:lpstr>
      <vt:lpstr>成品外觀顏色</vt:lpstr>
      <vt:lpstr>成品內部組織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锐得PPT论坛</dc:creator>
  <cp:lastModifiedBy>useer</cp:lastModifiedBy>
  <cp:revision>534</cp:revision>
  <dcterms:created xsi:type="dcterms:W3CDTF">2009-10-26T11:35:34Z</dcterms:created>
  <dcterms:modified xsi:type="dcterms:W3CDTF">2014-05-15T08:46:27Z</dcterms:modified>
</cp:coreProperties>
</file>