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64" r:id="rId3"/>
    <p:sldId id="306" r:id="rId4"/>
    <p:sldId id="356" r:id="rId5"/>
    <p:sldId id="355" r:id="rId6"/>
    <p:sldId id="350" r:id="rId7"/>
    <p:sldId id="307" r:id="rId8"/>
    <p:sldId id="308" r:id="rId9"/>
    <p:sldId id="311" r:id="rId10"/>
    <p:sldId id="312" r:id="rId11"/>
    <p:sldId id="313" r:id="rId12"/>
    <p:sldId id="314" r:id="rId13"/>
    <p:sldId id="315" r:id="rId14"/>
    <p:sldId id="316" r:id="rId15"/>
    <p:sldId id="317" r:id="rId16"/>
    <p:sldId id="318" r:id="rId17"/>
    <p:sldId id="320" r:id="rId18"/>
    <p:sldId id="322" r:id="rId19"/>
    <p:sldId id="321" r:id="rId20"/>
    <p:sldId id="324" r:id="rId21"/>
    <p:sldId id="326" r:id="rId22"/>
    <p:sldId id="329" r:id="rId23"/>
    <p:sldId id="351" r:id="rId24"/>
    <p:sldId id="330" r:id="rId25"/>
    <p:sldId id="331" r:id="rId26"/>
    <p:sldId id="357" r:id="rId27"/>
    <p:sldId id="335" r:id="rId28"/>
    <p:sldId id="336" r:id="rId29"/>
    <p:sldId id="337" r:id="rId30"/>
    <p:sldId id="338" r:id="rId31"/>
    <p:sldId id="339" r:id="rId32"/>
    <p:sldId id="341" r:id="rId33"/>
    <p:sldId id="340" r:id="rId34"/>
    <p:sldId id="346" r:id="rId35"/>
    <p:sldId id="342" r:id="rId36"/>
    <p:sldId id="347" r:id="rId37"/>
    <p:sldId id="343" r:id="rId38"/>
    <p:sldId id="345" r:id="rId39"/>
    <p:sldId id="333" r:id="rId40"/>
    <p:sldId id="348" r:id="rId41"/>
    <p:sldId id="275" r:id="rId42"/>
    <p:sldId id="278" r:id="rId43"/>
    <p:sldId id="349" r:id="rId44"/>
    <p:sldId id="294" r:id="rId45"/>
    <p:sldId id="301" r:id="rId46"/>
    <p:sldId id="295" r:id="rId47"/>
    <p:sldId id="299" r:id="rId48"/>
    <p:sldId id="300" r:id="rId49"/>
    <p:sldId id="296" r:id="rId50"/>
    <p:sldId id="297" r:id="rId51"/>
    <p:sldId id="298" r:id="rId52"/>
    <p:sldId id="281" r:id="rId53"/>
    <p:sldId id="280" r:id="rId54"/>
    <p:sldId id="282" r:id="rId55"/>
    <p:sldId id="283" r:id="rId56"/>
    <p:sldId id="284" r:id="rId57"/>
    <p:sldId id="353" r:id="rId58"/>
    <p:sldId id="285" r:id="rId59"/>
    <p:sldId id="289" r:id="rId60"/>
    <p:sldId id="290" r:id="rId61"/>
    <p:sldId id="291" r:id="rId62"/>
    <p:sldId id="292" r:id="rId63"/>
    <p:sldId id="293" r:id="rId64"/>
    <p:sldId id="358" r:id="rId65"/>
    <p:sldId id="359" r:id="rId66"/>
    <p:sldId id="360" r:id="rId67"/>
    <p:sldId id="361" r:id="rId68"/>
    <p:sldId id="286" r:id="rId69"/>
    <p:sldId id="287" r:id="rId70"/>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0066CC"/>
    <a:srgbClr val="390DF3"/>
    <a:srgbClr val="0066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2" autoAdjust="0"/>
    <p:restoredTop sz="90364" autoAdjust="0"/>
  </p:normalViewPr>
  <p:slideViewPr>
    <p:cSldViewPr>
      <p:cViewPr>
        <p:scale>
          <a:sx n="70" d="100"/>
          <a:sy n="70" d="100"/>
        </p:scale>
        <p:origin x="-105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51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07820559127356"/>
          <c:y val="4.712765502435598E-2"/>
          <c:w val="0.85408584844325652"/>
          <c:h val="0.80421185408339513"/>
        </c:manualLayout>
      </c:layout>
      <c:lineChart>
        <c:grouping val="stacked"/>
        <c:varyColors val="0"/>
        <c:ser>
          <c:idx val="0"/>
          <c:order val="0"/>
          <c:tx>
            <c:strRef>
              <c:f>工作表1!$B$1</c:f>
              <c:strCache>
                <c:ptCount val="1"/>
                <c:pt idx="0">
                  <c:v>1997-2016年及齡男子人數統計</c:v>
                </c:pt>
              </c:strCache>
            </c:strRef>
          </c:tx>
          <c:marker>
            <c:symbol val="none"/>
          </c:marker>
          <c:cat>
            <c:numRef>
              <c:f>工作表1!$A$2:$A$11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工作表1!$B$2:$B$11</c:f>
              <c:numCache>
                <c:formatCode>#,##0_ </c:formatCode>
                <c:ptCount val="10"/>
                <c:pt idx="0">
                  <c:v>181565</c:v>
                </c:pt>
                <c:pt idx="1">
                  <c:v>162117</c:v>
                </c:pt>
                <c:pt idx="2">
                  <c:v>174772</c:v>
                </c:pt>
                <c:pt idx="3">
                  <c:v>166380</c:v>
                </c:pt>
                <c:pt idx="4">
                  <c:v>166945</c:v>
                </c:pt>
                <c:pt idx="5">
                  <c:v>168953</c:v>
                </c:pt>
                <c:pt idx="6">
                  <c:v>166033</c:v>
                </c:pt>
                <c:pt idx="7">
                  <c:v>167811</c:v>
                </c:pt>
                <c:pt idx="8">
                  <c:v>167458</c:v>
                </c:pt>
                <c:pt idx="9">
                  <c:v>168119</c:v>
                </c:pt>
              </c:numCache>
            </c:numRef>
          </c:val>
          <c:smooth val="0"/>
        </c:ser>
        <c:dLbls>
          <c:showLegendKey val="0"/>
          <c:showVal val="0"/>
          <c:showCatName val="0"/>
          <c:showSerName val="0"/>
          <c:showPercent val="0"/>
          <c:showBubbleSize val="0"/>
        </c:dLbls>
        <c:marker val="1"/>
        <c:smooth val="0"/>
        <c:axId val="165101568"/>
        <c:axId val="165121024"/>
      </c:lineChart>
      <c:catAx>
        <c:axId val="165101568"/>
        <c:scaling>
          <c:orientation val="minMax"/>
        </c:scaling>
        <c:delete val="0"/>
        <c:axPos val="b"/>
        <c:numFmt formatCode="General" sourceLinked="1"/>
        <c:majorTickMark val="in"/>
        <c:minorTickMark val="none"/>
        <c:tickLblPos val="nextTo"/>
        <c:spPr>
          <a:ln>
            <a:solidFill>
              <a:schemeClr val="tx1"/>
            </a:solidFill>
          </a:ln>
        </c:spPr>
        <c:txPr>
          <a:bodyPr/>
          <a:lstStyle/>
          <a:p>
            <a:pPr>
              <a:defRPr sz="2000">
                <a:latin typeface="Times New Roman" panose="02020603050405020304" pitchFamily="18" charset="0"/>
                <a:cs typeface="Times New Roman" panose="02020603050405020304" pitchFamily="18" charset="0"/>
              </a:defRPr>
            </a:pPr>
            <a:endParaRPr lang="zh-TW"/>
          </a:p>
        </c:txPr>
        <c:crossAx val="165121024"/>
        <c:crosses val="autoZero"/>
        <c:auto val="1"/>
        <c:lblAlgn val="ctr"/>
        <c:lblOffset val="100"/>
        <c:noMultiLvlLbl val="0"/>
      </c:catAx>
      <c:valAx>
        <c:axId val="165121024"/>
        <c:scaling>
          <c:orientation val="minMax"/>
        </c:scaling>
        <c:delete val="0"/>
        <c:axPos val="l"/>
        <c:majorGridlines/>
        <c:title>
          <c:tx>
            <c:rich>
              <a:bodyPr rot="0" vert="wordArtVertRtl"/>
              <a:lstStyle/>
              <a:p>
                <a:pPr>
                  <a:defRPr>
                    <a:solidFill>
                      <a:schemeClr val="accent3">
                        <a:lumMod val="50000"/>
                      </a:schemeClr>
                    </a:solidFill>
                  </a:defRPr>
                </a:pPr>
                <a:r>
                  <a:rPr lang="zh-TW" altLang="en-US" sz="2800" dirty="0">
                    <a:solidFill>
                      <a:schemeClr val="accent3">
                        <a:lumMod val="50000"/>
                      </a:schemeClr>
                    </a:solidFill>
                  </a:rPr>
                  <a:t>及齡男子數</a:t>
                </a:r>
              </a:p>
            </c:rich>
          </c:tx>
          <c:layout>
            <c:manualLayout>
              <c:xMode val="edge"/>
              <c:yMode val="edge"/>
              <c:x val="0"/>
              <c:y val="0.23899775583671365"/>
            </c:manualLayout>
          </c:layout>
          <c:overlay val="0"/>
        </c:title>
        <c:numFmt formatCode="#,##0.0_ " sourceLinked="0"/>
        <c:majorTickMark val="in"/>
        <c:minorTickMark val="none"/>
        <c:tickLblPos val="nextTo"/>
        <c:spPr>
          <a:ln w="9525">
            <a:noFill/>
          </a:ln>
        </c:spPr>
        <c:txPr>
          <a:bodyPr/>
          <a:lstStyle/>
          <a:p>
            <a:pPr>
              <a:defRPr sz="1800">
                <a:latin typeface="Times New Roman" panose="02020603050405020304" pitchFamily="18" charset="0"/>
                <a:cs typeface="Times New Roman" panose="02020603050405020304" pitchFamily="18" charset="0"/>
              </a:defRPr>
            </a:pPr>
            <a:endParaRPr lang="zh-TW"/>
          </a:p>
        </c:txPr>
        <c:crossAx val="165101568"/>
        <c:crosses val="autoZero"/>
        <c:crossBetween val="between"/>
        <c:dispUnits>
          <c:builtInUnit val="tenThousands"/>
          <c:dispUnitsLbl>
            <c:layout>
              <c:manualLayout>
                <c:xMode val="edge"/>
                <c:yMode val="edge"/>
                <c:x val="1.9558062770937187E-2"/>
                <c:y val="5.563323901005688E-2"/>
              </c:manualLayout>
            </c:layout>
            <c:txPr>
              <a:bodyPr/>
              <a:lstStyle/>
              <a:p>
                <a:pPr>
                  <a:defRPr sz="1200">
                    <a:latin typeface="Times New Roman" panose="02020603050405020304" pitchFamily="18" charset="0"/>
                    <a:cs typeface="Times New Roman" panose="02020603050405020304" pitchFamily="18" charset="0"/>
                  </a:defRPr>
                </a:pPr>
                <a:endParaRPr lang="zh-TW"/>
              </a:p>
            </c:txPr>
          </c:dispUnitsLbl>
        </c:dispUnits>
      </c:valAx>
      <c:spPr>
        <a:ln>
          <a:solidFill>
            <a:schemeClr val="tx1"/>
          </a:solidFill>
        </a:ln>
      </c:spPr>
    </c:plotArea>
    <c:plotVisOnly val="1"/>
    <c:dispBlanksAs val="zero"/>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620C4-6278-402D-AEBE-02BCF2F6FED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52756C69-82AF-4025-B80D-E60079895105}">
      <dgm:prSet phldrT="[文字]"/>
      <dgm:spPr/>
      <dgm:t>
        <a:bodyPr/>
        <a:lstStyle/>
        <a:p>
          <a:r>
            <a:rPr lang="zh-TW" altLang="en-US" dirty="0" smtClean="0">
              <a:latin typeface="微軟正黑體" panose="020B0604030504040204" pitchFamily="34" charset="-120"/>
              <a:ea typeface="微軟正黑體" panose="020B0604030504040204" pitchFamily="34" charset="-120"/>
            </a:rPr>
            <a:t>「全募兵制」延後施行</a:t>
          </a:r>
          <a:endParaRPr lang="zh-TW" altLang="en-US" dirty="0"/>
        </a:p>
      </dgm:t>
    </dgm:pt>
    <dgm:pt modelId="{15ACCE1A-C8D4-4E1A-B3C7-40A6125FFF32}" type="parTrans" cxnId="{5209FCB1-8E1F-467C-9E13-4979F854C76B}">
      <dgm:prSet/>
      <dgm:spPr/>
      <dgm:t>
        <a:bodyPr/>
        <a:lstStyle/>
        <a:p>
          <a:endParaRPr lang="zh-TW" altLang="en-US"/>
        </a:p>
      </dgm:t>
    </dgm:pt>
    <dgm:pt modelId="{F13A4394-DE73-48FF-843B-0934686E55A0}" type="sibTrans" cxnId="{5209FCB1-8E1F-467C-9E13-4979F854C76B}">
      <dgm:prSet/>
      <dgm:spPr/>
      <dgm:t>
        <a:bodyPr/>
        <a:lstStyle/>
        <a:p>
          <a:endParaRPr lang="zh-TW" altLang="en-US"/>
        </a:p>
      </dgm:t>
    </dgm:pt>
    <dgm:pt modelId="{D9BF5D32-9F24-4E74-95B6-B6DCAE53A951}">
      <dgm:prSet phldrT="[文字]"/>
      <dgm:spPr/>
      <dgm:t>
        <a:bodyPr/>
        <a:lstStyle/>
        <a:p>
          <a:r>
            <a:rPr lang="zh-TW" altLang="en-US" dirty="0" smtClean="0">
              <a:latin typeface="微軟正黑體" panose="020B0604030504040204" pitchFamily="34" charset="-120"/>
              <a:ea typeface="微軟正黑體" panose="020B0604030504040204" pitchFamily="34" charset="-120"/>
            </a:rPr>
            <a:t>自</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2012</a:t>
          </a:r>
          <a:r>
            <a:rPr lang="zh-TW" altLang="en-US" dirty="0" smtClean="0">
              <a:latin typeface="微軟正黑體" panose="020B0604030504040204" pitchFamily="34" charset="-120"/>
              <a:ea typeface="微軟正黑體" panose="020B0604030504040204" pitchFamily="34" charset="-120"/>
            </a:rPr>
            <a:t>年宣布推動募兵制以來，由於補充兵力不足，故施行全募兵制期程一再延宕。</a:t>
          </a:r>
          <a:endParaRPr lang="zh-TW" altLang="en-US" dirty="0">
            <a:latin typeface="微軟正黑體" panose="020B0604030504040204" pitchFamily="34" charset="-120"/>
            <a:ea typeface="微軟正黑體" panose="020B0604030504040204" pitchFamily="34" charset="-120"/>
          </a:endParaRPr>
        </a:p>
      </dgm:t>
    </dgm:pt>
    <dgm:pt modelId="{9300534D-1424-40AA-BF12-5F5813C36939}" type="parTrans" cxnId="{CAECFB8D-301D-4BA2-AB43-F7806C67FA8A}">
      <dgm:prSet/>
      <dgm:spPr/>
      <dgm:t>
        <a:bodyPr/>
        <a:lstStyle/>
        <a:p>
          <a:endParaRPr lang="zh-TW" altLang="en-US"/>
        </a:p>
      </dgm:t>
    </dgm:pt>
    <dgm:pt modelId="{D9C280AE-4A5B-4932-AB23-5BF01BB32F9F}" type="sibTrans" cxnId="{CAECFB8D-301D-4BA2-AB43-F7806C67FA8A}">
      <dgm:prSet/>
      <dgm:spPr/>
      <dgm:t>
        <a:bodyPr/>
        <a:lstStyle/>
        <a:p>
          <a:endParaRPr lang="zh-TW" altLang="en-US"/>
        </a:p>
      </dgm:t>
    </dgm:pt>
    <dgm:pt modelId="{4331420E-EF11-4015-8D59-3DD5E811A088}">
      <dgm:prSet phldrT="[文字]"/>
      <dgm:spPr/>
      <dgm:t>
        <a:bodyPr/>
        <a:lstStyle/>
        <a:p>
          <a:r>
            <a:rPr lang="zh-TW" altLang="en-US" dirty="0" smtClean="0">
              <a:latin typeface="微軟正黑體" panose="020B0604030504040204" pitchFamily="34" charset="-120"/>
              <a:ea typeface="微軟正黑體" panose="020B0604030504040204" pitchFamily="34" charset="-120"/>
            </a:rPr>
            <a:t>民眾對於國軍紀律存疑及不佳的觀感</a:t>
          </a:r>
          <a:endParaRPr lang="zh-TW" altLang="en-US" dirty="0"/>
        </a:p>
      </dgm:t>
    </dgm:pt>
    <dgm:pt modelId="{06A7BF76-4FD7-4545-8A69-390525C71036}" type="parTrans" cxnId="{3ABF1D62-3B0D-46F7-9B38-244CE9DAC7EA}">
      <dgm:prSet/>
      <dgm:spPr/>
      <dgm:t>
        <a:bodyPr/>
        <a:lstStyle/>
        <a:p>
          <a:endParaRPr lang="zh-TW" altLang="en-US"/>
        </a:p>
      </dgm:t>
    </dgm:pt>
    <dgm:pt modelId="{93B645A5-1DA3-4117-AA8E-76A1C4CBFFCF}" type="sibTrans" cxnId="{3ABF1D62-3B0D-46F7-9B38-244CE9DAC7EA}">
      <dgm:prSet/>
      <dgm:spPr/>
      <dgm:t>
        <a:bodyPr/>
        <a:lstStyle/>
        <a:p>
          <a:endParaRPr lang="zh-TW" altLang="en-US"/>
        </a:p>
      </dgm:t>
    </dgm:pt>
    <dgm:pt modelId="{A6889A7D-D8D7-411C-A404-7EAAEBBBDFA7}">
      <dgm:prSet phldrT="[文字]"/>
      <dgm:spPr/>
      <dgm:t>
        <a:bodyPr/>
        <a:lstStyle/>
        <a:p>
          <a:r>
            <a:rPr lang="zh-TW" altLang="en-US" dirty="0" smtClean="0">
              <a:latin typeface="微軟正黑體" panose="020B0604030504040204" pitchFamily="34" charset="-120"/>
              <a:ea typeface="微軟正黑體" panose="020B0604030504040204" pitchFamily="34" charset="-120"/>
            </a:rPr>
            <a:t>國軍軍紀案件層出不窮，使國人對於軍隊觀感不佳。</a:t>
          </a:r>
          <a:endParaRPr lang="zh-TW" altLang="en-US" dirty="0">
            <a:latin typeface="微軟正黑體" panose="020B0604030504040204" pitchFamily="34" charset="-120"/>
            <a:ea typeface="微軟正黑體" panose="020B0604030504040204" pitchFamily="34" charset="-120"/>
          </a:endParaRPr>
        </a:p>
      </dgm:t>
    </dgm:pt>
    <dgm:pt modelId="{90A0E125-52CD-44E5-AAB4-CB520EB10F16}" type="parTrans" cxnId="{7E30AF9E-038C-4D93-8756-EEE1E5DC6339}">
      <dgm:prSet/>
      <dgm:spPr/>
      <dgm:t>
        <a:bodyPr/>
        <a:lstStyle/>
        <a:p>
          <a:endParaRPr lang="zh-TW" altLang="en-US"/>
        </a:p>
      </dgm:t>
    </dgm:pt>
    <dgm:pt modelId="{4DED2E57-C7C2-47D5-ABA8-AFE74CA21C44}" type="sibTrans" cxnId="{7E30AF9E-038C-4D93-8756-EEE1E5DC6339}">
      <dgm:prSet/>
      <dgm:spPr/>
      <dgm:t>
        <a:bodyPr/>
        <a:lstStyle/>
        <a:p>
          <a:endParaRPr lang="zh-TW" altLang="en-US"/>
        </a:p>
      </dgm:t>
    </dgm:pt>
    <dgm:pt modelId="{5CB3C376-3C93-4060-B25F-8CF948EE3F7A}">
      <dgm:prSet phldrT="[文字]"/>
      <dgm:spPr/>
      <dgm:t>
        <a:bodyPr/>
        <a:lstStyle/>
        <a:p>
          <a:r>
            <a:rPr lang="zh-TW" altLang="en-US" dirty="0" smtClean="0">
              <a:latin typeface="微軟正黑體" panose="020B0604030504040204" pitchFamily="34" charset="-120"/>
              <a:ea typeface="微軟正黑體" panose="020B0604030504040204" pitchFamily="34" charset="-120"/>
            </a:rPr>
            <a:t>居民長期陳抗</a:t>
          </a:r>
          <a:endParaRPr lang="zh-TW" altLang="en-US" dirty="0"/>
        </a:p>
      </dgm:t>
    </dgm:pt>
    <dgm:pt modelId="{2C5EF8D7-7329-4CF5-89F9-B6567EA736C1}" type="parTrans" cxnId="{EEC9275E-6862-4C68-AFD3-1947130747CF}">
      <dgm:prSet/>
      <dgm:spPr/>
      <dgm:t>
        <a:bodyPr/>
        <a:lstStyle/>
        <a:p>
          <a:endParaRPr lang="zh-TW" altLang="en-US"/>
        </a:p>
      </dgm:t>
    </dgm:pt>
    <dgm:pt modelId="{1FD87291-0AE7-4C72-805C-21BC94688C39}" type="sibTrans" cxnId="{EEC9275E-6862-4C68-AFD3-1947130747CF}">
      <dgm:prSet/>
      <dgm:spPr/>
      <dgm:t>
        <a:bodyPr/>
        <a:lstStyle/>
        <a:p>
          <a:endParaRPr lang="zh-TW" altLang="en-US"/>
        </a:p>
      </dgm:t>
    </dgm:pt>
    <dgm:pt modelId="{0D4D2B5A-BD8B-4668-A489-BFD921DE8F44}">
      <dgm:prSet phldrT="[文字]"/>
      <dgm:spPr/>
      <dgm:t>
        <a:bodyPr/>
        <a:lstStyle/>
        <a:p>
          <a:r>
            <a:rPr lang="zh-TW" altLang="en-US" dirty="0" smtClean="0">
              <a:latin typeface="微軟正黑體" panose="020B0604030504040204" pitchFamily="34" charset="-120"/>
              <a:ea typeface="微軟正黑體" panose="020B0604030504040204" pitchFamily="34" charset="-120"/>
            </a:rPr>
            <a:t>由於基地長期進行實彈射擊訓練，對當地環境及生態造成影響，故基地被當地居民列為恆春三害之一。</a:t>
          </a:r>
          <a:endParaRPr lang="zh-TW" altLang="en-US" dirty="0">
            <a:latin typeface="微軟正黑體" panose="020B0604030504040204" pitchFamily="34" charset="-120"/>
            <a:ea typeface="微軟正黑體" panose="020B0604030504040204" pitchFamily="34" charset="-120"/>
          </a:endParaRPr>
        </a:p>
      </dgm:t>
    </dgm:pt>
    <dgm:pt modelId="{81BC1878-A459-4863-B492-B8617EE82837}" type="parTrans" cxnId="{8DC59949-FE13-4907-B25F-94CF9413C755}">
      <dgm:prSet/>
      <dgm:spPr/>
      <dgm:t>
        <a:bodyPr/>
        <a:lstStyle/>
        <a:p>
          <a:endParaRPr lang="zh-TW" altLang="en-US"/>
        </a:p>
      </dgm:t>
    </dgm:pt>
    <dgm:pt modelId="{10E4CAB6-639F-4898-8AB2-D913F09726A0}" type="sibTrans" cxnId="{8DC59949-FE13-4907-B25F-94CF9413C755}">
      <dgm:prSet/>
      <dgm:spPr/>
      <dgm:t>
        <a:bodyPr/>
        <a:lstStyle/>
        <a:p>
          <a:endParaRPr lang="zh-TW" altLang="en-US"/>
        </a:p>
      </dgm:t>
    </dgm:pt>
    <dgm:pt modelId="{07410CD5-8E2F-437D-8D84-AC8C701E60F1}" type="pres">
      <dgm:prSet presAssocID="{946620C4-6278-402D-AEBE-02BCF2F6FEDA}" presName="linear" presStyleCnt="0">
        <dgm:presLayoutVars>
          <dgm:animLvl val="lvl"/>
          <dgm:resizeHandles val="exact"/>
        </dgm:presLayoutVars>
      </dgm:prSet>
      <dgm:spPr/>
      <dgm:t>
        <a:bodyPr/>
        <a:lstStyle/>
        <a:p>
          <a:endParaRPr lang="zh-TW" altLang="en-US"/>
        </a:p>
      </dgm:t>
    </dgm:pt>
    <dgm:pt modelId="{93F833D9-E9FC-4F0F-A207-960953A5AAB9}" type="pres">
      <dgm:prSet presAssocID="{52756C69-82AF-4025-B80D-E60079895105}" presName="parentText" presStyleLbl="node1" presStyleIdx="0" presStyleCnt="3">
        <dgm:presLayoutVars>
          <dgm:chMax val="0"/>
          <dgm:bulletEnabled val="1"/>
        </dgm:presLayoutVars>
      </dgm:prSet>
      <dgm:spPr/>
      <dgm:t>
        <a:bodyPr/>
        <a:lstStyle/>
        <a:p>
          <a:endParaRPr lang="zh-TW" altLang="en-US"/>
        </a:p>
      </dgm:t>
    </dgm:pt>
    <dgm:pt modelId="{3D7AD2E4-F48D-4697-B6BE-8896A63BCB2F}" type="pres">
      <dgm:prSet presAssocID="{52756C69-82AF-4025-B80D-E60079895105}" presName="childText" presStyleLbl="revTx" presStyleIdx="0" presStyleCnt="3">
        <dgm:presLayoutVars>
          <dgm:bulletEnabled val="1"/>
        </dgm:presLayoutVars>
      </dgm:prSet>
      <dgm:spPr/>
      <dgm:t>
        <a:bodyPr/>
        <a:lstStyle/>
        <a:p>
          <a:endParaRPr lang="zh-TW" altLang="en-US"/>
        </a:p>
      </dgm:t>
    </dgm:pt>
    <dgm:pt modelId="{1C4A7078-78F7-41D8-B925-BC1F45BA3D34}" type="pres">
      <dgm:prSet presAssocID="{4331420E-EF11-4015-8D59-3DD5E811A088}" presName="parentText" presStyleLbl="node1" presStyleIdx="1" presStyleCnt="3">
        <dgm:presLayoutVars>
          <dgm:chMax val="0"/>
          <dgm:bulletEnabled val="1"/>
        </dgm:presLayoutVars>
      </dgm:prSet>
      <dgm:spPr/>
      <dgm:t>
        <a:bodyPr/>
        <a:lstStyle/>
        <a:p>
          <a:endParaRPr lang="zh-TW" altLang="en-US"/>
        </a:p>
      </dgm:t>
    </dgm:pt>
    <dgm:pt modelId="{718FA5ED-8687-4DF4-8759-A46E3FCAA26D}" type="pres">
      <dgm:prSet presAssocID="{4331420E-EF11-4015-8D59-3DD5E811A088}" presName="childText" presStyleLbl="revTx" presStyleIdx="1" presStyleCnt="3">
        <dgm:presLayoutVars>
          <dgm:bulletEnabled val="1"/>
        </dgm:presLayoutVars>
      </dgm:prSet>
      <dgm:spPr/>
      <dgm:t>
        <a:bodyPr/>
        <a:lstStyle/>
        <a:p>
          <a:endParaRPr lang="zh-TW" altLang="en-US"/>
        </a:p>
      </dgm:t>
    </dgm:pt>
    <dgm:pt modelId="{942667ED-4A4F-4477-9EEE-B1C2361C1803}" type="pres">
      <dgm:prSet presAssocID="{5CB3C376-3C93-4060-B25F-8CF948EE3F7A}" presName="parentText" presStyleLbl="node1" presStyleIdx="2" presStyleCnt="3" custLinFactNeighborX="-824" custLinFactNeighborY="-1271">
        <dgm:presLayoutVars>
          <dgm:chMax val="0"/>
          <dgm:bulletEnabled val="1"/>
        </dgm:presLayoutVars>
      </dgm:prSet>
      <dgm:spPr/>
      <dgm:t>
        <a:bodyPr/>
        <a:lstStyle/>
        <a:p>
          <a:endParaRPr lang="zh-TW" altLang="en-US"/>
        </a:p>
      </dgm:t>
    </dgm:pt>
    <dgm:pt modelId="{BB3307C8-59F1-4656-AD6E-1784F01E21B7}" type="pres">
      <dgm:prSet presAssocID="{5CB3C376-3C93-4060-B25F-8CF948EE3F7A}" presName="childText" presStyleLbl="revTx" presStyleIdx="2" presStyleCnt="3">
        <dgm:presLayoutVars>
          <dgm:bulletEnabled val="1"/>
        </dgm:presLayoutVars>
      </dgm:prSet>
      <dgm:spPr/>
      <dgm:t>
        <a:bodyPr/>
        <a:lstStyle/>
        <a:p>
          <a:endParaRPr lang="zh-TW" altLang="en-US"/>
        </a:p>
      </dgm:t>
    </dgm:pt>
  </dgm:ptLst>
  <dgm:cxnLst>
    <dgm:cxn modelId="{3ABF1D62-3B0D-46F7-9B38-244CE9DAC7EA}" srcId="{946620C4-6278-402D-AEBE-02BCF2F6FEDA}" destId="{4331420E-EF11-4015-8D59-3DD5E811A088}" srcOrd="1" destOrd="0" parTransId="{06A7BF76-4FD7-4545-8A69-390525C71036}" sibTransId="{93B645A5-1DA3-4117-AA8E-76A1C4CBFFCF}"/>
    <dgm:cxn modelId="{082E97E8-70CE-49F8-B2DC-BE2D458AAA91}" type="presOf" srcId="{946620C4-6278-402D-AEBE-02BCF2F6FEDA}" destId="{07410CD5-8E2F-437D-8D84-AC8C701E60F1}" srcOrd="0" destOrd="0" presId="urn:microsoft.com/office/officeart/2005/8/layout/vList2"/>
    <dgm:cxn modelId="{8DC59949-FE13-4907-B25F-94CF9413C755}" srcId="{5CB3C376-3C93-4060-B25F-8CF948EE3F7A}" destId="{0D4D2B5A-BD8B-4668-A489-BFD921DE8F44}" srcOrd="0" destOrd="0" parTransId="{81BC1878-A459-4863-B492-B8617EE82837}" sibTransId="{10E4CAB6-639F-4898-8AB2-D913F09726A0}"/>
    <dgm:cxn modelId="{CAECFB8D-301D-4BA2-AB43-F7806C67FA8A}" srcId="{52756C69-82AF-4025-B80D-E60079895105}" destId="{D9BF5D32-9F24-4E74-95B6-B6DCAE53A951}" srcOrd="0" destOrd="0" parTransId="{9300534D-1424-40AA-BF12-5F5813C36939}" sibTransId="{D9C280AE-4A5B-4932-AB23-5BF01BB32F9F}"/>
    <dgm:cxn modelId="{B98E433D-758A-404E-B5AB-584A9B3BC4FF}" type="presOf" srcId="{D9BF5D32-9F24-4E74-95B6-B6DCAE53A951}" destId="{3D7AD2E4-F48D-4697-B6BE-8896A63BCB2F}" srcOrd="0" destOrd="0" presId="urn:microsoft.com/office/officeart/2005/8/layout/vList2"/>
    <dgm:cxn modelId="{B4128949-74E7-4D84-A7A4-3C738189BFA3}" type="presOf" srcId="{52756C69-82AF-4025-B80D-E60079895105}" destId="{93F833D9-E9FC-4F0F-A207-960953A5AAB9}" srcOrd="0" destOrd="0" presId="urn:microsoft.com/office/officeart/2005/8/layout/vList2"/>
    <dgm:cxn modelId="{7E30AF9E-038C-4D93-8756-EEE1E5DC6339}" srcId="{4331420E-EF11-4015-8D59-3DD5E811A088}" destId="{A6889A7D-D8D7-411C-A404-7EAAEBBBDFA7}" srcOrd="0" destOrd="0" parTransId="{90A0E125-52CD-44E5-AAB4-CB520EB10F16}" sibTransId="{4DED2E57-C7C2-47D5-ABA8-AFE74CA21C44}"/>
    <dgm:cxn modelId="{2643CF43-617E-4435-AD83-30A5F714DDA1}" type="presOf" srcId="{5CB3C376-3C93-4060-B25F-8CF948EE3F7A}" destId="{942667ED-4A4F-4477-9EEE-B1C2361C1803}" srcOrd="0" destOrd="0" presId="urn:microsoft.com/office/officeart/2005/8/layout/vList2"/>
    <dgm:cxn modelId="{5AE87BC6-FFEE-43DC-9729-206A874C3F75}" type="presOf" srcId="{4331420E-EF11-4015-8D59-3DD5E811A088}" destId="{1C4A7078-78F7-41D8-B925-BC1F45BA3D34}" srcOrd="0" destOrd="0" presId="urn:microsoft.com/office/officeart/2005/8/layout/vList2"/>
    <dgm:cxn modelId="{EEC9275E-6862-4C68-AFD3-1947130747CF}" srcId="{946620C4-6278-402D-AEBE-02BCF2F6FEDA}" destId="{5CB3C376-3C93-4060-B25F-8CF948EE3F7A}" srcOrd="2" destOrd="0" parTransId="{2C5EF8D7-7329-4CF5-89F9-B6567EA736C1}" sibTransId="{1FD87291-0AE7-4C72-805C-21BC94688C39}"/>
    <dgm:cxn modelId="{6134A017-035A-4081-8922-9D14A950813B}" type="presOf" srcId="{A6889A7D-D8D7-411C-A404-7EAAEBBBDFA7}" destId="{718FA5ED-8687-4DF4-8759-A46E3FCAA26D}" srcOrd="0" destOrd="0" presId="urn:microsoft.com/office/officeart/2005/8/layout/vList2"/>
    <dgm:cxn modelId="{267EEE21-4380-4933-ABE3-C38694046E15}" type="presOf" srcId="{0D4D2B5A-BD8B-4668-A489-BFD921DE8F44}" destId="{BB3307C8-59F1-4656-AD6E-1784F01E21B7}" srcOrd="0" destOrd="0" presId="urn:microsoft.com/office/officeart/2005/8/layout/vList2"/>
    <dgm:cxn modelId="{5209FCB1-8E1F-467C-9E13-4979F854C76B}" srcId="{946620C4-6278-402D-AEBE-02BCF2F6FEDA}" destId="{52756C69-82AF-4025-B80D-E60079895105}" srcOrd="0" destOrd="0" parTransId="{15ACCE1A-C8D4-4E1A-B3C7-40A6125FFF32}" sibTransId="{F13A4394-DE73-48FF-843B-0934686E55A0}"/>
    <dgm:cxn modelId="{7E567542-BCC2-4A0C-81F8-ED0FE4A05D29}" type="presParOf" srcId="{07410CD5-8E2F-437D-8D84-AC8C701E60F1}" destId="{93F833D9-E9FC-4F0F-A207-960953A5AAB9}" srcOrd="0" destOrd="0" presId="urn:microsoft.com/office/officeart/2005/8/layout/vList2"/>
    <dgm:cxn modelId="{BB0DED7D-2A17-4E64-B561-73D77510EB6F}" type="presParOf" srcId="{07410CD5-8E2F-437D-8D84-AC8C701E60F1}" destId="{3D7AD2E4-F48D-4697-B6BE-8896A63BCB2F}" srcOrd="1" destOrd="0" presId="urn:microsoft.com/office/officeart/2005/8/layout/vList2"/>
    <dgm:cxn modelId="{5696FD16-077D-444F-B543-958FFCF87CE3}" type="presParOf" srcId="{07410CD5-8E2F-437D-8D84-AC8C701E60F1}" destId="{1C4A7078-78F7-41D8-B925-BC1F45BA3D34}" srcOrd="2" destOrd="0" presId="urn:microsoft.com/office/officeart/2005/8/layout/vList2"/>
    <dgm:cxn modelId="{2A4E05CF-F65A-4844-8CFA-E85932BD3A0B}" type="presParOf" srcId="{07410CD5-8E2F-437D-8D84-AC8C701E60F1}" destId="{718FA5ED-8687-4DF4-8759-A46E3FCAA26D}" srcOrd="3" destOrd="0" presId="urn:microsoft.com/office/officeart/2005/8/layout/vList2"/>
    <dgm:cxn modelId="{E1A07DD6-9DC9-4A76-8BEE-893341AA9EEC}" type="presParOf" srcId="{07410CD5-8E2F-437D-8D84-AC8C701E60F1}" destId="{942667ED-4A4F-4477-9EEE-B1C2361C1803}" srcOrd="4" destOrd="0" presId="urn:microsoft.com/office/officeart/2005/8/layout/vList2"/>
    <dgm:cxn modelId="{D29C0176-789F-47C9-AF94-294DE437C21F}" type="presParOf" srcId="{07410CD5-8E2F-437D-8D84-AC8C701E60F1}" destId="{BB3307C8-59F1-4656-AD6E-1784F01E21B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4D823-D5CE-41DD-B087-21B7D51102B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TW" altLang="en-US"/>
        </a:p>
      </dgm:t>
    </dgm:pt>
    <dgm:pt modelId="{32C253CF-68FC-493D-8E9B-ADCD87B4D2E8}">
      <dgm:prSet phldrT="[文字]"/>
      <dgm:spPr/>
      <dgm:t>
        <a:bodyPr/>
        <a:lstStyle/>
        <a:p>
          <a:r>
            <a:rPr lang="zh-TW" altLang="en-US" dirty="0" smtClean="0">
              <a:latin typeface="微軟正黑體" panose="020B0604030504040204" pitchFamily="34" charset="-120"/>
              <a:ea typeface="微軟正黑體" panose="020B0604030504040204" pitchFamily="34" charset="-120"/>
            </a:rPr>
            <a:t>增加兵力來源，順利推動募兵制</a:t>
          </a:r>
          <a:endParaRPr lang="zh-TW" altLang="en-US" dirty="0"/>
        </a:p>
      </dgm:t>
    </dgm:pt>
    <dgm:pt modelId="{F739C3E5-1E87-4333-BA27-EEBBF9450B72}" type="parTrans" cxnId="{3E4C10BB-B6C3-46D2-89EB-486A888AFDF4}">
      <dgm:prSet/>
      <dgm:spPr/>
      <dgm:t>
        <a:bodyPr/>
        <a:lstStyle/>
        <a:p>
          <a:endParaRPr lang="zh-TW" altLang="en-US"/>
        </a:p>
      </dgm:t>
    </dgm:pt>
    <dgm:pt modelId="{E3593242-99F3-4F09-A4B5-C5955C30EEB0}" type="sibTrans" cxnId="{3E4C10BB-B6C3-46D2-89EB-486A888AFDF4}">
      <dgm:prSet/>
      <dgm:spPr/>
      <dgm:t>
        <a:bodyPr/>
        <a:lstStyle/>
        <a:p>
          <a:endParaRPr lang="zh-TW" altLang="en-US"/>
        </a:p>
      </dgm:t>
    </dgm:pt>
    <dgm:pt modelId="{B72FAF8E-D45D-4E35-AF6D-E37CA272676A}">
      <dgm:prSet phldrT="[文字]"/>
      <dgm:spPr/>
      <dgm:t>
        <a:bodyPr/>
        <a:lstStyle/>
        <a:p>
          <a:r>
            <a:rPr lang="zh-TW" altLang="en-US" dirty="0" smtClean="0">
              <a:latin typeface="微軟正黑體" panose="020B0604030504040204" pitchFamily="34" charset="-120"/>
              <a:ea typeface="微軟正黑體" panose="020B0604030504040204" pitchFamily="34" charset="-120"/>
            </a:rPr>
            <a:t>期望透過活動吸引有志青年加入國軍</a:t>
          </a:r>
          <a:r>
            <a:rPr lang="zh-TW" altLang="en-US" dirty="0" smtClean="0"/>
            <a:t>。</a:t>
          </a:r>
          <a:endParaRPr lang="zh-TW" altLang="en-US" dirty="0"/>
        </a:p>
      </dgm:t>
    </dgm:pt>
    <dgm:pt modelId="{D516635C-B4D4-4B55-AF45-C1363A46120B}" type="parTrans" cxnId="{1C53CDA3-47EE-4898-9D7D-0B7A0AD19BF9}">
      <dgm:prSet/>
      <dgm:spPr/>
      <dgm:t>
        <a:bodyPr/>
        <a:lstStyle/>
        <a:p>
          <a:endParaRPr lang="zh-TW" altLang="en-US"/>
        </a:p>
      </dgm:t>
    </dgm:pt>
    <dgm:pt modelId="{DDC849F4-FEFF-41F3-B795-79E42229F766}" type="sibTrans" cxnId="{1C53CDA3-47EE-4898-9D7D-0B7A0AD19BF9}">
      <dgm:prSet/>
      <dgm:spPr/>
      <dgm:t>
        <a:bodyPr/>
        <a:lstStyle/>
        <a:p>
          <a:endParaRPr lang="zh-TW" altLang="en-US"/>
        </a:p>
      </dgm:t>
    </dgm:pt>
    <dgm:pt modelId="{21FC7100-F18B-4438-BAED-1CCDD9236259}">
      <dgm:prSet phldrT="[文字]"/>
      <dgm:spPr/>
      <dgm:t>
        <a:bodyPr/>
        <a:lstStyle/>
        <a:p>
          <a:r>
            <a:rPr lang="zh-TW" altLang="en-US" smtClean="0">
              <a:latin typeface="微軟正黑體" panose="020B0604030504040204" pitchFamily="34" charset="-120"/>
              <a:ea typeface="微軟正黑體" panose="020B0604030504040204" pitchFamily="34" charset="-120"/>
            </a:rPr>
            <a:t>國軍形象塑建</a:t>
          </a:r>
          <a:endParaRPr lang="zh-TW" altLang="en-US" dirty="0"/>
        </a:p>
      </dgm:t>
    </dgm:pt>
    <dgm:pt modelId="{6E4EC63F-10CC-4AB8-BB23-0AF37392EC59}" type="parTrans" cxnId="{2E17B870-FA2D-4FBD-8018-F9516DCE79F0}">
      <dgm:prSet/>
      <dgm:spPr/>
      <dgm:t>
        <a:bodyPr/>
        <a:lstStyle/>
        <a:p>
          <a:endParaRPr lang="zh-TW" altLang="en-US"/>
        </a:p>
      </dgm:t>
    </dgm:pt>
    <dgm:pt modelId="{2E0D29CD-8ED8-4391-9375-8604B384E404}" type="sibTrans" cxnId="{2E17B870-FA2D-4FBD-8018-F9516DCE79F0}">
      <dgm:prSet/>
      <dgm:spPr/>
      <dgm:t>
        <a:bodyPr/>
        <a:lstStyle/>
        <a:p>
          <a:endParaRPr lang="zh-TW" altLang="en-US"/>
        </a:p>
      </dgm:t>
    </dgm:pt>
    <dgm:pt modelId="{E9A4C7DE-F797-46C4-9E1F-F6997365264C}">
      <dgm:prSet phldrT="[文字]"/>
      <dgm:spPr/>
      <dgm:t>
        <a:bodyPr/>
        <a:lstStyle/>
        <a:p>
          <a:r>
            <a:rPr lang="zh-TW" altLang="en-US" dirty="0" smtClean="0">
              <a:latin typeface="微軟正黑體" panose="020B0604030504040204" pitchFamily="34" charset="-120"/>
              <a:ea typeface="微軟正黑體" panose="020B0604030504040204" pitchFamily="34" charset="-120"/>
            </a:rPr>
            <a:t>推動軍事觀光</a:t>
          </a:r>
          <a:endParaRPr lang="zh-TW" altLang="en-US" dirty="0"/>
        </a:p>
      </dgm:t>
    </dgm:pt>
    <dgm:pt modelId="{15348C68-4BC4-44D4-890C-43E6B46377D6}" type="parTrans" cxnId="{266C31A3-B1D7-49BA-8903-A0E4EEA93681}">
      <dgm:prSet/>
      <dgm:spPr/>
      <dgm:t>
        <a:bodyPr/>
        <a:lstStyle/>
        <a:p>
          <a:endParaRPr lang="zh-TW" altLang="en-US"/>
        </a:p>
      </dgm:t>
    </dgm:pt>
    <dgm:pt modelId="{1D6FB81A-6AE4-496C-B89C-5BDC5942C085}" type="sibTrans" cxnId="{266C31A3-B1D7-49BA-8903-A0E4EEA93681}">
      <dgm:prSet/>
      <dgm:spPr/>
      <dgm:t>
        <a:bodyPr/>
        <a:lstStyle/>
        <a:p>
          <a:endParaRPr lang="zh-TW" altLang="en-US"/>
        </a:p>
      </dgm:t>
    </dgm:pt>
    <dgm:pt modelId="{1725C7E4-CA75-47AE-80BA-C8687E5B4445}">
      <dgm:prSet phldrT="[文字]"/>
      <dgm:spPr/>
      <dgm:t>
        <a:bodyPr/>
        <a:lstStyle/>
        <a:p>
          <a:r>
            <a:rPr lang="zh-TW" altLang="en-US" dirty="0" smtClean="0">
              <a:latin typeface="微軟正黑體" panose="020B0604030504040204" pitchFamily="34" charset="-120"/>
              <a:ea typeface="微軟正黑體" panose="020B0604030504040204" pitchFamily="34" charset="-120"/>
            </a:rPr>
            <a:t>適度向國人展示武力，宣揚我國建軍備戰的決心。</a:t>
          </a:r>
          <a:endParaRPr lang="zh-TW" altLang="en-US" dirty="0">
            <a:latin typeface="微軟正黑體" panose="020B0604030504040204" pitchFamily="34" charset="-120"/>
            <a:ea typeface="微軟正黑體" panose="020B0604030504040204" pitchFamily="34" charset="-120"/>
          </a:endParaRPr>
        </a:p>
      </dgm:t>
    </dgm:pt>
    <dgm:pt modelId="{591773AB-2E1F-489F-8D15-E89C29FA91D2}" type="parTrans" cxnId="{AB5DE90C-4A5D-4C79-83E1-FD3786287A93}">
      <dgm:prSet/>
      <dgm:spPr/>
      <dgm:t>
        <a:bodyPr/>
        <a:lstStyle/>
        <a:p>
          <a:endParaRPr lang="zh-TW" altLang="en-US"/>
        </a:p>
      </dgm:t>
    </dgm:pt>
    <dgm:pt modelId="{213B563F-BAAC-4AF6-8B77-0DCC820125DA}" type="sibTrans" cxnId="{AB5DE90C-4A5D-4C79-83E1-FD3786287A93}">
      <dgm:prSet/>
      <dgm:spPr/>
      <dgm:t>
        <a:bodyPr/>
        <a:lstStyle/>
        <a:p>
          <a:endParaRPr lang="zh-TW" altLang="en-US"/>
        </a:p>
      </dgm:t>
    </dgm:pt>
    <dgm:pt modelId="{A28CB464-0A12-4A80-B2A1-6C4EF6088AEE}">
      <dgm:prSet phldrT="[文字]"/>
      <dgm:spPr/>
      <dgm:t>
        <a:bodyPr/>
        <a:lstStyle/>
        <a:p>
          <a:r>
            <a:rPr lang="zh-TW" altLang="en-US" dirty="0" smtClean="0">
              <a:latin typeface="微軟正黑體" panose="020B0604030504040204" pitchFamily="34" charset="-120"/>
              <a:ea typeface="微軟正黑體" panose="020B0604030504040204" pitchFamily="34" charset="-120"/>
            </a:rPr>
            <a:t>藉由部隊操演結合活動規劃，創造屏東地區另一觀光特色。</a:t>
          </a:r>
          <a:endParaRPr lang="zh-TW" altLang="en-US" dirty="0">
            <a:latin typeface="微軟正黑體" panose="020B0604030504040204" pitchFamily="34" charset="-120"/>
            <a:ea typeface="微軟正黑體" panose="020B0604030504040204" pitchFamily="34" charset="-120"/>
          </a:endParaRPr>
        </a:p>
      </dgm:t>
    </dgm:pt>
    <dgm:pt modelId="{20E5995A-5CC0-4188-9445-CF6FDE31367B}" type="parTrans" cxnId="{1A9CB704-8F8B-43B8-AE93-81A7AEFC04AB}">
      <dgm:prSet/>
      <dgm:spPr/>
      <dgm:t>
        <a:bodyPr/>
        <a:lstStyle/>
        <a:p>
          <a:endParaRPr lang="zh-TW" altLang="en-US"/>
        </a:p>
      </dgm:t>
    </dgm:pt>
    <dgm:pt modelId="{F5177F76-5AE4-45DF-81A1-E13450272830}" type="sibTrans" cxnId="{1A9CB704-8F8B-43B8-AE93-81A7AEFC04AB}">
      <dgm:prSet/>
      <dgm:spPr/>
      <dgm:t>
        <a:bodyPr/>
        <a:lstStyle/>
        <a:p>
          <a:endParaRPr lang="zh-TW" altLang="en-US"/>
        </a:p>
      </dgm:t>
    </dgm:pt>
    <dgm:pt modelId="{38AC7793-7E7A-407D-969F-0D01FE0208CC}" type="pres">
      <dgm:prSet presAssocID="{50E4D823-D5CE-41DD-B087-21B7D51102BD}" presName="linear" presStyleCnt="0">
        <dgm:presLayoutVars>
          <dgm:animLvl val="lvl"/>
          <dgm:resizeHandles val="exact"/>
        </dgm:presLayoutVars>
      </dgm:prSet>
      <dgm:spPr/>
      <dgm:t>
        <a:bodyPr/>
        <a:lstStyle/>
        <a:p>
          <a:endParaRPr lang="zh-TW" altLang="en-US"/>
        </a:p>
      </dgm:t>
    </dgm:pt>
    <dgm:pt modelId="{6DAAFBFF-17A8-48A2-A278-210E6707AEFE}" type="pres">
      <dgm:prSet presAssocID="{32C253CF-68FC-493D-8E9B-ADCD87B4D2E8}" presName="parentText" presStyleLbl="node1" presStyleIdx="0" presStyleCnt="3">
        <dgm:presLayoutVars>
          <dgm:chMax val="0"/>
          <dgm:bulletEnabled val="1"/>
        </dgm:presLayoutVars>
      </dgm:prSet>
      <dgm:spPr/>
      <dgm:t>
        <a:bodyPr/>
        <a:lstStyle/>
        <a:p>
          <a:endParaRPr lang="zh-TW" altLang="en-US"/>
        </a:p>
      </dgm:t>
    </dgm:pt>
    <dgm:pt modelId="{FD4A7BBE-0C42-4B31-A96E-E42C778BD607}" type="pres">
      <dgm:prSet presAssocID="{32C253CF-68FC-493D-8E9B-ADCD87B4D2E8}" presName="childText" presStyleLbl="revTx" presStyleIdx="0" presStyleCnt="3">
        <dgm:presLayoutVars>
          <dgm:bulletEnabled val="1"/>
        </dgm:presLayoutVars>
      </dgm:prSet>
      <dgm:spPr/>
      <dgm:t>
        <a:bodyPr/>
        <a:lstStyle/>
        <a:p>
          <a:endParaRPr lang="zh-TW" altLang="en-US"/>
        </a:p>
      </dgm:t>
    </dgm:pt>
    <dgm:pt modelId="{6746E3CE-3A4B-424B-9EC1-B1FEACA72747}" type="pres">
      <dgm:prSet presAssocID="{21FC7100-F18B-4438-BAED-1CCDD9236259}" presName="parentText" presStyleLbl="node1" presStyleIdx="1" presStyleCnt="3">
        <dgm:presLayoutVars>
          <dgm:chMax val="0"/>
          <dgm:bulletEnabled val="1"/>
        </dgm:presLayoutVars>
      </dgm:prSet>
      <dgm:spPr/>
      <dgm:t>
        <a:bodyPr/>
        <a:lstStyle/>
        <a:p>
          <a:endParaRPr lang="zh-TW" altLang="en-US"/>
        </a:p>
      </dgm:t>
    </dgm:pt>
    <dgm:pt modelId="{DFE2CE42-2BE1-4695-BC78-0157A508169B}" type="pres">
      <dgm:prSet presAssocID="{21FC7100-F18B-4438-BAED-1CCDD9236259}" presName="childText" presStyleLbl="revTx" presStyleIdx="1" presStyleCnt="3">
        <dgm:presLayoutVars>
          <dgm:bulletEnabled val="1"/>
        </dgm:presLayoutVars>
      </dgm:prSet>
      <dgm:spPr/>
      <dgm:t>
        <a:bodyPr/>
        <a:lstStyle/>
        <a:p>
          <a:endParaRPr lang="zh-TW" altLang="en-US"/>
        </a:p>
      </dgm:t>
    </dgm:pt>
    <dgm:pt modelId="{BDE6A1AD-EBA7-47B9-BCE1-464DD827E690}" type="pres">
      <dgm:prSet presAssocID="{E9A4C7DE-F797-46C4-9E1F-F6997365264C}" presName="parentText" presStyleLbl="node1" presStyleIdx="2" presStyleCnt="3">
        <dgm:presLayoutVars>
          <dgm:chMax val="0"/>
          <dgm:bulletEnabled val="1"/>
        </dgm:presLayoutVars>
      </dgm:prSet>
      <dgm:spPr/>
      <dgm:t>
        <a:bodyPr/>
        <a:lstStyle/>
        <a:p>
          <a:endParaRPr lang="zh-TW" altLang="en-US"/>
        </a:p>
      </dgm:t>
    </dgm:pt>
    <dgm:pt modelId="{FBF9BE30-2977-443F-8DF7-30F4F6DAF28A}" type="pres">
      <dgm:prSet presAssocID="{E9A4C7DE-F797-46C4-9E1F-F6997365264C}" presName="childText" presStyleLbl="revTx" presStyleIdx="2" presStyleCnt="3">
        <dgm:presLayoutVars>
          <dgm:bulletEnabled val="1"/>
        </dgm:presLayoutVars>
      </dgm:prSet>
      <dgm:spPr/>
      <dgm:t>
        <a:bodyPr/>
        <a:lstStyle/>
        <a:p>
          <a:endParaRPr lang="zh-TW" altLang="en-US"/>
        </a:p>
      </dgm:t>
    </dgm:pt>
  </dgm:ptLst>
  <dgm:cxnLst>
    <dgm:cxn modelId="{3E4C10BB-B6C3-46D2-89EB-486A888AFDF4}" srcId="{50E4D823-D5CE-41DD-B087-21B7D51102BD}" destId="{32C253CF-68FC-493D-8E9B-ADCD87B4D2E8}" srcOrd="0" destOrd="0" parTransId="{F739C3E5-1E87-4333-BA27-EEBBF9450B72}" sibTransId="{E3593242-99F3-4F09-A4B5-C5955C30EEB0}"/>
    <dgm:cxn modelId="{1A9CB704-8F8B-43B8-AE93-81A7AEFC04AB}" srcId="{E9A4C7DE-F797-46C4-9E1F-F6997365264C}" destId="{A28CB464-0A12-4A80-B2A1-6C4EF6088AEE}" srcOrd="0" destOrd="0" parTransId="{20E5995A-5CC0-4188-9445-CF6FDE31367B}" sibTransId="{F5177F76-5AE4-45DF-81A1-E13450272830}"/>
    <dgm:cxn modelId="{AB5DE90C-4A5D-4C79-83E1-FD3786287A93}" srcId="{21FC7100-F18B-4438-BAED-1CCDD9236259}" destId="{1725C7E4-CA75-47AE-80BA-C8687E5B4445}" srcOrd="0" destOrd="0" parTransId="{591773AB-2E1F-489F-8D15-E89C29FA91D2}" sibTransId="{213B563F-BAAC-4AF6-8B77-0DCC820125DA}"/>
    <dgm:cxn modelId="{8654F3A3-8786-4E2B-8B1A-F9114002EE89}" type="presOf" srcId="{A28CB464-0A12-4A80-B2A1-6C4EF6088AEE}" destId="{FBF9BE30-2977-443F-8DF7-30F4F6DAF28A}" srcOrd="0" destOrd="0" presId="urn:microsoft.com/office/officeart/2005/8/layout/vList2"/>
    <dgm:cxn modelId="{266C31A3-B1D7-49BA-8903-A0E4EEA93681}" srcId="{50E4D823-D5CE-41DD-B087-21B7D51102BD}" destId="{E9A4C7DE-F797-46C4-9E1F-F6997365264C}" srcOrd="2" destOrd="0" parTransId="{15348C68-4BC4-44D4-890C-43E6B46377D6}" sibTransId="{1D6FB81A-6AE4-496C-B89C-5BDC5942C085}"/>
    <dgm:cxn modelId="{D3BD20F5-60DE-4808-9ED7-B8C304E48E93}" type="presOf" srcId="{1725C7E4-CA75-47AE-80BA-C8687E5B4445}" destId="{DFE2CE42-2BE1-4695-BC78-0157A508169B}" srcOrd="0" destOrd="0" presId="urn:microsoft.com/office/officeart/2005/8/layout/vList2"/>
    <dgm:cxn modelId="{37FF323D-E3EB-482A-AFD9-71C1E39CFAC2}" type="presOf" srcId="{B72FAF8E-D45D-4E35-AF6D-E37CA272676A}" destId="{FD4A7BBE-0C42-4B31-A96E-E42C778BD607}" srcOrd="0" destOrd="0" presId="urn:microsoft.com/office/officeart/2005/8/layout/vList2"/>
    <dgm:cxn modelId="{2E17B870-FA2D-4FBD-8018-F9516DCE79F0}" srcId="{50E4D823-D5CE-41DD-B087-21B7D51102BD}" destId="{21FC7100-F18B-4438-BAED-1CCDD9236259}" srcOrd="1" destOrd="0" parTransId="{6E4EC63F-10CC-4AB8-BB23-0AF37392EC59}" sibTransId="{2E0D29CD-8ED8-4391-9375-8604B384E404}"/>
    <dgm:cxn modelId="{4F12D115-69B9-4013-83CE-C3FB273F2972}" type="presOf" srcId="{E9A4C7DE-F797-46C4-9E1F-F6997365264C}" destId="{BDE6A1AD-EBA7-47B9-BCE1-464DD827E690}" srcOrd="0" destOrd="0" presId="urn:microsoft.com/office/officeart/2005/8/layout/vList2"/>
    <dgm:cxn modelId="{1C53CDA3-47EE-4898-9D7D-0B7A0AD19BF9}" srcId="{32C253CF-68FC-493D-8E9B-ADCD87B4D2E8}" destId="{B72FAF8E-D45D-4E35-AF6D-E37CA272676A}" srcOrd="0" destOrd="0" parTransId="{D516635C-B4D4-4B55-AF45-C1363A46120B}" sibTransId="{DDC849F4-FEFF-41F3-B795-79E42229F766}"/>
    <dgm:cxn modelId="{DBB4B910-4CD1-4BB9-899D-5050B2FC096A}" type="presOf" srcId="{21FC7100-F18B-4438-BAED-1CCDD9236259}" destId="{6746E3CE-3A4B-424B-9EC1-B1FEACA72747}" srcOrd="0" destOrd="0" presId="urn:microsoft.com/office/officeart/2005/8/layout/vList2"/>
    <dgm:cxn modelId="{99320F0E-800B-433F-AB63-891F959AEE6B}" type="presOf" srcId="{32C253CF-68FC-493D-8E9B-ADCD87B4D2E8}" destId="{6DAAFBFF-17A8-48A2-A278-210E6707AEFE}" srcOrd="0" destOrd="0" presId="urn:microsoft.com/office/officeart/2005/8/layout/vList2"/>
    <dgm:cxn modelId="{66827D73-FD82-418F-9DB4-BA4B6F8E6E27}" type="presOf" srcId="{50E4D823-D5CE-41DD-B087-21B7D51102BD}" destId="{38AC7793-7E7A-407D-969F-0D01FE0208CC}" srcOrd="0" destOrd="0" presId="urn:microsoft.com/office/officeart/2005/8/layout/vList2"/>
    <dgm:cxn modelId="{C0166817-1A10-4C99-BC4D-7CD2537C8BA1}" type="presParOf" srcId="{38AC7793-7E7A-407D-969F-0D01FE0208CC}" destId="{6DAAFBFF-17A8-48A2-A278-210E6707AEFE}" srcOrd="0" destOrd="0" presId="urn:microsoft.com/office/officeart/2005/8/layout/vList2"/>
    <dgm:cxn modelId="{9C1B2E37-E048-4D69-B4F5-E89767D0E266}" type="presParOf" srcId="{38AC7793-7E7A-407D-969F-0D01FE0208CC}" destId="{FD4A7BBE-0C42-4B31-A96E-E42C778BD607}" srcOrd="1" destOrd="0" presId="urn:microsoft.com/office/officeart/2005/8/layout/vList2"/>
    <dgm:cxn modelId="{21BAE0AD-D093-465D-9FE6-9FC1D3D72014}" type="presParOf" srcId="{38AC7793-7E7A-407D-969F-0D01FE0208CC}" destId="{6746E3CE-3A4B-424B-9EC1-B1FEACA72747}" srcOrd="2" destOrd="0" presId="urn:microsoft.com/office/officeart/2005/8/layout/vList2"/>
    <dgm:cxn modelId="{4D956DD7-23EE-4982-8EB6-DD1B52397B05}" type="presParOf" srcId="{38AC7793-7E7A-407D-969F-0D01FE0208CC}" destId="{DFE2CE42-2BE1-4695-BC78-0157A508169B}" srcOrd="3" destOrd="0" presId="urn:microsoft.com/office/officeart/2005/8/layout/vList2"/>
    <dgm:cxn modelId="{90FACBA8-6349-4E6C-8A3E-4750A01C4F10}" type="presParOf" srcId="{38AC7793-7E7A-407D-969F-0D01FE0208CC}" destId="{BDE6A1AD-EBA7-47B9-BCE1-464DD827E690}" srcOrd="4" destOrd="0" presId="urn:microsoft.com/office/officeart/2005/8/layout/vList2"/>
    <dgm:cxn modelId="{57CF719C-A5DF-46D0-8132-5EC968A48B89}" type="presParOf" srcId="{38AC7793-7E7A-407D-969F-0D01FE0208CC}" destId="{FBF9BE30-2977-443F-8DF7-30F4F6DAF2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8049BD-D27C-4397-BB8A-2740481B9FB6}"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zh-TW" altLang="en-US"/>
        </a:p>
      </dgm:t>
    </dgm:pt>
    <dgm:pt modelId="{3D961424-2313-48EF-94BC-AEDDC292CB1B}">
      <dgm:prSet phldrT="[文字]" custT="1"/>
      <dgm:spPr/>
      <dgm:t>
        <a:bodyPr/>
        <a:lstStyle/>
        <a:p>
          <a:r>
            <a:rPr lang="zh-TW" altLang="en-US" sz="3200" dirty="0" smtClean="0">
              <a:effectLst/>
              <a:latin typeface="微軟正黑體" panose="020B0604030504040204" pitchFamily="34" charset="-120"/>
              <a:ea typeface="微軟正黑體" panose="020B0604030504040204" pitchFamily="34" charset="-120"/>
              <a:cs typeface="+mn-cs"/>
            </a:rPr>
            <a:t>創造應徵者</a:t>
          </a:r>
          <a:endParaRPr lang="zh-TW" altLang="en-US" sz="3200" dirty="0">
            <a:effectLst/>
            <a:latin typeface="微軟正黑體" panose="020B0604030504040204" pitchFamily="34" charset="-120"/>
            <a:ea typeface="微軟正黑體" panose="020B0604030504040204" pitchFamily="34" charset="-120"/>
            <a:cs typeface="+mn-cs"/>
          </a:endParaRPr>
        </a:p>
      </dgm:t>
    </dgm:pt>
    <dgm:pt modelId="{F1FBBF2C-0541-4A9A-9A88-74429231D429}" type="parTrans" cxnId="{95BB763D-B28F-4A21-81F0-A91C73B14206}">
      <dgm:prSet/>
      <dgm:spPr/>
      <dgm:t>
        <a:bodyPr/>
        <a:lstStyle/>
        <a:p>
          <a:endParaRPr lang="zh-TW" altLang="en-US"/>
        </a:p>
      </dgm:t>
    </dgm:pt>
    <dgm:pt modelId="{6136F65B-1171-4E05-AA14-E171998A24E8}" type="sibTrans" cxnId="{95BB763D-B28F-4A21-81F0-A91C73B14206}">
      <dgm:prSet/>
      <dgm:spPr/>
      <dgm:t>
        <a:bodyPr/>
        <a:lstStyle/>
        <a:p>
          <a:endParaRPr lang="zh-TW" altLang="en-US"/>
        </a:p>
      </dgm:t>
    </dgm:pt>
    <dgm:pt modelId="{1658839F-A3A4-4AC5-9CA6-7BD0137D29A4}">
      <dgm:prSet phldrT="[文字]" custT="1"/>
      <dgm:spPr/>
      <dgm:t>
        <a:bodyPr/>
        <a:lstStyle/>
        <a:p>
          <a:r>
            <a:rPr lang="zh-TW" altLang="en-US" sz="2400" dirty="0" smtClean="0">
              <a:solidFill>
                <a:schemeClr val="tx2">
                  <a:lumMod val="75000"/>
                </a:schemeClr>
              </a:solidFill>
              <a:effectLst/>
              <a:latin typeface="微軟正黑體" panose="020B0604030504040204" pitchFamily="34" charset="-120"/>
              <a:ea typeface="微軟正黑體" panose="020B0604030504040204" pitchFamily="34" charset="-120"/>
              <a:cs typeface="+mn-cs"/>
            </a:rPr>
            <a:t>說服潛在應徵者參觀部隊進而報名加入軍隊</a:t>
          </a:r>
          <a:endParaRPr lang="zh-TW" altLang="en-US" sz="2400" dirty="0">
            <a:solidFill>
              <a:schemeClr val="tx2">
                <a:lumMod val="75000"/>
              </a:schemeClr>
            </a:solidFill>
            <a:latin typeface="微軟正黑體" panose="020B0604030504040204" pitchFamily="34" charset="-120"/>
            <a:ea typeface="微軟正黑體" panose="020B0604030504040204" pitchFamily="34" charset="-120"/>
          </a:endParaRPr>
        </a:p>
      </dgm:t>
    </dgm:pt>
    <dgm:pt modelId="{B7822ED0-55F5-4EE2-AE35-7987EE3A93ED}" type="parTrans" cxnId="{731E16FA-E392-4ECA-996C-BD4720802DF5}">
      <dgm:prSet/>
      <dgm:spPr/>
      <dgm:t>
        <a:bodyPr/>
        <a:lstStyle/>
        <a:p>
          <a:endParaRPr lang="zh-TW" altLang="en-US"/>
        </a:p>
      </dgm:t>
    </dgm:pt>
    <dgm:pt modelId="{3B14417A-7AB4-403E-AF5F-C139F687B45F}" type="sibTrans" cxnId="{731E16FA-E392-4ECA-996C-BD4720802DF5}">
      <dgm:prSet/>
      <dgm:spPr/>
      <dgm:t>
        <a:bodyPr/>
        <a:lstStyle/>
        <a:p>
          <a:endParaRPr lang="zh-TW" altLang="en-US"/>
        </a:p>
      </dgm:t>
    </dgm:pt>
    <dgm:pt modelId="{D5CDCE50-E3EF-4444-87C9-FF9FE011B394}">
      <dgm:prSet phldrT="[文字]" custT="1"/>
      <dgm:spPr/>
      <dgm:t>
        <a:bodyPr/>
        <a:lstStyle/>
        <a:p>
          <a:r>
            <a:rPr lang="zh-TW" altLang="en-US" sz="3200" dirty="0" smtClean="0">
              <a:effectLst/>
              <a:latin typeface="微軟正黑體" panose="020B0604030504040204" pitchFamily="34" charset="-120"/>
              <a:ea typeface="微軟正黑體" panose="020B0604030504040204" pitchFamily="34" charset="-120"/>
              <a:cs typeface="+mn-cs"/>
            </a:rPr>
            <a:t>保持應徵狀態</a:t>
          </a:r>
          <a:endParaRPr lang="zh-TW" altLang="en-US" sz="3200" dirty="0">
            <a:effectLst/>
            <a:latin typeface="微軟正黑體" panose="020B0604030504040204" pitchFamily="34" charset="-120"/>
            <a:ea typeface="微軟正黑體" panose="020B0604030504040204" pitchFamily="34" charset="-120"/>
            <a:cs typeface="+mn-cs"/>
          </a:endParaRPr>
        </a:p>
      </dgm:t>
    </dgm:pt>
    <dgm:pt modelId="{891C7816-45A7-4F9A-A897-A899FB5ADFA1}" type="parTrans" cxnId="{2E3D5953-9248-45CC-8C1D-4EC1DF95A128}">
      <dgm:prSet/>
      <dgm:spPr/>
      <dgm:t>
        <a:bodyPr/>
        <a:lstStyle/>
        <a:p>
          <a:endParaRPr lang="zh-TW" altLang="en-US"/>
        </a:p>
      </dgm:t>
    </dgm:pt>
    <dgm:pt modelId="{77C5295D-3EA7-4B3C-8568-0F64101ABE16}" type="sibTrans" cxnId="{2E3D5953-9248-45CC-8C1D-4EC1DF95A128}">
      <dgm:prSet/>
      <dgm:spPr/>
      <dgm:t>
        <a:bodyPr/>
        <a:lstStyle/>
        <a:p>
          <a:endParaRPr lang="zh-TW" altLang="en-US"/>
        </a:p>
      </dgm:t>
    </dgm:pt>
    <dgm:pt modelId="{85E3EE21-1B60-45D8-9729-AA5A5B2099FF}">
      <dgm:prSet phldrT="[文字]" custT="1"/>
      <dgm:spPr/>
      <dgm:t>
        <a:bodyPr/>
        <a:lstStyle/>
        <a:p>
          <a:r>
            <a:rPr lang="zh-TW" altLang="zh-TW" sz="2400" dirty="0" smtClean="0">
              <a:solidFill>
                <a:schemeClr val="tx2">
                  <a:lumMod val="75000"/>
                </a:schemeClr>
              </a:solidFill>
              <a:effectLst/>
              <a:latin typeface="微軟正黑體" panose="020B0604030504040204" pitchFamily="34" charset="-120"/>
              <a:ea typeface="微軟正黑體" panose="020B0604030504040204" pitchFamily="34" charset="-120"/>
              <a:cs typeface="+mn-cs"/>
            </a:rPr>
            <a:t>試圖讓應徵者對工作感到興趣</a:t>
          </a:r>
          <a:endParaRPr lang="zh-TW" altLang="en-US" sz="2400" dirty="0">
            <a:solidFill>
              <a:schemeClr val="tx2">
                <a:lumMod val="75000"/>
              </a:schemeClr>
            </a:solidFill>
            <a:effectLst/>
            <a:latin typeface="微軟正黑體" panose="020B0604030504040204" pitchFamily="34" charset="-120"/>
            <a:ea typeface="微軟正黑體" panose="020B0604030504040204" pitchFamily="34" charset="-120"/>
            <a:cs typeface="+mn-cs"/>
          </a:endParaRPr>
        </a:p>
      </dgm:t>
    </dgm:pt>
    <dgm:pt modelId="{4CE31740-A82E-4389-9681-5C1C799C2B05}" type="parTrans" cxnId="{18D96405-E401-4F85-A643-256EF545C695}">
      <dgm:prSet/>
      <dgm:spPr/>
      <dgm:t>
        <a:bodyPr/>
        <a:lstStyle/>
        <a:p>
          <a:endParaRPr lang="zh-TW" altLang="en-US"/>
        </a:p>
      </dgm:t>
    </dgm:pt>
    <dgm:pt modelId="{85D8CCE5-7031-4BD3-8A75-5ABE303E1713}" type="sibTrans" cxnId="{18D96405-E401-4F85-A643-256EF545C695}">
      <dgm:prSet/>
      <dgm:spPr/>
      <dgm:t>
        <a:bodyPr/>
        <a:lstStyle/>
        <a:p>
          <a:endParaRPr lang="zh-TW" altLang="en-US"/>
        </a:p>
      </dgm:t>
    </dgm:pt>
    <dgm:pt modelId="{75F8FBB0-5EA8-4161-A62D-53597D0DEB91}">
      <dgm:prSet phldrT="[文字]" custT="1"/>
      <dgm:spPr/>
      <dgm:t>
        <a:bodyPr/>
        <a:lstStyle/>
        <a:p>
          <a:pPr>
            <a:lnSpc>
              <a:spcPct val="100000"/>
            </a:lnSpc>
            <a:spcAft>
              <a:spcPts val="0"/>
            </a:spcAft>
          </a:pPr>
          <a:r>
            <a:rPr lang="zh-TW" altLang="en-US" sz="3200" dirty="0" smtClean="0">
              <a:effectLst/>
              <a:latin typeface="微軟正黑體" panose="020B0604030504040204" pitchFamily="34" charset="-120"/>
              <a:ea typeface="微軟正黑體" panose="020B0604030504040204" pitchFamily="34" charset="-120"/>
              <a:cs typeface="+mn-cs"/>
            </a:rPr>
            <a:t>工作</a:t>
          </a:r>
          <a:endParaRPr lang="en-US" altLang="zh-TW" sz="3200" dirty="0" smtClean="0">
            <a:effectLst/>
            <a:latin typeface="微軟正黑體" panose="020B0604030504040204" pitchFamily="34" charset="-120"/>
            <a:ea typeface="微軟正黑體" panose="020B0604030504040204" pitchFamily="34" charset="-120"/>
            <a:cs typeface="+mn-cs"/>
          </a:endParaRPr>
        </a:p>
        <a:p>
          <a:pPr>
            <a:lnSpc>
              <a:spcPct val="90000"/>
            </a:lnSpc>
            <a:spcAft>
              <a:spcPts val="0"/>
            </a:spcAft>
          </a:pPr>
          <a:r>
            <a:rPr lang="zh-TW" altLang="en-US" sz="3200" dirty="0" smtClean="0">
              <a:effectLst/>
              <a:latin typeface="微軟正黑體" panose="020B0604030504040204" pitchFamily="34" charset="-120"/>
              <a:ea typeface="微軟正黑體" panose="020B0604030504040204" pitchFamily="34" charset="-120"/>
              <a:cs typeface="+mn-cs"/>
            </a:rPr>
            <a:t>選擇</a:t>
          </a:r>
          <a:endParaRPr lang="zh-TW" altLang="en-US" sz="3200" dirty="0">
            <a:latin typeface="微軟正黑體" panose="020B0604030504040204" pitchFamily="34" charset="-120"/>
            <a:ea typeface="微軟正黑體" panose="020B0604030504040204" pitchFamily="34" charset="-120"/>
          </a:endParaRPr>
        </a:p>
      </dgm:t>
    </dgm:pt>
    <dgm:pt modelId="{D0F4683B-6840-49C2-8651-D9EAE211B857}" type="parTrans" cxnId="{8C9D33B5-E4E7-43FB-8FD5-68563B81CCCD}">
      <dgm:prSet/>
      <dgm:spPr/>
      <dgm:t>
        <a:bodyPr/>
        <a:lstStyle/>
        <a:p>
          <a:endParaRPr lang="zh-TW" altLang="en-US"/>
        </a:p>
      </dgm:t>
    </dgm:pt>
    <dgm:pt modelId="{298399A0-16B0-4547-8706-CBB4015C3CDC}" type="sibTrans" cxnId="{8C9D33B5-E4E7-43FB-8FD5-68563B81CCCD}">
      <dgm:prSet/>
      <dgm:spPr/>
      <dgm:t>
        <a:bodyPr/>
        <a:lstStyle/>
        <a:p>
          <a:endParaRPr lang="zh-TW" altLang="en-US"/>
        </a:p>
      </dgm:t>
    </dgm:pt>
    <dgm:pt modelId="{D08E7778-07E3-4E6F-BEF2-3851D5A54398}">
      <dgm:prSet phldrT="[文字]" custT="1"/>
      <dgm:spPr/>
      <dgm:t>
        <a:bodyPr/>
        <a:lstStyle/>
        <a:p>
          <a:r>
            <a:rPr lang="zh-TW" altLang="zh-TW" sz="2400" dirty="0" smtClean="0">
              <a:solidFill>
                <a:schemeClr val="tx2">
                  <a:lumMod val="75000"/>
                </a:schemeClr>
              </a:solidFill>
              <a:effectLst/>
              <a:latin typeface="微軟正黑體" panose="020B0604030504040204" pitchFamily="34" charset="-120"/>
              <a:ea typeface="微軟正黑體" panose="020B0604030504040204" pitchFamily="34" charset="-120"/>
              <a:cs typeface="+mn-cs"/>
            </a:rPr>
            <a:t>接受工作並且於入伍日完成報到</a:t>
          </a:r>
          <a:endParaRPr lang="zh-TW" altLang="en-US" sz="2400" dirty="0">
            <a:solidFill>
              <a:schemeClr val="tx2">
                <a:lumMod val="75000"/>
              </a:schemeClr>
            </a:solidFill>
            <a:effectLst/>
            <a:latin typeface="微軟正黑體" panose="020B0604030504040204" pitchFamily="34" charset="-120"/>
            <a:ea typeface="微軟正黑體" panose="020B0604030504040204" pitchFamily="34" charset="-120"/>
            <a:cs typeface="+mn-cs"/>
          </a:endParaRPr>
        </a:p>
      </dgm:t>
    </dgm:pt>
    <dgm:pt modelId="{DE4DE5AE-D7FC-4C18-87A7-30F7F8A01976}" type="parTrans" cxnId="{069EE39B-5D5D-40D7-9078-D5B382BBADE5}">
      <dgm:prSet/>
      <dgm:spPr/>
      <dgm:t>
        <a:bodyPr/>
        <a:lstStyle/>
        <a:p>
          <a:endParaRPr lang="zh-TW" altLang="en-US"/>
        </a:p>
      </dgm:t>
    </dgm:pt>
    <dgm:pt modelId="{256ED319-5314-4412-8154-E69122E590C9}" type="sibTrans" cxnId="{069EE39B-5D5D-40D7-9078-D5B382BBADE5}">
      <dgm:prSet/>
      <dgm:spPr/>
      <dgm:t>
        <a:bodyPr/>
        <a:lstStyle/>
        <a:p>
          <a:endParaRPr lang="zh-TW" altLang="en-US"/>
        </a:p>
      </dgm:t>
    </dgm:pt>
    <dgm:pt modelId="{F8C28ED6-F51B-4F92-A49D-0E709731C01F}" type="pres">
      <dgm:prSet presAssocID="{658049BD-D27C-4397-BB8A-2740481B9FB6}" presName="rootnode" presStyleCnt="0">
        <dgm:presLayoutVars>
          <dgm:chMax/>
          <dgm:chPref/>
          <dgm:dir/>
          <dgm:animLvl val="lvl"/>
        </dgm:presLayoutVars>
      </dgm:prSet>
      <dgm:spPr/>
      <dgm:t>
        <a:bodyPr/>
        <a:lstStyle/>
        <a:p>
          <a:endParaRPr lang="zh-TW" altLang="en-US"/>
        </a:p>
      </dgm:t>
    </dgm:pt>
    <dgm:pt modelId="{BFAF9EDA-8A37-4253-B105-600192472357}" type="pres">
      <dgm:prSet presAssocID="{3D961424-2313-48EF-94BC-AEDDC292CB1B}" presName="composite" presStyleCnt="0"/>
      <dgm:spPr/>
    </dgm:pt>
    <dgm:pt modelId="{BD6D62BE-6C53-4D14-B127-0F94B6C11D7C}" type="pres">
      <dgm:prSet presAssocID="{3D961424-2313-48EF-94BC-AEDDC292CB1B}" presName="bentUpArrow1" presStyleLbl="alignImgPlace1" presStyleIdx="0" presStyleCnt="2"/>
      <dgm:spPr/>
    </dgm:pt>
    <dgm:pt modelId="{0EC23912-AA91-483F-9B76-86316A32FA73}" type="pres">
      <dgm:prSet presAssocID="{3D961424-2313-48EF-94BC-AEDDC292CB1B}" presName="ParentText" presStyleLbl="node1" presStyleIdx="0" presStyleCnt="3">
        <dgm:presLayoutVars>
          <dgm:chMax val="1"/>
          <dgm:chPref val="1"/>
          <dgm:bulletEnabled val="1"/>
        </dgm:presLayoutVars>
      </dgm:prSet>
      <dgm:spPr/>
      <dgm:t>
        <a:bodyPr/>
        <a:lstStyle/>
        <a:p>
          <a:endParaRPr lang="zh-TW" altLang="en-US"/>
        </a:p>
      </dgm:t>
    </dgm:pt>
    <dgm:pt modelId="{407F166F-D435-4387-AF9B-97373498B95B}" type="pres">
      <dgm:prSet presAssocID="{3D961424-2313-48EF-94BC-AEDDC292CB1B}" presName="ChildText" presStyleLbl="revTx" presStyleIdx="0" presStyleCnt="3" custScaleX="380269" custLinFactX="42183" custLinFactNeighborX="100000" custLinFactNeighborY="6677">
        <dgm:presLayoutVars>
          <dgm:chMax val="0"/>
          <dgm:chPref val="0"/>
          <dgm:bulletEnabled val="1"/>
        </dgm:presLayoutVars>
      </dgm:prSet>
      <dgm:spPr/>
      <dgm:t>
        <a:bodyPr/>
        <a:lstStyle/>
        <a:p>
          <a:endParaRPr lang="zh-TW" altLang="en-US"/>
        </a:p>
      </dgm:t>
    </dgm:pt>
    <dgm:pt modelId="{A260E8A9-0224-49B6-A103-FAD5E921CCF7}" type="pres">
      <dgm:prSet presAssocID="{6136F65B-1171-4E05-AA14-E171998A24E8}" presName="sibTrans" presStyleCnt="0"/>
      <dgm:spPr/>
    </dgm:pt>
    <dgm:pt modelId="{CD8A854E-DEFB-4D37-90AB-32B51FD07AB4}" type="pres">
      <dgm:prSet presAssocID="{D5CDCE50-E3EF-4444-87C9-FF9FE011B394}" presName="composite" presStyleCnt="0"/>
      <dgm:spPr/>
    </dgm:pt>
    <dgm:pt modelId="{59E24834-CEFE-411B-9B6C-FDC41C21D5D2}" type="pres">
      <dgm:prSet presAssocID="{D5CDCE50-E3EF-4444-87C9-FF9FE011B394}" presName="bentUpArrow1" presStyleLbl="alignImgPlace1" presStyleIdx="1" presStyleCnt="2" custLinFactNeighborX="-32351"/>
      <dgm:spPr/>
    </dgm:pt>
    <dgm:pt modelId="{F5C6F41E-8AEF-4BE6-A77C-5AEE7E08862B}" type="pres">
      <dgm:prSet presAssocID="{D5CDCE50-E3EF-4444-87C9-FF9FE011B394}" presName="ParentText" presStyleLbl="node1" presStyleIdx="1" presStyleCnt="3" custLinFactNeighborX="-20679">
        <dgm:presLayoutVars>
          <dgm:chMax val="1"/>
          <dgm:chPref val="1"/>
          <dgm:bulletEnabled val="1"/>
        </dgm:presLayoutVars>
      </dgm:prSet>
      <dgm:spPr/>
      <dgm:t>
        <a:bodyPr/>
        <a:lstStyle/>
        <a:p>
          <a:endParaRPr lang="zh-TW" altLang="en-US"/>
        </a:p>
      </dgm:t>
    </dgm:pt>
    <dgm:pt modelId="{BD617724-C434-4AA6-BE95-3F46FFC2F888}" type="pres">
      <dgm:prSet presAssocID="{D5CDCE50-E3EF-4444-87C9-FF9FE011B394}" presName="ChildText" presStyleLbl="revTx" presStyleIdx="1" presStyleCnt="3" custScaleX="347820" custScaleY="85428" custLinFactNeighborX="96989" custLinFactNeighborY="6130">
        <dgm:presLayoutVars>
          <dgm:chMax val="0"/>
          <dgm:chPref val="0"/>
          <dgm:bulletEnabled val="1"/>
        </dgm:presLayoutVars>
      </dgm:prSet>
      <dgm:spPr/>
      <dgm:t>
        <a:bodyPr/>
        <a:lstStyle/>
        <a:p>
          <a:endParaRPr lang="zh-TW" altLang="en-US"/>
        </a:p>
      </dgm:t>
    </dgm:pt>
    <dgm:pt modelId="{5421DDB7-2D79-4DF1-9FD5-1D90DE69D113}" type="pres">
      <dgm:prSet presAssocID="{77C5295D-3EA7-4B3C-8568-0F64101ABE16}" presName="sibTrans" presStyleCnt="0"/>
      <dgm:spPr/>
    </dgm:pt>
    <dgm:pt modelId="{8CF1307B-B7FB-4C46-9488-8E1981F979E5}" type="pres">
      <dgm:prSet presAssocID="{75F8FBB0-5EA8-4161-A62D-53597D0DEB91}" presName="composite" presStyleCnt="0"/>
      <dgm:spPr/>
    </dgm:pt>
    <dgm:pt modelId="{6E7CDA46-5CE3-4D92-824A-CEF2F8F9B642}" type="pres">
      <dgm:prSet presAssocID="{75F8FBB0-5EA8-4161-A62D-53597D0DEB91}" presName="ParentText" presStyleLbl="node1" presStyleIdx="2" presStyleCnt="3" custLinFactNeighborX="-41276">
        <dgm:presLayoutVars>
          <dgm:chMax val="1"/>
          <dgm:chPref val="1"/>
          <dgm:bulletEnabled val="1"/>
        </dgm:presLayoutVars>
      </dgm:prSet>
      <dgm:spPr/>
      <dgm:t>
        <a:bodyPr/>
        <a:lstStyle/>
        <a:p>
          <a:endParaRPr lang="zh-TW" altLang="en-US"/>
        </a:p>
      </dgm:t>
    </dgm:pt>
    <dgm:pt modelId="{8762CC1C-1F11-4732-A459-748AFB6B06A5}" type="pres">
      <dgm:prSet presAssocID="{75F8FBB0-5EA8-4161-A62D-53597D0DEB91}" presName="FinalChildText" presStyleLbl="revTx" presStyleIdx="2" presStyleCnt="3" custScaleX="210076" custLinFactNeighborX="-481" custLinFactNeighborY="1228">
        <dgm:presLayoutVars>
          <dgm:chMax val="0"/>
          <dgm:chPref val="0"/>
          <dgm:bulletEnabled val="1"/>
        </dgm:presLayoutVars>
      </dgm:prSet>
      <dgm:spPr/>
      <dgm:t>
        <a:bodyPr/>
        <a:lstStyle/>
        <a:p>
          <a:endParaRPr lang="zh-TW" altLang="en-US"/>
        </a:p>
      </dgm:t>
    </dgm:pt>
  </dgm:ptLst>
  <dgm:cxnLst>
    <dgm:cxn modelId="{B340148E-17D3-497E-9F0C-7BBB8266E8E6}" type="presOf" srcId="{75F8FBB0-5EA8-4161-A62D-53597D0DEB91}" destId="{6E7CDA46-5CE3-4D92-824A-CEF2F8F9B642}" srcOrd="0" destOrd="0" presId="urn:microsoft.com/office/officeart/2005/8/layout/StepDownProcess"/>
    <dgm:cxn modelId="{CFE50C23-830C-4570-9E58-15D40CB152D7}" type="presOf" srcId="{3D961424-2313-48EF-94BC-AEDDC292CB1B}" destId="{0EC23912-AA91-483F-9B76-86316A32FA73}" srcOrd="0" destOrd="0" presId="urn:microsoft.com/office/officeart/2005/8/layout/StepDownProcess"/>
    <dgm:cxn modelId="{731E16FA-E392-4ECA-996C-BD4720802DF5}" srcId="{3D961424-2313-48EF-94BC-AEDDC292CB1B}" destId="{1658839F-A3A4-4AC5-9CA6-7BD0137D29A4}" srcOrd="0" destOrd="0" parTransId="{B7822ED0-55F5-4EE2-AE35-7987EE3A93ED}" sibTransId="{3B14417A-7AB4-403E-AF5F-C139F687B45F}"/>
    <dgm:cxn modelId="{18D96405-E401-4F85-A643-256EF545C695}" srcId="{D5CDCE50-E3EF-4444-87C9-FF9FE011B394}" destId="{85E3EE21-1B60-45D8-9729-AA5A5B2099FF}" srcOrd="0" destOrd="0" parTransId="{4CE31740-A82E-4389-9681-5C1C799C2B05}" sibTransId="{85D8CCE5-7031-4BD3-8A75-5ABE303E1713}"/>
    <dgm:cxn modelId="{C78DF1E4-C91C-4818-9E24-D3349446E638}" type="presOf" srcId="{85E3EE21-1B60-45D8-9729-AA5A5B2099FF}" destId="{BD617724-C434-4AA6-BE95-3F46FFC2F888}" srcOrd="0" destOrd="0" presId="urn:microsoft.com/office/officeart/2005/8/layout/StepDownProcess"/>
    <dgm:cxn modelId="{09883827-C193-4393-B9AA-08A4188B764E}" type="presOf" srcId="{D08E7778-07E3-4E6F-BEF2-3851D5A54398}" destId="{8762CC1C-1F11-4732-A459-748AFB6B06A5}" srcOrd="0" destOrd="0" presId="urn:microsoft.com/office/officeart/2005/8/layout/StepDownProcess"/>
    <dgm:cxn modelId="{8C9D33B5-E4E7-43FB-8FD5-68563B81CCCD}" srcId="{658049BD-D27C-4397-BB8A-2740481B9FB6}" destId="{75F8FBB0-5EA8-4161-A62D-53597D0DEB91}" srcOrd="2" destOrd="0" parTransId="{D0F4683B-6840-49C2-8651-D9EAE211B857}" sibTransId="{298399A0-16B0-4547-8706-CBB4015C3CDC}"/>
    <dgm:cxn modelId="{A5117179-7E10-47CC-A2EA-04886AB1D8D8}" type="presOf" srcId="{D5CDCE50-E3EF-4444-87C9-FF9FE011B394}" destId="{F5C6F41E-8AEF-4BE6-A77C-5AEE7E08862B}" srcOrd="0" destOrd="0" presId="urn:microsoft.com/office/officeart/2005/8/layout/StepDownProcess"/>
    <dgm:cxn modelId="{95BB763D-B28F-4A21-81F0-A91C73B14206}" srcId="{658049BD-D27C-4397-BB8A-2740481B9FB6}" destId="{3D961424-2313-48EF-94BC-AEDDC292CB1B}" srcOrd="0" destOrd="0" parTransId="{F1FBBF2C-0541-4A9A-9A88-74429231D429}" sibTransId="{6136F65B-1171-4E05-AA14-E171998A24E8}"/>
    <dgm:cxn modelId="{069EE39B-5D5D-40D7-9078-D5B382BBADE5}" srcId="{75F8FBB0-5EA8-4161-A62D-53597D0DEB91}" destId="{D08E7778-07E3-4E6F-BEF2-3851D5A54398}" srcOrd="0" destOrd="0" parTransId="{DE4DE5AE-D7FC-4C18-87A7-30F7F8A01976}" sibTransId="{256ED319-5314-4412-8154-E69122E590C9}"/>
    <dgm:cxn modelId="{7EAB7ADA-B4E2-4E3E-BD79-68752D4D3467}" type="presOf" srcId="{658049BD-D27C-4397-BB8A-2740481B9FB6}" destId="{F8C28ED6-F51B-4F92-A49D-0E709731C01F}" srcOrd="0" destOrd="0" presId="urn:microsoft.com/office/officeart/2005/8/layout/StepDownProcess"/>
    <dgm:cxn modelId="{2E3D5953-9248-45CC-8C1D-4EC1DF95A128}" srcId="{658049BD-D27C-4397-BB8A-2740481B9FB6}" destId="{D5CDCE50-E3EF-4444-87C9-FF9FE011B394}" srcOrd="1" destOrd="0" parTransId="{891C7816-45A7-4F9A-A897-A899FB5ADFA1}" sibTransId="{77C5295D-3EA7-4B3C-8568-0F64101ABE16}"/>
    <dgm:cxn modelId="{5FF2FC4F-9529-45A9-B6D1-4BA890733A4C}" type="presOf" srcId="{1658839F-A3A4-4AC5-9CA6-7BD0137D29A4}" destId="{407F166F-D435-4387-AF9B-97373498B95B}" srcOrd="0" destOrd="0" presId="urn:microsoft.com/office/officeart/2005/8/layout/StepDownProcess"/>
    <dgm:cxn modelId="{8F2AA689-7D76-47A2-89C1-5546FDAF2219}" type="presParOf" srcId="{F8C28ED6-F51B-4F92-A49D-0E709731C01F}" destId="{BFAF9EDA-8A37-4253-B105-600192472357}" srcOrd="0" destOrd="0" presId="urn:microsoft.com/office/officeart/2005/8/layout/StepDownProcess"/>
    <dgm:cxn modelId="{35E51610-0567-4893-ACDE-35893484399B}" type="presParOf" srcId="{BFAF9EDA-8A37-4253-B105-600192472357}" destId="{BD6D62BE-6C53-4D14-B127-0F94B6C11D7C}" srcOrd="0" destOrd="0" presId="urn:microsoft.com/office/officeart/2005/8/layout/StepDownProcess"/>
    <dgm:cxn modelId="{2282C54B-B9A0-47AA-AD4C-B8BAB0158C2D}" type="presParOf" srcId="{BFAF9EDA-8A37-4253-B105-600192472357}" destId="{0EC23912-AA91-483F-9B76-86316A32FA73}" srcOrd="1" destOrd="0" presId="urn:microsoft.com/office/officeart/2005/8/layout/StepDownProcess"/>
    <dgm:cxn modelId="{2714C777-48A8-4891-8C64-2E01402F1ACD}" type="presParOf" srcId="{BFAF9EDA-8A37-4253-B105-600192472357}" destId="{407F166F-D435-4387-AF9B-97373498B95B}" srcOrd="2" destOrd="0" presId="urn:microsoft.com/office/officeart/2005/8/layout/StepDownProcess"/>
    <dgm:cxn modelId="{A44D2B56-AC13-43E5-A6CB-E06C716E6265}" type="presParOf" srcId="{F8C28ED6-F51B-4F92-A49D-0E709731C01F}" destId="{A260E8A9-0224-49B6-A103-FAD5E921CCF7}" srcOrd="1" destOrd="0" presId="urn:microsoft.com/office/officeart/2005/8/layout/StepDownProcess"/>
    <dgm:cxn modelId="{24E2F571-A9EF-4971-A706-1F285637714A}" type="presParOf" srcId="{F8C28ED6-F51B-4F92-A49D-0E709731C01F}" destId="{CD8A854E-DEFB-4D37-90AB-32B51FD07AB4}" srcOrd="2" destOrd="0" presId="urn:microsoft.com/office/officeart/2005/8/layout/StepDownProcess"/>
    <dgm:cxn modelId="{4B68BD34-C42D-4CD2-A7D1-93CF4F9215C2}" type="presParOf" srcId="{CD8A854E-DEFB-4D37-90AB-32B51FD07AB4}" destId="{59E24834-CEFE-411B-9B6C-FDC41C21D5D2}" srcOrd="0" destOrd="0" presId="urn:microsoft.com/office/officeart/2005/8/layout/StepDownProcess"/>
    <dgm:cxn modelId="{330965A2-7218-4B3B-B62D-616A50DA177E}" type="presParOf" srcId="{CD8A854E-DEFB-4D37-90AB-32B51FD07AB4}" destId="{F5C6F41E-8AEF-4BE6-A77C-5AEE7E08862B}" srcOrd="1" destOrd="0" presId="urn:microsoft.com/office/officeart/2005/8/layout/StepDownProcess"/>
    <dgm:cxn modelId="{C91ECCAD-654A-4B58-9A1C-A926E0061359}" type="presParOf" srcId="{CD8A854E-DEFB-4D37-90AB-32B51FD07AB4}" destId="{BD617724-C434-4AA6-BE95-3F46FFC2F888}" srcOrd="2" destOrd="0" presId="urn:microsoft.com/office/officeart/2005/8/layout/StepDownProcess"/>
    <dgm:cxn modelId="{D2571B7F-1FCC-400B-A610-383438AB4810}" type="presParOf" srcId="{F8C28ED6-F51B-4F92-A49D-0E709731C01F}" destId="{5421DDB7-2D79-4DF1-9FD5-1D90DE69D113}" srcOrd="3" destOrd="0" presId="urn:microsoft.com/office/officeart/2005/8/layout/StepDownProcess"/>
    <dgm:cxn modelId="{008760F1-E50F-4537-9318-1598BB2000B8}" type="presParOf" srcId="{F8C28ED6-F51B-4F92-A49D-0E709731C01F}" destId="{8CF1307B-B7FB-4C46-9488-8E1981F979E5}" srcOrd="4" destOrd="0" presId="urn:microsoft.com/office/officeart/2005/8/layout/StepDownProcess"/>
    <dgm:cxn modelId="{C6496F2D-4327-49E7-85B7-6DBFEF98CD71}" type="presParOf" srcId="{8CF1307B-B7FB-4C46-9488-8E1981F979E5}" destId="{6E7CDA46-5CE3-4D92-824A-CEF2F8F9B642}" srcOrd="0" destOrd="0" presId="urn:microsoft.com/office/officeart/2005/8/layout/StepDownProcess"/>
    <dgm:cxn modelId="{ABCFC4AF-4457-4941-A63C-51EFE183EA0B}" type="presParOf" srcId="{8CF1307B-B7FB-4C46-9488-8E1981F979E5}" destId="{8762CC1C-1F11-4732-A459-748AFB6B06A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B7E77-BE82-427A-87B7-10E0F23F793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zh-TW" altLang="en-US"/>
        </a:p>
      </dgm:t>
    </dgm:pt>
    <dgm:pt modelId="{56B219EC-E331-4297-ACB6-4EF9FF008889}">
      <dgm:prSet phldrT="[文字]"/>
      <dgm:spPr>
        <a:solidFill>
          <a:srgbClr val="C00000"/>
        </a:solidFill>
      </dgm:spPr>
      <dgm:t>
        <a:bodyPr/>
        <a:lstStyle/>
        <a:p>
          <a:r>
            <a:rPr lang="zh-TW" altLang="en-US" b="1" dirty="0" smtClean="0">
              <a:latin typeface="微軟正黑體" panose="020B0604030504040204" pitchFamily="34" charset="-120"/>
              <a:ea typeface="微軟正黑體" panose="020B0604030504040204" pitchFamily="34" charset="-120"/>
            </a:rPr>
            <a:t>募兵制</a:t>
          </a:r>
          <a:endParaRPr lang="zh-TW" altLang="en-US" b="1" dirty="0">
            <a:latin typeface="微軟正黑體" panose="020B0604030504040204" pitchFamily="34" charset="-120"/>
            <a:ea typeface="微軟正黑體" panose="020B0604030504040204" pitchFamily="34" charset="-120"/>
          </a:endParaRPr>
        </a:p>
      </dgm:t>
    </dgm:pt>
    <dgm:pt modelId="{B14B2B8B-B6C1-4E4C-B57D-B28C08C4D43E}" type="parTrans" cxnId="{0A9077DA-F0C3-4B92-A6AD-4DF729DF8B71}">
      <dgm:prSet/>
      <dgm:spPr/>
      <dgm:t>
        <a:bodyPr/>
        <a:lstStyle/>
        <a:p>
          <a:endParaRPr lang="zh-TW" altLang="en-US"/>
        </a:p>
      </dgm:t>
    </dgm:pt>
    <dgm:pt modelId="{33AAEF0D-0555-4095-8F73-992FB903A0EA}" type="sibTrans" cxnId="{0A9077DA-F0C3-4B92-A6AD-4DF729DF8B71}">
      <dgm:prSet/>
      <dgm:spPr/>
      <dgm:t>
        <a:bodyPr/>
        <a:lstStyle/>
        <a:p>
          <a:endParaRPr lang="zh-TW" altLang="en-US"/>
        </a:p>
      </dgm:t>
    </dgm:pt>
    <dgm:pt modelId="{14A60431-B3C7-4353-813B-EBAB1FC64DE4}">
      <dgm:prSet phldrT="[文字]"/>
      <dgm:spPr>
        <a:solidFill>
          <a:srgbClr val="7030A0"/>
        </a:solidFill>
      </dgm:spPr>
      <dgm:t>
        <a:bodyPr/>
        <a:lstStyle/>
        <a:p>
          <a:r>
            <a:rPr lang="zh-TW" altLang="en-US" b="1" dirty="0" smtClean="0">
              <a:latin typeface="微軟正黑體" panose="020B0604030504040204" pitchFamily="34" charset="-120"/>
              <a:ea typeface="微軟正黑體" panose="020B0604030504040204" pitchFamily="34" charset="-120"/>
            </a:rPr>
            <a:t>戰爭型態</a:t>
          </a:r>
          <a:endParaRPr lang="zh-TW" altLang="en-US" b="1" dirty="0">
            <a:latin typeface="微軟正黑體" panose="020B0604030504040204" pitchFamily="34" charset="-120"/>
            <a:ea typeface="微軟正黑體" panose="020B0604030504040204" pitchFamily="34" charset="-120"/>
          </a:endParaRPr>
        </a:p>
      </dgm:t>
    </dgm:pt>
    <dgm:pt modelId="{EA79AD34-8630-4D0F-9A64-B06DDDE06EE5}" type="parTrans" cxnId="{FF821028-BBB6-44B6-9F94-1036AACD1896}">
      <dgm:prSet/>
      <dgm:spPr/>
      <dgm:t>
        <a:bodyPr/>
        <a:lstStyle/>
        <a:p>
          <a:endParaRPr lang="zh-TW" altLang="en-US"/>
        </a:p>
      </dgm:t>
    </dgm:pt>
    <dgm:pt modelId="{B30C34B1-566F-4C06-86B2-21759613861D}" type="sibTrans" cxnId="{FF821028-BBB6-44B6-9F94-1036AACD1896}">
      <dgm:prSet/>
      <dgm:spPr/>
      <dgm:t>
        <a:bodyPr/>
        <a:lstStyle/>
        <a:p>
          <a:endParaRPr lang="zh-TW" altLang="en-US"/>
        </a:p>
      </dgm:t>
    </dgm:pt>
    <dgm:pt modelId="{2ED4E1D3-4FFB-400E-AB2A-46BA36B468C0}">
      <dgm:prSet phldrT="[文字]"/>
      <dgm:spPr>
        <a:solidFill>
          <a:schemeClr val="accent1">
            <a:lumMod val="75000"/>
          </a:schemeClr>
        </a:solidFill>
      </dgm:spPr>
      <dgm:t>
        <a:bodyPr/>
        <a:lstStyle/>
        <a:p>
          <a:r>
            <a:rPr lang="zh-TW" altLang="en-US" b="1" dirty="0" smtClean="0">
              <a:latin typeface="微軟正黑體" panose="020B0604030504040204" pitchFamily="34" charset="-120"/>
              <a:ea typeface="微軟正黑體" panose="020B0604030504040204" pitchFamily="34" charset="-120"/>
            </a:rPr>
            <a:t>人員素質</a:t>
          </a:r>
          <a:endParaRPr lang="zh-TW" altLang="en-US" b="1" dirty="0">
            <a:latin typeface="微軟正黑體" panose="020B0604030504040204" pitchFamily="34" charset="-120"/>
            <a:ea typeface="微軟正黑體" panose="020B0604030504040204" pitchFamily="34" charset="-120"/>
          </a:endParaRPr>
        </a:p>
      </dgm:t>
    </dgm:pt>
    <dgm:pt modelId="{58895AF1-DDA3-4BF0-8EF2-33977FAEA728}" type="parTrans" cxnId="{3DD8131B-5A64-4AFF-A41D-9162991DB0E1}">
      <dgm:prSet/>
      <dgm:spPr/>
      <dgm:t>
        <a:bodyPr/>
        <a:lstStyle/>
        <a:p>
          <a:endParaRPr lang="zh-TW" altLang="en-US"/>
        </a:p>
      </dgm:t>
    </dgm:pt>
    <dgm:pt modelId="{53011472-F279-4D22-B16F-E9A0B1C6B2B5}" type="sibTrans" cxnId="{3DD8131B-5A64-4AFF-A41D-9162991DB0E1}">
      <dgm:prSet/>
      <dgm:spPr/>
      <dgm:t>
        <a:bodyPr/>
        <a:lstStyle/>
        <a:p>
          <a:endParaRPr lang="zh-TW" altLang="en-US"/>
        </a:p>
      </dgm:t>
    </dgm:pt>
    <dgm:pt modelId="{B7D700DC-142B-4680-98F8-D8408AE40B85}">
      <dgm:prSet phldrT="[文字]"/>
      <dgm:spPr>
        <a:solidFill>
          <a:schemeClr val="accent6">
            <a:lumMod val="5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國際情勢</a:t>
          </a:r>
          <a:endParaRPr lang="zh-TW" altLang="en-US" b="1" dirty="0">
            <a:latin typeface="微軟正黑體" panose="020B0604030504040204" pitchFamily="34" charset="-120"/>
            <a:ea typeface="微軟正黑體" panose="020B0604030504040204" pitchFamily="34" charset="-120"/>
          </a:endParaRPr>
        </a:p>
      </dgm:t>
    </dgm:pt>
    <dgm:pt modelId="{E34D47DE-27F5-471E-9E31-BE1686386AC0}" type="parTrans" cxnId="{7D982C32-F36A-433B-B9A4-27EB1A25B89D}">
      <dgm:prSet/>
      <dgm:spPr/>
      <dgm:t>
        <a:bodyPr/>
        <a:lstStyle/>
        <a:p>
          <a:endParaRPr lang="zh-TW" altLang="en-US"/>
        </a:p>
      </dgm:t>
    </dgm:pt>
    <dgm:pt modelId="{D850B73C-54AD-4AB5-BFB4-9A5F6FE8E867}" type="sibTrans" cxnId="{7D982C32-F36A-433B-B9A4-27EB1A25B89D}">
      <dgm:prSet/>
      <dgm:spPr/>
      <dgm:t>
        <a:bodyPr/>
        <a:lstStyle/>
        <a:p>
          <a:endParaRPr lang="zh-TW" altLang="en-US"/>
        </a:p>
      </dgm:t>
    </dgm:pt>
    <dgm:pt modelId="{5A47E506-804D-4853-92B2-DC5C04A7EA98}" type="pres">
      <dgm:prSet presAssocID="{FA6B7E77-BE82-427A-87B7-10E0F23F7934}" presName="cycle" presStyleCnt="0">
        <dgm:presLayoutVars>
          <dgm:chMax val="1"/>
          <dgm:dir/>
          <dgm:animLvl val="ctr"/>
          <dgm:resizeHandles val="exact"/>
        </dgm:presLayoutVars>
      </dgm:prSet>
      <dgm:spPr/>
      <dgm:t>
        <a:bodyPr/>
        <a:lstStyle/>
        <a:p>
          <a:endParaRPr lang="zh-TW" altLang="en-US"/>
        </a:p>
      </dgm:t>
    </dgm:pt>
    <dgm:pt modelId="{C57A2D29-7A30-4F7A-B1CB-F049D9C579CE}" type="pres">
      <dgm:prSet presAssocID="{56B219EC-E331-4297-ACB6-4EF9FF008889}" presName="centerShape" presStyleLbl="node0" presStyleIdx="0" presStyleCnt="1"/>
      <dgm:spPr/>
      <dgm:t>
        <a:bodyPr/>
        <a:lstStyle/>
        <a:p>
          <a:endParaRPr lang="zh-TW" altLang="en-US"/>
        </a:p>
      </dgm:t>
    </dgm:pt>
    <dgm:pt modelId="{CE8ED69F-0496-4850-829C-460B4AD9C8FE}" type="pres">
      <dgm:prSet presAssocID="{EA79AD34-8630-4D0F-9A64-B06DDDE06EE5}" presName="parTrans" presStyleLbl="bgSibTrans2D1" presStyleIdx="0" presStyleCnt="3"/>
      <dgm:spPr/>
      <dgm:t>
        <a:bodyPr/>
        <a:lstStyle/>
        <a:p>
          <a:endParaRPr lang="zh-TW" altLang="en-US"/>
        </a:p>
      </dgm:t>
    </dgm:pt>
    <dgm:pt modelId="{B63B654F-A30D-42A4-A1B3-6DD631C17B8B}" type="pres">
      <dgm:prSet presAssocID="{14A60431-B3C7-4353-813B-EBAB1FC64DE4}" presName="node" presStyleLbl="node1" presStyleIdx="0" presStyleCnt="3">
        <dgm:presLayoutVars>
          <dgm:bulletEnabled val="1"/>
        </dgm:presLayoutVars>
      </dgm:prSet>
      <dgm:spPr/>
      <dgm:t>
        <a:bodyPr/>
        <a:lstStyle/>
        <a:p>
          <a:endParaRPr lang="zh-TW" altLang="en-US"/>
        </a:p>
      </dgm:t>
    </dgm:pt>
    <dgm:pt modelId="{A7BA4B87-4D62-4819-A167-712A87A529FC}" type="pres">
      <dgm:prSet presAssocID="{E34D47DE-27F5-471E-9E31-BE1686386AC0}" presName="parTrans" presStyleLbl="bgSibTrans2D1" presStyleIdx="1" presStyleCnt="3"/>
      <dgm:spPr/>
      <dgm:t>
        <a:bodyPr/>
        <a:lstStyle/>
        <a:p>
          <a:endParaRPr lang="zh-TW" altLang="en-US"/>
        </a:p>
      </dgm:t>
    </dgm:pt>
    <dgm:pt modelId="{22F4ABC0-7DB4-4719-BC86-64B9B091D6D3}" type="pres">
      <dgm:prSet presAssocID="{B7D700DC-142B-4680-98F8-D8408AE40B85}" presName="node" presStyleLbl="node1" presStyleIdx="1" presStyleCnt="3">
        <dgm:presLayoutVars>
          <dgm:bulletEnabled val="1"/>
        </dgm:presLayoutVars>
      </dgm:prSet>
      <dgm:spPr/>
      <dgm:t>
        <a:bodyPr/>
        <a:lstStyle/>
        <a:p>
          <a:endParaRPr lang="zh-TW" altLang="en-US"/>
        </a:p>
      </dgm:t>
    </dgm:pt>
    <dgm:pt modelId="{6DACA950-6D12-4341-A9FB-BD687C68C621}" type="pres">
      <dgm:prSet presAssocID="{58895AF1-DDA3-4BF0-8EF2-33977FAEA728}" presName="parTrans" presStyleLbl="bgSibTrans2D1" presStyleIdx="2" presStyleCnt="3"/>
      <dgm:spPr/>
      <dgm:t>
        <a:bodyPr/>
        <a:lstStyle/>
        <a:p>
          <a:endParaRPr lang="zh-TW" altLang="en-US"/>
        </a:p>
      </dgm:t>
    </dgm:pt>
    <dgm:pt modelId="{AB9494A3-BFB4-4B18-B9F9-B23117991AED}" type="pres">
      <dgm:prSet presAssocID="{2ED4E1D3-4FFB-400E-AB2A-46BA36B468C0}" presName="node" presStyleLbl="node1" presStyleIdx="2" presStyleCnt="3">
        <dgm:presLayoutVars>
          <dgm:bulletEnabled val="1"/>
        </dgm:presLayoutVars>
      </dgm:prSet>
      <dgm:spPr/>
      <dgm:t>
        <a:bodyPr/>
        <a:lstStyle/>
        <a:p>
          <a:endParaRPr lang="zh-TW" altLang="en-US"/>
        </a:p>
      </dgm:t>
    </dgm:pt>
  </dgm:ptLst>
  <dgm:cxnLst>
    <dgm:cxn modelId="{7D982C32-F36A-433B-B9A4-27EB1A25B89D}" srcId="{56B219EC-E331-4297-ACB6-4EF9FF008889}" destId="{B7D700DC-142B-4680-98F8-D8408AE40B85}" srcOrd="1" destOrd="0" parTransId="{E34D47DE-27F5-471E-9E31-BE1686386AC0}" sibTransId="{D850B73C-54AD-4AB5-BFB4-9A5F6FE8E867}"/>
    <dgm:cxn modelId="{EBA95EE9-E270-4E6E-A2B7-94360D95CA2D}" type="presOf" srcId="{56B219EC-E331-4297-ACB6-4EF9FF008889}" destId="{C57A2D29-7A30-4F7A-B1CB-F049D9C579CE}" srcOrd="0" destOrd="0" presId="urn:microsoft.com/office/officeart/2005/8/layout/radial4"/>
    <dgm:cxn modelId="{0A9077DA-F0C3-4B92-A6AD-4DF729DF8B71}" srcId="{FA6B7E77-BE82-427A-87B7-10E0F23F7934}" destId="{56B219EC-E331-4297-ACB6-4EF9FF008889}" srcOrd="0" destOrd="0" parTransId="{B14B2B8B-B6C1-4E4C-B57D-B28C08C4D43E}" sibTransId="{33AAEF0D-0555-4095-8F73-992FB903A0EA}"/>
    <dgm:cxn modelId="{227E13C8-0F88-451A-B0C9-DA6BAC485C9A}" type="presOf" srcId="{EA79AD34-8630-4D0F-9A64-B06DDDE06EE5}" destId="{CE8ED69F-0496-4850-829C-460B4AD9C8FE}" srcOrd="0" destOrd="0" presId="urn:microsoft.com/office/officeart/2005/8/layout/radial4"/>
    <dgm:cxn modelId="{F422E004-CF6E-458D-A2E3-CAD3937C5294}" type="presOf" srcId="{B7D700DC-142B-4680-98F8-D8408AE40B85}" destId="{22F4ABC0-7DB4-4719-BC86-64B9B091D6D3}" srcOrd="0" destOrd="0" presId="urn:microsoft.com/office/officeart/2005/8/layout/radial4"/>
    <dgm:cxn modelId="{E43F82AE-F659-4DEB-B38C-EB1B0E06F648}" type="presOf" srcId="{58895AF1-DDA3-4BF0-8EF2-33977FAEA728}" destId="{6DACA950-6D12-4341-A9FB-BD687C68C621}" srcOrd="0" destOrd="0" presId="urn:microsoft.com/office/officeart/2005/8/layout/radial4"/>
    <dgm:cxn modelId="{3DD8131B-5A64-4AFF-A41D-9162991DB0E1}" srcId="{56B219EC-E331-4297-ACB6-4EF9FF008889}" destId="{2ED4E1D3-4FFB-400E-AB2A-46BA36B468C0}" srcOrd="2" destOrd="0" parTransId="{58895AF1-DDA3-4BF0-8EF2-33977FAEA728}" sibTransId="{53011472-F279-4D22-B16F-E9A0B1C6B2B5}"/>
    <dgm:cxn modelId="{2CE874C9-5929-4C4E-9CFD-F762E1BCA959}" type="presOf" srcId="{14A60431-B3C7-4353-813B-EBAB1FC64DE4}" destId="{B63B654F-A30D-42A4-A1B3-6DD631C17B8B}" srcOrd="0" destOrd="0" presId="urn:microsoft.com/office/officeart/2005/8/layout/radial4"/>
    <dgm:cxn modelId="{894E18B2-64B6-4D2F-8440-47124260E517}" type="presOf" srcId="{2ED4E1D3-4FFB-400E-AB2A-46BA36B468C0}" destId="{AB9494A3-BFB4-4B18-B9F9-B23117991AED}" srcOrd="0" destOrd="0" presId="urn:microsoft.com/office/officeart/2005/8/layout/radial4"/>
    <dgm:cxn modelId="{FF821028-BBB6-44B6-9F94-1036AACD1896}" srcId="{56B219EC-E331-4297-ACB6-4EF9FF008889}" destId="{14A60431-B3C7-4353-813B-EBAB1FC64DE4}" srcOrd="0" destOrd="0" parTransId="{EA79AD34-8630-4D0F-9A64-B06DDDE06EE5}" sibTransId="{B30C34B1-566F-4C06-86B2-21759613861D}"/>
    <dgm:cxn modelId="{6430D323-957E-4CF2-9DC9-1D06BC976D4F}" type="presOf" srcId="{FA6B7E77-BE82-427A-87B7-10E0F23F7934}" destId="{5A47E506-804D-4853-92B2-DC5C04A7EA98}" srcOrd="0" destOrd="0" presId="urn:microsoft.com/office/officeart/2005/8/layout/radial4"/>
    <dgm:cxn modelId="{539E93ED-F583-4AE0-B4E9-4635160A2487}" type="presOf" srcId="{E34D47DE-27F5-471E-9E31-BE1686386AC0}" destId="{A7BA4B87-4D62-4819-A167-712A87A529FC}" srcOrd="0" destOrd="0" presId="urn:microsoft.com/office/officeart/2005/8/layout/radial4"/>
    <dgm:cxn modelId="{444753CA-C1E4-41CD-A857-A4B650076DB6}" type="presParOf" srcId="{5A47E506-804D-4853-92B2-DC5C04A7EA98}" destId="{C57A2D29-7A30-4F7A-B1CB-F049D9C579CE}" srcOrd="0" destOrd="0" presId="urn:microsoft.com/office/officeart/2005/8/layout/radial4"/>
    <dgm:cxn modelId="{9CBDA9BA-A982-4E87-AFF8-B01F76DF9676}" type="presParOf" srcId="{5A47E506-804D-4853-92B2-DC5C04A7EA98}" destId="{CE8ED69F-0496-4850-829C-460B4AD9C8FE}" srcOrd="1" destOrd="0" presId="urn:microsoft.com/office/officeart/2005/8/layout/radial4"/>
    <dgm:cxn modelId="{C5330219-F9A0-47C7-875A-A34AA0148D6D}" type="presParOf" srcId="{5A47E506-804D-4853-92B2-DC5C04A7EA98}" destId="{B63B654F-A30D-42A4-A1B3-6DD631C17B8B}" srcOrd="2" destOrd="0" presId="urn:microsoft.com/office/officeart/2005/8/layout/radial4"/>
    <dgm:cxn modelId="{34356BAF-27BF-41C7-A9A6-1A117CA90DC3}" type="presParOf" srcId="{5A47E506-804D-4853-92B2-DC5C04A7EA98}" destId="{A7BA4B87-4D62-4819-A167-712A87A529FC}" srcOrd="3" destOrd="0" presId="urn:microsoft.com/office/officeart/2005/8/layout/radial4"/>
    <dgm:cxn modelId="{E6C89A6E-C77C-4F90-8DCD-84D73B168F3D}" type="presParOf" srcId="{5A47E506-804D-4853-92B2-DC5C04A7EA98}" destId="{22F4ABC0-7DB4-4719-BC86-64B9B091D6D3}" srcOrd="4" destOrd="0" presId="urn:microsoft.com/office/officeart/2005/8/layout/radial4"/>
    <dgm:cxn modelId="{F5F1AC53-4FFB-4731-86B6-D418259E8040}" type="presParOf" srcId="{5A47E506-804D-4853-92B2-DC5C04A7EA98}" destId="{6DACA950-6D12-4341-A9FB-BD687C68C621}" srcOrd="5" destOrd="0" presId="urn:microsoft.com/office/officeart/2005/8/layout/radial4"/>
    <dgm:cxn modelId="{F407E8DC-B87C-40CB-AEC4-0C8DE1E86DAF}" type="presParOf" srcId="{5A47E506-804D-4853-92B2-DC5C04A7EA98}" destId="{AB9494A3-BFB4-4B18-B9F9-B23117991AE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D25DC5-A136-4BB9-AB9C-432CF5DEA041}" type="doc">
      <dgm:prSet loTypeId="urn:microsoft.com/office/officeart/2005/8/layout/pyramid3" loCatId="pyramid" qsTypeId="urn:microsoft.com/office/officeart/2005/8/quickstyle/simple1" qsCatId="simple" csTypeId="urn:microsoft.com/office/officeart/2005/8/colors/colorful4" csCatId="colorful" phldr="1"/>
      <dgm:spPr/>
    </dgm:pt>
    <dgm:pt modelId="{AEC60DB8-8702-4D1C-BC6A-4EF028737C3F}">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察覺</a:t>
          </a:r>
          <a:endParaRPr lang="zh-TW" altLang="en-US" sz="4000" dirty="0">
            <a:latin typeface="微軟正黑體" panose="020B0604030504040204" pitchFamily="34" charset="-120"/>
            <a:ea typeface="微軟正黑體" panose="020B0604030504040204" pitchFamily="34" charset="-120"/>
          </a:endParaRPr>
        </a:p>
      </dgm:t>
    </dgm:pt>
    <dgm:pt modelId="{3AA2142A-A981-411A-9336-AA418C631A4C}" type="parTrans" cxnId="{CA8213F3-9738-4230-A3D6-5A1B41711800}">
      <dgm:prSet/>
      <dgm:spPr/>
      <dgm:t>
        <a:bodyPr/>
        <a:lstStyle/>
        <a:p>
          <a:endParaRPr lang="zh-TW" altLang="en-US"/>
        </a:p>
      </dgm:t>
    </dgm:pt>
    <dgm:pt modelId="{F87975C6-6F19-4916-9799-5CD47B355999}" type="sibTrans" cxnId="{CA8213F3-9738-4230-A3D6-5A1B41711800}">
      <dgm:prSet/>
      <dgm:spPr/>
      <dgm:t>
        <a:bodyPr/>
        <a:lstStyle/>
        <a:p>
          <a:endParaRPr lang="zh-TW" altLang="en-US"/>
        </a:p>
      </dgm:t>
    </dgm:pt>
    <dgm:pt modelId="{231FD599-DD99-42FC-BE31-A7C48EB525FA}">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吸引</a:t>
          </a:r>
          <a:endParaRPr lang="zh-TW" altLang="en-US" sz="4000" dirty="0">
            <a:latin typeface="微軟正黑體" panose="020B0604030504040204" pitchFamily="34" charset="-120"/>
            <a:ea typeface="微軟正黑體" panose="020B0604030504040204" pitchFamily="34" charset="-120"/>
          </a:endParaRPr>
        </a:p>
      </dgm:t>
    </dgm:pt>
    <dgm:pt modelId="{67896259-0469-4528-8A73-0FEC32F2D672}" type="parTrans" cxnId="{E772D3B2-1986-48CF-B003-8CDA3DFE5A66}">
      <dgm:prSet/>
      <dgm:spPr/>
      <dgm:t>
        <a:bodyPr/>
        <a:lstStyle/>
        <a:p>
          <a:endParaRPr lang="zh-TW" altLang="en-US"/>
        </a:p>
      </dgm:t>
    </dgm:pt>
    <dgm:pt modelId="{2970F8B5-4CA8-46FC-8400-FD12CB743453}" type="sibTrans" cxnId="{E772D3B2-1986-48CF-B003-8CDA3DFE5A66}">
      <dgm:prSet/>
      <dgm:spPr/>
      <dgm:t>
        <a:bodyPr/>
        <a:lstStyle/>
        <a:p>
          <a:endParaRPr lang="zh-TW" altLang="en-US"/>
        </a:p>
      </dgm:t>
    </dgm:pt>
    <dgm:pt modelId="{7B5F0C8D-D4C7-4505-8F91-56D3CDBCE282}">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鎖定</a:t>
          </a:r>
          <a:endParaRPr lang="zh-TW" altLang="en-US" sz="4000" dirty="0">
            <a:latin typeface="微軟正黑體" panose="020B0604030504040204" pitchFamily="34" charset="-120"/>
            <a:ea typeface="微軟正黑體" panose="020B0604030504040204" pitchFamily="34" charset="-120"/>
          </a:endParaRPr>
        </a:p>
      </dgm:t>
    </dgm:pt>
    <dgm:pt modelId="{DB6349E2-D2D9-4F77-838D-10883C35E66F}" type="parTrans" cxnId="{6CBDE407-DBBE-4F37-88F7-93DA0B6579A3}">
      <dgm:prSet/>
      <dgm:spPr/>
      <dgm:t>
        <a:bodyPr/>
        <a:lstStyle/>
        <a:p>
          <a:endParaRPr lang="zh-TW" altLang="en-US"/>
        </a:p>
      </dgm:t>
    </dgm:pt>
    <dgm:pt modelId="{5FE54BC1-BB37-43EF-A17E-8B0B81469B68}" type="sibTrans" cxnId="{6CBDE407-DBBE-4F37-88F7-93DA0B6579A3}">
      <dgm:prSet/>
      <dgm:spPr/>
      <dgm:t>
        <a:bodyPr/>
        <a:lstStyle/>
        <a:p>
          <a:endParaRPr lang="zh-TW" altLang="en-US"/>
        </a:p>
      </dgm:t>
    </dgm:pt>
    <dgm:pt modelId="{A7AFD2EB-FFAD-4A9D-90EC-9856E1EB88B8}" type="pres">
      <dgm:prSet presAssocID="{91D25DC5-A136-4BB9-AB9C-432CF5DEA041}" presName="Name0" presStyleCnt="0">
        <dgm:presLayoutVars>
          <dgm:dir/>
          <dgm:animLvl val="lvl"/>
          <dgm:resizeHandles val="exact"/>
        </dgm:presLayoutVars>
      </dgm:prSet>
      <dgm:spPr/>
    </dgm:pt>
    <dgm:pt modelId="{C667D0AF-1B79-4431-ADBE-F7DEA01E81FD}" type="pres">
      <dgm:prSet presAssocID="{AEC60DB8-8702-4D1C-BC6A-4EF028737C3F}" presName="Name8" presStyleCnt="0"/>
      <dgm:spPr/>
    </dgm:pt>
    <dgm:pt modelId="{A96A8498-C990-4152-80C2-89EF6CE07DED}" type="pres">
      <dgm:prSet presAssocID="{AEC60DB8-8702-4D1C-BC6A-4EF028737C3F}" presName="level" presStyleLbl="node1" presStyleIdx="0" presStyleCnt="3">
        <dgm:presLayoutVars>
          <dgm:chMax val="1"/>
          <dgm:bulletEnabled val="1"/>
        </dgm:presLayoutVars>
      </dgm:prSet>
      <dgm:spPr/>
      <dgm:t>
        <a:bodyPr/>
        <a:lstStyle/>
        <a:p>
          <a:endParaRPr lang="zh-TW" altLang="en-US"/>
        </a:p>
      </dgm:t>
    </dgm:pt>
    <dgm:pt modelId="{D52FCA31-B716-48EC-80D2-D77071C29616}" type="pres">
      <dgm:prSet presAssocID="{AEC60DB8-8702-4D1C-BC6A-4EF028737C3F}" presName="levelTx" presStyleLbl="revTx" presStyleIdx="0" presStyleCnt="0">
        <dgm:presLayoutVars>
          <dgm:chMax val="1"/>
          <dgm:bulletEnabled val="1"/>
        </dgm:presLayoutVars>
      </dgm:prSet>
      <dgm:spPr/>
      <dgm:t>
        <a:bodyPr/>
        <a:lstStyle/>
        <a:p>
          <a:endParaRPr lang="zh-TW" altLang="en-US"/>
        </a:p>
      </dgm:t>
    </dgm:pt>
    <dgm:pt modelId="{E343F2CA-5840-440C-80AC-E57B8289B5F9}" type="pres">
      <dgm:prSet presAssocID="{231FD599-DD99-42FC-BE31-A7C48EB525FA}" presName="Name8" presStyleCnt="0"/>
      <dgm:spPr/>
    </dgm:pt>
    <dgm:pt modelId="{B1A3BA54-13B6-45D1-A925-2E648B4BB1D6}" type="pres">
      <dgm:prSet presAssocID="{231FD599-DD99-42FC-BE31-A7C48EB525FA}" presName="level" presStyleLbl="node1" presStyleIdx="1" presStyleCnt="3">
        <dgm:presLayoutVars>
          <dgm:chMax val="1"/>
          <dgm:bulletEnabled val="1"/>
        </dgm:presLayoutVars>
      </dgm:prSet>
      <dgm:spPr/>
      <dgm:t>
        <a:bodyPr/>
        <a:lstStyle/>
        <a:p>
          <a:endParaRPr lang="zh-TW" altLang="en-US"/>
        </a:p>
      </dgm:t>
    </dgm:pt>
    <dgm:pt modelId="{F261B8A2-E63D-479A-A316-40302D5C2EB7}" type="pres">
      <dgm:prSet presAssocID="{231FD599-DD99-42FC-BE31-A7C48EB525FA}" presName="levelTx" presStyleLbl="revTx" presStyleIdx="0" presStyleCnt="0">
        <dgm:presLayoutVars>
          <dgm:chMax val="1"/>
          <dgm:bulletEnabled val="1"/>
        </dgm:presLayoutVars>
      </dgm:prSet>
      <dgm:spPr/>
      <dgm:t>
        <a:bodyPr/>
        <a:lstStyle/>
        <a:p>
          <a:endParaRPr lang="zh-TW" altLang="en-US"/>
        </a:p>
      </dgm:t>
    </dgm:pt>
    <dgm:pt modelId="{BDF19EB0-ED49-484B-80ED-97DF6DF87A74}" type="pres">
      <dgm:prSet presAssocID="{7B5F0C8D-D4C7-4505-8F91-56D3CDBCE282}" presName="Name8" presStyleCnt="0"/>
      <dgm:spPr/>
    </dgm:pt>
    <dgm:pt modelId="{48D45CA2-37A0-4CE6-AAC8-CD2F9F6B6771}" type="pres">
      <dgm:prSet presAssocID="{7B5F0C8D-D4C7-4505-8F91-56D3CDBCE282}" presName="level" presStyleLbl="node1" presStyleIdx="2" presStyleCnt="3">
        <dgm:presLayoutVars>
          <dgm:chMax val="1"/>
          <dgm:bulletEnabled val="1"/>
        </dgm:presLayoutVars>
      </dgm:prSet>
      <dgm:spPr/>
      <dgm:t>
        <a:bodyPr/>
        <a:lstStyle/>
        <a:p>
          <a:endParaRPr lang="zh-TW" altLang="en-US"/>
        </a:p>
      </dgm:t>
    </dgm:pt>
    <dgm:pt modelId="{B07E5554-F69E-49C7-9F08-ACC5437A4F89}" type="pres">
      <dgm:prSet presAssocID="{7B5F0C8D-D4C7-4505-8F91-56D3CDBCE282}" presName="levelTx" presStyleLbl="revTx" presStyleIdx="0" presStyleCnt="0">
        <dgm:presLayoutVars>
          <dgm:chMax val="1"/>
          <dgm:bulletEnabled val="1"/>
        </dgm:presLayoutVars>
      </dgm:prSet>
      <dgm:spPr/>
      <dgm:t>
        <a:bodyPr/>
        <a:lstStyle/>
        <a:p>
          <a:endParaRPr lang="zh-TW" altLang="en-US"/>
        </a:p>
      </dgm:t>
    </dgm:pt>
  </dgm:ptLst>
  <dgm:cxnLst>
    <dgm:cxn modelId="{6E4645C5-61F2-4C7F-AECE-9DB969904D85}" type="presOf" srcId="{7B5F0C8D-D4C7-4505-8F91-56D3CDBCE282}" destId="{48D45CA2-37A0-4CE6-AAC8-CD2F9F6B6771}" srcOrd="0" destOrd="0" presId="urn:microsoft.com/office/officeart/2005/8/layout/pyramid3"/>
    <dgm:cxn modelId="{A8C369BB-BBC3-4D40-96C4-4C87645F0DD2}" type="presOf" srcId="{91D25DC5-A136-4BB9-AB9C-432CF5DEA041}" destId="{A7AFD2EB-FFAD-4A9D-90EC-9856E1EB88B8}" srcOrd="0" destOrd="0" presId="urn:microsoft.com/office/officeart/2005/8/layout/pyramid3"/>
    <dgm:cxn modelId="{B0E8EECB-EC6E-430C-86AA-8BD7C11A1A6A}" type="presOf" srcId="{AEC60DB8-8702-4D1C-BC6A-4EF028737C3F}" destId="{D52FCA31-B716-48EC-80D2-D77071C29616}" srcOrd="1" destOrd="0" presId="urn:microsoft.com/office/officeart/2005/8/layout/pyramid3"/>
    <dgm:cxn modelId="{6CBDE407-DBBE-4F37-88F7-93DA0B6579A3}" srcId="{91D25DC5-A136-4BB9-AB9C-432CF5DEA041}" destId="{7B5F0C8D-D4C7-4505-8F91-56D3CDBCE282}" srcOrd="2" destOrd="0" parTransId="{DB6349E2-D2D9-4F77-838D-10883C35E66F}" sibTransId="{5FE54BC1-BB37-43EF-A17E-8B0B81469B68}"/>
    <dgm:cxn modelId="{E772D3B2-1986-48CF-B003-8CDA3DFE5A66}" srcId="{91D25DC5-A136-4BB9-AB9C-432CF5DEA041}" destId="{231FD599-DD99-42FC-BE31-A7C48EB525FA}" srcOrd="1" destOrd="0" parTransId="{67896259-0469-4528-8A73-0FEC32F2D672}" sibTransId="{2970F8B5-4CA8-46FC-8400-FD12CB743453}"/>
    <dgm:cxn modelId="{CA8213F3-9738-4230-A3D6-5A1B41711800}" srcId="{91D25DC5-A136-4BB9-AB9C-432CF5DEA041}" destId="{AEC60DB8-8702-4D1C-BC6A-4EF028737C3F}" srcOrd="0" destOrd="0" parTransId="{3AA2142A-A981-411A-9336-AA418C631A4C}" sibTransId="{F87975C6-6F19-4916-9799-5CD47B355999}"/>
    <dgm:cxn modelId="{F5783B98-4B62-4350-8054-5A3E74D94E15}" type="presOf" srcId="{231FD599-DD99-42FC-BE31-A7C48EB525FA}" destId="{F261B8A2-E63D-479A-A316-40302D5C2EB7}" srcOrd="1" destOrd="0" presId="urn:microsoft.com/office/officeart/2005/8/layout/pyramid3"/>
    <dgm:cxn modelId="{E9A4C6FC-D066-433F-BE81-CF7FE6A25D3C}" type="presOf" srcId="{7B5F0C8D-D4C7-4505-8F91-56D3CDBCE282}" destId="{B07E5554-F69E-49C7-9F08-ACC5437A4F89}" srcOrd="1" destOrd="0" presId="urn:microsoft.com/office/officeart/2005/8/layout/pyramid3"/>
    <dgm:cxn modelId="{CC8469BB-393B-4007-A8B7-51FD8A401D18}" type="presOf" srcId="{AEC60DB8-8702-4D1C-BC6A-4EF028737C3F}" destId="{A96A8498-C990-4152-80C2-89EF6CE07DED}" srcOrd="0" destOrd="0" presId="urn:microsoft.com/office/officeart/2005/8/layout/pyramid3"/>
    <dgm:cxn modelId="{4CA7F56B-B84F-4992-912C-7DE01D9ED01D}" type="presOf" srcId="{231FD599-DD99-42FC-BE31-A7C48EB525FA}" destId="{B1A3BA54-13B6-45D1-A925-2E648B4BB1D6}" srcOrd="0" destOrd="0" presId="urn:microsoft.com/office/officeart/2005/8/layout/pyramid3"/>
    <dgm:cxn modelId="{63D6D89E-641E-4647-BB40-D0ED5D93F2EB}" type="presParOf" srcId="{A7AFD2EB-FFAD-4A9D-90EC-9856E1EB88B8}" destId="{C667D0AF-1B79-4431-ADBE-F7DEA01E81FD}" srcOrd="0" destOrd="0" presId="urn:microsoft.com/office/officeart/2005/8/layout/pyramid3"/>
    <dgm:cxn modelId="{FFAA3122-FD89-470D-9CC0-8FE71DBDF804}" type="presParOf" srcId="{C667D0AF-1B79-4431-ADBE-F7DEA01E81FD}" destId="{A96A8498-C990-4152-80C2-89EF6CE07DED}" srcOrd="0" destOrd="0" presId="urn:microsoft.com/office/officeart/2005/8/layout/pyramid3"/>
    <dgm:cxn modelId="{879742AA-CCA3-4E38-8073-162E6CE8B060}" type="presParOf" srcId="{C667D0AF-1B79-4431-ADBE-F7DEA01E81FD}" destId="{D52FCA31-B716-48EC-80D2-D77071C29616}" srcOrd="1" destOrd="0" presId="urn:microsoft.com/office/officeart/2005/8/layout/pyramid3"/>
    <dgm:cxn modelId="{EED07107-541E-46EA-8ACD-3A42B6E8BA21}" type="presParOf" srcId="{A7AFD2EB-FFAD-4A9D-90EC-9856E1EB88B8}" destId="{E343F2CA-5840-440C-80AC-E57B8289B5F9}" srcOrd="1" destOrd="0" presId="urn:microsoft.com/office/officeart/2005/8/layout/pyramid3"/>
    <dgm:cxn modelId="{197D7873-A86F-46CA-B894-64E9C4FE409A}" type="presParOf" srcId="{E343F2CA-5840-440C-80AC-E57B8289B5F9}" destId="{B1A3BA54-13B6-45D1-A925-2E648B4BB1D6}" srcOrd="0" destOrd="0" presId="urn:microsoft.com/office/officeart/2005/8/layout/pyramid3"/>
    <dgm:cxn modelId="{ED777993-9955-4716-B22E-84A39BF9B9EB}" type="presParOf" srcId="{E343F2CA-5840-440C-80AC-E57B8289B5F9}" destId="{F261B8A2-E63D-479A-A316-40302D5C2EB7}" srcOrd="1" destOrd="0" presId="urn:microsoft.com/office/officeart/2005/8/layout/pyramid3"/>
    <dgm:cxn modelId="{A489A4DA-3949-429C-8586-AAE2B86EAA70}" type="presParOf" srcId="{A7AFD2EB-FFAD-4A9D-90EC-9856E1EB88B8}" destId="{BDF19EB0-ED49-484B-80ED-97DF6DF87A74}" srcOrd="2" destOrd="0" presId="urn:microsoft.com/office/officeart/2005/8/layout/pyramid3"/>
    <dgm:cxn modelId="{154C754C-AE67-40A0-9A78-BB11873E31C8}" type="presParOf" srcId="{BDF19EB0-ED49-484B-80ED-97DF6DF87A74}" destId="{48D45CA2-37A0-4CE6-AAC8-CD2F9F6B6771}" srcOrd="0" destOrd="0" presId="urn:microsoft.com/office/officeart/2005/8/layout/pyramid3"/>
    <dgm:cxn modelId="{9DF74EF6-DB7E-4516-981D-3C1AE00F2D56}" type="presParOf" srcId="{BDF19EB0-ED49-484B-80ED-97DF6DF87A74}" destId="{B07E5554-F69E-49C7-9F08-ACC5437A4F8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485DEA-8F38-476C-A3E1-AA4C1753B5C3}"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zh-TW" altLang="en-US"/>
        </a:p>
      </dgm:t>
    </dgm:pt>
    <dgm:pt modelId="{33E390BF-4900-4785-A2F7-E8D8141CB35F}">
      <dgm:prSet phldrT="[文字]" custT="1"/>
      <dgm:spPr/>
      <dgm:t>
        <a:bodyPr/>
        <a:lstStyle/>
        <a:p>
          <a:r>
            <a:rPr lang="zh-TW" sz="2400" dirty="0" smtClean="0">
              <a:latin typeface="微軟正黑體" panose="020B0604030504040204" pitchFamily="34" charset="-120"/>
              <a:ea typeface="微軟正黑體" panose="020B0604030504040204" pitchFamily="34" charset="-120"/>
            </a:rPr>
            <a:t>國防部發言人</a:t>
          </a:r>
          <a:r>
            <a:rPr lang="en-US" sz="2400" dirty="0" smtClean="0">
              <a:latin typeface="微軟正黑體" panose="020B0604030504040204" pitchFamily="34" charset="-120"/>
              <a:ea typeface="微軟正黑體" panose="020B0604030504040204" pitchFamily="34" charset="-120"/>
            </a:rPr>
            <a:t>FB</a:t>
          </a:r>
          <a:r>
            <a:rPr lang="zh-TW" sz="2400" dirty="0" smtClean="0">
              <a:latin typeface="微軟正黑體" panose="020B0604030504040204" pitchFamily="34" charset="-120"/>
              <a:ea typeface="微軟正黑體" panose="020B0604030504040204" pitchFamily="34" charset="-120"/>
            </a:rPr>
            <a:t>粉絲專頁發布活動訊息及內容</a:t>
          </a:r>
          <a:endParaRPr lang="zh-TW" altLang="en-US" sz="2400" dirty="0">
            <a:latin typeface="微軟正黑體" panose="020B0604030504040204" pitchFamily="34" charset="-120"/>
            <a:ea typeface="微軟正黑體" panose="020B0604030504040204" pitchFamily="34" charset="-120"/>
          </a:endParaRPr>
        </a:p>
      </dgm:t>
    </dgm:pt>
    <dgm:pt modelId="{DCB8AC57-F4C9-4178-A83F-3AB9D8405FFC}" type="parTrans" cxnId="{8A1B4589-5AF3-4534-BB5D-E368800578B1}">
      <dgm:prSet/>
      <dgm:spPr/>
      <dgm:t>
        <a:bodyPr/>
        <a:lstStyle/>
        <a:p>
          <a:endParaRPr lang="zh-TW" altLang="en-US"/>
        </a:p>
      </dgm:t>
    </dgm:pt>
    <dgm:pt modelId="{13BC03DA-D720-4B4B-BEFD-13E50603C7D0}" type="sibTrans" cxnId="{8A1B4589-5AF3-4534-BB5D-E368800578B1}">
      <dgm:prSet/>
      <dgm:spPr/>
      <dgm:t>
        <a:bodyPr/>
        <a:lstStyle/>
        <a:p>
          <a:endParaRPr lang="zh-TW" altLang="en-US"/>
        </a:p>
      </dgm:t>
    </dgm:pt>
    <dgm:pt modelId="{0B9E1C31-DA1F-445E-86F2-4CD15F59C516}">
      <dgm:prSet phldrT="[文字]" custT="1"/>
      <dgm:spPr>
        <a:solidFill>
          <a:srgbClr val="0066CC"/>
        </a:solidFill>
      </dgm:spPr>
      <dgm:t>
        <a:bodyPr/>
        <a:lstStyle/>
        <a:p>
          <a:r>
            <a:rPr lang="zh-TW" altLang="en-US" sz="2400" dirty="0" smtClean="0">
              <a:latin typeface="微軟正黑體" panose="020B0604030504040204" pitchFamily="34" charset="-120"/>
              <a:ea typeface="微軟正黑體" panose="020B0604030504040204" pitchFamily="34" charset="-120"/>
            </a:rPr>
            <a:t>活動內容公布於校園</a:t>
          </a:r>
          <a:endParaRPr lang="zh-TW" altLang="en-US" sz="2400" dirty="0">
            <a:latin typeface="微軟正黑體" panose="020B0604030504040204" pitchFamily="34" charset="-120"/>
            <a:ea typeface="微軟正黑體" panose="020B0604030504040204" pitchFamily="34" charset="-120"/>
          </a:endParaRPr>
        </a:p>
      </dgm:t>
    </dgm:pt>
    <dgm:pt modelId="{9A4A4027-4346-42FE-9CB6-96B9F3D74DA7}" type="parTrans" cxnId="{05D754D1-6E3F-41DB-8983-F99E7A24E841}">
      <dgm:prSet/>
      <dgm:spPr/>
      <dgm:t>
        <a:bodyPr/>
        <a:lstStyle/>
        <a:p>
          <a:endParaRPr lang="zh-TW" altLang="en-US"/>
        </a:p>
      </dgm:t>
    </dgm:pt>
    <dgm:pt modelId="{D8787754-FC89-4929-86D0-46E0A9C54A6F}" type="sibTrans" cxnId="{05D754D1-6E3F-41DB-8983-F99E7A24E841}">
      <dgm:prSet/>
      <dgm:spPr/>
      <dgm:t>
        <a:bodyPr/>
        <a:lstStyle/>
        <a:p>
          <a:endParaRPr lang="zh-TW" altLang="en-US"/>
        </a:p>
      </dgm:t>
    </dgm:pt>
    <dgm:pt modelId="{2866F1E8-C7CC-4237-85E5-B28DC6F31B68}">
      <dgm:prSet phldrT="[文字]" custT="1"/>
      <dgm:spPr>
        <a:solidFill>
          <a:srgbClr val="7030A0"/>
        </a:solidFill>
      </dgm:spPr>
      <dgm:t>
        <a:bodyPr/>
        <a:lstStyle/>
        <a:p>
          <a:pPr>
            <a:lnSpc>
              <a:spcPts val="2700"/>
            </a:lnSpc>
            <a:spcAft>
              <a:spcPts val="0"/>
            </a:spcAft>
          </a:pPr>
          <a:r>
            <a:rPr lang="zh-TW" sz="2400" dirty="0" smtClean="0">
              <a:latin typeface="微軟正黑體" panose="020B0604030504040204" pitchFamily="34" charset="-120"/>
              <a:ea typeface="微軟正黑體" panose="020B0604030504040204" pitchFamily="34" charset="-120"/>
            </a:rPr>
            <a:t>文宣心戰車於墾丁大街廣播宣傳</a:t>
          </a:r>
          <a:endParaRPr lang="en-US" altLang="zh-TW" sz="2400" dirty="0" smtClean="0">
            <a:latin typeface="微軟正黑體" panose="020B0604030504040204" pitchFamily="34" charset="-120"/>
            <a:ea typeface="微軟正黑體" panose="020B0604030504040204" pitchFamily="34" charset="-120"/>
          </a:endParaRPr>
        </a:p>
        <a:p>
          <a:pPr>
            <a:lnSpc>
              <a:spcPts val="2700"/>
            </a:lnSpc>
            <a:spcAft>
              <a:spcPts val="0"/>
            </a:spcAft>
          </a:pPr>
          <a:r>
            <a:rPr lang="zh-TW" sz="2400" dirty="0" smtClean="0">
              <a:latin typeface="微軟正黑體" panose="020B0604030504040204" pitchFamily="34" charset="-120"/>
              <a:ea typeface="微軟正黑體" panose="020B0604030504040204" pitchFamily="34" charset="-120"/>
            </a:rPr>
            <a:t>公路局路況顯示器上顯示</a:t>
          </a:r>
          <a:endParaRPr lang="zh-TW" altLang="en-US" sz="2400" dirty="0">
            <a:latin typeface="微軟正黑體" panose="020B0604030504040204" pitchFamily="34" charset="-120"/>
            <a:ea typeface="微軟正黑體" panose="020B0604030504040204" pitchFamily="34" charset="-120"/>
          </a:endParaRPr>
        </a:p>
      </dgm:t>
    </dgm:pt>
    <dgm:pt modelId="{2F9512AA-5060-4BE9-AAB6-EA2F7AAAA828}" type="parTrans" cxnId="{B407593C-65B5-448F-9032-83681E2191EF}">
      <dgm:prSet/>
      <dgm:spPr/>
      <dgm:t>
        <a:bodyPr/>
        <a:lstStyle/>
        <a:p>
          <a:endParaRPr lang="zh-TW" altLang="en-US"/>
        </a:p>
      </dgm:t>
    </dgm:pt>
    <dgm:pt modelId="{D2493DB2-4BD6-4873-8C10-08D411550E9F}" type="sibTrans" cxnId="{B407593C-65B5-448F-9032-83681E2191EF}">
      <dgm:prSet/>
      <dgm:spPr/>
      <dgm:t>
        <a:bodyPr/>
        <a:lstStyle/>
        <a:p>
          <a:endParaRPr lang="zh-TW" altLang="en-US"/>
        </a:p>
      </dgm:t>
    </dgm:pt>
    <dgm:pt modelId="{333582E1-6F0E-4C5D-A0B4-438A8EB8C402}">
      <dgm:prSet phldrT="[文字]" custT="1"/>
      <dgm:spPr>
        <a:solidFill>
          <a:schemeClr val="tx2"/>
        </a:solidFill>
      </dgm:spPr>
      <dgm:t>
        <a:bodyPr/>
        <a:lstStyle/>
        <a:p>
          <a:pPr>
            <a:lnSpc>
              <a:spcPts val="2700"/>
            </a:lnSpc>
            <a:spcBef>
              <a:spcPts val="600"/>
            </a:spcBef>
            <a:spcAft>
              <a:spcPts val="0"/>
            </a:spcAft>
          </a:pPr>
          <a:r>
            <a:rPr lang="zh-TW" sz="2400" dirty="0" smtClean="0">
              <a:latin typeface="微軟正黑體" panose="020B0604030504040204" pitchFamily="34" charset="-120"/>
              <a:ea typeface="微軟正黑體" panose="020B0604030504040204" pitchFamily="34" charset="-120"/>
            </a:rPr>
            <a:t>合作飯店民宿業者於大廳放置活動海</a:t>
          </a:r>
          <a:r>
            <a:rPr lang="zh-TW" altLang="en-US" sz="2400" dirty="0" smtClean="0">
              <a:latin typeface="微軟正黑體" panose="020B0604030504040204" pitchFamily="34" charset="-120"/>
              <a:ea typeface="微軟正黑體" panose="020B0604030504040204" pitchFamily="34" charset="-120"/>
            </a:rPr>
            <a:t>報</a:t>
          </a:r>
          <a:endParaRPr lang="en-US" altLang="zh-TW" sz="2400" dirty="0" smtClean="0">
            <a:latin typeface="微軟正黑體" panose="020B0604030504040204" pitchFamily="34" charset="-120"/>
            <a:ea typeface="微軟正黑體" panose="020B0604030504040204" pitchFamily="34" charset="-120"/>
          </a:endParaRPr>
        </a:p>
        <a:p>
          <a:pPr>
            <a:lnSpc>
              <a:spcPts val="2700"/>
            </a:lnSpc>
            <a:spcBef>
              <a:spcPts val="600"/>
            </a:spcBef>
            <a:spcAft>
              <a:spcPts val="0"/>
            </a:spcAft>
          </a:pPr>
          <a:r>
            <a:rPr lang="zh-TW" sz="2400" dirty="0" smtClean="0">
              <a:latin typeface="微軟正黑體" panose="020B0604030504040204" pitchFamily="34" charset="-120"/>
              <a:ea typeface="微軟正黑體" panose="020B0604030504040204" pitchFamily="34" charset="-120"/>
            </a:rPr>
            <a:t>電子</a:t>
          </a:r>
          <a:r>
            <a:rPr lang="zh-TW" altLang="en-US" sz="2400" dirty="0" smtClean="0">
              <a:latin typeface="微軟正黑體" panose="020B0604030504040204" pitchFamily="34" charset="-120"/>
              <a:ea typeface="微軟正黑體" panose="020B0604030504040204" pitchFamily="34" charset="-120"/>
            </a:rPr>
            <a:t>看</a:t>
          </a:r>
          <a:r>
            <a:rPr lang="zh-TW" sz="2400" dirty="0" smtClean="0">
              <a:latin typeface="微軟正黑體" panose="020B0604030504040204" pitchFamily="34" charset="-120"/>
              <a:ea typeface="微軟正黑體" panose="020B0604030504040204" pitchFamily="34" charset="-120"/>
            </a:rPr>
            <a:t>板</a:t>
          </a:r>
          <a:r>
            <a:rPr lang="zh-TW" altLang="en-US" sz="2400" dirty="0" smtClean="0">
              <a:latin typeface="微軟正黑體" panose="020B0604030504040204" pitchFamily="34" charset="-120"/>
              <a:ea typeface="微軟正黑體" panose="020B0604030504040204" pitchFamily="34" charset="-120"/>
            </a:rPr>
            <a:t>播</a:t>
          </a:r>
          <a:r>
            <a:rPr lang="zh-TW" sz="2400" dirty="0" smtClean="0">
              <a:latin typeface="微軟正黑體" panose="020B0604030504040204" pitchFamily="34" charset="-120"/>
              <a:ea typeface="微軟正黑體" panose="020B0604030504040204" pitchFamily="34" charset="-120"/>
            </a:rPr>
            <a:t>放</a:t>
          </a:r>
          <a:r>
            <a:rPr lang="zh-TW" altLang="en-US" sz="2400" dirty="0" smtClean="0">
              <a:latin typeface="微軟正黑體" panose="020B0604030504040204" pitchFamily="34" charset="-120"/>
              <a:ea typeface="微軟正黑體" panose="020B0604030504040204" pitchFamily="34" charset="-120"/>
            </a:rPr>
            <a:t>活動</a:t>
          </a:r>
          <a:r>
            <a:rPr lang="zh-TW" sz="2400" dirty="0" smtClean="0">
              <a:latin typeface="微軟正黑體" panose="020B0604030504040204" pitchFamily="34" charset="-120"/>
              <a:ea typeface="微軟正黑體" panose="020B0604030504040204" pitchFamily="34" charset="-120"/>
            </a:rPr>
            <a:t>訊息跑馬</a:t>
          </a:r>
          <a:r>
            <a:rPr lang="zh-TW" altLang="en-US" sz="2400" dirty="0" smtClean="0">
              <a:latin typeface="微軟正黑體" panose="020B0604030504040204" pitchFamily="34" charset="-120"/>
              <a:ea typeface="微軟正黑體" panose="020B0604030504040204" pitchFamily="34" charset="-120"/>
            </a:rPr>
            <a:t>燈</a:t>
          </a:r>
          <a:endParaRPr lang="zh-TW" altLang="en-US" sz="2400" dirty="0">
            <a:latin typeface="微軟正黑體" panose="020B0604030504040204" pitchFamily="34" charset="-120"/>
            <a:ea typeface="微軟正黑體" panose="020B0604030504040204" pitchFamily="34" charset="-120"/>
          </a:endParaRPr>
        </a:p>
      </dgm:t>
    </dgm:pt>
    <dgm:pt modelId="{BD98DA3D-06A3-471E-B94D-0B05115CA868}" type="parTrans" cxnId="{D25F9D5E-C5C9-488F-93DC-917F691F9DB3}">
      <dgm:prSet/>
      <dgm:spPr/>
      <dgm:t>
        <a:bodyPr/>
        <a:lstStyle/>
        <a:p>
          <a:endParaRPr lang="zh-TW" altLang="en-US"/>
        </a:p>
      </dgm:t>
    </dgm:pt>
    <dgm:pt modelId="{F907FB80-5D98-45A6-9854-3B0AD2929A44}" type="sibTrans" cxnId="{D25F9D5E-C5C9-488F-93DC-917F691F9DB3}">
      <dgm:prSet/>
      <dgm:spPr/>
      <dgm:t>
        <a:bodyPr/>
        <a:lstStyle/>
        <a:p>
          <a:endParaRPr lang="zh-TW" altLang="en-US"/>
        </a:p>
      </dgm:t>
    </dgm:pt>
    <dgm:pt modelId="{7894610F-000D-4A56-A3ED-2778A48BDAB1}">
      <dgm:prSet phldrT="[文字]" custT="1"/>
      <dgm:spPr>
        <a:solidFill>
          <a:schemeClr val="tx2"/>
        </a:solidFill>
      </dgm:spPr>
      <dgm:t>
        <a:bodyPr/>
        <a:lstStyle/>
        <a:p>
          <a:pPr>
            <a:lnSpc>
              <a:spcPts val="2700"/>
            </a:lnSpc>
            <a:spcAft>
              <a:spcPts val="0"/>
            </a:spcAft>
          </a:pPr>
          <a:r>
            <a:rPr lang="zh-TW" sz="2400" dirty="0" smtClean="0"/>
            <a:t>配合基地部隊演訓公告，委託屏南有線電視播放跑馬燈，將活動訊息透過電視對外宣傳</a:t>
          </a:r>
          <a:endParaRPr lang="zh-TW" altLang="en-US" sz="2400" dirty="0">
            <a:latin typeface="微軟正黑體" panose="020B0604030504040204" pitchFamily="34" charset="-120"/>
            <a:ea typeface="微軟正黑體" panose="020B0604030504040204" pitchFamily="34" charset="-120"/>
          </a:endParaRPr>
        </a:p>
      </dgm:t>
    </dgm:pt>
    <dgm:pt modelId="{A5122C12-F197-477C-8312-6932A23D1C0D}" type="parTrans" cxnId="{1E9903F4-633F-4057-8E6A-75F58D040C2A}">
      <dgm:prSet/>
      <dgm:spPr/>
      <dgm:t>
        <a:bodyPr/>
        <a:lstStyle/>
        <a:p>
          <a:endParaRPr lang="zh-TW" altLang="en-US"/>
        </a:p>
      </dgm:t>
    </dgm:pt>
    <dgm:pt modelId="{E80B14B1-DFEE-4DAF-8986-EB9A6A8BB8F0}" type="sibTrans" cxnId="{1E9903F4-633F-4057-8E6A-75F58D040C2A}">
      <dgm:prSet/>
      <dgm:spPr/>
      <dgm:t>
        <a:bodyPr/>
        <a:lstStyle/>
        <a:p>
          <a:endParaRPr lang="zh-TW" altLang="en-US"/>
        </a:p>
      </dgm:t>
    </dgm:pt>
    <dgm:pt modelId="{63FD70D3-C21F-4FF7-97B5-515A19154511}" type="pres">
      <dgm:prSet presAssocID="{C9485DEA-8F38-476C-A3E1-AA4C1753B5C3}" presName="linear" presStyleCnt="0">
        <dgm:presLayoutVars>
          <dgm:dir/>
          <dgm:resizeHandles val="exact"/>
        </dgm:presLayoutVars>
      </dgm:prSet>
      <dgm:spPr/>
      <dgm:t>
        <a:bodyPr/>
        <a:lstStyle/>
        <a:p>
          <a:endParaRPr lang="zh-TW" altLang="en-US"/>
        </a:p>
      </dgm:t>
    </dgm:pt>
    <dgm:pt modelId="{8BD84C44-9BD4-4B1A-9519-896B75C7D3D4}" type="pres">
      <dgm:prSet presAssocID="{33E390BF-4900-4785-A2F7-E8D8141CB35F}" presName="comp" presStyleCnt="0"/>
      <dgm:spPr/>
    </dgm:pt>
    <dgm:pt modelId="{F0B0B8F1-DF8C-428F-86D9-5628AEB214D9}" type="pres">
      <dgm:prSet presAssocID="{33E390BF-4900-4785-A2F7-E8D8141CB35F}" presName="box" presStyleLbl="node1" presStyleIdx="0" presStyleCnt="5" custLinFactNeighborX="-855"/>
      <dgm:spPr/>
      <dgm:t>
        <a:bodyPr/>
        <a:lstStyle/>
        <a:p>
          <a:endParaRPr lang="zh-TW" altLang="en-US"/>
        </a:p>
      </dgm:t>
    </dgm:pt>
    <dgm:pt modelId="{B3B44191-D72F-4F8F-9DC6-1C893C899EF1}" type="pres">
      <dgm:prSet presAssocID="{33E390BF-4900-4785-A2F7-E8D8141CB35F}" presName="img" presStyleLbl="fgImgPlace1" presStyleIdx="0" presStyleCnt="5"/>
      <dgm:spPr/>
    </dgm:pt>
    <dgm:pt modelId="{5524F23A-A888-470F-BD6D-5BFDE469318B}" type="pres">
      <dgm:prSet presAssocID="{33E390BF-4900-4785-A2F7-E8D8141CB35F}" presName="text" presStyleLbl="node1" presStyleIdx="0" presStyleCnt="5">
        <dgm:presLayoutVars>
          <dgm:bulletEnabled val="1"/>
        </dgm:presLayoutVars>
      </dgm:prSet>
      <dgm:spPr/>
      <dgm:t>
        <a:bodyPr/>
        <a:lstStyle/>
        <a:p>
          <a:endParaRPr lang="zh-TW" altLang="en-US"/>
        </a:p>
      </dgm:t>
    </dgm:pt>
    <dgm:pt modelId="{FA51DA1C-F4E9-4EB1-80BF-429CE8248873}" type="pres">
      <dgm:prSet presAssocID="{13BC03DA-D720-4B4B-BEFD-13E50603C7D0}" presName="spacer" presStyleCnt="0"/>
      <dgm:spPr/>
    </dgm:pt>
    <dgm:pt modelId="{A413D1C3-F7DB-495E-A5D3-32B2432355BC}" type="pres">
      <dgm:prSet presAssocID="{0B9E1C31-DA1F-445E-86F2-4CD15F59C516}" presName="comp" presStyleCnt="0"/>
      <dgm:spPr/>
    </dgm:pt>
    <dgm:pt modelId="{BCF40008-0CF2-44BE-96AA-03CCD7CED6C7}" type="pres">
      <dgm:prSet presAssocID="{0B9E1C31-DA1F-445E-86F2-4CD15F59C516}" presName="box" presStyleLbl="node1" presStyleIdx="1" presStyleCnt="5"/>
      <dgm:spPr/>
      <dgm:t>
        <a:bodyPr/>
        <a:lstStyle/>
        <a:p>
          <a:endParaRPr lang="zh-TW" altLang="en-US"/>
        </a:p>
      </dgm:t>
    </dgm:pt>
    <dgm:pt modelId="{B0ABF1B5-5284-40BA-9E3B-C966BBD42A38}" type="pres">
      <dgm:prSet presAssocID="{0B9E1C31-DA1F-445E-86F2-4CD15F59C516}" presName="img" presStyleLbl="fgImgPlace1" presStyleIdx="1" presStyleCnt="5"/>
      <dgm:spPr/>
      <dgm:t>
        <a:bodyPr/>
        <a:lstStyle/>
        <a:p>
          <a:endParaRPr lang="zh-TW" altLang="en-US"/>
        </a:p>
      </dgm:t>
    </dgm:pt>
    <dgm:pt modelId="{5652E16F-1EAD-4D5F-9E1E-AB96C8A335C8}" type="pres">
      <dgm:prSet presAssocID="{0B9E1C31-DA1F-445E-86F2-4CD15F59C516}" presName="text" presStyleLbl="node1" presStyleIdx="1" presStyleCnt="5">
        <dgm:presLayoutVars>
          <dgm:bulletEnabled val="1"/>
        </dgm:presLayoutVars>
      </dgm:prSet>
      <dgm:spPr/>
      <dgm:t>
        <a:bodyPr/>
        <a:lstStyle/>
        <a:p>
          <a:endParaRPr lang="zh-TW" altLang="en-US"/>
        </a:p>
      </dgm:t>
    </dgm:pt>
    <dgm:pt modelId="{6D6DAB45-BE4C-408F-9AC6-AB70D47BCD6D}" type="pres">
      <dgm:prSet presAssocID="{D8787754-FC89-4929-86D0-46E0A9C54A6F}" presName="spacer" presStyleCnt="0"/>
      <dgm:spPr/>
    </dgm:pt>
    <dgm:pt modelId="{75117676-160C-4CFB-8F2E-59E49E03FF13}" type="pres">
      <dgm:prSet presAssocID="{2866F1E8-C7CC-4237-85E5-B28DC6F31B68}" presName="comp" presStyleCnt="0"/>
      <dgm:spPr/>
    </dgm:pt>
    <dgm:pt modelId="{148BCB26-A734-46DD-AC18-1C87E664E682}" type="pres">
      <dgm:prSet presAssocID="{2866F1E8-C7CC-4237-85E5-B28DC6F31B68}" presName="box" presStyleLbl="node1" presStyleIdx="2" presStyleCnt="5"/>
      <dgm:spPr/>
      <dgm:t>
        <a:bodyPr/>
        <a:lstStyle/>
        <a:p>
          <a:endParaRPr lang="zh-TW" altLang="en-US"/>
        </a:p>
      </dgm:t>
    </dgm:pt>
    <dgm:pt modelId="{4B5D0D75-7F99-45F5-9958-EE6A457539D1}" type="pres">
      <dgm:prSet presAssocID="{2866F1E8-C7CC-4237-85E5-B28DC6F31B68}" presName="img" presStyleLbl="fgImgPlace1" presStyleIdx="2" presStyleCnt="5"/>
      <dgm:spPr/>
    </dgm:pt>
    <dgm:pt modelId="{2EE0B398-233E-4089-AAF8-E20ED087DDA0}" type="pres">
      <dgm:prSet presAssocID="{2866F1E8-C7CC-4237-85E5-B28DC6F31B68}" presName="text" presStyleLbl="node1" presStyleIdx="2" presStyleCnt="5">
        <dgm:presLayoutVars>
          <dgm:bulletEnabled val="1"/>
        </dgm:presLayoutVars>
      </dgm:prSet>
      <dgm:spPr/>
      <dgm:t>
        <a:bodyPr/>
        <a:lstStyle/>
        <a:p>
          <a:endParaRPr lang="zh-TW" altLang="en-US"/>
        </a:p>
      </dgm:t>
    </dgm:pt>
    <dgm:pt modelId="{655C8952-27F4-4F90-970D-796ADF404AE5}" type="pres">
      <dgm:prSet presAssocID="{D2493DB2-4BD6-4873-8C10-08D411550E9F}" presName="spacer" presStyleCnt="0"/>
      <dgm:spPr/>
    </dgm:pt>
    <dgm:pt modelId="{6C579713-D57E-40AA-ADD9-505050EB6C0D}" type="pres">
      <dgm:prSet presAssocID="{333582E1-6F0E-4C5D-A0B4-438A8EB8C402}" presName="comp" presStyleCnt="0"/>
      <dgm:spPr/>
    </dgm:pt>
    <dgm:pt modelId="{09ED1E58-710E-4B65-B32A-B3886FFB928C}" type="pres">
      <dgm:prSet presAssocID="{333582E1-6F0E-4C5D-A0B4-438A8EB8C402}" presName="box" presStyleLbl="node1" presStyleIdx="3" presStyleCnt="5"/>
      <dgm:spPr/>
      <dgm:t>
        <a:bodyPr/>
        <a:lstStyle/>
        <a:p>
          <a:endParaRPr lang="zh-TW" altLang="en-US"/>
        </a:p>
      </dgm:t>
    </dgm:pt>
    <dgm:pt modelId="{00EE59D6-E2ED-421A-BEB2-69D568901258}" type="pres">
      <dgm:prSet presAssocID="{333582E1-6F0E-4C5D-A0B4-438A8EB8C402}" presName="img" presStyleLbl="fgImgPlace1" presStyleIdx="3" presStyleCnt="5"/>
      <dgm:spPr/>
    </dgm:pt>
    <dgm:pt modelId="{0F0C1D7F-1B5F-4B37-ADD2-311786898A2C}" type="pres">
      <dgm:prSet presAssocID="{333582E1-6F0E-4C5D-A0B4-438A8EB8C402}" presName="text" presStyleLbl="node1" presStyleIdx="3" presStyleCnt="5">
        <dgm:presLayoutVars>
          <dgm:bulletEnabled val="1"/>
        </dgm:presLayoutVars>
      </dgm:prSet>
      <dgm:spPr/>
      <dgm:t>
        <a:bodyPr/>
        <a:lstStyle/>
        <a:p>
          <a:endParaRPr lang="zh-TW" altLang="en-US"/>
        </a:p>
      </dgm:t>
    </dgm:pt>
    <dgm:pt modelId="{28232841-2EFE-4461-B380-3AB39B290528}" type="pres">
      <dgm:prSet presAssocID="{F907FB80-5D98-45A6-9854-3B0AD2929A44}" presName="spacer" presStyleCnt="0"/>
      <dgm:spPr/>
    </dgm:pt>
    <dgm:pt modelId="{DC3FFDF5-AE28-4175-91EB-5B84584B3D38}" type="pres">
      <dgm:prSet presAssocID="{7894610F-000D-4A56-A3ED-2778A48BDAB1}" presName="comp" presStyleCnt="0"/>
      <dgm:spPr/>
    </dgm:pt>
    <dgm:pt modelId="{4246D467-8770-4DA7-BD97-0F3A4DD78C26}" type="pres">
      <dgm:prSet presAssocID="{7894610F-000D-4A56-A3ED-2778A48BDAB1}" presName="box" presStyleLbl="node1" presStyleIdx="4" presStyleCnt="5"/>
      <dgm:spPr/>
      <dgm:t>
        <a:bodyPr/>
        <a:lstStyle/>
        <a:p>
          <a:endParaRPr lang="zh-TW" altLang="en-US"/>
        </a:p>
      </dgm:t>
    </dgm:pt>
    <dgm:pt modelId="{EB2EFD36-9E90-475E-B97D-6324CD71A6FF}" type="pres">
      <dgm:prSet presAssocID="{7894610F-000D-4A56-A3ED-2778A48BDAB1}" presName="img" presStyleLbl="fgImgPlace1" presStyleIdx="4" presStyleCnt="5"/>
      <dgm:spPr/>
    </dgm:pt>
    <dgm:pt modelId="{3CF0FFF9-AD80-4D31-A23F-0456CF8D4187}" type="pres">
      <dgm:prSet presAssocID="{7894610F-000D-4A56-A3ED-2778A48BDAB1}" presName="text" presStyleLbl="node1" presStyleIdx="4" presStyleCnt="5">
        <dgm:presLayoutVars>
          <dgm:bulletEnabled val="1"/>
        </dgm:presLayoutVars>
      </dgm:prSet>
      <dgm:spPr/>
      <dgm:t>
        <a:bodyPr/>
        <a:lstStyle/>
        <a:p>
          <a:endParaRPr lang="zh-TW" altLang="en-US"/>
        </a:p>
      </dgm:t>
    </dgm:pt>
  </dgm:ptLst>
  <dgm:cxnLst>
    <dgm:cxn modelId="{05D754D1-6E3F-41DB-8983-F99E7A24E841}" srcId="{C9485DEA-8F38-476C-A3E1-AA4C1753B5C3}" destId="{0B9E1C31-DA1F-445E-86F2-4CD15F59C516}" srcOrd="1" destOrd="0" parTransId="{9A4A4027-4346-42FE-9CB6-96B9F3D74DA7}" sibTransId="{D8787754-FC89-4929-86D0-46E0A9C54A6F}"/>
    <dgm:cxn modelId="{72DAE319-FD17-4F9A-98C8-AA9C47A1420B}" type="presOf" srcId="{33E390BF-4900-4785-A2F7-E8D8141CB35F}" destId="{F0B0B8F1-DF8C-428F-86D9-5628AEB214D9}" srcOrd="0" destOrd="0" presId="urn:microsoft.com/office/officeart/2005/8/layout/vList4"/>
    <dgm:cxn modelId="{B86D0F52-C228-4976-BBD2-CD44F0522B12}" type="presOf" srcId="{C9485DEA-8F38-476C-A3E1-AA4C1753B5C3}" destId="{63FD70D3-C21F-4FF7-97B5-515A19154511}" srcOrd="0" destOrd="0" presId="urn:microsoft.com/office/officeart/2005/8/layout/vList4"/>
    <dgm:cxn modelId="{3DD35EB6-8F7D-490B-A66E-B6CA8422E0A1}" type="presOf" srcId="{2866F1E8-C7CC-4237-85E5-B28DC6F31B68}" destId="{2EE0B398-233E-4089-AAF8-E20ED087DDA0}" srcOrd="1" destOrd="0" presId="urn:microsoft.com/office/officeart/2005/8/layout/vList4"/>
    <dgm:cxn modelId="{7D8CC064-DB9B-4895-BF58-5FE13454BC68}" type="presOf" srcId="{33E390BF-4900-4785-A2F7-E8D8141CB35F}" destId="{5524F23A-A888-470F-BD6D-5BFDE469318B}" srcOrd="1" destOrd="0" presId="urn:microsoft.com/office/officeart/2005/8/layout/vList4"/>
    <dgm:cxn modelId="{1E9903F4-633F-4057-8E6A-75F58D040C2A}" srcId="{C9485DEA-8F38-476C-A3E1-AA4C1753B5C3}" destId="{7894610F-000D-4A56-A3ED-2778A48BDAB1}" srcOrd="4" destOrd="0" parTransId="{A5122C12-F197-477C-8312-6932A23D1C0D}" sibTransId="{E80B14B1-DFEE-4DAF-8986-EB9A6A8BB8F0}"/>
    <dgm:cxn modelId="{92380BC9-9BA1-44D1-ADD3-230150B886A5}" type="presOf" srcId="{0B9E1C31-DA1F-445E-86F2-4CD15F59C516}" destId="{5652E16F-1EAD-4D5F-9E1E-AB96C8A335C8}" srcOrd="1" destOrd="0" presId="urn:microsoft.com/office/officeart/2005/8/layout/vList4"/>
    <dgm:cxn modelId="{989158B7-41AB-48A5-818E-3B69246CEE63}" type="presOf" srcId="{7894610F-000D-4A56-A3ED-2778A48BDAB1}" destId="{4246D467-8770-4DA7-BD97-0F3A4DD78C26}" srcOrd="0" destOrd="0" presId="urn:microsoft.com/office/officeart/2005/8/layout/vList4"/>
    <dgm:cxn modelId="{B407593C-65B5-448F-9032-83681E2191EF}" srcId="{C9485DEA-8F38-476C-A3E1-AA4C1753B5C3}" destId="{2866F1E8-C7CC-4237-85E5-B28DC6F31B68}" srcOrd="2" destOrd="0" parTransId="{2F9512AA-5060-4BE9-AAB6-EA2F7AAAA828}" sibTransId="{D2493DB2-4BD6-4873-8C10-08D411550E9F}"/>
    <dgm:cxn modelId="{5041A657-B808-4ABE-97AD-B43D90591AC3}" type="presOf" srcId="{7894610F-000D-4A56-A3ED-2778A48BDAB1}" destId="{3CF0FFF9-AD80-4D31-A23F-0456CF8D4187}" srcOrd="1" destOrd="0" presId="urn:microsoft.com/office/officeart/2005/8/layout/vList4"/>
    <dgm:cxn modelId="{D25F9D5E-C5C9-488F-93DC-917F691F9DB3}" srcId="{C9485DEA-8F38-476C-A3E1-AA4C1753B5C3}" destId="{333582E1-6F0E-4C5D-A0B4-438A8EB8C402}" srcOrd="3" destOrd="0" parTransId="{BD98DA3D-06A3-471E-B94D-0B05115CA868}" sibTransId="{F907FB80-5D98-45A6-9854-3B0AD2929A44}"/>
    <dgm:cxn modelId="{9E7DD7C4-C977-46DD-995E-AE748840A347}" type="presOf" srcId="{2866F1E8-C7CC-4237-85E5-B28DC6F31B68}" destId="{148BCB26-A734-46DD-AC18-1C87E664E682}" srcOrd="0" destOrd="0" presId="urn:microsoft.com/office/officeart/2005/8/layout/vList4"/>
    <dgm:cxn modelId="{6D9B7255-33FF-4728-892F-5C341EED6E4E}" type="presOf" srcId="{0B9E1C31-DA1F-445E-86F2-4CD15F59C516}" destId="{BCF40008-0CF2-44BE-96AA-03CCD7CED6C7}" srcOrd="0" destOrd="0" presId="urn:microsoft.com/office/officeart/2005/8/layout/vList4"/>
    <dgm:cxn modelId="{43B0F25D-26DE-49F6-92D8-9C1B4C4B39C4}" type="presOf" srcId="{333582E1-6F0E-4C5D-A0B4-438A8EB8C402}" destId="{09ED1E58-710E-4B65-B32A-B3886FFB928C}" srcOrd="0" destOrd="0" presId="urn:microsoft.com/office/officeart/2005/8/layout/vList4"/>
    <dgm:cxn modelId="{8A1B4589-5AF3-4534-BB5D-E368800578B1}" srcId="{C9485DEA-8F38-476C-A3E1-AA4C1753B5C3}" destId="{33E390BF-4900-4785-A2F7-E8D8141CB35F}" srcOrd="0" destOrd="0" parTransId="{DCB8AC57-F4C9-4178-A83F-3AB9D8405FFC}" sibTransId="{13BC03DA-D720-4B4B-BEFD-13E50603C7D0}"/>
    <dgm:cxn modelId="{6BAD40A1-976D-4926-B8AE-42EDEA09CE2D}" type="presOf" srcId="{333582E1-6F0E-4C5D-A0B4-438A8EB8C402}" destId="{0F0C1D7F-1B5F-4B37-ADD2-311786898A2C}" srcOrd="1" destOrd="0" presId="urn:microsoft.com/office/officeart/2005/8/layout/vList4"/>
    <dgm:cxn modelId="{55A83648-1F78-4751-86CF-DBAE7B792A24}" type="presParOf" srcId="{63FD70D3-C21F-4FF7-97B5-515A19154511}" destId="{8BD84C44-9BD4-4B1A-9519-896B75C7D3D4}" srcOrd="0" destOrd="0" presId="urn:microsoft.com/office/officeart/2005/8/layout/vList4"/>
    <dgm:cxn modelId="{7EBDA83E-ADBC-4E5C-93BB-B9DD09E99434}" type="presParOf" srcId="{8BD84C44-9BD4-4B1A-9519-896B75C7D3D4}" destId="{F0B0B8F1-DF8C-428F-86D9-5628AEB214D9}" srcOrd="0" destOrd="0" presId="urn:microsoft.com/office/officeart/2005/8/layout/vList4"/>
    <dgm:cxn modelId="{2D67FEAC-08E1-4073-9102-518D16CF6EF5}" type="presParOf" srcId="{8BD84C44-9BD4-4B1A-9519-896B75C7D3D4}" destId="{B3B44191-D72F-4F8F-9DC6-1C893C899EF1}" srcOrd="1" destOrd="0" presId="urn:microsoft.com/office/officeart/2005/8/layout/vList4"/>
    <dgm:cxn modelId="{224CDAAD-EF05-4E44-AD16-1CB8020950B3}" type="presParOf" srcId="{8BD84C44-9BD4-4B1A-9519-896B75C7D3D4}" destId="{5524F23A-A888-470F-BD6D-5BFDE469318B}" srcOrd="2" destOrd="0" presId="urn:microsoft.com/office/officeart/2005/8/layout/vList4"/>
    <dgm:cxn modelId="{866969EB-E22A-43C2-B4F8-ED72A144126F}" type="presParOf" srcId="{63FD70D3-C21F-4FF7-97B5-515A19154511}" destId="{FA51DA1C-F4E9-4EB1-80BF-429CE8248873}" srcOrd="1" destOrd="0" presId="urn:microsoft.com/office/officeart/2005/8/layout/vList4"/>
    <dgm:cxn modelId="{35B0EE70-44D6-45FC-ABB9-110F77D65D19}" type="presParOf" srcId="{63FD70D3-C21F-4FF7-97B5-515A19154511}" destId="{A413D1C3-F7DB-495E-A5D3-32B2432355BC}" srcOrd="2" destOrd="0" presId="urn:microsoft.com/office/officeart/2005/8/layout/vList4"/>
    <dgm:cxn modelId="{B751B7F8-9451-4B94-8E84-978960EB8E01}" type="presParOf" srcId="{A413D1C3-F7DB-495E-A5D3-32B2432355BC}" destId="{BCF40008-0CF2-44BE-96AA-03CCD7CED6C7}" srcOrd="0" destOrd="0" presId="urn:microsoft.com/office/officeart/2005/8/layout/vList4"/>
    <dgm:cxn modelId="{47F79BA1-F65B-466C-ADE7-4D93879DA324}" type="presParOf" srcId="{A413D1C3-F7DB-495E-A5D3-32B2432355BC}" destId="{B0ABF1B5-5284-40BA-9E3B-C966BBD42A38}" srcOrd="1" destOrd="0" presId="urn:microsoft.com/office/officeart/2005/8/layout/vList4"/>
    <dgm:cxn modelId="{A657FA90-84EB-4D26-8133-AE06BC7A8BC7}" type="presParOf" srcId="{A413D1C3-F7DB-495E-A5D3-32B2432355BC}" destId="{5652E16F-1EAD-4D5F-9E1E-AB96C8A335C8}" srcOrd="2" destOrd="0" presId="urn:microsoft.com/office/officeart/2005/8/layout/vList4"/>
    <dgm:cxn modelId="{AA879F45-49B7-4F3B-AB4D-3AD48CBE9476}" type="presParOf" srcId="{63FD70D3-C21F-4FF7-97B5-515A19154511}" destId="{6D6DAB45-BE4C-408F-9AC6-AB70D47BCD6D}" srcOrd="3" destOrd="0" presId="urn:microsoft.com/office/officeart/2005/8/layout/vList4"/>
    <dgm:cxn modelId="{E42F53CA-94AE-4CED-993D-2A917F82D07E}" type="presParOf" srcId="{63FD70D3-C21F-4FF7-97B5-515A19154511}" destId="{75117676-160C-4CFB-8F2E-59E49E03FF13}" srcOrd="4" destOrd="0" presId="urn:microsoft.com/office/officeart/2005/8/layout/vList4"/>
    <dgm:cxn modelId="{2F8ADF4D-B427-4A19-808B-34FA228ED9C4}" type="presParOf" srcId="{75117676-160C-4CFB-8F2E-59E49E03FF13}" destId="{148BCB26-A734-46DD-AC18-1C87E664E682}" srcOrd="0" destOrd="0" presId="urn:microsoft.com/office/officeart/2005/8/layout/vList4"/>
    <dgm:cxn modelId="{016E5518-49BC-4B32-A242-7D4D9EF894CC}" type="presParOf" srcId="{75117676-160C-4CFB-8F2E-59E49E03FF13}" destId="{4B5D0D75-7F99-45F5-9958-EE6A457539D1}" srcOrd="1" destOrd="0" presId="urn:microsoft.com/office/officeart/2005/8/layout/vList4"/>
    <dgm:cxn modelId="{BF9D1DCB-BECF-479B-8ADF-9A79B2A1AD9E}" type="presParOf" srcId="{75117676-160C-4CFB-8F2E-59E49E03FF13}" destId="{2EE0B398-233E-4089-AAF8-E20ED087DDA0}" srcOrd="2" destOrd="0" presId="urn:microsoft.com/office/officeart/2005/8/layout/vList4"/>
    <dgm:cxn modelId="{E2666482-37E2-4DD5-9690-7A23B5362754}" type="presParOf" srcId="{63FD70D3-C21F-4FF7-97B5-515A19154511}" destId="{655C8952-27F4-4F90-970D-796ADF404AE5}" srcOrd="5" destOrd="0" presId="urn:microsoft.com/office/officeart/2005/8/layout/vList4"/>
    <dgm:cxn modelId="{465E80A9-849D-449D-BBC7-9F72A26F7800}" type="presParOf" srcId="{63FD70D3-C21F-4FF7-97B5-515A19154511}" destId="{6C579713-D57E-40AA-ADD9-505050EB6C0D}" srcOrd="6" destOrd="0" presId="urn:microsoft.com/office/officeart/2005/8/layout/vList4"/>
    <dgm:cxn modelId="{82169E2A-FB87-4B3D-B9B3-6F5E0C5652E1}" type="presParOf" srcId="{6C579713-D57E-40AA-ADD9-505050EB6C0D}" destId="{09ED1E58-710E-4B65-B32A-B3886FFB928C}" srcOrd="0" destOrd="0" presId="urn:microsoft.com/office/officeart/2005/8/layout/vList4"/>
    <dgm:cxn modelId="{E108FBA5-EAE7-4845-A591-E4380431652F}" type="presParOf" srcId="{6C579713-D57E-40AA-ADD9-505050EB6C0D}" destId="{00EE59D6-E2ED-421A-BEB2-69D568901258}" srcOrd="1" destOrd="0" presId="urn:microsoft.com/office/officeart/2005/8/layout/vList4"/>
    <dgm:cxn modelId="{28B6116E-560B-428E-8FA3-D0C1A4580C01}" type="presParOf" srcId="{6C579713-D57E-40AA-ADD9-505050EB6C0D}" destId="{0F0C1D7F-1B5F-4B37-ADD2-311786898A2C}" srcOrd="2" destOrd="0" presId="urn:microsoft.com/office/officeart/2005/8/layout/vList4"/>
    <dgm:cxn modelId="{87F7DE97-0E1A-457C-B2DE-029167777A6D}" type="presParOf" srcId="{63FD70D3-C21F-4FF7-97B5-515A19154511}" destId="{28232841-2EFE-4461-B380-3AB39B290528}" srcOrd="7" destOrd="0" presId="urn:microsoft.com/office/officeart/2005/8/layout/vList4"/>
    <dgm:cxn modelId="{9331B0A1-CED4-40D1-9429-F9367983AB6F}" type="presParOf" srcId="{63FD70D3-C21F-4FF7-97B5-515A19154511}" destId="{DC3FFDF5-AE28-4175-91EB-5B84584B3D38}" srcOrd="8" destOrd="0" presId="urn:microsoft.com/office/officeart/2005/8/layout/vList4"/>
    <dgm:cxn modelId="{2A802551-0B35-4416-A917-C4384713C963}" type="presParOf" srcId="{DC3FFDF5-AE28-4175-91EB-5B84584B3D38}" destId="{4246D467-8770-4DA7-BD97-0F3A4DD78C26}" srcOrd="0" destOrd="0" presId="urn:microsoft.com/office/officeart/2005/8/layout/vList4"/>
    <dgm:cxn modelId="{D724C093-76F1-48BF-98D2-50BCB9DFBA4B}" type="presParOf" srcId="{DC3FFDF5-AE28-4175-91EB-5B84584B3D38}" destId="{EB2EFD36-9E90-475E-B97D-6324CD71A6FF}" srcOrd="1" destOrd="0" presId="urn:microsoft.com/office/officeart/2005/8/layout/vList4"/>
    <dgm:cxn modelId="{3FBB844E-15B8-4892-BC50-76246BAEB8B9}" type="presParOf" srcId="{DC3FFDF5-AE28-4175-91EB-5B84584B3D38}" destId="{3CF0FFF9-AD80-4D31-A23F-0456CF8D418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33D9-E9FC-4F0F-A207-960953A5AAB9}">
      <dsp:nvSpPr>
        <dsp:cNvPr id="0" name=""/>
        <dsp:cNvSpPr/>
      </dsp:nvSpPr>
      <dsp:spPr>
        <a:xfrm>
          <a:off x="0" y="59736"/>
          <a:ext cx="8651875" cy="7528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「全募兵制」延後施行</a:t>
          </a:r>
          <a:endParaRPr lang="zh-TW" altLang="en-US" sz="2400" kern="1200" dirty="0"/>
        </a:p>
      </dsp:txBody>
      <dsp:txXfrm>
        <a:off x="36753" y="96489"/>
        <a:ext cx="8578369" cy="679389"/>
      </dsp:txXfrm>
    </dsp:sp>
    <dsp:sp modelId="{3D7AD2E4-F48D-4697-B6BE-8896A63BCB2F}">
      <dsp:nvSpPr>
        <dsp:cNvPr id="0" name=""/>
        <dsp:cNvSpPr/>
      </dsp:nvSpPr>
      <dsp:spPr>
        <a:xfrm>
          <a:off x="0" y="812631"/>
          <a:ext cx="865187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zh-TW" altLang="en-US" sz="1900" kern="1200" dirty="0" smtClean="0">
              <a:latin typeface="微軟正黑體" panose="020B0604030504040204" pitchFamily="34" charset="-120"/>
              <a:ea typeface="微軟正黑體" panose="020B0604030504040204" pitchFamily="34" charset="-120"/>
            </a:rPr>
            <a:t>自</a:t>
          </a:r>
          <a:r>
            <a:rPr lang="en-US" altLang="zh-TW" sz="1900" kern="1200" dirty="0" smtClean="0">
              <a:latin typeface="Times New Roman" panose="02020603050405020304" pitchFamily="18" charset="0"/>
              <a:ea typeface="微軟正黑體" panose="020B0604030504040204" pitchFamily="34" charset="-120"/>
              <a:cs typeface="Times New Roman" panose="02020603050405020304" pitchFamily="18" charset="0"/>
            </a:rPr>
            <a:t>2012</a:t>
          </a:r>
          <a:r>
            <a:rPr lang="zh-TW" altLang="en-US" sz="1900" kern="1200" dirty="0" smtClean="0">
              <a:latin typeface="微軟正黑體" panose="020B0604030504040204" pitchFamily="34" charset="-120"/>
              <a:ea typeface="微軟正黑體" panose="020B0604030504040204" pitchFamily="34" charset="-120"/>
            </a:rPr>
            <a:t>年宣布推動募兵制以來，由於補充兵力不足，故施行全募兵制期程一再延宕。</a:t>
          </a:r>
          <a:endParaRPr lang="zh-TW" altLang="en-US" sz="1900" kern="1200" dirty="0">
            <a:latin typeface="微軟正黑體" panose="020B0604030504040204" pitchFamily="34" charset="-120"/>
            <a:ea typeface="微軟正黑體" panose="020B0604030504040204" pitchFamily="34" charset="-120"/>
          </a:endParaRPr>
        </a:p>
      </dsp:txBody>
      <dsp:txXfrm>
        <a:off x="0" y="812631"/>
        <a:ext cx="8651875" cy="819720"/>
      </dsp:txXfrm>
    </dsp:sp>
    <dsp:sp modelId="{1C4A7078-78F7-41D8-B925-BC1F45BA3D34}">
      <dsp:nvSpPr>
        <dsp:cNvPr id="0" name=""/>
        <dsp:cNvSpPr/>
      </dsp:nvSpPr>
      <dsp:spPr>
        <a:xfrm>
          <a:off x="0" y="1632351"/>
          <a:ext cx="8651875" cy="752895"/>
        </a:xfrm>
        <a:prstGeom prst="roundRect">
          <a:avLst/>
        </a:prstGeom>
        <a:solidFill>
          <a:schemeClr val="accent2">
            <a:hueOff val="-2355276"/>
            <a:satOff val="-3145"/>
            <a:lumOff val="18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民眾對於國軍紀律存疑及不佳的觀感</a:t>
          </a:r>
          <a:endParaRPr lang="zh-TW" altLang="en-US" sz="2400" kern="1200" dirty="0"/>
        </a:p>
      </dsp:txBody>
      <dsp:txXfrm>
        <a:off x="36753" y="1669104"/>
        <a:ext cx="8578369" cy="679389"/>
      </dsp:txXfrm>
    </dsp:sp>
    <dsp:sp modelId="{718FA5ED-8687-4DF4-8759-A46E3FCAA26D}">
      <dsp:nvSpPr>
        <dsp:cNvPr id="0" name=""/>
        <dsp:cNvSpPr/>
      </dsp:nvSpPr>
      <dsp:spPr>
        <a:xfrm>
          <a:off x="0" y="2385246"/>
          <a:ext cx="8651875"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zh-TW" altLang="en-US" sz="1900" kern="1200" dirty="0" smtClean="0">
              <a:latin typeface="微軟正黑體" panose="020B0604030504040204" pitchFamily="34" charset="-120"/>
              <a:ea typeface="微軟正黑體" panose="020B0604030504040204" pitchFamily="34" charset="-120"/>
            </a:rPr>
            <a:t>國軍軍紀案件層出不窮，使國人對於軍隊觀感不佳。</a:t>
          </a:r>
          <a:endParaRPr lang="zh-TW" altLang="en-US" sz="1900" kern="1200" dirty="0">
            <a:latin typeface="微軟正黑體" panose="020B0604030504040204" pitchFamily="34" charset="-120"/>
            <a:ea typeface="微軟正黑體" panose="020B0604030504040204" pitchFamily="34" charset="-120"/>
          </a:endParaRPr>
        </a:p>
      </dsp:txBody>
      <dsp:txXfrm>
        <a:off x="0" y="2385246"/>
        <a:ext cx="8651875" cy="447120"/>
      </dsp:txXfrm>
    </dsp:sp>
    <dsp:sp modelId="{942667ED-4A4F-4477-9EEE-B1C2361C1803}">
      <dsp:nvSpPr>
        <dsp:cNvPr id="0" name=""/>
        <dsp:cNvSpPr/>
      </dsp:nvSpPr>
      <dsp:spPr>
        <a:xfrm>
          <a:off x="0" y="2821948"/>
          <a:ext cx="8651875" cy="752895"/>
        </a:xfrm>
        <a:prstGeom prst="roundRect">
          <a:avLst/>
        </a:prstGeom>
        <a:solidFill>
          <a:schemeClr val="accent2">
            <a:hueOff val="-4710551"/>
            <a:satOff val="-6290"/>
            <a:lumOff val="37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居民長期陳抗</a:t>
          </a:r>
          <a:endParaRPr lang="zh-TW" altLang="en-US" sz="2400" kern="1200" dirty="0"/>
        </a:p>
      </dsp:txBody>
      <dsp:txXfrm>
        <a:off x="36753" y="2858701"/>
        <a:ext cx="8578369" cy="679389"/>
      </dsp:txXfrm>
    </dsp:sp>
    <dsp:sp modelId="{BB3307C8-59F1-4656-AD6E-1784F01E21B7}">
      <dsp:nvSpPr>
        <dsp:cNvPr id="0" name=""/>
        <dsp:cNvSpPr/>
      </dsp:nvSpPr>
      <dsp:spPr>
        <a:xfrm>
          <a:off x="0" y="3585262"/>
          <a:ext cx="865187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zh-TW" altLang="en-US" sz="1900" kern="1200" dirty="0" smtClean="0">
              <a:latin typeface="微軟正黑體" panose="020B0604030504040204" pitchFamily="34" charset="-120"/>
              <a:ea typeface="微軟正黑體" panose="020B0604030504040204" pitchFamily="34" charset="-120"/>
            </a:rPr>
            <a:t>由於基地長期進行實彈射擊訓練，對當地環境及生態造成影響，故基地被當地居民列為恆春三害之一。</a:t>
          </a:r>
          <a:endParaRPr lang="zh-TW" altLang="en-US" sz="1900" kern="1200" dirty="0">
            <a:latin typeface="微軟正黑體" panose="020B0604030504040204" pitchFamily="34" charset="-120"/>
            <a:ea typeface="微軟正黑體" panose="020B0604030504040204" pitchFamily="34" charset="-120"/>
          </a:endParaRPr>
        </a:p>
      </dsp:txBody>
      <dsp:txXfrm>
        <a:off x="0" y="3585262"/>
        <a:ext cx="8651875" cy="81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FBFF-17A8-48A2-A278-210E6707AEFE}">
      <dsp:nvSpPr>
        <dsp:cNvPr id="0" name=""/>
        <dsp:cNvSpPr/>
      </dsp:nvSpPr>
      <dsp:spPr>
        <a:xfrm>
          <a:off x="0" y="21328"/>
          <a:ext cx="8651875" cy="90974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TW" altLang="en-US" sz="2900" kern="1200" dirty="0" smtClean="0">
              <a:latin typeface="微軟正黑體" panose="020B0604030504040204" pitchFamily="34" charset="-120"/>
              <a:ea typeface="微軟正黑體" panose="020B0604030504040204" pitchFamily="34" charset="-120"/>
            </a:rPr>
            <a:t>增加兵力來源，順利推動募兵制</a:t>
          </a:r>
          <a:endParaRPr lang="zh-TW" altLang="en-US" sz="2900" kern="1200" dirty="0"/>
        </a:p>
      </dsp:txBody>
      <dsp:txXfrm>
        <a:off x="44410" y="65738"/>
        <a:ext cx="8563055" cy="820928"/>
      </dsp:txXfrm>
    </dsp:sp>
    <dsp:sp modelId="{FD4A7BBE-0C42-4B31-A96E-E42C778BD607}">
      <dsp:nvSpPr>
        <dsp:cNvPr id="0" name=""/>
        <dsp:cNvSpPr/>
      </dsp:nvSpPr>
      <dsp:spPr>
        <a:xfrm>
          <a:off x="0" y="931076"/>
          <a:ext cx="8651875"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latin typeface="微軟正黑體" panose="020B0604030504040204" pitchFamily="34" charset="-120"/>
              <a:ea typeface="微軟正黑體" panose="020B0604030504040204" pitchFamily="34" charset="-120"/>
            </a:rPr>
            <a:t>期望透過活動吸引有志青年加入國軍</a:t>
          </a:r>
          <a:r>
            <a:rPr lang="zh-TW" altLang="en-US" sz="2300" kern="1200" dirty="0" smtClean="0"/>
            <a:t>。</a:t>
          </a:r>
          <a:endParaRPr lang="zh-TW" altLang="en-US" sz="2300" kern="1200" dirty="0"/>
        </a:p>
      </dsp:txBody>
      <dsp:txXfrm>
        <a:off x="0" y="931076"/>
        <a:ext cx="8651875" cy="540269"/>
      </dsp:txXfrm>
    </dsp:sp>
    <dsp:sp modelId="{6746E3CE-3A4B-424B-9EC1-B1FEACA72747}">
      <dsp:nvSpPr>
        <dsp:cNvPr id="0" name=""/>
        <dsp:cNvSpPr/>
      </dsp:nvSpPr>
      <dsp:spPr>
        <a:xfrm>
          <a:off x="0" y="1471346"/>
          <a:ext cx="8651875" cy="90974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TW" altLang="en-US" sz="2900" kern="1200" smtClean="0">
              <a:latin typeface="微軟正黑體" panose="020B0604030504040204" pitchFamily="34" charset="-120"/>
              <a:ea typeface="微軟正黑體" panose="020B0604030504040204" pitchFamily="34" charset="-120"/>
            </a:rPr>
            <a:t>國軍形象塑建</a:t>
          </a:r>
          <a:endParaRPr lang="zh-TW" altLang="en-US" sz="2900" kern="1200" dirty="0"/>
        </a:p>
      </dsp:txBody>
      <dsp:txXfrm>
        <a:off x="44410" y="1515756"/>
        <a:ext cx="8563055" cy="820928"/>
      </dsp:txXfrm>
    </dsp:sp>
    <dsp:sp modelId="{DFE2CE42-2BE1-4695-BC78-0157A508169B}">
      <dsp:nvSpPr>
        <dsp:cNvPr id="0" name=""/>
        <dsp:cNvSpPr/>
      </dsp:nvSpPr>
      <dsp:spPr>
        <a:xfrm>
          <a:off x="0" y="2381094"/>
          <a:ext cx="8651875"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latin typeface="微軟正黑體" panose="020B0604030504040204" pitchFamily="34" charset="-120"/>
              <a:ea typeface="微軟正黑體" panose="020B0604030504040204" pitchFamily="34" charset="-120"/>
            </a:rPr>
            <a:t>適度向國人展示武力，宣揚我國建軍備戰的決心。</a:t>
          </a:r>
          <a:endParaRPr lang="zh-TW" altLang="en-US" sz="2300" kern="1200" dirty="0">
            <a:latin typeface="微軟正黑體" panose="020B0604030504040204" pitchFamily="34" charset="-120"/>
            <a:ea typeface="微軟正黑體" panose="020B0604030504040204" pitchFamily="34" charset="-120"/>
          </a:endParaRPr>
        </a:p>
      </dsp:txBody>
      <dsp:txXfrm>
        <a:off x="0" y="2381094"/>
        <a:ext cx="8651875" cy="540269"/>
      </dsp:txXfrm>
    </dsp:sp>
    <dsp:sp modelId="{BDE6A1AD-EBA7-47B9-BCE1-464DD827E690}">
      <dsp:nvSpPr>
        <dsp:cNvPr id="0" name=""/>
        <dsp:cNvSpPr/>
      </dsp:nvSpPr>
      <dsp:spPr>
        <a:xfrm>
          <a:off x="0" y="2921364"/>
          <a:ext cx="8651875" cy="90974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TW" altLang="en-US" sz="2900" kern="1200" dirty="0" smtClean="0">
              <a:latin typeface="微軟正黑體" panose="020B0604030504040204" pitchFamily="34" charset="-120"/>
              <a:ea typeface="微軟正黑體" panose="020B0604030504040204" pitchFamily="34" charset="-120"/>
            </a:rPr>
            <a:t>推動軍事觀光</a:t>
          </a:r>
          <a:endParaRPr lang="zh-TW" altLang="en-US" sz="2900" kern="1200" dirty="0"/>
        </a:p>
      </dsp:txBody>
      <dsp:txXfrm>
        <a:off x="44410" y="2965774"/>
        <a:ext cx="8563055" cy="820928"/>
      </dsp:txXfrm>
    </dsp:sp>
    <dsp:sp modelId="{FBF9BE30-2977-443F-8DF7-30F4F6DAF28A}">
      <dsp:nvSpPr>
        <dsp:cNvPr id="0" name=""/>
        <dsp:cNvSpPr/>
      </dsp:nvSpPr>
      <dsp:spPr>
        <a:xfrm>
          <a:off x="0" y="3831112"/>
          <a:ext cx="8651875"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latin typeface="微軟正黑體" panose="020B0604030504040204" pitchFamily="34" charset="-120"/>
              <a:ea typeface="微軟正黑體" panose="020B0604030504040204" pitchFamily="34" charset="-120"/>
            </a:rPr>
            <a:t>藉由部隊操演結合活動規劃，創造屏東地區另一觀光特色。</a:t>
          </a:r>
          <a:endParaRPr lang="zh-TW" altLang="en-US" sz="2300" kern="1200" dirty="0">
            <a:latin typeface="微軟正黑體" panose="020B0604030504040204" pitchFamily="34" charset="-120"/>
            <a:ea typeface="微軟正黑體" panose="020B0604030504040204" pitchFamily="34" charset="-120"/>
          </a:endParaRPr>
        </a:p>
      </dsp:txBody>
      <dsp:txXfrm>
        <a:off x="0" y="3831112"/>
        <a:ext cx="8651875" cy="540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D62BE-6C53-4D14-B127-0F94B6C11D7C}">
      <dsp:nvSpPr>
        <dsp:cNvPr id="0" name=""/>
        <dsp:cNvSpPr/>
      </dsp:nvSpPr>
      <dsp:spPr>
        <a:xfrm rot="5400000">
          <a:off x="326716" y="1585979"/>
          <a:ext cx="1072653" cy="1221178"/>
        </a:xfrm>
        <a:prstGeom prst="bentUpArrow">
          <a:avLst>
            <a:gd name="adj1" fmla="val 32840"/>
            <a:gd name="adj2" fmla="val 25000"/>
            <a:gd name="adj3" fmla="val 35780"/>
          </a:avLst>
        </a:prstGeom>
        <a:solidFill>
          <a:schemeClr val="accent2">
            <a:tint val="4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23912-AA91-483F-9B76-86316A32FA73}">
      <dsp:nvSpPr>
        <dsp:cNvPr id="0" name=""/>
        <dsp:cNvSpPr/>
      </dsp:nvSpPr>
      <dsp:spPr>
        <a:xfrm>
          <a:off x="42528" y="396921"/>
          <a:ext cx="1805717" cy="1263943"/>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effectLst/>
              <a:latin typeface="微軟正黑體" panose="020B0604030504040204" pitchFamily="34" charset="-120"/>
              <a:ea typeface="微軟正黑體" panose="020B0604030504040204" pitchFamily="34" charset="-120"/>
              <a:cs typeface="+mn-cs"/>
            </a:rPr>
            <a:t>創造應徵者</a:t>
          </a:r>
          <a:endParaRPr lang="zh-TW" altLang="en-US" sz="3200" kern="1200" dirty="0">
            <a:effectLst/>
            <a:latin typeface="微軟正黑體" panose="020B0604030504040204" pitchFamily="34" charset="-120"/>
            <a:ea typeface="微軟正黑體" panose="020B0604030504040204" pitchFamily="34" charset="-120"/>
            <a:cs typeface="+mn-cs"/>
          </a:endParaRPr>
        </a:p>
      </dsp:txBody>
      <dsp:txXfrm>
        <a:off x="104240" y="458633"/>
        <a:ext cx="1682293" cy="1140519"/>
      </dsp:txXfrm>
    </dsp:sp>
    <dsp:sp modelId="{407F166F-D435-4387-AF9B-97373498B95B}">
      <dsp:nvSpPr>
        <dsp:cNvPr id="0" name=""/>
        <dsp:cNvSpPr/>
      </dsp:nvSpPr>
      <dsp:spPr>
        <a:xfrm>
          <a:off x="1875148" y="585677"/>
          <a:ext cx="4994097" cy="102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smtClean="0">
              <a:solidFill>
                <a:schemeClr val="tx2">
                  <a:lumMod val="75000"/>
                </a:schemeClr>
              </a:solidFill>
              <a:effectLst/>
              <a:latin typeface="微軟正黑體" panose="020B0604030504040204" pitchFamily="34" charset="-120"/>
              <a:ea typeface="微軟正黑體" panose="020B0604030504040204" pitchFamily="34" charset="-120"/>
              <a:cs typeface="+mn-cs"/>
            </a:rPr>
            <a:t>說服潛在應徵者參觀部隊進而報名加入軍隊</a:t>
          </a:r>
          <a:endParaRPr lang="zh-TW" altLang="en-US" sz="2400" kern="1200" dirty="0">
            <a:solidFill>
              <a:schemeClr val="tx2">
                <a:lumMod val="75000"/>
              </a:schemeClr>
            </a:solidFill>
            <a:latin typeface="微軟正黑體" panose="020B0604030504040204" pitchFamily="34" charset="-120"/>
            <a:ea typeface="微軟正黑體" panose="020B0604030504040204" pitchFamily="34" charset="-120"/>
          </a:endParaRPr>
        </a:p>
      </dsp:txBody>
      <dsp:txXfrm>
        <a:off x="1875148" y="585677"/>
        <a:ext cx="4994097" cy="1021574"/>
      </dsp:txXfrm>
    </dsp:sp>
    <dsp:sp modelId="{59E24834-CEFE-411B-9B6C-FDC41C21D5D2}">
      <dsp:nvSpPr>
        <dsp:cNvPr id="0" name=""/>
        <dsp:cNvSpPr/>
      </dsp:nvSpPr>
      <dsp:spPr>
        <a:xfrm rot="5400000">
          <a:off x="2294141" y="3005804"/>
          <a:ext cx="1072653" cy="1221178"/>
        </a:xfrm>
        <a:prstGeom prst="bentUpArrow">
          <a:avLst>
            <a:gd name="adj1" fmla="val 32840"/>
            <a:gd name="adj2" fmla="val 25000"/>
            <a:gd name="adj3" fmla="val 35780"/>
          </a:avLst>
        </a:prstGeom>
        <a:solidFill>
          <a:schemeClr val="accent2">
            <a:tint val="4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6F41E-8AEF-4BE6-A77C-5AEE7E08862B}">
      <dsp:nvSpPr>
        <dsp:cNvPr id="0" name=""/>
        <dsp:cNvSpPr/>
      </dsp:nvSpPr>
      <dsp:spPr>
        <a:xfrm>
          <a:off x="2031612" y="1816746"/>
          <a:ext cx="1805717" cy="1263943"/>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effectLst/>
              <a:latin typeface="微軟正黑體" panose="020B0604030504040204" pitchFamily="34" charset="-120"/>
              <a:ea typeface="微軟正黑體" panose="020B0604030504040204" pitchFamily="34" charset="-120"/>
              <a:cs typeface="+mn-cs"/>
            </a:rPr>
            <a:t>保持應徵狀態</a:t>
          </a:r>
          <a:endParaRPr lang="zh-TW" altLang="en-US" sz="3200" kern="1200" dirty="0">
            <a:effectLst/>
            <a:latin typeface="微軟正黑體" panose="020B0604030504040204" pitchFamily="34" charset="-120"/>
            <a:ea typeface="微軟正黑體" panose="020B0604030504040204" pitchFamily="34" charset="-120"/>
            <a:cs typeface="+mn-cs"/>
          </a:endParaRPr>
        </a:p>
      </dsp:txBody>
      <dsp:txXfrm>
        <a:off x="2093324" y="1878458"/>
        <a:ext cx="1682293" cy="1140519"/>
      </dsp:txXfrm>
    </dsp:sp>
    <dsp:sp modelId="{BD617724-C434-4AA6-BE95-3F46FFC2F888}">
      <dsp:nvSpPr>
        <dsp:cNvPr id="0" name=""/>
        <dsp:cNvSpPr/>
      </dsp:nvSpPr>
      <dsp:spPr>
        <a:xfrm>
          <a:off x="3857178" y="2074347"/>
          <a:ext cx="4567942" cy="87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TW" altLang="zh-TW" sz="2400" kern="1200" dirty="0" smtClean="0">
              <a:solidFill>
                <a:schemeClr val="tx2">
                  <a:lumMod val="75000"/>
                </a:schemeClr>
              </a:solidFill>
              <a:effectLst/>
              <a:latin typeface="微軟正黑體" panose="020B0604030504040204" pitchFamily="34" charset="-120"/>
              <a:ea typeface="微軟正黑體" panose="020B0604030504040204" pitchFamily="34" charset="-120"/>
              <a:cs typeface="+mn-cs"/>
            </a:rPr>
            <a:t>試圖讓應徵者對工作感到興趣</a:t>
          </a:r>
          <a:endParaRPr lang="zh-TW" altLang="en-US" sz="2400" kern="1200" dirty="0">
            <a:solidFill>
              <a:schemeClr val="tx2">
                <a:lumMod val="75000"/>
              </a:schemeClr>
            </a:solidFill>
            <a:effectLst/>
            <a:latin typeface="微軟正黑體" panose="020B0604030504040204" pitchFamily="34" charset="-120"/>
            <a:ea typeface="微軟正黑體" panose="020B0604030504040204" pitchFamily="34" charset="-120"/>
            <a:cs typeface="+mn-cs"/>
          </a:endParaRPr>
        </a:p>
      </dsp:txBody>
      <dsp:txXfrm>
        <a:off x="3857178" y="2074347"/>
        <a:ext cx="4567942" cy="872710"/>
      </dsp:txXfrm>
    </dsp:sp>
    <dsp:sp modelId="{6E7CDA46-5CE3-4D92-824A-CEF2F8F9B642}">
      <dsp:nvSpPr>
        <dsp:cNvPr id="0" name=""/>
        <dsp:cNvSpPr/>
      </dsp:nvSpPr>
      <dsp:spPr>
        <a:xfrm>
          <a:off x="4056855" y="3236572"/>
          <a:ext cx="1805717" cy="1263943"/>
        </a:xfrm>
        <a:prstGeom prst="roundRect">
          <a:avLst>
            <a:gd name="adj" fmla="val 166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00000"/>
            </a:lnSpc>
            <a:spcBef>
              <a:spcPct val="0"/>
            </a:spcBef>
            <a:spcAft>
              <a:spcPts val="0"/>
            </a:spcAft>
          </a:pPr>
          <a:r>
            <a:rPr lang="zh-TW" altLang="en-US" sz="3200" kern="1200" dirty="0" smtClean="0">
              <a:effectLst/>
              <a:latin typeface="微軟正黑體" panose="020B0604030504040204" pitchFamily="34" charset="-120"/>
              <a:ea typeface="微軟正黑體" panose="020B0604030504040204" pitchFamily="34" charset="-120"/>
              <a:cs typeface="+mn-cs"/>
            </a:rPr>
            <a:t>工作</a:t>
          </a:r>
          <a:endParaRPr lang="en-US" altLang="zh-TW" sz="3200" kern="1200" dirty="0" smtClean="0">
            <a:effectLst/>
            <a:latin typeface="微軟正黑體" panose="020B0604030504040204" pitchFamily="34" charset="-120"/>
            <a:ea typeface="微軟正黑體" panose="020B0604030504040204" pitchFamily="34" charset="-120"/>
            <a:cs typeface="+mn-cs"/>
          </a:endParaRPr>
        </a:p>
        <a:p>
          <a:pPr lvl="0" algn="ctr" defTabSz="1422400">
            <a:lnSpc>
              <a:spcPct val="90000"/>
            </a:lnSpc>
            <a:spcBef>
              <a:spcPct val="0"/>
            </a:spcBef>
            <a:spcAft>
              <a:spcPts val="0"/>
            </a:spcAft>
          </a:pPr>
          <a:r>
            <a:rPr lang="zh-TW" altLang="en-US" sz="3200" kern="1200" dirty="0" smtClean="0">
              <a:effectLst/>
              <a:latin typeface="微軟正黑體" panose="020B0604030504040204" pitchFamily="34" charset="-120"/>
              <a:ea typeface="微軟正黑體" panose="020B0604030504040204" pitchFamily="34" charset="-120"/>
              <a:cs typeface="+mn-cs"/>
            </a:rPr>
            <a:t>選擇</a:t>
          </a:r>
          <a:endParaRPr lang="zh-TW" altLang="en-US" sz="3200" kern="1200" dirty="0">
            <a:latin typeface="微軟正黑體" panose="020B0604030504040204" pitchFamily="34" charset="-120"/>
            <a:ea typeface="微軟正黑體" panose="020B0604030504040204" pitchFamily="34" charset="-120"/>
          </a:endParaRPr>
        </a:p>
      </dsp:txBody>
      <dsp:txXfrm>
        <a:off x="4118567" y="3298284"/>
        <a:ext cx="1682293" cy="1140519"/>
      </dsp:txXfrm>
    </dsp:sp>
    <dsp:sp modelId="{8762CC1C-1F11-4732-A459-748AFB6B06A5}">
      <dsp:nvSpPr>
        <dsp:cNvPr id="0" name=""/>
        <dsp:cNvSpPr/>
      </dsp:nvSpPr>
      <dsp:spPr>
        <a:xfrm>
          <a:off x="5878766" y="3369663"/>
          <a:ext cx="2758941" cy="102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TW" altLang="zh-TW" sz="2400" kern="1200" dirty="0" smtClean="0">
              <a:solidFill>
                <a:schemeClr val="tx2">
                  <a:lumMod val="75000"/>
                </a:schemeClr>
              </a:solidFill>
              <a:effectLst/>
              <a:latin typeface="微軟正黑體" panose="020B0604030504040204" pitchFamily="34" charset="-120"/>
              <a:ea typeface="微軟正黑體" panose="020B0604030504040204" pitchFamily="34" charset="-120"/>
              <a:cs typeface="+mn-cs"/>
            </a:rPr>
            <a:t>接受工作並且於入伍日完成報到</a:t>
          </a:r>
          <a:endParaRPr lang="zh-TW" altLang="en-US" sz="2400" kern="1200" dirty="0">
            <a:solidFill>
              <a:schemeClr val="tx2">
                <a:lumMod val="75000"/>
              </a:schemeClr>
            </a:solidFill>
            <a:effectLst/>
            <a:latin typeface="微軟正黑體" panose="020B0604030504040204" pitchFamily="34" charset="-120"/>
            <a:ea typeface="微軟正黑體" panose="020B0604030504040204" pitchFamily="34" charset="-120"/>
            <a:cs typeface="+mn-cs"/>
          </a:endParaRPr>
        </a:p>
      </dsp:txBody>
      <dsp:txXfrm>
        <a:off x="5878766" y="3369663"/>
        <a:ext cx="2758941" cy="1021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A2D29-7A30-4F7A-B1CB-F049D9C579CE}">
      <dsp:nvSpPr>
        <dsp:cNvPr id="0" name=""/>
        <dsp:cNvSpPr/>
      </dsp:nvSpPr>
      <dsp:spPr>
        <a:xfrm>
          <a:off x="1194877" y="2108989"/>
          <a:ext cx="1102124" cy="1102124"/>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微軟正黑體" panose="020B0604030504040204" pitchFamily="34" charset="-120"/>
              <a:ea typeface="微軟正黑體" panose="020B0604030504040204" pitchFamily="34" charset="-120"/>
            </a:rPr>
            <a:t>募兵制</a:t>
          </a:r>
          <a:endParaRPr lang="zh-TW" altLang="en-US" sz="1900" b="1" kern="1200" dirty="0">
            <a:latin typeface="微軟正黑體" panose="020B0604030504040204" pitchFamily="34" charset="-120"/>
            <a:ea typeface="微軟正黑體" panose="020B0604030504040204" pitchFamily="34" charset="-120"/>
          </a:endParaRPr>
        </a:p>
      </dsp:txBody>
      <dsp:txXfrm>
        <a:off x="1356279" y="2270391"/>
        <a:ext cx="779320" cy="779320"/>
      </dsp:txXfrm>
    </dsp:sp>
    <dsp:sp modelId="{CE8ED69F-0496-4850-829C-460B4AD9C8FE}">
      <dsp:nvSpPr>
        <dsp:cNvPr id="0" name=""/>
        <dsp:cNvSpPr/>
      </dsp:nvSpPr>
      <dsp:spPr>
        <a:xfrm rot="12900000">
          <a:off x="443434" y="1902255"/>
          <a:ext cx="889110" cy="314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3B654F-A30D-42A4-A1B3-6DD631C17B8B}">
      <dsp:nvSpPr>
        <dsp:cNvPr id="0" name=""/>
        <dsp:cNvSpPr/>
      </dsp:nvSpPr>
      <dsp:spPr>
        <a:xfrm>
          <a:off x="321" y="1385515"/>
          <a:ext cx="1047018" cy="837614"/>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戰爭型態</a:t>
          </a:r>
          <a:endParaRPr lang="zh-TW" altLang="en-US" sz="1800" b="1" kern="1200" dirty="0">
            <a:latin typeface="微軟正黑體" panose="020B0604030504040204" pitchFamily="34" charset="-120"/>
            <a:ea typeface="微軟正黑體" panose="020B0604030504040204" pitchFamily="34" charset="-120"/>
          </a:endParaRPr>
        </a:p>
      </dsp:txBody>
      <dsp:txXfrm>
        <a:off x="24854" y="1410048"/>
        <a:ext cx="997952" cy="788548"/>
      </dsp:txXfrm>
    </dsp:sp>
    <dsp:sp modelId="{A7BA4B87-4D62-4819-A167-712A87A529FC}">
      <dsp:nvSpPr>
        <dsp:cNvPr id="0" name=""/>
        <dsp:cNvSpPr/>
      </dsp:nvSpPr>
      <dsp:spPr>
        <a:xfrm rot="16200000">
          <a:off x="1301384" y="1455635"/>
          <a:ext cx="889110" cy="314105"/>
        </a:xfrm>
        <a:prstGeom prst="leftArrow">
          <a:avLst>
            <a:gd name="adj1" fmla="val 60000"/>
            <a:gd name="adj2" fmla="val 50000"/>
          </a:avLst>
        </a:prstGeom>
        <a:solidFill>
          <a:schemeClr val="accent4">
            <a:hueOff val="-987791"/>
            <a:satOff val="11154"/>
            <a:lumOff val="5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F4ABC0-7DB4-4719-BC86-64B9B091D6D3}">
      <dsp:nvSpPr>
        <dsp:cNvPr id="0" name=""/>
        <dsp:cNvSpPr/>
      </dsp:nvSpPr>
      <dsp:spPr>
        <a:xfrm>
          <a:off x="1222430" y="749325"/>
          <a:ext cx="1047018" cy="837614"/>
        </a:xfrm>
        <a:prstGeom prst="roundRect">
          <a:avLst>
            <a:gd name="adj" fmla="val 10000"/>
          </a:avLst>
        </a:prstGeom>
        <a:solidFill>
          <a:schemeClr val="accent6">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國際情勢</a:t>
          </a:r>
          <a:endParaRPr lang="zh-TW" altLang="en-US" sz="1800" b="1" kern="1200" dirty="0">
            <a:latin typeface="微軟正黑體" panose="020B0604030504040204" pitchFamily="34" charset="-120"/>
            <a:ea typeface="微軟正黑體" panose="020B0604030504040204" pitchFamily="34" charset="-120"/>
          </a:endParaRPr>
        </a:p>
      </dsp:txBody>
      <dsp:txXfrm>
        <a:off x="1246963" y="773858"/>
        <a:ext cx="997952" cy="788548"/>
      </dsp:txXfrm>
    </dsp:sp>
    <dsp:sp modelId="{6DACA950-6D12-4341-A9FB-BD687C68C621}">
      <dsp:nvSpPr>
        <dsp:cNvPr id="0" name=""/>
        <dsp:cNvSpPr/>
      </dsp:nvSpPr>
      <dsp:spPr>
        <a:xfrm rot="19500000">
          <a:off x="2159335" y="1902255"/>
          <a:ext cx="889110" cy="314105"/>
        </a:xfrm>
        <a:prstGeom prst="leftArrow">
          <a:avLst>
            <a:gd name="adj1" fmla="val 60000"/>
            <a:gd name="adj2" fmla="val 50000"/>
          </a:avLst>
        </a:prstGeom>
        <a:solidFill>
          <a:schemeClr val="accent4">
            <a:hueOff val="-1975582"/>
            <a:satOff val="22309"/>
            <a:lumOff val="11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494A3-BFB4-4B18-B9F9-B23117991AED}">
      <dsp:nvSpPr>
        <dsp:cNvPr id="0" name=""/>
        <dsp:cNvSpPr/>
      </dsp:nvSpPr>
      <dsp:spPr>
        <a:xfrm>
          <a:off x="2444539" y="1385515"/>
          <a:ext cx="1047018" cy="83761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人員素質</a:t>
          </a:r>
          <a:endParaRPr lang="zh-TW" altLang="en-US" sz="1800" b="1" kern="1200" dirty="0">
            <a:latin typeface="微軟正黑體" panose="020B0604030504040204" pitchFamily="34" charset="-120"/>
            <a:ea typeface="微軟正黑體" panose="020B0604030504040204" pitchFamily="34" charset="-120"/>
          </a:endParaRPr>
        </a:p>
      </dsp:txBody>
      <dsp:txXfrm>
        <a:off x="2469072" y="1410048"/>
        <a:ext cx="997952" cy="788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A8498-C990-4152-80C2-89EF6CE07DED}">
      <dsp:nvSpPr>
        <dsp:cNvPr id="0" name=""/>
        <dsp:cNvSpPr/>
      </dsp:nvSpPr>
      <dsp:spPr>
        <a:xfrm rot="10800000">
          <a:off x="0" y="0"/>
          <a:ext cx="8651875" cy="1488545"/>
        </a:xfrm>
        <a:prstGeom prst="trapezoid">
          <a:avLst>
            <a:gd name="adj" fmla="val 96872"/>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微軟正黑體" panose="020B0604030504040204" pitchFamily="34" charset="-120"/>
              <a:ea typeface="微軟正黑體" panose="020B0604030504040204" pitchFamily="34" charset="-120"/>
            </a:rPr>
            <a:t>察覺</a:t>
          </a:r>
          <a:endParaRPr lang="zh-TW" altLang="en-US" sz="4000" kern="1200" dirty="0">
            <a:latin typeface="微軟正黑體" panose="020B0604030504040204" pitchFamily="34" charset="-120"/>
            <a:ea typeface="微軟正黑體" panose="020B0604030504040204" pitchFamily="34" charset="-120"/>
          </a:endParaRPr>
        </a:p>
      </dsp:txBody>
      <dsp:txXfrm rot="-10800000">
        <a:off x="1514078" y="0"/>
        <a:ext cx="5623718" cy="1488545"/>
      </dsp:txXfrm>
    </dsp:sp>
    <dsp:sp modelId="{B1A3BA54-13B6-45D1-A925-2E648B4BB1D6}">
      <dsp:nvSpPr>
        <dsp:cNvPr id="0" name=""/>
        <dsp:cNvSpPr/>
      </dsp:nvSpPr>
      <dsp:spPr>
        <a:xfrm rot="10800000">
          <a:off x="1441979" y="1488545"/>
          <a:ext cx="5767916" cy="1488545"/>
        </a:xfrm>
        <a:prstGeom prst="trapezoid">
          <a:avLst>
            <a:gd name="adj" fmla="val 96872"/>
          </a:avLst>
        </a:prstGeom>
        <a:solidFill>
          <a:schemeClr val="accent4">
            <a:hueOff val="-987791"/>
            <a:satOff val="11154"/>
            <a:lumOff val="5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微軟正黑體" panose="020B0604030504040204" pitchFamily="34" charset="-120"/>
              <a:ea typeface="微軟正黑體" panose="020B0604030504040204" pitchFamily="34" charset="-120"/>
            </a:rPr>
            <a:t>吸引</a:t>
          </a:r>
          <a:endParaRPr lang="zh-TW" altLang="en-US" sz="4000" kern="1200" dirty="0">
            <a:latin typeface="微軟正黑體" panose="020B0604030504040204" pitchFamily="34" charset="-120"/>
            <a:ea typeface="微軟正黑體" panose="020B0604030504040204" pitchFamily="34" charset="-120"/>
          </a:endParaRPr>
        </a:p>
      </dsp:txBody>
      <dsp:txXfrm rot="-10800000">
        <a:off x="2451364" y="1488545"/>
        <a:ext cx="3749145" cy="1488545"/>
      </dsp:txXfrm>
    </dsp:sp>
    <dsp:sp modelId="{48D45CA2-37A0-4CE6-AAC8-CD2F9F6B6771}">
      <dsp:nvSpPr>
        <dsp:cNvPr id="0" name=""/>
        <dsp:cNvSpPr/>
      </dsp:nvSpPr>
      <dsp:spPr>
        <a:xfrm rot="10800000">
          <a:off x="2883958" y="2977091"/>
          <a:ext cx="2883958" cy="1488545"/>
        </a:xfrm>
        <a:prstGeom prst="trapezoid">
          <a:avLst>
            <a:gd name="adj" fmla="val 96872"/>
          </a:avLst>
        </a:prstGeom>
        <a:solidFill>
          <a:schemeClr val="accent4">
            <a:hueOff val="-1975582"/>
            <a:satOff val="22309"/>
            <a:lumOff val="11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微軟正黑體" panose="020B0604030504040204" pitchFamily="34" charset="-120"/>
              <a:ea typeface="微軟正黑體" panose="020B0604030504040204" pitchFamily="34" charset="-120"/>
            </a:rPr>
            <a:t>鎖定</a:t>
          </a:r>
          <a:endParaRPr lang="zh-TW" altLang="en-US" sz="4000" kern="1200" dirty="0">
            <a:latin typeface="微軟正黑體" panose="020B0604030504040204" pitchFamily="34" charset="-120"/>
            <a:ea typeface="微軟正黑體" panose="020B0604030504040204" pitchFamily="34" charset="-120"/>
          </a:endParaRPr>
        </a:p>
      </dsp:txBody>
      <dsp:txXfrm rot="-10800000">
        <a:off x="2883958" y="2977091"/>
        <a:ext cx="2883958" cy="1488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0B8F1-DF8C-428F-86D9-5628AEB214D9}">
      <dsp:nvSpPr>
        <dsp:cNvPr id="0" name=""/>
        <dsp:cNvSpPr/>
      </dsp:nvSpPr>
      <dsp:spPr>
        <a:xfrm>
          <a:off x="0" y="0"/>
          <a:ext cx="8651875" cy="9063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sz="2400" kern="1200" dirty="0" smtClean="0">
              <a:latin typeface="微軟正黑體" panose="020B0604030504040204" pitchFamily="34" charset="-120"/>
              <a:ea typeface="微軟正黑體" panose="020B0604030504040204" pitchFamily="34" charset="-120"/>
            </a:rPr>
            <a:t>國防部發言人</a:t>
          </a:r>
          <a:r>
            <a:rPr lang="en-US" sz="2400" kern="1200" dirty="0" smtClean="0">
              <a:latin typeface="微軟正黑體" panose="020B0604030504040204" pitchFamily="34" charset="-120"/>
              <a:ea typeface="微軟正黑體" panose="020B0604030504040204" pitchFamily="34" charset="-120"/>
            </a:rPr>
            <a:t>FB</a:t>
          </a:r>
          <a:r>
            <a:rPr lang="zh-TW" sz="2400" kern="1200" dirty="0" smtClean="0">
              <a:latin typeface="微軟正黑體" panose="020B0604030504040204" pitchFamily="34" charset="-120"/>
              <a:ea typeface="微軟正黑體" panose="020B0604030504040204" pitchFamily="34" charset="-120"/>
            </a:rPr>
            <a:t>粉絲專頁發布活動訊息及內容</a:t>
          </a:r>
          <a:endParaRPr lang="zh-TW" altLang="en-US" sz="2400" kern="1200" dirty="0">
            <a:latin typeface="微軟正黑體" panose="020B0604030504040204" pitchFamily="34" charset="-120"/>
            <a:ea typeface="微軟正黑體" panose="020B0604030504040204" pitchFamily="34" charset="-120"/>
          </a:endParaRPr>
        </a:p>
      </dsp:txBody>
      <dsp:txXfrm>
        <a:off x="1821006" y="0"/>
        <a:ext cx="6830868" cy="906312"/>
      </dsp:txXfrm>
    </dsp:sp>
    <dsp:sp modelId="{B3B44191-D72F-4F8F-9DC6-1C893C899EF1}">
      <dsp:nvSpPr>
        <dsp:cNvPr id="0" name=""/>
        <dsp:cNvSpPr/>
      </dsp:nvSpPr>
      <dsp:spPr>
        <a:xfrm>
          <a:off x="90631" y="90631"/>
          <a:ext cx="1730375" cy="725050"/>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40008-0CF2-44BE-96AA-03CCD7CED6C7}">
      <dsp:nvSpPr>
        <dsp:cNvPr id="0" name=""/>
        <dsp:cNvSpPr/>
      </dsp:nvSpPr>
      <dsp:spPr>
        <a:xfrm>
          <a:off x="0" y="996944"/>
          <a:ext cx="8651875" cy="906312"/>
        </a:xfrm>
        <a:prstGeom prst="roundRect">
          <a:avLst>
            <a:gd name="adj" fmla="val 10000"/>
          </a:avLst>
        </a:prstGeom>
        <a:solidFill>
          <a:srgbClr val="0066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活動內容公布於校園</a:t>
          </a:r>
          <a:endParaRPr lang="zh-TW" altLang="en-US" sz="2400" kern="1200" dirty="0">
            <a:latin typeface="微軟正黑體" panose="020B0604030504040204" pitchFamily="34" charset="-120"/>
            <a:ea typeface="微軟正黑體" panose="020B0604030504040204" pitchFamily="34" charset="-120"/>
          </a:endParaRPr>
        </a:p>
      </dsp:txBody>
      <dsp:txXfrm>
        <a:off x="1821006" y="996944"/>
        <a:ext cx="6830868" cy="906312"/>
      </dsp:txXfrm>
    </dsp:sp>
    <dsp:sp modelId="{B0ABF1B5-5284-40BA-9E3B-C966BBD42A38}">
      <dsp:nvSpPr>
        <dsp:cNvPr id="0" name=""/>
        <dsp:cNvSpPr/>
      </dsp:nvSpPr>
      <dsp:spPr>
        <a:xfrm>
          <a:off x="90631" y="1087575"/>
          <a:ext cx="1730375" cy="725050"/>
        </a:xfrm>
        <a:prstGeom prst="roundRect">
          <a:avLst>
            <a:gd name="adj" fmla="val 10000"/>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BCB26-A734-46DD-AC18-1C87E664E682}">
      <dsp:nvSpPr>
        <dsp:cNvPr id="0" name=""/>
        <dsp:cNvSpPr/>
      </dsp:nvSpPr>
      <dsp:spPr>
        <a:xfrm>
          <a:off x="0" y="1993888"/>
          <a:ext cx="8651875" cy="906312"/>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ts val="27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文宣心戰車於墾丁大街廣播宣傳</a:t>
          </a:r>
          <a:endParaRPr lang="en-US" altLang="zh-TW" sz="2400" kern="1200" dirty="0" smtClean="0">
            <a:latin typeface="微軟正黑體" panose="020B0604030504040204" pitchFamily="34" charset="-120"/>
            <a:ea typeface="微軟正黑體" panose="020B0604030504040204" pitchFamily="34" charset="-120"/>
          </a:endParaRPr>
        </a:p>
        <a:p>
          <a:pPr lvl="0" algn="l" defTabSz="1066800">
            <a:lnSpc>
              <a:spcPts val="27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公路局路況顯示器上顯示</a:t>
          </a:r>
          <a:endParaRPr lang="zh-TW" altLang="en-US" sz="2400" kern="1200" dirty="0">
            <a:latin typeface="微軟正黑體" panose="020B0604030504040204" pitchFamily="34" charset="-120"/>
            <a:ea typeface="微軟正黑體" panose="020B0604030504040204" pitchFamily="34" charset="-120"/>
          </a:endParaRPr>
        </a:p>
      </dsp:txBody>
      <dsp:txXfrm>
        <a:off x="1821006" y="1993888"/>
        <a:ext cx="6830868" cy="906312"/>
      </dsp:txXfrm>
    </dsp:sp>
    <dsp:sp modelId="{4B5D0D75-7F99-45F5-9958-EE6A457539D1}">
      <dsp:nvSpPr>
        <dsp:cNvPr id="0" name=""/>
        <dsp:cNvSpPr/>
      </dsp:nvSpPr>
      <dsp:spPr>
        <a:xfrm>
          <a:off x="90631" y="2084519"/>
          <a:ext cx="1730375" cy="725050"/>
        </a:xfrm>
        <a:prstGeom prst="roundRect">
          <a:avLst>
            <a:gd name="adj" fmla="val 10000"/>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D1E58-710E-4B65-B32A-B3886FFB928C}">
      <dsp:nvSpPr>
        <dsp:cNvPr id="0" name=""/>
        <dsp:cNvSpPr/>
      </dsp:nvSpPr>
      <dsp:spPr>
        <a:xfrm>
          <a:off x="0" y="2990832"/>
          <a:ext cx="8651875" cy="906312"/>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ts val="27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合作飯店民宿業者於大廳放置活動海</a:t>
          </a:r>
          <a:r>
            <a:rPr lang="zh-TW" altLang="en-US" sz="2400" kern="1200" dirty="0" smtClean="0">
              <a:latin typeface="微軟正黑體" panose="020B0604030504040204" pitchFamily="34" charset="-120"/>
              <a:ea typeface="微軟正黑體" panose="020B0604030504040204" pitchFamily="34" charset="-120"/>
            </a:rPr>
            <a:t>報</a:t>
          </a:r>
          <a:endParaRPr lang="en-US" altLang="zh-TW" sz="2400" kern="1200" dirty="0" smtClean="0">
            <a:latin typeface="微軟正黑體" panose="020B0604030504040204" pitchFamily="34" charset="-120"/>
            <a:ea typeface="微軟正黑體" panose="020B0604030504040204" pitchFamily="34" charset="-120"/>
          </a:endParaRPr>
        </a:p>
        <a:p>
          <a:pPr lvl="0" algn="l" defTabSz="1066800">
            <a:lnSpc>
              <a:spcPts val="27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電子</a:t>
          </a:r>
          <a:r>
            <a:rPr lang="zh-TW" altLang="en-US" sz="2400" kern="1200" dirty="0" smtClean="0">
              <a:latin typeface="微軟正黑體" panose="020B0604030504040204" pitchFamily="34" charset="-120"/>
              <a:ea typeface="微軟正黑體" panose="020B0604030504040204" pitchFamily="34" charset="-120"/>
            </a:rPr>
            <a:t>看</a:t>
          </a:r>
          <a:r>
            <a:rPr lang="zh-TW" sz="2400" kern="1200" dirty="0" smtClean="0">
              <a:latin typeface="微軟正黑體" panose="020B0604030504040204" pitchFamily="34" charset="-120"/>
              <a:ea typeface="微軟正黑體" panose="020B0604030504040204" pitchFamily="34" charset="-120"/>
            </a:rPr>
            <a:t>板</a:t>
          </a:r>
          <a:r>
            <a:rPr lang="zh-TW" altLang="en-US" sz="2400" kern="1200" dirty="0" smtClean="0">
              <a:latin typeface="微軟正黑體" panose="020B0604030504040204" pitchFamily="34" charset="-120"/>
              <a:ea typeface="微軟正黑體" panose="020B0604030504040204" pitchFamily="34" charset="-120"/>
            </a:rPr>
            <a:t>播</a:t>
          </a:r>
          <a:r>
            <a:rPr lang="zh-TW" sz="2400" kern="1200" dirty="0" smtClean="0">
              <a:latin typeface="微軟正黑體" panose="020B0604030504040204" pitchFamily="34" charset="-120"/>
              <a:ea typeface="微軟正黑體" panose="020B0604030504040204" pitchFamily="34" charset="-120"/>
            </a:rPr>
            <a:t>放</a:t>
          </a:r>
          <a:r>
            <a:rPr lang="zh-TW" altLang="en-US" sz="2400" kern="1200" dirty="0" smtClean="0">
              <a:latin typeface="微軟正黑體" panose="020B0604030504040204" pitchFamily="34" charset="-120"/>
              <a:ea typeface="微軟正黑體" panose="020B0604030504040204" pitchFamily="34" charset="-120"/>
            </a:rPr>
            <a:t>活動</a:t>
          </a:r>
          <a:r>
            <a:rPr lang="zh-TW" sz="2400" kern="1200" dirty="0" smtClean="0">
              <a:latin typeface="微軟正黑體" panose="020B0604030504040204" pitchFamily="34" charset="-120"/>
              <a:ea typeface="微軟正黑體" panose="020B0604030504040204" pitchFamily="34" charset="-120"/>
            </a:rPr>
            <a:t>訊息跑馬</a:t>
          </a:r>
          <a:r>
            <a:rPr lang="zh-TW" altLang="en-US" sz="2400" kern="1200" dirty="0" smtClean="0">
              <a:latin typeface="微軟正黑體" panose="020B0604030504040204" pitchFamily="34" charset="-120"/>
              <a:ea typeface="微軟正黑體" panose="020B0604030504040204" pitchFamily="34" charset="-120"/>
            </a:rPr>
            <a:t>燈</a:t>
          </a:r>
          <a:endParaRPr lang="zh-TW" altLang="en-US" sz="2400" kern="1200" dirty="0">
            <a:latin typeface="微軟正黑體" panose="020B0604030504040204" pitchFamily="34" charset="-120"/>
            <a:ea typeface="微軟正黑體" panose="020B0604030504040204" pitchFamily="34" charset="-120"/>
          </a:endParaRPr>
        </a:p>
      </dsp:txBody>
      <dsp:txXfrm>
        <a:off x="1821006" y="2990832"/>
        <a:ext cx="6830868" cy="906312"/>
      </dsp:txXfrm>
    </dsp:sp>
    <dsp:sp modelId="{00EE59D6-E2ED-421A-BEB2-69D568901258}">
      <dsp:nvSpPr>
        <dsp:cNvPr id="0" name=""/>
        <dsp:cNvSpPr/>
      </dsp:nvSpPr>
      <dsp:spPr>
        <a:xfrm>
          <a:off x="90631" y="3081463"/>
          <a:ext cx="1730375" cy="725050"/>
        </a:xfrm>
        <a:prstGeom prst="roundRect">
          <a:avLst>
            <a:gd name="adj" fmla="val 10000"/>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6D467-8770-4DA7-BD97-0F3A4DD78C26}">
      <dsp:nvSpPr>
        <dsp:cNvPr id="0" name=""/>
        <dsp:cNvSpPr/>
      </dsp:nvSpPr>
      <dsp:spPr>
        <a:xfrm>
          <a:off x="0" y="3987776"/>
          <a:ext cx="8651875" cy="906312"/>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ts val="2700"/>
            </a:lnSpc>
            <a:spcBef>
              <a:spcPct val="0"/>
            </a:spcBef>
            <a:spcAft>
              <a:spcPts val="0"/>
            </a:spcAft>
          </a:pPr>
          <a:r>
            <a:rPr lang="zh-TW" sz="2400" kern="1200" dirty="0" smtClean="0"/>
            <a:t>配合基地部隊演訓公告，委託屏南有線電視播放跑馬燈，將活動訊息透過電視對外宣傳</a:t>
          </a:r>
          <a:endParaRPr lang="zh-TW" altLang="en-US" sz="2400" kern="1200" dirty="0">
            <a:latin typeface="微軟正黑體" panose="020B0604030504040204" pitchFamily="34" charset="-120"/>
            <a:ea typeface="微軟正黑體" panose="020B0604030504040204" pitchFamily="34" charset="-120"/>
          </a:endParaRPr>
        </a:p>
      </dsp:txBody>
      <dsp:txXfrm>
        <a:off x="1821006" y="3987776"/>
        <a:ext cx="6830868" cy="906312"/>
      </dsp:txXfrm>
    </dsp:sp>
    <dsp:sp modelId="{EB2EFD36-9E90-475E-B97D-6324CD71A6FF}">
      <dsp:nvSpPr>
        <dsp:cNvPr id="0" name=""/>
        <dsp:cNvSpPr/>
      </dsp:nvSpPr>
      <dsp:spPr>
        <a:xfrm>
          <a:off x="90631" y="4078407"/>
          <a:ext cx="1730375" cy="725050"/>
        </a:xfrm>
        <a:prstGeom prst="roundRect">
          <a:avLst>
            <a:gd name="adj" fmla="val 10000"/>
          </a:avLst>
        </a:prstGeom>
        <a:solidFill>
          <a:schemeClr val="accent6">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AF4B4831-6EDE-4381-82B7-E0E06AECEE4B}" type="datetimeFigureOut">
              <a:rPr lang="zh-TW" altLang="en-US" smtClean="0"/>
              <a:t>2017/9/2</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506D2C4-6A25-4141-8B3A-4D439EA8307C}" type="slidenum">
              <a:rPr lang="zh-TW" altLang="en-US" smtClean="0"/>
              <a:t>‹#›</a:t>
            </a:fld>
            <a:endParaRPr lang="zh-TW" altLang="en-US"/>
          </a:p>
        </p:txBody>
      </p:sp>
    </p:spTree>
    <p:extLst>
      <p:ext uri="{BB962C8B-B14F-4D97-AF65-F5344CB8AC3E}">
        <p14:creationId xmlns:p14="http://schemas.microsoft.com/office/powerpoint/2010/main" val="58866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ews.pts.org.tw/article/254225?NEENO=2542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ews.pts.org.tw/article/254225?NEENO=2542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隨著時代變遷、國際情勢的改變，「以量取勝」的戰爭型態已不復見，取而代之的戰爭模式為專業精銳士兵運用高科技武器來執行作戰任務，故募兵制的推動成為了世界趨勢。三軍聯訓基地位於屏東縣，為國軍南部主要實彈演練場地，本研究將依照基地地理位置、環境特性來規劃體驗活動，嘗試推動有別於營區開放及暑期戰鬥活動之可行性</a:t>
            </a:r>
            <a:r>
              <a:rPr lang="zh-TW" altLang="en-US"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a:t>
            </a:fld>
            <a:endParaRPr lang="zh-TW" altLang="en-US"/>
          </a:p>
        </p:txBody>
      </p:sp>
    </p:spTree>
    <p:extLst>
      <p:ext uri="{BB962C8B-B14F-4D97-AF65-F5344CB8AC3E}">
        <p14:creationId xmlns:p14="http://schemas.microsoft.com/office/powerpoint/2010/main" val="71171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Barber(1998)</a:t>
            </a:r>
            <a:r>
              <a:rPr lang="zh-TW" altLang="zh-TW" sz="1200" kern="1200" dirty="0" smtClean="0">
                <a:solidFill>
                  <a:schemeClr val="tx1"/>
                </a:solidFill>
                <a:effectLst/>
                <a:latin typeface="+mn-lt"/>
                <a:ea typeface="+mn-ea"/>
                <a:cs typeface="+mn-cs"/>
              </a:rPr>
              <a:t>提出招募的三個階段：</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以軍中的例子來說</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創造應徵者</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工作選擇試圖說服潛在應徵者參觀部隊進而報名加入軍隊</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保持應徵狀態</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試圖讓應徵者對工作感到興趣，例如藉由鼓勵他們參加甄選及考試</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工作選擇</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最後試圖說服求職者接受軍方提供的工作並且於入伍日完成報到</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11</a:t>
            </a:fld>
            <a:endParaRPr lang="zh-TW" altLang="en-US"/>
          </a:p>
        </p:txBody>
      </p:sp>
    </p:spTree>
    <p:extLst>
      <p:ext uri="{BB962C8B-B14F-4D97-AF65-F5344CB8AC3E}">
        <p14:creationId xmlns:p14="http://schemas.microsoft.com/office/powerpoint/2010/main" val="34957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美國早在</a:t>
            </a:r>
            <a:r>
              <a:rPr lang="en-US" altLang="zh-TW" sz="1200" kern="1200" dirty="0" smtClean="0">
                <a:solidFill>
                  <a:schemeClr val="tx1"/>
                </a:solidFill>
                <a:effectLst/>
                <a:latin typeface="+mn-lt"/>
                <a:ea typeface="+mn-ea"/>
                <a:cs typeface="+mn-cs"/>
              </a:rPr>
              <a:t>1973</a:t>
            </a:r>
            <a:r>
              <a:rPr lang="zh-TW" altLang="zh-TW" sz="1200" kern="1200" dirty="0" smtClean="0">
                <a:solidFill>
                  <a:schemeClr val="tx1"/>
                </a:solidFill>
                <a:effectLst/>
                <a:latin typeface="+mn-lt"/>
                <a:ea typeface="+mn-ea"/>
                <a:cs typeface="+mn-cs"/>
              </a:rPr>
              <a:t>年施行全志願役部隊</a:t>
            </a:r>
            <a:r>
              <a:rPr lang="en-US" altLang="zh-TW" sz="1200" kern="1200" dirty="0" smtClean="0">
                <a:solidFill>
                  <a:schemeClr val="tx1"/>
                </a:solidFill>
                <a:effectLst/>
                <a:latin typeface="+mn-lt"/>
                <a:ea typeface="+mn-ea"/>
                <a:cs typeface="+mn-cs"/>
              </a:rPr>
              <a:t>(All volunteer force, AVF)</a:t>
            </a:r>
            <a:r>
              <a:rPr lang="zh-TW" altLang="zh-TW" sz="1200" kern="1200" dirty="0" smtClean="0">
                <a:solidFill>
                  <a:schemeClr val="tx1"/>
                </a:solidFill>
                <a:effectLst/>
                <a:latin typeface="+mn-lt"/>
                <a:ea typeface="+mn-ea"/>
                <a:cs typeface="+mn-cs"/>
              </a:rPr>
              <a:t>，宣布停止利用徵兵來填補兵源，探討推動募兵制之原因，除戰爭型態轉變及國際情勢變化，實行募兵制的兵力役期較徵兵制長，能減少退補頻繁之訓練資源消耗，並且使服役役期較長之志願役人員朝向專業化發展，增強國防力量。</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12</a:t>
            </a:fld>
            <a:endParaRPr lang="zh-TW" altLang="en-US"/>
          </a:p>
        </p:txBody>
      </p:sp>
    </p:spTree>
    <p:extLst>
      <p:ext uri="{BB962C8B-B14F-4D97-AF65-F5344CB8AC3E}">
        <p14:creationId xmlns:p14="http://schemas.microsoft.com/office/powerpoint/2010/main" val="82098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美國政府審計辦公室</a:t>
            </a:r>
            <a:r>
              <a:rPr lang="zh-TW" altLang="en-US" sz="1200" kern="1200" dirty="0" smtClean="0">
                <a:solidFill>
                  <a:schemeClr val="tx1"/>
                </a:solidFill>
                <a:effectLst/>
                <a:latin typeface="+mn-lt"/>
                <a:ea typeface="+mn-ea"/>
                <a:cs typeface="+mn-cs"/>
              </a:rPr>
              <a:t>提出</a:t>
            </a:r>
            <a:r>
              <a:rPr lang="zh-TW" altLang="zh-TW" sz="1200" kern="1200" dirty="0" smtClean="0">
                <a:solidFill>
                  <a:schemeClr val="tx1"/>
                </a:solidFill>
                <a:effectLst/>
                <a:latin typeface="+mn-lt"/>
                <a:ea typeface="+mn-ea"/>
                <a:cs typeface="+mn-cs"/>
              </a:rPr>
              <a:t>軍隊廣告的目標主要是吸引潛在具從軍意志的人，並建立品牌印象使青年確定從軍是最符合其興趣、理想及目標，從而決定走入軍隊</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察覺</a:t>
            </a:r>
            <a:r>
              <a:rPr lang="en-US" altLang="zh-TW" sz="1200" kern="1200" dirty="0" smtClean="0">
                <a:solidFill>
                  <a:schemeClr val="tx1"/>
                </a:solidFill>
                <a:effectLst/>
                <a:latin typeface="+mn-lt"/>
                <a:ea typeface="+mn-ea"/>
                <a:cs typeface="+mn-cs"/>
              </a:rPr>
              <a:t>(Awareness)</a:t>
            </a:r>
            <a:r>
              <a:rPr lang="zh-TW" altLang="zh-TW" sz="1200" kern="1200" dirty="0" smtClean="0">
                <a:solidFill>
                  <a:schemeClr val="tx1"/>
                </a:solidFill>
                <a:effectLst/>
                <a:latin typeface="+mn-lt"/>
                <a:ea typeface="+mn-ea"/>
                <a:cs typeface="+mn-cs"/>
              </a:rPr>
              <a:t>—透過廣告（如：電視廣告、標語和招募宣傳冊）讓民眾知道軍隊正在招募青年從軍</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吸引</a:t>
            </a:r>
            <a:r>
              <a:rPr lang="en-US" altLang="zh-TW" sz="1200" kern="1200" dirty="0" smtClean="0">
                <a:solidFill>
                  <a:schemeClr val="tx1"/>
                </a:solidFill>
                <a:effectLst/>
                <a:latin typeface="+mn-lt"/>
                <a:ea typeface="+mn-ea"/>
                <a:cs typeface="+mn-cs"/>
              </a:rPr>
              <a:t>(Engagement)</a:t>
            </a:r>
            <a:r>
              <a:rPr lang="zh-TW" altLang="zh-TW" sz="1200" kern="1200" dirty="0" smtClean="0">
                <a:solidFill>
                  <a:schemeClr val="tx1"/>
                </a:solidFill>
                <a:effectLst/>
                <a:latin typeface="+mn-lt"/>
                <a:ea typeface="+mn-ea"/>
                <a:cs typeface="+mn-cs"/>
              </a:rPr>
              <a:t>—廣告瞄準有意願從軍或是將從軍列為職業選擇之一的族群，在此階段需要利用一些媒介（如：人才招募網頁和社交網站）來吸引青年造訪網站以了解更多從軍的資訊</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鎖定</a:t>
            </a:r>
            <a:r>
              <a:rPr lang="en-US" altLang="zh-TW" sz="1200" kern="1200" dirty="0" smtClean="0">
                <a:solidFill>
                  <a:schemeClr val="tx1"/>
                </a:solidFill>
                <a:effectLst/>
                <a:latin typeface="+mn-lt"/>
                <a:ea typeface="+mn-ea"/>
                <a:cs typeface="+mn-cs"/>
              </a:rPr>
              <a:t>(Lead Generation)</a:t>
            </a:r>
            <a:r>
              <a:rPr lang="zh-TW" altLang="zh-TW" sz="1200" kern="1200" dirty="0" smtClean="0">
                <a:solidFill>
                  <a:schemeClr val="tx1"/>
                </a:solidFill>
                <a:effectLst/>
                <a:latin typeface="+mn-lt"/>
                <a:ea typeface="+mn-ea"/>
                <a:cs typeface="+mn-cs"/>
              </a:rPr>
              <a:t>—此階段主要藉由活動（如：招募博覽會）採一對一的方式來進行互動，透過活動與互動遊戲設備來產生潛在招募對象</a:t>
            </a:r>
            <a:r>
              <a:rPr lang="en-US" altLang="zh-TW" sz="1200" kern="1200" dirty="0" smtClean="0">
                <a:solidFill>
                  <a:schemeClr val="tx1"/>
                </a:solidFill>
                <a:effectLst/>
                <a:latin typeface="+mn-lt"/>
                <a:ea typeface="+mn-ea"/>
                <a:cs typeface="+mn-cs"/>
              </a:rPr>
              <a:t>(Government Accountability Office, GAO; 2016)</a:t>
            </a:r>
            <a:r>
              <a:rPr lang="zh-TW"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13</a:t>
            </a:fld>
            <a:endParaRPr lang="zh-TW" altLang="en-US"/>
          </a:p>
        </p:txBody>
      </p:sp>
    </p:spTree>
    <p:extLst>
      <p:ext uri="{BB962C8B-B14F-4D97-AF65-F5344CB8AC3E}">
        <p14:creationId xmlns:p14="http://schemas.microsoft.com/office/powerpoint/2010/main" val="214993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44000" indent="-540000"/>
            <a:r>
              <a:rPr lang="en-US" altLang="zh-TW" sz="1200" kern="12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我國</a:t>
            </a:r>
            <a:r>
              <a:rPr lang="zh-TW" altLang="zh-TW" sz="1200" kern="1200" dirty="0" smtClean="0">
                <a:solidFill>
                  <a:schemeClr val="tx1"/>
                </a:solidFill>
                <a:effectLst/>
                <a:latin typeface="+mn-lt"/>
                <a:ea typeface="+mn-ea"/>
                <a:cs typeface="+mn-cs"/>
              </a:rPr>
              <a:t>於</a:t>
            </a:r>
            <a:r>
              <a:rPr lang="en-US" altLang="zh-TW" sz="1200" kern="1200" dirty="0" smtClean="0">
                <a:solidFill>
                  <a:schemeClr val="tx1"/>
                </a:solidFill>
                <a:effectLst/>
                <a:latin typeface="+mn-lt"/>
                <a:ea typeface="+mn-ea"/>
                <a:cs typeface="+mn-cs"/>
              </a:rPr>
              <a:t>1999</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月成立「國軍人才招募中心」，其中心設立忠旨主要藉由專責機構統籌，提供家長、學子及有志青年獲得相關招募資訊之</a:t>
            </a:r>
            <a:r>
              <a:rPr lang="zh-TW" altLang="zh-TW" sz="1200" kern="1200" dirty="0" smtClean="0">
                <a:solidFill>
                  <a:schemeClr val="tx1"/>
                </a:solidFill>
                <a:effectLst/>
                <a:latin typeface="+mn-lt"/>
                <a:ea typeface="+mn-ea"/>
                <a:cs typeface="+mn-cs"/>
              </a:rPr>
              <a:t>平台。</a:t>
            </a:r>
            <a:endParaRPr lang="en-US" altLang="zh-TW" sz="1200" kern="1200" dirty="0" smtClean="0">
              <a:solidFill>
                <a:schemeClr val="tx1"/>
              </a:solidFill>
              <a:effectLst/>
              <a:latin typeface="+mn-lt"/>
              <a:ea typeface="+mn-ea"/>
              <a:cs typeface="+mn-cs"/>
            </a:endParaRPr>
          </a:p>
          <a:p>
            <a:pPr marL="144000" indent="-540000"/>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我國逐年</a:t>
            </a:r>
            <a:r>
              <a:rPr lang="zh-TW" altLang="zh-TW" sz="1200" kern="1200" dirty="0" smtClean="0">
                <a:solidFill>
                  <a:schemeClr val="tx1"/>
                </a:solidFill>
                <a:effectLst/>
                <a:latin typeface="+mn-lt"/>
                <a:ea typeface="+mn-ea"/>
                <a:cs typeface="+mn-cs"/>
              </a:rPr>
              <a:t>增加志願役的長役期兵力，招募有志青年從軍，期望將部隊兵力結構轉以長留久任的志願役為骨幹，減少退補頻繁所造成的訓練費用消耗及專業技能銜接問題。</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14</a:t>
            </a:fld>
            <a:endParaRPr lang="zh-TW" altLang="en-US"/>
          </a:p>
        </p:txBody>
      </p:sp>
    </p:spTree>
    <p:extLst>
      <p:ext uri="{BB962C8B-B14F-4D97-AF65-F5344CB8AC3E}">
        <p14:creationId xmlns:p14="http://schemas.microsoft.com/office/powerpoint/2010/main" val="164779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 而我國相較於推動全募兵制國家區分在於維持中華民國憲法所中規定的國民兵役義務，</a:t>
            </a:r>
            <a:r>
              <a:rPr lang="zh-TW" altLang="zh-TW" sz="1200" kern="1200" dirty="0" smtClean="0">
                <a:solidFill>
                  <a:srgbClr val="FF0000"/>
                </a:solidFill>
                <a:effectLst/>
                <a:latin typeface="+mn-lt"/>
                <a:ea typeface="+mn-ea"/>
                <a:cs typeface="+mn-cs"/>
              </a:rPr>
              <a:t>役男仍須接受</a:t>
            </a:r>
            <a:r>
              <a:rPr lang="en-US" altLang="zh-TW" sz="1200" kern="1200" dirty="0" smtClean="0">
                <a:solidFill>
                  <a:srgbClr val="FF0000"/>
                </a:solidFill>
                <a:effectLst/>
                <a:latin typeface="+mn-lt"/>
                <a:ea typeface="+mn-ea"/>
                <a:cs typeface="+mn-cs"/>
              </a:rPr>
              <a:t>4</a:t>
            </a:r>
            <a:r>
              <a:rPr lang="zh-TW" altLang="zh-TW" sz="1200" kern="1200" dirty="0" smtClean="0">
                <a:solidFill>
                  <a:srgbClr val="FF0000"/>
                </a:solidFill>
                <a:effectLst/>
                <a:latin typeface="+mn-lt"/>
                <a:ea typeface="+mn-ea"/>
                <a:cs typeface="+mn-cs"/>
              </a:rPr>
              <a:t>個月的軍事訓練</a:t>
            </a:r>
            <a:r>
              <a:rPr lang="zh-TW" altLang="zh-TW" sz="1200" kern="1200" dirty="0" smtClean="0">
                <a:solidFill>
                  <a:schemeClr val="tx1"/>
                </a:solidFill>
                <a:effectLst/>
                <a:latin typeface="+mn-lt"/>
                <a:ea typeface="+mn-ea"/>
                <a:cs typeface="+mn-cs"/>
              </a:rPr>
              <a:t>，完成訓練後儲備為後備軍人，於戰時進行召集動員的常備部隊。</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由於</a:t>
            </a:r>
            <a:r>
              <a:rPr lang="zh-TW" altLang="zh-TW" sz="1200" kern="1200" dirty="0" smtClean="0">
                <a:solidFill>
                  <a:schemeClr val="tx1"/>
                </a:solidFill>
                <a:effectLst/>
                <a:latin typeface="+mn-lt"/>
                <a:ea typeface="+mn-ea"/>
                <a:cs typeface="+mn-cs"/>
              </a:rPr>
              <a:t>兵力需求為滾動</a:t>
            </a:r>
            <a:r>
              <a:rPr lang="zh-TW" altLang="zh-TW" sz="1200" kern="1200" dirty="0" smtClean="0">
                <a:solidFill>
                  <a:schemeClr val="tx1"/>
                </a:solidFill>
                <a:effectLst/>
                <a:latin typeface="+mn-lt"/>
                <a:ea typeface="+mn-ea"/>
                <a:cs typeface="+mn-cs"/>
              </a:rPr>
              <a:t>式，</a:t>
            </a:r>
            <a:r>
              <a:rPr lang="zh-TW" altLang="zh-TW" sz="1200" kern="1200" dirty="0" smtClean="0">
                <a:solidFill>
                  <a:schemeClr val="tx1"/>
                </a:solidFill>
                <a:effectLst/>
                <a:latin typeface="+mn-lt"/>
                <a:ea typeface="+mn-ea"/>
                <a:cs typeface="+mn-cs"/>
              </a:rPr>
              <a:t>當志願役人力達</a:t>
            </a:r>
            <a:r>
              <a:rPr lang="en-US" altLang="zh-TW" sz="1200" kern="1200" dirty="0" smtClean="0">
                <a:solidFill>
                  <a:schemeClr val="tx1"/>
                </a:solidFill>
                <a:effectLst/>
                <a:latin typeface="+mn-lt"/>
                <a:ea typeface="+mn-ea"/>
                <a:cs typeface="+mn-cs"/>
              </a:rPr>
              <a:t>90%</a:t>
            </a:r>
            <a:r>
              <a:rPr lang="zh-TW" altLang="zh-TW" sz="1200" kern="1200" dirty="0" smtClean="0">
                <a:solidFill>
                  <a:schemeClr val="tx1"/>
                </a:solidFill>
                <a:effectLst/>
                <a:latin typeface="+mn-lt"/>
                <a:ea typeface="+mn-ea"/>
                <a:cs typeface="+mn-cs"/>
              </a:rPr>
              <a:t>將會停止徵集；雖招募成效卓著，但結合多面向原因，如士兵入營後辦理退場機制人數、服役期滿留營率等問題，仍凸顯兵源不足的困境。</a:t>
            </a:r>
          </a:p>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15</a:t>
            </a:fld>
            <a:endParaRPr lang="zh-TW" altLang="en-US"/>
          </a:p>
        </p:txBody>
      </p:sp>
    </p:spTree>
    <p:extLst>
      <p:ext uri="{BB962C8B-B14F-4D97-AF65-F5344CB8AC3E}">
        <p14:creationId xmlns:p14="http://schemas.microsoft.com/office/powerpoint/2010/main" val="200161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然而為提升招募成效及部隊留營率，</a:t>
            </a:r>
            <a:r>
              <a:rPr lang="zh-TW" altLang="zh-TW" sz="1200" kern="1200" dirty="0" smtClean="0">
                <a:solidFill>
                  <a:schemeClr val="tx1"/>
                </a:solidFill>
                <a:effectLst/>
                <a:latin typeface="+mn-lt"/>
                <a:ea typeface="+mn-ea"/>
                <a:cs typeface="+mn-cs"/>
              </a:rPr>
              <a:t>國防部</a:t>
            </a:r>
            <a:r>
              <a:rPr lang="zh-TW" altLang="en-US" sz="1200" kern="1200" dirty="0" smtClean="0">
                <a:solidFill>
                  <a:schemeClr val="tx1"/>
                </a:solidFill>
                <a:effectLst/>
                <a:latin typeface="+mn-lt"/>
                <a:ea typeface="+mn-ea"/>
                <a:cs typeface="+mn-cs"/>
              </a:rPr>
              <a:t>現階段有以下積極作為</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16</a:t>
            </a:fld>
            <a:endParaRPr lang="zh-TW" altLang="en-US"/>
          </a:p>
        </p:txBody>
      </p:sp>
    </p:spTree>
    <p:extLst>
      <p:ext uri="{BB962C8B-B14F-4D97-AF65-F5344CB8AC3E}">
        <p14:creationId xmlns:p14="http://schemas.microsoft.com/office/powerpoint/2010/main" val="293141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我國招募班隊依招募對象對象區分：就業班隊及升學班</a:t>
            </a:r>
            <a:r>
              <a:rPr lang="zh-TW" altLang="en-US" sz="1200" kern="1200" dirty="0" smtClean="0">
                <a:solidFill>
                  <a:schemeClr val="tx1"/>
                </a:solidFill>
                <a:effectLst/>
                <a:latin typeface="+mn-lt"/>
                <a:ea typeface="+mn-ea"/>
                <a:cs typeface="+mn-cs"/>
              </a:rPr>
              <a:t>隊</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就業班隊有志願役專業軍官班，概略以下幾種</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升學班隊有軍校正期班等</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17</a:t>
            </a:fld>
            <a:endParaRPr lang="zh-TW" altLang="en-US"/>
          </a:p>
        </p:txBody>
      </p:sp>
    </p:spTree>
    <p:extLst>
      <p:ext uri="{BB962C8B-B14F-4D97-AF65-F5344CB8AC3E}">
        <p14:creationId xmlns:p14="http://schemas.microsoft.com/office/powerpoint/2010/main" val="314275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現行招募活動主要有小型活動的役男抽先、校園宣導、駐點輔導以及大型活動的戰鬥營、營區開放等</a:t>
            </a:r>
            <a:endParaRPr lang="en-US" altLang="zh-TW" dirty="0" smtClean="0"/>
          </a:p>
          <a:p>
            <a:endParaRPr lang="en-US" altLang="zh-TW" dirty="0" smtClean="0"/>
          </a:p>
          <a:p>
            <a:endParaRPr lang="en-US" altLang="zh-TW" dirty="0" smtClean="0"/>
          </a:p>
          <a:p>
            <a:r>
              <a:rPr lang="en-US" altLang="zh-TW" dirty="0" smtClean="0"/>
              <a:t>1.</a:t>
            </a:r>
            <a:r>
              <a:rPr lang="zh-TW" altLang="zh-TW" sz="1200" kern="1200" dirty="0" smtClean="0">
                <a:solidFill>
                  <a:schemeClr val="tx1"/>
                </a:solidFill>
                <a:effectLst/>
                <a:latin typeface="+mn-lt"/>
                <a:ea typeface="+mn-ea"/>
                <a:cs typeface="+mn-cs"/>
              </a:rPr>
              <a:t>小型活動</a:t>
            </a:r>
            <a:r>
              <a:rPr lang="zh-TW" altLang="en-US" sz="1200" kern="1200" dirty="0" smtClean="0">
                <a:solidFill>
                  <a:schemeClr val="tx1"/>
                </a:solidFill>
                <a:effectLst/>
                <a:latin typeface="+mn-lt"/>
                <a:ea typeface="+mn-ea"/>
                <a:cs typeface="+mn-cs"/>
              </a:rPr>
              <a:t>：役男抽籤、</a:t>
            </a:r>
            <a:r>
              <a:rPr lang="zh-TW" altLang="zh-TW" sz="1200" kern="1200" dirty="0" smtClean="0">
                <a:solidFill>
                  <a:schemeClr val="tx1"/>
                </a:solidFill>
                <a:effectLst/>
                <a:latin typeface="+mn-lt"/>
                <a:ea typeface="+mn-ea"/>
                <a:cs typeface="+mn-cs"/>
              </a:rPr>
              <a:t>拜訪村里長、進入校園進行宣導及駐點宣導</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大型活動：</a:t>
            </a:r>
            <a:r>
              <a:rPr lang="zh-TW" altLang="zh-TW" sz="1200" kern="1200" dirty="0" smtClean="0">
                <a:solidFill>
                  <a:schemeClr val="tx1"/>
                </a:solidFill>
                <a:effectLst/>
                <a:latin typeface="+mn-lt"/>
                <a:ea typeface="+mn-ea"/>
                <a:cs typeface="+mn-cs"/>
              </a:rPr>
              <a:t>寒、暑期戰鬥營、營區開放、國防部發言人臉書粉絲團參訪活動、海軍官校敦睦、校園徵才活動以及全民國防教育多元教學活動</a:t>
            </a:r>
            <a:endParaRPr lang="en-US" altLang="zh-TW" sz="1200" kern="1200" dirty="0" smtClean="0">
              <a:solidFill>
                <a:schemeClr val="tx1"/>
              </a:solidFill>
              <a:effectLst/>
              <a:latin typeface="+mn-lt"/>
              <a:ea typeface="+mn-ea"/>
              <a:cs typeface="+mn-cs"/>
            </a:endParaRPr>
          </a:p>
          <a:p>
            <a:r>
              <a:rPr lang="en-US" altLang="zh-TW" dirty="0" smtClean="0"/>
              <a:t>3.</a:t>
            </a:r>
            <a:r>
              <a:rPr lang="zh-TW" altLang="en-US" dirty="0" smtClean="0"/>
              <a:t>營區開放</a:t>
            </a:r>
            <a:r>
              <a:rPr lang="zh-TW" altLang="en-US" sz="1200" kern="1200" dirty="0" smtClean="0">
                <a:solidFill>
                  <a:schemeClr val="tx1"/>
                </a:solidFill>
                <a:effectLst/>
                <a:latin typeface="+mn-lt"/>
                <a:ea typeface="+mn-ea"/>
                <a:cs typeface="+mn-cs"/>
              </a:rPr>
              <a:t>：</a:t>
            </a:r>
            <a:r>
              <a:rPr lang="en-US" altLang="zh-TW" dirty="0" smtClean="0"/>
              <a:t>2017</a:t>
            </a:r>
            <a:r>
              <a:rPr lang="zh-TW" altLang="en-US" dirty="0" smtClean="0"/>
              <a:t>年營區開放既有</a:t>
            </a:r>
            <a:r>
              <a:rPr lang="en-US" altLang="zh-TW" dirty="0" smtClean="0"/>
              <a:t>5</a:t>
            </a:r>
            <a:r>
              <a:rPr lang="zh-TW" altLang="en-US" dirty="0" smtClean="0"/>
              <a:t>場次</a:t>
            </a:r>
            <a:endParaRPr lang="en-US" altLang="zh-TW" dirty="0" smtClean="0"/>
          </a:p>
          <a:p>
            <a:r>
              <a:rPr lang="en-US" altLang="zh-TW" dirty="0" smtClean="0"/>
              <a:t>4.</a:t>
            </a:r>
            <a:r>
              <a:rPr lang="zh-TW" altLang="en-US" dirty="0" smtClean="0"/>
              <a:t>敦睦：每年海軍官校學生畢業當年會有敦睦之旅，並於</a:t>
            </a:r>
            <a:r>
              <a:rPr lang="en-US" altLang="zh-TW" dirty="0" smtClean="0"/>
              <a:t>2-3</a:t>
            </a:r>
            <a:r>
              <a:rPr lang="zh-TW" altLang="en-US" dirty="0" smtClean="0"/>
              <a:t>月停靠高</a:t>
            </a:r>
            <a:r>
              <a:rPr lang="zh-TW" altLang="en-US" sz="1200" b="0" i="0" kern="1200" dirty="0" smtClean="0">
                <a:solidFill>
                  <a:schemeClr val="tx1"/>
                </a:solidFill>
                <a:effectLst/>
                <a:latin typeface="+mn-lt"/>
                <a:ea typeface="+mn-ea"/>
                <a:cs typeface="+mn-cs"/>
              </a:rPr>
              <a:t>雄、安平、馬公、台中、基隆、蘇澳、花蓮開放民眾參觀</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18</a:t>
            </a:fld>
            <a:endParaRPr lang="zh-TW" altLang="en-US"/>
          </a:p>
        </p:txBody>
      </p:sp>
    </p:spTree>
    <p:extLst>
      <p:ext uri="{BB962C8B-B14F-4D97-AF65-F5344CB8AC3E}">
        <p14:creationId xmlns:p14="http://schemas.microsoft.com/office/powerpoint/2010/main" val="33563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80000" marR="0" indent="-45720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傳統的招募過程中，組織往往以良好的福利、待遇和暢通的升遷管道等資訊吸引人才進入公司，彰顯組織優點與長處，為求職者描繪美好的職涯藍圖，但是關於組織負面的部分往往避重就輕，</a:t>
            </a:r>
            <a:endParaRPr lang="en-US" altLang="zh-TW" sz="1200" kern="1200" dirty="0" smtClean="0">
              <a:solidFill>
                <a:schemeClr val="tx1"/>
              </a:solidFill>
              <a:effectLst/>
              <a:latin typeface="+mn-lt"/>
              <a:ea typeface="+mn-ea"/>
              <a:cs typeface="+mn-cs"/>
            </a:endParaRPr>
          </a:p>
          <a:p>
            <a:pPr marL="180000" marR="0" indent="-45720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2.</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Wanous</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瓦奴斯</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和</a:t>
            </a:r>
            <a:r>
              <a:rPr lang="en-US" altLang="zh-TW" sz="1200" b="0" i="0" kern="1200" dirty="0" err="1" smtClean="0">
                <a:solidFill>
                  <a:schemeClr val="tx1"/>
                </a:solidFill>
                <a:effectLst/>
                <a:latin typeface="+mn-lt"/>
                <a:ea typeface="+mn-ea"/>
                <a:cs typeface="+mn-cs"/>
              </a:rPr>
              <a:t>Weitz</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緯次</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於</a:t>
            </a:r>
            <a:r>
              <a:rPr lang="en-US" altLang="zh-TW" sz="1200" b="0" i="0" kern="1200" dirty="0" smtClean="0">
                <a:solidFill>
                  <a:schemeClr val="tx1"/>
                </a:solidFill>
                <a:effectLst/>
                <a:latin typeface="+mn-lt"/>
                <a:ea typeface="+mn-ea"/>
                <a:cs typeface="+mn-cs"/>
              </a:rPr>
              <a:t>1980</a:t>
            </a:r>
            <a:r>
              <a:rPr lang="zh-TW" altLang="en-US" sz="1200" b="0" i="0" kern="1200" dirty="0" smtClean="0">
                <a:solidFill>
                  <a:schemeClr val="tx1"/>
                </a:solidFill>
                <a:effectLst/>
                <a:latin typeface="+mn-lt"/>
                <a:ea typeface="+mn-ea"/>
                <a:cs typeface="+mn-cs"/>
              </a:rPr>
              <a:t>年代提出實際工作預覽，</a:t>
            </a:r>
            <a:r>
              <a:rPr lang="zh-TW" altLang="en-US" dirty="0" smtClean="0"/>
              <a:t>企業在招聘過程中，給求職者以真實的、準確的、完整的有關企業和職缺的資訊</a:t>
            </a:r>
            <a:r>
              <a:rPr lang="zh-TW" altLang="en-US" dirty="0" smtClean="0"/>
              <a:t>，</a:t>
            </a:r>
            <a:r>
              <a:rPr lang="zh-TW" altLang="zh-TW" sz="1200" kern="1200" dirty="0" smtClean="0">
                <a:solidFill>
                  <a:schemeClr val="tx1"/>
                </a:solidFill>
                <a:effectLst/>
                <a:latin typeface="+mn-lt"/>
                <a:ea typeface="+mn-ea"/>
                <a:cs typeface="+mn-cs"/>
              </a:rPr>
              <a:t>減少</a:t>
            </a:r>
            <a:r>
              <a:rPr lang="zh-TW" altLang="zh-TW" sz="1200" kern="1200" dirty="0" smtClean="0">
                <a:solidFill>
                  <a:schemeClr val="tx1"/>
                </a:solidFill>
                <a:effectLst/>
                <a:latin typeface="+mn-lt"/>
                <a:ea typeface="+mn-ea"/>
                <a:cs typeface="+mn-cs"/>
              </a:rPr>
              <a:t>現實衝擊</a:t>
            </a:r>
            <a:r>
              <a:rPr lang="en-US" altLang="zh-TW" sz="1200" kern="1200" dirty="0" smtClean="0">
                <a:solidFill>
                  <a:schemeClr val="tx1"/>
                </a:solidFill>
                <a:effectLst/>
                <a:latin typeface="+mn-lt"/>
                <a:ea typeface="+mn-ea"/>
                <a:cs typeface="+mn-cs"/>
              </a:rPr>
              <a:t>(Reality Shock</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所造成的失落感</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180000" marR="0" indent="-45720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3</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實際工作預覽</a:t>
            </a:r>
            <a:r>
              <a:rPr lang="en-US" altLang="zh-TW" sz="1200" kern="1200" dirty="0" smtClean="0">
                <a:solidFill>
                  <a:schemeClr val="tx1"/>
                </a:solidFill>
                <a:effectLst/>
                <a:latin typeface="+mn-lt"/>
                <a:ea typeface="+mn-ea"/>
                <a:cs typeface="+mn-cs"/>
              </a:rPr>
              <a:t>(RJPs)</a:t>
            </a:r>
            <a:r>
              <a:rPr lang="zh-TW" altLang="zh-TW" sz="1200" kern="1200" dirty="0" smtClean="0">
                <a:solidFill>
                  <a:schemeClr val="tx1"/>
                </a:solidFill>
                <a:effectLst/>
                <a:latin typeface="+mn-lt"/>
                <a:ea typeface="+mn-ea"/>
                <a:cs typeface="+mn-cs"/>
              </a:rPr>
              <a:t>主要作用為—提供應徵者關於工作的環境的實際情況及內容（正面與負面資訊），藉由面對面的交流互動能更吸引應徵者的目光，進而提高對組織的興趣及更了解與信賴，組織則透過提供實際的資訊的提供能使應徵者做出正確決策</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Bretz</a:t>
            </a:r>
            <a:r>
              <a:rPr lang="en-US" altLang="zh-TW" sz="1200" kern="1200" dirty="0" smtClean="0">
                <a:solidFill>
                  <a:schemeClr val="tx1"/>
                </a:solidFill>
                <a:effectLst/>
                <a:latin typeface="+mn-lt"/>
                <a:ea typeface="+mn-ea"/>
                <a:cs typeface="+mn-cs"/>
              </a:rPr>
              <a:t> &amp; Judge,1998)</a:t>
            </a: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19</a:t>
            </a:fld>
            <a:endParaRPr lang="zh-TW" altLang="en-US"/>
          </a:p>
        </p:txBody>
      </p:sp>
    </p:spTree>
    <p:extLst>
      <p:ext uri="{BB962C8B-B14F-4D97-AF65-F5344CB8AC3E}">
        <p14:creationId xmlns:p14="http://schemas.microsoft.com/office/powerpoint/2010/main" val="338834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石偉和李響</a:t>
            </a:r>
            <a:r>
              <a:rPr lang="en-US" altLang="zh-TW" sz="1200" kern="1200" dirty="0" smtClean="0">
                <a:solidFill>
                  <a:schemeClr val="tx1"/>
                </a:solidFill>
                <a:effectLst/>
                <a:latin typeface="+mn-lt"/>
                <a:ea typeface="+mn-ea"/>
                <a:cs typeface="+mn-cs"/>
              </a:rPr>
              <a:t>(2009)-</a:t>
            </a:r>
            <a:r>
              <a:rPr lang="zh-TW" altLang="zh-TW" sz="1200" kern="1200" dirty="0" smtClean="0">
                <a:solidFill>
                  <a:schemeClr val="tx1"/>
                </a:solidFill>
                <a:effectLst/>
                <a:latin typeface="+mn-lt"/>
                <a:ea typeface="+mn-ea"/>
                <a:cs typeface="+mn-cs"/>
              </a:rPr>
              <a:t>傳統招募模式與實際工作預覽比較圖</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石偉和李響</a:t>
            </a:r>
            <a:r>
              <a:rPr lang="en-US" altLang="zh-TW" sz="1200" kern="1200" dirty="0" smtClean="0">
                <a:solidFill>
                  <a:schemeClr val="tx1"/>
                </a:solidFill>
                <a:effectLst/>
                <a:latin typeface="+mn-lt"/>
                <a:ea typeface="+mn-ea"/>
                <a:cs typeface="+mn-cs"/>
              </a:rPr>
              <a:t>(2009)</a:t>
            </a:r>
            <a:r>
              <a:rPr lang="zh-TW" altLang="zh-TW" sz="1200" kern="1200" dirty="0" smtClean="0">
                <a:solidFill>
                  <a:schemeClr val="tx1"/>
                </a:solidFill>
                <a:effectLst/>
                <a:latin typeface="+mn-lt"/>
                <a:ea typeface="+mn-ea"/>
                <a:cs typeface="+mn-cs"/>
              </a:rPr>
              <a:t>提出實際工作預覽</a:t>
            </a:r>
            <a:r>
              <a:rPr lang="en-US" altLang="zh-TW" sz="1200" kern="1200" dirty="0" smtClean="0">
                <a:solidFill>
                  <a:schemeClr val="tx1"/>
                </a:solidFill>
                <a:effectLst/>
                <a:latin typeface="+mn-lt"/>
                <a:ea typeface="+mn-ea"/>
                <a:cs typeface="+mn-cs"/>
              </a:rPr>
              <a:t>(RJPs)</a:t>
            </a:r>
            <a:r>
              <a:rPr lang="zh-TW" altLang="zh-TW" sz="1200" kern="1200" dirty="0" smtClean="0">
                <a:solidFill>
                  <a:schemeClr val="tx1"/>
                </a:solidFill>
                <a:effectLst/>
                <a:latin typeface="+mn-lt"/>
                <a:ea typeface="+mn-ea"/>
                <a:cs typeface="+mn-cs"/>
              </a:rPr>
              <a:t>有潛在的四個心理機制，</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第一個機制為—</a:t>
            </a:r>
            <a:r>
              <a:rPr lang="zh-TW" altLang="zh-TW" sz="1200" u="sng" kern="1200" dirty="0" smtClean="0">
                <a:solidFill>
                  <a:schemeClr val="tx1"/>
                </a:solidFill>
                <a:effectLst/>
                <a:latin typeface="+mn-lt"/>
                <a:ea typeface="+mn-ea"/>
                <a:cs typeface="+mn-cs"/>
              </a:rPr>
              <a:t>自我篩選</a:t>
            </a:r>
            <a:r>
              <a:rPr lang="zh-TW" altLang="zh-TW" sz="1200" kern="1200" dirty="0" smtClean="0">
                <a:solidFill>
                  <a:schemeClr val="tx1"/>
                </a:solidFill>
                <a:effectLst/>
                <a:latin typeface="+mn-lt"/>
                <a:ea typeface="+mn-ea"/>
                <a:cs typeface="+mn-cs"/>
              </a:rPr>
              <a:t>，求職者在接收工作資訊後發現與期待不相符，就會啟動自我篩選機制，將此工作選項排除在選項之外</a:t>
            </a:r>
            <a:endParaRPr lang="en-US" altLang="zh-TW" sz="1200" kern="1200" dirty="0" smtClean="0">
              <a:solidFill>
                <a:schemeClr val="tx1"/>
              </a:solidFill>
              <a:effectLst/>
              <a:latin typeface="+mn-lt"/>
              <a:ea typeface="+mn-ea"/>
              <a:cs typeface="+mn-cs"/>
            </a:endParaRPr>
          </a:p>
          <a:p>
            <a:pPr marL="180000" marR="0" indent="-45720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第二機制為—</a:t>
            </a:r>
            <a:r>
              <a:rPr lang="zh-TW" altLang="zh-TW" sz="1200" u="sng" kern="1200" dirty="0" smtClean="0">
                <a:solidFill>
                  <a:schemeClr val="tx1"/>
                </a:solidFill>
                <a:effectLst/>
                <a:latin typeface="+mn-lt"/>
                <a:ea typeface="+mn-ea"/>
                <a:cs typeface="+mn-cs"/>
              </a:rPr>
              <a:t>預期滿足</a:t>
            </a:r>
            <a:r>
              <a:rPr lang="zh-TW" altLang="zh-TW" sz="1200" kern="1200" dirty="0" smtClean="0">
                <a:solidFill>
                  <a:schemeClr val="tx1"/>
                </a:solidFill>
                <a:effectLst/>
                <a:latin typeface="+mn-lt"/>
                <a:ea typeface="+mn-ea"/>
                <a:cs typeface="+mn-cs"/>
              </a:rPr>
              <a:t>，當公司運用實際工作預覽模式，將工作環境、內容、待遇福利、升遷管道等資訊向求職者真實展現，反而能降低求職者對工作的產生的過高期望，所以當員工進入組織後發現實際狀況比原先接收的資訊內容還要更好時，反而能使員工降低期望值，使之達到滿足，降低可能產生的離職率</a:t>
            </a:r>
            <a:endParaRPr lang="en-US" altLang="zh-TW" sz="1200" kern="1200" dirty="0" smtClean="0">
              <a:solidFill>
                <a:schemeClr val="tx1"/>
              </a:solidFill>
              <a:effectLst/>
              <a:latin typeface="+mn-lt"/>
              <a:ea typeface="+mn-ea"/>
              <a:cs typeface="+mn-cs"/>
            </a:endParaRPr>
          </a:p>
          <a:p>
            <a:pPr marL="144000" marR="0" indent="-45720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第三個機制—</a:t>
            </a:r>
            <a:r>
              <a:rPr lang="zh-TW" altLang="zh-TW" sz="1200" u="sng" kern="1200" dirty="0" smtClean="0">
                <a:solidFill>
                  <a:schemeClr val="tx1"/>
                </a:solidFill>
                <a:effectLst/>
                <a:latin typeface="+mn-lt"/>
                <a:ea typeface="+mn-ea"/>
                <a:cs typeface="+mn-cs"/>
              </a:rPr>
              <a:t>困難應對</a:t>
            </a:r>
            <a:r>
              <a:rPr lang="zh-TW" altLang="zh-TW" sz="1200" kern="1200" dirty="0" smtClean="0">
                <a:solidFill>
                  <a:schemeClr val="tx1"/>
                </a:solidFill>
                <a:effectLst/>
                <a:latin typeface="+mn-lt"/>
                <a:ea typeface="+mn-ea"/>
                <a:cs typeface="+mn-cs"/>
              </a:rPr>
              <a:t>，員工在進入公司之前就得知職位的工作概況，如時常出差、加班或者是高負荷的工作內容，若員工選擇進入公司後因為預先得到資訊而使其預先做好心理準備，面對問題時反而能順利解決，所以實際工作預覽不只是有助於使求職者提早進入狀況，也能使其更快融入工作步調中；</a:t>
            </a:r>
            <a:endParaRPr lang="en-US" altLang="zh-TW" sz="1200" kern="1200" dirty="0" smtClean="0">
              <a:solidFill>
                <a:schemeClr val="tx1"/>
              </a:solidFill>
              <a:effectLst/>
              <a:latin typeface="+mn-lt"/>
              <a:ea typeface="+mn-ea"/>
              <a:cs typeface="+mn-cs"/>
            </a:endParaRPr>
          </a:p>
          <a:p>
            <a:pPr marL="180000" marR="0" indent="-45720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第四機制—</a:t>
            </a:r>
            <a:r>
              <a:rPr lang="zh-TW" altLang="zh-TW" sz="1200" u="sng" kern="1200" dirty="0" smtClean="0">
                <a:solidFill>
                  <a:schemeClr val="tx1"/>
                </a:solidFill>
                <a:effectLst/>
                <a:latin typeface="+mn-lt"/>
                <a:ea typeface="+mn-ea"/>
                <a:cs typeface="+mn-cs"/>
              </a:rPr>
              <a:t>誠實開放</a:t>
            </a:r>
            <a:r>
              <a:rPr lang="zh-TW" altLang="zh-TW" sz="1200" kern="1200" dirty="0" smtClean="0">
                <a:solidFill>
                  <a:schemeClr val="tx1"/>
                </a:solidFill>
                <a:effectLst/>
                <a:latin typeface="+mn-lt"/>
                <a:ea typeface="+mn-ea"/>
                <a:cs typeface="+mn-cs"/>
              </a:rPr>
              <a:t>，工在招募員工前會先擬定職缺條件、資格後公告並進行人員招募，公司利用實際工作預覽模式，將公司資訊及工作相關內容等資訊讓應徵者了解，營造誠實與開放的氛圍，如此一來，能讓求職者認為公司不光只是唯利是圖的本位主義，而是會為員工福利著想、人性化和值得信賴的優質企業，而企業透過給予求職者充分的資訊，並且對求職者的疑問能誠實的正面回應，這將使組織具備責任感與承諾感，故當員工進入公司後更能以積極的工作態度來對待，如此一來，在有著員工與公司的互信關係下，企業將降低員工流動的可能性。</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20</a:t>
            </a:fld>
            <a:endParaRPr lang="zh-TW" altLang="en-US"/>
          </a:p>
        </p:txBody>
      </p:sp>
    </p:spTree>
    <p:extLst>
      <p:ext uri="{BB962C8B-B14F-4D97-AF65-F5344CB8AC3E}">
        <p14:creationId xmlns:p14="http://schemas.microsoft.com/office/powerpoint/2010/main" val="151041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a:t>
            </a:fld>
            <a:endParaRPr lang="zh-TW" altLang="en-US"/>
          </a:p>
        </p:txBody>
      </p:sp>
    </p:spTree>
    <p:extLst>
      <p:ext uri="{BB962C8B-B14F-4D97-AF65-F5344CB8AC3E}">
        <p14:creationId xmlns:p14="http://schemas.microsoft.com/office/powerpoint/2010/main" val="348495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三軍聯合作戰訓練基地指揮部</a:t>
            </a:r>
            <a:r>
              <a:rPr lang="en-US" altLang="zh-TW" sz="1200" kern="1200" dirty="0" smtClean="0">
                <a:solidFill>
                  <a:schemeClr val="tx1"/>
                </a:solidFill>
                <a:effectLst/>
                <a:latin typeface="+mn-lt"/>
                <a:ea typeface="+mn-ea"/>
                <a:cs typeface="+mn-cs"/>
              </a:rPr>
              <a:t>(The Joint Operations Training Base Command, JOTBC)</a:t>
            </a:r>
            <a:r>
              <a:rPr lang="zh-TW" altLang="zh-TW" sz="1200" kern="1200" dirty="0" smtClean="0">
                <a:solidFill>
                  <a:schemeClr val="tx1"/>
                </a:solidFill>
                <a:effectLst/>
                <a:latin typeface="+mn-lt"/>
                <a:ea typeface="+mn-ea"/>
                <a:cs typeface="+mn-cs"/>
              </a:rPr>
              <a:t>位於屏東縣車城鄉，而三軍聯訓基地面積超過</a:t>
            </a:r>
            <a:r>
              <a:rPr lang="en-US" altLang="zh-TW" sz="1200" kern="1200" dirty="0" smtClean="0">
                <a:solidFill>
                  <a:schemeClr val="tx1"/>
                </a:solidFill>
                <a:effectLst/>
                <a:latin typeface="+mn-lt"/>
                <a:ea typeface="+mn-ea"/>
                <a:cs typeface="+mn-cs"/>
              </a:rPr>
              <a:t>2000</a:t>
            </a:r>
            <a:r>
              <a:rPr lang="zh-TW" altLang="zh-TW" sz="1200" kern="1200" dirty="0" smtClean="0">
                <a:solidFill>
                  <a:schemeClr val="tx1"/>
                </a:solidFill>
                <a:effectLst/>
                <a:latin typeface="+mn-lt"/>
                <a:ea typeface="+mn-ea"/>
                <a:cs typeface="+mn-cs"/>
              </a:rPr>
              <a:t>公頃，佔地橫跨恆春鎮、車城鄉、滿洲鄉及牡丹鄉四鄉鎮，為目前國軍南部主要三軍聯合模擬作戰實彈訓練場地，全年度除海軍陸戰隊步兵營基地訓練任務外，還有打擊旅進駐進行為期約兩個月的「聯勇操演」。</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21</a:t>
            </a:fld>
            <a:endParaRPr lang="zh-TW" altLang="en-US"/>
          </a:p>
        </p:txBody>
      </p:sp>
    </p:spTree>
    <p:extLst>
      <p:ext uri="{BB962C8B-B14F-4D97-AF65-F5344CB8AC3E}">
        <p14:creationId xmlns:p14="http://schemas.microsoft.com/office/powerpoint/2010/main" val="82316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22</a:t>
            </a:fld>
            <a:endParaRPr lang="zh-TW" altLang="en-US"/>
          </a:p>
        </p:txBody>
      </p:sp>
    </p:spTree>
    <p:extLst>
      <p:ext uri="{BB962C8B-B14F-4D97-AF65-F5344CB8AC3E}">
        <p14:creationId xmlns:p14="http://schemas.microsoft.com/office/powerpoint/2010/main" val="1137788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預擬好第一版計畫書</a:t>
            </a:r>
            <a:r>
              <a:rPr lang="en-US" altLang="zh-TW" dirty="0" smtClean="0"/>
              <a:t>,</a:t>
            </a:r>
            <a:r>
              <a:rPr lang="zh-TW" altLang="en-US" dirty="0" smtClean="0"/>
              <a:t>事先給受訪者</a:t>
            </a:r>
            <a:r>
              <a:rPr lang="en-US" altLang="zh-TW" dirty="0" smtClean="0"/>
              <a:t>.</a:t>
            </a:r>
            <a:r>
              <a:rPr lang="zh-TW" altLang="en-US" dirty="0" smtClean="0"/>
              <a:t>再進行意見蒐集</a:t>
            </a:r>
            <a:r>
              <a:rPr lang="en-US" altLang="zh-TW" dirty="0" smtClean="0"/>
              <a:t>,</a:t>
            </a:r>
            <a:r>
              <a:rPr lang="zh-TW" altLang="en-US" dirty="0" smtClean="0"/>
              <a:t>受訪者建議分為幾項來做說明</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23</a:t>
            </a:fld>
            <a:endParaRPr lang="zh-TW" altLang="en-US"/>
          </a:p>
        </p:txBody>
      </p:sp>
    </p:spTree>
    <p:extLst>
      <p:ext uri="{BB962C8B-B14F-4D97-AF65-F5344CB8AC3E}">
        <p14:creationId xmlns:p14="http://schemas.microsoft.com/office/powerpoint/2010/main" val="3861830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本研究運用深度訪談法貫通分析，作為此次研究之</a:t>
            </a:r>
            <a:r>
              <a:rPr lang="zh-TW" altLang="zh-TW" sz="1200" kern="1200" dirty="0" smtClean="0">
                <a:solidFill>
                  <a:schemeClr val="tx1"/>
                </a:solidFill>
                <a:effectLst/>
                <a:latin typeface="+mn-lt"/>
                <a:ea typeface="+mn-ea"/>
                <a:cs typeface="+mn-cs"/>
              </a:rPr>
              <a:t>骨幹</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zh-TW" sz="1200" kern="1200" dirty="0" smtClean="0">
                <a:solidFill>
                  <a:schemeClr val="tx1"/>
                </a:solidFill>
                <a:effectLst/>
                <a:latin typeface="+mn-lt"/>
                <a:ea typeface="+mn-ea"/>
                <a:cs typeface="+mn-cs"/>
              </a:rPr>
              <a:t>進行研究前，先對與研究主題相關的問題、文獻進行蒐集，進行研究時，透過文獻探討可以參考前人的作法，將其轉化、應用在研究中，以深入探討研究內容。透過蒐集國內外期刊、網站、書籍專章等相關文獻，整理歸納後以參考美國推動募兵制做法及結合實際工作預覽模式來設計部隊操演結合人才招募活動計畫，並以計畫來進行深度訪談，藉文獻回顧來進行活動規劃及訪談大綱擬定，進而進行研究探討。</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以質性訪談對象選擇、訪談內容設計及訪談過程所組成。本研究質性訪談對象選擇分別以實際從事人才招募人員、三軍聯訓基地人員、新聞從業人員、操演單位官兵及國內旅遊業者五方面主軸進行，訪談內容依對象進行設計並進行一對一訪談，深度訪談後將資料作分析與歸納，期望藉此提供國軍人才招募活動設計另一個發展方向。</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24</a:t>
            </a:fld>
            <a:endParaRPr lang="zh-TW" altLang="en-US"/>
          </a:p>
        </p:txBody>
      </p:sp>
    </p:spTree>
    <p:extLst>
      <p:ext uri="{BB962C8B-B14F-4D97-AF65-F5344CB8AC3E}">
        <p14:creationId xmlns:p14="http://schemas.microsoft.com/office/powerpoint/2010/main" val="3725997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457200"/>
            <a:r>
              <a:rPr lang="zh-TW" altLang="zh-TW" sz="1200" kern="1200" dirty="0" smtClean="0">
                <a:solidFill>
                  <a:schemeClr val="tx1"/>
                </a:solidFill>
                <a:effectLst/>
                <a:latin typeface="+mn-lt"/>
                <a:ea typeface="+mn-ea"/>
                <a:cs typeface="+mn-cs"/>
              </a:rPr>
              <a:t>本研究主要目的為探討國軍人才招募活動結合三軍聯訓基地操演和動設計規劃之可行性，訪談對象主要分為五面向（招募人員、基地人員、軍事新聞媒體、操演單位官兵及旅遊業者），並期望透過五個面向來分析活動設計對於人才招募成效、國軍整體形象及提升官兵榮譽感之影響</a:t>
            </a:r>
            <a:endParaRPr lang="en-US" altLang="zh-TW" sz="1200" kern="1200" dirty="0" smtClean="0">
              <a:solidFill>
                <a:schemeClr val="tx1"/>
              </a:solidFill>
              <a:effectLst/>
              <a:latin typeface="+mn-lt"/>
              <a:ea typeface="+mn-ea"/>
              <a:cs typeface="+mn-cs"/>
            </a:endParaRPr>
          </a:p>
          <a:p>
            <a:pPr marL="108000" indent="-457200"/>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第一面向為訪談國軍人才招募人員，由本人邀請招募員針對活動規劃者進行訪談，提出有別於現行的活動設計來進行人才招募之可行性和效益探討</a:t>
            </a:r>
            <a:endParaRPr lang="en-US" altLang="zh-TW" sz="1200" kern="1200" dirty="0" smtClean="0">
              <a:solidFill>
                <a:schemeClr val="tx1"/>
              </a:solidFill>
              <a:effectLst/>
              <a:latin typeface="+mn-lt"/>
              <a:ea typeface="+mn-ea"/>
              <a:cs typeface="+mn-cs"/>
            </a:endParaRPr>
          </a:p>
          <a:p>
            <a:pPr marL="108000" indent="-457200"/>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第二面向是對基地人員邀約進行訪談，透過訪談了解人才招募與三軍聯訓基地進訓操演活動結合之效益探討</a:t>
            </a:r>
            <a:endParaRPr lang="en-US" altLang="zh-TW" sz="1200" kern="1200" dirty="0" smtClean="0">
              <a:solidFill>
                <a:schemeClr val="tx1"/>
              </a:solidFill>
              <a:effectLst/>
              <a:latin typeface="+mn-lt"/>
              <a:ea typeface="+mn-ea"/>
              <a:cs typeface="+mn-cs"/>
            </a:endParaRPr>
          </a:p>
          <a:p>
            <a:pPr marL="108000" indent="-457200"/>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第三面向為新聞媒體，藉由訪談軍方新聞工作者來探討活動對於國軍整體形象提升有無間接之效果</a:t>
            </a:r>
            <a:endParaRPr lang="en-US" altLang="zh-TW" sz="1200" kern="1200" dirty="0" smtClean="0">
              <a:solidFill>
                <a:schemeClr val="tx1"/>
              </a:solidFill>
              <a:effectLst/>
              <a:latin typeface="+mn-lt"/>
              <a:ea typeface="+mn-ea"/>
              <a:cs typeface="+mn-cs"/>
            </a:endParaRPr>
          </a:p>
          <a:p>
            <a:pPr marL="108000" indent="-457200"/>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第四面向訪談野戰基層官兵，藉由訪談過程探討活動規劃對於基層官兵榮譽感之影響及是否能有效提升單位之招募效益</a:t>
            </a:r>
            <a:endParaRPr lang="en-US" altLang="zh-TW" sz="1200" kern="1200" dirty="0" smtClean="0">
              <a:solidFill>
                <a:schemeClr val="tx1"/>
              </a:solidFill>
              <a:effectLst/>
              <a:latin typeface="+mn-lt"/>
              <a:ea typeface="+mn-ea"/>
              <a:cs typeface="+mn-cs"/>
            </a:endParaRPr>
          </a:p>
          <a:p>
            <a:pPr marL="108000" indent="-457200"/>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最後則是邀請南部區域國內旅遊業者接受訪談，針對南部區域國內旅遊發展方向與軍事操演活動結合旅遊業之可行性進行探討。</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25</a:t>
            </a:fld>
            <a:endParaRPr lang="zh-TW" altLang="en-US"/>
          </a:p>
        </p:txBody>
      </p:sp>
    </p:spTree>
    <p:extLst>
      <p:ext uri="{BB962C8B-B14F-4D97-AF65-F5344CB8AC3E}">
        <p14:creationId xmlns:p14="http://schemas.microsoft.com/office/powerpoint/2010/main" val="1952442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預擬好第一版計畫書</a:t>
            </a:r>
            <a:r>
              <a:rPr lang="en-US" altLang="zh-TW" dirty="0" smtClean="0"/>
              <a:t>,</a:t>
            </a:r>
            <a:r>
              <a:rPr lang="zh-TW" altLang="en-US" dirty="0" smtClean="0"/>
              <a:t>事先給受訪者</a:t>
            </a:r>
            <a:r>
              <a:rPr lang="en-US" altLang="zh-TW" dirty="0" smtClean="0"/>
              <a:t>.</a:t>
            </a:r>
            <a:r>
              <a:rPr lang="zh-TW" altLang="en-US" dirty="0" smtClean="0"/>
              <a:t>再進行意見蒐集</a:t>
            </a:r>
            <a:r>
              <a:rPr lang="en-US" altLang="zh-TW" dirty="0" smtClean="0"/>
              <a:t>,</a:t>
            </a:r>
            <a:r>
              <a:rPr lang="zh-TW" altLang="en-US" dirty="0" smtClean="0"/>
              <a:t>受訪者建議分為幾項來做說明</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26</a:t>
            </a:fld>
            <a:endParaRPr lang="zh-TW" altLang="en-US"/>
          </a:p>
        </p:txBody>
      </p:sp>
    </p:spTree>
    <p:extLst>
      <p:ext uri="{BB962C8B-B14F-4D97-AF65-F5344CB8AC3E}">
        <p14:creationId xmlns:p14="http://schemas.microsoft.com/office/powerpoint/2010/main" val="3861830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預擬第一版的計畫書，事先給受訪者資料，並針對以下進行建議</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27</a:t>
            </a:fld>
            <a:endParaRPr lang="zh-TW" altLang="en-US"/>
          </a:p>
        </p:txBody>
      </p:sp>
    </p:spTree>
    <p:extLst>
      <p:ext uri="{BB962C8B-B14F-4D97-AF65-F5344CB8AC3E}">
        <p14:creationId xmlns:p14="http://schemas.microsoft.com/office/powerpoint/2010/main" val="409820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活動主軸可以加入操演官兵眷屬參與家庭日活動，以及依照參與活動客群彈性調整內容。</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28</a:t>
            </a:fld>
            <a:endParaRPr lang="zh-TW" altLang="en-US"/>
          </a:p>
        </p:txBody>
      </p:sp>
    </p:spTree>
    <p:extLst>
      <p:ext uri="{BB962C8B-B14F-4D97-AF65-F5344CB8AC3E}">
        <p14:creationId xmlns:p14="http://schemas.microsoft.com/office/powerpoint/2010/main" val="3389770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★活動</a:t>
            </a:r>
            <a:r>
              <a:rPr lang="zh-TW" altLang="zh-TW" dirty="0" smtClean="0"/>
              <a:t>針對應屆高中職、大學畢業生，因</a:t>
            </a:r>
            <a:r>
              <a:rPr lang="zh-TW" altLang="en-US" dirty="0" smtClean="0"/>
              <a:t>應</a:t>
            </a:r>
            <a:r>
              <a:rPr lang="zh-TW" altLang="zh-TW" dirty="0" smtClean="0"/>
              <a:t>七、八、九月為颱風季節，</a:t>
            </a:r>
            <a:r>
              <a:rPr lang="zh-TW" altLang="en-US" dirty="0" smtClean="0"/>
              <a:t>暑假期間無單位進訓流路</a:t>
            </a:r>
            <a:r>
              <a:rPr lang="zh-TW" altLang="zh-TW" dirty="0" smtClean="0"/>
              <a:t>，故可將活動舉辦在寒假期間。</a:t>
            </a:r>
          </a:p>
          <a:p>
            <a:r>
              <a:rPr lang="zh-TW" altLang="en-US" dirty="0" smtClean="0"/>
              <a:t>★</a:t>
            </a:r>
            <a:r>
              <a:rPr lang="zh-TW" altLang="zh-TW" dirty="0" smtClean="0"/>
              <a:t>發展有主題性的行程，例如</a:t>
            </a:r>
            <a:r>
              <a:rPr lang="en-US" altLang="zh-TW" dirty="0" smtClean="0"/>
              <a:t>Team building</a:t>
            </a:r>
            <a:r>
              <a:rPr lang="zh-TW" altLang="zh-TW" dirty="0" smtClean="0"/>
              <a:t>活動。</a:t>
            </a:r>
            <a:endParaRPr lang="en-US" altLang="zh-TW" dirty="0" smtClean="0"/>
          </a:p>
          <a:p>
            <a:r>
              <a:rPr lang="zh-TW" altLang="en-US" dirty="0" smtClean="0"/>
              <a:t>★</a:t>
            </a:r>
            <a:r>
              <a:rPr lang="zh-TW" altLang="zh-TW" dirty="0" smtClean="0"/>
              <a:t>活動期間安排讓招募員針對軍旅生涯規畫及待遇做說明，利用簡報有系統的向民眾介紹國軍招募班隊以及部隊現況等。</a:t>
            </a:r>
            <a:endParaRPr lang="en-US" altLang="zh-TW" dirty="0" smtClean="0"/>
          </a:p>
          <a:p>
            <a:r>
              <a:rPr lang="zh-TW" altLang="en-US" dirty="0" smtClean="0"/>
              <a:t>★參演官兵舉辦</a:t>
            </a:r>
            <a:r>
              <a:rPr lang="zh-TW" altLang="zh-TW" dirty="0" smtClean="0"/>
              <a:t>家庭日建議由基地裁判組依照</a:t>
            </a:r>
            <a:r>
              <a:rPr lang="zh-TW" altLang="en-US" dirty="0" smtClean="0"/>
              <a:t>連隊</a:t>
            </a:r>
            <a:r>
              <a:rPr lang="zh-TW" altLang="zh-TW" dirty="0" smtClean="0"/>
              <a:t>士氣、主官指導作為、裝備妥善率以及訓練成效做考核</a:t>
            </a:r>
            <a:r>
              <a:rPr lang="zh-TW" altLang="en-US" dirty="0" smtClean="0"/>
              <a:t>及遴選</a:t>
            </a:r>
            <a:r>
              <a:rPr lang="zh-TW"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29</a:t>
            </a:fld>
            <a:endParaRPr lang="zh-TW" altLang="en-US"/>
          </a:p>
        </p:txBody>
      </p:sp>
    </p:spTree>
    <p:extLst>
      <p:ext uri="{BB962C8B-B14F-4D97-AF65-F5344CB8AC3E}">
        <p14:creationId xmlns:p14="http://schemas.microsoft.com/office/powerpoint/2010/main" val="1860400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08000" marR="0" indent="-45720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zh-TW" dirty="0" smtClean="0"/>
              <a:t>操演過程中，如果操作程序上出現些許的錯誤，都很有可能在參訪的過程中被記錄下來，不但影響訓練，甚至可能嚴重傷害國軍形象，故活動執行可能要實施手機管制。</a:t>
            </a:r>
            <a:endParaRPr lang="en-US" altLang="zh-TW" dirty="0" smtClean="0"/>
          </a:p>
          <a:p>
            <a:pPr marL="108000" marR="0" indent="-45720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zh-TW" dirty="0" smtClean="0"/>
              <a:t>操演動次目前做法有些許不一樣，為維護當地水土保持，目前若火力射擊</a:t>
            </a:r>
            <a:r>
              <a:rPr lang="en-US" altLang="zh-TW" dirty="0" smtClean="0"/>
              <a:t>A</a:t>
            </a:r>
            <a:r>
              <a:rPr lang="zh-TW" altLang="zh-TW" dirty="0" smtClean="0"/>
              <a:t>山頭，</a:t>
            </a:r>
            <a:r>
              <a:rPr lang="en-US" altLang="zh-TW" dirty="0" smtClean="0"/>
              <a:t>B</a:t>
            </a:r>
            <a:r>
              <a:rPr lang="zh-TW" altLang="zh-TW" dirty="0" smtClean="0"/>
              <a:t>山頭就不會射擊，所以每次演練的狀況會不大一樣。</a:t>
            </a:r>
            <a:endParaRPr lang="en-US" altLang="zh-TW" dirty="0" smtClean="0"/>
          </a:p>
          <a:p>
            <a:pPr marL="108000" marR="0" indent="-45720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zh-TW" altLang="zh-TW" sz="1200" kern="1200" dirty="0" smtClean="0">
                <a:solidFill>
                  <a:schemeClr val="tx1"/>
                </a:solidFill>
                <a:effectLst/>
                <a:latin typeface="+mn-lt"/>
                <a:ea typeface="+mn-ea"/>
                <a:cs typeface="+mn-cs"/>
              </a:rPr>
              <a:t>除了動態操演外，另可配合我們陸戰隊兩棲偵搜大隊進訓流路開放參觀。</a:t>
            </a:r>
            <a:endParaRPr lang="zh-TW" altLang="en-US" dirty="0" smtClean="0"/>
          </a:p>
          <a:p>
            <a:pPr marL="108000" marR="0" indent="-457200" algn="l" defTabSz="914400" rtl="0" eaLnBrk="1" fontAlgn="auto" latinLnBrk="0" hangingPunct="1">
              <a:lnSpc>
                <a:spcPct val="100000"/>
              </a:lnSpc>
              <a:spcBef>
                <a:spcPts val="0"/>
              </a:spcBef>
              <a:spcAft>
                <a:spcPts val="0"/>
              </a:spcAft>
              <a:buClrTx/>
              <a:buSzTx/>
              <a:buFontTx/>
              <a:buNone/>
              <a:tabLst/>
              <a:defRPr/>
            </a:pPr>
            <a:r>
              <a:rPr lang="en-US" altLang="zh-TW" dirty="0" smtClean="0"/>
              <a:t>4.</a:t>
            </a:r>
            <a:r>
              <a:rPr lang="zh-TW" altLang="zh-TW" sz="1200" kern="1200" dirty="0" smtClean="0">
                <a:solidFill>
                  <a:schemeClr val="tx1"/>
                </a:solidFill>
                <a:effectLst/>
                <a:latin typeface="+mn-lt"/>
                <a:ea typeface="+mn-ea"/>
                <a:cs typeface="+mn-cs"/>
              </a:rPr>
              <a:t>舉辦採洋蔥活動時特別要注意安全，因為三、四月洋蔥盛產季節正值落山風之季，洋蔥的細小葉片若被風颳入國人眼睛會造成傷害，所以參與活動全程必須配戴護目鏡，並且要辦理保險。</a:t>
            </a:r>
          </a:p>
          <a:p>
            <a:pPr marL="108000" marR="0" indent="-457200" algn="l" defTabSz="914400" rtl="0" eaLnBrk="1" fontAlgn="auto" latinLnBrk="0" hangingPunct="1">
              <a:lnSpc>
                <a:spcPct val="100000"/>
              </a:lnSpc>
              <a:spcBef>
                <a:spcPts val="0"/>
              </a:spcBef>
              <a:spcAft>
                <a:spcPts val="0"/>
              </a:spcAft>
              <a:buClrTx/>
              <a:buSzTx/>
              <a:buFontTx/>
              <a:buNone/>
              <a:tabLst/>
              <a:defRPr/>
            </a:pPr>
            <a:r>
              <a:rPr lang="en-US" altLang="zh-TW" dirty="0" smtClean="0"/>
              <a:t>5.</a:t>
            </a:r>
            <a:r>
              <a:rPr lang="zh-TW" altLang="zh-TW" dirty="0" smtClean="0"/>
              <a:t>採蔥活動可以與當地觀光農場結合。</a:t>
            </a:r>
            <a:endParaRPr lang="en-US" altLang="zh-TW" dirty="0" smtClean="0"/>
          </a:p>
          <a:p>
            <a:pPr marL="108000" marR="0" indent="-457200" algn="l" defTabSz="914400" rtl="0" eaLnBrk="1" fontAlgn="auto" latinLnBrk="0" hangingPunct="1">
              <a:lnSpc>
                <a:spcPct val="100000"/>
              </a:lnSpc>
              <a:spcBef>
                <a:spcPts val="0"/>
              </a:spcBef>
              <a:spcAft>
                <a:spcPts val="0"/>
              </a:spcAft>
              <a:buClrTx/>
              <a:buSzTx/>
              <a:buFontTx/>
              <a:buNone/>
              <a:tabLst/>
              <a:defRPr/>
            </a:pPr>
            <a:r>
              <a:rPr lang="en-US" altLang="zh-TW" dirty="0" smtClean="0"/>
              <a:t>6.</a:t>
            </a:r>
            <a:r>
              <a:rPr lang="zh-TW" altLang="zh-TW" sz="1200" kern="1200" dirty="0" smtClean="0">
                <a:solidFill>
                  <a:schemeClr val="tx1"/>
                </a:solidFill>
                <a:effectLst/>
                <a:latin typeface="+mn-lt"/>
                <a:ea typeface="+mn-ea"/>
                <a:cs typeface="+mn-cs"/>
              </a:rPr>
              <a:t>米其林伙食體驗活動可以把軍隊特色凸顯出來，軍隊大鍋伙食美味度他比不過外面餐廳，所以要強調的是軍隊才有的特色餐食，特色凸顯出來，讓民眾體驗到外面體驗不到的東西，這種外面沒有的東西才是民眾想要的。</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30</a:t>
            </a:fld>
            <a:endParaRPr lang="zh-TW" altLang="en-US"/>
          </a:p>
        </p:txBody>
      </p:sp>
    </p:spTree>
    <p:extLst>
      <p:ext uri="{BB962C8B-B14F-4D97-AF65-F5344CB8AC3E}">
        <p14:creationId xmlns:p14="http://schemas.microsoft.com/office/powerpoint/2010/main" val="38356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★研究動機：</a:t>
            </a:r>
            <a:endParaRPr lang="en-US" altLang="zh-TW" sz="1200" kern="1200" dirty="0" smtClean="0">
              <a:solidFill>
                <a:schemeClr val="tx1"/>
              </a:solidFill>
              <a:effectLst/>
              <a:latin typeface="+mn-lt"/>
              <a:ea typeface="+mn-ea"/>
              <a:cs typeface="+mn-cs"/>
            </a:endParaRPr>
          </a:p>
          <a:p>
            <a:pPr marL="396000" indent="-457200"/>
            <a:r>
              <a:rPr lang="en-US" altLang="zh-TW"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募兵制：</a:t>
            </a:r>
            <a:r>
              <a:rPr lang="zh-TW" altLang="zh-TW" sz="1200" kern="1200" dirty="0" smtClean="0">
                <a:solidFill>
                  <a:schemeClr val="tx1"/>
                </a:solidFill>
                <a:effectLst/>
                <a:latin typeface="+mn-lt"/>
                <a:ea typeface="+mn-ea"/>
                <a:cs typeface="+mn-cs"/>
              </a:rPr>
              <a:t>「中華民國</a:t>
            </a:r>
            <a:r>
              <a:rPr lang="en-US" altLang="zh-TW" sz="1200" kern="1200" dirty="0" smtClean="0">
                <a:solidFill>
                  <a:schemeClr val="tx1"/>
                </a:solidFill>
                <a:effectLst/>
                <a:latin typeface="+mn-lt"/>
                <a:ea typeface="+mn-ea"/>
                <a:cs typeface="+mn-cs"/>
              </a:rPr>
              <a:t>98</a:t>
            </a:r>
            <a:r>
              <a:rPr lang="zh-TW" altLang="zh-TW" sz="1200" kern="1200" dirty="0" smtClean="0">
                <a:solidFill>
                  <a:schemeClr val="tx1"/>
                </a:solidFill>
                <a:effectLst/>
                <a:latin typeface="+mn-lt"/>
                <a:ea typeface="+mn-ea"/>
                <a:cs typeface="+mn-cs"/>
              </a:rPr>
              <a:t>年國防報告書的：打造精銳國軍–募兵制」中即揭示現代化戰場作戰型態轉變，建構「量小、質精、戰力強」的軍隊，已是現代化國家的共識，尤其是募兵制，已是我國推動建軍備戰的新里程，軍隊人力素質優劣將影響國家整體戰力</a:t>
            </a:r>
            <a:r>
              <a:rPr lang="zh-TW" altLang="en-US" sz="1200" kern="1200" dirty="0" smtClean="0">
                <a:solidFill>
                  <a:schemeClr val="tx1"/>
                </a:solidFill>
                <a:effectLst/>
                <a:latin typeface="+mn-lt"/>
                <a:ea typeface="+mn-ea"/>
                <a:cs typeface="+mn-cs"/>
              </a:rPr>
              <a:t>，唯自</a:t>
            </a:r>
            <a:r>
              <a:rPr lang="en-US" altLang="zh-TW" sz="1200" kern="1200" dirty="0" smtClean="0">
                <a:solidFill>
                  <a:schemeClr val="tx1"/>
                </a:solidFill>
                <a:effectLst/>
                <a:latin typeface="+mn-lt"/>
                <a:ea typeface="+mn-ea"/>
                <a:cs typeface="+mn-cs"/>
              </a:rPr>
              <a:t>2012</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日核定</a:t>
            </a:r>
            <a:r>
              <a:rPr lang="zh-TW" altLang="en-US" sz="1200" kern="1200" dirty="0" smtClean="0">
                <a:solidFill>
                  <a:schemeClr val="tx1"/>
                </a:solidFill>
                <a:effectLst/>
                <a:latin typeface="+mn-lt"/>
                <a:ea typeface="+mn-ea"/>
                <a:cs typeface="+mn-cs"/>
              </a:rPr>
              <a:t>以來，迄今我國尚未完成達成編限比</a:t>
            </a:r>
            <a:r>
              <a:rPr lang="en-US" altLang="zh-TW" sz="1200" kern="1200" dirty="0" smtClean="0">
                <a:solidFill>
                  <a:schemeClr val="tx1"/>
                </a:solidFill>
                <a:effectLst/>
                <a:latin typeface="+mn-lt"/>
                <a:ea typeface="+mn-ea"/>
                <a:cs typeface="+mn-cs"/>
              </a:rPr>
              <a:t>90%</a:t>
            </a:r>
            <a:r>
              <a:rPr lang="zh-TW" altLang="en-US" sz="1200" kern="1200" dirty="0" smtClean="0">
                <a:solidFill>
                  <a:schemeClr val="tx1"/>
                </a:solidFill>
                <a:effectLst/>
                <a:latin typeface="+mn-lt"/>
                <a:ea typeface="+mn-ea"/>
                <a:cs typeface="+mn-cs"/>
              </a:rPr>
              <a:t>的目標</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2.2016</a:t>
            </a:r>
            <a:r>
              <a:rPr lang="zh-TW" altLang="en-US" sz="1200" kern="1200" dirty="0" smtClean="0">
                <a:solidFill>
                  <a:schemeClr val="tx1"/>
                </a:solidFill>
                <a:effectLst/>
                <a:latin typeface="+mn-lt"/>
                <a:ea typeface="+mn-ea"/>
                <a:cs typeface="+mn-cs"/>
              </a:rPr>
              <a:t>年的虐狗事件及雄三飛彈誤射事件</a:t>
            </a:r>
            <a:endParaRPr lang="en-US" altLang="zh-TW" sz="120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恆春三害三軍聯訓基地與核三廠、墾丁國家公園</a:t>
            </a:r>
            <a:endParaRPr lang="en-US" altLang="zh-TW" sz="1200" b="0" i="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研究目的</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透過活動吸引有志青年，進而增加兵力來源，順利推動募兵制</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適度向國人展示武力，助於國軍形象建立</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軍事觀光：</a:t>
            </a:r>
            <a:r>
              <a:rPr lang="zh-TW" altLang="en-US" sz="1200" b="0" i="0" u="none" strike="noStrike" kern="1200" dirty="0" smtClean="0">
                <a:solidFill>
                  <a:schemeClr val="tx1"/>
                </a:solidFill>
                <a:effectLst/>
                <a:latin typeface="+mn-lt"/>
                <a:ea typeface="+mn-ea"/>
                <a:cs typeface="+mn-cs"/>
                <a:hlinkClick r:id="rId3"/>
              </a:rPr>
              <a:t>金門軍事空間閒置活化成觀光資源</a:t>
            </a:r>
            <a:r>
              <a:rPr lang="zh-TW" altLang="en-US" sz="1200" b="0" i="0" u="none" strike="noStrike"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將著重於軍事設施的保存與再利用，藉部隊操演結合活動規劃，創造屏東地區另一觀光特色</a:t>
            </a:r>
          </a:p>
          <a:p>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a:t>
            </a:fld>
            <a:endParaRPr lang="zh-TW" altLang="en-US"/>
          </a:p>
        </p:txBody>
      </p:sp>
    </p:spTree>
    <p:extLst>
      <p:ext uri="{BB962C8B-B14F-4D97-AF65-F5344CB8AC3E}">
        <p14:creationId xmlns:p14="http://schemas.microsoft.com/office/powerpoint/2010/main" val="1665430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動態操演期間應該將參與國人確實管制於參觀台，避免部隊操演過程中產生人員維安問題，並影響演練時序進行。</a:t>
            </a:r>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31</a:t>
            </a:fld>
            <a:endParaRPr lang="zh-TW" altLang="en-US"/>
          </a:p>
        </p:txBody>
      </p:sp>
    </p:spTree>
    <p:extLst>
      <p:ext uri="{BB962C8B-B14F-4D97-AF65-F5344CB8AC3E}">
        <p14:creationId xmlns:p14="http://schemas.microsoft.com/office/powerpoint/2010/main" val="405526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32</a:t>
            </a:fld>
            <a:endParaRPr lang="zh-TW" altLang="en-US"/>
          </a:p>
        </p:txBody>
      </p:sp>
    </p:spTree>
    <p:extLst>
      <p:ext uri="{BB962C8B-B14F-4D97-AF65-F5344CB8AC3E}">
        <p14:creationId xmlns:p14="http://schemas.microsoft.com/office/powerpoint/2010/main" val="2113402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受訪者</a:t>
            </a:r>
            <a:r>
              <a:rPr lang="en-US" altLang="zh-TW" sz="1200" kern="1200" dirty="0" smtClean="0">
                <a:solidFill>
                  <a:schemeClr val="tx1"/>
                </a:solidFill>
                <a:effectLst/>
                <a:latin typeface="+mn-lt"/>
                <a:ea typeface="+mn-ea"/>
                <a:cs typeface="+mn-cs"/>
              </a:rPr>
              <a:t>D1</a:t>
            </a:r>
            <a:r>
              <a:rPr lang="zh-TW" altLang="zh-TW" sz="1200" kern="1200" dirty="0" smtClean="0">
                <a:solidFill>
                  <a:schemeClr val="tx1"/>
                </a:solidFill>
                <a:effectLst/>
                <a:latin typeface="+mn-lt"/>
                <a:ea typeface="+mn-ea"/>
                <a:cs typeface="+mn-cs"/>
              </a:rPr>
              <a:t>：進訓單位進行實彈操演課目前會向屏南有限公司購買三日廣告，公告實彈射擊期程及管制時間。</a:t>
            </a:r>
          </a:p>
          <a:p>
            <a:r>
              <a:rPr lang="zh-TW" altLang="zh-TW" sz="1200" kern="1200" dirty="0" smtClean="0">
                <a:solidFill>
                  <a:schemeClr val="tx1"/>
                </a:solidFill>
                <a:effectLst/>
                <a:latin typeface="+mn-lt"/>
                <a:ea typeface="+mn-ea"/>
                <a:cs typeface="+mn-cs"/>
              </a:rPr>
              <a:t>受訪者</a:t>
            </a:r>
            <a:r>
              <a:rPr lang="en-US" altLang="zh-TW" sz="1200" kern="1200" dirty="0" smtClean="0">
                <a:solidFill>
                  <a:schemeClr val="tx1"/>
                </a:solidFill>
                <a:effectLst/>
                <a:latin typeface="+mn-lt"/>
                <a:ea typeface="+mn-ea"/>
                <a:cs typeface="+mn-cs"/>
              </a:rPr>
              <a:t>C2</a:t>
            </a:r>
            <a:r>
              <a:rPr lang="zh-TW" altLang="zh-TW" sz="1200" kern="1200" dirty="0" smtClean="0">
                <a:solidFill>
                  <a:schemeClr val="tx1"/>
                </a:solidFill>
                <a:effectLst/>
                <a:latin typeface="+mn-lt"/>
                <a:ea typeface="+mn-ea"/>
                <a:cs typeface="+mn-cs"/>
              </a:rPr>
              <a:t>：受限於參觀台場地大小限制，故參與活動人數要做好控管。</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33</a:t>
            </a:fld>
            <a:endParaRPr lang="zh-TW" altLang="en-US"/>
          </a:p>
        </p:txBody>
      </p:sp>
    </p:spTree>
    <p:extLst>
      <p:ext uri="{BB962C8B-B14F-4D97-AF65-F5344CB8AC3E}">
        <p14:creationId xmlns:p14="http://schemas.microsoft.com/office/powerpoint/2010/main" val="399611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由於兩岸情勢未明，基於國家安全，</a:t>
            </a:r>
            <a:r>
              <a:rPr lang="zh-TW" altLang="zh-TW" dirty="0" smtClean="0"/>
              <a:t>參與活動應限制</a:t>
            </a:r>
            <a:r>
              <a:rPr lang="zh-TW" altLang="en-US" dirty="0" smtClean="0"/>
              <a:t>為</a:t>
            </a:r>
            <a:r>
              <a:rPr lang="zh-TW" altLang="zh-TW" dirty="0" smtClean="0"/>
              <a:t>我國國民</a:t>
            </a:r>
            <a:r>
              <a:rPr lang="zh-TW" altLang="en-US" dirty="0" smtClean="0"/>
              <a:t>（持有中華民國身分證）</a:t>
            </a:r>
            <a:r>
              <a:rPr lang="zh-TW" altLang="zh-TW" dirty="0" smtClean="0"/>
              <a:t>。</a:t>
            </a: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35</a:t>
            </a:fld>
            <a:endParaRPr lang="zh-TW" altLang="en-US"/>
          </a:p>
        </p:txBody>
      </p:sp>
    </p:spTree>
    <p:extLst>
      <p:ext uri="{BB962C8B-B14F-4D97-AF65-F5344CB8AC3E}">
        <p14:creationId xmlns:p14="http://schemas.microsoft.com/office/powerpoint/2010/main" val="645788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各個部隊都有招募成效壓力，野戰部隊人員編限比太低也是目前面臨到的問題，期望透過操演活動</a:t>
            </a:r>
            <a:r>
              <a:rPr lang="zh-TW" altLang="en-US" sz="1200" kern="1200" dirty="0" smtClean="0">
                <a:solidFill>
                  <a:schemeClr val="tx1"/>
                </a:solidFill>
                <a:effectLst/>
                <a:latin typeface="+mn-lt"/>
                <a:ea typeface="+mn-ea"/>
                <a:cs typeface="+mn-cs"/>
              </a:rPr>
              <a:t>吸引青年加入野戰單位，而</a:t>
            </a:r>
            <a:r>
              <a:rPr lang="zh-TW" altLang="zh-TW" sz="1200" kern="1200" dirty="0" smtClean="0">
                <a:solidFill>
                  <a:schemeClr val="tx1"/>
                </a:solidFill>
                <a:effectLst/>
                <a:latin typeface="+mn-lt"/>
                <a:ea typeface="+mn-ea"/>
                <a:cs typeface="+mn-cs"/>
              </a:rPr>
              <a:t>獲得的招募成效可以</a:t>
            </a:r>
            <a:r>
              <a:rPr lang="zh-TW" altLang="en-US" sz="1200" kern="1200" dirty="0" smtClean="0">
                <a:solidFill>
                  <a:schemeClr val="tx1"/>
                </a:solidFill>
                <a:effectLst/>
                <a:latin typeface="+mn-lt"/>
                <a:ea typeface="+mn-ea"/>
                <a:cs typeface="+mn-cs"/>
              </a:rPr>
              <a:t>能</a:t>
            </a:r>
            <a:r>
              <a:rPr lang="zh-TW" altLang="zh-TW" sz="1200" kern="1200" dirty="0" smtClean="0">
                <a:solidFill>
                  <a:schemeClr val="tx1"/>
                </a:solidFill>
                <a:effectLst/>
                <a:latin typeface="+mn-lt"/>
                <a:ea typeface="+mn-ea"/>
                <a:cs typeface="+mn-cs"/>
              </a:rPr>
              <a:t>分配給參演單位。</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37</a:t>
            </a:fld>
            <a:endParaRPr lang="zh-TW" altLang="en-US"/>
          </a:p>
        </p:txBody>
      </p:sp>
    </p:spTree>
    <p:extLst>
      <p:ext uri="{BB962C8B-B14F-4D97-AF65-F5344CB8AC3E}">
        <p14:creationId xmlns:p14="http://schemas.microsoft.com/office/powerpoint/2010/main" val="3989442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a:t>
            </a:r>
            <a:r>
              <a:rPr lang="zh-TW" altLang="zh-TW" dirty="0" smtClean="0"/>
              <a:t>教育是最廉價的國防，目的主要為有效提升全民國防意識，以爭取支持國防施政作為，</a:t>
            </a:r>
            <a:r>
              <a:rPr lang="zh-TW" altLang="en-US" dirty="0" smtClean="0"/>
              <a:t>而本計畫</a:t>
            </a:r>
            <a:r>
              <a:rPr lang="zh-TW" altLang="zh-TW" dirty="0" smtClean="0"/>
              <a:t>配合三軍聯訓基地部隊動態操演（含實彈射擊），基於不影響鑑測</a:t>
            </a:r>
            <a:r>
              <a:rPr lang="zh-TW" altLang="en-US" dirty="0" smtClean="0"/>
              <a:t>及安全性</a:t>
            </a:r>
            <a:r>
              <a:rPr lang="zh-TW" altLang="zh-TW" dirty="0" smtClean="0"/>
              <a:t>，辦理參訪活動，</a:t>
            </a:r>
            <a:r>
              <a:rPr lang="zh-TW" altLang="en-US" dirty="0" smtClean="0"/>
              <a:t>期望提升國人全民國防意識及國軍形象，並透過實際工作預覽方式讓有志青年可以進一步了解部隊生活。</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39</a:t>
            </a:fld>
            <a:endParaRPr lang="zh-TW" altLang="en-US"/>
          </a:p>
        </p:txBody>
      </p:sp>
    </p:spTree>
    <p:extLst>
      <p:ext uri="{BB962C8B-B14F-4D97-AF65-F5344CB8AC3E}">
        <p14:creationId xmlns:p14="http://schemas.microsoft.com/office/powerpoint/2010/main" val="2189297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青年學子部隊體驗營」活動對象為高中職及大學應屆畢業生，活動日程舉辦於寒假期間，活動設計主要以軍隊為主軸，內容主要讓青年學子能透過體驗部隊團體生活，個體間建立團隊合作，學習到團隊凝聚力的力量與重要性</a:t>
            </a:r>
            <a:endParaRPr lang="en-US" altLang="zh-TW" sz="1200" kern="1200" dirty="0" smtClean="0">
              <a:solidFill>
                <a:schemeClr val="tx1"/>
              </a:solidFill>
              <a:effectLst/>
              <a:latin typeface="+mn-lt"/>
              <a:ea typeface="+mn-ea"/>
              <a:cs typeface="+mn-cs"/>
            </a:endParaRPr>
          </a:p>
          <a:p>
            <a:r>
              <a:rPr lang="en-US" altLang="zh-TW" dirty="0" smtClean="0"/>
              <a:t>2.</a:t>
            </a:r>
            <a:r>
              <a:rPr lang="zh-TW" altLang="zh-TW" sz="1200" kern="1200" dirty="0" smtClean="0">
                <a:solidFill>
                  <a:schemeClr val="tx1"/>
                </a:solidFill>
                <a:effectLst/>
                <a:latin typeface="+mn-lt"/>
                <a:ea typeface="+mn-ea"/>
                <a:cs typeface="+mn-cs"/>
              </a:rPr>
              <a:t> 「部隊動態操演與解說」為配合部隊演訓活動，操演內容配合當日當次部隊演訓課目，於仁壽山及保力山實施演練，讓現場參與國人體驗砲彈十足的震撼力</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「體驗互動」分為</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項，針對季節與開放對象不同，設計開放一項次體驗活動，活動項目設計以貼近部隊生活、瞭解軍人戰備演訓內容及愛鄉愛土為主軸，活動融入軍隊生活並且親身感受體驗</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 『「部隊版」米其林伙食體驗』活動主要邀請參與國人體驗軍中伙食，打破對部隊大鍋炒傳統刻板印象，與優秀官兵一起享用部隊餐點，用餐時並播放參演官兵訓練與生活紀實，讓國人能一窺軍隊神秘面紗，拉進軍與民之間的距離，更進一步的了解國軍！用完餐後安排國軍人才招募中心人員針對軍旅生涯規畫與待遇做解說與說明，</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40</a:t>
            </a:fld>
            <a:endParaRPr lang="zh-TW" altLang="en-US"/>
          </a:p>
        </p:txBody>
      </p:sp>
    </p:spTree>
    <p:extLst>
      <p:ext uri="{BB962C8B-B14F-4D97-AF65-F5344CB8AC3E}">
        <p14:creationId xmlns:p14="http://schemas.microsoft.com/office/powerpoint/2010/main" val="2982045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活動分為「動態展演與解說」、「體驗互動」與「部隊版」米其林伙食體驗三大類</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zh-TW" sz="1200" kern="1200" dirty="0" smtClean="0">
                <a:solidFill>
                  <a:schemeClr val="tx1"/>
                </a:solidFill>
                <a:effectLst/>
                <a:latin typeface="+mn-lt"/>
                <a:ea typeface="+mn-ea"/>
                <a:cs typeface="+mn-cs"/>
              </a:rPr>
              <a:t> 「動態展演」與解說</a:t>
            </a:r>
            <a:r>
              <a:rPr lang="zh-TW" altLang="en-US" sz="1200" kern="1200" dirty="0" smtClean="0">
                <a:solidFill>
                  <a:schemeClr val="tx1"/>
                </a:solidFill>
                <a:effectLst/>
                <a:latin typeface="+mn-lt"/>
                <a:ea typeface="+mn-ea"/>
                <a:cs typeface="+mn-cs"/>
              </a:rPr>
              <a:t>活動部分，</a:t>
            </a:r>
            <a:r>
              <a:rPr lang="zh-TW" altLang="zh-TW" sz="1200" kern="1200" dirty="0" smtClean="0">
                <a:solidFill>
                  <a:schemeClr val="tx1"/>
                </a:solidFill>
                <a:effectLst/>
                <a:latin typeface="+mn-lt"/>
                <a:ea typeface="+mn-ea"/>
                <a:cs typeface="+mn-cs"/>
              </a:rPr>
              <a:t>配合部隊演訓活動，開放民眾於乙場域參觀台近距離觀看，各式火砲瞄準遠方山頭標靶輪番轟擊，現場體驗砲彈十足的震撼力</a:t>
            </a:r>
            <a:r>
              <a:rPr lang="zh-TW" altLang="en-US" sz="1200" kern="1200" dirty="0" smtClean="0">
                <a:solidFill>
                  <a:schemeClr val="tx1"/>
                </a:solidFill>
                <a:effectLst/>
                <a:latin typeface="+mn-lt"/>
                <a:ea typeface="+mn-ea"/>
                <a:cs typeface="+mn-cs"/>
              </a:rPr>
              <a:t>，並安排</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優秀軍士官</a:t>
            </a:r>
            <a:r>
              <a:rPr lang="zh-TW" altLang="en-US" sz="1200" kern="1200" dirty="0" smtClean="0">
                <a:solidFill>
                  <a:schemeClr val="dk1"/>
                </a:solidFill>
                <a:effectLst/>
                <a:latin typeface="微軟正黑體" panose="020B0604030504040204" pitchFamily="34" charset="-120"/>
                <a:ea typeface="微軟正黑體" panose="020B0604030504040204" pitchFamily="34" charset="-120"/>
                <a:cs typeface="+mn-cs"/>
              </a:rPr>
              <a:t>於現場</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擔任解說官與民眾</a:t>
            </a:r>
            <a:r>
              <a:rPr lang="zh-TW" altLang="zh-TW" sz="1200" b="0" kern="1200" dirty="0" smtClean="0">
                <a:solidFill>
                  <a:schemeClr val="dk1"/>
                </a:solidFill>
                <a:effectLst/>
                <a:latin typeface="微軟正黑體" panose="020B0604030504040204" pitchFamily="34" charset="-120"/>
                <a:ea typeface="微軟正黑體" panose="020B0604030504040204" pitchFamily="34" charset="-120"/>
                <a:cs typeface="+mn-cs"/>
              </a:rPr>
              <a:t>互動</a:t>
            </a:r>
            <a:r>
              <a:rPr lang="zh-TW" altLang="en-US" sz="1200" b="0" kern="1200" dirty="0" smtClean="0">
                <a:solidFill>
                  <a:schemeClr val="tx1"/>
                </a:solidFill>
                <a:effectLst/>
                <a:latin typeface="+mn-lt"/>
                <a:ea typeface="+mn-ea"/>
                <a:cs typeface="+mn-cs"/>
              </a:rPr>
              <a:t>。並於</a:t>
            </a:r>
            <a:r>
              <a:rPr lang="zh-TW" altLang="zh-TW" sz="1200" b="0" kern="1200" dirty="0" smtClean="0">
                <a:solidFill>
                  <a:schemeClr val="tx1"/>
                </a:solidFill>
                <a:effectLst/>
                <a:latin typeface="+mn-lt"/>
                <a:ea typeface="+mn-ea"/>
                <a:cs typeface="+mn-cs"/>
              </a:rPr>
              <a:t>參觀</a:t>
            </a:r>
            <a:r>
              <a:rPr lang="zh-TW" altLang="zh-TW" sz="1200" kern="1200" dirty="0" smtClean="0">
                <a:solidFill>
                  <a:schemeClr val="tx1"/>
                </a:solidFill>
                <a:effectLst/>
                <a:latin typeface="+mn-lt"/>
                <a:ea typeface="+mn-ea"/>
                <a:cs typeface="+mn-cs"/>
              </a:rPr>
              <a:t>台活動結束後，民眾聽從車長引導搭乘接駁車返回甲營區，安排裝備參觀，並由遴選優秀參演官兵進行</a:t>
            </a:r>
            <a:r>
              <a:rPr lang="zh-TW" altLang="en-US" sz="1200" kern="1200" dirty="0" smtClean="0">
                <a:solidFill>
                  <a:schemeClr val="tx1"/>
                </a:solidFill>
                <a:effectLst/>
                <a:latin typeface="+mn-lt"/>
                <a:ea typeface="+mn-ea"/>
                <a:cs typeface="+mn-cs"/>
              </a:rPr>
              <a:t>裝備介紹</a:t>
            </a:r>
            <a:r>
              <a:rPr lang="zh-TW" altLang="zh-TW" sz="1200" kern="1200" dirty="0" smtClean="0">
                <a:solidFill>
                  <a:schemeClr val="tx1"/>
                </a:solidFill>
                <a:effectLst/>
                <a:latin typeface="+mn-lt"/>
                <a:ea typeface="+mn-ea"/>
                <a:cs typeface="+mn-cs"/>
              </a:rPr>
              <a:t>，另開放國人與參演官兵拍照互動。</a:t>
            </a:r>
            <a:endParaRPr lang="en-US" altLang="zh-TW"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微軟正黑體" panose="020B0604030504040204" pitchFamily="34" charset="-120"/>
                <a:ea typeface="微軟正黑體" panose="020B0604030504040204" pitchFamily="34" charset="-120"/>
              </a:rPr>
              <a:t>3.</a:t>
            </a:r>
            <a:r>
              <a:rPr lang="zh-TW" altLang="zh-TW" sz="1200" kern="1200" dirty="0" smtClean="0">
                <a:solidFill>
                  <a:schemeClr val="tx1"/>
                </a:solidFill>
                <a:effectLst/>
                <a:latin typeface="+mn-lt"/>
                <a:ea typeface="+mn-ea"/>
                <a:cs typeface="+mn-cs"/>
              </a:rPr>
              <a:t> 「體驗互動」分為</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項，針對季節與開放對象不同，設計開放一項次體驗活動，活動項目設計以貼近部隊生活、瞭解軍人訓練內容及愛鄉愛土為主軸，活動融入軍隊並且親身感受體驗</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野外求生</a:t>
            </a:r>
            <a:r>
              <a:rPr lang="zh-TW" altLang="zh-TW" sz="1200" kern="1200" dirty="0" smtClean="0">
                <a:solidFill>
                  <a:schemeClr val="tx1"/>
                </a:solidFill>
                <a:effectLst/>
                <a:latin typeface="+mn-lt"/>
                <a:ea typeface="+mn-ea"/>
                <a:cs typeface="+mn-cs"/>
              </a:rPr>
              <a:t>活動主要內容為─邀請國軍現役特戰弟兄示範如何在困窘的環境下、僅限的資源中取得生機，學習辨別可食用之野生植</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物、無具野炊、搭建帳篷等活動…，課程除展現特戰官兵獨特的野外求生能力</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採洋蔥體驗活動：</a:t>
            </a:r>
            <a:r>
              <a:rPr lang="zh-TW" altLang="zh-TW" sz="1200" kern="1200" dirty="0" smtClean="0">
                <a:solidFill>
                  <a:schemeClr val="tx1"/>
                </a:solidFill>
                <a:effectLst/>
                <a:latin typeface="+mn-lt"/>
                <a:ea typeface="+mn-ea"/>
                <a:cs typeface="+mn-cs"/>
              </a:rPr>
              <a:t>每年</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到</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月間與弟兄一同全副「五裝」</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護目鏡、口罩、袖套、帽子、手套</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彎腰採蔥，國軍在不影響戰備演訓任</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務前提下，會投入官兵協助蔥農採收洋蔥，並藉由長期的洋蔥助收愛民活動，建立軍民良好關係，同時也為國軍樹立起「軍愛</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民、民敬軍」的優良傳統。配合官兵年度助收期程，民眾可以與參演弟兄一起進行洋蔥採收，一方面體驗半日農夫生活，另一方</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面讓國人可在辛勤採收後享用到在地新鮮洋蔥料理，活動另安排社區媽媽來教導大家使用洋蔥來染布，藉由採蔥活動了解農作物</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之珍貴，這也是最棒的生活教育與體驗</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41</a:t>
            </a:fld>
            <a:endParaRPr lang="zh-TW" altLang="en-US"/>
          </a:p>
        </p:txBody>
      </p:sp>
    </p:spTree>
    <p:extLst>
      <p:ext uri="{BB962C8B-B14F-4D97-AF65-F5344CB8AC3E}">
        <p14:creationId xmlns:p14="http://schemas.microsoft.com/office/powerpoint/2010/main" val="2330423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(3)</a:t>
            </a:r>
            <a:r>
              <a:rPr lang="zh-TW" altLang="zh-TW" sz="1200" kern="1200" dirty="0" smtClean="0">
                <a:solidFill>
                  <a:schemeClr val="tx1"/>
                </a:solidFill>
                <a:effectLst/>
                <a:latin typeface="+mn-lt"/>
                <a:ea typeface="+mn-ea"/>
                <a:cs typeface="+mn-cs"/>
              </a:rPr>
              <a:t>樹木在維護大自然環境中扮演了重要的角色，藉由植樹綠化不僅淨化空氣和補充氧氣，更有助於當地地水土保持與涵蓄水源，</a:t>
            </a:r>
            <a:r>
              <a:rPr lang="zh-TW" altLang="en-US" sz="1200" kern="1200" dirty="0" smtClean="0">
                <a:solidFill>
                  <a:schemeClr val="tx1"/>
                </a:solidFill>
                <a:effectLst/>
                <a:latin typeface="+mn-lt"/>
                <a:ea typeface="+mn-ea"/>
                <a:cs typeface="+mn-cs"/>
              </a:rPr>
              <a:t>活  </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動主辦單位與屏東縣政府環境保護局「樹木銀行」合作，選擇軍用營地無植被範圍做為植樹區域，藉由植樹活動，使民眾了解環</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境永續的重要；種下一棵樹，愛它一輩子，串連了人與土地之間的情感，並且能使人對這塊土地產生認同感與歸屬感，單純的植</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樹活動背後的意義更是深遠；參與植樹活動後可製作紀念銅牌別在樹木上，活動結束後將委由三軍聯訓基地建制單位協助造林區</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域之維護，並且非演訓期間開放國人前往林地參觀。</a:t>
            </a:r>
            <a:r>
              <a:rPr lang="zh-TW" altLang="en-US" sz="1200" kern="1200" dirty="0" smtClean="0">
                <a:solidFill>
                  <a:schemeClr val="tx1"/>
                </a:solidFill>
                <a:effectLst/>
                <a:latin typeface="+mn-lt"/>
                <a:ea typeface="+mn-ea"/>
                <a:cs typeface="+mn-cs"/>
              </a:rPr>
              <a:t>活動結束後</a:t>
            </a:r>
            <a:r>
              <a:rPr lang="zh-TW" altLang="zh-TW" sz="1200" kern="1200" dirty="0" smtClean="0">
                <a:solidFill>
                  <a:schemeClr val="tx1"/>
                </a:solidFill>
                <a:effectLst/>
                <a:latin typeface="+mn-lt"/>
                <a:ea typeface="+mn-ea"/>
                <a:cs typeface="+mn-cs"/>
              </a:rPr>
              <a:t>提供民眾每人一株當季節氣植栽，參與民眾於活動後可以取得植</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樹證書及禮物樹，持證書到國軍福利站</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車城鄉消費可享購物金</a:t>
            </a:r>
            <a:r>
              <a:rPr lang="en-US" altLang="zh-TW" sz="1200" kern="1200" dirty="0" smtClean="0">
                <a:solidFill>
                  <a:schemeClr val="tx1"/>
                </a:solidFill>
                <a:effectLst/>
                <a:latin typeface="+mn-lt"/>
                <a:ea typeface="+mn-ea"/>
                <a:cs typeface="+mn-cs"/>
              </a:rPr>
              <a:t>100</a:t>
            </a:r>
            <a:r>
              <a:rPr lang="zh-TW" altLang="zh-TW" sz="1200" kern="1200" dirty="0" smtClean="0">
                <a:solidFill>
                  <a:schemeClr val="tx1"/>
                </a:solidFill>
                <a:effectLst/>
                <a:latin typeface="+mn-lt"/>
                <a:ea typeface="+mn-ea"/>
                <a:cs typeface="+mn-cs"/>
              </a:rPr>
              <a:t>元折扣，促進當地觀光消費外</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(4)</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水肺裝備介紹與功能操作教學</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smtClean="0">
                <a:solidFill>
                  <a:schemeClr val="tx1"/>
                </a:solidFill>
                <a:effectLst/>
                <a:latin typeface="+mn-lt"/>
                <a:ea typeface="+mn-ea"/>
                <a:cs typeface="+mn-cs"/>
              </a:rPr>
              <a:t>甲營區地理位置位於來往墾丁必經之地，前往墾丁遊客多為從事水上活動，如衝浪、浮淺、水上</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摩托車等，而活動邀請海軍專業水下作業隊人員教導國人水肺淺水知識、裝備功能介紹及操作方式，使國人具備基礎概念，有別</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於外面所費不貲的教學費用，國軍利用既有資源舉辦活動讓有興趣的國人參與。</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活動旨在感謝國軍家屬的慶祝活動，國家最堅強的後盾是國防，支撐國防的就是這些官兵弟兄，平時官兵弟兄在部隊服務可能無</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法常常回家陪家人，而家屬的支持使得國軍官兵在部隊中服役能無後顧之憂，所以部隊駐軍將舉行豐富多彩的節目和特別活動，</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如午餐會，教育研討會，社交活動和溫泉之夜</a:t>
            </a:r>
            <a:r>
              <a:rPr lang="zh-TW" altLang="en-US" sz="1200" kern="1200" dirty="0" smtClean="0">
                <a:solidFill>
                  <a:schemeClr val="tx1"/>
                </a:solidFill>
                <a:effectLst/>
                <a:latin typeface="+mn-lt"/>
                <a:ea typeface="+mn-ea"/>
                <a:cs typeface="+mn-cs"/>
              </a:rPr>
              <a:t>，藉由</a:t>
            </a:r>
            <a:r>
              <a:rPr lang="zh-TW" altLang="zh-TW" sz="1200" kern="1200" dirty="0" smtClean="0">
                <a:solidFill>
                  <a:schemeClr val="tx1"/>
                </a:solidFill>
                <a:effectLst/>
                <a:latin typeface="+mn-lt"/>
                <a:ea typeface="+mn-ea"/>
                <a:cs typeface="+mn-cs"/>
              </a:rPr>
              <a:t>家庭日活動感謝家屬</a:t>
            </a:r>
            <a:r>
              <a:rPr lang="zh-TW" altLang="en-US" sz="1200" kern="1200" dirty="0" smtClean="0">
                <a:solidFill>
                  <a:schemeClr val="tx1"/>
                </a:solidFill>
                <a:effectLst/>
                <a:latin typeface="+mn-lt"/>
                <a:ea typeface="+mn-ea"/>
                <a:cs typeface="+mn-cs"/>
              </a:rPr>
              <a:t>的支持</a:t>
            </a:r>
            <a:r>
              <a:rPr lang="zh-TW" altLang="zh-TW"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 『「部隊版」米其林伙食體驗』活動主要要請參與民眾體驗軍中伙食，打破對部隊大鍋炒傳統刻板印象，與優秀官兵一起享用部</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隊餐點，並播放參演官兵訓練與生活紀實，讓民眾能更進一步的了解國軍！</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42</a:t>
            </a:fld>
            <a:endParaRPr lang="zh-TW" altLang="en-US"/>
          </a:p>
        </p:txBody>
      </p:sp>
    </p:spTree>
    <p:extLst>
      <p:ext uri="{BB962C8B-B14F-4D97-AF65-F5344CB8AC3E}">
        <p14:creationId xmlns:p14="http://schemas.microsoft.com/office/powerpoint/2010/main" val="3767222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青年學子體驗</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a:t>
            </a:r>
            <a:r>
              <a:rPr lang="zh-TW" altLang="en-US" dirty="0" smtClean="0">
                <a:effectLst>
                  <a:glow rad="101600">
                    <a:schemeClr val="bg1">
                      <a:alpha val="60000"/>
                    </a:schemeClr>
                  </a:glow>
                </a:effectLst>
              </a:rPr>
              <a:t>活動主軸：</a:t>
            </a:r>
            <a:r>
              <a:rPr lang="zh-TW" altLang="zh-TW" dirty="0" smtClean="0">
                <a:effectLst>
                  <a:glow rad="101600">
                    <a:schemeClr val="bg1">
                      <a:alpha val="60000"/>
                    </a:schemeClr>
                  </a:glow>
                </a:effectLst>
              </a:rPr>
              <a:t>靜態活動</a:t>
            </a:r>
            <a:r>
              <a:rPr lang="zh-TW" altLang="en-US" dirty="0" smtClean="0">
                <a:effectLst>
                  <a:glow rad="101600">
                    <a:schemeClr val="bg1">
                      <a:alpha val="60000"/>
                    </a:schemeClr>
                  </a:glow>
                </a:effectLst>
              </a:rPr>
              <a:t>由</a:t>
            </a:r>
            <a:r>
              <a:rPr lang="zh-TW" altLang="zh-TW" dirty="0" smtClean="0">
                <a:effectLst>
                  <a:glow rad="101600">
                    <a:schemeClr val="bg1">
                      <a:alpha val="60000"/>
                    </a:schemeClr>
                  </a:glow>
                </a:effectLst>
              </a:rPr>
              <a:t>軍校優秀學生現身說法，並介紹學校特色及提供學涯發展方</a:t>
            </a:r>
            <a:r>
              <a:rPr lang="zh-TW" altLang="en-US" dirty="0" smtClean="0">
                <a:effectLst>
                  <a:glow rad="101600">
                    <a:schemeClr val="bg1">
                      <a:alpha val="60000"/>
                    </a:schemeClr>
                  </a:glow>
                </a:effectLst>
              </a:rPr>
              <a:t>選擇</a:t>
            </a:r>
            <a:r>
              <a:rPr lang="zh-TW" altLang="zh-TW" dirty="0" smtClean="0">
                <a:effectLst>
                  <a:glow rad="101600">
                    <a:schemeClr val="bg1">
                      <a:alpha val="60000"/>
                    </a:schemeClr>
                  </a:glow>
                </a:effectLst>
              </a:rPr>
              <a:t>；動態活動安排</a:t>
            </a:r>
            <a:r>
              <a:rPr lang="zh-TW" altLang="en-US" dirty="0" smtClean="0">
                <a:effectLst>
                  <a:glow rad="101600">
                    <a:schemeClr val="bg1">
                      <a:alpha val="60000"/>
                    </a:schemeClr>
                  </a:glow>
                </a:effectLst>
              </a:rPr>
              <a:t>團體活動</a:t>
            </a:r>
            <a:r>
              <a:rPr lang="zh-TW" altLang="zh-TW" dirty="0" smtClean="0">
                <a:effectLst>
                  <a:glow rad="101600">
                    <a:schemeClr val="bg1">
                      <a:alpha val="60000"/>
                    </a:schemeClr>
                  </a:glow>
                </a:effectLst>
              </a:rPr>
              <a:t>，讓學子能學習到群體生活中合作的重要性。</a:t>
            </a:r>
            <a:endParaRPr lang="en-US" altLang="zh-TW" dirty="0" smtClean="0">
              <a:effectLst>
                <a:glow rad="101600">
                  <a:schemeClr val="bg1">
                    <a:alpha val="60000"/>
                  </a:schemeClr>
                </a:glo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★活動特色：</a:t>
            </a:r>
            <a:r>
              <a:rPr lang="zh-TW" altLang="zh-TW" dirty="0" smtClean="0"/>
              <a:t>體驗營設計活動（如大地遊戲、合理冒險、心理素質訓練等）團隊合作遊戲，藉此培養學子團體榮譽心</a:t>
            </a:r>
            <a:r>
              <a:rPr lang="zh-TW" altLang="zh-TW" dirty="0" smtClean="0">
                <a:effectLst>
                  <a:glow rad="101600">
                    <a:schemeClr val="bg1">
                      <a:alpha val="60000"/>
                    </a:schemeClr>
                  </a:glow>
                </a:effectLst>
              </a:rPr>
              <a:t>。</a:t>
            </a:r>
            <a:endParaRPr lang="en-US" altLang="zh-TW" dirty="0" smtClean="0">
              <a:effectLst>
                <a:glow rad="101600">
                  <a:schemeClr val="bg1">
                    <a:alpha val="60000"/>
                  </a:schemeClr>
                </a:glo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glow rad="101600">
                  <a:schemeClr val="bg1">
                    <a:alpha val="60000"/>
                  </a:schemeClr>
                </a:glow>
              </a:effectLst>
            </a:endParaRP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43</a:t>
            </a:fld>
            <a:endParaRPr lang="zh-TW" altLang="en-US"/>
          </a:p>
        </p:txBody>
      </p:sp>
    </p:spTree>
    <p:extLst>
      <p:ext uri="{BB962C8B-B14F-4D97-AF65-F5344CB8AC3E}">
        <p14:creationId xmlns:p14="http://schemas.microsoft.com/office/powerpoint/2010/main" val="327423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因應現代化戰場模式改變，建構量小、質精、戰力強的軍隊已是現代化國家的共識，而我國自</a:t>
            </a:r>
            <a:r>
              <a:rPr lang="en-US" altLang="zh-TW" dirty="0" smtClean="0"/>
              <a:t>2012</a:t>
            </a:r>
            <a:r>
              <a:rPr lang="zh-TW" altLang="en-US" dirty="0" smtClean="0">
                <a:latin typeface="微軟正黑體" panose="020B0604030504040204" pitchFamily="34" charset="-120"/>
                <a:ea typeface="微軟正黑體" panose="020B0604030504040204" pitchFamily="34" charset="-120"/>
              </a:rPr>
              <a:t>年宣布推動募兵制以來，由於補充兵力不足，故施行全募兵制期程一再延宕。</a:t>
            </a: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2.2013</a:t>
            </a:r>
            <a:r>
              <a:rPr lang="zh-TW" altLang="en-US" dirty="0" smtClean="0">
                <a:latin typeface="微軟正黑體" panose="020B0604030504040204" pitchFamily="34" charset="-120"/>
                <a:ea typeface="微軟正黑體" panose="020B0604030504040204" pitchFamily="34" charset="-120"/>
              </a:rPr>
              <a:t>年洪仲丘事件及雄三誤射事件，民眾對於國軍紀律存疑及不佳的觀感</a:t>
            </a:r>
            <a:endParaRPr lang="zh-TW"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zh-TW" altLang="en-US" dirty="0" smtClean="0">
                <a:latin typeface="微軟正黑體" panose="020B0604030504040204" pitchFamily="34" charset="-120"/>
                <a:ea typeface="微軟正黑體" panose="020B0604030504040204" pitchFamily="34" charset="-120"/>
              </a:rPr>
              <a:t>基地長期進行實彈射擊訓練，對當地環境及生態造成影響，故當地居民列為恆春三害之一。</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a:t>
            </a:fld>
            <a:endParaRPr lang="zh-TW" altLang="en-US"/>
          </a:p>
        </p:txBody>
      </p:sp>
    </p:spTree>
    <p:extLst>
      <p:ext uri="{BB962C8B-B14F-4D97-AF65-F5344CB8AC3E}">
        <p14:creationId xmlns:p14="http://schemas.microsoft.com/office/powerpoint/2010/main" val="4171618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t>動態展演與解說</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a:t>
            </a:r>
            <a:r>
              <a:rPr lang="zh-TW" altLang="en-US" dirty="0" smtClean="0">
                <a:effectLst>
                  <a:glow rad="101600">
                    <a:schemeClr val="bg1">
                      <a:alpha val="60000"/>
                    </a:schemeClr>
                  </a:glow>
                </a:effectLst>
              </a:rPr>
              <a:t>活動主軸：</a:t>
            </a:r>
            <a:r>
              <a:rPr lang="zh-TW" altLang="zh-TW" dirty="0" smtClean="0">
                <a:effectLst>
                  <a:glow rad="101600">
                    <a:schemeClr val="bg1">
                      <a:alpha val="60000"/>
                    </a:schemeClr>
                  </a:glow>
                </a:effectLst>
              </a:rPr>
              <a:t>參與民眾第一線觀看實兵、實彈操演</a:t>
            </a:r>
            <a:r>
              <a:rPr lang="zh-TW" altLang="en-US" dirty="0" smtClean="0">
                <a:effectLst>
                  <a:glow rad="101600">
                    <a:schemeClr val="bg1">
                      <a:alpha val="60000"/>
                    </a:schemeClr>
                  </a:glow>
                </a:effectLst>
              </a:rPr>
              <a:t>。</a:t>
            </a:r>
            <a:endParaRPr lang="en-US" altLang="zh-TW" dirty="0" smtClean="0">
              <a:effectLst>
                <a:glow rad="101600">
                  <a:schemeClr val="bg1">
                    <a:alpha val="60000"/>
                  </a:schemeClr>
                </a:glo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★活動特色：</a:t>
            </a:r>
            <a:r>
              <a:rPr lang="zh-TW" altLang="zh-TW" dirty="0" smtClean="0">
                <a:effectLst>
                  <a:glow rad="101600">
                    <a:schemeClr val="bg1">
                      <a:alpha val="60000"/>
                    </a:schemeClr>
                  </a:glow>
                </a:effectLst>
              </a:rPr>
              <a:t>參與民眾搭乘軍用卡車或悍馬車前往參觀台，活動讓參與民眾近距離感受現場火砲射擊過程威力，展現我國軍勤訓精練成效</a:t>
            </a:r>
            <a:r>
              <a:rPr lang="zh-TW" altLang="en-US" dirty="0" smtClean="0">
                <a:effectLst>
                  <a:glow rad="101600">
                    <a:schemeClr val="bg1">
                      <a:alpha val="60000"/>
                    </a:schemeClr>
                  </a:glow>
                </a:effectLst>
              </a:rPr>
              <a:t>。</a:t>
            </a:r>
            <a:endParaRPr lang="en-US" altLang="zh-TW" dirty="0" smtClean="0">
              <a:effectLst>
                <a:glow rad="101600">
                  <a:schemeClr val="bg1">
                    <a:alpha val="60000"/>
                  </a:schemeClr>
                </a:glow>
              </a:effectLst>
            </a:endParaRPr>
          </a:p>
          <a:p>
            <a:pPr lvl="1"/>
            <a:r>
              <a:rPr lang="zh-TW" altLang="en-US" dirty="0" smtClean="0">
                <a:effectLst>
                  <a:glow rad="101600">
                    <a:schemeClr val="bg1">
                      <a:alpha val="60000"/>
                    </a:schemeClr>
                  </a:glow>
                </a:effectLst>
              </a:rPr>
              <a:t>           </a:t>
            </a:r>
            <a:r>
              <a:rPr lang="zh-TW" altLang="zh-TW" dirty="0" smtClean="0">
                <a:effectLst>
                  <a:glow rad="101600">
                    <a:schemeClr val="bg1">
                      <a:alpha val="60000"/>
                    </a:schemeClr>
                  </a:glow>
                </a:effectLst>
              </a:rPr>
              <a:t>由各陸、海、空三軍官校及南區部隊遴選優秀軍官、士官，活動全程陪同參與民眾進行互動與導覽解說</a:t>
            </a:r>
            <a:r>
              <a:rPr lang="zh-TW" altLang="en-US" dirty="0" smtClean="0">
                <a:effectLst>
                  <a:glow rad="101600">
                    <a:schemeClr val="bg1">
                      <a:alpha val="60000"/>
                    </a:schemeClr>
                  </a:glow>
                </a:effectLst>
              </a:rPr>
              <a:t>。</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44</a:t>
            </a:fld>
            <a:endParaRPr lang="zh-TW" altLang="en-US"/>
          </a:p>
        </p:txBody>
      </p:sp>
    </p:spTree>
    <p:extLst>
      <p:ext uri="{BB962C8B-B14F-4D97-AF65-F5344CB8AC3E}">
        <p14:creationId xmlns:p14="http://schemas.microsoft.com/office/powerpoint/2010/main" val="1135731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effectLst>
                  <a:glow rad="101600">
                    <a:schemeClr val="bg1">
                      <a:alpha val="60000"/>
                    </a:schemeClr>
                  </a:glow>
                </a:effectLst>
              </a:rPr>
              <a:t>活動主軸：</a:t>
            </a:r>
            <a:r>
              <a:rPr lang="zh-TW" altLang="en-US" dirty="0" smtClean="0"/>
              <a:t>與官兵體驗軍隊豐富美食及互動。</a:t>
            </a:r>
            <a:endParaRPr lang="en-US" altLang="zh-TW" dirty="0" smtClean="0"/>
          </a:p>
          <a:p>
            <a:r>
              <a:rPr lang="zh-TW" altLang="en-US" dirty="0" smtClean="0"/>
              <a:t>★活動特色：</a:t>
            </a:r>
            <a:r>
              <a:rPr lang="zh-TW" altLang="zh-TW" dirty="0" smtClean="0"/>
              <a:t>活動主要</a:t>
            </a:r>
            <a:r>
              <a:rPr lang="zh-TW" altLang="en-US" dirty="0" smtClean="0"/>
              <a:t>邀</a:t>
            </a:r>
            <a:r>
              <a:rPr lang="zh-TW" altLang="zh-TW" dirty="0" smtClean="0"/>
              <a:t>請參與民眾體驗軍中伙食</a:t>
            </a:r>
            <a:r>
              <a:rPr lang="zh-TW" altLang="en-US" dirty="0" smtClean="0"/>
              <a:t>及野戰加熱式餐盒，並</a:t>
            </a:r>
            <a:r>
              <a:rPr lang="zh-TW" altLang="zh-TW" dirty="0" smtClean="0"/>
              <a:t>與優秀官兵一起享用部隊餐點</a:t>
            </a:r>
            <a:r>
              <a:rPr lang="zh-TW" altLang="en-US" dirty="0" smtClean="0"/>
              <a:t>。</a:t>
            </a:r>
            <a:endParaRPr lang="en-US" altLang="zh-TW" dirty="0" smtClean="0"/>
          </a:p>
          <a:p>
            <a:pPr lvl="1"/>
            <a:r>
              <a:rPr lang="zh-TW" altLang="en-US" dirty="0" smtClean="0"/>
              <a:t>           </a:t>
            </a:r>
            <a:r>
              <a:rPr lang="zh-TW" altLang="zh-TW" dirty="0" smtClean="0"/>
              <a:t>播放參演官兵訓練與生活紀實，</a:t>
            </a:r>
            <a:r>
              <a:rPr lang="zh-TW" altLang="en-US" dirty="0" smtClean="0"/>
              <a:t>並與官兵互動，</a:t>
            </a:r>
            <a:r>
              <a:rPr lang="zh-TW" altLang="zh-TW" dirty="0" smtClean="0"/>
              <a:t>讓民眾能更進一步的了解國軍！</a:t>
            </a:r>
            <a:endParaRPr lang="en-US" altLang="zh-TW" dirty="0" smtClean="0"/>
          </a:p>
          <a:p>
            <a:pPr lvl="1"/>
            <a:r>
              <a:rPr lang="zh-TW" altLang="en-US" dirty="0" smtClean="0"/>
              <a:t>            </a:t>
            </a:r>
            <a:r>
              <a:rPr lang="zh-TW" altLang="zh-TW" dirty="0" smtClean="0"/>
              <a:t>活動另安排招募員向國人介紹國軍招募班隊，並以互動方式介紹部隊生活、待遇及軍人的職責，期望藉此傳遞招募訊息，為我國招募優秀青年加</a:t>
            </a:r>
            <a:r>
              <a:rPr lang="zh-TW" altLang="en-US" dirty="0" smtClean="0"/>
              <a:t>入。</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45</a:t>
            </a:fld>
            <a:endParaRPr lang="zh-TW" altLang="en-US"/>
          </a:p>
        </p:txBody>
      </p:sp>
    </p:spTree>
    <p:extLst>
      <p:ext uri="{BB962C8B-B14F-4D97-AF65-F5344CB8AC3E}">
        <p14:creationId xmlns:p14="http://schemas.microsoft.com/office/powerpoint/2010/main" val="1526074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effectLst>
                  <a:glow rad="101600">
                    <a:schemeClr val="bg1">
                      <a:alpha val="60000"/>
                    </a:schemeClr>
                  </a:glow>
                </a:effectLst>
              </a:rPr>
              <a:t>活動主軸：</a:t>
            </a:r>
            <a:r>
              <a:rPr lang="zh-TW" altLang="zh-TW" dirty="0" smtClean="0"/>
              <a:t>與演訓人員和裝備拍照互動</a:t>
            </a:r>
            <a:r>
              <a:rPr lang="zh-TW" altLang="en-US" dirty="0" smtClean="0"/>
              <a:t>。</a:t>
            </a:r>
            <a:endParaRPr lang="en-US" altLang="zh-TW" dirty="0" smtClean="0"/>
          </a:p>
          <a:p>
            <a:r>
              <a:rPr lang="zh-TW" altLang="en-US" dirty="0" smtClean="0"/>
              <a:t>★活動特色：開放</a:t>
            </a:r>
            <a:r>
              <a:rPr lang="zh-TW" altLang="zh-TW" dirty="0" smtClean="0"/>
              <a:t>裝備參觀，並由遴選優秀參演官兵進行解</a:t>
            </a:r>
            <a:r>
              <a:rPr lang="zh-TW" altLang="en-US" dirty="0" smtClean="0"/>
              <a:t>說。</a:t>
            </a:r>
            <a:endParaRPr lang="en-US" altLang="zh-TW" dirty="0" smtClean="0"/>
          </a:p>
          <a:p>
            <a:pPr lvl="1"/>
            <a:r>
              <a:rPr lang="zh-TW" altLang="en-US" dirty="0" smtClean="0"/>
              <a:t>           開放國人與裝備及操演官兵合照留念。</a:t>
            </a:r>
            <a:endParaRPr lang="en-US" altLang="zh-TW" dirty="0" smtClean="0"/>
          </a:p>
          <a:p>
            <a:pPr lvl="1"/>
            <a:r>
              <a:rPr lang="zh-TW" altLang="en-US" dirty="0" smtClean="0"/>
              <a:t>            提升參演官兵榮譽心。</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46</a:t>
            </a:fld>
            <a:endParaRPr lang="zh-TW" altLang="en-US"/>
          </a:p>
        </p:txBody>
      </p:sp>
    </p:spTree>
    <p:extLst>
      <p:ext uri="{BB962C8B-B14F-4D97-AF65-F5344CB8AC3E}">
        <p14:creationId xmlns:p14="http://schemas.microsoft.com/office/powerpoint/2010/main" val="1567089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effectLst>
                  <a:glow rad="101600">
                    <a:schemeClr val="bg1">
                      <a:alpha val="60000"/>
                    </a:schemeClr>
                  </a:glow>
                </a:effectLst>
              </a:rPr>
              <a:t>活動主軸：</a:t>
            </a:r>
            <a:r>
              <a:rPr lang="zh-TW" altLang="zh-TW" dirty="0" smtClean="0"/>
              <a:t>水肺裝備介紹與功能操作教學</a:t>
            </a:r>
            <a:r>
              <a:rPr lang="zh-TW" altLang="en-US" dirty="0" smtClean="0"/>
              <a:t>。</a:t>
            </a:r>
            <a:endParaRPr lang="en-US" altLang="zh-TW" dirty="0" smtClean="0"/>
          </a:p>
          <a:p>
            <a:r>
              <a:rPr lang="zh-TW" altLang="en-US" dirty="0" smtClean="0"/>
              <a:t>★活動特色：由海軍水下作業大隊官兵親自教學。</a:t>
            </a:r>
            <a:endParaRPr lang="en-US" altLang="zh-TW" dirty="0" smtClean="0"/>
          </a:p>
          <a:p>
            <a:pPr lvl="1"/>
            <a:r>
              <a:rPr lang="zh-TW" altLang="en-US" dirty="0" smtClean="0"/>
              <a:t>            </a:t>
            </a:r>
            <a:r>
              <a:rPr lang="zh-TW" altLang="zh-TW" dirty="0" smtClean="0"/>
              <a:t>親身穿著水肺服裝體驗。 </a:t>
            </a:r>
            <a:endParaRPr lang="en-US" altLang="zh-TW" dirty="0" smtClean="0"/>
          </a:p>
          <a:p>
            <a:pPr lvl="1"/>
            <a:r>
              <a:rPr lang="zh-TW" altLang="en-US" dirty="0" smtClean="0"/>
              <a:t>             結合屏東墾丁熱門活動，免費教學</a:t>
            </a:r>
            <a:r>
              <a:rPr lang="zh-TW" altLang="zh-TW" dirty="0" smtClean="0"/>
              <a:t>。 </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47</a:t>
            </a:fld>
            <a:endParaRPr lang="zh-TW" altLang="en-US"/>
          </a:p>
        </p:txBody>
      </p:sp>
    </p:spTree>
    <p:extLst>
      <p:ext uri="{BB962C8B-B14F-4D97-AF65-F5344CB8AC3E}">
        <p14:creationId xmlns:p14="http://schemas.microsoft.com/office/powerpoint/2010/main" val="2517632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a:t>
            </a:r>
            <a:r>
              <a:rPr lang="zh-TW" altLang="en-US" dirty="0" smtClean="0">
                <a:effectLst>
                  <a:glow rad="101600">
                    <a:schemeClr val="bg1">
                      <a:alpha val="60000"/>
                    </a:schemeClr>
                  </a:glow>
                </a:effectLst>
              </a:rPr>
              <a:t>活動主軸：</a:t>
            </a:r>
            <a:r>
              <a:rPr lang="zh-TW" altLang="en-US" dirty="0" smtClean="0"/>
              <a:t>「軍眷安心」參演官兵的</a:t>
            </a:r>
            <a:r>
              <a:rPr lang="zh-TW" altLang="zh-TW" dirty="0" smtClean="0"/>
              <a:t>家庭日</a:t>
            </a:r>
            <a:r>
              <a:rPr lang="zh-TW" altLang="en-US" dirty="0" smtClean="0"/>
              <a:t>。</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★活動特色：</a:t>
            </a:r>
            <a:r>
              <a:rPr lang="zh-TW" altLang="zh-TW" dirty="0" smtClean="0"/>
              <a:t>部隊駐軍舉</a:t>
            </a:r>
            <a:r>
              <a:rPr lang="zh-TW" altLang="en-US" dirty="0" smtClean="0"/>
              <a:t>辦</a:t>
            </a:r>
            <a:r>
              <a:rPr lang="zh-TW" altLang="zh-TW" dirty="0" smtClean="0"/>
              <a:t>豐富多彩的節目和特別活動，如午餐會，教育研討會，社交活動和溫泉之夜。</a:t>
            </a:r>
            <a:endParaRPr lang="en-US" altLang="zh-TW" dirty="0" smtClean="0"/>
          </a:p>
          <a:p>
            <a:pPr lvl="1"/>
            <a:r>
              <a:rPr lang="zh-TW" altLang="en-US" dirty="0" smtClean="0"/>
              <a:t>          官兵的最堅強的後盾</a:t>
            </a:r>
            <a:r>
              <a:rPr lang="en-US" altLang="zh-TW" dirty="0" smtClean="0"/>
              <a:t>–</a:t>
            </a:r>
            <a:r>
              <a:rPr lang="zh-TW" altLang="en-US" dirty="0" smtClean="0"/>
              <a:t>「家庭」，藉由</a:t>
            </a:r>
            <a:r>
              <a:rPr lang="zh-TW" altLang="zh-TW" dirty="0" smtClean="0"/>
              <a:t>家庭日活動感謝支持的家屬</a:t>
            </a:r>
            <a:r>
              <a:rPr lang="zh-TW" altLang="en-US" dirty="0" smtClean="0"/>
              <a:t>，並讓</a:t>
            </a:r>
            <a:r>
              <a:rPr lang="zh-TW" altLang="zh-TW" dirty="0" smtClean="0"/>
              <a:t>家屬貼近官兵部隊生活</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48</a:t>
            </a:fld>
            <a:endParaRPr lang="zh-TW" altLang="en-US"/>
          </a:p>
        </p:txBody>
      </p:sp>
    </p:spTree>
    <p:extLst>
      <p:ext uri="{BB962C8B-B14F-4D97-AF65-F5344CB8AC3E}">
        <p14:creationId xmlns:p14="http://schemas.microsoft.com/office/powerpoint/2010/main" val="4268194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effectLst>
                  <a:glow rad="101600">
                    <a:schemeClr val="bg1">
                      <a:alpha val="60000"/>
                    </a:schemeClr>
                  </a:glow>
                </a:effectLst>
              </a:rPr>
              <a:t>活動主軸：結合基地進行</a:t>
            </a:r>
            <a:r>
              <a:rPr lang="zh-TW" altLang="zh-TW" dirty="0" smtClean="0"/>
              <a:t>野外求生</a:t>
            </a:r>
            <a:r>
              <a:rPr lang="zh-TW" altLang="en-US" dirty="0" smtClean="0"/>
              <a:t>教學，認識屏東地區生態</a:t>
            </a:r>
            <a:r>
              <a:rPr lang="en-US" altLang="zh-TW" dirty="0" smtClean="0"/>
              <a:t>(</a:t>
            </a:r>
            <a:r>
              <a:rPr lang="zh-TW" altLang="zh-TW" dirty="0" smtClean="0"/>
              <a:t>認識野生植物、野炊、</a:t>
            </a:r>
            <a:r>
              <a:rPr lang="zh-TW" altLang="en-US" dirty="0" smtClean="0"/>
              <a:t>紮營</a:t>
            </a:r>
            <a:r>
              <a:rPr lang="zh-TW" altLang="zh-TW" dirty="0" smtClean="0"/>
              <a:t>體驗等</a:t>
            </a:r>
            <a:r>
              <a:rPr lang="en-US" altLang="zh-TW" dirty="0" smtClean="0"/>
              <a:t>)</a:t>
            </a:r>
            <a:r>
              <a:rPr lang="zh-TW" altLang="en-US" dirty="0" smtClean="0"/>
              <a:t>。</a:t>
            </a:r>
            <a:endParaRPr lang="en-US" altLang="zh-TW" dirty="0" smtClean="0"/>
          </a:p>
          <a:p>
            <a:r>
              <a:rPr lang="zh-TW" altLang="en-US" dirty="0" smtClean="0"/>
              <a:t>★活動特色：活動邀請</a:t>
            </a:r>
            <a:r>
              <a:rPr lang="zh-TW" altLang="zh-TW" dirty="0" smtClean="0"/>
              <a:t>特戰弟兄示範</a:t>
            </a:r>
            <a:r>
              <a:rPr lang="zh-TW" altLang="en-US" dirty="0" smtClean="0"/>
              <a:t>，</a:t>
            </a:r>
            <a:r>
              <a:rPr lang="zh-TW" altLang="zh-TW" dirty="0" smtClean="0"/>
              <a:t>展現特戰官兵獨特的野外求生能力。</a:t>
            </a:r>
            <a:endParaRPr lang="en-US" altLang="zh-TW" dirty="0" smtClean="0"/>
          </a:p>
          <a:p>
            <a:pPr lvl="1"/>
            <a:r>
              <a:rPr lang="zh-TW" altLang="zh-TW" dirty="0" smtClean="0"/>
              <a:t>「</a:t>
            </a:r>
            <a:r>
              <a:rPr lang="zh-TW" altLang="en-US" dirty="0" smtClean="0"/>
              <a:t>      </a:t>
            </a:r>
            <a:r>
              <a:rPr lang="zh-TW" altLang="zh-TW" dirty="0" smtClean="0"/>
              <a:t>學校老師沒教的事！」</a:t>
            </a:r>
            <a:r>
              <a:rPr lang="zh-TW" altLang="en-US" dirty="0" smtClean="0"/>
              <a:t>藉由活動了解大自然的奧妙。</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49</a:t>
            </a:fld>
            <a:endParaRPr lang="zh-TW" altLang="en-US"/>
          </a:p>
        </p:txBody>
      </p:sp>
    </p:spTree>
    <p:extLst>
      <p:ext uri="{BB962C8B-B14F-4D97-AF65-F5344CB8AC3E}">
        <p14:creationId xmlns:p14="http://schemas.microsoft.com/office/powerpoint/2010/main" val="994536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effectLst>
                  <a:glow rad="101600">
                    <a:schemeClr val="bg1">
                      <a:alpha val="60000"/>
                    </a:schemeClr>
                  </a:glow>
                </a:effectLst>
              </a:rPr>
              <a:t>活動主軸：</a:t>
            </a:r>
            <a:r>
              <a:rPr lang="zh-TW" altLang="en-US" dirty="0" smtClean="0"/>
              <a:t>季節限定！</a:t>
            </a:r>
            <a:r>
              <a:rPr lang="zh-TW" altLang="zh-TW" dirty="0" smtClean="0"/>
              <a:t>體驗採蔥與</a:t>
            </a:r>
            <a:r>
              <a:rPr lang="en-US" altLang="zh-TW" dirty="0" smtClean="0"/>
              <a:t>DIY</a:t>
            </a:r>
            <a:r>
              <a:rPr lang="zh-TW" altLang="en-US" dirty="0" smtClean="0"/>
              <a:t>。</a:t>
            </a:r>
            <a:endParaRPr lang="en-US" altLang="zh-TW" dirty="0" smtClean="0"/>
          </a:p>
          <a:p>
            <a:r>
              <a:rPr lang="zh-TW" altLang="en-US" dirty="0" smtClean="0"/>
              <a:t>★活動特色：</a:t>
            </a:r>
            <a:r>
              <a:rPr lang="zh-TW" altLang="zh-TW" dirty="0" smtClean="0"/>
              <a:t>親近土地，</a:t>
            </a:r>
            <a:r>
              <a:rPr lang="zh-TW" altLang="en-US" dirty="0" smtClean="0"/>
              <a:t>與官兵</a:t>
            </a:r>
            <a:r>
              <a:rPr lang="zh-TW" altLang="zh-TW" dirty="0" smtClean="0"/>
              <a:t>弟兄一同全副「五裝」</a:t>
            </a:r>
            <a:r>
              <a:rPr lang="en-US" altLang="zh-TW" dirty="0" smtClean="0"/>
              <a:t>(</a:t>
            </a:r>
            <a:r>
              <a:rPr lang="zh-TW" altLang="zh-TW" dirty="0" smtClean="0"/>
              <a:t>護目鏡、口罩、袖套、帽子、手套</a:t>
            </a:r>
            <a:r>
              <a:rPr lang="en-US" altLang="zh-TW" dirty="0" smtClean="0"/>
              <a:t>)</a:t>
            </a:r>
            <a:r>
              <a:rPr lang="zh-TW" altLang="zh-TW" dirty="0" smtClean="0"/>
              <a:t>彎腰採蔥</a:t>
            </a:r>
            <a:r>
              <a:rPr lang="zh-TW" altLang="en-US" dirty="0" smtClean="0"/>
              <a:t>，並利用洋蔥來印拓獨一無二的衣服，並由</a:t>
            </a:r>
            <a:r>
              <a:rPr lang="zh-TW" altLang="zh-TW" dirty="0" smtClean="0"/>
              <a:t>社區媽媽親自教導</a:t>
            </a:r>
            <a:r>
              <a:rPr lang="zh-TW" altLang="en-US" dirty="0" smtClean="0"/>
              <a:t>示範多樣化洋蔥料理，藉此以觀光農場的概念推廣當地農特產</a:t>
            </a:r>
            <a:r>
              <a:rPr lang="zh-TW"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50</a:t>
            </a:fld>
            <a:endParaRPr lang="zh-TW" altLang="en-US"/>
          </a:p>
        </p:txBody>
      </p:sp>
    </p:spTree>
    <p:extLst>
      <p:ext uri="{BB962C8B-B14F-4D97-AF65-F5344CB8AC3E}">
        <p14:creationId xmlns:p14="http://schemas.microsoft.com/office/powerpoint/2010/main" val="375002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effectLst>
                  <a:glow rad="101600">
                    <a:schemeClr val="bg1">
                      <a:alpha val="60000"/>
                    </a:schemeClr>
                  </a:glow>
                </a:effectLst>
              </a:rPr>
              <a:t>活動主軸：</a:t>
            </a:r>
            <a:r>
              <a:rPr lang="zh-TW" altLang="zh-TW" dirty="0" smtClean="0"/>
              <a:t>守護山林</a:t>
            </a:r>
            <a:r>
              <a:rPr lang="zh-TW" altLang="en-US" dirty="0" smtClean="0"/>
              <a:t>，</a:t>
            </a:r>
            <a:r>
              <a:rPr lang="zh-TW" altLang="zh-TW" dirty="0" smtClean="0"/>
              <a:t>植樹綠化</a:t>
            </a:r>
            <a:r>
              <a:rPr lang="zh-TW" altLang="en-US" dirty="0" smtClean="0"/>
              <a:t>。</a:t>
            </a:r>
            <a:endParaRPr lang="en-US" altLang="zh-TW" dirty="0" smtClean="0"/>
          </a:p>
          <a:p>
            <a:r>
              <a:rPr lang="zh-TW" altLang="en-US" dirty="0" smtClean="0"/>
              <a:t>★活動特色：由於三軍聯訓基地唯實彈操演場地，連番火力轟炸山頭難免造成揚起沙塵，若能在操演場地外圍進行植樹，除了阻擋沙塵外，又能減低鎮波</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51</a:t>
            </a:fld>
            <a:endParaRPr lang="zh-TW" altLang="en-US"/>
          </a:p>
        </p:txBody>
      </p:sp>
    </p:spTree>
    <p:extLst>
      <p:ext uri="{BB962C8B-B14F-4D97-AF65-F5344CB8AC3E}">
        <p14:creationId xmlns:p14="http://schemas.microsoft.com/office/powerpoint/2010/main" val="3151351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一</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主辦單位：由國軍人才招募中心統籌規劃執行，並負責對參與活動全體人員進行角色的劃分及分配，並確保工作分工明確並確實進</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行。</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公關組：負責參與活動民眾接待與接駁交通動線規劃與運行事宜。</a:t>
            </a:r>
            <a:endParaRPr lang="en-US" altLang="zh-TW" sz="1200" kern="1200" dirty="0" smtClean="0">
              <a:solidFill>
                <a:schemeClr val="tx1"/>
              </a:solidFill>
              <a:effectLst/>
              <a:latin typeface="+mn-lt"/>
              <a:ea typeface="+mn-ea"/>
              <a:cs typeface="+mn-cs"/>
            </a:endParaRP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接待</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：設立報到區進行人員接待與報到事宜，並發放參訪資料、鋼盔與防彈背心。</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接駁車：由陸軍運輸單位派遣合格駕駛、車長、軍用卡車及悍馬車支援人力接駁，每車次須包含一名駕駛、一名前車長及兩名後</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車長。</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交管</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：由甲營區建制單位派遣人力進行交通管制，於大門口及行車動線轉角處安排</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名交管人員，並負責民眾停車引導。</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環安組：負責活動期間緊急醫療救護及活動場地清潔維護。</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醫療組：訂定緊急救護應變計畫，並設置臨時醫療救護站，活動期間提供緊急醫療救護，並準備救護車便於進行人員轉送。</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 衛生</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：由陸軍單位派遣人員負責場地清潔，每</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小時進行巡邏檢查環境，並於活動結束後執行清理作業。</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四</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安全組：活動期間負責操演過程資訊保密安全及緊急事件處理。</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 管制</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：由海軍陸戰隊派遣人員進行營區巡邏，於甲營區以兩人為一組，安排四組人員交叉式巡邏，防止民眾誤闖管制區</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域；乙場域則安排四組人員著全副武裝於參觀台周遭進行巡邏，兩組人員於參觀台進行人員管制，並安排保防人</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員不定時進行督檢。</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安檢</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：由海軍陸戰隊派遣保防人員於大門口進行車輛檢查及身分確認。</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 應變組：於參觀台後方停放乙輛消防車，安排</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名人員消防訓練合格人員擔任火警救難任務，另設立</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名軍官擔任緊急事故</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處理聯絡官。</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五</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活動組：</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通訊組：負責活動現場通信設備架設與維護，並於機敏管制區域設立通信阻斷設備，防止機密外洩。</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解說員：由三軍官校或南部地區部隊，遴選表現優秀官兵接受專業訓練後，擔任活動解說及主持，並於活動中與民眾互動。</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物資組：由陸軍支援人力於活動前進行場地整備、體驗活動所需用品準備，於活動當天於報到處和醫療站旁設立茶水站提供飲</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水，並協調管制部隊伙食準備事宜。</a:t>
            </a: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52</a:t>
            </a:fld>
            <a:endParaRPr lang="zh-TW" altLang="en-US"/>
          </a:p>
        </p:txBody>
      </p:sp>
    </p:spTree>
    <p:extLst>
      <p:ext uri="{BB962C8B-B14F-4D97-AF65-F5344CB8AC3E}">
        <p14:creationId xmlns:p14="http://schemas.microsoft.com/office/powerpoint/2010/main" val="1571488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自行開車及騎乘機車民眾自台</a:t>
            </a:r>
            <a:r>
              <a:rPr lang="en-US" altLang="zh-TW" sz="1200" kern="1200" dirty="0" smtClean="0">
                <a:solidFill>
                  <a:schemeClr val="tx1"/>
                </a:solidFill>
                <a:effectLst/>
                <a:latin typeface="+mn-lt"/>
                <a:ea typeface="+mn-ea"/>
                <a:cs typeface="+mn-cs"/>
              </a:rPr>
              <a:t>26</a:t>
            </a:r>
            <a:r>
              <a:rPr lang="zh-TW" altLang="zh-TW" sz="1200" kern="1200" dirty="0" smtClean="0">
                <a:solidFill>
                  <a:schemeClr val="tx1"/>
                </a:solidFill>
                <a:effectLst/>
                <a:latin typeface="+mn-lt"/>
                <a:ea typeface="+mn-ea"/>
                <a:cs typeface="+mn-cs"/>
              </a:rPr>
              <a:t>號道北上</a:t>
            </a:r>
            <a:r>
              <a:rPr lang="en-US" altLang="zh-TW" sz="1200" kern="1200" dirty="0" smtClean="0">
                <a:solidFill>
                  <a:schemeClr val="tx1"/>
                </a:solidFill>
                <a:effectLst/>
                <a:latin typeface="+mn-lt"/>
                <a:ea typeface="+mn-ea"/>
                <a:cs typeface="+mn-cs"/>
              </a:rPr>
              <a:t>22.5</a:t>
            </a:r>
            <a:r>
              <a:rPr lang="zh-TW" altLang="zh-TW" sz="1200" kern="1200" dirty="0" smtClean="0">
                <a:solidFill>
                  <a:schemeClr val="tx1"/>
                </a:solidFill>
                <a:effectLst/>
                <a:latin typeface="+mn-lt"/>
                <a:ea typeface="+mn-ea"/>
                <a:cs typeface="+mn-cs"/>
              </a:rPr>
              <a:t>公里處甲營區大門口進入，搭乘公車民眾則在仁壽站下車後，由甲營區大門口進入，於大門口完成身分盤查與檢查後，依照交管人員指示前往停車場停車並前往報到處進行報到，人員報到後領取鋼盔與防彈背心，上車前完成穿著，並於接駁處等待搭車。甲營區為停車、報到與體驗活動之場地，乙場域為動態展演場域，活動期間民眾須依照交管人員引導，切勿擅入管制區域。若當次參觀人數過多則設立流動廁所因應。</a:t>
            </a:r>
            <a:r>
              <a:rPr lang="zh-TW" altLang="en-US" sz="1200" kern="1200" dirty="0" smtClean="0">
                <a:solidFill>
                  <a:schemeClr val="tx1"/>
                </a:solidFill>
                <a:effectLst/>
                <a:latin typeface="+mn-lt"/>
                <a:ea typeface="+mn-ea"/>
                <a:cs typeface="+mn-cs"/>
              </a:rPr>
              <a:t>營舍、</a:t>
            </a:r>
            <a:r>
              <a:rPr lang="zh-TW" altLang="zh-TW" sz="1200" kern="1200" dirty="0" smtClean="0">
                <a:solidFill>
                  <a:schemeClr val="tx1"/>
                </a:solidFill>
                <a:effectLst/>
                <a:latin typeface="+mn-lt"/>
                <a:ea typeface="+mn-ea"/>
                <a:cs typeface="+mn-cs"/>
              </a:rPr>
              <a:t>報到處和醫療站旁均設立茶水站提供飲水。基於營區安全規定活動應適採隔離方式，參訪人員於活動區域一定距離外攝錄影，開放期間需派員全程陪同或在場管制，若發現人員有不當行為應立即勸止；紅色管制區域嚴禁使用攝錄影功能，並派員巡邏防範誤闖。</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53</a:t>
            </a:fld>
            <a:endParaRPr lang="zh-TW" altLang="en-US"/>
          </a:p>
        </p:txBody>
      </p:sp>
    </p:spTree>
    <p:extLst>
      <p:ext uri="{BB962C8B-B14F-4D97-AF65-F5344CB8AC3E}">
        <p14:creationId xmlns:p14="http://schemas.microsoft.com/office/powerpoint/2010/main" val="281464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研究目的</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透過活動吸引有志青年，進而增加兵力來源，順利推動募兵制</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適度向國人展示武力，助於國軍形象建立</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軍事觀光：</a:t>
            </a:r>
            <a:r>
              <a:rPr lang="zh-TW" altLang="en-US" sz="1200" b="0" i="0" u="none" strike="noStrike" kern="1200" dirty="0" smtClean="0">
                <a:solidFill>
                  <a:schemeClr val="tx1"/>
                </a:solidFill>
                <a:effectLst/>
                <a:latin typeface="+mn-lt"/>
                <a:ea typeface="+mn-ea"/>
                <a:cs typeface="+mn-cs"/>
                <a:hlinkClick r:id="rId3"/>
              </a:rPr>
              <a:t>金門軍事空間閒置活化成觀光資源</a:t>
            </a:r>
            <a:r>
              <a:rPr lang="zh-TW" altLang="en-US" sz="1200" b="0" i="0" u="none" strike="noStrike"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將著重於軍事設施的保存與再利用，藉部隊操演結合活動規劃，創造屏東地區另一觀光特色</a:t>
            </a: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a:t>
            </a:fld>
            <a:endParaRPr lang="zh-TW" altLang="en-US"/>
          </a:p>
        </p:txBody>
      </p:sp>
    </p:spTree>
    <p:extLst>
      <p:ext uri="{BB962C8B-B14F-4D97-AF65-F5344CB8AC3E}">
        <p14:creationId xmlns:p14="http://schemas.microsoft.com/office/powerpoint/2010/main" val="1291300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網路</a:t>
            </a:r>
            <a:r>
              <a:rPr lang="zh-TW" altLang="zh-TW" sz="1200" kern="1200" dirty="0" smtClean="0">
                <a:solidFill>
                  <a:schemeClr val="tx1"/>
                </a:solidFill>
                <a:effectLst/>
                <a:latin typeface="+mn-lt"/>
                <a:ea typeface="+mn-ea"/>
                <a:cs typeface="+mn-cs"/>
              </a:rPr>
              <a:t>宣傳：於</a:t>
            </a:r>
            <a:r>
              <a:rPr lang="en-US" altLang="zh-TW" sz="1200" kern="1200" dirty="0" smtClean="0">
                <a:solidFill>
                  <a:schemeClr val="tx1"/>
                </a:solidFill>
                <a:effectLst/>
                <a:latin typeface="+mn-lt"/>
                <a:ea typeface="+mn-ea"/>
                <a:cs typeface="+mn-cs"/>
              </a:rPr>
              <a:t>D-45</a:t>
            </a:r>
            <a:r>
              <a:rPr lang="zh-TW" altLang="zh-TW" sz="1200" kern="1200" dirty="0" smtClean="0">
                <a:solidFill>
                  <a:schemeClr val="tx1"/>
                </a:solidFill>
                <a:effectLst/>
                <a:latin typeface="+mn-lt"/>
                <a:ea typeface="+mn-ea"/>
                <a:cs typeface="+mn-cs"/>
              </a:rPr>
              <a:t>日在國防部發言人</a:t>
            </a:r>
            <a:r>
              <a:rPr lang="en-US" altLang="zh-TW" sz="1200" kern="1200" dirty="0" smtClean="0">
                <a:solidFill>
                  <a:schemeClr val="tx1"/>
                </a:solidFill>
                <a:effectLst/>
                <a:latin typeface="+mn-lt"/>
                <a:ea typeface="+mn-ea"/>
                <a:cs typeface="+mn-cs"/>
              </a:rPr>
              <a:t>FB</a:t>
            </a:r>
            <a:r>
              <a:rPr lang="zh-TW" altLang="zh-TW" sz="1200" kern="1200" dirty="0" smtClean="0">
                <a:solidFill>
                  <a:schemeClr val="tx1"/>
                </a:solidFill>
                <a:effectLst/>
                <a:latin typeface="+mn-lt"/>
                <a:ea typeface="+mn-ea"/>
                <a:cs typeface="+mn-cs"/>
              </a:rPr>
              <a:t>粉絲專頁發布活動訊息及內容。</a:t>
            </a:r>
          </a:p>
          <a:p>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校園宣傳：透過教育部向各國、高中、大專院校宣傳。</a:t>
            </a: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戶外宣傳：</a:t>
            </a:r>
          </a:p>
          <a:p>
            <a:r>
              <a:rPr lang="en-US" altLang="zh-TW" sz="1200" kern="120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由國防部派遣文宣心戰車於活動日</a:t>
            </a:r>
            <a:r>
              <a:rPr lang="en-US" altLang="zh-TW" sz="1200" kern="1200" dirty="0" smtClean="0">
                <a:solidFill>
                  <a:schemeClr val="tx1"/>
                </a:solidFill>
                <a:effectLst/>
                <a:latin typeface="+mn-lt"/>
                <a:ea typeface="+mn-ea"/>
                <a:cs typeface="+mn-cs"/>
              </a:rPr>
              <a:t>D-1</a:t>
            </a:r>
            <a:r>
              <a:rPr lang="zh-TW" altLang="zh-TW" sz="1200" kern="1200" dirty="0" smtClean="0">
                <a:solidFill>
                  <a:schemeClr val="tx1"/>
                </a:solidFill>
                <a:effectLst/>
                <a:latin typeface="+mn-lt"/>
                <a:ea typeface="+mn-ea"/>
                <a:cs typeface="+mn-cs"/>
              </a:rPr>
              <a:t>日前，於下午</a:t>
            </a:r>
            <a:r>
              <a:rPr lang="en-US" altLang="zh-TW" sz="1200" kern="1200" dirty="0" smtClean="0">
                <a:solidFill>
                  <a:schemeClr val="tx1"/>
                </a:solidFill>
                <a:effectLst/>
                <a:latin typeface="+mn-lt"/>
                <a:ea typeface="+mn-ea"/>
                <a:cs typeface="+mn-cs"/>
              </a:rPr>
              <a:t>15:00</a:t>
            </a:r>
            <a:r>
              <a:rPr lang="zh-TW" altLang="zh-TW" sz="1200" kern="1200" dirty="0" smtClean="0">
                <a:solidFill>
                  <a:schemeClr val="tx1"/>
                </a:solidFill>
                <a:effectLst/>
                <a:latin typeface="+mn-lt"/>
                <a:ea typeface="+mn-ea"/>
                <a:cs typeface="+mn-cs"/>
              </a:rPr>
              <a:t>時由甲營區出發至墾丁大街來回乙趟廣播宣傳。</a:t>
            </a:r>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en-US" altLang="zh-TW" sz="1200" kern="1200" baseline="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於國三南州交流道下省道一號及台</a:t>
            </a:r>
            <a:r>
              <a:rPr lang="en-US" altLang="zh-TW" sz="1200" kern="1200" dirty="0" smtClean="0">
                <a:solidFill>
                  <a:schemeClr val="tx1"/>
                </a:solidFill>
                <a:effectLst/>
                <a:latin typeface="+mn-lt"/>
                <a:ea typeface="+mn-ea"/>
                <a:cs typeface="+mn-cs"/>
              </a:rPr>
              <a:t>26</a:t>
            </a:r>
            <a:r>
              <a:rPr lang="zh-TW" altLang="zh-TW" sz="1200" kern="1200" dirty="0" smtClean="0">
                <a:solidFill>
                  <a:schemeClr val="tx1"/>
                </a:solidFill>
                <a:effectLst/>
                <a:latin typeface="+mn-lt"/>
                <a:ea typeface="+mn-ea"/>
                <a:cs typeface="+mn-cs"/>
              </a:rPr>
              <a:t>號道南下路段，協調公路局於活動舉辦日</a:t>
            </a:r>
            <a:r>
              <a:rPr lang="en-US" altLang="zh-TW" sz="1200" kern="1200" dirty="0" smtClean="0">
                <a:solidFill>
                  <a:schemeClr val="tx1"/>
                </a:solidFill>
                <a:effectLst/>
                <a:latin typeface="+mn-lt"/>
                <a:ea typeface="+mn-ea"/>
                <a:cs typeface="+mn-cs"/>
              </a:rPr>
              <a:t>D-7</a:t>
            </a:r>
            <a:r>
              <a:rPr lang="zh-TW" altLang="zh-TW" sz="1200" kern="1200" dirty="0" smtClean="0">
                <a:solidFill>
                  <a:schemeClr val="tx1"/>
                </a:solidFill>
                <a:effectLst/>
                <a:latin typeface="+mn-lt"/>
                <a:ea typeface="+mn-ea"/>
                <a:cs typeface="+mn-cs"/>
              </a:rPr>
              <a:t>日前每日早上</a:t>
            </a:r>
            <a:r>
              <a:rPr lang="en-US" altLang="zh-TW" sz="1200" kern="1200" dirty="0" smtClean="0">
                <a:solidFill>
                  <a:schemeClr val="tx1"/>
                </a:solidFill>
                <a:effectLst/>
                <a:latin typeface="+mn-lt"/>
                <a:ea typeface="+mn-ea"/>
                <a:cs typeface="+mn-cs"/>
              </a:rPr>
              <a:t>08:00-14:00</a:t>
            </a:r>
            <a:r>
              <a:rPr lang="zh-TW" altLang="zh-TW" sz="1200" kern="1200" dirty="0" smtClean="0">
                <a:solidFill>
                  <a:schemeClr val="tx1"/>
                </a:solidFill>
                <a:effectLst/>
                <a:latin typeface="+mn-lt"/>
                <a:ea typeface="+mn-ea"/>
                <a:cs typeface="+mn-cs"/>
              </a:rPr>
              <a:t>間，以每小時</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次頻率於</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路況顯示器上顯示活動訊息。</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實體宣傳：</a:t>
            </a:r>
          </a:p>
          <a:p>
            <a:r>
              <a:rPr lang="en-US" altLang="zh-TW" sz="1200" kern="1200" baseline="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由活動合作飯店民宿業者於活動前</a:t>
            </a:r>
            <a:r>
              <a:rPr lang="en-US" altLang="zh-TW" sz="1200" kern="1200" dirty="0" smtClean="0">
                <a:solidFill>
                  <a:schemeClr val="tx1"/>
                </a:solidFill>
                <a:effectLst/>
                <a:latin typeface="+mn-lt"/>
                <a:ea typeface="+mn-ea"/>
                <a:cs typeface="+mn-cs"/>
              </a:rPr>
              <a:t>7</a:t>
            </a:r>
            <a:r>
              <a:rPr lang="zh-TW" altLang="zh-TW" sz="1200" kern="1200" dirty="0" smtClean="0">
                <a:solidFill>
                  <a:schemeClr val="tx1"/>
                </a:solidFill>
                <a:effectLst/>
                <a:latin typeface="+mn-lt"/>
                <a:ea typeface="+mn-ea"/>
                <a:cs typeface="+mn-cs"/>
              </a:rPr>
              <a:t>日於大廳放置活動海報，並於提供民眾諮詢及現場報名，若飯店內有電子看板者，則於活動</a:t>
            </a:r>
            <a:r>
              <a:rPr lang="en-US" altLang="zh-TW" sz="1200" kern="1200" dirty="0" smtClean="0">
                <a:solidFill>
                  <a:schemeClr val="tx1"/>
                </a:solidFill>
                <a:effectLst/>
                <a:latin typeface="+mn-lt"/>
                <a:ea typeface="+mn-ea"/>
                <a:cs typeface="+mn-cs"/>
              </a:rPr>
              <a:t>2</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日前撥放訊息跑馬燈。</a:t>
            </a:r>
          </a:p>
          <a:p>
            <a:r>
              <a:rPr lang="en-US" altLang="zh-TW" sz="1200" kern="120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於活動</a:t>
            </a:r>
            <a:r>
              <a:rPr lang="en-US" altLang="zh-TW" sz="1200" kern="1200" dirty="0" smtClean="0">
                <a:solidFill>
                  <a:schemeClr val="tx1"/>
                </a:solidFill>
                <a:effectLst/>
                <a:latin typeface="+mn-lt"/>
                <a:ea typeface="+mn-ea"/>
                <a:cs typeface="+mn-cs"/>
              </a:rPr>
              <a:t>D-7</a:t>
            </a:r>
            <a:r>
              <a:rPr lang="zh-TW" altLang="zh-TW" sz="1200" kern="1200" dirty="0" smtClean="0">
                <a:solidFill>
                  <a:schemeClr val="tx1"/>
                </a:solidFill>
                <a:effectLst/>
                <a:latin typeface="+mn-lt"/>
                <a:ea typeface="+mn-ea"/>
                <a:cs typeface="+mn-cs"/>
              </a:rPr>
              <a:t>日前於甲營區外架設充氣拱門吸引路過民眾注意。</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5.</a:t>
            </a:r>
            <a:r>
              <a:rPr lang="zh-TW" altLang="en-US" sz="1200" kern="1200" dirty="0" smtClean="0">
                <a:solidFill>
                  <a:schemeClr val="tx1"/>
                </a:solidFill>
                <a:effectLst/>
                <a:latin typeface="+mn-lt"/>
                <a:ea typeface="+mn-ea"/>
                <a:cs typeface="+mn-cs"/>
              </a:rPr>
              <a:t>電視宣傳</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54</a:t>
            </a:fld>
            <a:endParaRPr lang="zh-TW" altLang="en-US"/>
          </a:p>
        </p:txBody>
      </p:sp>
    </p:spTree>
    <p:extLst>
      <p:ext uri="{BB962C8B-B14F-4D97-AF65-F5344CB8AC3E}">
        <p14:creationId xmlns:p14="http://schemas.microsoft.com/office/powerpoint/2010/main" val="4160425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此次活動規劃預算分為宣傳預算和活動預算兩部分，宣傳活動皆利用國軍既有資源，故使用預算為</a:t>
            </a:r>
            <a:r>
              <a:rPr lang="en-US" altLang="zh-TW" sz="1200" kern="12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元；活動預算部分依照活動設計內容所需支出項目，使用預算</a:t>
            </a:r>
            <a:r>
              <a:rPr lang="en-US" altLang="zh-TW" sz="1200" kern="1200" dirty="0" smtClean="0">
                <a:solidFill>
                  <a:schemeClr val="tx1"/>
                </a:solidFill>
                <a:effectLst/>
                <a:latin typeface="+mn-lt"/>
                <a:ea typeface="+mn-ea"/>
                <a:cs typeface="+mn-cs"/>
              </a:rPr>
              <a:t>150400</a:t>
            </a:r>
            <a:r>
              <a:rPr lang="zh-TW" altLang="zh-TW" sz="1200" kern="1200" dirty="0" smtClean="0">
                <a:solidFill>
                  <a:schemeClr val="tx1"/>
                </a:solidFill>
                <a:effectLst/>
                <a:latin typeface="+mn-lt"/>
                <a:ea typeface="+mn-ea"/>
                <a:cs typeface="+mn-cs"/>
              </a:rPr>
              <a:t>元，故合計兩部分預算為</a:t>
            </a:r>
            <a:r>
              <a:rPr lang="en-US" altLang="zh-TW" sz="1200" kern="1200" dirty="0" smtClean="0">
                <a:solidFill>
                  <a:schemeClr val="tx1"/>
                </a:solidFill>
                <a:effectLst/>
                <a:latin typeface="+mn-lt"/>
                <a:ea typeface="+mn-ea"/>
                <a:cs typeface="+mn-cs"/>
              </a:rPr>
              <a:t>150400</a:t>
            </a:r>
            <a:r>
              <a:rPr lang="zh-TW" altLang="zh-TW" sz="1200" kern="1200" dirty="0" smtClean="0">
                <a:solidFill>
                  <a:schemeClr val="tx1"/>
                </a:solidFill>
                <a:effectLst/>
                <a:latin typeface="+mn-lt"/>
                <a:ea typeface="+mn-ea"/>
                <a:cs typeface="+mn-cs"/>
              </a:rPr>
              <a:t>元。</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55</a:t>
            </a:fld>
            <a:endParaRPr lang="zh-TW" altLang="en-US"/>
          </a:p>
        </p:txBody>
      </p:sp>
    </p:spTree>
    <p:extLst>
      <p:ext uri="{BB962C8B-B14F-4D97-AF65-F5344CB8AC3E}">
        <p14:creationId xmlns:p14="http://schemas.microsoft.com/office/powerpoint/2010/main" val="1560103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報名網站除公告活動期程及內容外，參與民眾登錄報名另需閱讀保密須知要項，勾選同意遵守保密要點，始能完成報名。活動參與當</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天需列印報名表提供查驗。</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參與民眾憑中華民國身分證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或其他附照片之身分證件，如健保卡、駕照等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，並依管制人員引導進入營區，如未攜帶相關證明文件不</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得進場，且基於國家安全，活動不開放大陸籍人士參與。</a:t>
            </a: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營區內需派員實施交管，引導參與民眾停車及前往報到場地。活動報到處擺放營區保密管制要項看板，並由報到處工作人員再次提醒</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保密要項。營區於管制區擺設禁止進入看板，並派員以交叉方式巡邏。營區接駁車每輛次除車長及駕駛外，另需須派兩員隨車車長，</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陪同參與民眾前往活動場地。</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56</a:t>
            </a:fld>
            <a:endParaRPr lang="zh-TW" altLang="en-US"/>
          </a:p>
        </p:txBody>
      </p:sp>
    </p:spTree>
    <p:extLst>
      <p:ext uri="{BB962C8B-B14F-4D97-AF65-F5344CB8AC3E}">
        <p14:creationId xmlns:p14="http://schemas.microsoft.com/office/powerpoint/2010/main" val="3867734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我國致力推動全民國防，故每年皆會舉辦多場次地營區開活動及暑期戰鬥營，主要為使民眾可以瞭解國軍建軍備戰成果進而支持國防，更重要的目標是建立國軍形象，使國人以從軍為榮、保衛國家為職志</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a:t>
            </a:r>
            <a:r>
              <a:rPr lang="en-US" altLang="zh-TW" dirty="0" err="1" smtClean="0"/>
              <a:t>Zajonc</a:t>
            </a:r>
            <a:r>
              <a:rPr lang="en-US" altLang="zh-TW" dirty="0" smtClean="0"/>
              <a:t>(1965)</a:t>
            </a:r>
            <a:r>
              <a:rPr lang="zh-TW" altLang="en-US" dirty="0" smtClean="0"/>
              <a:t>提出</a:t>
            </a:r>
            <a:r>
              <a:rPr lang="zh-TW" altLang="zh-TW" dirty="0" smtClean="0"/>
              <a:t>他人存在提高生理覺醒</a:t>
            </a:r>
            <a:r>
              <a:rPr lang="en-US" altLang="zh-TW" dirty="0" smtClean="0"/>
              <a:t>(physiologically aroused)</a:t>
            </a:r>
            <a:r>
              <a:rPr lang="zh-TW" altLang="zh-TW" dirty="0" smtClean="0"/>
              <a:t>使人進而表現積極</a:t>
            </a:r>
            <a:r>
              <a:rPr lang="zh-TW" altLang="en-US" dirty="0" smtClean="0"/>
              <a:t>，藉此激勵部隊士氣。</a:t>
            </a:r>
            <a:endParaRPr lang="en-US" altLang="zh-TW" dirty="0" smtClean="0"/>
          </a:p>
          <a:p>
            <a:r>
              <a:rPr lang="zh-TW" altLang="en-US" sz="1200" kern="1200" dirty="0" smtClean="0">
                <a:solidFill>
                  <a:schemeClr val="tx1"/>
                </a:solidFill>
                <a:effectLst/>
                <a:latin typeface="+mn-lt"/>
                <a:ea typeface="+mn-ea"/>
                <a:cs typeface="+mn-cs"/>
              </a:rPr>
              <a:t>★</a:t>
            </a:r>
            <a:r>
              <a:rPr lang="en-US" altLang="zh-TW" dirty="0" smtClean="0"/>
              <a:t>Schroeder</a:t>
            </a:r>
            <a:r>
              <a:rPr lang="zh-TW" altLang="en-US" dirty="0" smtClean="0"/>
              <a:t>和</a:t>
            </a:r>
            <a:r>
              <a:rPr lang="en-US" altLang="zh-TW" dirty="0" err="1" smtClean="0"/>
              <a:t>Fishbach</a:t>
            </a:r>
            <a:r>
              <a:rPr lang="en-US" altLang="zh-TW" dirty="0" smtClean="0"/>
              <a:t>(2015)</a:t>
            </a:r>
            <a:r>
              <a:rPr lang="zh-TW" altLang="zh-TW" dirty="0" smtClean="0"/>
              <a:t>也說明反饋是有助於個體有效地努力完成目標</a:t>
            </a:r>
            <a:r>
              <a:rPr lang="zh-TW" altLang="en-US" dirty="0" smtClean="0"/>
              <a:t>，藉此提高演訓成效。</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zh-TW" altLang="en-US" dirty="0" smtClean="0"/>
              <a:t>演訓過程開放國人與家屬觀看，使國人了解軍人戮力戰訓本務，獲得大家的肯定，使官兵以從軍為榮</a:t>
            </a:r>
            <a:endParaRPr lang="en-US" altLang="zh-TW" dirty="0" smtClean="0"/>
          </a:p>
          <a:p>
            <a:endParaRPr lang="en-US" altLang="zh-TW" sz="1200" kern="1200" dirty="0" smtClean="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58</a:t>
            </a:fld>
            <a:endParaRPr lang="zh-TW" altLang="en-US"/>
          </a:p>
        </p:txBody>
      </p:sp>
    </p:spTree>
    <p:extLst>
      <p:ext uri="{BB962C8B-B14F-4D97-AF65-F5344CB8AC3E}">
        <p14:creationId xmlns:p14="http://schemas.microsoft.com/office/powerpoint/2010/main" val="2744967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zh-TW" altLang="en-US" dirty="0" smtClean="0"/>
              <a:t>★</a:t>
            </a:r>
            <a:r>
              <a:rPr lang="zh-TW" altLang="zh-TW" dirty="0" smtClean="0"/>
              <a:t>對國防事務來說，現代民主國家的國防事務需仰賴民意的支持</a:t>
            </a:r>
            <a:r>
              <a:rPr lang="zh-TW" altLang="en-US" dirty="0" smtClean="0"/>
              <a:t>，</a:t>
            </a:r>
            <a:r>
              <a:rPr lang="zh-TW" altLang="zh-TW" dirty="0" smtClean="0"/>
              <a:t>馬英九先生於</a:t>
            </a:r>
            <a:r>
              <a:rPr lang="en-US" altLang="zh-TW" dirty="0" smtClean="0"/>
              <a:t>2012</a:t>
            </a:r>
            <a:r>
              <a:rPr lang="zh-TW" altLang="zh-TW" dirty="0" smtClean="0"/>
              <a:t>年</a:t>
            </a:r>
            <a:r>
              <a:rPr lang="en-US" altLang="zh-TW" dirty="0" smtClean="0"/>
              <a:t>6</a:t>
            </a:r>
            <a:r>
              <a:rPr lang="zh-TW" altLang="zh-TW" dirty="0" smtClean="0"/>
              <a:t>月</a:t>
            </a:r>
            <a:r>
              <a:rPr lang="en-US" altLang="zh-TW" dirty="0" smtClean="0"/>
              <a:t>7</a:t>
            </a:r>
            <a:r>
              <a:rPr lang="zh-TW" altLang="zh-TW" dirty="0" smtClean="0"/>
              <a:t>日（時任總統）視導「聯勇</a:t>
            </a:r>
            <a:r>
              <a:rPr lang="en-US" altLang="zh-TW" dirty="0" smtClean="0"/>
              <a:t>101-4</a:t>
            </a:r>
            <a:r>
              <a:rPr lang="zh-TW" altLang="zh-TW" dirty="0" smtClean="0"/>
              <a:t>操演」時（總統府，</a:t>
            </a:r>
            <a:r>
              <a:rPr lang="en-US" altLang="zh-TW" dirty="0" smtClean="0"/>
              <a:t>2012</a:t>
            </a:r>
            <a:r>
              <a:rPr lang="zh-TW" altLang="zh-TW" dirty="0" smtClean="0"/>
              <a:t>），提出未來考量部隊操演整體機敏性和安全性前提下，適度開放國軍現有各軍種實彈射擊流路與訓練，</a:t>
            </a:r>
            <a:r>
              <a:rPr lang="zh-TW" altLang="en-US" dirty="0" smtClean="0"/>
              <a:t>消弭國人對國防安全的疑慮。</a:t>
            </a:r>
            <a:endParaRPr lang="en-US" altLang="zh-TW" dirty="0" smtClean="0"/>
          </a:p>
          <a:p>
            <a:pPr lvl="1"/>
            <a:r>
              <a:rPr lang="zh-TW" altLang="en-US" dirty="0" smtClean="0"/>
              <a:t>★隨著時代變遷，軍隊管理已與過去迥異，人性化管理不代表犧牲戰力，透過活動使國人瞭解部隊事務與訓練。</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59</a:t>
            </a:fld>
            <a:endParaRPr lang="zh-TW" altLang="en-US"/>
          </a:p>
        </p:txBody>
      </p:sp>
    </p:spTree>
    <p:extLst>
      <p:ext uri="{BB962C8B-B14F-4D97-AF65-F5344CB8AC3E}">
        <p14:creationId xmlns:p14="http://schemas.microsoft.com/office/powerpoint/2010/main" val="212126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zh-TW" altLang="en-US" dirty="0" smtClean="0"/>
              <a:t>★</a:t>
            </a:r>
            <a:r>
              <a:rPr lang="zh-TW" altLang="zh-TW" dirty="0" smtClean="0"/>
              <a:t>軍人主要任務為捍衛國民百姓安全、防禦外侮</a:t>
            </a:r>
            <a:r>
              <a:rPr lang="zh-TW" altLang="en-US" dirty="0" smtClean="0"/>
              <a:t>，我國發展國防武力，期望能備戰進而止戰，透過活動使國人了解國軍建軍備戰成果</a:t>
            </a:r>
            <a:endParaRPr lang="en-US" altLang="zh-TW" dirty="0" smtClean="0"/>
          </a:p>
          <a:p>
            <a:pPr lvl="1"/>
            <a:r>
              <a:rPr lang="zh-TW" altLang="en-US" dirty="0" smtClean="0"/>
              <a:t>★</a:t>
            </a:r>
            <a:r>
              <a:rPr lang="en-US" altLang="zh-TW" dirty="0" err="1" smtClean="0"/>
              <a:t>Eighmey</a:t>
            </a:r>
            <a:r>
              <a:rPr lang="en-US" altLang="zh-TW" dirty="0" smtClean="0"/>
              <a:t>(2006)</a:t>
            </a:r>
            <a:r>
              <a:rPr lang="zh-TW" altLang="zh-TW" dirty="0" smtClean="0"/>
              <a:t>提出社會大眾對軍人的認同度，影響民眾對國家軍隊的評價及支持度，透過動態操演活動，適度向國人展示我國軍勤訓精練的部隊戰力，提升國軍整體形象</a:t>
            </a:r>
            <a:r>
              <a:rPr lang="zh-TW" altLang="en-US" dirty="0" smtClean="0"/>
              <a:t>。</a:t>
            </a:r>
            <a:endParaRPr lang="en-US" altLang="zh-TW"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60</a:t>
            </a:fld>
            <a:endParaRPr lang="zh-TW" altLang="en-US"/>
          </a:p>
        </p:txBody>
      </p:sp>
    </p:spTree>
    <p:extLst>
      <p:ext uri="{BB962C8B-B14F-4D97-AF65-F5344CB8AC3E}">
        <p14:creationId xmlns:p14="http://schemas.microsoft.com/office/powerpoint/2010/main" val="564511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金門因早年敵情及戰略地理位置因素，大量建設軍事堡壘並駔紮大批軍隊，後因戰爭情勢及戰略方針轉變，軍隊縮減導致部分軍事建設和營區閒置，而金門縣政府致力發展觀光，在擁有豐富的戰地遺址先天條件下，建立特有的戰地觀光印象，每年都吸引大量觀光客前往旅遊；屏東縣目前最主要觀光為墾丁海邊遊憩，若能發展另一觀光特色—軍事觀光，成為特色。</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r>
              <a:rPr lang="zh-TW" altLang="en-US" dirty="0" smtClean="0"/>
              <a:t>每年到訪遊客很多，發展軍事結合的觀光型態，促進當地觀光發展，活動規劃與社區結合，作好水土保持及睦鄰之工作</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61</a:t>
            </a:fld>
            <a:endParaRPr lang="zh-TW" altLang="en-US"/>
          </a:p>
        </p:txBody>
      </p:sp>
    </p:spTree>
    <p:extLst>
      <p:ext uri="{BB962C8B-B14F-4D97-AF65-F5344CB8AC3E}">
        <p14:creationId xmlns:p14="http://schemas.microsoft.com/office/powerpoint/2010/main" val="17374742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zh-TW" altLang="en-US" dirty="0" smtClean="0"/>
              <a:t>★</a:t>
            </a:r>
            <a:r>
              <a:rPr lang="zh-TW" altLang="zh-TW" dirty="0" smtClean="0"/>
              <a:t>國軍全力倡導的「三安政策」</a:t>
            </a:r>
            <a:r>
              <a:rPr lang="zh-TW" altLang="en-US" dirty="0" smtClean="0"/>
              <a:t>，</a:t>
            </a:r>
            <a:r>
              <a:rPr lang="zh-TW" altLang="zh-TW" dirty="0" smtClean="0"/>
              <a:t>活動邀請家屬參與，了解官兵在部隊的訓練近況，</a:t>
            </a:r>
            <a:r>
              <a:rPr lang="zh-TW" altLang="en-US" dirty="0" smtClean="0"/>
              <a:t>藉此使家屬放心，讓官兵無後顧之憂的在工作崗位上恪盡職責，進而提升官兵留營率。</a:t>
            </a:r>
            <a:endParaRPr lang="en-US" altLang="zh-TW" dirty="0" smtClean="0"/>
          </a:p>
          <a:p>
            <a:pPr lvl="1"/>
            <a:r>
              <a:rPr lang="zh-TW" altLang="en-US" dirty="0" smtClean="0"/>
              <a:t>★使家屬了解官兵訓練環境與特性，爭取家屬對軍人的認同。</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62</a:t>
            </a:fld>
            <a:endParaRPr lang="zh-TW" altLang="en-US"/>
          </a:p>
        </p:txBody>
      </p:sp>
    </p:spTree>
    <p:extLst>
      <p:ext uri="{BB962C8B-B14F-4D97-AF65-F5344CB8AC3E}">
        <p14:creationId xmlns:p14="http://schemas.microsoft.com/office/powerpoint/2010/main" val="39662839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a:t>
            </a:r>
            <a:r>
              <a:rPr lang="zh-TW" altLang="zh-TW" sz="1200" kern="1200" dirty="0" smtClean="0">
                <a:solidFill>
                  <a:schemeClr val="tx1"/>
                </a:solidFill>
                <a:effectLst/>
                <a:latin typeface="+mn-lt"/>
                <a:ea typeface="+mn-ea"/>
                <a:cs typeface="+mn-cs"/>
              </a:rPr>
              <a:t>我國推動募兵制多年，唯招募成效未達目標，使得實現募兵制期程一再延宕，一般民眾對於軍隊招募之資訊來源主要為：廣告文宣、招募員、學校教官、營區開放或暑期戰鬥營，在活動規劃中，主要目的為藉由開放火力射擊參觀活動及互動體驗之一系列活動，給參與民眾的真實體驗部隊生活，進而使國人支持國防、支持推動募兵制。</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a:t>
            </a:r>
            <a:r>
              <a:rPr lang="zh-TW" altLang="zh-TW" dirty="0" smtClean="0"/>
              <a:t>藉由實際工作預覽</a:t>
            </a:r>
            <a:r>
              <a:rPr lang="en-US" altLang="zh-TW" dirty="0" smtClean="0"/>
              <a:t>(RJPs)</a:t>
            </a:r>
            <a:r>
              <a:rPr lang="zh-TW" altLang="zh-TW" dirty="0" smtClean="0"/>
              <a:t>模式，使青年能親身體驗部隊生活，降低在從軍後可能產生的印象</a:t>
            </a:r>
            <a:r>
              <a:rPr lang="zh-TW" altLang="en-US" dirty="0" smtClean="0"/>
              <a:t>落差</a:t>
            </a:r>
            <a:r>
              <a:rPr lang="zh-TW" altLang="zh-TW" dirty="0" smtClean="0"/>
              <a:t>，這除了將提高野戰部隊留營率外，亦能為戰鬥部隊招募有志青年加入。</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63</a:t>
            </a:fld>
            <a:endParaRPr lang="zh-TW" altLang="en-US"/>
          </a:p>
        </p:txBody>
      </p:sp>
    </p:spTree>
    <p:extLst>
      <p:ext uri="{BB962C8B-B14F-4D97-AF65-F5344CB8AC3E}">
        <p14:creationId xmlns:p14="http://schemas.microsoft.com/office/powerpoint/2010/main" val="660772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研究透過三軍聯訓基地部隊動態操演結合活動設計規畫，以有別於營區開放活動、暑期戰鬥營、全民國防教育活動等，切入探討活動規畫之可行性與效益，本研究藉以深度訪談法研究與分析，獲得以下活動規劃設計建議：</a:t>
            </a:r>
          </a:p>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活動內容針對參與客群設計</a:t>
            </a:r>
          </a:p>
          <a:p>
            <a:r>
              <a:rPr lang="zh-TW" altLang="zh-TW" sz="1200" kern="1200" dirty="0" smtClean="0">
                <a:solidFill>
                  <a:schemeClr val="tx1"/>
                </a:solidFill>
                <a:effectLst/>
                <a:latin typeface="+mn-lt"/>
                <a:ea typeface="+mn-ea"/>
                <a:cs typeface="+mn-cs"/>
              </a:rPr>
              <a:t>以國內旅遊角度切入探討活動規劃，由於營區開放是屬於各年齡層皆適宜參與之活動，暑期戰鬥營則是針對青年學子設計，故參與客群有些許差異，而本研究驗活動規劃部分，則可依潛在從軍對象的青年學子來設計體驗營，而翌日的體驗活動則可依當次參與國人屬性來選擇活動項目，期望藉此提高活動之參與度。</a:t>
            </a:r>
          </a:p>
          <a:p>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活動過程需重視保密性與安全性</a:t>
            </a:r>
          </a:p>
          <a:p>
            <a:r>
              <a:rPr lang="zh-TW" altLang="zh-TW" sz="1200" kern="1200" dirty="0" smtClean="0">
                <a:solidFill>
                  <a:schemeClr val="tx1"/>
                </a:solidFill>
                <a:effectLst/>
                <a:latin typeface="+mn-lt"/>
                <a:ea typeface="+mn-ea"/>
                <a:cs typeface="+mn-cs"/>
              </a:rPr>
              <a:t>由於三軍聯訓基地為我國南部主要實彈射擊與實兵操演訓練場地，而我國與對岸情勢未明，故為維護國防安全，活動規劃設計除了開放國人體驗與觀看外，需兼具保密性之要素，除了達到建立國人全民國防意識外，並能維護國防安全。</a:t>
            </a:r>
          </a:p>
          <a:p>
            <a:r>
              <a:rPr lang="zh-TW" altLang="zh-TW" sz="1200" kern="1200" dirty="0" smtClean="0">
                <a:solidFill>
                  <a:schemeClr val="tx1"/>
                </a:solidFill>
                <a:effectLst/>
                <a:latin typeface="+mn-lt"/>
                <a:ea typeface="+mn-ea"/>
                <a:cs typeface="+mn-cs"/>
              </a:rPr>
              <a:t>活動內容中包含部隊動態操演觀賞，由於部隊操演期間會進行實兵、實彈操演，故為使活動過程流暢與安全情況下，活動進行期間應嚴格管制參與國人全程穿著防彈背心與鋼盔，並且派員管制參與活動國人之活動動線，以確保參與活動之安全性。</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活動設計凸顯軍隊特色</a:t>
            </a:r>
          </a:p>
          <a:p>
            <a:r>
              <a:rPr lang="zh-TW" altLang="zh-TW" sz="1200" kern="1200" dirty="0" smtClean="0">
                <a:solidFill>
                  <a:schemeClr val="tx1"/>
                </a:solidFill>
                <a:effectLst/>
                <a:latin typeface="+mn-lt"/>
                <a:ea typeface="+mn-ea"/>
                <a:cs typeface="+mn-cs"/>
              </a:rPr>
              <a:t>國內旅遊發展方向朝向有主題性的活動內容，如公司組織在旅遊中會融合團隊合作遊戲來凝聚公司員工向心力，而開放軍隊體驗活動則可設計有別於現行活動設計內容，來規劃出深具軍隊特色，並且無法於部隊外面體驗到的活動內容，如此一來，期望能藉此提升國人參與活動的意願與滿意度。</a:t>
            </a: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65</a:t>
            </a:fld>
            <a:endParaRPr lang="zh-TW" altLang="en-US"/>
          </a:p>
        </p:txBody>
      </p:sp>
    </p:spTree>
    <p:extLst>
      <p:ext uri="{BB962C8B-B14F-4D97-AF65-F5344CB8AC3E}">
        <p14:creationId xmlns:p14="http://schemas.microsoft.com/office/powerpoint/2010/main" val="266305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我國</a:t>
            </a:r>
            <a:r>
              <a:rPr lang="zh-TW" altLang="zh-TW" sz="1200" kern="1200" dirty="0" smtClean="0">
                <a:solidFill>
                  <a:schemeClr val="tx1"/>
                </a:solidFill>
                <a:effectLst/>
                <a:latin typeface="+mn-lt"/>
                <a:ea typeface="+mn-ea"/>
                <a:cs typeface="+mn-cs"/>
              </a:rPr>
              <a:t>因應國際情勢轉變及戰略略模式改變，將兵役來源由「徵募併行制」轉由推動「募兵制」，</a:t>
            </a:r>
            <a:r>
              <a:rPr lang="zh-TW" altLang="zh-TW" sz="1200" kern="1200" dirty="0" smtClean="0">
                <a:solidFill>
                  <a:schemeClr val="tx1"/>
                </a:solidFill>
                <a:effectLst/>
                <a:latin typeface="+mn-lt"/>
                <a:ea typeface="+mn-ea"/>
                <a:cs typeface="+mn-cs"/>
              </a:rPr>
              <a:t>依內政部</a:t>
            </a:r>
            <a:r>
              <a:rPr lang="zh-TW" altLang="zh-TW" sz="1200" kern="1200" dirty="0" smtClean="0">
                <a:solidFill>
                  <a:schemeClr val="tx1"/>
                </a:solidFill>
                <a:effectLst/>
                <a:latin typeface="+mn-lt"/>
                <a:ea typeface="+mn-ea"/>
                <a:cs typeface="+mn-cs"/>
              </a:rPr>
              <a:t>役政署統計</a:t>
            </a:r>
            <a:r>
              <a:rPr lang="zh-TW" altLang="zh-TW" sz="1200" kern="1200" dirty="0" smtClean="0">
                <a:solidFill>
                  <a:schemeClr val="tx1"/>
                </a:solidFill>
                <a:effectLst/>
                <a:latin typeface="+mn-lt"/>
                <a:ea typeface="+mn-ea"/>
                <a:cs typeface="+mn-cs"/>
              </a:rPr>
              <a:t>，這二十年</a:t>
            </a:r>
            <a:r>
              <a:rPr lang="zh-TW" altLang="en-US" sz="1200" kern="1200" dirty="0" smtClean="0">
                <a:solidFill>
                  <a:schemeClr val="tx1"/>
                </a:solidFill>
                <a:effectLst/>
                <a:latin typeface="+mn-lt"/>
                <a:ea typeface="+mn-ea"/>
                <a:cs typeface="+mn-cs"/>
              </a:rPr>
              <a:t>間</a:t>
            </a:r>
            <a:r>
              <a:rPr lang="zh-TW" altLang="zh-TW" sz="1200" kern="1200" dirty="0" smtClean="0">
                <a:solidFill>
                  <a:schemeClr val="tx1"/>
                </a:solidFill>
                <a:effectLst/>
                <a:latin typeface="+mn-lt"/>
                <a:ea typeface="+mn-ea"/>
                <a:cs typeface="+mn-cs"/>
              </a:rPr>
              <a:t>及</a:t>
            </a:r>
            <a:r>
              <a:rPr lang="zh-TW" altLang="zh-TW" sz="1200" kern="1200" dirty="0" smtClean="0">
                <a:solidFill>
                  <a:schemeClr val="tx1"/>
                </a:solidFill>
                <a:effectLst/>
                <a:latin typeface="+mn-lt"/>
                <a:ea typeface="+mn-ea"/>
                <a:cs typeface="+mn-cs"/>
              </a:rPr>
              <a:t>齡男子人數有愈趨下降，故少子化</a:t>
            </a:r>
            <a:r>
              <a:rPr lang="zh-TW" altLang="en-US" sz="1200" kern="1200" dirty="0" smtClean="0">
                <a:solidFill>
                  <a:schemeClr val="tx1"/>
                </a:solidFill>
                <a:effectLst/>
                <a:latin typeface="+mn-lt"/>
                <a:ea typeface="+mn-ea"/>
                <a:cs typeface="+mn-cs"/>
              </a:rPr>
              <a:t>的趨勢連帶影響</a:t>
            </a:r>
            <a:r>
              <a:rPr lang="zh-TW" altLang="zh-TW" sz="1200" kern="1200" dirty="0" smtClean="0">
                <a:solidFill>
                  <a:schemeClr val="tx1"/>
                </a:solidFill>
                <a:effectLst/>
                <a:latin typeface="+mn-lt"/>
                <a:ea typeface="+mn-ea"/>
                <a:cs typeface="+mn-cs"/>
              </a:rPr>
              <a:t>及齡人口減少</a:t>
            </a:r>
            <a:r>
              <a:rPr lang="zh-TW" altLang="en-US" sz="1200" kern="1200" dirty="0" smtClean="0">
                <a:solidFill>
                  <a:schemeClr val="tx1"/>
                </a:solidFill>
                <a:effectLst/>
                <a:latin typeface="+mn-lt"/>
                <a:ea typeface="+mn-ea"/>
                <a:cs typeface="+mn-cs"/>
              </a:rPr>
              <a:t>，此</a:t>
            </a:r>
            <a:r>
              <a:rPr lang="zh-TW" altLang="zh-TW" sz="1200" kern="1200" dirty="0" smtClean="0">
                <a:solidFill>
                  <a:schemeClr val="tx1"/>
                </a:solidFill>
                <a:effectLst/>
                <a:latin typeface="+mn-lt"/>
                <a:ea typeface="+mn-ea"/>
                <a:cs typeface="+mn-cs"/>
              </a:rPr>
              <a:t>將對我國推動「募兵制」造成一定影響。</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7</a:t>
            </a:fld>
            <a:endParaRPr lang="zh-TW" altLang="en-US"/>
          </a:p>
        </p:txBody>
      </p:sp>
    </p:spTree>
    <p:extLst>
      <p:ext uri="{BB962C8B-B14F-4D97-AF65-F5344CB8AC3E}">
        <p14:creationId xmlns:p14="http://schemas.microsoft.com/office/powerpoint/2010/main" val="1512567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66</a:t>
            </a:fld>
            <a:endParaRPr lang="zh-TW" altLang="en-US"/>
          </a:p>
        </p:txBody>
      </p:sp>
    </p:spTree>
    <p:extLst>
      <p:ext uri="{BB962C8B-B14F-4D97-AF65-F5344CB8AC3E}">
        <p14:creationId xmlns:p14="http://schemas.microsoft.com/office/powerpoint/2010/main" val="2663050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67</a:t>
            </a:fld>
            <a:endParaRPr lang="zh-TW" altLang="en-US"/>
          </a:p>
        </p:txBody>
      </p:sp>
    </p:spTree>
    <p:extLst>
      <p:ext uri="{BB962C8B-B14F-4D97-AF65-F5344CB8AC3E}">
        <p14:creationId xmlns:p14="http://schemas.microsoft.com/office/powerpoint/2010/main" val="2663050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隨著科技發展，</a:t>
            </a:r>
            <a:r>
              <a:rPr lang="zh-TW" altLang="zh-TW" u="sng" dirty="0" smtClean="0"/>
              <a:t>各國積極推動募兵制以發展專業化精銳部隊</a:t>
            </a:r>
            <a:r>
              <a:rPr lang="zh-TW" altLang="zh-TW" dirty="0" smtClean="0"/>
              <a:t>，</a:t>
            </a:r>
            <a:r>
              <a:rPr lang="zh-TW" altLang="zh-TW" u="sng" dirty="0" smtClean="0"/>
              <a:t>故提高留營率及人才招募來源為當務之急</a:t>
            </a:r>
            <a:r>
              <a:rPr lang="zh-TW" altLang="zh-TW" dirty="0" smtClean="0"/>
              <a:t>，</a:t>
            </a:r>
            <a:r>
              <a:rPr lang="zh-TW" altLang="zh-TW" u="sng" dirty="0" smtClean="0"/>
              <a:t>藉由規劃活動內容串聯軍隊生活體驗</a:t>
            </a:r>
            <a:r>
              <a:rPr lang="zh-TW" altLang="zh-TW" dirty="0" smtClean="0"/>
              <a:t>，</a:t>
            </a:r>
            <a:r>
              <a:rPr lang="zh-TW" altLang="zh-TW" u="sng" dirty="0" smtClean="0"/>
              <a:t>讓參與民眾能貼近部隊親身感受</a:t>
            </a:r>
            <a:r>
              <a:rPr lang="zh-TW" altLang="zh-TW" dirty="0" smtClean="0"/>
              <a:t>，並安排優秀官兵與民眾互動，透過活動來交流軍事知識與經驗分享；</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t>本計畫採取的</a:t>
            </a:r>
            <a:r>
              <a:rPr lang="zh-TW" altLang="zh-TW" u="sng" dirty="0" smtClean="0"/>
              <a:t>研究方法以體驗方式來設計活動</a:t>
            </a:r>
            <a:r>
              <a:rPr lang="zh-TW" altLang="zh-TW" dirty="0" smtClean="0"/>
              <a:t>，</a:t>
            </a:r>
            <a:r>
              <a:rPr lang="zh-TW" altLang="zh-TW" u="sng" dirty="0" smtClean="0">
                <a:effectLst>
                  <a:outerShdw blurRad="38100" dist="38100" dir="2700000" algn="tl">
                    <a:srgbClr val="000000">
                      <a:alpha val="43137"/>
                    </a:srgbClr>
                  </a:outerShdw>
                </a:effectLst>
              </a:rPr>
              <a:t>結合「體驗性」、「在地性」特點</a:t>
            </a:r>
            <a:r>
              <a:rPr lang="zh-TW" altLang="zh-TW" dirty="0" smtClean="0"/>
              <a:t>，</a:t>
            </a:r>
            <a:r>
              <a:rPr lang="zh-TW" altLang="zh-TW" u="sng" dirty="0" smtClean="0"/>
              <a:t>藉由訪談</a:t>
            </a:r>
            <a:r>
              <a:rPr lang="zh-TW" altLang="zh-TW" dirty="0" smtClean="0"/>
              <a:t>實際從事人才招募人員、三軍聯訓基地人員、新聞從業人員、操演單位官兵及國內旅遊業者</a:t>
            </a:r>
            <a:r>
              <a:rPr lang="zh-TW" altLang="zh-TW" u="sng" dirty="0" smtClean="0"/>
              <a:t>獲得計畫改進意見</a:t>
            </a:r>
            <a:r>
              <a:rPr lang="zh-TW" altLang="zh-TW" dirty="0" smtClean="0"/>
              <a:t>，</a:t>
            </a:r>
            <a:r>
              <a:rPr lang="zh-TW" altLang="zh-TW" u="sng" dirty="0" smtClean="0"/>
              <a:t>未來將藉由問卷調查法調查墾丁當地遊客、學校，探討參與活動意願與活動規劃計畫意見，來進行資料分析並提出結論，作為後續國軍人才招募中心活動規劃的參考。</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68</a:t>
            </a:fld>
            <a:endParaRPr lang="zh-TW" altLang="en-US"/>
          </a:p>
        </p:txBody>
      </p:sp>
    </p:spTree>
    <p:extLst>
      <p:ext uri="{BB962C8B-B14F-4D97-AF65-F5344CB8AC3E}">
        <p14:creationId xmlns:p14="http://schemas.microsoft.com/office/powerpoint/2010/main" val="2663050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69</a:t>
            </a:fld>
            <a:endParaRPr lang="zh-TW" altLang="en-US"/>
          </a:p>
        </p:txBody>
      </p:sp>
    </p:spTree>
    <p:extLst>
      <p:ext uri="{BB962C8B-B14F-4D97-AF65-F5344CB8AC3E}">
        <p14:creationId xmlns:p14="http://schemas.microsoft.com/office/powerpoint/2010/main" val="415791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★軍人形象：以</a:t>
            </a:r>
            <a:r>
              <a:rPr lang="en-US" altLang="zh-TW" sz="1200" kern="1200" dirty="0" smtClean="0">
                <a:solidFill>
                  <a:schemeClr val="tx1"/>
                </a:solidFill>
                <a:effectLst/>
                <a:latin typeface="+mn-lt"/>
                <a:ea typeface="+mn-ea"/>
                <a:cs typeface="+mn-cs"/>
              </a:rPr>
              <a:t>2016</a:t>
            </a:r>
            <a:r>
              <a:rPr lang="zh-TW" altLang="en-US" sz="1200" kern="1200" dirty="0" smtClean="0">
                <a:solidFill>
                  <a:schemeClr val="tx1"/>
                </a:solidFill>
                <a:effectLst/>
                <a:latin typeface="+mn-lt"/>
                <a:ea typeface="+mn-ea"/>
                <a:cs typeface="+mn-cs"/>
              </a:rPr>
              <a:t>年發生的</a:t>
            </a:r>
            <a:r>
              <a:rPr lang="zh-TW" altLang="zh-TW" dirty="0" smtClean="0"/>
              <a:t>「軍人虐狗」和「雄三誤射」事件，</a:t>
            </a:r>
            <a:r>
              <a:rPr lang="zh-TW" altLang="en-US" dirty="0" smtClean="0"/>
              <a:t>不僅影響軍隊士氣，也造成民眾對於軍隊產生不佳的觀感</a:t>
            </a:r>
            <a:endParaRPr lang="en-US" altLang="zh-TW" dirty="0" smtClean="0"/>
          </a:p>
          <a:p>
            <a:r>
              <a:rPr lang="zh-TW" altLang="en-US" sz="1200" kern="1200" dirty="0" smtClean="0">
                <a:solidFill>
                  <a:schemeClr val="tx1"/>
                </a:solidFill>
                <a:effectLst/>
                <a:latin typeface="+mn-lt"/>
                <a:ea typeface="+mn-ea"/>
                <a:cs typeface="+mn-cs"/>
              </a:rPr>
              <a:t>★目前軍人年金改革如火如荼執行中，這使尚未從軍的青年學子看不到未來保障與福利，雖然年金改革非直接影響招募成效，但對於青年從軍意志造成一定影響</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8</a:t>
            </a:fld>
            <a:endParaRPr lang="zh-TW" altLang="en-US"/>
          </a:p>
        </p:txBody>
      </p:sp>
    </p:spTree>
    <p:extLst>
      <p:ext uri="{BB962C8B-B14F-4D97-AF65-F5344CB8AC3E}">
        <p14:creationId xmlns:p14="http://schemas.microsoft.com/office/powerpoint/2010/main" val="257872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此</a:t>
            </a:r>
            <a:r>
              <a:rPr lang="zh-TW" altLang="zh-TW" sz="1200" kern="1200" dirty="0" smtClean="0">
                <a:solidFill>
                  <a:schemeClr val="tx1"/>
                </a:solidFill>
                <a:effectLst/>
                <a:latin typeface="+mn-lt"/>
                <a:ea typeface="+mn-ea"/>
                <a:cs typeface="+mn-cs"/>
              </a:rPr>
              <a:t>為</a:t>
            </a:r>
            <a:r>
              <a:rPr lang="zh-TW" altLang="zh-TW" sz="1200" kern="1200" dirty="0" smtClean="0">
                <a:solidFill>
                  <a:schemeClr val="tx1"/>
                </a:solidFill>
                <a:effectLst/>
                <a:latin typeface="+mn-lt"/>
                <a:ea typeface="+mn-ea"/>
                <a:cs typeface="+mn-cs"/>
              </a:rPr>
              <a:t>國軍</a:t>
            </a:r>
            <a:r>
              <a:rPr lang="zh-TW" altLang="en-US" sz="1200" kern="1200" dirty="0" smtClean="0">
                <a:solidFill>
                  <a:schemeClr val="tx1"/>
                </a:solidFill>
                <a:effectLst/>
                <a:latin typeface="+mn-lt"/>
                <a:ea typeface="+mn-ea"/>
                <a:cs typeface="+mn-cs"/>
              </a:rPr>
              <a:t>招募成效與</a:t>
            </a:r>
            <a:r>
              <a:rPr lang="zh-TW" altLang="zh-TW" sz="1200" kern="1200" dirty="0" smtClean="0">
                <a:solidFill>
                  <a:schemeClr val="tx1"/>
                </a:solidFill>
                <a:effectLst/>
                <a:latin typeface="+mn-lt"/>
                <a:ea typeface="+mn-ea"/>
                <a:cs typeface="+mn-cs"/>
              </a:rPr>
              <a:t>志願</a:t>
            </a:r>
            <a:r>
              <a:rPr lang="zh-TW" altLang="zh-TW" sz="1200" kern="1200" dirty="0" smtClean="0">
                <a:solidFill>
                  <a:schemeClr val="tx1"/>
                </a:solidFill>
                <a:effectLst/>
                <a:latin typeface="+mn-lt"/>
                <a:ea typeface="+mn-ea"/>
                <a:cs typeface="+mn-cs"/>
              </a:rPr>
              <a:t>士兵留營統計表，募兵制旨在提升整體志願役現員人數，滿足部隊現員編制不單只是端看招募成效，將部隊留營離退綜合（留營、不適服現役及役期期滿退伍）因素考量後，滿足志願役比例仍無法達成目標</a:t>
            </a:r>
            <a:r>
              <a:rPr lang="en-US" altLang="zh-TW" sz="1200" kern="1200" dirty="0" smtClean="0">
                <a:solidFill>
                  <a:schemeClr val="tx1"/>
                </a:solidFill>
                <a:effectLst/>
                <a:latin typeface="+mn-lt"/>
                <a:ea typeface="+mn-ea"/>
                <a:cs typeface="+mn-cs"/>
              </a:rPr>
              <a:t>90%</a:t>
            </a:r>
            <a:r>
              <a:rPr lang="zh-TW" altLang="zh-TW" sz="1200" kern="1200" dirty="0" smtClean="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9</a:t>
            </a:fld>
            <a:endParaRPr lang="zh-TW" altLang="en-US"/>
          </a:p>
        </p:txBody>
      </p:sp>
    </p:spTree>
    <p:extLst>
      <p:ext uri="{BB962C8B-B14F-4D97-AF65-F5344CB8AC3E}">
        <p14:creationId xmlns:p14="http://schemas.microsoft.com/office/powerpoint/2010/main" val="366372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透過</a:t>
            </a:r>
            <a:r>
              <a:rPr lang="zh-TW" altLang="zh-TW" sz="1200" kern="1200" dirty="0" smtClean="0">
                <a:solidFill>
                  <a:schemeClr val="tx1"/>
                </a:solidFill>
                <a:effectLst/>
                <a:latin typeface="+mn-lt"/>
                <a:ea typeface="+mn-ea"/>
                <a:cs typeface="+mn-cs"/>
              </a:rPr>
              <a:t>招募行為來辨認</a:t>
            </a:r>
            <a:r>
              <a:rPr lang="en-US" altLang="zh-TW" sz="1200" kern="1200" dirty="0" smtClean="0">
                <a:solidFill>
                  <a:schemeClr val="tx1"/>
                </a:solidFill>
                <a:effectLst/>
                <a:latin typeface="+mn-lt"/>
                <a:ea typeface="+mn-ea"/>
                <a:cs typeface="+mn-cs"/>
              </a:rPr>
              <a:t>(Identifying)</a:t>
            </a:r>
            <a:r>
              <a:rPr lang="zh-TW" altLang="zh-TW" sz="1200" kern="1200" dirty="0" smtClean="0">
                <a:solidFill>
                  <a:schemeClr val="tx1"/>
                </a:solidFill>
                <a:effectLst/>
                <a:latin typeface="+mn-lt"/>
                <a:ea typeface="+mn-ea"/>
                <a:cs typeface="+mn-cs"/>
              </a:rPr>
              <a:t>與吸引</a:t>
            </a:r>
            <a:r>
              <a:rPr lang="en-US" altLang="zh-TW" sz="1200" kern="1200" dirty="0" smtClean="0">
                <a:solidFill>
                  <a:schemeClr val="tx1"/>
                </a:solidFill>
                <a:effectLst/>
                <a:latin typeface="+mn-lt"/>
                <a:ea typeface="+mn-ea"/>
                <a:cs typeface="+mn-cs"/>
              </a:rPr>
              <a:t>(Attracting)</a:t>
            </a:r>
            <a:r>
              <a:rPr lang="zh-TW" altLang="zh-TW" sz="1200" kern="1200" dirty="0" smtClean="0">
                <a:solidFill>
                  <a:schemeClr val="tx1"/>
                </a:solidFill>
                <a:effectLst/>
                <a:latin typeface="+mn-lt"/>
                <a:ea typeface="+mn-ea"/>
                <a:cs typeface="+mn-cs"/>
              </a:rPr>
              <a:t>潛在求職者，並且組織應依據職缺需求及條件安排妥適且具信度的選拔計畫，在甄選後將人力做好規畫配置</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優秀人才</a:t>
            </a:r>
            <a:r>
              <a:rPr lang="zh-TW" altLang="zh-TW" sz="1200" kern="1200" dirty="0" smtClean="0">
                <a:solidFill>
                  <a:schemeClr val="tx1"/>
                </a:solidFill>
                <a:effectLst/>
                <a:latin typeface="+mn-lt"/>
                <a:ea typeface="+mn-ea"/>
                <a:cs typeface="+mn-cs"/>
              </a:rPr>
              <a:t>將</a:t>
            </a:r>
            <a:r>
              <a:rPr lang="zh-TW" altLang="zh-TW" sz="1200" kern="1200" dirty="0" smtClean="0">
                <a:solidFill>
                  <a:schemeClr val="tx1"/>
                </a:solidFill>
                <a:effectLst/>
                <a:latin typeface="+mn-lt"/>
                <a:ea typeface="+mn-ea"/>
                <a:cs typeface="+mn-cs"/>
              </a:rPr>
              <a:t>會為組織帶來許多</a:t>
            </a:r>
            <a:r>
              <a:rPr lang="zh-TW" altLang="zh-TW" sz="1200" kern="1200" dirty="0" smtClean="0">
                <a:solidFill>
                  <a:schemeClr val="tx1"/>
                </a:solidFill>
                <a:effectLst/>
                <a:latin typeface="+mn-lt"/>
                <a:ea typeface="+mn-ea"/>
                <a:cs typeface="+mn-cs"/>
              </a:rPr>
              <a:t>助益。</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10</a:t>
            </a:fld>
            <a:endParaRPr lang="zh-TW" altLang="en-US"/>
          </a:p>
        </p:txBody>
      </p:sp>
    </p:spTree>
    <p:extLst>
      <p:ext uri="{BB962C8B-B14F-4D97-AF65-F5344CB8AC3E}">
        <p14:creationId xmlns:p14="http://schemas.microsoft.com/office/powerpoint/2010/main" val="44481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0"/>
            <a:ext cx="7772400" cy="1470025"/>
          </a:xfrm>
        </p:spPr>
        <p:txBody>
          <a:bodyPr>
            <a:normAutofit/>
          </a:bodyPr>
          <a:lstStyle>
            <a:lvl1pPr>
              <a:defRPr sz="4400" b="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2759720" y="1484784"/>
            <a:ext cx="6400800" cy="1752600"/>
          </a:xfrm>
        </p:spPr>
        <p:txBody>
          <a:bodyPr>
            <a:normAutofit/>
          </a:bodyPr>
          <a:lstStyle>
            <a:lvl1pPr marL="0" indent="0" algn="ctr">
              <a:buNone/>
              <a:defRPr sz="3000" b="1">
                <a:solidFill>
                  <a:srgbClr val="0066CC"/>
                </a:solidFill>
                <a:latin typeface="Impact" panose="020B080603090205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5" name="頁尾版面配置區 4"/>
          <p:cNvSpPr>
            <a:spLocks noGrp="1"/>
          </p:cNvSpPr>
          <p:nvPr>
            <p:ph type="ftr" sz="quarter" idx="11"/>
          </p:nvPr>
        </p:nvSpPr>
        <p:spPr>
          <a:xfrm>
            <a:off x="3124200" y="6713757"/>
            <a:ext cx="2895600" cy="365125"/>
          </a:xfrm>
        </p:spPr>
        <p:txBody>
          <a:bodyPr/>
          <a:lstStyle/>
          <a:p>
            <a:endParaRPr lang="zh-TW" altLang="en-US" dirty="0"/>
          </a:p>
        </p:txBody>
      </p:sp>
      <p:sp>
        <p:nvSpPr>
          <p:cNvPr id="7"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8"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endParaRPr lang="zh-TW" altLang="en-US"/>
          </a:p>
        </p:txBody>
      </p:sp>
      <p:pic>
        <p:nvPicPr>
          <p:cNvPr id="12" name="圖片 11"/>
          <p:cNvPicPr>
            <a:picLocks noChangeAspect="1"/>
          </p:cNvPicPr>
          <p:nvPr userDrawn="1"/>
        </p:nvPicPr>
        <p:blipFill>
          <a:blip r:embed="rId2">
            <a:extLst>
              <a:ext uri="{BEBA8EAE-BF5A-486C-A8C5-ECC9F3942E4B}">
                <a14:imgProps xmlns:a14="http://schemas.microsoft.com/office/drawing/2010/main">
                  <a14:imgLayer r:embed="rId3">
                    <a14:imgEffect>
                      <a14:artisticLineDrawing/>
                    </a14:imgEffect>
                    <a14:imgEffect>
                      <a14:sharpenSoften amount="-17000"/>
                    </a14:imgEffect>
                    <a14:imgEffect>
                      <a14:brightnessContrast bright="58000"/>
                    </a14:imgEffect>
                  </a14:imgLayer>
                </a14:imgProps>
              </a:ext>
              <a:ext uri="{28A0092B-C50C-407E-A947-70E740481C1C}">
                <a14:useLocalDpi xmlns:a14="http://schemas.microsoft.com/office/drawing/2010/main" val="0"/>
              </a:ext>
            </a:extLst>
          </a:blip>
          <a:stretch>
            <a:fillRect/>
          </a:stretch>
        </p:blipFill>
        <p:spPr>
          <a:xfrm>
            <a:off x="85099" y="476672"/>
            <a:ext cx="8973802" cy="4925112"/>
          </a:xfrm>
          <a:prstGeom prst="rect">
            <a:avLst/>
          </a:prstGeom>
          <a:effectLst>
            <a:softEdge rad="317500"/>
          </a:effectLst>
        </p:spPr>
      </p:pic>
      <p:pic>
        <p:nvPicPr>
          <p:cNvPr id="10" name="圖片 9"/>
          <p:cNvPicPr>
            <a:picLocks noChangeAspect="1"/>
          </p:cNvPicPr>
          <p:nvPr userDrawn="1"/>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1"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3"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52738" y="44625"/>
            <a:ext cx="5183758" cy="5904655"/>
          </a:xfrm>
        </p:spPr>
        <p:txBody>
          <a:bodyPr/>
          <a:lstStyle>
            <a:lvl1pPr>
              <a:defRPr sz="3200">
                <a:latin typeface="微軟正黑體" panose="020B0604030504040204" pitchFamily="34" charset="-120"/>
                <a:ea typeface="微軟正黑體" panose="020B0604030504040204" pitchFamily="34" charset="-120"/>
              </a:defRPr>
            </a:lvl1pPr>
            <a:lvl2pPr>
              <a:defRPr sz="2800">
                <a:latin typeface="微軟正黑體" panose="020B0604030504040204" pitchFamily="34" charset="-120"/>
                <a:ea typeface="微軟正黑體" panose="020B0604030504040204" pitchFamily="34" charset="-120"/>
              </a:defRPr>
            </a:lvl2pPr>
            <a:lvl3pPr>
              <a:defRPr sz="2400">
                <a:latin typeface="微軟正黑體" panose="020B0604030504040204" pitchFamily="34" charset="-120"/>
                <a:ea typeface="微軟正黑體" panose="020B0604030504040204" pitchFamily="34" charset="-120"/>
              </a:defRPr>
            </a:lvl3pPr>
            <a:lvl4pPr>
              <a:defRPr sz="2000">
                <a:latin typeface="微軟正黑體" panose="020B0604030504040204" pitchFamily="34" charset="-120"/>
                <a:ea typeface="微軟正黑體" panose="020B0604030504040204" pitchFamily="34" charset="-120"/>
              </a:defRPr>
            </a:lvl4pPr>
            <a:lvl5pPr>
              <a:defRPr sz="2000">
                <a:latin typeface="微軟正黑體" panose="020B0604030504040204" pitchFamily="34" charset="-120"/>
                <a:ea typeface="微軟正黑體" panose="020B0604030504040204" pitchFamily="34" charset="-120"/>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11"/>
          </p:nvPr>
        </p:nvSpPr>
        <p:spPr/>
        <p:txBody>
          <a:bodyPr/>
          <a:lstStyle/>
          <a:p>
            <a:endParaRPr lang="zh-TW" altLang="en-US"/>
          </a:p>
        </p:txBody>
      </p:sp>
      <p:pic>
        <p:nvPicPr>
          <p:cNvPr id="11" name="圖片 10"/>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2"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3"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C067E4D-7C77-4D89-8B1B-8F8555AF8B24}" type="datetime1">
              <a:rPr lang="zh-TW" altLang="en-US" smtClean="0"/>
              <a:t>2017/9/2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10" name="圖片 9"/>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3" name="日期版面配置區 3"/>
          <p:cNvSpPr txBox="1">
            <a:spLocks/>
          </p:cNvSpPr>
          <p:nvPr userDrawn="1"/>
        </p:nvSpPr>
        <p:spPr>
          <a:xfrm>
            <a:off x="-9872" y="6453336"/>
            <a:ext cx="2133600" cy="365125"/>
          </a:xfrm>
          <a:prstGeom prst="rect">
            <a:avLst/>
          </a:prstGeom>
        </p:spPr>
        <p:txBody>
          <a:bodyPr vert="horz" lIns="91440" tIns="45720" rIns="91440" bIns="45720" rtlCol="0" anchor="ctr"/>
          <a:lstStyle>
            <a:defPPr>
              <a:defRPr lang="zh-TW"/>
            </a:defPPr>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50B94-3573-46F9-A608-221532A882A5}" type="datetime1">
              <a:rPr lang="en-US" altLang="zh-TW" smtClean="0"/>
              <a:pPr/>
              <a:t>9/2/2017</a:t>
            </a:fld>
            <a:endParaRPr lang="zh-TW" altLang="en-US" dirty="0"/>
          </a:p>
        </p:txBody>
      </p:sp>
      <p:sp>
        <p:nvSpPr>
          <p:cNvPr id="14" name="投影片編號版面配置區 5"/>
          <p:cNvSpPr txBox="1">
            <a:spLocks/>
          </p:cNvSpPr>
          <p:nvPr userDrawn="1"/>
        </p:nvSpPr>
        <p:spPr>
          <a:xfrm>
            <a:off x="7046912" y="6525344"/>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9144000" cy="936104"/>
          </a:xfrm>
        </p:spPr>
        <p:txBody>
          <a:bodyPr>
            <a:normAutofit/>
          </a:bodyPr>
          <a:lstStyle>
            <a:lvl1pPr marL="685800" indent="-685800" algn="l">
              <a:buFont typeface="Wingdings" panose="05000000000000000000" pitchFamily="2" charset="2"/>
              <a:buChar char="p"/>
              <a:defRPr sz="36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052736"/>
            <a:ext cx="4248472" cy="4896544"/>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9" name="內容版面配置區 2"/>
          <p:cNvSpPr>
            <a:spLocks noGrp="1"/>
          </p:cNvSpPr>
          <p:nvPr>
            <p:ph idx="13"/>
          </p:nvPr>
        </p:nvSpPr>
        <p:spPr>
          <a:xfrm>
            <a:off x="4631376" y="1052736"/>
            <a:ext cx="4261103" cy="4896544"/>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10" name="圖片 9"/>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1"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2"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37902788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區段標題">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22313" y="2906713"/>
            <a:ext cx="7772400" cy="1500187"/>
          </a:xfrm>
        </p:spPr>
        <p:txBody>
          <a:bodyPr anchor="ctr">
            <a:noAutofit/>
          </a:bodyPr>
          <a:lstStyle>
            <a:lvl1pPr marL="0" indent="0" algn="ctr" defTabSz="914400" rtl="0" eaLnBrk="1" latinLnBrk="0" hangingPunct="1">
              <a:spcBef>
                <a:spcPct val="0"/>
              </a:spcBef>
              <a:buNone/>
              <a:defRPr lang="zh-TW" altLang="en-US" sz="4800" b="1" kern="1200" cap="all" dirty="0" smtClean="0">
                <a:solidFill>
                  <a:srgbClr val="002060"/>
                </a:solidFill>
                <a:latin typeface="微軟正黑體" panose="020B0604030504040204" pitchFamily="34" charset="-120"/>
                <a:ea typeface="微軟正黑體" panose="020B0604030504040204" pitchFamily="34" charset="-120"/>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5" name="頁尾版面配置區 4"/>
          <p:cNvSpPr>
            <a:spLocks noGrp="1"/>
          </p:cNvSpPr>
          <p:nvPr>
            <p:ph type="ftr" sz="quarter" idx="11"/>
          </p:nvPr>
        </p:nvSpPr>
        <p:spPr/>
        <p:txBody>
          <a:bodyPr/>
          <a:lstStyle/>
          <a:p>
            <a:endParaRPr lang="zh-TW" altLang="en-US"/>
          </a:p>
        </p:txBody>
      </p:sp>
      <p:pic>
        <p:nvPicPr>
          <p:cNvPr id="7" name="圖片 6"/>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9"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0"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36647791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2" name="標題 1"/>
          <p:cNvSpPr>
            <a:spLocks noGrp="1"/>
          </p:cNvSpPr>
          <p:nvPr>
            <p:ph type="title"/>
          </p:nvPr>
        </p:nvSpPr>
        <p:spPr/>
        <p:txBody>
          <a:bodyPr>
            <a:normAutofit/>
          </a:bodyPr>
          <a:lstStyle>
            <a:lvl1pPr>
              <a:defRPr sz="4000" b="0" i="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12776"/>
            <a:ext cx="8229600" cy="4525963"/>
          </a:xfrm>
        </p:spPr>
        <p:txBody>
          <a:bodyPr/>
          <a:lstStyle>
            <a:lvl1pPr marL="342900" indent="-342900">
              <a:buFont typeface="Wingdings" panose="05000000000000000000" pitchFamily="2" charset="2"/>
              <a:buChar char="u"/>
              <a:defRPr sz="3600">
                <a:solidFill>
                  <a:srgbClr val="0070C0"/>
                </a:solidFill>
                <a:latin typeface="微軟正黑體" panose="020B0604030504040204" pitchFamily="34" charset="-120"/>
                <a:ea typeface="微軟正黑體" panose="020B0604030504040204" pitchFamily="34" charset="-120"/>
              </a:defRPr>
            </a:lvl1pPr>
            <a:lvl2pPr>
              <a:defRPr b="0">
                <a:latin typeface="微軟正黑體" panose="020B0604030504040204" pitchFamily="34" charset="-120"/>
                <a:ea typeface="微軟正黑體" panose="020B0604030504040204" pitchFamily="34" charset="-120"/>
              </a:defRPr>
            </a:lvl2pPr>
            <a:lvl3pPr>
              <a:defRPr b="0">
                <a:latin typeface="微軟正黑體" panose="020B0604030504040204" pitchFamily="34" charset="-120"/>
                <a:ea typeface="微軟正黑體" panose="020B0604030504040204" pitchFamily="34" charset="-120"/>
              </a:defRPr>
            </a:lvl3pPr>
            <a:lvl4pPr>
              <a:defRPr b="0">
                <a:latin typeface="微軟正黑體" panose="020B0604030504040204" pitchFamily="34" charset="-120"/>
                <a:ea typeface="微軟正黑體" panose="020B0604030504040204" pitchFamily="34" charset="-120"/>
              </a:defRPr>
            </a:lvl4pPr>
            <a:lvl5pPr>
              <a:defRPr b="0">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2" name="標題 1"/>
          <p:cNvSpPr>
            <a:spLocks noGrp="1"/>
          </p:cNvSpPr>
          <p:nvPr>
            <p:ph type="title"/>
          </p:nvPr>
        </p:nvSpPr>
        <p:spPr>
          <a:xfrm>
            <a:off x="0" y="116632"/>
            <a:ext cx="8229600" cy="936104"/>
          </a:xfrm>
        </p:spPr>
        <p:txBody>
          <a:bodyPr>
            <a:normAutofit/>
          </a:bodyPr>
          <a:lstStyle>
            <a:lvl1pPr algn="l">
              <a:defRPr sz="40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11" name="內容版面配置區 2"/>
          <p:cNvSpPr>
            <a:spLocks noGrp="1"/>
          </p:cNvSpPr>
          <p:nvPr>
            <p:ph idx="1"/>
          </p:nvPr>
        </p:nvSpPr>
        <p:spPr>
          <a:xfrm>
            <a:off x="251520" y="1052736"/>
            <a:ext cx="8651304" cy="4896544"/>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marL="742950" indent="-285750">
              <a:defRPr lang="zh-TW" altLang="en-US" sz="2800" kern="1200" dirty="0" smtClean="0">
                <a:solidFill>
                  <a:srgbClr val="7030A0"/>
                </a:solidFill>
                <a:latin typeface="微軟正黑體" panose="020B0604030504040204" pitchFamily="34" charset="-120"/>
                <a:ea typeface="微軟正黑體" panose="020B0604030504040204" pitchFamily="34" charset="-120"/>
                <a:cs typeface="+mn-cs"/>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marL="742950" lvl="1" indent="-285750" algn="l" defTabSz="914400" rtl="0" eaLnBrk="1" latinLnBrk="0" hangingPunct="1">
              <a:spcBef>
                <a:spcPct val="20000"/>
              </a:spcBef>
              <a:buFont typeface="Arial" pitchFamily="34" charset="0"/>
              <a:buChar char="–"/>
            </a:pPr>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2"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3"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4152619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2" name="標題 1"/>
          <p:cNvSpPr>
            <a:spLocks noGrp="1"/>
          </p:cNvSpPr>
          <p:nvPr>
            <p:ph type="title"/>
          </p:nvPr>
        </p:nvSpPr>
        <p:spPr>
          <a:xfrm>
            <a:off x="0" y="116632"/>
            <a:ext cx="9144000" cy="936104"/>
          </a:xfrm>
        </p:spPr>
        <p:txBody>
          <a:bodyPr>
            <a:normAutofit/>
          </a:bodyPr>
          <a:lstStyle>
            <a:lvl1pPr marL="685800" indent="-685800" algn="l">
              <a:buFont typeface="Wingdings" panose="05000000000000000000" pitchFamily="2" charset="2"/>
              <a:buChar char="p"/>
              <a:defRPr sz="36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052736"/>
            <a:ext cx="8651304" cy="4896544"/>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marL="742950" indent="-285750">
              <a:defRPr lang="zh-TW" altLang="en-US" sz="2800" kern="1200" dirty="0" smtClean="0">
                <a:solidFill>
                  <a:srgbClr val="7030A0"/>
                </a:solidFill>
                <a:latin typeface="微軟正黑體" panose="020B0604030504040204" pitchFamily="34" charset="-120"/>
                <a:ea typeface="微軟正黑體" panose="020B0604030504040204" pitchFamily="34" charset="-120"/>
                <a:cs typeface="+mn-cs"/>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marL="742950" lvl="1" indent="-285750" algn="l" defTabSz="914400" rtl="0" eaLnBrk="1" latinLnBrk="0" hangingPunct="1">
              <a:spcBef>
                <a:spcPct val="20000"/>
              </a:spcBef>
              <a:buFont typeface="Arial" pitchFamily="34" charset="0"/>
              <a:buChar char="–"/>
            </a:pPr>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9"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0"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27082195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125760"/>
            <a:ext cx="9144000" cy="926976"/>
          </a:xfrm>
        </p:spPr>
        <p:txBody>
          <a:bodyPr>
            <a:normAutofit/>
          </a:bodyPr>
          <a:lstStyle>
            <a:lvl1pPr marL="0" indent="0" algn="l">
              <a:buFont typeface="Wingdings" panose="05000000000000000000" pitchFamily="2" charset="2"/>
              <a:buNone/>
              <a:defRPr sz="40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052736"/>
            <a:ext cx="3672408" cy="4824536"/>
          </a:xfrm>
        </p:spPr>
        <p:txBody>
          <a:bodyPr/>
          <a:lstStyle>
            <a:lvl1pPr marL="342900" indent="-342900">
              <a:buFont typeface="Wingdings" panose="05000000000000000000" pitchFamily="2" charset="2"/>
              <a:buChar char="Ø"/>
              <a:defRPr sz="3200">
                <a:solidFill>
                  <a:srgbClr val="0070C0"/>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8" name="內容版面配置區 2"/>
          <p:cNvSpPr>
            <a:spLocks noGrp="1"/>
          </p:cNvSpPr>
          <p:nvPr>
            <p:ph idx="13"/>
          </p:nvPr>
        </p:nvSpPr>
        <p:spPr>
          <a:xfrm>
            <a:off x="3995936" y="0"/>
            <a:ext cx="5148064" cy="6021288"/>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marL="457200" indent="0">
              <a:buNone/>
              <a:defRPr/>
            </a:lvl2pPr>
          </a:lstStyle>
          <a:p>
            <a:pPr lvl="1"/>
            <a:endParaRPr lang="zh-TW" altLang="en-US" dirty="0"/>
          </a:p>
        </p:txBody>
      </p:sp>
      <p:pic>
        <p:nvPicPr>
          <p:cNvPr id="12" name="圖片 11"/>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3"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4"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251622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頁尾版面配置區 4"/>
          <p:cNvSpPr>
            <a:spLocks noGrp="1"/>
          </p:cNvSpPr>
          <p:nvPr>
            <p:ph type="ftr" sz="quarter" idx="11"/>
          </p:nvPr>
        </p:nvSpPr>
        <p:spPr/>
        <p:txBody>
          <a:bodyPr/>
          <a:lstStyle/>
          <a:p>
            <a:endParaRPr lang="zh-TW" altLang="en-US"/>
          </a:p>
        </p:txBody>
      </p:sp>
      <p:pic>
        <p:nvPicPr>
          <p:cNvPr id="11" name="圖片 10"/>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2"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3" name="投影片編號版面配置區 5"/>
          <p:cNvSpPr>
            <a:spLocks noGrp="1"/>
          </p:cNvSpPr>
          <p:nvPr>
            <p:ph type="sldNum" sz="quarter" idx="12"/>
          </p:nvPr>
        </p:nvSpPr>
        <p:spPr>
          <a:xfrm>
            <a:off x="7046912" y="6525344"/>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808" y="188640"/>
            <a:ext cx="8229600" cy="936104"/>
          </a:xfrm>
        </p:spPr>
        <p:txBody>
          <a:bodyPr>
            <a:normAutofit/>
          </a:bodyPr>
          <a:lstStyle>
            <a:lvl1pPr algn="l">
              <a:defRPr sz="4000" b="0"/>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251520" y="1124744"/>
            <a:ext cx="4244280" cy="5073427"/>
          </a:xfrm>
        </p:spPr>
        <p:txBody>
          <a:bodyPr/>
          <a:lstStyle>
            <a:lvl1pPr marL="342900" indent="-342900">
              <a:buFont typeface="Wingdings" panose="05000000000000000000" pitchFamily="2" charset="2"/>
              <a:buChar char="Ø"/>
              <a:defRPr sz="2800">
                <a:solidFill>
                  <a:srgbClr val="0066CC"/>
                </a:solidFill>
                <a:latin typeface="微軟正黑體" panose="020B0604030504040204" pitchFamily="34" charset="-120"/>
                <a:ea typeface="微軟正黑體" panose="020B0604030504040204" pitchFamily="34" charset="-12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09C82213-E09F-44ED-B916-7B52A227EAED}" type="datetime1">
              <a:rPr lang="zh-TW" altLang="en-US" smtClean="0"/>
              <a:t>2017/9/2</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13" name="圖片 12"/>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6" name="內容版面配置區 2"/>
          <p:cNvSpPr>
            <a:spLocks noGrp="1"/>
          </p:cNvSpPr>
          <p:nvPr>
            <p:ph sz="half" idx="13"/>
          </p:nvPr>
        </p:nvSpPr>
        <p:spPr>
          <a:xfrm>
            <a:off x="4648200" y="1124744"/>
            <a:ext cx="4244280" cy="5073427"/>
          </a:xfrm>
        </p:spPr>
        <p:txBody>
          <a:bodyPr/>
          <a:lstStyle>
            <a:lvl1pPr marL="342900" indent="-342900">
              <a:buFont typeface="Wingdings" panose="05000000000000000000" pitchFamily="2" charset="2"/>
              <a:buChar char="Ø"/>
              <a:defRPr sz="2800">
                <a:solidFill>
                  <a:srgbClr val="0066CC"/>
                </a:solidFill>
                <a:latin typeface="微軟正黑體" panose="020B0604030504040204" pitchFamily="34" charset="-120"/>
                <a:ea typeface="微軟正黑體" panose="020B0604030504040204" pitchFamily="34" charset="-12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日期版面配置區 3"/>
          <p:cNvSpPr txBox="1">
            <a:spLocks/>
          </p:cNvSpPr>
          <p:nvPr userDrawn="1"/>
        </p:nvSpPr>
        <p:spPr>
          <a:xfrm>
            <a:off x="-9872" y="6453336"/>
            <a:ext cx="2133600" cy="365125"/>
          </a:xfrm>
          <a:prstGeom prst="rect">
            <a:avLst/>
          </a:prstGeom>
        </p:spPr>
        <p:txBody>
          <a:bodyPr vert="horz" lIns="91440" tIns="45720" rIns="91440" bIns="45720" rtlCol="0" anchor="ctr"/>
          <a:lstStyle>
            <a:defPPr>
              <a:defRPr lang="zh-TW"/>
            </a:defPPr>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50B94-3573-46F9-A608-221532A882A5}" type="datetime1">
              <a:rPr lang="en-US" altLang="zh-TW" smtClean="0"/>
              <a:pPr/>
              <a:t>9/2/2017</a:t>
            </a:fld>
            <a:endParaRPr lang="zh-TW" altLang="en-US" dirty="0"/>
          </a:p>
        </p:txBody>
      </p:sp>
      <p:sp>
        <p:nvSpPr>
          <p:cNvPr id="12" name="投影片編號版面配置區 5"/>
          <p:cNvSpPr txBox="1">
            <a:spLocks/>
          </p:cNvSpPr>
          <p:nvPr userDrawn="1"/>
        </p:nvSpPr>
        <p:spPr>
          <a:xfrm>
            <a:off x="7046912" y="6525344"/>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7236296" cy="936104"/>
          </a:xfrm>
        </p:spPr>
        <p:txBody>
          <a:bodyPr>
            <a:normAutofit/>
          </a:bodyPr>
          <a:lstStyle>
            <a:lvl1pPr algn="l">
              <a:defRPr sz="4000" b="0"/>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251520" y="1052736"/>
            <a:ext cx="4245868" cy="855786"/>
          </a:xfrm>
        </p:spPr>
        <p:txBody>
          <a:bodyPr anchor="b"/>
          <a:lstStyle>
            <a:lvl1pPr marL="0" indent="0">
              <a:buNone/>
              <a:defRPr sz="2400" b="0">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251520" y="1908522"/>
            <a:ext cx="4245868"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5025" y="1052736"/>
            <a:ext cx="4175447" cy="85578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5025" y="1916832"/>
            <a:ext cx="4175447"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頁尾版面配置區 7"/>
          <p:cNvSpPr>
            <a:spLocks noGrp="1"/>
          </p:cNvSpPr>
          <p:nvPr>
            <p:ph type="ftr" sz="quarter" idx="11"/>
          </p:nvPr>
        </p:nvSpPr>
        <p:spPr/>
        <p:txBody>
          <a:bodyPr/>
          <a:lstStyle/>
          <a:p>
            <a:endParaRPr lang="zh-TW" altLang="en-US" dirty="0"/>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15" name="圖片 14"/>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6"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7" name="投影片編號版面配置區 5"/>
          <p:cNvSpPr txBox="1">
            <a:spLocks/>
          </p:cNvSpPr>
          <p:nvPr userDrawn="1"/>
        </p:nvSpPr>
        <p:spPr>
          <a:xfrm>
            <a:off x="7046912" y="6525344"/>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lang="zh-TW" altLang="en-US" dirty="0" smtClean="0"/>
              <a:t>按一下以編輯母片標題樣式</a:t>
            </a:r>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11" name="圖片 10"/>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12" name="日期版面配置區 3"/>
          <p:cNvSpPr>
            <a:spLocks noGrp="1"/>
          </p:cNvSpPr>
          <p:nvPr>
            <p:ph type="dt" sz="half" idx="10"/>
          </p:nvPr>
        </p:nvSpPr>
        <p:spPr>
          <a:xfrm>
            <a:off x="-9872" y="6453336"/>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2017/9/2</a:t>
            </a:fld>
            <a:endParaRPr lang="en-US" dirty="0"/>
          </a:p>
        </p:txBody>
      </p:sp>
      <p:sp>
        <p:nvSpPr>
          <p:cNvPr id="13" name="投影片編號版面配置區 5"/>
          <p:cNvSpPr txBox="1">
            <a:spLocks/>
          </p:cNvSpPr>
          <p:nvPr userDrawn="1"/>
        </p:nvSpPr>
        <p:spPr>
          <a:xfrm>
            <a:off x="7046912" y="6525344"/>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0FEC6-D9F6-4F20-8943-A932BE27C68A}" type="datetime1">
              <a:rPr lang="zh-TW" altLang="en-US" smtClean="0"/>
              <a:t>2017/9/2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92D050"/>
                </a:solidFill>
                <a:effectLst>
                  <a:glow rad="190500">
                    <a:schemeClr val="bg1"/>
                  </a:glow>
                </a:effectLst>
                <a:latin typeface="微軟正黑體" panose="020B0604030504040204" pitchFamily="34" charset="-120"/>
                <a:ea typeface="微軟正黑體" panose="020B0604030504040204" pitchFamily="34" charset="-120"/>
              </a:defRPr>
            </a:lvl1pPr>
          </a:lstStyle>
          <a:p>
            <a:fld id="{73DA0BB7-265A-403C-9275-D587AB510EDC}"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63" r:id="rId13"/>
    <p:sldLayoutId id="2147483664" r:id="rId14"/>
  </p:sldLayoutIdLst>
  <p:timing>
    <p:tnLst>
      <p:par>
        <p:cTn id="1" dur="indefinite" restart="never" nodeType="tmRoot"/>
      </p:par>
    </p:tnLst>
  </p:timing>
  <p:hf hdr="0" ftr="0"/>
  <p:txStyles>
    <p:titleStyle>
      <a:lvl1pPr algn="ctr" defTabSz="914400" rtl="0" eaLnBrk="1" latinLnBrk="0" hangingPunct="1">
        <a:spcBef>
          <a:spcPct val="0"/>
        </a:spcBef>
        <a:buNone/>
        <a:defRPr sz="4800" b="1" kern="1200">
          <a:solidFill>
            <a:srgbClr val="002060"/>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jpg"/><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microsoft.com/office/2007/relationships/hdphoto" Target="../media/hdphoto6.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microsoft.com/office/2007/relationships/hdphoto" Target="../media/hdphoto7.wdp"/></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microsoft.com/office/2007/relationships/hdphoto" Target="../media/hdphoto7.wdp"/></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microsoft.com/office/2007/relationships/hdphoto" Target="../media/hdphoto7.wdp"/></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microsoft.com/office/2007/relationships/hdphoto" Target="../media/hdphoto7.wdp"/></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microsoft.com/office/2007/relationships/hdphoto" Target="../media/hdphoto7.wd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clrChange>
              <a:clrFrom>
                <a:srgbClr val="DEE4B6"/>
              </a:clrFrom>
              <a:clrTo>
                <a:srgbClr val="DEE4B6">
                  <a:alpha val="0"/>
                </a:srgbClr>
              </a:clrTo>
            </a:clrChange>
            <a:extLst>
              <a:ext uri="{BEBA8EAE-BF5A-486C-A8C5-ECC9F3942E4B}">
                <a14:imgProps xmlns:a14="http://schemas.microsoft.com/office/drawing/2010/main">
                  <a14:imgLayer r:embed="rId4">
                    <a14:imgEffect>
                      <a14:artisticCutout/>
                    </a14:imgEffect>
                    <a14:imgEffect>
                      <a14:brightnessContrast bright="38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a:ln>
            <a:noFill/>
          </a:ln>
          <a:effectLst>
            <a:softEdge rad="112500"/>
          </a:effectLst>
        </p:spPr>
      </p:pic>
      <p:sp>
        <p:nvSpPr>
          <p:cNvPr id="2" name="標題 1"/>
          <p:cNvSpPr>
            <a:spLocks noGrp="1"/>
          </p:cNvSpPr>
          <p:nvPr>
            <p:ph type="ctrTitle"/>
          </p:nvPr>
        </p:nvSpPr>
        <p:spPr>
          <a:xfrm>
            <a:off x="-6464" y="0"/>
            <a:ext cx="9150464" cy="1470025"/>
          </a:xfrm>
        </p:spPr>
        <p:txBody>
          <a:bodyPr>
            <a:normAutofit/>
          </a:bodyPr>
          <a:lstStyle/>
          <a:p>
            <a:r>
              <a:rPr lang="zh-TW" altLang="zh-TW" b="1" smtClean="0">
                <a:solidFill>
                  <a:srgbClr val="002060"/>
                </a:solidFill>
                <a:latin typeface="微軟正黑體" panose="020B0604030504040204" pitchFamily="34" charset="-120"/>
                <a:ea typeface="微軟正黑體" panose="020B0604030504040204" pitchFamily="34" charset="-120"/>
              </a:rPr>
              <a:t>三軍聯訓基地部隊操演</a:t>
            </a:r>
            <a:r>
              <a:rPr lang="en-US" altLang="zh-TW" b="1" smtClean="0">
                <a:solidFill>
                  <a:srgbClr val="002060"/>
                </a:solidFill>
                <a:latin typeface="微軟正黑體" panose="020B0604030504040204" pitchFamily="34" charset="-120"/>
                <a:ea typeface="微軟正黑體" panose="020B0604030504040204" pitchFamily="34" charset="-120"/>
              </a:rPr>
              <a:t/>
            </a:r>
            <a:br>
              <a:rPr lang="en-US" altLang="zh-TW" b="1" smtClean="0">
                <a:solidFill>
                  <a:srgbClr val="002060"/>
                </a:solidFill>
                <a:latin typeface="微軟正黑體" panose="020B0604030504040204" pitchFamily="34" charset="-120"/>
                <a:ea typeface="微軟正黑體" panose="020B0604030504040204" pitchFamily="34" charset="-120"/>
              </a:rPr>
            </a:br>
            <a:r>
              <a:rPr lang="zh-TW" altLang="zh-TW" b="1" smtClean="0">
                <a:solidFill>
                  <a:srgbClr val="002060"/>
                </a:solidFill>
                <a:latin typeface="微軟正黑體" panose="020B0604030504040204" pitchFamily="34" charset="-120"/>
                <a:ea typeface="微軟正黑體" panose="020B0604030504040204" pitchFamily="34" charset="-120"/>
              </a:rPr>
              <a:t>結合人才招募活動設計與效益分析</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283754" y="1388368"/>
            <a:ext cx="6863654" cy="1752600"/>
          </a:xfrm>
        </p:spPr>
        <p:txBody>
          <a:bodyPr>
            <a:normAutofit lnSpcReduction="10000"/>
          </a:bodyPr>
          <a:lstStyle/>
          <a:p>
            <a:r>
              <a:rPr lang="en-US" altLang="zh-TW" b="0" smtClean="0">
                <a:solidFill>
                  <a:schemeClr val="tx2">
                    <a:lumMod val="60000"/>
                    <a:lumOff val="40000"/>
                  </a:schemeClr>
                </a:solidFill>
                <a:latin typeface="Impact" panose="020B0806030902050204" pitchFamily="34" charset="0"/>
              </a:rPr>
              <a:t>Analysis the Activities Planning Benefits of Training Exercise and Military Recruitment of the Joint Operations Training Base Command </a:t>
            </a:r>
            <a:endParaRPr lang="zh-TW" altLang="zh-TW" b="0" smtClean="0">
              <a:solidFill>
                <a:schemeClr val="tx2">
                  <a:lumMod val="60000"/>
                  <a:lumOff val="40000"/>
                </a:schemeClr>
              </a:solidFill>
              <a:latin typeface="Impact" panose="020B0806030902050204" pitchFamily="34" charset="0"/>
            </a:endParaRPr>
          </a:p>
          <a:p>
            <a:endParaRPr lang="zh-TW" altLang="en-US" dirty="0">
              <a:latin typeface="Impact" panose="020B0806030902050204" pitchFamily="34" charset="0"/>
            </a:endParaRPr>
          </a:p>
        </p:txBody>
      </p:sp>
      <p:sp>
        <p:nvSpPr>
          <p:cNvPr id="4" name="投影片編號版面配置區 3"/>
          <p:cNvSpPr>
            <a:spLocks noGrp="1"/>
          </p:cNvSpPr>
          <p:nvPr>
            <p:ph type="sldNum" sz="quarter" idx="12"/>
          </p:nvPr>
        </p:nvSpPr>
        <p:spPr>
          <a:xfrm>
            <a:off x="7020272" y="6520259"/>
            <a:ext cx="2133600" cy="365125"/>
          </a:xfrm>
        </p:spPr>
        <p:txBody>
          <a:bodyPr/>
          <a:lstStyle/>
          <a:p>
            <a:fld id="{73DA0BB7-265A-403C-9275-D587AB510EDC}" type="slidenum">
              <a:rPr lang="zh-TW" altLang="en-US" smtClean="0"/>
              <a:t>1</a:t>
            </a:fld>
            <a:endParaRPr lang="zh-TW" altLang="en-US" dirty="0"/>
          </a:p>
        </p:txBody>
      </p:sp>
      <p:sp>
        <p:nvSpPr>
          <p:cNvPr id="6" name="文字方塊 5"/>
          <p:cNvSpPr txBox="1"/>
          <p:nvPr/>
        </p:nvSpPr>
        <p:spPr>
          <a:xfrm>
            <a:off x="2304527" y="5648503"/>
            <a:ext cx="4865434" cy="1292662"/>
          </a:xfrm>
          <a:prstGeom prst="rect">
            <a:avLst/>
          </a:prstGeom>
          <a:noFill/>
        </p:spPr>
        <p:txBody>
          <a:bodyPr wrap="none" rtlCol="0">
            <a:spAutoFit/>
          </a:bodyPr>
          <a:lstStyle/>
          <a:p>
            <a:pPr algn="ct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高雄</a:t>
            </a:r>
            <a:r>
              <a:rPr lang="zh-TW" altLang="zh-TW" sz="2000" dirty="0">
                <a:effectLst>
                  <a:glow rad="228600">
                    <a:schemeClr val="bg1">
                      <a:alpha val="84000"/>
                    </a:schemeClr>
                  </a:glow>
                </a:effectLst>
                <a:latin typeface="微軟正黑體" panose="020B0604030504040204" pitchFamily="34" charset="-120"/>
                <a:ea typeface="微軟正黑體" panose="020B0604030504040204" pitchFamily="34" charset="-120"/>
              </a:rPr>
              <a:t>應用科技</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大學</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 </a:t>
            </a:r>
            <a:endParaRPr lang="en-US"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endParaRPr>
          </a:p>
          <a:p>
            <a:pPr algn="ct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觀光</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管理系觀光與</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餐</a:t>
            </a:r>
            <a:r>
              <a:rPr lang="zh-TW" altLang="zh-TW" sz="2000" dirty="0">
                <a:effectLst>
                  <a:glow rad="228600">
                    <a:schemeClr val="bg1">
                      <a:alpha val="84000"/>
                    </a:schemeClr>
                  </a:glow>
                </a:effectLst>
                <a:latin typeface="微軟正黑體" panose="020B0604030504040204" pitchFamily="34" charset="-120"/>
                <a:ea typeface="微軟正黑體" panose="020B0604030504040204" pitchFamily="34" charset="-120"/>
              </a:rPr>
              <a:t>旅</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管理</a:t>
            </a:r>
            <a:r>
              <a:rPr lang="zh-TW" altLang="en-US" sz="2000" dirty="0">
                <a:effectLst>
                  <a:glow rad="228600">
                    <a:schemeClr val="bg1">
                      <a:alpha val="84000"/>
                    </a:schemeClr>
                  </a:glow>
                </a:effectLst>
                <a:latin typeface="微軟正黑體" panose="020B0604030504040204" pitchFamily="34" charset="-120"/>
                <a:ea typeface="微軟正黑體" panose="020B0604030504040204" pitchFamily="34" charset="-120"/>
              </a:rPr>
              <a:t>碩士</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班 辛宜珊</a:t>
            </a:r>
            <a:endParaRPr lang="en-US" altLang="zh-TW" sz="2000" dirty="0">
              <a:effectLst>
                <a:glow rad="228600">
                  <a:schemeClr val="bg1">
                    <a:alpha val="84000"/>
                  </a:schemeClr>
                </a:glow>
              </a:effectLst>
              <a:latin typeface="微軟正黑體" panose="020B0604030504040204" pitchFamily="34" charset="-120"/>
              <a:ea typeface="微軟正黑體" panose="020B0604030504040204" pitchFamily="34" charset="-120"/>
            </a:endParaRPr>
          </a:p>
          <a:p>
            <a:pPr algn="ctr"/>
            <a:r>
              <a:rPr lang="zh-TW" altLang="en-US" sz="2000" dirty="0">
                <a:effectLst>
                  <a:glow rad="228600">
                    <a:schemeClr val="bg1">
                      <a:alpha val="84000"/>
                    </a:schemeClr>
                  </a:glow>
                </a:effectLst>
                <a:latin typeface="微軟正黑體" panose="020B0604030504040204" pitchFamily="34" charset="-120"/>
                <a:ea typeface="微軟正黑體" panose="020B0604030504040204" pitchFamily="34" charset="-120"/>
              </a:rPr>
              <a:t>指導教授 李明聰</a:t>
            </a:r>
          </a:p>
          <a:p>
            <a:pPr algn="ctr"/>
            <a:endParaRPr lang="zh-TW" altLang="en-US" dirty="0"/>
          </a:p>
        </p:txBody>
      </p:sp>
      <p:sp>
        <p:nvSpPr>
          <p:cNvPr id="7" name="日期版面配置區 6"/>
          <p:cNvSpPr>
            <a:spLocks noGrp="1"/>
          </p:cNvSpPr>
          <p:nvPr>
            <p:ph type="dt" sz="half" idx="10"/>
          </p:nvPr>
        </p:nvSpPr>
        <p:spPr>
          <a:xfrm>
            <a:off x="-36512" y="6520259"/>
            <a:ext cx="2133600" cy="365125"/>
          </a:xfrm>
        </p:spPr>
        <p:txBody>
          <a:bodyPr/>
          <a:lstStyle/>
          <a:p>
            <a:fld id="{8A3CCDAA-462B-4404-B084-5659D8714932}" type="datetime1">
              <a:rPr lang="zh-TW" altLang="en-US" smtClean="0"/>
              <a:t>2017/9/2</a:t>
            </a:fld>
            <a:endParaRPr lang="zh-TW" altLang="en-US" dirty="0"/>
          </a:p>
        </p:txBody>
      </p:sp>
    </p:spTree>
    <p:extLst>
      <p:ext uri="{BB962C8B-B14F-4D97-AF65-F5344CB8AC3E}">
        <p14:creationId xmlns:p14="http://schemas.microsoft.com/office/powerpoint/2010/main" val="308453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2.3</a:t>
            </a:r>
            <a:r>
              <a:rPr lang="zh-TW" altLang="zh-TW" smtClean="0"/>
              <a:t>人才招募應用</a:t>
            </a:r>
            <a:endParaRPr lang="zh-TW" altLang="en-US" dirty="0"/>
          </a:p>
        </p:txBody>
      </p:sp>
      <p:sp>
        <p:nvSpPr>
          <p:cNvPr id="3" name="內容版面配置區 2"/>
          <p:cNvSpPr>
            <a:spLocks noGrp="1"/>
          </p:cNvSpPr>
          <p:nvPr>
            <p:ph idx="1"/>
          </p:nvPr>
        </p:nvSpPr>
        <p:spPr/>
        <p:txBody>
          <a:bodyPr/>
          <a:lstStyle/>
          <a:p>
            <a:pPr algn="just"/>
            <a:r>
              <a:rPr lang="en-US" altLang="zh-TW" dirty="0" smtClean="0"/>
              <a:t>Barber(1998)</a:t>
            </a:r>
            <a:r>
              <a:rPr lang="zh-TW" altLang="zh-TW" dirty="0" smtClean="0"/>
              <a:t>提出—吸引潛在的求職者是企業招募的主要目標，為了達成此項目標而進行的活動即是招募行為。</a:t>
            </a:r>
            <a:endParaRPr lang="en-US" altLang="zh-TW" dirty="0" smtClean="0"/>
          </a:p>
          <a:p>
            <a:pPr algn="just"/>
            <a:r>
              <a:rPr lang="en-US" altLang="zh-TW" dirty="0" smtClean="0"/>
              <a:t>Newman</a:t>
            </a:r>
            <a:r>
              <a:rPr lang="zh-TW" altLang="zh-TW" dirty="0" smtClean="0"/>
              <a:t>和</a:t>
            </a:r>
            <a:r>
              <a:rPr lang="en-US" altLang="zh-TW" dirty="0" smtClean="0"/>
              <a:t>Hodgetts(1998)</a:t>
            </a:r>
            <a:r>
              <a:rPr lang="zh-TW" altLang="zh-TW" dirty="0" smtClean="0"/>
              <a:t>認為</a:t>
            </a:r>
            <a:r>
              <a:rPr lang="zh-TW" altLang="zh-TW" dirty="0" smtClean="0"/>
              <a:t>招募</a:t>
            </a:r>
            <a:r>
              <a:rPr lang="zh-TW" altLang="en-US" dirty="0" smtClean="0"/>
              <a:t>行為</a:t>
            </a:r>
            <a:r>
              <a:rPr lang="zh-TW" altLang="zh-TW" dirty="0" smtClean="0"/>
              <a:t>為</a:t>
            </a:r>
            <a:r>
              <a:rPr lang="zh-TW" altLang="zh-TW" dirty="0" smtClean="0"/>
              <a:t>尋找或吸引符合組織職位需求人力的一段過程。</a:t>
            </a:r>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10</a:t>
            </a:fld>
            <a:endParaRPr lang="en-US" dirty="0"/>
          </a:p>
        </p:txBody>
      </p:sp>
    </p:spTree>
    <p:extLst>
      <p:ext uri="{BB962C8B-B14F-4D97-AF65-F5344CB8AC3E}">
        <p14:creationId xmlns:p14="http://schemas.microsoft.com/office/powerpoint/2010/main" val="2432482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2.3</a:t>
            </a:r>
            <a:r>
              <a:rPr lang="zh-TW" altLang="zh-TW" smtClean="0"/>
              <a:t>人才招募應用</a:t>
            </a:r>
            <a:r>
              <a:rPr lang="en-US" altLang="zh-TW" smtClean="0"/>
              <a:t>(</a:t>
            </a:r>
            <a:r>
              <a:rPr lang="zh-TW" altLang="en-US" smtClean="0"/>
              <a:t>續</a:t>
            </a:r>
            <a:r>
              <a:rPr lang="en-US" altLang="zh-TW" smtClean="0"/>
              <a:t>)</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054236884"/>
              </p:ext>
            </p:extLst>
          </p:nvPr>
        </p:nvGraphicFramePr>
        <p:xfrm>
          <a:off x="250825" y="1052513"/>
          <a:ext cx="8651875"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11</a:t>
            </a:fld>
            <a:endParaRPr lang="en-US" dirty="0"/>
          </a:p>
        </p:txBody>
      </p:sp>
      <p:sp>
        <p:nvSpPr>
          <p:cNvPr id="7" name="文字方塊 6"/>
          <p:cNvSpPr txBox="1"/>
          <p:nvPr/>
        </p:nvSpPr>
        <p:spPr>
          <a:xfrm>
            <a:off x="0" y="1052736"/>
            <a:ext cx="4211960"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400" b="1" dirty="0" smtClean="0">
                <a:solidFill>
                  <a:srgbClr val="FF0066"/>
                </a:solidFill>
                <a:latin typeface="微軟正黑體" panose="020B0604030504040204" pitchFamily="34" charset="-120"/>
                <a:ea typeface="微軟正黑體" panose="020B0604030504040204" pitchFamily="34" charset="-120"/>
              </a:rPr>
              <a:t>Barber(1998)</a:t>
            </a:r>
            <a:r>
              <a:rPr lang="zh-TW" altLang="en-US" sz="2400" b="1" dirty="0" smtClean="0">
                <a:solidFill>
                  <a:srgbClr val="FF0066"/>
                </a:solidFill>
                <a:latin typeface="微軟正黑體" panose="020B0604030504040204" pitchFamily="34" charset="-120"/>
                <a:ea typeface="微軟正黑體" panose="020B0604030504040204" pitchFamily="34" charset="-120"/>
              </a:rPr>
              <a:t>招募</a:t>
            </a:r>
            <a:r>
              <a:rPr lang="zh-TW" altLang="en-US" sz="2400" b="1" dirty="0">
                <a:solidFill>
                  <a:srgbClr val="FF0066"/>
                </a:solidFill>
                <a:latin typeface="微軟正黑體" panose="020B0604030504040204" pitchFamily="34" charset="-120"/>
                <a:ea typeface="微軟正黑體" panose="020B0604030504040204" pitchFamily="34" charset="-120"/>
              </a:rPr>
              <a:t>三階段</a:t>
            </a:r>
          </a:p>
        </p:txBody>
      </p:sp>
    </p:spTree>
    <p:extLst>
      <p:ext uri="{BB962C8B-B14F-4D97-AF65-F5344CB8AC3E}">
        <p14:creationId xmlns:p14="http://schemas.microsoft.com/office/powerpoint/2010/main" val="1609488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2.4-</a:t>
            </a:r>
            <a:r>
              <a:rPr lang="zh-TW" altLang="zh-TW" smtClean="0"/>
              <a:t>美國軍隊招募分析</a:t>
            </a:r>
            <a:endParaRPr lang="zh-TW" altLang="en-US" dirty="0"/>
          </a:p>
        </p:txBody>
      </p:sp>
      <p:sp>
        <p:nvSpPr>
          <p:cNvPr id="3" name="內容版面配置區 2"/>
          <p:cNvSpPr>
            <a:spLocks noGrp="1"/>
          </p:cNvSpPr>
          <p:nvPr>
            <p:ph idx="1"/>
          </p:nvPr>
        </p:nvSpPr>
        <p:spPr/>
        <p:txBody>
          <a:bodyPr/>
          <a:lstStyle/>
          <a:p>
            <a:r>
              <a:rPr lang="en-US" altLang="zh-TW" dirty="0" smtClean="0"/>
              <a:t>1973</a:t>
            </a:r>
            <a:r>
              <a:rPr lang="zh-TW" altLang="en-US" dirty="0" smtClean="0"/>
              <a:t>年施行</a:t>
            </a:r>
            <a:r>
              <a:rPr lang="zh-TW" altLang="zh-TW" dirty="0" smtClean="0"/>
              <a:t>全志願役部隊</a:t>
            </a:r>
            <a:r>
              <a:rPr lang="en-US" altLang="zh-TW" dirty="0" smtClean="0"/>
              <a:t>(All volunteer force, AVF)</a:t>
            </a:r>
          </a:p>
          <a:p>
            <a:r>
              <a:rPr lang="zh-TW" altLang="en-US" dirty="0" smtClean="0"/>
              <a:t>原因：</a:t>
            </a:r>
            <a:endParaRPr lang="en-US" altLang="zh-TW" dirty="0" smtClean="0"/>
          </a:p>
          <a:p>
            <a:pPr lvl="1"/>
            <a:r>
              <a:rPr lang="zh-TW" altLang="en-US" dirty="0" smtClean="0"/>
              <a:t>戰爭型態改變、國際情勢變化</a:t>
            </a:r>
            <a:endParaRPr lang="en-US" altLang="zh-TW" dirty="0" smtClean="0"/>
          </a:p>
          <a:p>
            <a:r>
              <a:rPr lang="zh-TW" altLang="en-US" dirty="0" smtClean="0"/>
              <a:t>目標：</a:t>
            </a:r>
            <a:endParaRPr lang="en-US" altLang="zh-TW" dirty="0" smtClean="0"/>
          </a:p>
          <a:p>
            <a:pPr lvl="1"/>
            <a:r>
              <a:rPr lang="zh-TW" altLang="en-US" dirty="0" smtClean="0"/>
              <a:t>減少退補頻繁訓練資源消耗</a:t>
            </a:r>
            <a:endParaRPr lang="en-US" altLang="zh-TW" dirty="0" smtClean="0"/>
          </a:p>
          <a:p>
            <a:pPr lvl="1"/>
            <a:r>
              <a:rPr lang="zh-TW" altLang="en-US" dirty="0" smtClean="0"/>
              <a:t>朝向專業化發展</a:t>
            </a:r>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12</a:t>
            </a:fld>
            <a:endParaRPr lang="en-US" dirty="0"/>
          </a:p>
        </p:txBody>
      </p:sp>
      <p:graphicFrame>
        <p:nvGraphicFramePr>
          <p:cNvPr id="6" name="內容版面配置區 6"/>
          <p:cNvGraphicFramePr>
            <a:graphicFrameLocks/>
          </p:cNvGraphicFramePr>
          <p:nvPr>
            <p:extLst>
              <p:ext uri="{D42A27DB-BD31-4B8C-83A1-F6EECF244321}">
                <p14:modId xmlns:p14="http://schemas.microsoft.com/office/powerpoint/2010/main" val="2835112130"/>
              </p:ext>
            </p:extLst>
          </p:nvPr>
        </p:nvGraphicFramePr>
        <p:xfrm>
          <a:off x="5652120" y="2348880"/>
          <a:ext cx="34918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441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2.4</a:t>
            </a:r>
            <a:r>
              <a:rPr lang="zh-TW" altLang="zh-TW" smtClean="0"/>
              <a:t>美國軍隊招募分析</a:t>
            </a:r>
            <a:r>
              <a:rPr lang="en-US" altLang="zh-TW" smtClean="0"/>
              <a:t>(</a:t>
            </a:r>
            <a:r>
              <a:rPr lang="zh-TW" altLang="en-US" smtClean="0"/>
              <a:t>續</a:t>
            </a:r>
            <a:r>
              <a:rPr lang="en-US" altLang="zh-TW" smtClean="0"/>
              <a:t>)</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719073265"/>
              </p:ext>
            </p:extLst>
          </p:nvPr>
        </p:nvGraphicFramePr>
        <p:xfrm>
          <a:off x="250825" y="1484313"/>
          <a:ext cx="8651875"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13</a:t>
            </a:fld>
            <a:endParaRPr lang="en-US" dirty="0"/>
          </a:p>
        </p:txBody>
      </p:sp>
      <p:sp>
        <p:nvSpPr>
          <p:cNvPr id="7" name="文字方塊 6"/>
          <p:cNvSpPr txBox="1"/>
          <p:nvPr/>
        </p:nvSpPr>
        <p:spPr>
          <a:xfrm>
            <a:off x="0" y="1052736"/>
            <a:ext cx="5148064"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400" b="1" dirty="0" smtClean="0">
                <a:solidFill>
                  <a:srgbClr val="FF0066"/>
                </a:solidFill>
                <a:latin typeface="微軟正黑體" panose="020B0604030504040204" pitchFamily="34" charset="-120"/>
                <a:ea typeface="微軟正黑體" panose="020B0604030504040204" pitchFamily="34" charset="-120"/>
              </a:rPr>
              <a:t>GAO(2016)</a:t>
            </a:r>
            <a:r>
              <a:rPr lang="zh-TW" altLang="zh-TW" sz="2400" b="1" dirty="0">
                <a:solidFill>
                  <a:srgbClr val="FF0000"/>
                </a:solidFill>
                <a:latin typeface="微軟正黑體" panose="020B0604030504040204" pitchFamily="34" charset="-120"/>
                <a:ea typeface="微軟正黑體" panose="020B0604030504040204" pitchFamily="34" charset="-120"/>
              </a:rPr>
              <a:t>從軍的消費者之旅</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6215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2.5</a:t>
            </a:r>
            <a:r>
              <a:rPr lang="zh-TW" altLang="en-US" smtClean="0"/>
              <a:t>我軍招募現況</a:t>
            </a:r>
            <a:endParaRPr lang="zh-TW" altLang="en-US" dirty="0"/>
          </a:p>
        </p:txBody>
      </p:sp>
      <p:sp>
        <p:nvSpPr>
          <p:cNvPr id="3" name="內容版面配置區 2"/>
          <p:cNvSpPr>
            <a:spLocks noGrp="1"/>
          </p:cNvSpPr>
          <p:nvPr>
            <p:ph idx="1"/>
          </p:nvPr>
        </p:nvSpPr>
        <p:spPr/>
        <p:txBody>
          <a:bodyPr/>
          <a:lstStyle/>
          <a:p>
            <a:pPr algn="just"/>
            <a:r>
              <a:rPr lang="en-US" altLang="zh-TW" dirty="0" smtClean="0"/>
              <a:t>1999</a:t>
            </a:r>
            <a:r>
              <a:rPr lang="zh-TW" altLang="en-US" dirty="0" smtClean="0"/>
              <a:t>年</a:t>
            </a:r>
            <a:r>
              <a:rPr lang="en-US" altLang="zh-TW" dirty="0" smtClean="0"/>
              <a:t>1</a:t>
            </a:r>
            <a:r>
              <a:rPr lang="zh-TW" altLang="en-US" dirty="0" smtClean="0"/>
              <a:t>月成立</a:t>
            </a:r>
            <a:r>
              <a:rPr lang="zh-TW" altLang="zh-TW" dirty="0" smtClean="0"/>
              <a:t>「國軍人才招募中心」。</a:t>
            </a:r>
            <a:endParaRPr lang="en-US" altLang="zh-TW" dirty="0" smtClean="0"/>
          </a:p>
          <a:p>
            <a:pPr lvl="1" algn="just"/>
            <a:r>
              <a:rPr lang="zh-TW" altLang="en-US" dirty="0" smtClean="0"/>
              <a:t>成立忠旨：提供招募資訊平台</a:t>
            </a:r>
            <a:r>
              <a:rPr lang="zh-TW" altLang="zh-TW" dirty="0"/>
              <a:t>。</a:t>
            </a:r>
            <a:endParaRPr lang="en-US" altLang="zh-TW" dirty="0" smtClean="0"/>
          </a:p>
          <a:p>
            <a:pPr algn="just"/>
            <a:r>
              <a:rPr lang="en-US" altLang="zh-TW" dirty="0" smtClean="0"/>
              <a:t>2005</a:t>
            </a:r>
            <a:r>
              <a:rPr lang="zh-TW" altLang="zh-TW" dirty="0" smtClean="0"/>
              <a:t>年</a:t>
            </a:r>
            <a:r>
              <a:rPr lang="en-US" altLang="zh-TW" dirty="0" smtClean="0"/>
              <a:t>1</a:t>
            </a:r>
            <a:r>
              <a:rPr lang="zh-TW" altLang="zh-TW" dirty="0" smtClean="0"/>
              <a:t>月通過</a:t>
            </a:r>
            <a:r>
              <a:rPr lang="zh-TW" altLang="en-US" dirty="0" smtClean="0"/>
              <a:t>改進方案，兵役體制轉向</a:t>
            </a:r>
            <a:r>
              <a:rPr lang="zh-TW" altLang="zh-TW" dirty="0" smtClean="0"/>
              <a:t>「募兵為主、徵兵為輔」的「徵募併行制</a:t>
            </a:r>
            <a:r>
              <a:rPr lang="zh-TW" altLang="en-US" dirty="0" smtClean="0"/>
              <a:t>」</a:t>
            </a:r>
            <a:endParaRPr lang="en-US" altLang="zh-TW" dirty="0" smtClean="0"/>
          </a:p>
          <a:p>
            <a:pPr lvl="1" algn="just"/>
            <a:r>
              <a:rPr lang="zh-TW" altLang="en-US" dirty="0" smtClean="0"/>
              <a:t>目的：</a:t>
            </a:r>
            <a:r>
              <a:rPr lang="zh-TW" altLang="zh-TW" dirty="0" smtClean="0"/>
              <a:t>增加長役期兵力，減少退補頻繁</a:t>
            </a:r>
            <a:r>
              <a:rPr lang="zh-TW" altLang="en-US" dirty="0" smtClean="0"/>
              <a:t>及</a:t>
            </a:r>
            <a:r>
              <a:rPr lang="zh-TW" altLang="zh-TW" dirty="0" smtClean="0"/>
              <a:t>專業技能銜接問題。</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14</a:t>
            </a:fld>
            <a:endParaRPr lang="en-US" dirty="0"/>
          </a:p>
        </p:txBody>
      </p:sp>
    </p:spTree>
    <p:extLst>
      <p:ext uri="{BB962C8B-B14F-4D97-AF65-F5344CB8AC3E}">
        <p14:creationId xmlns:p14="http://schemas.microsoft.com/office/powerpoint/2010/main" val="253779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2.5</a:t>
            </a:r>
            <a:r>
              <a:rPr lang="zh-TW" altLang="en-US" smtClean="0"/>
              <a:t>我國招募現況</a:t>
            </a:r>
            <a:r>
              <a:rPr lang="en-US" altLang="zh-TW" smtClean="0"/>
              <a:t>(</a:t>
            </a:r>
            <a:r>
              <a:rPr lang="zh-TW" altLang="en-US" smtClean="0"/>
              <a:t>續</a:t>
            </a:r>
            <a:r>
              <a:rPr lang="en-US" altLang="zh-TW" smtClean="0"/>
              <a:t>)</a:t>
            </a:r>
            <a:endParaRPr lang="zh-TW" altLang="en-US" dirty="0"/>
          </a:p>
        </p:txBody>
      </p:sp>
      <p:sp>
        <p:nvSpPr>
          <p:cNvPr id="3" name="內容版面配置區 2"/>
          <p:cNvSpPr>
            <a:spLocks noGrp="1"/>
          </p:cNvSpPr>
          <p:nvPr>
            <p:ph idx="1"/>
          </p:nvPr>
        </p:nvSpPr>
        <p:spPr/>
        <p:txBody>
          <a:bodyPr/>
          <a:lstStyle/>
          <a:p>
            <a:pPr algn="just"/>
            <a:r>
              <a:rPr lang="en-US" altLang="zh-TW" dirty="0" smtClean="0"/>
              <a:t>2012</a:t>
            </a:r>
            <a:r>
              <a:rPr lang="zh-TW" altLang="zh-TW" dirty="0" smtClean="0"/>
              <a:t>年</a:t>
            </a:r>
            <a:r>
              <a:rPr lang="en-US" altLang="zh-TW" dirty="0" smtClean="0"/>
              <a:t>1</a:t>
            </a:r>
            <a:r>
              <a:rPr lang="zh-TW" altLang="zh-TW" dirty="0" smtClean="0"/>
              <a:t>月</a:t>
            </a:r>
            <a:r>
              <a:rPr lang="en-US" altLang="zh-TW" dirty="0" smtClean="0"/>
              <a:t>2</a:t>
            </a:r>
            <a:r>
              <a:rPr lang="zh-TW" altLang="zh-TW" dirty="0" smtClean="0"/>
              <a:t>日核定「募兵制實施計畫」</a:t>
            </a:r>
            <a:r>
              <a:rPr lang="zh-TW" altLang="en-US" dirty="0" smtClean="0"/>
              <a:t>，兵役體制轉向</a:t>
            </a:r>
            <a:r>
              <a:rPr lang="zh-TW" altLang="zh-TW" dirty="0" smtClean="0"/>
              <a:t>募兵制</a:t>
            </a:r>
            <a:r>
              <a:rPr lang="zh-TW" altLang="en-US" dirty="0" smtClean="0"/>
              <a:t>。</a:t>
            </a:r>
            <a:endParaRPr lang="en-US" altLang="zh-TW" dirty="0" smtClean="0"/>
          </a:p>
          <a:p>
            <a:pPr algn="just"/>
            <a:r>
              <a:rPr lang="zh-TW" altLang="en-US" dirty="0" smtClean="0"/>
              <a:t>兵力需求為滾動式，綜合多面向原因，遲遲無法達到志願役人力</a:t>
            </a:r>
            <a:r>
              <a:rPr lang="en-US" altLang="zh-TW" dirty="0" smtClean="0"/>
              <a:t>90%</a:t>
            </a:r>
            <a:r>
              <a:rPr lang="zh-TW" altLang="en-US" dirty="0" smtClean="0"/>
              <a:t>，故</a:t>
            </a:r>
            <a:r>
              <a:rPr lang="en-US" altLang="zh-TW" dirty="0" smtClean="0"/>
              <a:t>2017</a:t>
            </a:r>
            <a:r>
              <a:rPr lang="zh-TW" altLang="en-US" dirty="0" smtClean="0"/>
              <a:t>年將持續徵集</a:t>
            </a:r>
            <a:r>
              <a:rPr lang="en-US" altLang="zh-TW" dirty="0" smtClean="0"/>
              <a:t>83</a:t>
            </a:r>
            <a:r>
              <a:rPr lang="zh-TW" altLang="en-US" dirty="0" smtClean="0"/>
              <a:t>年次前出生役男服一年義務兵役。</a:t>
            </a:r>
            <a:endParaRPr lang="en-US" altLang="zh-TW" dirty="0" smtClean="0"/>
          </a:p>
          <a:p>
            <a:pPr marL="0" indent="0">
              <a:buNone/>
            </a:pPr>
            <a:r>
              <a:rPr lang="zh-TW" altLang="en-US" dirty="0" smtClean="0"/>
              <a:t>                </a:t>
            </a:r>
            <a:r>
              <a:rPr lang="zh-TW" altLang="en-US" sz="6600" b="1" dirty="0" smtClean="0">
                <a:solidFill>
                  <a:srgbClr val="FF0000"/>
                </a:solidFill>
              </a:rPr>
              <a:t>兵源不足</a:t>
            </a:r>
            <a:endParaRPr lang="zh-TW" altLang="en-US" sz="6600" b="1" dirty="0">
              <a:solidFill>
                <a:srgbClr val="FF0000"/>
              </a:solidFill>
            </a:endParaRPr>
          </a:p>
        </p:txBody>
      </p:sp>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15</a:t>
            </a:fld>
            <a:endParaRPr lang="en-US" dirty="0"/>
          </a:p>
        </p:txBody>
      </p:sp>
      <p:sp>
        <p:nvSpPr>
          <p:cNvPr id="6" name="向右箭號 5"/>
          <p:cNvSpPr/>
          <p:nvPr/>
        </p:nvSpPr>
        <p:spPr>
          <a:xfrm>
            <a:off x="899592" y="4069959"/>
            <a:ext cx="978408" cy="484632"/>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7163219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2.5</a:t>
            </a:r>
            <a:r>
              <a:rPr lang="zh-TW" altLang="en-US" smtClean="0"/>
              <a:t>我國招募現況</a:t>
            </a:r>
            <a:r>
              <a:rPr lang="en-US" altLang="zh-TW" smtClean="0"/>
              <a:t>(</a:t>
            </a:r>
            <a:r>
              <a:rPr lang="zh-TW" altLang="en-US" smtClean="0"/>
              <a:t>續</a:t>
            </a:r>
            <a:r>
              <a:rPr lang="en-US" altLang="zh-TW" smtClean="0"/>
              <a:t>)</a:t>
            </a:r>
            <a:endParaRPr lang="zh-TW" altLang="en-US" dirty="0"/>
          </a:p>
        </p:txBody>
      </p:sp>
      <p:sp>
        <p:nvSpPr>
          <p:cNvPr id="3" name="內容版面配置區 2"/>
          <p:cNvSpPr>
            <a:spLocks noGrp="1"/>
          </p:cNvSpPr>
          <p:nvPr>
            <p:ph idx="1"/>
          </p:nvPr>
        </p:nvSpPr>
        <p:spPr/>
        <p:txBody>
          <a:bodyPr/>
          <a:lstStyle/>
          <a:p>
            <a:r>
              <a:rPr lang="zh-TW" altLang="en-US" smtClean="0"/>
              <a:t>現階段解決方法</a:t>
            </a:r>
            <a:endParaRPr lang="en-US" altLang="zh-TW" smtClean="0"/>
          </a:p>
          <a:p>
            <a:pPr lvl="1"/>
            <a:r>
              <a:rPr lang="zh-TW" altLang="en-US" smtClean="0"/>
              <a:t>改善待遇福利</a:t>
            </a:r>
            <a:endParaRPr lang="en-US" altLang="zh-TW" smtClean="0"/>
          </a:p>
          <a:p>
            <a:pPr lvl="1"/>
            <a:r>
              <a:rPr lang="zh-TW" altLang="zh-TW" smtClean="0"/>
              <a:t>增加班隊報考梯次</a:t>
            </a:r>
            <a:endParaRPr lang="en-US" altLang="zh-TW" smtClean="0"/>
          </a:p>
          <a:p>
            <a:pPr lvl="1"/>
            <a:r>
              <a:rPr lang="zh-TW" altLang="zh-TW" smtClean="0"/>
              <a:t>放寬年齡與身高限制</a:t>
            </a:r>
            <a:endParaRPr lang="en-US" altLang="zh-TW" smtClean="0"/>
          </a:p>
          <a:p>
            <a:pPr lvl="1"/>
            <a:r>
              <a:rPr lang="zh-TW" altLang="zh-TW" smtClean="0"/>
              <a:t>改善部隊生活設施</a:t>
            </a:r>
            <a:endParaRPr lang="en-US" altLang="zh-TW" smtClean="0"/>
          </a:p>
          <a:p>
            <a:pPr lvl="1"/>
            <a:r>
              <a:rPr lang="zh-TW" altLang="zh-TW" smtClean="0"/>
              <a:t>精進內部管理作為</a:t>
            </a:r>
            <a:endParaRPr lang="en-US" altLang="zh-TW" smtClean="0"/>
          </a:p>
          <a:p>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16</a:t>
            </a:fld>
            <a:endParaRPr lang="en-US" dirty="0"/>
          </a:p>
        </p:txBody>
      </p:sp>
    </p:spTree>
    <p:extLst>
      <p:ext uri="{BB962C8B-B14F-4D97-AF65-F5344CB8AC3E}">
        <p14:creationId xmlns:p14="http://schemas.microsoft.com/office/powerpoint/2010/main" val="361962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2.5</a:t>
            </a:r>
            <a:r>
              <a:rPr lang="zh-TW" altLang="en-US" smtClean="0"/>
              <a:t>我軍招募現況</a:t>
            </a:r>
            <a:r>
              <a:rPr lang="en-US" altLang="zh-TW" smtClean="0"/>
              <a:t>-</a:t>
            </a:r>
            <a:r>
              <a:rPr lang="zh-TW" altLang="en-US" smtClean="0"/>
              <a:t>招募</a:t>
            </a:r>
            <a:r>
              <a:rPr lang="zh-TW" altLang="zh-TW" smtClean="0"/>
              <a:t>對象</a:t>
            </a:r>
            <a:endParaRPr lang="zh-TW" altLang="en-US" dirty="0"/>
          </a:p>
        </p:txBody>
      </p:sp>
      <p:graphicFrame>
        <p:nvGraphicFramePr>
          <p:cNvPr id="8" name="內容版面配置區 7"/>
          <p:cNvGraphicFramePr>
            <a:graphicFrameLocks noGrp="1"/>
          </p:cNvGraphicFramePr>
          <p:nvPr>
            <p:ph sz="half" idx="1"/>
            <p:extLst>
              <p:ext uri="{D42A27DB-BD31-4B8C-83A1-F6EECF244321}">
                <p14:modId xmlns:p14="http://schemas.microsoft.com/office/powerpoint/2010/main" val="3099952631"/>
              </p:ext>
            </p:extLst>
          </p:nvPr>
        </p:nvGraphicFramePr>
        <p:xfrm>
          <a:off x="250825" y="1125538"/>
          <a:ext cx="4244975" cy="3535680"/>
        </p:xfrm>
        <a:graphic>
          <a:graphicData uri="http://schemas.openxmlformats.org/drawingml/2006/table">
            <a:tbl>
              <a:tblPr firstRow="1" bandRow="1">
                <a:tableStyleId>{0E3FDE45-AF77-4B5C-9715-49D594BDF05E}</a:tableStyleId>
              </a:tblPr>
              <a:tblGrid>
                <a:gridCol w="4244975"/>
              </a:tblGrid>
              <a:tr h="370840">
                <a:tc>
                  <a:txBody>
                    <a:bodyPr/>
                    <a:lstStyle/>
                    <a:p>
                      <a:pPr algn="ctr"/>
                      <a:r>
                        <a:rPr lang="zh-TW" altLang="en-US" sz="2800" dirty="0" smtClean="0">
                          <a:latin typeface="微軟正黑體" panose="020B0604030504040204" pitchFamily="34" charset="-120"/>
                          <a:ea typeface="微軟正黑體" panose="020B0604030504040204" pitchFamily="34" charset="-120"/>
                        </a:rPr>
                        <a:t>就業班隊</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志願役專業預備軍官班</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飛行常備軍官班</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軍事情報局志願役專業預備軍官班</a:t>
                      </a:r>
                      <a:endParaRPr lang="zh-TW" altLang="en-US" sz="2800" b="1"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志願役專業預備士官班</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志願士兵</a:t>
                      </a:r>
                      <a:endParaRPr lang="zh-TW" altLang="en-US" sz="2800" dirty="0">
                        <a:latin typeface="微軟正黑體" panose="020B0604030504040204" pitchFamily="34" charset="-120"/>
                        <a:ea typeface="微軟正黑體" panose="020B0604030504040204" pitchFamily="34" charset="-120"/>
                      </a:endParaRPr>
                    </a:p>
                  </a:txBody>
                  <a:tcPr marL="96113" marR="96113"/>
                </a:tc>
              </a:tr>
            </a:tbl>
          </a:graphicData>
        </a:graphic>
      </p:graphicFrame>
      <p:sp>
        <p:nvSpPr>
          <p:cNvPr id="5" name="日期版面配置區 4"/>
          <p:cNvSpPr>
            <a:spLocks noGrp="1"/>
          </p:cNvSpPr>
          <p:nvPr>
            <p:ph type="dt" sz="half" idx="10"/>
          </p:nvPr>
        </p:nvSpPr>
        <p:spPr/>
        <p:txBody>
          <a:bodyPr/>
          <a:lstStyle/>
          <a:p>
            <a:fld id="{09C82213-E09F-44ED-B916-7B52A227EAED}" type="datetime1">
              <a:rPr lang="zh-TW" altLang="en-US" smtClean="0"/>
              <a:pPr/>
              <a:t>2017/9/2</a:t>
            </a:fld>
            <a:endParaRPr lang="zh-TW" altLang="en-US"/>
          </a:p>
        </p:txBody>
      </p:sp>
      <p:graphicFrame>
        <p:nvGraphicFramePr>
          <p:cNvPr id="9" name="內容版面配置區 8"/>
          <p:cNvGraphicFramePr>
            <a:graphicFrameLocks noGrp="1"/>
          </p:cNvGraphicFramePr>
          <p:nvPr>
            <p:ph sz="half" idx="13"/>
            <p:extLst>
              <p:ext uri="{D42A27DB-BD31-4B8C-83A1-F6EECF244321}">
                <p14:modId xmlns:p14="http://schemas.microsoft.com/office/powerpoint/2010/main" val="145715910"/>
              </p:ext>
            </p:extLst>
          </p:nvPr>
        </p:nvGraphicFramePr>
        <p:xfrm>
          <a:off x="4648200" y="1125538"/>
          <a:ext cx="4244975" cy="3535680"/>
        </p:xfrm>
        <a:graphic>
          <a:graphicData uri="http://schemas.openxmlformats.org/drawingml/2006/table">
            <a:tbl>
              <a:tblPr firstRow="1" bandRow="1">
                <a:tableStyleId>{C083E6E3-FA7D-4D7B-A595-EF9225AFEA82}</a:tableStyleId>
              </a:tblPr>
              <a:tblGrid>
                <a:gridCol w="4244975"/>
              </a:tblGrid>
              <a:tr h="370840">
                <a:tc>
                  <a:txBody>
                    <a:bodyPr/>
                    <a:lstStyle/>
                    <a:p>
                      <a:pPr algn="ctr"/>
                      <a:r>
                        <a:rPr lang="zh-TW" altLang="en-US" sz="2800" dirty="0" smtClean="0">
                          <a:latin typeface="微軟正黑體" panose="020B0604030504040204" pitchFamily="34" charset="-120"/>
                          <a:ea typeface="微軟正黑體" panose="020B0604030504040204" pitchFamily="34" charset="-120"/>
                        </a:rPr>
                        <a:t>升學班隊</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軍事學校正期班</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大學儲備軍官訓練團</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800" kern="1200" dirty="0" smtClean="0">
                          <a:effectLst/>
                          <a:latin typeface="微軟正黑體" panose="020B0604030504040204" pitchFamily="34" charset="-120"/>
                          <a:ea typeface="微軟正黑體" panose="020B0604030504040204" pitchFamily="34" charset="-120"/>
                        </a:rPr>
                        <a:t>空軍航空技術學院二技制技術系</a:t>
                      </a:r>
                      <a:endParaRPr lang="zh-TW" altLang="en-US" sz="2800" dirty="0" smtClean="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士官二專班</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中正國防幹部預備學校</a:t>
                      </a:r>
                      <a:endParaRPr lang="zh-TW" altLang="en-US" sz="2800" dirty="0">
                        <a:latin typeface="微軟正黑體" panose="020B0604030504040204" pitchFamily="34" charset="-120"/>
                        <a:ea typeface="微軟正黑體" panose="020B0604030504040204" pitchFamily="34" charset="-120"/>
                      </a:endParaRPr>
                    </a:p>
                  </a:txBody>
                  <a:tcPr marL="96113" marR="96113"/>
                </a:tc>
              </a:tr>
            </a:tbl>
          </a:graphicData>
        </a:graphic>
      </p:graphicFrame>
    </p:spTree>
    <p:extLst>
      <p:ext uri="{BB962C8B-B14F-4D97-AF65-F5344CB8AC3E}">
        <p14:creationId xmlns:p14="http://schemas.microsoft.com/office/powerpoint/2010/main" val="3484902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2.5</a:t>
            </a:r>
            <a:r>
              <a:rPr lang="zh-TW" altLang="en-US" smtClean="0"/>
              <a:t>我軍招募現況</a:t>
            </a:r>
            <a:r>
              <a:rPr lang="en-US" altLang="zh-TW" smtClean="0"/>
              <a:t>-</a:t>
            </a:r>
            <a:r>
              <a:rPr lang="zh-TW" altLang="zh-TW" smtClean="0"/>
              <a:t>現行招募活動</a:t>
            </a:r>
            <a:endParaRPr lang="zh-TW" altLang="en-US" dirty="0"/>
          </a:p>
        </p:txBody>
      </p:sp>
      <p:graphicFrame>
        <p:nvGraphicFramePr>
          <p:cNvPr id="7" name="內容版面配置區 6"/>
          <p:cNvGraphicFramePr>
            <a:graphicFrameLocks noGrp="1"/>
          </p:cNvGraphicFramePr>
          <p:nvPr>
            <p:ph sz="half" idx="1"/>
            <p:extLst>
              <p:ext uri="{D42A27DB-BD31-4B8C-83A1-F6EECF244321}">
                <p14:modId xmlns:p14="http://schemas.microsoft.com/office/powerpoint/2010/main" val="1408947135"/>
              </p:ext>
            </p:extLst>
          </p:nvPr>
        </p:nvGraphicFramePr>
        <p:xfrm>
          <a:off x="250825" y="1125538"/>
          <a:ext cx="4244975" cy="3017520"/>
        </p:xfrm>
        <a:graphic>
          <a:graphicData uri="http://schemas.openxmlformats.org/drawingml/2006/table">
            <a:tbl>
              <a:tblPr firstRow="1" bandRow="1">
                <a:tableStyleId>{5FD0F851-EC5A-4D38-B0AD-8093EC10F338}</a:tableStyleId>
              </a:tblPr>
              <a:tblGrid>
                <a:gridCol w="4244975"/>
              </a:tblGrid>
              <a:tr h="370840">
                <a:tc>
                  <a:txBody>
                    <a:bodyPr/>
                    <a:lstStyle/>
                    <a:p>
                      <a:pPr algn="ctr"/>
                      <a:r>
                        <a:rPr lang="zh-TW" altLang="en-US" sz="2800" dirty="0" smtClean="0">
                          <a:latin typeface="微軟正黑體" panose="020B0604030504040204" pitchFamily="34" charset="-120"/>
                          <a:ea typeface="微軟正黑體" panose="020B0604030504040204" pitchFamily="34" charset="-120"/>
                        </a:rPr>
                        <a:t>小型活動</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en-US" sz="2800" kern="1200" dirty="0" smtClean="0">
                          <a:effectLst/>
                          <a:latin typeface="微軟正黑體" panose="020B0604030504040204" pitchFamily="34" charset="-120"/>
                          <a:ea typeface="微軟正黑體" panose="020B0604030504040204" pitchFamily="34" charset="-120"/>
                        </a:rPr>
                        <a:t>役男抽籤</a:t>
                      </a:r>
                      <a:endParaRPr lang="zh-TW" altLang="en-US" sz="2800" b="1"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拜訪村</a:t>
                      </a:r>
                      <a:r>
                        <a:rPr lang="zh-TW" altLang="en-US" sz="2800" kern="1200" dirty="0" smtClean="0">
                          <a:effectLst/>
                          <a:latin typeface="微軟正黑體" panose="020B0604030504040204" pitchFamily="34" charset="-120"/>
                          <a:ea typeface="微軟正黑體" panose="020B0604030504040204" pitchFamily="34" charset="-120"/>
                        </a:rPr>
                        <a:t>、</a:t>
                      </a:r>
                      <a:r>
                        <a:rPr lang="zh-TW" altLang="zh-TW" sz="2800" kern="1200" dirty="0" smtClean="0">
                          <a:effectLst/>
                          <a:latin typeface="微軟正黑體" panose="020B0604030504040204" pitchFamily="34" charset="-120"/>
                          <a:ea typeface="微軟正黑體" panose="020B0604030504040204" pitchFamily="34" charset="-120"/>
                        </a:rPr>
                        <a:t>里長</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校園宣導</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800" kern="1200" dirty="0" smtClean="0">
                          <a:effectLst/>
                          <a:latin typeface="微軟正黑體" panose="020B0604030504040204" pitchFamily="34" charset="-120"/>
                          <a:ea typeface="微軟正黑體" panose="020B0604030504040204" pitchFamily="34" charset="-120"/>
                        </a:rPr>
                        <a:t>駐點宣導</a:t>
                      </a:r>
                      <a:r>
                        <a:rPr lang="zh-TW" altLang="en-US" sz="2800" kern="1200" dirty="0" smtClean="0">
                          <a:effectLst/>
                          <a:latin typeface="微軟正黑體" panose="020B0604030504040204" pitchFamily="34" charset="-120"/>
                          <a:ea typeface="微軟正黑體" panose="020B0604030504040204" pitchFamily="34" charset="-120"/>
                        </a:rPr>
                        <a:t>（如火車站、縣市服務站）</a:t>
                      </a:r>
                      <a:endParaRPr lang="en-US" altLang="zh-TW" sz="28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96113" marR="96113"/>
                </a:tc>
              </a:tr>
            </a:tbl>
          </a:graphicData>
        </a:graphic>
      </p:graphicFrame>
      <p:sp>
        <p:nvSpPr>
          <p:cNvPr id="5" name="日期版面配置區 4"/>
          <p:cNvSpPr>
            <a:spLocks noGrp="1"/>
          </p:cNvSpPr>
          <p:nvPr>
            <p:ph type="dt" sz="half" idx="10"/>
          </p:nvPr>
        </p:nvSpPr>
        <p:spPr/>
        <p:txBody>
          <a:bodyPr/>
          <a:lstStyle/>
          <a:p>
            <a:fld id="{09C82213-E09F-44ED-B916-7B52A227EAED}" type="datetime1">
              <a:rPr lang="zh-TW" altLang="en-US" smtClean="0"/>
              <a:pPr/>
              <a:t>2017/9/2</a:t>
            </a:fld>
            <a:endParaRPr lang="zh-TW" altLang="en-US"/>
          </a:p>
        </p:txBody>
      </p:sp>
      <p:graphicFrame>
        <p:nvGraphicFramePr>
          <p:cNvPr id="8" name="內容版面配置區 7"/>
          <p:cNvGraphicFramePr>
            <a:graphicFrameLocks noGrp="1"/>
          </p:cNvGraphicFramePr>
          <p:nvPr>
            <p:ph sz="half" idx="13"/>
            <p:extLst>
              <p:ext uri="{D42A27DB-BD31-4B8C-83A1-F6EECF244321}">
                <p14:modId xmlns:p14="http://schemas.microsoft.com/office/powerpoint/2010/main" val="634820651"/>
              </p:ext>
            </p:extLst>
          </p:nvPr>
        </p:nvGraphicFramePr>
        <p:xfrm>
          <a:off x="4648200" y="1125538"/>
          <a:ext cx="4244975" cy="4480560"/>
        </p:xfrm>
        <a:graphic>
          <a:graphicData uri="http://schemas.openxmlformats.org/drawingml/2006/table">
            <a:tbl>
              <a:tblPr firstRow="1" bandRow="1">
                <a:tableStyleId>{68D230F3-CF80-4859-8CE7-A43EE81993B5}</a:tableStyleId>
              </a:tblPr>
              <a:tblGrid>
                <a:gridCol w="4244975"/>
              </a:tblGrid>
              <a:tr h="370840">
                <a:tc>
                  <a:txBody>
                    <a:bodyPr/>
                    <a:lstStyle/>
                    <a:p>
                      <a:pPr algn="ctr"/>
                      <a:r>
                        <a:rPr lang="zh-TW" altLang="en-US" sz="2800" kern="1200" dirty="0" smtClean="0">
                          <a:effectLst/>
                          <a:latin typeface="微軟正黑體" panose="020B0604030504040204" pitchFamily="34" charset="-120"/>
                          <a:ea typeface="微軟正黑體" panose="020B0604030504040204" pitchFamily="34" charset="-120"/>
                        </a:rPr>
                        <a:t>大型活動</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寒、暑期戰鬥營</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營區開放</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國防部發言人臉書粉絲團參訪活動</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海軍敦睦遠航訓練支隊</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校園徵才活動</a:t>
                      </a:r>
                      <a:endParaRPr lang="zh-TW" altLang="en-US" sz="2800" dirty="0">
                        <a:latin typeface="微軟正黑體" panose="020B0604030504040204" pitchFamily="34" charset="-120"/>
                        <a:ea typeface="微軟正黑體" panose="020B0604030504040204" pitchFamily="34" charset="-120"/>
                      </a:endParaRPr>
                    </a:p>
                  </a:txBody>
                  <a:tcPr marL="96113" marR="96113"/>
                </a:tc>
              </a:tr>
              <a:tr h="370840">
                <a:tc>
                  <a:txBody>
                    <a:bodyPr/>
                    <a:lstStyle/>
                    <a:p>
                      <a:r>
                        <a:rPr lang="zh-TW" altLang="zh-TW" sz="2800" kern="1200" dirty="0" smtClean="0">
                          <a:effectLst/>
                          <a:latin typeface="微軟正黑體" panose="020B0604030504040204" pitchFamily="34" charset="-120"/>
                          <a:ea typeface="微軟正黑體" panose="020B0604030504040204" pitchFamily="34" charset="-120"/>
                        </a:rPr>
                        <a:t>全民國防教育多元教學活動</a:t>
                      </a:r>
                      <a:endParaRPr lang="zh-TW" altLang="en-US" sz="2800" dirty="0">
                        <a:latin typeface="微軟正黑體" panose="020B0604030504040204" pitchFamily="34" charset="-120"/>
                        <a:ea typeface="微軟正黑體" panose="020B0604030504040204" pitchFamily="34" charset="-120"/>
                      </a:endParaRPr>
                    </a:p>
                  </a:txBody>
                  <a:tcPr marL="96113" marR="96113"/>
                </a:tc>
              </a:tr>
            </a:tbl>
          </a:graphicData>
        </a:graphic>
      </p:graphicFrame>
    </p:spTree>
    <p:extLst>
      <p:ext uri="{BB962C8B-B14F-4D97-AF65-F5344CB8AC3E}">
        <p14:creationId xmlns:p14="http://schemas.microsoft.com/office/powerpoint/2010/main" val="4121095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2.6</a:t>
            </a:r>
            <a:r>
              <a:rPr lang="zh-TW" altLang="zh-TW" smtClean="0"/>
              <a:t>實際工作預覽</a:t>
            </a:r>
            <a:endParaRPr lang="zh-TW" altLang="en-US" dirty="0"/>
          </a:p>
        </p:txBody>
      </p:sp>
      <p:sp>
        <p:nvSpPr>
          <p:cNvPr id="3" name="內容版面配置區 2"/>
          <p:cNvSpPr>
            <a:spLocks noGrp="1"/>
          </p:cNvSpPr>
          <p:nvPr>
            <p:ph idx="1"/>
          </p:nvPr>
        </p:nvSpPr>
        <p:spPr/>
        <p:txBody>
          <a:bodyPr>
            <a:normAutofit fontScale="85000" lnSpcReduction="10000"/>
          </a:bodyPr>
          <a:lstStyle/>
          <a:p>
            <a:pPr algn="just"/>
            <a:r>
              <a:rPr lang="zh-TW" altLang="en-US" dirty="0" smtClean="0"/>
              <a:t>傳統招募模式：彰顯優點，負面缺點避重就輕。</a:t>
            </a:r>
            <a:endParaRPr lang="en-US" altLang="zh-TW" dirty="0" smtClean="0"/>
          </a:p>
          <a:p>
            <a:pPr algn="just"/>
            <a:r>
              <a:rPr lang="zh-TW" altLang="en-US" dirty="0" smtClean="0"/>
              <a:t>實際工作預覽</a:t>
            </a:r>
            <a:r>
              <a:rPr lang="en-US" altLang="zh-TW" dirty="0" smtClean="0"/>
              <a:t>(Realistic Job Previews, RJPs)</a:t>
            </a:r>
            <a:r>
              <a:rPr lang="zh-TW" altLang="en-US" dirty="0" smtClean="0"/>
              <a:t>：實際工作預覽是出現在</a:t>
            </a:r>
            <a:r>
              <a:rPr lang="en-US" altLang="zh-TW" dirty="0" smtClean="0"/>
              <a:t>1980</a:t>
            </a:r>
            <a:r>
              <a:rPr lang="zh-TW" altLang="en-US" dirty="0" smtClean="0"/>
              <a:t>年代新的招聘思想，企業在招聘過程中，給求職者（尤其是潛在的求職者）以真實的、準確的、完整的有關企業和職缺的資訊，包括正面和負面兩個方面。這些真實的信息可以通過手冊、電影、錄像帶、面談、上司和其他員工的介紹等多種方式來獲得，其目的在於吸引做好心理建設的員工，降低現實衝擊</a:t>
            </a:r>
            <a:r>
              <a:rPr lang="en-US" altLang="zh-TW" dirty="0" smtClean="0"/>
              <a:t>(Reality Shock)</a:t>
            </a:r>
            <a:r>
              <a:rPr lang="zh-TW" altLang="en-US" dirty="0" smtClean="0"/>
              <a:t>。</a:t>
            </a:r>
            <a:endParaRPr lang="en-US" altLang="zh-TW" dirty="0" smtClean="0"/>
          </a:p>
          <a:p>
            <a:pPr algn="just"/>
            <a:r>
              <a:rPr lang="en-US" altLang="zh-TW" dirty="0" err="1" smtClean="0"/>
              <a:t>Bretz</a:t>
            </a:r>
            <a:r>
              <a:rPr lang="en-US" altLang="zh-TW" dirty="0" smtClean="0"/>
              <a:t> </a:t>
            </a:r>
            <a:r>
              <a:rPr lang="zh-TW" altLang="en-US" dirty="0" smtClean="0"/>
              <a:t>和 </a:t>
            </a:r>
            <a:r>
              <a:rPr lang="en-US" altLang="zh-TW" dirty="0" smtClean="0"/>
              <a:t>Judge(1998)</a:t>
            </a:r>
            <a:r>
              <a:rPr lang="zh-TW" altLang="en-US" dirty="0" smtClean="0"/>
              <a:t>提供工作環境的實際情況（正面與負面資訊），吸引求職者的目光，使其作出正確決策。</a:t>
            </a:r>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19</a:t>
            </a:fld>
            <a:endParaRPr lang="en-US" dirty="0"/>
          </a:p>
        </p:txBody>
      </p:sp>
    </p:spTree>
    <p:extLst>
      <p:ext uri="{BB962C8B-B14F-4D97-AF65-F5344CB8AC3E}">
        <p14:creationId xmlns:p14="http://schemas.microsoft.com/office/powerpoint/2010/main" val="374034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大綱</a:t>
            </a:r>
            <a:endParaRPr lang="zh-TW" altLang="en-US" dirty="0"/>
          </a:p>
        </p:txBody>
      </p:sp>
      <p:sp>
        <p:nvSpPr>
          <p:cNvPr id="3" name="內容版面配置區 2"/>
          <p:cNvSpPr>
            <a:spLocks noGrp="1"/>
          </p:cNvSpPr>
          <p:nvPr>
            <p:ph idx="1"/>
          </p:nvPr>
        </p:nvSpPr>
        <p:spPr/>
        <p:txBody>
          <a:bodyPr/>
          <a:lstStyle/>
          <a:p>
            <a:r>
              <a:rPr lang="en-US" altLang="zh-TW" dirty="0" smtClean="0"/>
              <a:t>1.</a:t>
            </a:r>
            <a:r>
              <a:rPr lang="zh-TW" altLang="en-US" dirty="0" smtClean="0"/>
              <a:t>緒論</a:t>
            </a:r>
            <a:endParaRPr lang="en-US" altLang="zh-TW" dirty="0" smtClean="0"/>
          </a:p>
          <a:p>
            <a:r>
              <a:rPr lang="en-US" altLang="zh-TW" dirty="0" smtClean="0"/>
              <a:t>2.</a:t>
            </a:r>
            <a:r>
              <a:rPr lang="zh-TW" altLang="en-US" dirty="0" smtClean="0"/>
              <a:t>文獻</a:t>
            </a:r>
            <a:r>
              <a:rPr lang="zh-TW" altLang="en-US" dirty="0" smtClean="0"/>
              <a:t>回顧</a:t>
            </a:r>
            <a:endParaRPr lang="en-US" altLang="zh-TW" dirty="0" smtClean="0"/>
          </a:p>
          <a:p>
            <a:r>
              <a:rPr lang="en-US" altLang="zh-TW" dirty="0" smtClean="0"/>
              <a:t>3.</a:t>
            </a:r>
            <a:r>
              <a:rPr lang="zh-TW" altLang="en-US" dirty="0" smtClean="0"/>
              <a:t>研究方法</a:t>
            </a:r>
            <a:endParaRPr lang="en-US" altLang="zh-TW" dirty="0" smtClean="0"/>
          </a:p>
          <a:p>
            <a:r>
              <a:rPr lang="en-US" altLang="zh-TW" dirty="0" smtClean="0"/>
              <a:t>4.</a:t>
            </a:r>
            <a:r>
              <a:rPr lang="zh-TW" altLang="en-US" dirty="0" smtClean="0"/>
              <a:t>活動規劃</a:t>
            </a:r>
            <a:endParaRPr lang="en-US" altLang="zh-TW" dirty="0" smtClean="0"/>
          </a:p>
          <a:p>
            <a:r>
              <a:rPr lang="en-US" altLang="zh-TW" dirty="0" smtClean="0"/>
              <a:t>5.</a:t>
            </a:r>
            <a:r>
              <a:rPr lang="zh-TW" altLang="zh-TW" dirty="0" smtClean="0"/>
              <a:t>預期效益</a:t>
            </a:r>
            <a:endParaRPr lang="en-US" altLang="zh-TW" dirty="0" smtClean="0"/>
          </a:p>
          <a:p>
            <a:r>
              <a:rPr lang="en-US" altLang="zh-TW" dirty="0"/>
              <a:t>6</a:t>
            </a:r>
            <a:r>
              <a:rPr lang="en-US" altLang="zh-TW" dirty="0" smtClean="0"/>
              <a:t>.</a:t>
            </a:r>
            <a:r>
              <a:rPr lang="zh-TW" altLang="en-US" dirty="0" smtClean="0"/>
              <a:t>研究結論</a:t>
            </a:r>
            <a:r>
              <a:rPr lang="zh-TW" altLang="zh-TW" dirty="0" smtClean="0"/>
              <a:t>與</a:t>
            </a:r>
            <a:r>
              <a:rPr lang="zh-TW" altLang="zh-TW" dirty="0" smtClean="0"/>
              <a:t>建議</a:t>
            </a:r>
            <a:endParaRPr lang="zh-TW" altLang="zh-TW" dirty="0"/>
          </a:p>
        </p:txBody>
      </p:sp>
      <p:sp>
        <p:nvSpPr>
          <p:cNvPr id="4" name="日期版面配置區 3"/>
          <p:cNvSpPr>
            <a:spLocks noGrp="1"/>
          </p:cNvSpPr>
          <p:nvPr>
            <p:ph type="dt" sz="half" idx="10"/>
          </p:nvPr>
        </p:nvSpPr>
        <p:spPr/>
        <p:txBody>
          <a:bodyPr/>
          <a:lstStyle/>
          <a:p>
            <a:fld id="{7EAA217E-0BEF-4B41-90E2-649F213ADE80}" type="datetime1">
              <a:rPr lang="zh-TW" altLang="en-US" smtClean="0"/>
              <a:pPr/>
              <a:t>2017/9/2</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extLst>
      <p:ext uri="{BB962C8B-B14F-4D97-AF65-F5344CB8AC3E}">
        <p14:creationId xmlns:p14="http://schemas.microsoft.com/office/powerpoint/2010/main" val="407789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2.6</a:t>
            </a:r>
            <a:r>
              <a:rPr lang="zh-TW" altLang="en-US" smtClean="0"/>
              <a:t>實際工作預覽</a:t>
            </a:r>
            <a:r>
              <a:rPr lang="en-US" altLang="zh-TW" smtClean="0"/>
              <a:t>(</a:t>
            </a:r>
            <a:r>
              <a:rPr lang="zh-TW" altLang="en-US" smtClean="0"/>
              <a:t>續</a:t>
            </a:r>
            <a:r>
              <a:rPr lang="en-US" altLang="zh-TW" smtClean="0"/>
              <a:t>)</a:t>
            </a:r>
            <a:endParaRPr lang="zh-TW" altLang="en-US" dirty="0"/>
          </a:p>
        </p:txBody>
      </p:sp>
      <p:graphicFrame>
        <p:nvGraphicFramePr>
          <p:cNvPr id="7" name="內容版面配置區 6"/>
          <p:cNvGraphicFramePr>
            <a:graphicFrameLocks noGrp="1" noChangeAspect="1"/>
          </p:cNvGraphicFramePr>
          <p:nvPr>
            <p:ph idx="1"/>
            <p:extLst>
              <p:ext uri="{D42A27DB-BD31-4B8C-83A1-F6EECF244321}">
                <p14:modId xmlns:p14="http://schemas.microsoft.com/office/powerpoint/2010/main" val="3208844842"/>
              </p:ext>
            </p:extLst>
          </p:nvPr>
        </p:nvGraphicFramePr>
        <p:xfrm>
          <a:off x="935038" y="1484313"/>
          <a:ext cx="7281862" cy="4465637"/>
        </p:xfrm>
        <a:graphic>
          <a:graphicData uri="http://schemas.openxmlformats.org/presentationml/2006/ole">
            <mc:AlternateContent xmlns:mc="http://schemas.openxmlformats.org/markup-compatibility/2006">
              <mc:Choice xmlns:v="urn:schemas-microsoft-com:vml" Requires="v">
                <p:oleObj spid="_x0000_s8243" name="Visio" r:id="rId4" imgW="9953319" imgH="6103147" progId="Visio.Drawing.11">
                  <p:embed/>
                </p:oleObj>
              </mc:Choice>
              <mc:Fallback>
                <p:oleObj name="Visio" r:id="rId4" imgW="9953319" imgH="6103147" progId="Visio.Drawing.11">
                  <p:embed/>
                  <p:pic>
                    <p:nvPicPr>
                      <p:cNvPr id="0" name=""/>
                      <p:cNvPicPr/>
                      <p:nvPr/>
                    </p:nvPicPr>
                    <p:blipFill>
                      <a:blip r:embed="rId5"/>
                      <a:stretch>
                        <a:fillRect/>
                      </a:stretch>
                    </p:blipFill>
                    <p:spPr>
                      <a:xfrm>
                        <a:off x="935038" y="1484313"/>
                        <a:ext cx="7281862" cy="4465637"/>
                      </a:xfrm>
                      <a:prstGeom prst="rect">
                        <a:avLst/>
                      </a:prstGeom>
                    </p:spPr>
                  </p:pic>
                </p:oleObj>
              </mc:Fallback>
            </mc:AlternateContent>
          </a:graphicData>
        </a:graphic>
      </p:graphicFrame>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20</a:t>
            </a:fld>
            <a:endParaRPr lang="en-US" dirty="0"/>
          </a:p>
        </p:txBody>
      </p:sp>
      <p:sp>
        <p:nvSpPr>
          <p:cNvPr id="6" name="文字方塊 5"/>
          <p:cNvSpPr txBox="1"/>
          <p:nvPr/>
        </p:nvSpPr>
        <p:spPr>
          <a:xfrm>
            <a:off x="0" y="1013827"/>
            <a:ext cx="7452320" cy="830997"/>
          </a:xfrm>
          <a:prstGeom prst="rect">
            <a:avLst/>
          </a:prstGeom>
          <a:noFill/>
        </p:spPr>
        <p:txBody>
          <a:bodyPr wrap="square" rtlCol="0">
            <a:spAutoFit/>
          </a:bodyPr>
          <a:lstStyle/>
          <a:p>
            <a:pPr marL="342900" indent="-342900">
              <a:buFont typeface="Wingdings" panose="05000000000000000000" pitchFamily="2" charset="2"/>
              <a:buChar char="Ø"/>
            </a:pPr>
            <a:r>
              <a:rPr lang="zh-TW" altLang="zh-TW" sz="2400" b="1" dirty="0" smtClean="0">
                <a:solidFill>
                  <a:srgbClr val="FF0000"/>
                </a:solidFill>
                <a:latin typeface="微軟正黑體" panose="020B0604030504040204" pitchFamily="34" charset="-120"/>
                <a:ea typeface="微軟正黑體" panose="020B0604030504040204" pitchFamily="34" charset="-120"/>
              </a:rPr>
              <a:t>石</a:t>
            </a:r>
            <a:r>
              <a:rPr lang="zh-TW" altLang="zh-TW" sz="2400" b="1" dirty="0">
                <a:solidFill>
                  <a:srgbClr val="FF0000"/>
                </a:solidFill>
                <a:latin typeface="微軟正黑體" panose="020B0604030504040204" pitchFamily="34" charset="-120"/>
                <a:ea typeface="微軟正黑體" panose="020B0604030504040204" pitchFamily="34" charset="-120"/>
              </a:rPr>
              <a:t>偉等</a:t>
            </a:r>
            <a:r>
              <a:rPr lang="en-US" altLang="zh-TW" sz="2400" b="1" dirty="0">
                <a:solidFill>
                  <a:srgbClr val="FF0000"/>
                </a:solidFill>
                <a:latin typeface="微軟正黑體" panose="020B0604030504040204" pitchFamily="34" charset="-120"/>
                <a:ea typeface="微軟正黑體" panose="020B0604030504040204" pitchFamily="34" charset="-120"/>
              </a:rPr>
              <a:t>(2009</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傳統</a:t>
            </a:r>
            <a:r>
              <a:rPr lang="zh-TW" altLang="zh-TW" sz="2400" b="1" dirty="0">
                <a:solidFill>
                  <a:srgbClr val="FF0000"/>
                </a:solidFill>
                <a:latin typeface="微軟正黑體" panose="020B0604030504040204" pitchFamily="34" charset="-120"/>
                <a:ea typeface="微軟正黑體" panose="020B0604030504040204" pitchFamily="34" charset="-120"/>
              </a:rPr>
              <a:t>招募模式與實際工作預覽比較圖</a:t>
            </a:r>
          </a:p>
          <a:p>
            <a:pPr marL="342900" indent="-342900">
              <a:buFont typeface="Wingdings" panose="05000000000000000000" pitchFamily="2" charset="2"/>
              <a:buChar char="Ø"/>
            </a:pP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9778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mtClean="0"/>
              <a:t>2.7</a:t>
            </a:r>
            <a:r>
              <a:rPr lang="zh-TW" altLang="en-US" smtClean="0"/>
              <a:t>三軍聯訓基地</a:t>
            </a:r>
            <a:endParaRPr lang="zh-TW" altLang="en-US" dirty="0"/>
          </a:p>
        </p:txBody>
      </p:sp>
      <p:sp>
        <p:nvSpPr>
          <p:cNvPr id="3" name="內容版面配置區 2"/>
          <p:cNvSpPr>
            <a:spLocks noGrp="1"/>
          </p:cNvSpPr>
          <p:nvPr>
            <p:ph idx="1"/>
          </p:nvPr>
        </p:nvSpPr>
        <p:spPr/>
        <p:txBody>
          <a:bodyPr>
            <a:normAutofit fontScale="77500" lnSpcReduction="20000"/>
          </a:bodyPr>
          <a:lstStyle/>
          <a:p>
            <a:pPr marL="342900" lvl="2" indent="-342900">
              <a:buFont typeface="Wingdings" panose="05000000000000000000" pitchFamily="2" charset="2"/>
              <a:buChar char="Ø"/>
            </a:pPr>
            <a:r>
              <a:rPr lang="zh-TW" altLang="en-US" sz="4100" smtClean="0">
                <a:solidFill>
                  <a:srgbClr val="0066CC"/>
                </a:solidFill>
              </a:rPr>
              <a:t>三軍聯訓基地仁壽營區位於台</a:t>
            </a:r>
            <a:r>
              <a:rPr lang="en-US" altLang="zh-TW" sz="4100" smtClean="0">
                <a:solidFill>
                  <a:srgbClr val="0066CC"/>
                </a:solidFill>
              </a:rPr>
              <a:t>26</a:t>
            </a:r>
            <a:r>
              <a:rPr lang="zh-TW" altLang="en-US" sz="4100" smtClean="0">
                <a:solidFill>
                  <a:srgbClr val="0066CC"/>
                </a:solidFill>
              </a:rPr>
              <a:t>號道上，為前往墾丁的必經之地。</a:t>
            </a:r>
            <a:endParaRPr lang="en-US" altLang="zh-TW" sz="4100" smtClean="0">
              <a:solidFill>
                <a:srgbClr val="0066CC"/>
              </a:solidFill>
            </a:endParaRPr>
          </a:p>
          <a:p>
            <a:pPr marL="342900" lvl="2" indent="-342900">
              <a:buFont typeface="Wingdings" panose="05000000000000000000" pitchFamily="2" charset="2"/>
              <a:buChar char="Ø"/>
            </a:pPr>
            <a:r>
              <a:rPr lang="zh-TW" altLang="zh-TW" sz="4100" smtClean="0">
                <a:solidFill>
                  <a:srgbClr val="0066CC"/>
                </a:solidFill>
              </a:rPr>
              <a:t>基地負責基地訓練及聯勇操演，訓練時間為期兩個月，進訓流路全年</a:t>
            </a:r>
            <a:r>
              <a:rPr lang="en-US" altLang="zh-TW" sz="4100" smtClean="0">
                <a:solidFill>
                  <a:srgbClr val="0066CC"/>
                </a:solidFill>
              </a:rPr>
              <a:t>5</a:t>
            </a:r>
            <a:r>
              <a:rPr lang="zh-TW" altLang="zh-TW" sz="4100" smtClean="0">
                <a:solidFill>
                  <a:srgbClr val="0066CC"/>
                </a:solidFill>
              </a:rPr>
              <a:t>單位</a:t>
            </a:r>
            <a:r>
              <a:rPr lang="en-US" altLang="zh-TW" sz="4100" smtClean="0">
                <a:solidFill>
                  <a:srgbClr val="0066CC"/>
                </a:solidFill>
              </a:rPr>
              <a:t>10</a:t>
            </a:r>
            <a:r>
              <a:rPr lang="zh-TW" altLang="zh-TW" sz="4100" smtClean="0">
                <a:solidFill>
                  <a:srgbClr val="0066CC"/>
                </a:solidFill>
              </a:rPr>
              <a:t>場次，藉由實兵實彈演練驗證訓練成果。</a:t>
            </a:r>
          </a:p>
          <a:p>
            <a:endParaRPr lang="zh-TW" altLang="en-US" dirty="0"/>
          </a:p>
        </p:txBody>
      </p:sp>
      <p:graphicFrame>
        <p:nvGraphicFramePr>
          <p:cNvPr id="7" name="內容版面配置區 6"/>
          <p:cNvGraphicFramePr>
            <a:graphicFrameLocks noGrp="1" noChangeAspect="1"/>
          </p:cNvGraphicFramePr>
          <p:nvPr>
            <p:ph idx="13"/>
            <p:extLst>
              <p:ext uri="{D42A27DB-BD31-4B8C-83A1-F6EECF244321}">
                <p14:modId xmlns:p14="http://schemas.microsoft.com/office/powerpoint/2010/main" val="2413328147"/>
              </p:ext>
            </p:extLst>
          </p:nvPr>
        </p:nvGraphicFramePr>
        <p:xfrm>
          <a:off x="3995738" y="282575"/>
          <a:ext cx="5148262" cy="5454650"/>
        </p:xfrm>
        <a:graphic>
          <a:graphicData uri="http://schemas.openxmlformats.org/presentationml/2006/ole">
            <mc:AlternateContent xmlns:mc="http://schemas.openxmlformats.org/markup-compatibility/2006">
              <mc:Choice xmlns:v="urn:schemas-microsoft-com:vml" Requires="v">
                <p:oleObj spid="_x0000_s9266" name="Visio" r:id="rId4" imgW="5858386" imgH="6207410" progId="Visio.Drawing.11">
                  <p:embed/>
                </p:oleObj>
              </mc:Choice>
              <mc:Fallback>
                <p:oleObj name="Visio" r:id="rId4" imgW="5858386" imgH="6207410" progId="Visio.Drawing.11">
                  <p:embed/>
                  <p:pic>
                    <p:nvPicPr>
                      <p:cNvPr id="0" name=""/>
                      <p:cNvPicPr/>
                      <p:nvPr/>
                    </p:nvPicPr>
                    <p:blipFill>
                      <a:blip r:embed="rId5"/>
                      <a:stretch>
                        <a:fillRect/>
                      </a:stretch>
                    </p:blipFill>
                    <p:spPr>
                      <a:xfrm>
                        <a:off x="3995738" y="282575"/>
                        <a:ext cx="5148262" cy="5454650"/>
                      </a:xfrm>
                      <a:prstGeom prst="rect">
                        <a:avLst/>
                      </a:prstGeom>
                    </p:spPr>
                  </p:pic>
                </p:oleObj>
              </mc:Fallback>
            </mc:AlternateContent>
          </a:graphicData>
        </a:graphic>
      </p:graphicFrame>
      <p:sp>
        <p:nvSpPr>
          <p:cNvPr id="4" name="日期版面配置區 3"/>
          <p:cNvSpPr>
            <a:spLocks noGrp="1"/>
          </p:cNvSpPr>
          <p:nvPr>
            <p:ph type="dt" sz="half" idx="10"/>
          </p:nvPr>
        </p:nvSpPr>
        <p:spPr/>
        <p:txBody>
          <a:bodyPr/>
          <a:lstStyle/>
          <a:p>
            <a:fld id="{65D443AC-93EF-4E9B-AB8F-C52BE77846C6}"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21</a:t>
            </a:fld>
            <a:endParaRPr lang="en-US" dirty="0"/>
          </a:p>
        </p:txBody>
      </p:sp>
    </p:spTree>
    <p:extLst>
      <p:ext uri="{BB962C8B-B14F-4D97-AF65-F5344CB8AC3E}">
        <p14:creationId xmlns:p14="http://schemas.microsoft.com/office/powerpoint/2010/main" val="3315732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3">
            <a:extLst>
              <a:ext uri="{28A0092B-C50C-407E-A947-70E740481C1C}">
                <a14:useLocalDpi xmlns:a14="http://schemas.microsoft.com/office/drawing/2010/main" val="0"/>
              </a:ext>
            </a:extLst>
          </a:blip>
          <a:srcRect l="6184" t="4646" r="6081" b="11722"/>
          <a:stretch/>
        </p:blipFill>
        <p:spPr>
          <a:xfrm rot="881468">
            <a:off x="7559229" y="11773"/>
            <a:ext cx="1656184" cy="1641863"/>
          </a:xfrm>
          <a:prstGeom prst="rect">
            <a:avLst/>
          </a:prstGeom>
        </p:spPr>
      </p:pic>
      <p:sp>
        <p:nvSpPr>
          <p:cNvPr id="2" name="標題 1"/>
          <p:cNvSpPr>
            <a:spLocks noGrp="1"/>
          </p:cNvSpPr>
          <p:nvPr>
            <p:ph type="title"/>
          </p:nvPr>
        </p:nvSpPr>
        <p:spPr/>
        <p:txBody>
          <a:bodyPr/>
          <a:lstStyle/>
          <a:p>
            <a:r>
              <a:rPr lang="en-US" altLang="zh-TW" smtClean="0"/>
              <a:t>2.7</a:t>
            </a:r>
            <a:r>
              <a:rPr lang="zh-TW" altLang="en-US" smtClean="0"/>
              <a:t>三軍聯訓基地</a:t>
            </a:r>
            <a:r>
              <a:rPr lang="en-US" altLang="zh-TW" smtClean="0"/>
              <a:t>-</a:t>
            </a:r>
            <a:r>
              <a:rPr lang="zh-TW" altLang="en-US" smtClean="0"/>
              <a:t>操演場地</a:t>
            </a:r>
            <a:endParaRPr lang="zh-TW" altLang="en-US" dirty="0"/>
          </a:p>
        </p:txBody>
      </p:sp>
      <p:pic>
        <p:nvPicPr>
          <p:cNvPr id="6" name="內容版面配置區 5"/>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393382" y="2416189"/>
            <a:ext cx="8366760" cy="2601884"/>
          </a:xfrm>
        </p:spPr>
      </p:pic>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22</a:t>
            </a:fld>
            <a:endParaRPr lang="en-US" dirty="0"/>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689" y="1973027"/>
            <a:ext cx="447861" cy="44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圖片 8"/>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val="0"/>
              </a:ext>
            </a:extLst>
          </a:blip>
          <a:srcRect l="4380" t="6017" r="14729" b="-4592"/>
          <a:stretch/>
        </p:blipFill>
        <p:spPr>
          <a:xfrm>
            <a:off x="1907704" y="1310506"/>
            <a:ext cx="5635102" cy="38832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向下箭號 9"/>
          <p:cNvSpPr/>
          <p:nvPr/>
        </p:nvSpPr>
        <p:spPr>
          <a:xfrm rot="1358933">
            <a:off x="3333885" y="5007776"/>
            <a:ext cx="494379" cy="7412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 name="文字方塊 2"/>
          <p:cNvSpPr txBox="1"/>
          <p:nvPr/>
        </p:nvSpPr>
        <p:spPr>
          <a:xfrm>
            <a:off x="3951920" y="5193726"/>
            <a:ext cx="902811" cy="523220"/>
          </a:xfrm>
          <a:prstGeom prst="rect">
            <a:avLst/>
          </a:prstGeom>
          <a:noFill/>
        </p:spPr>
        <p:txBody>
          <a:bodyPr wrap="non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墾丁</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p:nvPr/>
        </p:nvCxnSpPr>
        <p:spPr>
          <a:xfrm>
            <a:off x="1141504" y="2420888"/>
            <a:ext cx="0" cy="1483579"/>
          </a:xfrm>
          <a:prstGeom prst="straightConnector1">
            <a:avLst/>
          </a:prstGeom>
          <a:ln w="38100">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1119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p:txBody>
          <a:bodyPr/>
          <a:lstStyle/>
          <a:p>
            <a:r>
              <a:rPr lang="zh-TW" altLang="en-US" dirty="0" smtClean="0"/>
              <a:t>研究方法</a:t>
            </a:r>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23</a:t>
            </a:fld>
            <a:endParaRPr lang="en-US" dirty="0"/>
          </a:p>
        </p:txBody>
      </p:sp>
    </p:spTree>
    <p:extLst>
      <p:ext uri="{BB962C8B-B14F-4D97-AF65-F5344CB8AC3E}">
        <p14:creationId xmlns:p14="http://schemas.microsoft.com/office/powerpoint/2010/main" val="327023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3.1</a:t>
            </a:r>
            <a:r>
              <a:rPr lang="zh-TW" altLang="en-US" smtClean="0"/>
              <a:t>研究方法</a:t>
            </a:r>
            <a:endParaRPr lang="zh-TW" altLang="en-US" dirty="0"/>
          </a:p>
        </p:txBody>
      </p:sp>
      <p:sp>
        <p:nvSpPr>
          <p:cNvPr id="3" name="內容版面配置區 2"/>
          <p:cNvSpPr>
            <a:spLocks noGrp="1"/>
          </p:cNvSpPr>
          <p:nvPr>
            <p:ph idx="1"/>
          </p:nvPr>
        </p:nvSpPr>
        <p:spPr/>
        <p:txBody>
          <a:bodyPr/>
          <a:lstStyle/>
          <a:p>
            <a:pPr algn="just"/>
            <a:r>
              <a:rPr lang="zh-TW" altLang="en-US" dirty="0" smtClean="0"/>
              <a:t>研究方法：</a:t>
            </a:r>
            <a:r>
              <a:rPr lang="zh-TW" altLang="zh-TW" dirty="0" smtClean="0"/>
              <a:t>本研究運用深度訪談法貫通分析，作為此次研究之骨幹</a:t>
            </a:r>
            <a:r>
              <a:rPr lang="zh-TW" altLang="en-US" dirty="0" smtClean="0"/>
              <a:t>。</a:t>
            </a:r>
            <a:endParaRPr lang="en-US" altLang="zh-TW" dirty="0" smtClean="0"/>
          </a:p>
          <a:p>
            <a:pPr algn="just"/>
            <a:r>
              <a:rPr lang="zh-TW" altLang="en-US" dirty="0"/>
              <a:t>文獻</a:t>
            </a:r>
            <a:r>
              <a:rPr lang="zh-TW" altLang="en-US" dirty="0" smtClean="0"/>
              <a:t>分析</a:t>
            </a:r>
            <a:r>
              <a:rPr lang="zh-TW" altLang="en-US" dirty="0"/>
              <a:t>：</a:t>
            </a:r>
            <a:endParaRPr lang="en-US" altLang="zh-TW" dirty="0" smtClean="0"/>
          </a:p>
          <a:p>
            <a:pPr algn="just"/>
            <a:r>
              <a:rPr lang="zh-TW" altLang="en-US" dirty="0" smtClean="0"/>
              <a:t>訪談對象：</a:t>
            </a:r>
            <a:r>
              <a:rPr lang="zh-TW" altLang="zh-TW" dirty="0" smtClean="0"/>
              <a:t>人才招募人員、三軍聯訓基地人員、新聞從業人員、操演單位官兵及國內旅遊業者</a:t>
            </a:r>
            <a:r>
              <a:rPr lang="zh-TW" altLang="en-US" dirty="0" smtClean="0"/>
              <a:t>。</a:t>
            </a:r>
            <a:endParaRPr lang="en-US" altLang="zh-TW"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24</a:t>
            </a:fld>
            <a:endParaRPr lang="en-US" dirty="0"/>
          </a:p>
        </p:txBody>
      </p:sp>
    </p:spTree>
    <p:extLst>
      <p:ext uri="{BB962C8B-B14F-4D97-AF65-F5344CB8AC3E}">
        <p14:creationId xmlns:p14="http://schemas.microsoft.com/office/powerpoint/2010/main" val="2784198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3.1.2</a:t>
            </a:r>
            <a:r>
              <a:rPr lang="zh-TW" altLang="en-US" smtClean="0"/>
              <a:t>受訪者基本資料</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329583847"/>
              </p:ext>
            </p:extLst>
          </p:nvPr>
        </p:nvGraphicFramePr>
        <p:xfrm>
          <a:off x="250825" y="1052513"/>
          <a:ext cx="8651874" cy="3130599"/>
        </p:xfrm>
        <a:graphic>
          <a:graphicData uri="http://schemas.openxmlformats.org/drawingml/2006/table">
            <a:tbl>
              <a:tblPr firstRow="1" bandRow="1">
                <a:tableStyleId>{0E3FDE45-AF77-4B5C-9715-49D594BDF05E}</a:tableStyleId>
              </a:tblPr>
              <a:tblGrid>
                <a:gridCol w="1500616"/>
                <a:gridCol w="1266428"/>
                <a:gridCol w="1266428"/>
                <a:gridCol w="1415419"/>
                <a:gridCol w="1042940"/>
                <a:gridCol w="924061"/>
                <a:gridCol w="1235982"/>
              </a:tblGrid>
              <a:tr h="432519">
                <a:tc>
                  <a:txBody>
                    <a:bodyPr/>
                    <a:lstStyle/>
                    <a:p>
                      <a:pPr algn="ctr">
                        <a:lnSpc>
                          <a:spcPct val="100000"/>
                        </a:lnSpc>
                        <a:spcAft>
                          <a:spcPts val="0"/>
                        </a:spcAft>
                      </a:pPr>
                      <a:r>
                        <a:rPr lang="zh-TW" sz="1800" kern="100" dirty="0" smtClean="0">
                          <a:effectLst/>
                          <a:latin typeface="Times New Roman"/>
                          <a:ea typeface="新細明體"/>
                          <a:cs typeface="Times New Roman"/>
                        </a:rPr>
                        <a:t>受</a:t>
                      </a:r>
                      <a:r>
                        <a:rPr lang="zh-TW" sz="1800" kern="100" dirty="0">
                          <a:effectLst/>
                          <a:latin typeface="Times New Roman"/>
                          <a:ea typeface="新細明體"/>
                          <a:cs typeface="Times New Roman"/>
                        </a:rPr>
                        <a:t>訪者</a:t>
                      </a:r>
                    </a:p>
                    <a:p>
                      <a:pPr algn="ctr">
                        <a:lnSpc>
                          <a:spcPct val="100000"/>
                        </a:lnSpc>
                        <a:spcAft>
                          <a:spcPts val="0"/>
                        </a:spcAft>
                      </a:pPr>
                      <a:r>
                        <a:rPr lang="zh-TW" sz="1800" kern="100" dirty="0">
                          <a:effectLst/>
                          <a:latin typeface="Times New Roman"/>
                          <a:ea typeface="新細明體"/>
                          <a:cs typeface="Times New Roman"/>
                        </a:rPr>
                        <a:t>代號</a:t>
                      </a:r>
                    </a:p>
                  </a:txBody>
                  <a:tcPr marL="68580" marR="68580" marT="0" marB="0" anchor="ctr"/>
                </a:tc>
                <a:tc>
                  <a:txBody>
                    <a:bodyPr/>
                    <a:lstStyle/>
                    <a:p>
                      <a:pPr algn="ctr">
                        <a:lnSpc>
                          <a:spcPts val="1200"/>
                        </a:lnSpc>
                        <a:spcAft>
                          <a:spcPts val="0"/>
                        </a:spcAft>
                      </a:pPr>
                      <a:r>
                        <a:rPr lang="zh-TW" sz="1800" kern="100" dirty="0" smtClean="0">
                          <a:effectLst/>
                          <a:latin typeface="Times New Roman"/>
                          <a:ea typeface="新細明體"/>
                          <a:cs typeface="Times New Roman"/>
                        </a:rPr>
                        <a:t>類別</a:t>
                      </a:r>
                      <a:endParaRPr lang="zh-TW" sz="1800" kern="100" dirty="0">
                        <a:effectLst/>
                        <a:latin typeface="Times New Roman"/>
                        <a:ea typeface="新細明體"/>
                        <a:cs typeface="Times New Roman"/>
                      </a:endParaRPr>
                    </a:p>
                  </a:txBody>
                  <a:tcPr marL="68580" marR="68580" marT="0" marB="0" anchor="ctr"/>
                </a:tc>
                <a:tc>
                  <a:txBody>
                    <a:bodyPr/>
                    <a:lstStyle/>
                    <a:p>
                      <a:pPr algn="ctr">
                        <a:lnSpc>
                          <a:spcPts val="1200"/>
                        </a:lnSpc>
                        <a:spcAft>
                          <a:spcPts val="0"/>
                        </a:spcAft>
                      </a:pPr>
                      <a:r>
                        <a:rPr lang="zh-TW" sz="1800" kern="100" dirty="0">
                          <a:effectLst/>
                          <a:latin typeface="Times New Roman"/>
                          <a:ea typeface="新細明體"/>
                          <a:cs typeface="Times New Roman"/>
                        </a:rPr>
                        <a:t>身分</a:t>
                      </a:r>
                    </a:p>
                  </a:txBody>
                  <a:tcPr marL="68580" marR="68580" marT="0" marB="0" anchor="ctr"/>
                </a:tc>
                <a:tc>
                  <a:txBody>
                    <a:bodyPr/>
                    <a:lstStyle/>
                    <a:p>
                      <a:pPr algn="ctr">
                        <a:lnSpc>
                          <a:spcPts val="1200"/>
                        </a:lnSpc>
                        <a:spcAft>
                          <a:spcPts val="0"/>
                        </a:spcAft>
                      </a:pPr>
                      <a:r>
                        <a:rPr lang="zh-TW" sz="1800" kern="100">
                          <a:effectLst/>
                          <a:latin typeface="Times New Roman"/>
                          <a:ea typeface="新細明體"/>
                          <a:cs typeface="Times New Roman"/>
                        </a:rPr>
                        <a:t>年齡</a:t>
                      </a:r>
                    </a:p>
                  </a:txBody>
                  <a:tcPr marL="68580" marR="68580" marT="0" marB="0" anchor="ctr"/>
                </a:tc>
                <a:tc>
                  <a:txBody>
                    <a:bodyPr/>
                    <a:lstStyle/>
                    <a:p>
                      <a:pPr algn="ctr">
                        <a:lnSpc>
                          <a:spcPts val="1200"/>
                        </a:lnSpc>
                        <a:spcAft>
                          <a:spcPts val="0"/>
                        </a:spcAft>
                      </a:pPr>
                      <a:r>
                        <a:rPr lang="zh-TW" sz="1800" kern="100">
                          <a:effectLst/>
                          <a:latin typeface="Times New Roman"/>
                          <a:ea typeface="新細明體"/>
                          <a:cs typeface="Times New Roman"/>
                        </a:rPr>
                        <a:t>性別</a:t>
                      </a:r>
                    </a:p>
                  </a:txBody>
                  <a:tcPr marL="68580" marR="68580" marT="0" marB="0" anchor="ctr"/>
                </a:tc>
                <a:tc>
                  <a:txBody>
                    <a:bodyPr/>
                    <a:lstStyle/>
                    <a:p>
                      <a:pPr algn="ctr">
                        <a:lnSpc>
                          <a:spcPts val="1200"/>
                        </a:lnSpc>
                        <a:spcAft>
                          <a:spcPts val="0"/>
                        </a:spcAft>
                      </a:pPr>
                      <a:r>
                        <a:rPr lang="zh-TW" sz="1800" kern="100">
                          <a:effectLst/>
                          <a:latin typeface="Times New Roman"/>
                          <a:ea typeface="新細明體"/>
                          <a:cs typeface="Times New Roman"/>
                        </a:rPr>
                        <a:t>經歷</a:t>
                      </a:r>
                    </a:p>
                  </a:txBody>
                  <a:tcPr marL="68580" marR="68580" marT="0" marB="0" anchor="ctr"/>
                </a:tc>
                <a:tc>
                  <a:txBody>
                    <a:bodyPr/>
                    <a:lstStyle/>
                    <a:p>
                      <a:pPr algn="ctr">
                        <a:lnSpc>
                          <a:spcPts val="1200"/>
                        </a:lnSpc>
                        <a:spcAft>
                          <a:spcPts val="0"/>
                        </a:spcAft>
                      </a:pPr>
                      <a:r>
                        <a:rPr lang="zh-TW" sz="1800" kern="100">
                          <a:effectLst/>
                          <a:latin typeface="Times New Roman"/>
                          <a:ea typeface="新細明體"/>
                          <a:cs typeface="Times New Roman"/>
                        </a:rPr>
                        <a:t>訪談日期</a:t>
                      </a:r>
                    </a:p>
                  </a:txBody>
                  <a:tcPr marL="68580" marR="68580" marT="0" marB="0" anchor="ctr"/>
                </a:tc>
              </a:tr>
              <a:tr h="421719">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A1</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招募</a:t>
                      </a:r>
                      <a:r>
                        <a:rPr lang="zh-TW" sz="1800" kern="100" dirty="0">
                          <a:effectLst/>
                          <a:latin typeface="Times New Roman"/>
                          <a:ea typeface="新細明體"/>
                          <a:cs typeface="Times New Roman"/>
                        </a:rPr>
                        <a:t>中心</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軍人</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30-40</a:t>
                      </a:r>
                      <a:r>
                        <a:rPr lang="zh-TW" sz="1800" kern="100" dirty="0">
                          <a:effectLst/>
                          <a:latin typeface="Times New Roman"/>
                          <a:ea typeface="新細明體"/>
                          <a:cs typeface="Times New Roman"/>
                        </a:rPr>
                        <a:t>歲</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男</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10</a:t>
                      </a:r>
                      <a:r>
                        <a:rPr lang="zh-TW" sz="1800" kern="100" dirty="0">
                          <a:effectLst/>
                          <a:latin typeface="Times New Roman"/>
                          <a:ea typeface="新細明體"/>
                          <a:cs typeface="Times New Roman"/>
                        </a:rPr>
                        <a:t>年</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20170629</a:t>
                      </a:r>
                      <a:endParaRPr lang="zh-TW" sz="1800" kern="100" dirty="0">
                        <a:effectLst/>
                        <a:latin typeface="Times New Roman"/>
                        <a:ea typeface="新細明體"/>
                        <a:cs typeface="Times New Roman"/>
                      </a:endParaRPr>
                    </a:p>
                  </a:txBody>
                  <a:tcPr marL="68580" marR="68580" marT="0" marB="0"/>
                </a:tc>
              </a:tr>
              <a:tr h="432048">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B1</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新聞媒體</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軍人</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30-40</a:t>
                      </a:r>
                      <a:r>
                        <a:rPr lang="zh-TW" sz="1800" kern="100" dirty="0">
                          <a:effectLst/>
                          <a:latin typeface="Times New Roman"/>
                          <a:ea typeface="新細明體"/>
                          <a:cs typeface="Times New Roman"/>
                        </a:rPr>
                        <a:t>歲</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男</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7</a:t>
                      </a:r>
                      <a:r>
                        <a:rPr lang="zh-TW" sz="1800" kern="100" dirty="0">
                          <a:effectLst/>
                          <a:latin typeface="Times New Roman"/>
                          <a:ea typeface="新細明體"/>
                          <a:cs typeface="Times New Roman"/>
                        </a:rPr>
                        <a:t>年</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20170530</a:t>
                      </a:r>
                      <a:endParaRPr lang="zh-TW" sz="1800" kern="100" dirty="0">
                        <a:effectLst/>
                        <a:latin typeface="Times New Roman"/>
                        <a:ea typeface="新細明體"/>
                        <a:cs typeface="Times New Roman"/>
                      </a:endParaRPr>
                    </a:p>
                  </a:txBody>
                  <a:tcPr marL="68580" marR="68580" marT="0" marB="0"/>
                </a:tc>
              </a:tr>
              <a:tr h="432048">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C1</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基層</a:t>
                      </a:r>
                      <a:r>
                        <a:rPr lang="zh-TW" sz="1800" kern="100" dirty="0">
                          <a:effectLst/>
                          <a:latin typeface="Times New Roman"/>
                          <a:ea typeface="新細明體"/>
                          <a:cs typeface="Times New Roman"/>
                        </a:rPr>
                        <a:t>官兵</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軍人</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20-30</a:t>
                      </a:r>
                      <a:r>
                        <a:rPr lang="zh-TW" sz="1800" kern="100" dirty="0">
                          <a:effectLst/>
                          <a:latin typeface="Times New Roman"/>
                          <a:ea typeface="新細明體"/>
                          <a:cs typeface="Times New Roman"/>
                        </a:rPr>
                        <a:t>歲</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男</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5</a:t>
                      </a:r>
                      <a:r>
                        <a:rPr lang="zh-TW" sz="1800" kern="100" dirty="0">
                          <a:effectLst/>
                          <a:latin typeface="Times New Roman"/>
                          <a:ea typeface="新細明體"/>
                          <a:cs typeface="Times New Roman"/>
                        </a:rPr>
                        <a:t>年</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20170507</a:t>
                      </a:r>
                      <a:endParaRPr lang="zh-TW" sz="1800" kern="100" dirty="0">
                        <a:effectLst/>
                        <a:latin typeface="Times New Roman"/>
                        <a:ea typeface="新細明體"/>
                        <a:cs typeface="Times New Roman"/>
                      </a:endParaRPr>
                    </a:p>
                  </a:txBody>
                  <a:tcPr marL="68580" marR="68580" marT="0" marB="0"/>
                </a:tc>
              </a:tr>
              <a:tr h="432048">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C2</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基層</a:t>
                      </a:r>
                      <a:r>
                        <a:rPr lang="zh-TW" sz="1800" kern="100" dirty="0">
                          <a:effectLst/>
                          <a:latin typeface="Times New Roman"/>
                          <a:ea typeface="新細明體"/>
                          <a:cs typeface="Times New Roman"/>
                        </a:rPr>
                        <a:t>官兵</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軍人</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30-40</a:t>
                      </a:r>
                      <a:r>
                        <a:rPr lang="zh-TW" sz="1800" kern="100" dirty="0">
                          <a:effectLst/>
                          <a:latin typeface="Times New Roman"/>
                          <a:ea typeface="新細明體"/>
                          <a:cs typeface="Times New Roman"/>
                        </a:rPr>
                        <a:t>歲</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男</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5</a:t>
                      </a:r>
                      <a:r>
                        <a:rPr lang="zh-TW" sz="1800" kern="100" dirty="0">
                          <a:effectLst/>
                          <a:latin typeface="Times New Roman"/>
                          <a:ea typeface="新細明體"/>
                          <a:cs typeface="Times New Roman"/>
                        </a:rPr>
                        <a:t>年</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20170711</a:t>
                      </a:r>
                      <a:endParaRPr lang="zh-TW" sz="1800" kern="100" dirty="0">
                        <a:effectLst/>
                        <a:latin typeface="Times New Roman"/>
                        <a:ea typeface="新細明體"/>
                        <a:cs typeface="Times New Roman"/>
                      </a:endParaRPr>
                    </a:p>
                  </a:txBody>
                  <a:tcPr marL="68580" marR="68580" marT="0" marB="0"/>
                </a:tc>
              </a:tr>
              <a:tr h="432048">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D2</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基地</a:t>
                      </a:r>
                      <a:r>
                        <a:rPr lang="zh-TW" sz="1800" kern="100" dirty="0">
                          <a:effectLst/>
                          <a:latin typeface="Times New Roman"/>
                          <a:ea typeface="新細明體"/>
                          <a:cs typeface="Times New Roman"/>
                        </a:rPr>
                        <a:t>人員</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軍人</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30-40</a:t>
                      </a:r>
                      <a:r>
                        <a:rPr lang="zh-TW" sz="1800" kern="100" dirty="0">
                          <a:effectLst/>
                          <a:latin typeface="Times New Roman"/>
                          <a:ea typeface="新細明體"/>
                          <a:cs typeface="Times New Roman"/>
                        </a:rPr>
                        <a:t>歲</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男</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a:t>
                      </a:r>
                      <a:r>
                        <a:rPr lang="zh-TW" sz="1800" kern="100" dirty="0">
                          <a:effectLst/>
                          <a:latin typeface="Times New Roman"/>
                          <a:ea typeface="新細明體"/>
                          <a:cs typeface="Times New Roman"/>
                        </a:rPr>
                        <a:t>年</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20170401</a:t>
                      </a:r>
                      <a:endParaRPr lang="zh-TW" sz="1800" kern="100" dirty="0">
                        <a:effectLst/>
                        <a:latin typeface="Times New Roman"/>
                        <a:ea typeface="新細明體"/>
                        <a:cs typeface="Times New Roman"/>
                      </a:endParaRPr>
                    </a:p>
                  </a:txBody>
                  <a:tcPr marL="68580" marR="68580" marT="0" marB="0"/>
                </a:tc>
              </a:tr>
              <a:tr h="432048">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E1</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旅遊</a:t>
                      </a:r>
                      <a:r>
                        <a:rPr lang="zh-TW" sz="1800" kern="100" dirty="0">
                          <a:effectLst/>
                          <a:latin typeface="Times New Roman"/>
                          <a:ea typeface="新細明體"/>
                          <a:cs typeface="Times New Roman"/>
                        </a:rPr>
                        <a:t>業者</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國</a:t>
                      </a:r>
                      <a:r>
                        <a:rPr lang="zh-TW" sz="1800" kern="100" dirty="0">
                          <a:effectLst/>
                          <a:latin typeface="Times New Roman"/>
                          <a:ea typeface="新細明體"/>
                          <a:cs typeface="Times New Roman"/>
                        </a:rPr>
                        <a:t>旅副理</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30-40</a:t>
                      </a:r>
                      <a:r>
                        <a:rPr lang="zh-TW" sz="1800" kern="100" dirty="0">
                          <a:effectLst/>
                          <a:latin typeface="Times New Roman"/>
                          <a:ea typeface="新細明體"/>
                          <a:cs typeface="Times New Roman"/>
                        </a:rPr>
                        <a:t>歲</a:t>
                      </a:r>
                    </a:p>
                  </a:txBody>
                  <a:tcPr marL="68580" marR="68580" marT="0" marB="0"/>
                </a:tc>
                <a:tc>
                  <a:txBody>
                    <a:bodyPr/>
                    <a:lstStyle/>
                    <a:p>
                      <a:pPr algn="ctr">
                        <a:lnSpc>
                          <a:spcPts val="1200"/>
                        </a:lnSpc>
                        <a:spcAft>
                          <a:spcPts val="0"/>
                        </a:spcAft>
                      </a:pPr>
                      <a:endParaRPr lang="en-US" altLang="zh-TW" sz="1800" kern="100" dirty="0" smtClean="0">
                        <a:effectLst/>
                        <a:latin typeface="Times New Roman"/>
                        <a:ea typeface="新細明體"/>
                        <a:cs typeface="Times New Roman"/>
                      </a:endParaRPr>
                    </a:p>
                    <a:p>
                      <a:pPr algn="ctr">
                        <a:lnSpc>
                          <a:spcPts val="1200"/>
                        </a:lnSpc>
                        <a:spcAft>
                          <a:spcPts val="0"/>
                        </a:spcAft>
                      </a:pPr>
                      <a:r>
                        <a:rPr lang="zh-TW" sz="1800" kern="100" dirty="0" smtClean="0">
                          <a:effectLst/>
                          <a:latin typeface="Times New Roman"/>
                          <a:ea typeface="新細明體"/>
                          <a:cs typeface="Times New Roman"/>
                        </a:rPr>
                        <a:t>男</a:t>
                      </a:r>
                      <a:endParaRPr lang="zh-TW" sz="1800" kern="100" dirty="0">
                        <a:effectLst/>
                        <a:latin typeface="Times New Roman"/>
                        <a:ea typeface="新細明體"/>
                        <a:cs typeface="Times New Roman"/>
                      </a:endParaRP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7</a:t>
                      </a:r>
                      <a:r>
                        <a:rPr lang="zh-TW" sz="1800" kern="100" dirty="0">
                          <a:effectLst/>
                          <a:latin typeface="Times New Roman"/>
                          <a:ea typeface="新細明體"/>
                          <a:cs typeface="Times New Roman"/>
                        </a:rPr>
                        <a:t>年</a:t>
                      </a:r>
                    </a:p>
                  </a:txBody>
                  <a:tcPr marL="68580" marR="68580" marT="0" marB="0"/>
                </a:tc>
                <a:tc>
                  <a:txBody>
                    <a:bodyPr/>
                    <a:lstStyle/>
                    <a:p>
                      <a:pPr algn="ctr">
                        <a:lnSpc>
                          <a:spcPts val="1200"/>
                        </a:lnSpc>
                        <a:spcAft>
                          <a:spcPts val="0"/>
                        </a:spcAft>
                      </a:pPr>
                      <a:endParaRPr lang="en-US" sz="1800" kern="100" dirty="0" smtClean="0">
                        <a:effectLst/>
                        <a:latin typeface="Times New Roman"/>
                        <a:ea typeface="新細明體"/>
                        <a:cs typeface="Times New Roman"/>
                      </a:endParaRPr>
                    </a:p>
                    <a:p>
                      <a:pPr algn="ctr">
                        <a:lnSpc>
                          <a:spcPts val="1200"/>
                        </a:lnSpc>
                        <a:spcAft>
                          <a:spcPts val="0"/>
                        </a:spcAft>
                      </a:pPr>
                      <a:r>
                        <a:rPr lang="en-US" sz="1800" kern="100" dirty="0" smtClean="0">
                          <a:effectLst/>
                          <a:latin typeface="Times New Roman"/>
                          <a:ea typeface="新細明體"/>
                          <a:cs typeface="Times New Roman"/>
                        </a:rPr>
                        <a:t>20170707</a:t>
                      </a:r>
                      <a:endParaRPr lang="zh-TW" sz="1800" kern="100" dirty="0">
                        <a:effectLst/>
                        <a:latin typeface="Times New Roman"/>
                        <a:ea typeface="新細明體"/>
                        <a:cs typeface="Times New Roman"/>
                      </a:endParaRPr>
                    </a:p>
                  </a:txBody>
                  <a:tcPr marL="68580" marR="68580" marT="0" marB="0"/>
                </a:tc>
              </a:tr>
            </a:tbl>
          </a:graphicData>
        </a:graphic>
      </p:graphicFrame>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25</a:t>
            </a:fld>
            <a:endParaRPr lang="en-US" dirty="0"/>
          </a:p>
        </p:txBody>
      </p:sp>
    </p:spTree>
    <p:extLst>
      <p:ext uri="{BB962C8B-B14F-4D97-AF65-F5344CB8AC3E}">
        <p14:creationId xmlns:p14="http://schemas.microsoft.com/office/powerpoint/2010/main" val="2072602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p:txBody>
          <a:bodyPr/>
          <a:lstStyle/>
          <a:p>
            <a:r>
              <a:rPr lang="zh-TW" altLang="en-US" dirty="0" smtClean="0"/>
              <a:t>活動規畫</a:t>
            </a:r>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26</a:t>
            </a:fld>
            <a:endParaRPr lang="en-US" dirty="0"/>
          </a:p>
        </p:txBody>
      </p:sp>
    </p:spTree>
    <p:extLst>
      <p:ext uri="{BB962C8B-B14F-4D97-AF65-F5344CB8AC3E}">
        <p14:creationId xmlns:p14="http://schemas.microsoft.com/office/powerpoint/2010/main" val="3773268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a:t>
            </a:r>
            <a:r>
              <a:rPr lang="en-US" altLang="zh-TW" dirty="0" smtClean="0"/>
              <a:t>.1</a:t>
            </a:r>
            <a:r>
              <a:rPr lang="zh-TW" altLang="en-US" dirty="0" smtClean="0"/>
              <a:t>受</a:t>
            </a:r>
            <a:r>
              <a:rPr lang="zh-TW" altLang="en-US" dirty="0" smtClean="0"/>
              <a:t>訪</a:t>
            </a:r>
            <a:r>
              <a:rPr lang="zh-TW" altLang="zh-TW" dirty="0" smtClean="0"/>
              <a:t>人員</a:t>
            </a:r>
            <a:r>
              <a:rPr lang="zh-TW" altLang="en-US" dirty="0" smtClean="0"/>
              <a:t>對於</a:t>
            </a:r>
            <a:r>
              <a:rPr lang="zh-TW" altLang="zh-TW" dirty="0" smtClean="0"/>
              <a:t>活動規劃</a:t>
            </a:r>
            <a:r>
              <a:rPr lang="zh-TW" altLang="en-US" dirty="0" smtClean="0"/>
              <a:t>的</a:t>
            </a:r>
            <a:r>
              <a:rPr lang="zh-TW" altLang="zh-TW" dirty="0" smtClean="0"/>
              <a:t>建議</a:t>
            </a:r>
            <a:endParaRPr lang="zh-TW" altLang="en-US" dirty="0"/>
          </a:p>
        </p:txBody>
      </p:sp>
      <p:sp>
        <p:nvSpPr>
          <p:cNvPr id="3" name="內容版面配置區 2"/>
          <p:cNvSpPr>
            <a:spLocks noGrp="1"/>
          </p:cNvSpPr>
          <p:nvPr>
            <p:ph sz="half" idx="1"/>
          </p:nvPr>
        </p:nvSpPr>
        <p:spPr/>
        <p:txBody>
          <a:bodyPr/>
          <a:lstStyle/>
          <a:p>
            <a:r>
              <a:rPr lang="zh-TW" altLang="zh-TW" smtClean="0"/>
              <a:t>活動規劃</a:t>
            </a:r>
            <a:endParaRPr lang="en-US" altLang="zh-TW" smtClean="0"/>
          </a:p>
          <a:p>
            <a:r>
              <a:rPr lang="zh-TW" altLang="zh-TW" smtClean="0"/>
              <a:t>活動簡介</a:t>
            </a:r>
            <a:endParaRPr lang="en-US" altLang="zh-TW" smtClean="0"/>
          </a:p>
          <a:p>
            <a:r>
              <a:rPr lang="zh-TW" altLang="zh-TW" smtClean="0"/>
              <a:t>活動內容</a:t>
            </a:r>
            <a:endParaRPr lang="en-US" altLang="zh-TW" smtClean="0"/>
          </a:p>
          <a:p>
            <a:r>
              <a:rPr lang="zh-TW" altLang="zh-TW" smtClean="0"/>
              <a:t>人力配置</a:t>
            </a:r>
          </a:p>
          <a:p>
            <a:r>
              <a:rPr lang="zh-TW" altLang="zh-TW" smtClean="0"/>
              <a:t>場地規畫</a:t>
            </a:r>
          </a:p>
          <a:p>
            <a:r>
              <a:rPr lang="zh-TW" altLang="zh-TW" smtClean="0"/>
              <a:t>宣傳計畫</a:t>
            </a:r>
            <a:endParaRPr lang="en-US" altLang="zh-TW" smtClean="0"/>
          </a:p>
          <a:p>
            <a:endParaRPr lang="zh-TW" altLang="en-US" dirty="0"/>
          </a:p>
        </p:txBody>
      </p:sp>
      <p:sp>
        <p:nvSpPr>
          <p:cNvPr id="5" name="日期版面配置區 4"/>
          <p:cNvSpPr>
            <a:spLocks noGrp="1"/>
          </p:cNvSpPr>
          <p:nvPr>
            <p:ph type="dt" sz="half" idx="10"/>
          </p:nvPr>
        </p:nvSpPr>
        <p:spPr/>
        <p:txBody>
          <a:bodyPr/>
          <a:lstStyle/>
          <a:p>
            <a:fld id="{09C82213-E09F-44ED-B916-7B52A227EAED}" type="datetime1">
              <a:rPr lang="zh-TW" altLang="en-US" smtClean="0"/>
              <a:pPr/>
              <a:t>2017/9/2</a:t>
            </a:fld>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27</a:t>
            </a:fld>
            <a:endParaRPr lang="zh-TW" altLang="en-US"/>
          </a:p>
        </p:txBody>
      </p:sp>
      <p:sp>
        <p:nvSpPr>
          <p:cNvPr id="4" name="內容版面配置區 3"/>
          <p:cNvSpPr>
            <a:spLocks noGrp="1"/>
          </p:cNvSpPr>
          <p:nvPr>
            <p:ph sz="half" idx="13"/>
          </p:nvPr>
        </p:nvSpPr>
        <p:spPr/>
        <p:txBody>
          <a:bodyPr/>
          <a:lstStyle/>
          <a:p>
            <a:r>
              <a:rPr lang="zh-TW" altLang="zh-TW" smtClean="0"/>
              <a:t>預算計畫</a:t>
            </a:r>
            <a:endParaRPr lang="en-US" altLang="zh-TW" smtClean="0"/>
          </a:p>
          <a:p>
            <a:r>
              <a:rPr lang="zh-TW" altLang="zh-TW" smtClean="0"/>
              <a:t>保密規畫</a:t>
            </a:r>
            <a:endParaRPr lang="en-US" altLang="zh-TW" smtClean="0"/>
          </a:p>
          <a:p>
            <a:r>
              <a:rPr lang="zh-TW" altLang="zh-TW" smtClean="0"/>
              <a:t>活動安全</a:t>
            </a:r>
          </a:p>
          <a:p>
            <a:r>
              <a:rPr lang="zh-TW" altLang="zh-TW" smtClean="0"/>
              <a:t>招募成效</a:t>
            </a:r>
            <a:endParaRPr lang="en-US" altLang="zh-TW" smtClean="0"/>
          </a:p>
          <a:p>
            <a:r>
              <a:rPr lang="zh-TW" altLang="zh-TW" smtClean="0"/>
              <a:t>活動成效</a:t>
            </a:r>
            <a:endParaRPr lang="zh-TW" altLang="en-US" dirty="0"/>
          </a:p>
        </p:txBody>
      </p:sp>
    </p:spTree>
    <p:extLst>
      <p:ext uri="{BB962C8B-B14F-4D97-AF65-F5344CB8AC3E}">
        <p14:creationId xmlns:p14="http://schemas.microsoft.com/office/powerpoint/2010/main" val="3665629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zh-TW" smtClean="0"/>
              <a:t>活動規劃</a:t>
            </a:r>
            <a:r>
              <a:rPr lang="zh-TW" altLang="en-US" smtClean="0"/>
              <a:t>建議</a:t>
            </a:r>
            <a:endParaRPr lang="zh-TW" altLang="en-US" dirty="0"/>
          </a:p>
        </p:txBody>
      </p:sp>
      <p:sp>
        <p:nvSpPr>
          <p:cNvPr id="9" name="內容版面配置區 8"/>
          <p:cNvSpPr>
            <a:spLocks noGrp="1"/>
          </p:cNvSpPr>
          <p:nvPr>
            <p:ph idx="1"/>
          </p:nvPr>
        </p:nvSpPr>
        <p:spPr/>
        <p:txBody>
          <a:bodyPr/>
          <a:lstStyle/>
          <a:p>
            <a:pPr algn="just"/>
            <a:r>
              <a:rPr lang="zh-TW" altLang="zh-TW" dirty="0" smtClean="0"/>
              <a:t>活動主軸可以加入操演官兵眷屬參與家庭日活動，以及依照參與活動客群彈性調整內容。</a:t>
            </a:r>
          </a:p>
          <a:p>
            <a:endParaRPr lang="zh-TW" altLang="en-US" dirty="0"/>
          </a:p>
        </p:txBody>
      </p:sp>
      <p:sp>
        <p:nvSpPr>
          <p:cNvPr id="5" name="日期版面配置區 4"/>
          <p:cNvSpPr>
            <a:spLocks noGrp="1"/>
          </p:cNvSpPr>
          <p:nvPr>
            <p:ph type="dt" sz="half" idx="10"/>
          </p:nvPr>
        </p:nvSpPr>
        <p:spPr/>
        <p:txBody>
          <a:bodyPr/>
          <a:lstStyle/>
          <a:p>
            <a:fld id="{09C82213-E09F-44ED-B916-7B52A227EAED}" type="datetime1">
              <a:rPr lang="zh-TW" altLang="en-US" smtClean="0"/>
              <a:pPr/>
              <a:t>2017/9/2</a:t>
            </a:fld>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28</a:t>
            </a:fld>
            <a:endParaRPr lang="zh-TW" altLang="en-US"/>
          </a:p>
        </p:txBody>
      </p:sp>
    </p:spTree>
    <p:extLst>
      <p:ext uri="{BB962C8B-B14F-4D97-AF65-F5344CB8AC3E}">
        <p14:creationId xmlns:p14="http://schemas.microsoft.com/office/powerpoint/2010/main" val="2937141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活動簡介建議</a:t>
            </a:r>
            <a:endParaRPr lang="zh-TW" altLang="en-US" dirty="0"/>
          </a:p>
        </p:txBody>
      </p:sp>
      <p:sp>
        <p:nvSpPr>
          <p:cNvPr id="3" name="內容版面配置區 2"/>
          <p:cNvSpPr>
            <a:spLocks noGrp="1"/>
          </p:cNvSpPr>
          <p:nvPr>
            <p:ph idx="1"/>
          </p:nvPr>
        </p:nvSpPr>
        <p:spPr/>
        <p:txBody>
          <a:bodyPr>
            <a:normAutofit fontScale="92500" lnSpcReduction="10000"/>
          </a:bodyPr>
          <a:lstStyle/>
          <a:p>
            <a:pPr algn="just"/>
            <a:r>
              <a:rPr lang="zh-TW" altLang="en-US" dirty="0" smtClean="0"/>
              <a:t>活動</a:t>
            </a:r>
            <a:r>
              <a:rPr lang="zh-TW" altLang="zh-TW" dirty="0" smtClean="0"/>
              <a:t>針對應屆高中職、大學畢業生，因</a:t>
            </a:r>
            <a:r>
              <a:rPr lang="zh-TW" altLang="en-US" dirty="0" smtClean="0"/>
              <a:t>應</a:t>
            </a:r>
            <a:r>
              <a:rPr lang="zh-TW" altLang="zh-TW" dirty="0" smtClean="0"/>
              <a:t>七、八、九月為颱風季節，</a:t>
            </a:r>
            <a:r>
              <a:rPr lang="zh-TW" altLang="en-US" dirty="0" smtClean="0"/>
              <a:t>暑假期間無單位進訓流路</a:t>
            </a:r>
            <a:r>
              <a:rPr lang="zh-TW" altLang="zh-TW" dirty="0" smtClean="0"/>
              <a:t>，故可將活動舉辦在寒假期間。</a:t>
            </a:r>
          </a:p>
          <a:p>
            <a:pPr algn="just"/>
            <a:r>
              <a:rPr lang="zh-TW" altLang="zh-TW" dirty="0" smtClean="0"/>
              <a:t>發展有主題性的行程，例如</a:t>
            </a:r>
            <a:r>
              <a:rPr lang="en-US" altLang="zh-TW" dirty="0" smtClean="0"/>
              <a:t>Team building</a:t>
            </a:r>
            <a:r>
              <a:rPr lang="zh-TW" altLang="zh-TW" dirty="0" smtClean="0"/>
              <a:t>活動。</a:t>
            </a:r>
            <a:endParaRPr lang="en-US" altLang="zh-TW" dirty="0" smtClean="0"/>
          </a:p>
          <a:p>
            <a:pPr algn="just"/>
            <a:r>
              <a:rPr lang="zh-TW" altLang="zh-TW" dirty="0" smtClean="0"/>
              <a:t>活動期間安排讓招募員針對軍旅生涯規畫及待遇做說明，利用簡報有系統的向民眾介紹國軍招募班隊以及部隊現況等。</a:t>
            </a:r>
            <a:endParaRPr lang="en-US" altLang="zh-TW" dirty="0" smtClean="0"/>
          </a:p>
          <a:p>
            <a:pPr algn="just"/>
            <a:r>
              <a:rPr lang="zh-TW" altLang="en-US" dirty="0" smtClean="0"/>
              <a:t>參演官兵舉辦</a:t>
            </a:r>
            <a:r>
              <a:rPr lang="zh-TW" altLang="zh-TW" dirty="0" smtClean="0"/>
              <a:t>家庭日建議由基地裁判組依照</a:t>
            </a:r>
            <a:r>
              <a:rPr lang="zh-TW" altLang="en-US" dirty="0" smtClean="0"/>
              <a:t>連隊</a:t>
            </a:r>
            <a:r>
              <a:rPr lang="zh-TW" altLang="zh-TW" dirty="0" smtClean="0"/>
              <a:t>士氣、主官指導作為、裝備妥善率以及訓練成效做考核</a:t>
            </a:r>
            <a:r>
              <a:rPr lang="zh-TW" altLang="en-US" dirty="0" smtClean="0"/>
              <a:t>及遴選</a:t>
            </a:r>
            <a:r>
              <a:rPr lang="zh-TW" altLang="zh-TW" dirty="0" smtClean="0"/>
              <a:t>。</a:t>
            </a:r>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29</a:t>
            </a:fld>
            <a:endParaRPr lang="en-US" dirty="0"/>
          </a:p>
        </p:txBody>
      </p:sp>
    </p:spTree>
    <p:extLst>
      <p:ext uri="{BB962C8B-B14F-4D97-AF65-F5344CB8AC3E}">
        <p14:creationId xmlns:p14="http://schemas.microsoft.com/office/powerpoint/2010/main" val="1694857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p:txBody>
          <a:bodyPr/>
          <a:lstStyle/>
          <a:p>
            <a:r>
              <a:rPr lang="zh-TW" altLang="en-US" smtClean="0"/>
              <a:t>緒論</a:t>
            </a:r>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a:t>
            </a:fld>
            <a:endParaRPr lang="en-US" dirty="0"/>
          </a:p>
        </p:txBody>
      </p:sp>
    </p:spTree>
    <p:extLst>
      <p:ext uri="{BB962C8B-B14F-4D97-AF65-F5344CB8AC3E}">
        <p14:creationId xmlns:p14="http://schemas.microsoft.com/office/powerpoint/2010/main" val="249911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smtClean="0"/>
              <a:t>活動內容建議</a:t>
            </a:r>
            <a:endParaRPr lang="zh-TW" altLang="en-US" dirty="0"/>
          </a:p>
        </p:txBody>
      </p:sp>
      <p:sp>
        <p:nvSpPr>
          <p:cNvPr id="7" name="內容版面配置區 6"/>
          <p:cNvSpPr>
            <a:spLocks noGrp="1"/>
          </p:cNvSpPr>
          <p:nvPr>
            <p:ph idx="1"/>
          </p:nvPr>
        </p:nvSpPr>
        <p:spPr/>
        <p:txBody>
          <a:bodyPr/>
          <a:lstStyle/>
          <a:p>
            <a:pPr algn="just"/>
            <a:r>
              <a:rPr lang="zh-TW" altLang="zh-TW" dirty="0" smtClean="0"/>
              <a:t>操演過程中要實施手機管制。</a:t>
            </a:r>
          </a:p>
          <a:p>
            <a:pPr algn="just"/>
            <a:r>
              <a:rPr lang="zh-TW" altLang="zh-TW" dirty="0" smtClean="0"/>
              <a:t>操演為維護當地水土保持，</a:t>
            </a:r>
            <a:r>
              <a:rPr lang="zh-TW" altLang="en-US" dirty="0" smtClean="0"/>
              <a:t>採取輪流射擊山頭</a:t>
            </a:r>
            <a:r>
              <a:rPr lang="zh-TW" altLang="zh-TW" dirty="0" smtClean="0"/>
              <a:t>。</a:t>
            </a:r>
            <a:endParaRPr lang="en-US" altLang="zh-TW" dirty="0" smtClean="0"/>
          </a:p>
          <a:p>
            <a:pPr algn="just"/>
            <a:r>
              <a:rPr lang="zh-TW" altLang="zh-TW" dirty="0" smtClean="0"/>
              <a:t>可配合陸戰隊兩棲偵搜大隊流路開放參觀。</a:t>
            </a:r>
            <a:endParaRPr lang="en-US" altLang="zh-TW" dirty="0" smtClean="0"/>
          </a:p>
          <a:p>
            <a:pPr algn="just"/>
            <a:r>
              <a:rPr lang="zh-TW" altLang="zh-TW" dirty="0" smtClean="0"/>
              <a:t>採洋蔥</a:t>
            </a:r>
            <a:r>
              <a:rPr lang="zh-TW" altLang="en-US" dirty="0" smtClean="0"/>
              <a:t>有其危險性，</a:t>
            </a:r>
            <a:r>
              <a:rPr lang="zh-TW" altLang="zh-TW" dirty="0" smtClean="0"/>
              <a:t>參與活動全程配戴護目鏡，並且</a:t>
            </a:r>
            <a:r>
              <a:rPr lang="zh-TW" altLang="en-US" dirty="0" smtClean="0"/>
              <a:t>必須</a:t>
            </a:r>
            <a:r>
              <a:rPr lang="zh-TW" altLang="zh-TW" dirty="0" smtClean="0"/>
              <a:t>辦理保險。</a:t>
            </a:r>
            <a:endParaRPr lang="en-US" altLang="zh-TW" dirty="0" smtClean="0"/>
          </a:p>
          <a:p>
            <a:pPr algn="just"/>
            <a:r>
              <a:rPr lang="zh-TW" altLang="zh-TW" dirty="0" smtClean="0"/>
              <a:t>採蔥活動可以與當地觀光農場結合。</a:t>
            </a:r>
            <a:endParaRPr lang="en-US" altLang="zh-TW" dirty="0" smtClean="0"/>
          </a:p>
          <a:p>
            <a:pPr algn="just"/>
            <a:r>
              <a:rPr lang="zh-TW" altLang="zh-TW" dirty="0" smtClean="0"/>
              <a:t>伙食體驗活動可以把軍隊特色凸顯。</a:t>
            </a:r>
          </a:p>
          <a:p>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30</a:t>
            </a:fld>
            <a:endParaRPr lang="en-US" dirty="0"/>
          </a:p>
        </p:txBody>
      </p:sp>
    </p:spTree>
    <p:extLst>
      <p:ext uri="{BB962C8B-B14F-4D97-AF65-F5344CB8AC3E}">
        <p14:creationId xmlns:p14="http://schemas.microsoft.com/office/powerpoint/2010/main" val="39192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人力配置建議</a:t>
            </a:r>
            <a:endParaRPr lang="zh-TW" altLang="en-US" dirty="0"/>
          </a:p>
        </p:txBody>
      </p:sp>
      <p:sp>
        <p:nvSpPr>
          <p:cNvPr id="3" name="內容版面配置區 2"/>
          <p:cNvSpPr>
            <a:spLocks noGrp="1"/>
          </p:cNvSpPr>
          <p:nvPr>
            <p:ph idx="1"/>
          </p:nvPr>
        </p:nvSpPr>
        <p:spPr/>
        <p:txBody>
          <a:bodyPr/>
          <a:lstStyle/>
          <a:p>
            <a:pPr algn="just"/>
            <a:r>
              <a:rPr lang="zh-TW" altLang="zh-TW" dirty="0" smtClean="0"/>
              <a:t>動態操演期間國人確實管制於參觀台，避免部隊操演過程中產生人員維安問題，並影響演練時序進行。</a:t>
            </a:r>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31</a:t>
            </a:fld>
            <a:endParaRPr lang="en-US" dirty="0"/>
          </a:p>
        </p:txBody>
      </p:sp>
    </p:spTree>
    <p:extLst>
      <p:ext uri="{BB962C8B-B14F-4D97-AF65-F5344CB8AC3E}">
        <p14:creationId xmlns:p14="http://schemas.microsoft.com/office/powerpoint/2010/main" val="3239418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場地規劃建議</a:t>
            </a:r>
            <a:endParaRPr lang="zh-TW" altLang="en-US" dirty="0"/>
          </a:p>
        </p:txBody>
      </p:sp>
      <p:sp>
        <p:nvSpPr>
          <p:cNvPr id="3" name="內容版面配置區 2"/>
          <p:cNvSpPr>
            <a:spLocks noGrp="1"/>
          </p:cNvSpPr>
          <p:nvPr>
            <p:ph idx="1"/>
          </p:nvPr>
        </p:nvSpPr>
        <p:spPr/>
        <p:txBody>
          <a:bodyPr/>
          <a:lstStyle/>
          <a:p>
            <a:r>
              <a:rPr lang="zh-TW" altLang="en-US" smtClean="0"/>
              <a:t>無</a:t>
            </a:r>
            <a:endParaRPr lang="zh-TW" altLang="en-US" dirty="0"/>
          </a:p>
        </p:txBody>
      </p:sp>
      <p:sp>
        <p:nvSpPr>
          <p:cNvPr id="4" name="日期版面配置區 3"/>
          <p:cNvSpPr>
            <a:spLocks noGrp="1"/>
          </p:cNvSpPr>
          <p:nvPr>
            <p:ph type="dt" sz="half" idx="10"/>
          </p:nvPr>
        </p:nvSpPr>
        <p:spPr>
          <a:xfrm>
            <a:off x="0" y="6453336"/>
            <a:ext cx="2133600" cy="365125"/>
          </a:xfrm>
        </p:spPr>
        <p:txBody>
          <a:bodyPr/>
          <a:lstStyle/>
          <a:p>
            <a:fld id="{82245EFD-0F77-4ABF-A72E-3E2E24D8F195}" type="datetime1">
              <a:rPr lang="zh-TW" altLang="en-US" smtClean="0"/>
              <a:t>2017/9/2</a:t>
            </a:fld>
            <a:endParaRPr lang="en-US" dirty="0"/>
          </a:p>
        </p:txBody>
      </p:sp>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32</a:t>
            </a:fld>
            <a:endParaRPr lang="en-US" dirty="0"/>
          </a:p>
        </p:txBody>
      </p:sp>
    </p:spTree>
    <p:extLst>
      <p:ext uri="{BB962C8B-B14F-4D97-AF65-F5344CB8AC3E}">
        <p14:creationId xmlns:p14="http://schemas.microsoft.com/office/powerpoint/2010/main" val="321349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宣傳計畫建議</a:t>
            </a:r>
            <a:endParaRPr lang="zh-TW" altLang="en-US" dirty="0"/>
          </a:p>
        </p:txBody>
      </p:sp>
      <p:sp>
        <p:nvSpPr>
          <p:cNvPr id="3" name="內容版面配置區 2"/>
          <p:cNvSpPr>
            <a:spLocks noGrp="1"/>
          </p:cNvSpPr>
          <p:nvPr>
            <p:ph idx="1"/>
          </p:nvPr>
        </p:nvSpPr>
        <p:spPr/>
        <p:txBody>
          <a:bodyPr/>
          <a:lstStyle/>
          <a:p>
            <a:pPr algn="just"/>
            <a:r>
              <a:rPr lang="zh-TW" altLang="zh-TW" dirty="0" smtClean="0"/>
              <a:t>實彈操演課目前會向屏南有限公司購買三日廣告公告實彈射擊期程及管制時間</a:t>
            </a:r>
            <a:r>
              <a:rPr lang="zh-TW" altLang="en-US" dirty="0" smtClean="0"/>
              <a:t>，故活動也可藉此宣傳</a:t>
            </a:r>
            <a:r>
              <a:rPr lang="zh-TW" altLang="zh-TW" dirty="0" smtClean="0"/>
              <a:t>。</a:t>
            </a:r>
            <a:endParaRPr lang="en-US" altLang="zh-TW" dirty="0" smtClean="0"/>
          </a:p>
          <a:p>
            <a:pPr algn="just"/>
            <a:r>
              <a:rPr lang="zh-TW" altLang="zh-TW" dirty="0" smtClean="0"/>
              <a:t>受限於參觀台場地大小限制，故參與活動人數要做好控管。</a:t>
            </a:r>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33</a:t>
            </a:fld>
            <a:endParaRPr lang="en-US" dirty="0"/>
          </a:p>
        </p:txBody>
      </p:sp>
    </p:spTree>
    <p:extLst>
      <p:ext uri="{BB962C8B-B14F-4D97-AF65-F5344CB8AC3E}">
        <p14:creationId xmlns:p14="http://schemas.microsoft.com/office/powerpoint/2010/main" val="251790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預算計畫建議</a:t>
            </a:r>
            <a:endParaRPr lang="zh-TW" altLang="en-US" dirty="0"/>
          </a:p>
        </p:txBody>
      </p:sp>
      <p:sp>
        <p:nvSpPr>
          <p:cNvPr id="3" name="內容版面配置區 2"/>
          <p:cNvSpPr>
            <a:spLocks noGrp="1"/>
          </p:cNvSpPr>
          <p:nvPr>
            <p:ph idx="1"/>
          </p:nvPr>
        </p:nvSpPr>
        <p:spPr/>
        <p:txBody>
          <a:bodyPr/>
          <a:lstStyle/>
          <a:p>
            <a:r>
              <a:rPr lang="zh-TW" altLang="en-US" smtClean="0"/>
              <a:t>無</a:t>
            </a:r>
            <a:endParaRPr lang="zh-TW" altLang="en-US" dirty="0"/>
          </a:p>
        </p:txBody>
      </p:sp>
      <p:sp>
        <p:nvSpPr>
          <p:cNvPr id="4" name="日期版面配置區 3"/>
          <p:cNvSpPr>
            <a:spLocks noGrp="1"/>
          </p:cNvSpPr>
          <p:nvPr>
            <p:ph type="dt" sz="half" idx="10"/>
          </p:nvPr>
        </p:nvSpPr>
        <p:spPr>
          <a:xfrm>
            <a:off x="0" y="6453336"/>
            <a:ext cx="2133600" cy="365125"/>
          </a:xfrm>
        </p:spPr>
        <p:txBody>
          <a:bodyPr/>
          <a:lstStyle/>
          <a:p>
            <a:fld id="{82245EFD-0F77-4ABF-A72E-3E2E24D8F195}" type="datetime1">
              <a:rPr lang="zh-TW" altLang="en-US" smtClean="0"/>
              <a:t>2017/9/2</a:t>
            </a:fld>
            <a:endParaRPr lang="en-US" dirty="0"/>
          </a:p>
        </p:txBody>
      </p:sp>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34</a:t>
            </a:fld>
            <a:endParaRPr lang="en-US" dirty="0"/>
          </a:p>
        </p:txBody>
      </p:sp>
    </p:spTree>
    <p:extLst>
      <p:ext uri="{BB962C8B-B14F-4D97-AF65-F5344CB8AC3E}">
        <p14:creationId xmlns:p14="http://schemas.microsoft.com/office/powerpoint/2010/main" val="323358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保密規畫建議</a:t>
            </a:r>
            <a:endParaRPr lang="zh-TW" altLang="en-US" dirty="0"/>
          </a:p>
        </p:txBody>
      </p:sp>
      <p:sp>
        <p:nvSpPr>
          <p:cNvPr id="3" name="內容版面配置區 2"/>
          <p:cNvSpPr>
            <a:spLocks noGrp="1"/>
          </p:cNvSpPr>
          <p:nvPr>
            <p:ph idx="1"/>
          </p:nvPr>
        </p:nvSpPr>
        <p:spPr/>
        <p:txBody>
          <a:bodyPr/>
          <a:lstStyle/>
          <a:p>
            <a:pPr algn="just"/>
            <a:r>
              <a:rPr lang="zh-TW" altLang="zh-TW" dirty="0" smtClean="0"/>
              <a:t>參與活動應限制</a:t>
            </a:r>
            <a:r>
              <a:rPr lang="zh-TW" altLang="en-US" dirty="0" smtClean="0"/>
              <a:t>為</a:t>
            </a:r>
            <a:r>
              <a:rPr lang="zh-TW" altLang="zh-TW" dirty="0" smtClean="0"/>
              <a:t>我國國民</a:t>
            </a:r>
            <a:r>
              <a:rPr lang="zh-TW" altLang="en-US" dirty="0" smtClean="0"/>
              <a:t>（持有中華民國身分證）</a:t>
            </a:r>
            <a:r>
              <a:rPr lang="zh-TW" altLang="zh-TW" dirty="0" smtClean="0"/>
              <a:t>。</a:t>
            </a:r>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35</a:t>
            </a:fld>
            <a:endParaRPr lang="en-US" dirty="0"/>
          </a:p>
        </p:txBody>
      </p:sp>
    </p:spTree>
    <p:extLst>
      <p:ext uri="{BB962C8B-B14F-4D97-AF65-F5344CB8AC3E}">
        <p14:creationId xmlns:p14="http://schemas.microsoft.com/office/powerpoint/2010/main" val="2231931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活動安全建議</a:t>
            </a:r>
            <a:endParaRPr lang="zh-TW" altLang="en-US" dirty="0"/>
          </a:p>
        </p:txBody>
      </p:sp>
      <p:sp>
        <p:nvSpPr>
          <p:cNvPr id="3" name="內容版面配置區 2"/>
          <p:cNvSpPr>
            <a:spLocks noGrp="1"/>
          </p:cNvSpPr>
          <p:nvPr>
            <p:ph idx="1"/>
          </p:nvPr>
        </p:nvSpPr>
        <p:spPr/>
        <p:txBody>
          <a:bodyPr/>
          <a:lstStyle/>
          <a:p>
            <a:r>
              <a:rPr lang="zh-TW" altLang="en-US" smtClean="0"/>
              <a:t>無</a:t>
            </a:r>
            <a:endParaRPr lang="zh-TW" altLang="en-US" dirty="0"/>
          </a:p>
        </p:txBody>
      </p:sp>
      <p:sp>
        <p:nvSpPr>
          <p:cNvPr id="4" name="日期版面配置區 3"/>
          <p:cNvSpPr>
            <a:spLocks noGrp="1"/>
          </p:cNvSpPr>
          <p:nvPr>
            <p:ph type="dt" sz="half" idx="10"/>
          </p:nvPr>
        </p:nvSpPr>
        <p:spPr>
          <a:xfrm>
            <a:off x="0" y="6453336"/>
            <a:ext cx="2133600" cy="365125"/>
          </a:xfrm>
        </p:spPr>
        <p:txBody>
          <a:bodyPr/>
          <a:lstStyle/>
          <a:p>
            <a:fld id="{82245EFD-0F77-4ABF-A72E-3E2E24D8F195}" type="datetime1">
              <a:rPr lang="zh-TW" altLang="en-US" smtClean="0"/>
              <a:t>2017/9/2</a:t>
            </a:fld>
            <a:endParaRPr lang="en-US" dirty="0"/>
          </a:p>
        </p:txBody>
      </p:sp>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36</a:t>
            </a:fld>
            <a:endParaRPr lang="en-US" dirty="0"/>
          </a:p>
        </p:txBody>
      </p:sp>
    </p:spTree>
    <p:extLst>
      <p:ext uri="{BB962C8B-B14F-4D97-AF65-F5344CB8AC3E}">
        <p14:creationId xmlns:p14="http://schemas.microsoft.com/office/powerpoint/2010/main" val="80337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招募成效建議</a:t>
            </a:r>
            <a:endParaRPr lang="zh-TW" altLang="zh-TW" dirty="0"/>
          </a:p>
        </p:txBody>
      </p:sp>
      <p:sp>
        <p:nvSpPr>
          <p:cNvPr id="3" name="內容版面配置區 2"/>
          <p:cNvSpPr>
            <a:spLocks noGrp="1"/>
          </p:cNvSpPr>
          <p:nvPr>
            <p:ph idx="1"/>
          </p:nvPr>
        </p:nvSpPr>
        <p:spPr/>
        <p:txBody>
          <a:bodyPr/>
          <a:lstStyle/>
          <a:p>
            <a:pPr algn="just"/>
            <a:r>
              <a:rPr lang="zh-TW" altLang="zh-TW" dirty="0" smtClean="0"/>
              <a:t>各個部隊都有招募成效壓力，</a:t>
            </a:r>
            <a:r>
              <a:rPr lang="zh-TW" altLang="en-US" dirty="0" smtClean="0"/>
              <a:t>操演單位</a:t>
            </a:r>
            <a:r>
              <a:rPr lang="zh-TW" altLang="zh-TW" dirty="0" smtClean="0"/>
              <a:t>期望獲得的招募成效。</a:t>
            </a:r>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37</a:t>
            </a:fld>
            <a:endParaRPr lang="en-US" dirty="0"/>
          </a:p>
        </p:txBody>
      </p:sp>
    </p:spTree>
    <p:extLst>
      <p:ext uri="{BB962C8B-B14F-4D97-AF65-F5344CB8AC3E}">
        <p14:creationId xmlns:p14="http://schemas.microsoft.com/office/powerpoint/2010/main" val="864025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活動成效建議</a:t>
            </a:r>
            <a:endParaRPr lang="zh-TW" altLang="en-US" dirty="0"/>
          </a:p>
        </p:txBody>
      </p:sp>
      <p:sp>
        <p:nvSpPr>
          <p:cNvPr id="3" name="內容版面配置區 2"/>
          <p:cNvSpPr>
            <a:spLocks noGrp="1"/>
          </p:cNvSpPr>
          <p:nvPr>
            <p:ph idx="1"/>
          </p:nvPr>
        </p:nvSpPr>
        <p:spPr/>
        <p:txBody>
          <a:bodyPr/>
          <a:lstStyle/>
          <a:p>
            <a:r>
              <a:rPr lang="zh-TW" altLang="en-US" smtClean="0"/>
              <a:t>無</a:t>
            </a:r>
            <a:endParaRPr lang="zh-TW" altLang="en-US" dirty="0"/>
          </a:p>
        </p:txBody>
      </p:sp>
      <p:sp>
        <p:nvSpPr>
          <p:cNvPr id="4" name="日期版面配置區 3"/>
          <p:cNvSpPr>
            <a:spLocks noGrp="1"/>
          </p:cNvSpPr>
          <p:nvPr>
            <p:ph type="dt" sz="half" idx="10"/>
          </p:nvPr>
        </p:nvSpPr>
        <p:spPr>
          <a:xfrm>
            <a:off x="0" y="6453336"/>
            <a:ext cx="2133600" cy="365125"/>
          </a:xfrm>
        </p:spPr>
        <p:txBody>
          <a:bodyPr/>
          <a:lstStyle/>
          <a:p>
            <a:fld id="{82245EFD-0F77-4ABF-A72E-3E2E24D8F195}" type="datetime1">
              <a:rPr lang="zh-TW" altLang="en-US" smtClean="0"/>
              <a:t>2017/9/2</a:t>
            </a:fld>
            <a:endParaRPr lang="en-US" dirty="0"/>
          </a:p>
        </p:txBody>
      </p:sp>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38</a:t>
            </a:fld>
            <a:endParaRPr lang="en-US" dirty="0"/>
          </a:p>
        </p:txBody>
      </p:sp>
    </p:spTree>
    <p:extLst>
      <p:ext uri="{BB962C8B-B14F-4D97-AF65-F5344CB8AC3E}">
        <p14:creationId xmlns:p14="http://schemas.microsoft.com/office/powerpoint/2010/main" val="345272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a:t>
            </a:r>
            <a:r>
              <a:rPr lang="zh-TW" altLang="zh-TW" dirty="0" smtClean="0"/>
              <a:t>活動</a:t>
            </a:r>
            <a:r>
              <a:rPr lang="zh-TW" altLang="zh-TW" dirty="0" smtClean="0"/>
              <a:t>規劃</a:t>
            </a:r>
            <a:r>
              <a:rPr lang="en-US" altLang="zh-TW" dirty="0" smtClean="0"/>
              <a:t>(</a:t>
            </a:r>
            <a:r>
              <a:rPr lang="zh-TW" altLang="zh-TW" dirty="0" smtClean="0"/>
              <a:t>修正版本</a:t>
            </a:r>
            <a:r>
              <a:rPr lang="en-US" altLang="zh-TW" dirty="0" smtClean="0"/>
              <a:t>)</a:t>
            </a:r>
            <a:endParaRPr lang="zh-TW" altLang="en-US" dirty="0"/>
          </a:p>
        </p:txBody>
      </p:sp>
      <p:sp>
        <p:nvSpPr>
          <p:cNvPr id="3" name="內容版面配置區 2"/>
          <p:cNvSpPr>
            <a:spLocks noGrp="1"/>
          </p:cNvSpPr>
          <p:nvPr>
            <p:ph idx="1"/>
          </p:nvPr>
        </p:nvSpPr>
        <p:spPr/>
        <p:txBody>
          <a:bodyPr/>
          <a:lstStyle/>
          <a:p>
            <a:pPr algn="just"/>
            <a:r>
              <a:rPr lang="zh-TW" altLang="en-US" dirty="0" smtClean="0"/>
              <a:t> </a:t>
            </a:r>
            <a:r>
              <a:rPr lang="zh-TW" altLang="zh-TW" dirty="0" smtClean="0"/>
              <a:t>教育是最廉價的國防，目的主要為有效提升全民國防意識，以爭取支持國防施政作為</a:t>
            </a:r>
            <a:r>
              <a:rPr lang="zh-TW" altLang="en-US" dirty="0" smtClean="0"/>
              <a:t>。</a:t>
            </a:r>
            <a:endParaRPr lang="en-US" altLang="zh-TW" dirty="0" smtClean="0"/>
          </a:p>
          <a:p>
            <a:pPr algn="just"/>
            <a:r>
              <a:rPr lang="zh-TW" altLang="en-US" dirty="0" smtClean="0"/>
              <a:t>而本計畫</a:t>
            </a:r>
            <a:r>
              <a:rPr lang="zh-TW" altLang="zh-TW" dirty="0" smtClean="0"/>
              <a:t>配合三軍聯訓基地部隊動態操演（含實彈射擊），基於不影響鑑測</a:t>
            </a:r>
            <a:r>
              <a:rPr lang="zh-TW" altLang="en-US" dirty="0" smtClean="0"/>
              <a:t>及安全性</a:t>
            </a:r>
            <a:r>
              <a:rPr lang="zh-TW" altLang="zh-TW" dirty="0" smtClean="0"/>
              <a:t>，辦理參訪活動，</a:t>
            </a:r>
            <a:r>
              <a:rPr lang="zh-TW" altLang="en-US" dirty="0" smtClean="0"/>
              <a:t>期望提升國人全民國防意識及國軍形象，並透過實際工作預覽方式讓有志青年可以進一步了解部隊生活。</a:t>
            </a:r>
            <a:endParaRPr lang="en-US" altLang="zh-TW"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39</a:t>
            </a:fld>
            <a:endParaRPr lang="en-US" dirty="0"/>
          </a:p>
        </p:txBody>
      </p:sp>
    </p:spTree>
    <p:extLst>
      <p:ext uri="{BB962C8B-B14F-4D97-AF65-F5344CB8AC3E}">
        <p14:creationId xmlns:p14="http://schemas.microsoft.com/office/powerpoint/2010/main" val="324817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smtClean="0"/>
              <a:t>研究動機</a:t>
            </a:r>
            <a:endParaRPr lang="zh-TW"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785286920"/>
              </p:ext>
            </p:extLst>
          </p:nvPr>
        </p:nvGraphicFramePr>
        <p:xfrm>
          <a:off x="250825" y="1052513"/>
          <a:ext cx="8651875" cy="446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D3850B94-3573-46F9-A608-221532A882A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a:t>
            </a:fld>
            <a:endParaRPr lang="en-US" dirty="0"/>
          </a:p>
        </p:txBody>
      </p:sp>
    </p:spTree>
    <p:extLst>
      <p:ext uri="{BB962C8B-B14F-4D97-AF65-F5344CB8AC3E}">
        <p14:creationId xmlns:p14="http://schemas.microsoft.com/office/powerpoint/2010/main" val="713388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3.3.1</a:t>
            </a:r>
            <a:r>
              <a:rPr lang="zh-TW" altLang="en-US" smtClean="0"/>
              <a:t>活動規劃</a:t>
            </a:r>
            <a:endParaRPr lang="zh-TW" altLang="en-US" dirty="0"/>
          </a:p>
        </p:txBody>
      </p:sp>
      <p:sp>
        <p:nvSpPr>
          <p:cNvPr id="3" name="內容版面配置區 2"/>
          <p:cNvSpPr>
            <a:spLocks noGrp="1"/>
          </p:cNvSpPr>
          <p:nvPr>
            <p:ph idx="4294967295"/>
          </p:nvPr>
        </p:nvSpPr>
        <p:spPr>
          <a:xfrm>
            <a:off x="457200" y="1484784"/>
            <a:ext cx="8363272" cy="4464496"/>
          </a:xfrm>
        </p:spPr>
        <p:txBody>
          <a:bodyPr/>
          <a:lstStyle/>
          <a:p>
            <a:r>
              <a:rPr lang="zh-TW" altLang="zh-TW" smtClean="0"/>
              <a:t>活動規劃</a:t>
            </a:r>
            <a:endParaRPr lang="en-US" altLang="zh-TW" smtClean="0"/>
          </a:p>
          <a:p>
            <a:pPr lvl="1"/>
            <a:r>
              <a:rPr lang="zh-TW" altLang="zh-TW" smtClean="0"/>
              <a:t>青年學子部隊體驗營</a:t>
            </a:r>
            <a:endParaRPr lang="en-US" altLang="zh-TW" smtClean="0"/>
          </a:p>
          <a:p>
            <a:pPr lvl="1"/>
            <a:r>
              <a:rPr lang="zh-TW" altLang="zh-TW" smtClean="0"/>
              <a:t>部隊動態操演（含實彈射擊）與解說</a:t>
            </a:r>
            <a:endParaRPr lang="en-US" altLang="zh-TW" smtClean="0"/>
          </a:p>
          <a:p>
            <a:pPr lvl="1"/>
            <a:r>
              <a:rPr lang="zh-TW" altLang="zh-TW" smtClean="0"/>
              <a:t>體驗互動</a:t>
            </a:r>
            <a:endParaRPr lang="en-US" altLang="zh-TW" smtClean="0"/>
          </a:p>
          <a:p>
            <a:pPr lvl="1"/>
            <a:r>
              <a:rPr lang="zh-TW" altLang="zh-TW" smtClean="0"/>
              <a:t>部隊版米其林伙食體驗</a:t>
            </a:r>
            <a:endParaRPr lang="zh-TW" altLang="en-US" dirty="0"/>
          </a:p>
        </p:txBody>
      </p:sp>
      <p:sp>
        <p:nvSpPr>
          <p:cNvPr id="4" name="日期版面配置區 3"/>
          <p:cNvSpPr>
            <a:spLocks noGrp="1"/>
          </p:cNvSpPr>
          <p:nvPr>
            <p:ph type="dt" sz="half" idx="10"/>
          </p:nvPr>
        </p:nvSpPr>
        <p:spPr>
          <a:xfrm>
            <a:off x="0" y="6453336"/>
            <a:ext cx="2133600" cy="365125"/>
          </a:xfrm>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a:xfrm>
            <a:off x="7010400" y="6592267"/>
            <a:ext cx="2133600" cy="365125"/>
          </a:xfrm>
        </p:spPr>
        <p:txBody>
          <a:bodyPr/>
          <a:lstStyle/>
          <a:p>
            <a:fld id="{73DA0BB7-265A-403C-9275-D587AB510EDC}" type="slidenum">
              <a:rPr lang="en-US" altLang="zh-TW" smtClean="0"/>
              <a:pPr/>
              <a:t>40</a:t>
            </a:fld>
            <a:endParaRPr lang="en-US" dirty="0"/>
          </a:p>
        </p:txBody>
      </p:sp>
    </p:spTree>
    <p:extLst>
      <p:ext uri="{BB962C8B-B14F-4D97-AF65-F5344CB8AC3E}">
        <p14:creationId xmlns:p14="http://schemas.microsoft.com/office/powerpoint/2010/main" val="299625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活動規劃</a:t>
            </a:r>
            <a:r>
              <a:rPr lang="en-US" altLang="zh-TW" smtClean="0"/>
              <a:t>(1/2)</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169172411"/>
              </p:ext>
            </p:extLst>
          </p:nvPr>
        </p:nvGraphicFramePr>
        <p:xfrm>
          <a:off x="250825" y="1052513"/>
          <a:ext cx="8652208" cy="4922520"/>
        </p:xfrm>
        <a:graphic>
          <a:graphicData uri="http://schemas.openxmlformats.org/drawingml/2006/table">
            <a:tbl>
              <a:tblPr firstRow="1" bandRow="1">
                <a:tableStyleId>{9DCAF9ED-07DC-4A11-8D7F-57B35C25682E}</a:tableStyleId>
              </a:tblPr>
              <a:tblGrid>
                <a:gridCol w="1649608"/>
                <a:gridCol w="4618736"/>
                <a:gridCol w="1266428"/>
                <a:gridCol w="1117436"/>
              </a:tblGrid>
              <a:tr h="370840">
                <a:tc>
                  <a:txBody>
                    <a:bodyPr/>
                    <a:lstStyle/>
                    <a:p>
                      <a:pPr algn="ctr"/>
                      <a:r>
                        <a:rPr lang="zh-TW" altLang="zh-TW" sz="2000" kern="1200" dirty="0" smtClean="0">
                          <a:effectLst/>
                        </a:rPr>
                        <a:t>活動類型</a:t>
                      </a:r>
                      <a:endParaRPr lang="zh-TW" altLang="en-US" sz="2000" dirty="0">
                        <a:latin typeface="微軟正黑體" panose="020B0604030504040204" pitchFamily="34" charset="-120"/>
                        <a:ea typeface="微軟正黑體" panose="020B0604030504040204" pitchFamily="34" charset="-120"/>
                      </a:endParaRPr>
                    </a:p>
                  </a:txBody>
                  <a:tcPr marL="94599" marR="94599"/>
                </a:tc>
                <a:tc>
                  <a:txBody>
                    <a:bodyPr/>
                    <a:lstStyle/>
                    <a:p>
                      <a:pPr algn="ctr"/>
                      <a:r>
                        <a:rPr lang="zh-TW" altLang="zh-TW" sz="2000" kern="1200" dirty="0" smtClean="0">
                          <a:effectLst/>
                        </a:rPr>
                        <a:t>活動內容</a:t>
                      </a:r>
                      <a:endParaRPr lang="zh-TW" altLang="en-US" sz="2000" dirty="0">
                        <a:latin typeface="微軟正黑體" panose="020B0604030504040204" pitchFamily="34" charset="-120"/>
                        <a:ea typeface="微軟正黑體" panose="020B0604030504040204" pitchFamily="34" charset="-120"/>
                      </a:endParaRPr>
                    </a:p>
                  </a:txBody>
                  <a:tcPr marL="94599" marR="94599"/>
                </a:tc>
                <a:tc>
                  <a:txBody>
                    <a:bodyPr/>
                    <a:lstStyle/>
                    <a:p>
                      <a:pPr algn="ctr"/>
                      <a:r>
                        <a:rPr lang="zh-TW" altLang="zh-TW" sz="2000" kern="1200" dirty="0" smtClean="0">
                          <a:effectLst/>
                        </a:rPr>
                        <a:t>適用期程</a:t>
                      </a:r>
                      <a:endParaRPr lang="zh-TW" altLang="en-US" sz="2000" dirty="0">
                        <a:latin typeface="微軟正黑體" panose="020B0604030504040204" pitchFamily="34" charset="-120"/>
                        <a:ea typeface="微軟正黑體" panose="020B0604030504040204" pitchFamily="34" charset="-120"/>
                      </a:endParaRPr>
                    </a:p>
                  </a:txBody>
                  <a:tcPr marL="94599" marR="94599"/>
                </a:tc>
                <a:tc>
                  <a:txBody>
                    <a:bodyPr/>
                    <a:lstStyle/>
                    <a:p>
                      <a:pPr algn="ctr">
                        <a:spcAft>
                          <a:spcPts val="0"/>
                        </a:spcAft>
                      </a:pPr>
                      <a:r>
                        <a:rPr lang="zh-TW" sz="2000" kern="100" dirty="0">
                          <a:effectLst/>
                        </a:rPr>
                        <a:t>活動對象</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8394" marR="18394" marT="0" marB="0" anchor="ctr"/>
                </a:tc>
              </a:tr>
              <a:tr h="370840">
                <a:tc>
                  <a:txBody>
                    <a:bodyPr/>
                    <a:lstStyle/>
                    <a:p>
                      <a:pPr algn="ctr">
                        <a:spcAft>
                          <a:spcPts val="0"/>
                        </a:spcAft>
                      </a:pPr>
                      <a:r>
                        <a:rPr lang="zh-TW" sz="2100" kern="1200" dirty="0">
                          <a:effectLst/>
                        </a:rPr>
                        <a:t>青年學子部隊體驗營</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8394" marR="18394" marT="0" marB="0" anchor="ctr"/>
                </a:tc>
                <a:tc>
                  <a:txBody>
                    <a:bodyPr/>
                    <a:lstStyle/>
                    <a:p>
                      <a:pPr algn="l"/>
                      <a:r>
                        <a:rPr lang="zh-TW" altLang="zh-TW" sz="2100" kern="1200" dirty="0" smtClean="0">
                          <a:effectLst/>
                        </a:rPr>
                        <a:t>安排應屆畢業高中生（或大學生）兩天一夜參訪營區活動，安排心理素質</a:t>
                      </a:r>
                      <a:r>
                        <a:rPr lang="zh-TW" altLang="en-US" sz="2100" kern="1200" dirty="0" smtClean="0">
                          <a:effectLst/>
                        </a:rPr>
                        <a:t>及部隊觀摩</a:t>
                      </a:r>
                      <a:r>
                        <a:rPr lang="zh-TW" altLang="zh-TW" sz="2100" kern="1200" dirty="0" smtClean="0">
                          <a:effectLst/>
                        </a:rPr>
                        <a:t>活動，讓學生可以了解野戰部隊型態及體驗軍隊生活</a:t>
                      </a:r>
                      <a:r>
                        <a:rPr lang="zh-TW" altLang="en-US" sz="2100" kern="1200" dirty="0" smtClean="0">
                          <a:solidFill>
                            <a:schemeClr val="tx1"/>
                          </a:solidFill>
                          <a:effectLst/>
                        </a:rPr>
                        <a:t>與官兵</a:t>
                      </a:r>
                      <a:r>
                        <a:rPr lang="zh-TW" altLang="en-US" sz="2100" kern="1200" dirty="0" smtClean="0">
                          <a:effectLst/>
                        </a:rPr>
                        <a:t>互動</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tc>
                <a:tc>
                  <a:txBody>
                    <a:bodyPr/>
                    <a:lstStyle/>
                    <a:p>
                      <a:pPr algn="ctr"/>
                      <a:r>
                        <a:rPr lang="zh-TW" altLang="zh-TW" sz="2100" kern="1200" dirty="0" smtClean="0">
                          <a:effectLst/>
                        </a:rPr>
                        <a:t>學生寒假期間</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nchor="ctr"/>
                </a:tc>
                <a:tc>
                  <a:txBody>
                    <a:bodyPr/>
                    <a:lstStyle/>
                    <a:p>
                      <a:pPr algn="ctr">
                        <a:spcAft>
                          <a:spcPts val="0"/>
                        </a:spcAft>
                      </a:pPr>
                      <a:r>
                        <a:rPr lang="zh-TW" altLang="zh-TW" sz="2100" kern="1200" dirty="0" smtClean="0">
                          <a:effectLst/>
                        </a:rPr>
                        <a:t>高中（或大學）應屆畢業生</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8394" marR="18394" marT="0" marB="0" anchor="ctr"/>
                </a:tc>
              </a:tr>
              <a:tr h="370840">
                <a:tc rowSpan="2">
                  <a:txBody>
                    <a:bodyPr/>
                    <a:lstStyle/>
                    <a:p>
                      <a:pPr algn="ctr"/>
                      <a:r>
                        <a:rPr lang="zh-TW" altLang="zh-TW" sz="2100" kern="1200" dirty="0" smtClean="0">
                          <a:effectLst/>
                        </a:rPr>
                        <a:t>動態展演</a:t>
                      </a:r>
                      <a:endParaRPr lang="en-US" altLang="zh-TW" sz="2100" kern="1200" dirty="0" smtClean="0">
                        <a:effectLst/>
                      </a:endParaRPr>
                    </a:p>
                    <a:p>
                      <a:pPr algn="ctr"/>
                      <a:r>
                        <a:rPr lang="zh-TW" altLang="zh-TW" sz="2100" kern="1200" dirty="0" smtClean="0">
                          <a:effectLst/>
                        </a:rPr>
                        <a:t>與解說</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nchor="ctr"/>
                </a:tc>
                <a:tc>
                  <a:txBody>
                    <a:bodyPr/>
                    <a:lstStyle/>
                    <a:p>
                      <a:pPr algn="l"/>
                      <a:r>
                        <a:rPr lang="zh-TW" altLang="zh-TW" sz="2100" kern="1200" dirty="0" smtClean="0">
                          <a:effectLst/>
                        </a:rPr>
                        <a:t>參與國人</a:t>
                      </a:r>
                      <a:r>
                        <a:rPr lang="zh-TW" altLang="en-US" sz="2100" kern="1200" dirty="0" smtClean="0">
                          <a:effectLst/>
                        </a:rPr>
                        <a:t>於</a:t>
                      </a:r>
                      <a:r>
                        <a:rPr lang="zh-TW" altLang="zh-TW" sz="2100" kern="1200" dirty="0" smtClean="0">
                          <a:effectLst/>
                        </a:rPr>
                        <a:t>參觀台，近距離感受現場火砲射擊的威力，並由優秀軍士官擔任解說官與民眾互動</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tc>
                <a:tc>
                  <a:txBody>
                    <a:bodyPr/>
                    <a:lstStyle/>
                    <a:p>
                      <a:pPr marL="0" algn="ctr" defTabSz="914400" rtl="0" eaLnBrk="1" latinLnBrk="0" hangingPunct="1"/>
                      <a:r>
                        <a:rPr lang="zh-TW" altLang="zh-TW" sz="2100" kern="1200" dirty="0" smtClean="0">
                          <a:effectLst/>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nchor="ctr"/>
                </a:tc>
              </a:tr>
              <a:tr h="370840">
                <a:tc vMerge="1">
                  <a:txBody>
                    <a:bodyPr/>
                    <a:lstStyle/>
                    <a:p>
                      <a:pPr algn="ctr"/>
                      <a:endParaRPr lang="zh-TW" altLang="en-US" sz="2100" dirty="0">
                        <a:latin typeface="微軟正黑體" panose="020B0604030504040204" pitchFamily="34" charset="-120"/>
                        <a:ea typeface="微軟正黑體" panose="020B0604030504040204" pitchFamily="34" charset="-12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zh-TW" sz="2100" kern="1200" dirty="0" smtClean="0">
                          <a:effectLst/>
                        </a:rPr>
                        <a:t>國人於參觀台使用高倍望遠鏡觀看海軍兩棲偵搜大隊海上操舟登陸操演</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tc>
                <a:tc>
                  <a:txBody>
                    <a:bodyPr/>
                    <a:lstStyle/>
                    <a:p>
                      <a:pPr algn="ctr">
                        <a:spcAft>
                          <a:spcPts val="0"/>
                        </a:spcAft>
                      </a:pPr>
                      <a:r>
                        <a:rPr lang="zh-TW" sz="2100" kern="1200" dirty="0" smtClean="0">
                          <a:effectLst/>
                        </a:rPr>
                        <a:t>配合陸戰隊流</a:t>
                      </a:r>
                      <a:r>
                        <a:rPr lang="zh-TW" sz="2100" kern="1200" dirty="0">
                          <a:effectLst/>
                        </a:rPr>
                        <a:t>路</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8394" marR="18394" marT="0" marB="0" anchor="ctr"/>
                </a:tc>
                <a:tc>
                  <a:txBody>
                    <a:bodyPr/>
                    <a:lstStyle/>
                    <a:p>
                      <a:pPr algn="ctr">
                        <a:spcAft>
                          <a:spcPts val="0"/>
                        </a:spcAft>
                      </a:pPr>
                      <a:r>
                        <a:rPr lang="zh-TW" sz="2100" kern="1200" dirty="0">
                          <a:effectLst/>
                        </a:rPr>
                        <a:t>國人</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8394" marR="18394" marT="0" marB="0" anchor="ctr"/>
                </a:tc>
              </a:tr>
              <a:tr h="370840">
                <a:tc rowSpan="2">
                  <a:txBody>
                    <a:bodyPr/>
                    <a:lstStyle/>
                    <a:p>
                      <a:pPr algn="ctr"/>
                      <a:r>
                        <a:rPr lang="zh-TW" altLang="zh-TW" sz="2100" kern="1200" dirty="0" smtClean="0">
                          <a:effectLst/>
                        </a:rPr>
                        <a:t>「部隊版」米其林伙食體驗</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nchor="ctr"/>
                </a:tc>
                <a:tc>
                  <a:txBody>
                    <a:bodyPr/>
                    <a:lstStyle/>
                    <a:p>
                      <a:pPr algn="l"/>
                      <a:r>
                        <a:rPr lang="zh-TW" altLang="zh-TW" sz="2100" kern="1200" dirty="0" smtClean="0">
                          <a:effectLst/>
                        </a:rPr>
                        <a:t>招募員針對部隊現況及招募班隊</a:t>
                      </a:r>
                      <a:r>
                        <a:rPr lang="zh-TW" altLang="en-US" sz="2100" kern="1200" dirty="0" smtClean="0">
                          <a:effectLst/>
                        </a:rPr>
                        <a:t>介紹</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599" marR="94599"/>
                </a:tc>
                <a:tc>
                  <a:txBody>
                    <a:bodyPr/>
                    <a:lstStyle/>
                    <a:p>
                      <a:pPr marL="0" algn="ctr" defTabSz="914400" rtl="0" eaLnBrk="1" latinLnBrk="0" hangingPunct="1">
                        <a:spcAft>
                          <a:spcPts val="0"/>
                        </a:spcAft>
                      </a:pPr>
                      <a:r>
                        <a:rPr lang="zh-TW" altLang="zh-TW" sz="2100" kern="1200" dirty="0" smtClean="0">
                          <a:effectLst/>
                        </a:rPr>
                        <a:t>全年</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tc>
              </a:tr>
              <a:tr h="370840">
                <a:tc vMerge="1">
                  <a:txBody>
                    <a:bodyPr/>
                    <a:lstStyle/>
                    <a:p>
                      <a:pPr algn="ct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altLang="en-US" sz="2100" kern="1200" dirty="0" smtClean="0">
                          <a:effectLst/>
                        </a:rPr>
                        <a:t>國人</a:t>
                      </a:r>
                      <a:r>
                        <a:rPr lang="zh-TW" sz="2100" kern="1200" dirty="0" smtClean="0">
                          <a:effectLst/>
                        </a:rPr>
                        <a:t>與</a:t>
                      </a:r>
                      <a:r>
                        <a:rPr lang="zh-TW" sz="2100" kern="1200" dirty="0">
                          <a:effectLst/>
                        </a:rPr>
                        <a:t>官兵共進午餐，體驗豐富多元的軍隊伙食，</a:t>
                      </a:r>
                      <a:r>
                        <a:rPr lang="zh-TW" sz="2100" kern="1200" dirty="0" smtClean="0">
                          <a:effectLst/>
                        </a:rPr>
                        <a:t>並</a:t>
                      </a:r>
                      <a:r>
                        <a:rPr lang="zh-TW" altLang="en-US" sz="2100" kern="1200" dirty="0" smtClean="0">
                          <a:effectLst/>
                        </a:rPr>
                        <a:t>播</a:t>
                      </a:r>
                      <a:r>
                        <a:rPr lang="zh-TW" sz="2100" kern="1200" dirty="0" smtClean="0">
                          <a:effectLst/>
                        </a:rPr>
                        <a:t>放官兵</a:t>
                      </a:r>
                      <a:r>
                        <a:rPr lang="zh-TW" sz="2100" kern="1200" dirty="0">
                          <a:effectLst/>
                        </a:rPr>
                        <a:t>訓練與生活紀實</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Aft>
                          <a:spcPts val="0"/>
                        </a:spcAft>
                      </a:pPr>
                      <a:r>
                        <a:rPr lang="zh-TW" altLang="zh-TW" sz="2100" kern="1200" dirty="0" smtClean="0">
                          <a:effectLst/>
                        </a:rPr>
                        <a:t>全年</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tc>
              </a:tr>
            </a:tbl>
          </a:graphicData>
        </a:graphic>
      </p:graphicFrame>
      <p:sp>
        <p:nvSpPr>
          <p:cNvPr id="4" name="日期版面配置區 3"/>
          <p:cNvSpPr>
            <a:spLocks noGrp="1"/>
          </p:cNvSpPr>
          <p:nvPr>
            <p:ph type="dt" sz="half" idx="10"/>
          </p:nvPr>
        </p:nvSpPr>
        <p:spPr/>
        <p:txBody>
          <a:bodyPr/>
          <a:lstStyle/>
          <a:p>
            <a:fld id="{77B1585B-0478-4C26-9B35-0B01CE1AEE0C}"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41</a:t>
            </a:fld>
            <a:endParaRPr lang="en-US" dirty="0"/>
          </a:p>
        </p:txBody>
      </p:sp>
    </p:spTree>
    <p:extLst>
      <p:ext uri="{BB962C8B-B14F-4D97-AF65-F5344CB8AC3E}">
        <p14:creationId xmlns:p14="http://schemas.microsoft.com/office/powerpoint/2010/main" val="2160573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活動規劃</a:t>
            </a:r>
            <a:r>
              <a:rPr lang="en-US" altLang="zh-TW" smtClean="0"/>
              <a:t>(2/2)</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20275528"/>
              </p:ext>
            </p:extLst>
          </p:nvPr>
        </p:nvGraphicFramePr>
        <p:xfrm>
          <a:off x="250825" y="1052513"/>
          <a:ext cx="8652071" cy="4104459"/>
        </p:xfrm>
        <a:graphic>
          <a:graphicData uri="http://schemas.openxmlformats.org/drawingml/2006/table">
            <a:tbl>
              <a:tblPr firstRow="1" bandRow="1">
                <a:tableStyleId>{9DCAF9ED-07DC-4A11-8D7F-57B35C25682E}</a:tableStyleId>
              </a:tblPr>
              <a:tblGrid>
                <a:gridCol w="1649582"/>
                <a:gridCol w="4618663"/>
                <a:gridCol w="1266407"/>
                <a:gridCol w="1117419"/>
              </a:tblGrid>
              <a:tr h="435575">
                <a:tc>
                  <a:txBody>
                    <a:bodyPr/>
                    <a:lstStyle/>
                    <a:p>
                      <a:pPr algn="ctr"/>
                      <a:r>
                        <a:rPr lang="zh-TW" altLang="zh-TW" sz="2000" kern="1200" dirty="0" smtClean="0">
                          <a:effectLst/>
                        </a:rPr>
                        <a:t>活動類型</a:t>
                      </a:r>
                      <a:endParaRPr lang="zh-TW" altLang="en-US" sz="2000" dirty="0">
                        <a:latin typeface="微軟正黑體" panose="020B0604030504040204" pitchFamily="34" charset="-120"/>
                        <a:ea typeface="微軟正黑體" panose="020B0604030504040204" pitchFamily="34" charset="-120"/>
                      </a:endParaRPr>
                    </a:p>
                  </a:txBody>
                  <a:tcPr marL="91558" marR="91558"/>
                </a:tc>
                <a:tc>
                  <a:txBody>
                    <a:bodyPr/>
                    <a:lstStyle/>
                    <a:p>
                      <a:pPr algn="ctr"/>
                      <a:r>
                        <a:rPr lang="zh-TW" altLang="zh-TW" sz="2000" kern="1200" dirty="0" smtClean="0">
                          <a:effectLst/>
                        </a:rPr>
                        <a:t>活動內容</a:t>
                      </a:r>
                      <a:endParaRPr lang="zh-TW" altLang="en-US" sz="2000" dirty="0">
                        <a:latin typeface="微軟正黑體" panose="020B0604030504040204" pitchFamily="34" charset="-120"/>
                        <a:ea typeface="微軟正黑體" panose="020B0604030504040204" pitchFamily="34" charset="-120"/>
                      </a:endParaRPr>
                    </a:p>
                  </a:txBody>
                  <a:tcPr marL="91558" marR="91558"/>
                </a:tc>
                <a:tc>
                  <a:txBody>
                    <a:bodyPr/>
                    <a:lstStyle/>
                    <a:p>
                      <a:pPr algn="ctr"/>
                      <a:r>
                        <a:rPr lang="zh-TW" altLang="zh-TW" sz="2000" kern="1200" dirty="0" smtClean="0">
                          <a:effectLst/>
                        </a:rPr>
                        <a:t>適用期程</a:t>
                      </a:r>
                      <a:endParaRPr lang="zh-TW" altLang="en-US" sz="2000" dirty="0">
                        <a:latin typeface="微軟正黑體" panose="020B0604030504040204" pitchFamily="34" charset="-120"/>
                        <a:ea typeface="微軟正黑體" panose="020B0604030504040204" pitchFamily="34" charset="-120"/>
                      </a:endParaRPr>
                    </a:p>
                  </a:txBody>
                  <a:tcPr marL="91558" marR="91558"/>
                </a:tc>
                <a:tc>
                  <a:txBody>
                    <a:bodyPr/>
                    <a:lstStyle/>
                    <a:p>
                      <a:pPr algn="ctr">
                        <a:spcAft>
                          <a:spcPts val="0"/>
                        </a:spcAft>
                      </a:pPr>
                      <a:r>
                        <a:rPr lang="zh-TW" sz="2000" kern="100" dirty="0">
                          <a:effectLst/>
                        </a:rPr>
                        <a:t>活動對象</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7803" marR="17803" marT="0" marB="0" anchor="ctr"/>
                </a:tc>
              </a:tr>
              <a:tr h="804139">
                <a:tc rowSpan="5">
                  <a:txBody>
                    <a:bodyPr/>
                    <a:lstStyle/>
                    <a:p>
                      <a:pPr algn="ctr"/>
                      <a:r>
                        <a:rPr lang="zh-TW" altLang="zh-TW" sz="2100" kern="1200" dirty="0" smtClean="0">
                          <a:effectLst/>
                        </a:rPr>
                        <a:t>體驗互動</a:t>
                      </a:r>
                      <a:endParaRPr lang="zh-TW" altLang="en-US" sz="2100" dirty="0">
                        <a:latin typeface="微軟正黑體" panose="020B0604030504040204" pitchFamily="34" charset="-120"/>
                        <a:ea typeface="微軟正黑體" panose="020B0604030504040204" pitchFamily="34" charset="-120"/>
                      </a:endParaRPr>
                    </a:p>
                  </a:txBody>
                  <a:tcPr marL="91558" marR="91558" anchor="ctr"/>
                </a:tc>
                <a:tc>
                  <a:txBody>
                    <a:bodyPr/>
                    <a:lstStyle/>
                    <a:p>
                      <a:r>
                        <a:rPr lang="zh-TW" altLang="zh-TW" sz="2100" kern="1200" dirty="0" smtClean="0">
                          <a:effectLst/>
                        </a:rPr>
                        <a:t>免費體驗！水肺裝備介紹與功能操作教學</a:t>
                      </a:r>
                      <a:endParaRPr lang="zh-TW" altLang="en-US" sz="2100" dirty="0">
                        <a:latin typeface="微軟正黑體" panose="020B0604030504040204" pitchFamily="34" charset="-120"/>
                        <a:ea typeface="微軟正黑體" panose="020B0604030504040204" pitchFamily="34" charset="-120"/>
                      </a:endParaRPr>
                    </a:p>
                  </a:txBody>
                  <a:tcPr marL="91558" marR="91558"/>
                </a:tc>
                <a:tc>
                  <a:txBody>
                    <a:bodyPr/>
                    <a:lstStyle/>
                    <a:p>
                      <a:pPr marL="0" algn="ctr" defTabSz="914400" rtl="0" eaLnBrk="1" latinLnBrk="0" hangingPunct="1"/>
                      <a:r>
                        <a:rPr lang="zh-TW" altLang="zh-TW" sz="2100" kern="1200" dirty="0" smtClean="0">
                          <a:effectLst/>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nchor="ctr"/>
                </a:tc>
              </a:tr>
              <a:tr h="804139">
                <a:tc v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zh-TW" altLang="zh-TW" sz="2100" kern="1200" dirty="0" smtClean="0">
                          <a:effectLst/>
                        </a:rPr>
                        <a:t>軍眷家庭日</a:t>
                      </a:r>
                      <a:r>
                        <a:rPr lang="en-US" altLang="zh-TW" sz="2100" kern="1200" dirty="0" smtClean="0">
                          <a:effectLst/>
                        </a:rPr>
                        <a:t>-</a:t>
                      </a:r>
                      <a:r>
                        <a:rPr lang="zh-TW" altLang="zh-TW" sz="2100" kern="1200" dirty="0" smtClean="0">
                          <a:effectLst/>
                        </a:rPr>
                        <a:t>讓家屬貼近官兵部隊生活、瞭解單位概況</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100" kern="1200" dirty="0" smtClean="0">
                          <a:effectLst/>
                        </a:rPr>
                        <a:t>全年</a:t>
                      </a:r>
                      <a:endParaRPr lang="zh-TW" altLang="en-US" sz="21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nchor="ctr"/>
                </a:tc>
                <a:tc>
                  <a:txBody>
                    <a:bodyPr/>
                    <a:lstStyle/>
                    <a:p>
                      <a:pPr marL="0" algn="ctr" defTabSz="914400" rtl="0" eaLnBrk="1" latinLnBrk="0" hangingPunct="1"/>
                      <a:r>
                        <a:rPr lang="zh-TW" altLang="en-US" sz="2100" kern="1200" dirty="0" smtClean="0">
                          <a:effectLst/>
                        </a:rPr>
                        <a:t>官兵家屬</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nchor="ctr"/>
                </a:tc>
              </a:tr>
              <a:tr h="452328">
                <a:tc v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zh-TW" altLang="zh-TW" sz="2100" kern="1200" dirty="0" smtClean="0">
                          <a:effectLst/>
                        </a:rPr>
                        <a:t>野外求生─回歸原始的生存法則</a:t>
                      </a:r>
                      <a:endParaRPr lang="zh-TW" alt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720" marR="94720"/>
                </a:tc>
                <a:tc>
                  <a:txBody>
                    <a:bodyPr/>
                    <a:lstStyle/>
                    <a:p>
                      <a:pPr marL="0" algn="ctr" defTabSz="914400" rtl="0" eaLnBrk="1" latinLnBrk="0" hangingPunct="1"/>
                      <a:r>
                        <a:rPr lang="zh-TW" altLang="zh-TW" sz="2100" kern="1200" dirty="0" smtClean="0">
                          <a:effectLst/>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720" marR="94720"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720" marR="94720" anchor="ctr"/>
                </a:tc>
              </a:tr>
              <a:tr h="804139">
                <a:tc vMerge="1">
                  <a:txBody>
                    <a:bodyPr/>
                    <a:lstStyle/>
                    <a:p>
                      <a:pPr algn="ctr"/>
                      <a:endParaRPr lang="zh-TW" altLang="en-US" sz="2100" dirty="0">
                        <a:latin typeface="微軟正黑體" panose="020B0604030504040204" pitchFamily="34" charset="-120"/>
                        <a:ea typeface="微軟正黑體" panose="020B0604030504040204" pitchFamily="34" charset="-12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zh-TW" sz="2100" kern="1200" dirty="0" smtClean="0">
                          <a:effectLst/>
                        </a:rPr>
                        <a:t>體驗半日農夫─採洋蔥﹝品嘗各式洋蔥料理、天然洋蔥染布﹞</a:t>
                      </a:r>
                      <a:endParaRPr lang="zh-TW" altLang="en-US" sz="2100" dirty="0">
                        <a:latin typeface="微軟正黑體" panose="020B0604030504040204" pitchFamily="34" charset="-120"/>
                        <a:ea typeface="微軟正黑體" panose="020B0604030504040204" pitchFamily="34" charset="-120"/>
                      </a:endParaRPr>
                    </a:p>
                  </a:txBody>
                  <a:tcPr marL="94720" marR="94720"/>
                </a:tc>
                <a:tc>
                  <a:txBody>
                    <a:bodyPr/>
                    <a:lstStyle/>
                    <a:p>
                      <a:pPr marL="0" algn="ctr" defTabSz="914400" rtl="0" eaLnBrk="1" latinLnBrk="0" hangingPunct="1"/>
                      <a:r>
                        <a:rPr lang="zh-TW" altLang="zh-TW" sz="2100" kern="1200" dirty="0" smtClean="0">
                          <a:effectLst/>
                        </a:rPr>
                        <a:t>每年</a:t>
                      </a:r>
                      <a:r>
                        <a:rPr lang="en-US" altLang="zh-TW" sz="2100" kern="1200" dirty="0" smtClean="0">
                          <a:effectLst/>
                        </a:rPr>
                        <a:t>3-4</a:t>
                      </a:r>
                      <a:r>
                        <a:rPr lang="zh-TW" altLang="zh-TW" sz="2100" kern="1200" dirty="0" smtClean="0">
                          <a:effectLst/>
                        </a:rPr>
                        <a:t>月</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720" marR="94720"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4720" marR="94720" anchor="ctr"/>
                </a:tc>
              </a:tr>
              <a:tr h="804139">
                <a:tc vMerge="1">
                  <a:txBody>
                    <a:bodyPr/>
                    <a:lstStyle/>
                    <a:p>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100" kern="1200" dirty="0" smtClean="0">
                          <a:effectLst/>
                        </a:rPr>
                        <a:t>由屏東縣環境保護局樹木銀行提供樹苗，讓參與民眾為這片土地植入生機。</a:t>
                      </a:r>
                      <a:endParaRPr lang="zh-TW" altLang="en-US" sz="2100" dirty="0">
                        <a:latin typeface="微軟正黑體" panose="020B0604030504040204" pitchFamily="34" charset="-120"/>
                        <a:ea typeface="微軟正黑體" panose="020B0604030504040204" pitchFamily="34" charset="-120"/>
                      </a:endParaRPr>
                    </a:p>
                  </a:txBody>
                  <a:tcPr marL="91558" marR="91558"/>
                </a:tc>
                <a:tc>
                  <a:txBody>
                    <a:bodyPr/>
                    <a:lstStyle/>
                    <a:p>
                      <a:pPr marL="0" algn="ctr" defTabSz="914400" rtl="0" eaLnBrk="1" latinLnBrk="0" hangingPunct="1"/>
                      <a:r>
                        <a:rPr lang="zh-TW" altLang="zh-TW" sz="2100" kern="1200" dirty="0" smtClean="0">
                          <a:effectLst/>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nchor="ctr"/>
                </a:tc>
                <a:tc>
                  <a:txBody>
                    <a:bodyPr/>
                    <a:lstStyle/>
                    <a:p>
                      <a:pPr marL="0" algn="ctr" defTabSz="914400" rtl="0" eaLnBrk="1" latinLnBrk="0" hangingPunct="1"/>
                      <a:r>
                        <a:rPr lang="zh-TW" altLang="zh-TW" sz="2100" kern="1200" dirty="0" smtClean="0">
                          <a:effectLst/>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1558" marR="91558" anchor="ctr"/>
                </a:tc>
              </a:tr>
            </a:tbl>
          </a:graphicData>
        </a:graphic>
      </p:graphicFrame>
      <p:sp>
        <p:nvSpPr>
          <p:cNvPr id="4" name="日期版面配置區 3"/>
          <p:cNvSpPr>
            <a:spLocks noGrp="1"/>
          </p:cNvSpPr>
          <p:nvPr>
            <p:ph type="dt" sz="half" idx="10"/>
          </p:nvPr>
        </p:nvSpPr>
        <p:spPr/>
        <p:txBody>
          <a:bodyPr/>
          <a:lstStyle/>
          <a:p>
            <a:fld id="{B8C7FF2D-8CCE-4B74-ABA9-BC3E212AB883}"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42</a:t>
            </a:fld>
            <a:endParaRPr lang="en-US" dirty="0"/>
          </a:p>
        </p:txBody>
      </p:sp>
    </p:spTree>
    <p:extLst>
      <p:ext uri="{BB962C8B-B14F-4D97-AF65-F5344CB8AC3E}">
        <p14:creationId xmlns:p14="http://schemas.microsoft.com/office/powerpoint/2010/main" val="2394363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青年學子部隊體驗營</a:t>
            </a:r>
            <a:endParaRPr lang="zh-TW" altLang="en-US" dirty="0"/>
          </a:p>
        </p:txBody>
      </p:sp>
      <p:sp>
        <p:nvSpPr>
          <p:cNvPr id="3" name="內容版面配置區 2"/>
          <p:cNvSpPr>
            <a:spLocks noGrp="1"/>
          </p:cNvSpPr>
          <p:nvPr>
            <p:ph idx="1"/>
          </p:nvPr>
        </p:nvSpPr>
        <p:spPr/>
        <p:txBody>
          <a:bodyPr/>
          <a:lstStyle/>
          <a:p>
            <a:pPr algn="just"/>
            <a:r>
              <a:rPr lang="zh-TW" altLang="en-US" dirty="0" smtClean="0"/>
              <a:t>活動主軸：</a:t>
            </a:r>
            <a:endParaRPr lang="en-US" altLang="zh-TW" dirty="0" smtClean="0"/>
          </a:p>
          <a:p>
            <a:pPr lvl="1" algn="just"/>
            <a:r>
              <a:rPr lang="zh-TW" altLang="zh-TW" dirty="0" smtClean="0"/>
              <a:t>靜態活動</a:t>
            </a:r>
            <a:r>
              <a:rPr lang="zh-TW" altLang="en-US" dirty="0" smtClean="0"/>
              <a:t>由</a:t>
            </a:r>
            <a:r>
              <a:rPr lang="zh-TW" altLang="zh-TW" dirty="0" smtClean="0"/>
              <a:t>軍校優秀學生現身說法，並介紹學校特色及提供學涯發展</a:t>
            </a:r>
            <a:r>
              <a:rPr lang="zh-TW" altLang="en-US" dirty="0" smtClean="0"/>
              <a:t>選擇</a:t>
            </a:r>
            <a:r>
              <a:rPr lang="zh-TW" altLang="zh-TW" dirty="0" smtClean="0"/>
              <a:t>；動態活動安排</a:t>
            </a:r>
            <a:r>
              <a:rPr lang="zh-TW" altLang="en-US" dirty="0" smtClean="0"/>
              <a:t>團體活動及觀摩部隊整備活動</a:t>
            </a:r>
            <a:r>
              <a:rPr lang="zh-TW" altLang="zh-TW" dirty="0" smtClean="0"/>
              <a:t>。</a:t>
            </a:r>
            <a:endParaRPr lang="en-US" altLang="zh-TW" dirty="0" smtClean="0"/>
          </a:p>
          <a:p>
            <a:pPr algn="just"/>
            <a:r>
              <a:rPr lang="zh-TW" altLang="en-US" dirty="0" smtClean="0"/>
              <a:t>活動特色：</a:t>
            </a:r>
            <a:endParaRPr lang="en-US" altLang="zh-TW" dirty="0" smtClean="0"/>
          </a:p>
          <a:p>
            <a:pPr lvl="1" algn="just"/>
            <a:r>
              <a:rPr lang="zh-TW" altLang="zh-TW" dirty="0" smtClean="0"/>
              <a:t>體驗營設計活動（如合理冒險、心理素質訓練等），藉此培養學子團體榮譽心</a:t>
            </a:r>
            <a:r>
              <a:rPr lang="zh-TW" altLang="en-US" dirty="0" smtClean="0"/>
              <a:t>，活動另開放學子觀摩部隊整備活動（如裝備保養、次日操演裝備整備等</a:t>
            </a:r>
            <a:r>
              <a:rPr lang="en-US" altLang="zh-TW" dirty="0" smtClean="0"/>
              <a:t>)</a:t>
            </a:r>
            <a:r>
              <a:rPr lang="zh-TW" altLang="en-US" dirty="0" smtClean="0"/>
              <a:t>，藉此讓學子能親身體驗部隊生活。</a:t>
            </a:r>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43</a:t>
            </a:fld>
            <a:endParaRPr lang="en-US" dirty="0"/>
          </a:p>
        </p:txBody>
      </p:sp>
    </p:spTree>
    <p:extLst>
      <p:ext uri="{BB962C8B-B14F-4D97-AF65-F5344CB8AC3E}">
        <p14:creationId xmlns:p14="http://schemas.microsoft.com/office/powerpoint/2010/main" val="479682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cstate="print">
            <a:extLst>
              <a:ext uri="{BEBA8EAE-BF5A-486C-A8C5-ECC9F3942E4B}">
                <a14:imgProps xmlns:a14="http://schemas.microsoft.com/office/drawing/2010/main">
                  <a14:imgLayer r:embed="rId4">
                    <a14:imgEffect>
                      <a14:artisticMarker/>
                    </a14:imgEffect>
                    <a14:imgEffect>
                      <a14:colorTemperature colorTemp="11200"/>
                    </a14:imgEffect>
                    <a14:imgEffect>
                      <a14:brightnessContrast bright="69000" contrast="20000"/>
                    </a14:imgEffect>
                  </a14:imgLayer>
                </a14:imgProps>
              </a:ext>
              <a:ext uri="{28A0092B-C50C-407E-A947-70E740481C1C}">
                <a14:useLocalDpi xmlns:a14="http://schemas.microsoft.com/office/drawing/2010/main" val="0"/>
              </a:ext>
            </a:extLst>
          </a:blip>
          <a:stretch>
            <a:fillRect/>
          </a:stretch>
        </p:blipFill>
        <p:spPr>
          <a:xfrm>
            <a:off x="5320513" y="0"/>
            <a:ext cx="3823487" cy="2866322"/>
          </a:xfrm>
          <a:prstGeom prst="rect">
            <a:avLst/>
          </a:prstGeom>
          <a:ln>
            <a:noFill/>
          </a:ln>
          <a:effectLst>
            <a:softEdge rad="112500"/>
          </a:effectLst>
        </p:spPr>
      </p:pic>
      <p:sp>
        <p:nvSpPr>
          <p:cNvPr id="2" name="標題 1"/>
          <p:cNvSpPr>
            <a:spLocks noGrp="1"/>
          </p:cNvSpPr>
          <p:nvPr>
            <p:ph type="title"/>
          </p:nvPr>
        </p:nvSpPr>
        <p:spPr/>
        <p:txBody>
          <a:bodyPr/>
          <a:lstStyle/>
          <a:p>
            <a:r>
              <a:rPr lang="zh-TW" altLang="zh-TW" smtClean="0"/>
              <a:t>動態展演與解說</a:t>
            </a:r>
            <a:endParaRPr lang="zh-TW" altLang="en-US" dirty="0"/>
          </a:p>
        </p:txBody>
      </p:sp>
      <p:sp>
        <p:nvSpPr>
          <p:cNvPr id="3" name="內容版面配置區 2"/>
          <p:cNvSpPr>
            <a:spLocks noGrp="1"/>
          </p:cNvSpPr>
          <p:nvPr>
            <p:ph idx="1"/>
          </p:nvPr>
        </p:nvSpPr>
        <p:spPr/>
        <p:txBody>
          <a:bodyPr/>
          <a:lstStyle/>
          <a:p>
            <a:r>
              <a:rPr lang="zh-TW" altLang="en-US" dirty="0" smtClean="0"/>
              <a:t>活動主軸：</a:t>
            </a:r>
            <a:endParaRPr lang="en-US" altLang="zh-TW" dirty="0" smtClean="0"/>
          </a:p>
          <a:p>
            <a:pPr lvl="1"/>
            <a:r>
              <a:rPr lang="zh-TW" altLang="zh-TW" dirty="0" smtClean="0"/>
              <a:t>參與民眾第一線觀看實兵、實彈操演</a:t>
            </a:r>
            <a:r>
              <a:rPr lang="zh-TW" altLang="en-US" dirty="0" smtClean="0"/>
              <a:t>。</a:t>
            </a:r>
            <a:endParaRPr lang="en-US" altLang="zh-TW" dirty="0" smtClean="0"/>
          </a:p>
          <a:p>
            <a:r>
              <a:rPr lang="zh-TW" altLang="en-US" dirty="0" smtClean="0"/>
              <a:t>活動特色：</a:t>
            </a:r>
            <a:endParaRPr lang="en-US" altLang="zh-TW" dirty="0" smtClean="0"/>
          </a:p>
          <a:p>
            <a:pPr lvl="1" algn="just"/>
            <a:r>
              <a:rPr lang="zh-TW" altLang="zh-TW" dirty="0" smtClean="0"/>
              <a:t>參與民眾搭乘悍馬車前往參觀台，活動讓參與民眾近距離感受現場火砲射擊過程威力，展現我國軍勤訓精練成效</a:t>
            </a:r>
            <a:r>
              <a:rPr lang="zh-TW" altLang="en-US" dirty="0" smtClean="0"/>
              <a:t>。</a:t>
            </a:r>
            <a:endParaRPr lang="en-US" altLang="zh-TW" dirty="0" smtClean="0"/>
          </a:p>
          <a:p>
            <a:pPr lvl="1" algn="just"/>
            <a:r>
              <a:rPr lang="zh-TW" altLang="zh-TW" dirty="0" smtClean="0"/>
              <a:t>由各陸、海、空三軍官校及南區部隊遴選優秀軍官、士官，活動全程陪同參與民眾進行互動與導覽解說</a:t>
            </a:r>
            <a:r>
              <a:rPr lang="zh-TW" altLang="en-US" dirty="0" smtClean="0"/>
              <a:t>。</a:t>
            </a:r>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44</a:t>
            </a:fld>
            <a:endParaRPr lang="en-US" dirty="0"/>
          </a:p>
        </p:txBody>
      </p:sp>
    </p:spTree>
    <p:extLst>
      <p:ext uri="{BB962C8B-B14F-4D97-AF65-F5344CB8AC3E}">
        <p14:creationId xmlns:p14="http://schemas.microsoft.com/office/powerpoint/2010/main" val="4140872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「部隊版」米其林伙食體驗</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活動主軸：</a:t>
            </a:r>
            <a:endParaRPr lang="en-US" altLang="zh-TW" dirty="0" smtClean="0"/>
          </a:p>
          <a:p>
            <a:pPr lvl="1"/>
            <a:r>
              <a:rPr lang="zh-TW" altLang="en-US" dirty="0" smtClean="0"/>
              <a:t>與官兵體驗軍隊豐富美食及互動。</a:t>
            </a:r>
            <a:endParaRPr lang="en-US" altLang="zh-TW" dirty="0" smtClean="0"/>
          </a:p>
          <a:p>
            <a:r>
              <a:rPr lang="zh-TW" altLang="en-US" dirty="0" smtClean="0"/>
              <a:t>活動特色：</a:t>
            </a:r>
            <a:endParaRPr lang="en-US" altLang="zh-TW" dirty="0" smtClean="0"/>
          </a:p>
          <a:p>
            <a:pPr lvl="1" algn="just"/>
            <a:r>
              <a:rPr lang="zh-TW" altLang="zh-TW" dirty="0" smtClean="0"/>
              <a:t>活動主要</a:t>
            </a:r>
            <a:r>
              <a:rPr lang="zh-TW" altLang="en-US" dirty="0" smtClean="0"/>
              <a:t>邀</a:t>
            </a:r>
            <a:r>
              <a:rPr lang="zh-TW" altLang="zh-TW" dirty="0" smtClean="0"/>
              <a:t>請參與民眾體驗軍中伙食</a:t>
            </a:r>
            <a:r>
              <a:rPr lang="zh-TW" altLang="en-US" dirty="0" smtClean="0"/>
              <a:t>及野戰加熱式餐盒，並</a:t>
            </a:r>
            <a:r>
              <a:rPr lang="zh-TW" altLang="zh-TW" dirty="0" smtClean="0"/>
              <a:t>與優秀官兵一起享用部隊餐點</a:t>
            </a:r>
            <a:r>
              <a:rPr lang="zh-TW" altLang="en-US" dirty="0" smtClean="0"/>
              <a:t>。</a:t>
            </a:r>
            <a:endParaRPr lang="en-US" altLang="zh-TW" dirty="0" smtClean="0"/>
          </a:p>
          <a:p>
            <a:pPr lvl="1" algn="just"/>
            <a:r>
              <a:rPr lang="zh-TW" altLang="zh-TW" dirty="0" smtClean="0"/>
              <a:t>播放參演官兵訓練與生活紀實，</a:t>
            </a:r>
            <a:r>
              <a:rPr lang="zh-TW" altLang="en-US" dirty="0" smtClean="0"/>
              <a:t>並與官兵互動，</a:t>
            </a:r>
            <a:r>
              <a:rPr lang="zh-TW" altLang="zh-TW" dirty="0" smtClean="0"/>
              <a:t>讓民眾能更進一步的了解國軍！</a:t>
            </a:r>
            <a:endParaRPr lang="en-US" altLang="zh-TW" dirty="0" smtClean="0"/>
          </a:p>
          <a:p>
            <a:pPr lvl="1" algn="just"/>
            <a:r>
              <a:rPr lang="zh-TW" altLang="zh-TW" dirty="0" smtClean="0"/>
              <a:t>活動另安排招募員介紹國軍招募班隊，並以互動方式介紹部隊生活、待遇及軍人的職責，期望藉此傳遞招募訊息，為我國招募優秀青年加</a:t>
            </a:r>
            <a:r>
              <a:rPr lang="zh-TW" altLang="en-US" dirty="0" smtClean="0"/>
              <a:t>入。</a:t>
            </a:r>
            <a:endParaRPr lang="zh-TW" altLang="zh-TW" dirty="0" smtClean="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45</a:t>
            </a:fld>
            <a:endParaRPr lang="en-US" dirty="0"/>
          </a:p>
        </p:txBody>
      </p:sp>
    </p:spTree>
    <p:extLst>
      <p:ext uri="{BB962C8B-B14F-4D97-AF65-F5344CB8AC3E}">
        <p14:creationId xmlns:p14="http://schemas.microsoft.com/office/powerpoint/2010/main" val="168617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體驗互動</a:t>
            </a:r>
            <a:endParaRPr lang="zh-TW" altLang="en-US" dirty="0"/>
          </a:p>
        </p:txBody>
      </p:sp>
      <p:sp>
        <p:nvSpPr>
          <p:cNvPr id="3" name="內容版面配置區 2"/>
          <p:cNvSpPr>
            <a:spLocks noGrp="1"/>
          </p:cNvSpPr>
          <p:nvPr>
            <p:ph idx="1"/>
          </p:nvPr>
        </p:nvSpPr>
        <p:spPr/>
        <p:txBody>
          <a:bodyPr/>
          <a:lstStyle/>
          <a:p>
            <a:r>
              <a:rPr lang="zh-TW" altLang="en-US" dirty="0" smtClean="0"/>
              <a:t>活動主軸：</a:t>
            </a:r>
            <a:endParaRPr lang="en-US" altLang="zh-TW" dirty="0" smtClean="0"/>
          </a:p>
          <a:p>
            <a:pPr lvl="1"/>
            <a:r>
              <a:rPr lang="zh-TW" altLang="zh-TW" dirty="0" smtClean="0"/>
              <a:t>與演訓人員和裝備拍照互動</a:t>
            </a:r>
            <a:r>
              <a:rPr lang="zh-TW" altLang="en-US" dirty="0" smtClean="0"/>
              <a:t>。</a:t>
            </a:r>
            <a:endParaRPr lang="zh-TW" altLang="zh-TW" dirty="0" smtClean="0"/>
          </a:p>
          <a:p>
            <a:r>
              <a:rPr lang="zh-TW" altLang="en-US" dirty="0" smtClean="0"/>
              <a:t>活動特色：</a:t>
            </a:r>
            <a:endParaRPr lang="en-US" altLang="zh-TW" dirty="0" smtClean="0"/>
          </a:p>
          <a:p>
            <a:pPr lvl="1"/>
            <a:r>
              <a:rPr lang="zh-TW" altLang="en-US" dirty="0" smtClean="0"/>
              <a:t>開放</a:t>
            </a:r>
            <a:r>
              <a:rPr lang="zh-TW" altLang="zh-TW" dirty="0" smtClean="0"/>
              <a:t>裝備參觀，並由遴選優秀參演官兵進行解</a:t>
            </a:r>
            <a:r>
              <a:rPr lang="zh-TW" altLang="en-US" dirty="0" smtClean="0"/>
              <a:t>說。</a:t>
            </a:r>
            <a:endParaRPr lang="en-US" altLang="zh-TW" dirty="0" smtClean="0"/>
          </a:p>
          <a:p>
            <a:pPr lvl="1"/>
            <a:r>
              <a:rPr lang="zh-TW" altLang="en-US" dirty="0" smtClean="0"/>
              <a:t>開放國人與裝備及操演官兵合照留念。</a:t>
            </a:r>
            <a:endParaRPr lang="zh-TW" altLang="zh-TW" dirty="0" smtClean="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46</a:t>
            </a:fld>
            <a:endParaRPr lang="en-US" dirty="0"/>
          </a:p>
        </p:txBody>
      </p:sp>
    </p:spTree>
    <p:extLst>
      <p:ext uri="{BB962C8B-B14F-4D97-AF65-F5344CB8AC3E}">
        <p14:creationId xmlns:p14="http://schemas.microsoft.com/office/powerpoint/2010/main" val="2745069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體驗互動</a:t>
            </a:r>
            <a:r>
              <a:rPr lang="en-US" altLang="zh-TW" smtClean="0"/>
              <a:t>(1/5)</a:t>
            </a:r>
            <a:endParaRPr lang="zh-TW" altLang="en-US" dirty="0"/>
          </a:p>
        </p:txBody>
      </p:sp>
      <p:sp>
        <p:nvSpPr>
          <p:cNvPr id="3" name="內容版面配置區 2"/>
          <p:cNvSpPr>
            <a:spLocks noGrp="1"/>
          </p:cNvSpPr>
          <p:nvPr>
            <p:ph idx="1"/>
          </p:nvPr>
        </p:nvSpPr>
        <p:spPr/>
        <p:txBody>
          <a:bodyPr/>
          <a:lstStyle/>
          <a:p>
            <a:r>
              <a:rPr lang="zh-TW" altLang="en-US" smtClean="0"/>
              <a:t>活動主軸：</a:t>
            </a:r>
            <a:endParaRPr lang="en-US" altLang="zh-TW" smtClean="0"/>
          </a:p>
          <a:p>
            <a:pPr lvl="1"/>
            <a:r>
              <a:rPr lang="zh-TW" altLang="zh-TW" smtClean="0"/>
              <a:t>水肺裝備介紹與功能操作教學</a:t>
            </a:r>
            <a:r>
              <a:rPr lang="zh-TW" altLang="en-US" smtClean="0"/>
              <a:t>。</a:t>
            </a:r>
            <a:endParaRPr lang="en-US" altLang="zh-TW" smtClean="0"/>
          </a:p>
          <a:p>
            <a:r>
              <a:rPr lang="zh-TW" altLang="en-US" smtClean="0"/>
              <a:t>活動特色：</a:t>
            </a:r>
            <a:endParaRPr lang="en-US" altLang="zh-TW" smtClean="0"/>
          </a:p>
          <a:p>
            <a:pPr lvl="1"/>
            <a:r>
              <a:rPr lang="zh-TW" altLang="en-US" smtClean="0"/>
              <a:t>由海軍水下作業大隊官兵親自教學。</a:t>
            </a:r>
            <a:endParaRPr lang="en-US" altLang="zh-TW" smtClean="0"/>
          </a:p>
          <a:p>
            <a:pPr lvl="1"/>
            <a:r>
              <a:rPr lang="zh-TW" altLang="zh-TW" smtClean="0"/>
              <a:t>親身穿著水肺服裝體驗。 </a:t>
            </a:r>
            <a:endParaRPr lang="en-US" altLang="zh-TW" smtClean="0"/>
          </a:p>
          <a:p>
            <a:pPr lvl="1"/>
            <a:r>
              <a:rPr lang="zh-TW" altLang="en-US" smtClean="0"/>
              <a:t>結合屏東墾丁熱門活動，免費教學</a:t>
            </a:r>
            <a:r>
              <a:rPr lang="zh-TW" altLang="zh-TW" smtClean="0"/>
              <a:t>。 </a:t>
            </a:r>
            <a:endParaRPr lang="en-US" altLang="zh-TW"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47</a:t>
            </a:fld>
            <a:endParaRPr lang="en-US" dirty="0"/>
          </a:p>
        </p:txBody>
      </p:sp>
    </p:spTree>
    <p:extLst>
      <p:ext uri="{BB962C8B-B14F-4D97-AF65-F5344CB8AC3E}">
        <p14:creationId xmlns:p14="http://schemas.microsoft.com/office/powerpoint/2010/main" val="4260945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體驗互動</a:t>
            </a:r>
            <a:r>
              <a:rPr lang="en-US" altLang="zh-TW" smtClean="0"/>
              <a:t>(2/5)</a:t>
            </a:r>
            <a:endParaRPr lang="zh-TW" altLang="en-US" dirty="0"/>
          </a:p>
        </p:txBody>
      </p:sp>
      <p:sp>
        <p:nvSpPr>
          <p:cNvPr id="3" name="內容版面配置區 2"/>
          <p:cNvSpPr>
            <a:spLocks noGrp="1"/>
          </p:cNvSpPr>
          <p:nvPr>
            <p:ph idx="1"/>
          </p:nvPr>
        </p:nvSpPr>
        <p:spPr/>
        <p:txBody>
          <a:bodyPr/>
          <a:lstStyle/>
          <a:p>
            <a:r>
              <a:rPr lang="zh-TW" altLang="en-US" dirty="0" smtClean="0"/>
              <a:t>活動主軸：</a:t>
            </a:r>
            <a:endParaRPr lang="en-US" altLang="zh-TW" dirty="0" smtClean="0"/>
          </a:p>
          <a:p>
            <a:pPr lvl="1"/>
            <a:r>
              <a:rPr lang="zh-TW" altLang="en-US" dirty="0" smtClean="0"/>
              <a:t>「軍眷安心」參演官兵的</a:t>
            </a:r>
            <a:r>
              <a:rPr lang="zh-TW" altLang="zh-TW" dirty="0" smtClean="0"/>
              <a:t>家庭日</a:t>
            </a:r>
            <a:r>
              <a:rPr lang="zh-TW" altLang="en-US" dirty="0" smtClean="0"/>
              <a:t>。</a:t>
            </a:r>
            <a:endParaRPr lang="en-US" altLang="zh-TW" dirty="0" smtClean="0"/>
          </a:p>
          <a:p>
            <a:r>
              <a:rPr lang="zh-TW" altLang="en-US" dirty="0" smtClean="0"/>
              <a:t>活動特色：</a:t>
            </a:r>
            <a:endParaRPr lang="en-US" altLang="zh-TW" dirty="0" smtClean="0"/>
          </a:p>
          <a:p>
            <a:pPr lvl="1" algn="just"/>
            <a:r>
              <a:rPr lang="zh-TW" altLang="zh-TW" dirty="0" smtClean="0"/>
              <a:t>部隊駐軍舉</a:t>
            </a:r>
            <a:r>
              <a:rPr lang="zh-TW" altLang="en-US" dirty="0" smtClean="0"/>
              <a:t>辦</a:t>
            </a:r>
            <a:r>
              <a:rPr lang="zh-TW" altLang="zh-TW" dirty="0" smtClean="0"/>
              <a:t>豐富多彩的節目和特別活動，</a:t>
            </a:r>
            <a:r>
              <a:rPr lang="zh-TW" altLang="en-US" dirty="0" smtClean="0"/>
              <a:t>演訓後與官兵共進午餐分享操演心得，下午則進行體驗互動及家屬間親子的活動，俟官兵裝備保養結束後，開放考核合格連隊官兵與家人離營活動。</a:t>
            </a:r>
            <a:endParaRPr lang="en-US" altLang="zh-TW" dirty="0" smtClean="0"/>
          </a:p>
          <a:p>
            <a:pPr lvl="1" algn="just"/>
            <a:r>
              <a:rPr lang="zh-TW" altLang="en-US" dirty="0" smtClean="0"/>
              <a:t>官兵的最堅強的後盾</a:t>
            </a:r>
            <a:r>
              <a:rPr lang="en-US" altLang="zh-TW" dirty="0" smtClean="0"/>
              <a:t>–</a:t>
            </a:r>
            <a:r>
              <a:rPr lang="zh-TW" altLang="en-US" dirty="0" smtClean="0"/>
              <a:t>「家庭」，藉由</a:t>
            </a:r>
            <a:r>
              <a:rPr lang="zh-TW" altLang="zh-TW" dirty="0" smtClean="0"/>
              <a:t>家庭日活動感謝支持的家屬</a:t>
            </a:r>
            <a:r>
              <a:rPr lang="zh-TW" altLang="en-US" dirty="0" smtClean="0"/>
              <a:t>，並讓</a:t>
            </a:r>
            <a:r>
              <a:rPr lang="zh-TW" altLang="zh-TW" dirty="0" smtClean="0"/>
              <a:t>家屬貼近官兵部隊生活。</a:t>
            </a:r>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48</a:t>
            </a:fld>
            <a:endParaRPr lang="en-US" dirty="0"/>
          </a:p>
        </p:txBody>
      </p:sp>
    </p:spTree>
    <p:extLst>
      <p:ext uri="{BB962C8B-B14F-4D97-AF65-F5344CB8AC3E}">
        <p14:creationId xmlns:p14="http://schemas.microsoft.com/office/powerpoint/2010/main" val="154219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體驗互動</a:t>
            </a:r>
            <a:r>
              <a:rPr lang="en-US" altLang="zh-TW" smtClean="0"/>
              <a:t>(3/5)</a:t>
            </a:r>
            <a:endParaRPr lang="zh-TW" altLang="en-US" dirty="0"/>
          </a:p>
        </p:txBody>
      </p:sp>
      <p:sp>
        <p:nvSpPr>
          <p:cNvPr id="3" name="內容版面配置區 2"/>
          <p:cNvSpPr>
            <a:spLocks noGrp="1"/>
          </p:cNvSpPr>
          <p:nvPr>
            <p:ph idx="1"/>
          </p:nvPr>
        </p:nvSpPr>
        <p:spPr/>
        <p:txBody>
          <a:bodyPr/>
          <a:lstStyle/>
          <a:p>
            <a:r>
              <a:rPr lang="zh-TW" altLang="en-US" dirty="0" smtClean="0"/>
              <a:t>活動主軸：</a:t>
            </a:r>
            <a:endParaRPr lang="en-US" altLang="zh-TW" dirty="0" smtClean="0"/>
          </a:p>
          <a:p>
            <a:pPr lvl="1"/>
            <a:r>
              <a:rPr lang="zh-TW" altLang="zh-TW" dirty="0" smtClean="0"/>
              <a:t>野外求生</a:t>
            </a:r>
            <a:r>
              <a:rPr lang="en-US" altLang="zh-TW" dirty="0" smtClean="0"/>
              <a:t>(</a:t>
            </a:r>
            <a:r>
              <a:rPr lang="zh-TW" altLang="zh-TW" dirty="0" smtClean="0"/>
              <a:t>認識野生植物、野炊、</a:t>
            </a:r>
            <a:r>
              <a:rPr lang="zh-TW" altLang="en-US" dirty="0" smtClean="0"/>
              <a:t>紮營</a:t>
            </a:r>
            <a:r>
              <a:rPr lang="zh-TW" altLang="zh-TW" dirty="0" smtClean="0"/>
              <a:t>體驗等</a:t>
            </a:r>
            <a:r>
              <a:rPr lang="en-US" altLang="zh-TW" dirty="0" smtClean="0"/>
              <a:t>)</a:t>
            </a:r>
            <a:r>
              <a:rPr lang="zh-TW" altLang="en-US" dirty="0" smtClean="0"/>
              <a:t>。</a:t>
            </a:r>
            <a:endParaRPr lang="en-US" altLang="zh-TW" dirty="0" smtClean="0"/>
          </a:p>
          <a:p>
            <a:pPr algn="just"/>
            <a:r>
              <a:rPr lang="zh-TW" altLang="en-US" dirty="0" smtClean="0"/>
              <a:t>活動特色：</a:t>
            </a:r>
            <a:endParaRPr lang="en-US" altLang="zh-TW" dirty="0" smtClean="0"/>
          </a:p>
          <a:p>
            <a:pPr lvl="1" algn="just"/>
            <a:r>
              <a:rPr lang="zh-TW" altLang="en-US" dirty="0" smtClean="0"/>
              <a:t>活動邀請</a:t>
            </a:r>
            <a:r>
              <a:rPr lang="zh-TW" altLang="zh-TW" dirty="0" smtClean="0"/>
              <a:t>特戰弟兄示範</a:t>
            </a:r>
            <a:r>
              <a:rPr lang="zh-TW" altLang="en-US" dirty="0" smtClean="0"/>
              <a:t>，</a:t>
            </a:r>
            <a:r>
              <a:rPr lang="zh-TW" altLang="zh-TW" dirty="0" smtClean="0"/>
              <a:t>展現特戰官兵獨特的野外求生能力。</a:t>
            </a:r>
            <a:endParaRPr lang="en-US" altLang="zh-TW" dirty="0" smtClean="0"/>
          </a:p>
          <a:p>
            <a:pPr lvl="1" algn="just"/>
            <a:r>
              <a:rPr lang="zh-TW" altLang="zh-TW" dirty="0" smtClean="0"/>
              <a:t>「學校老師沒教的事！」</a:t>
            </a:r>
            <a:r>
              <a:rPr lang="zh-TW" altLang="en-US" dirty="0" smtClean="0"/>
              <a:t>藉由活動了解大自然的奧妙。</a:t>
            </a:r>
            <a:endParaRPr lang="zh-TW" altLang="zh-TW" dirty="0" smtClean="0"/>
          </a:p>
          <a:p>
            <a:endParaRPr lang="en-US" altLang="zh-TW" dirty="0" smtClean="0"/>
          </a:p>
          <a:p>
            <a:endParaRPr lang="zh-TW" altLang="en-US" dirty="0" smtClean="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49</a:t>
            </a:fld>
            <a:endParaRPr lang="en-US" dirty="0"/>
          </a:p>
        </p:txBody>
      </p:sp>
    </p:spTree>
    <p:extLst>
      <p:ext uri="{BB962C8B-B14F-4D97-AF65-F5344CB8AC3E}">
        <p14:creationId xmlns:p14="http://schemas.microsoft.com/office/powerpoint/2010/main" val="410039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smtClean="0"/>
              <a:t>研究目的</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782452799"/>
              </p:ext>
            </p:extLst>
          </p:nvPr>
        </p:nvGraphicFramePr>
        <p:xfrm>
          <a:off x="250825" y="1052513"/>
          <a:ext cx="8651875" cy="439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D3850B94-3573-46F9-A608-221532A882A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a:t>
            </a:fld>
            <a:endParaRPr lang="en-US" dirty="0"/>
          </a:p>
        </p:txBody>
      </p:sp>
    </p:spTree>
    <p:extLst>
      <p:ext uri="{BB962C8B-B14F-4D97-AF65-F5344CB8AC3E}">
        <p14:creationId xmlns:p14="http://schemas.microsoft.com/office/powerpoint/2010/main" val="2625863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mtClean="0"/>
              <a:t>體驗互動</a:t>
            </a:r>
            <a:r>
              <a:rPr lang="en-US" altLang="zh-TW" smtClean="0"/>
              <a:t>(4/5)</a:t>
            </a:r>
            <a:endParaRPr lang="zh-TW" altLang="en-US" dirty="0"/>
          </a:p>
        </p:txBody>
      </p:sp>
      <p:sp>
        <p:nvSpPr>
          <p:cNvPr id="3" name="內容版面配置區 2"/>
          <p:cNvSpPr>
            <a:spLocks noGrp="1"/>
          </p:cNvSpPr>
          <p:nvPr>
            <p:ph idx="1"/>
          </p:nvPr>
        </p:nvSpPr>
        <p:spPr/>
        <p:txBody>
          <a:bodyPr/>
          <a:lstStyle/>
          <a:p>
            <a:pPr algn="just"/>
            <a:r>
              <a:rPr lang="zh-TW" altLang="en-US" dirty="0" smtClean="0"/>
              <a:t>活動主軸：</a:t>
            </a:r>
            <a:endParaRPr lang="en-US" altLang="zh-TW" dirty="0" smtClean="0"/>
          </a:p>
          <a:p>
            <a:pPr lvl="1" algn="just"/>
            <a:r>
              <a:rPr lang="zh-TW" altLang="en-US" dirty="0" smtClean="0"/>
              <a:t>季節限定！</a:t>
            </a:r>
            <a:r>
              <a:rPr lang="zh-TW" altLang="zh-TW" dirty="0" smtClean="0"/>
              <a:t>體驗採蔥與</a:t>
            </a:r>
            <a:r>
              <a:rPr lang="en-US" altLang="zh-TW" dirty="0" smtClean="0"/>
              <a:t>DIY</a:t>
            </a:r>
            <a:r>
              <a:rPr lang="zh-TW" altLang="en-US" dirty="0" smtClean="0"/>
              <a:t>。</a:t>
            </a:r>
            <a:endParaRPr lang="en-US" altLang="zh-TW" dirty="0" smtClean="0"/>
          </a:p>
          <a:p>
            <a:pPr algn="just"/>
            <a:r>
              <a:rPr lang="zh-TW" altLang="en-US" dirty="0" smtClean="0"/>
              <a:t>活動特色：</a:t>
            </a:r>
            <a:endParaRPr lang="en-US" altLang="zh-TW" dirty="0" smtClean="0"/>
          </a:p>
          <a:p>
            <a:pPr lvl="1" algn="just"/>
            <a:r>
              <a:rPr lang="zh-TW" altLang="zh-TW" dirty="0" smtClean="0"/>
              <a:t>親近土地，</a:t>
            </a:r>
            <a:r>
              <a:rPr lang="zh-TW" altLang="en-US" dirty="0" smtClean="0"/>
              <a:t>與官兵</a:t>
            </a:r>
            <a:r>
              <a:rPr lang="zh-TW" altLang="zh-TW" dirty="0" smtClean="0"/>
              <a:t>弟兄一同全副「五裝」</a:t>
            </a:r>
            <a:r>
              <a:rPr lang="en-US" altLang="zh-TW" dirty="0" smtClean="0"/>
              <a:t>(</a:t>
            </a:r>
            <a:r>
              <a:rPr lang="zh-TW" altLang="zh-TW" dirty="0" smtClean="0"/>
              <a:t>護目鏡、口罩、袖套、帽子、手套</a:t>
            </a:r>
            <a:r>
              <a:rPr lang="en-US" altLang="zh-TW" dirty="0" smtClean="0"/>
              <a:t>)</a:t>
            </a:r>
            <a:r>
              <a:rPr lang="zh-TW" altLang="zh-TW" dirty="0" smtClean="0"/>
              <a:t>彎腰採蔥</a:t>
            </a:r>
            <a:r>
              <a:rPr lang="zh-TW" altLang="en-US" dirty="0" smtClean="0"/>
              <a:t>。</a:t>
            </a:r>
            <a:endParaRPr lang="en-US" altLang="zh-TW" dirty="0" smtClean="0"/>
          </a:p>
          <a:p>
            <a:pPr lvl="1" algn="just"/>
            <a:r>
              <a:rPr lang="zh-TW" altLang="zh-TW" dirty="0" smtClean="0"/>
              <a:t>運用洋蔥來進行染布，讓民眾自行發揮創意印拓出屬於自己獨一無二的</a:t>
            </a:r>
            <a:r>
              <a:rPr lang="en-US" altLang="zh-TW" dirty="0" smtClean="0"/>
              <a:t>T-shirt</a:t>
            </a:r>
            <a:r>
              <a:rPr lang="zh-TW" altLang="zh-TW" dirty="0" smtClean="0"/>
              <a:t>。</a:t>
            </a:r>
            <a:endParaRPr lang="en-US" altLang="zh-TW" dirty="0" smtClean="0"/>
          </a:p>
          <a:p>
            <a:pPr lvl="1" algn="just"/>
            <a:r>
              <a:rPr lang="zh-TW" altLang="en-US" dirty="0" smtClean="0"/>
              <a:t>安排</a:t>
            </a:r>
            <a:r>
              <a:rPr lang="zh-TW" altLang="zh-TW" dirty="0" smtClean="0"/>
              <a:t>社區媽媽親自教導</a:t>
            </a:r>
            <a:r>
              <a:rPr lang="zh-TW" altLang="en-US" dirty="0" smtClean="0"/>
              <a:t>示範多樣化洋蔥料理</a:t>
            </a:r>
            <a:r>
              <a:rPr lang="zh-TW" altLang="zh-TW" dirty="0" smtClean="0"/>
              <a:t>。</a:t>
            </a:r>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50</a:t>
            </a:fld>
            <a:endParaRPr lang="en-US" dirty="0"/>
          </a:p>
        </p:txBody>
      </p:sp>
    </p:spTree>
    <p:extLst>
      <p:ext uri="{BB962C8B-B14F-4D97-AF65-F5344CB8AC3E}">
        <p14:creationId xmlns:p14="http://schemas.microsoft.com/office/powerpoint/2010/main" val="1694730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32296"/>
            <a:ext cx="1897236" cy="2086615"/>
          </a:xfrm>
          <a:prstGeom prst="rect">
            <a:avLst/>
          </a:prstGeom>
        </p:spPr>
      </p:pic>
      <p:sp>
        <p:nvSpPr>
          <p:cNvPr id="2" name="標題 1"/>
          <p:cNvSpPr>
            <a:spLocks noGrp="1"/>
          </p:cNvSpPr>
          <p:nvPr>
            <p:ph type="title"/>
          </p:nvPr>
        </p:nvSpPr>
        <p:spPr/>
        <p:txBody>
          <a:bodyPr/>
          <a:lstStyle/>
          <a:p>
            <a:r>
              <a:rPr lang="zh-TW" altLang="zh-TW" smtClean="0"/>
              <a:t>體驗互動</a:t>
            </a:r>
            <a:r>
              <a:rPr lang="en-US" altLang="zh-TW" smtClean="0"/>
              <a:t>(5/5)</a:t>
            </a:r>
            <a:endParaRPr lang="zh-TW" altLang="en-US" dirty="0"/>
          </a:p>
        </p:txBody>
      </p:sp>
      <p:sp>
        <p:nvSpPr>
          <p:cNvPr id="3" name="內容版面配置區 2"/>
          <p:cNvSpPr>
            <a:spLocks noGrp="1"/>
          </p:cNvSpPr>
          <p:nvPr>
            <p:ph idx="1"/>
          </p:nvPr>
        </p:nvSpPr>
        <p:spPr/>
        <p:txBody>
          <a:bodyPr>
            <a:normAutofit lnSpcReduction="10000"/>
          </a:bodyPr>
          <a:lstStyle/>
          <a:p>
            <a:pPr algn="just"/>
            <a:r>
              <a:rPr lang="zh-TW" altLang="en-US" dirty="0" smtClean="0"/>
              <a:t>活動主軸：</a:t>
            </a:r>
            <a:endParaRPr lang="en-US" altLang="zh-TW" dirty="0" smtClean="0"/>
          </a:p>
          <a:p>
            <a:pPr lvl="1" algn="just"/>
            <a:r>
              <a:rPr lang="zh-TW" altLang="zh-TW" dirty="0" smtClean="0"/>
              <a:t>守護山林</a:t>
            </a:r>
            <a:r>
              <a:rPr lang="zh-TW" altLang="en-US" dirty="0" smtClean="0"/>
              <a:t>，</a:t>
            </a:r>
            <a:r>
              <a:rPr lang="zh-TW" altLang="zh-TW" dirty="0" smtClean="0"/>
              <a:t>植樹綠化</a:t>
            </a:r>
            <a:r>
              <a:rPr lang="zh-TW" altLang="en-US" dirty="0" smtClean="0"/>
              <a:t>。</a:t>
            </a:r>
            <a:endParaRPr lang="en-US" altLang="zh-TW" dirty="0" smtClean="0"/>
          </a:p>
          <a:p>
            <a:pPr algn="just"/>
            <a:r>
              <a:rPr lang="zh-TW" altLang="en-US" dirty="0" smtClean="0"/>
              <a:t>活動特色：</a:t>
            </a:r>
            <a:endParaRPr lang="en-US" altLang="zh-TW" dirty="0" smtClean="0"/>
          </a:p>
          <a:p>
            <a:pPr lvl="1" algn="just"/>
            <a:r>
              <a:rPr lang="zh-TW" altLang="zh-TW" dirty="0" smtClean="0"/>
              <a:t>主辦單位與屏東縣政府環境保護局「樹木銀行」合作，提供當季節氣植栽</a:t>
            </a:r>
            <a:r>
              <a:rPr lang="zh-TW" altLang="en-US" dirty="0" smtClean="0"/>
              <a:t>。</a:t>
            </a:r>
            <a:endParaRPr lang="en-US" altLang="zh-TW" dirty="0" smtClean="0"/>
          </a:p>
          <a:p>
            <a:pPr lvl="1" algn="just"/>
            <a:r>
              <a:rPr lang="zh-TW" altLang="zh-TW" dirty="0" smtClean="0"/>
              <a:t>民眾植樹後可以取得證書，並且可以得到一株禮物樹，將植樹理念分享給親朋好友。</a:t>
            </a:r>
            <a:endParaRPr lang="en-US" altLang="zh-TW" dirty="0" smtClean="0"/>
          </a:p>
          <a:p>
            <a:pPr lvl="1" algn="just"/>
            <a:r>
              <a:rPr lang="zh-TW" altLang="zh-TW" dirty="0" smtClean="0"/>
              <a:t>製作紀念銅牌別在樹木上，</a:t>
            </a:r>
            <a:r>
              <a:rPr lang="zh-TW" altLang="en-US" dirty="0" smtClean="0"/>
              <a:t>串聯人與土地的情感。</a:t>
            </a:r>
            <a:endParaRPr lang="en-US" altLang="zh-TW" dirty="0" smtClean="0"/>
          </a:p>
          <a:p>
            <a:pPr lvl="1" algn="just"/>
            <a:r>
              <a:rPr lang="zh-TW" altLang="en-US" dirty="0" smtClean="0"/>
              <a:t>持</a:t>
            </a:r>
            <a:r>
              <a:rPr lang="zh-TW" altLang="zh-TW" dirty="0" smtClean="0"/>
              <a:t>證書福利站</a:t>
            </a:r>
            <a:r>
              <a:rPr lang="en-US" altLang="zh-TW" dirty="0" smtClean="0"/>
              <a:t>/</a:t>
            </a:r>
            <a:r>
              <a:rPr lang="zh-TW" altLang="zh-TW" dirty="0" smtClean="0"/>
              <a:t>車城鄉消費可享購物金</a:t>
            </a:r>
            <a:r>
              <a:rPr lang="en-US" altLang="zh-TW" dirty="0" smtClean="0"/>
              <a:t>100</a:t>
            </a:r>
            <a:r>
              <a:rPr lang="zh-TW" altLang="zh-TW" dirty="0" smtClean="0"/>
              <a:t>元折扣，促進當地觀光消費</a:t>
            </a:r>
            <a:r>
              <a:rPr lang="zh-TW" altLang="en-US" dirty="0" smtClean="0"/>
              <a:t>。</a:t>
            </a:r>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51</a:t>
            </a:fld>
            <a:endParaRPr lang="en-US" dirty="0"/>
          </a:p>
        </p:txBody>
      </p:sp>
    </p:spTree>
    <p:extLst>
      <p:ext uri="{BB962C8B-B14F-4D97-AF65-F5344CB8AC3E}">
        <p14:creationId xmlns:p14="http://schemas.microsoft.com/office/powerpoint/2010/main" val="42907290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4.2.1</a:t>
            </a:r>
            <a:r>
              <a:rPr lang="zh-TW" altLang="en-US" dirty="0" smtClean="0"/>
              <a:t>人力</a:t>
            </a:r>
            <a:r>
              <a:rPr lang="zh-TW" altLang="en-US" dirty="0" smtClean="0"/>
              <a:t>配置</a:t>
            </a:r>
            <a:endParaRPr lang="zh-TW" altLang="en-US" dirty="0"/>
          </a:p>
        </p:txBody>
      </p:sp>
      <p:graphicFrame>
        <p:nvGraphicFramePr>
          <p:cNvPr id="9" name="內容版面配置區 8"/>
          <p:cNvGraphicFramePr>
            <a:graphicFrameLocks noGrp="1" noChangeAspect="1"/>
          </p:cNvGraphicFramePr>
          <p:nvPr>
            <p:ph idx="1"/>
            <p:extLst>
              <p:ext uri="{D42A27DB-BD31-4B8C-83A1-F6EECF244321}">
                <p14:modId xmlns:p14="http://schemas.microsoft.com/office/powerpoint/2010/main" val="33169136"/>
              </p:ext>
            </p:extLst>
          </p:nvPr>
        </p:nvGraphicFramePr>
        <p:xfrm>
          <a:off x="250825" y="1052566"/>
          <a:ext cx="8651875" cy="4897330"/>
        </p:xfrm>
        <a:graphic>
          <a:graphicData uri="http://schemas.openxmlformats.org/presentationml/2006/ole">
            <mc:AlternateContent xmlns:mc="http://schemas.openxmlformats.org/markup-compatibility/2006">
              <mc:Choice xmlns:v="urn:schemas-microsoft-com:vml" Requires="v">
                <p:oleObj spid="_x0000_s5237" name="Visio" r:id="rId4" imgW="18064024" imgH="10225725" progId="Visio.Drawing.11">
                  <p:embed/>
                </p:oleObj>
              </mc:Choice>
              <mc:Fallback>
                <p:oleObj name="Visio" r:id="rId4" imgW="18064024" imgH="10225725" progId="Visio.Drawing.11">
                  <p:embed/>
                  <p:pic>
                    <p:nvPicPr>
                      <p:cNvPr id="0" name=""/>
                      <p:cNvPicPr/>
                      <p:nvPr/>
                    </p:nvPicPr>
                    <p:blipFill>
                      <a:blip r:embed="rId5"/>
                      <a:stretch>
                        <a:fillRect/>
                      </a:stretch>
                    </p:blipFill>
                    <p:spPr>
                      <a:xfrm>
                        <a:off x="250825" y="1052566"/>
                        <a:ext cx="8651875" cy="4897330"/>
                      </a:xfrm>
                      <a:prstGeom prst="rect">
                        <a:avLst/>
                      </a:prstGeom>
                    </p:spPr>
                  </p:pic>
                </p:oleObj>
              </mc:Fallback>
            </mc:AlternateContent>
          </a:graphicData>
        </a:graphic>
      </p:graphicFrame>
      <p:sp>
        <p:nvSpPr>
          <p:cNvPr id="4" name="日期版面配置區 3"/>
          <p:cNvSpPr>
            <a:spLocks noGrp="1"/>
          </p:cNvSpPr>
          <p:nvPr>
            <p:ph type="dt" sz="half" idx="10"/>
          </p:nvPr>
        </p:nvSpPr>
        <p:spPr/>
        <p:txBody>
          <a:bodyPr/>
          <a:lstStyle/>
          <a:p>
            <a:fld id="{1A1D5EEE-05DC-400C-880A-A8B7F42F6D06}"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52</a:t>
            </a:fld>
            <a:endParaRPr lang="en-US" dirty="0"/>
          </a:p>
        </p:txBody>
      </p:sp>
    </p:spTree>
    <p:extLst>
      <p:ext uri="{BB962C8B-B14F-4D97-AF65-F5344CB8AC3E}">
        <p14:creationId xmlns:p14="http://schemas.microsoft.com/office/powerpoint/2010/main" val="1082308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571500" indent="-571500">
              <a:buFont typeface="Wingdings" panose="05000000000000000000" pitchFamily="2" charset="2"/>
              <a:buChar char="p"/>
            </a:pPr>
            <a:r>
              <a:rPr lang="en-US" altLang="zh-TW" dirty="0" smtClean="0"/>
              <a:t>4.2.2</a:t>
            </a:r>
            <a:r>
              <a:rPr lang="zh-TW" altLang="en-US" dirty="0" smtClean="0"/>
              <a:t>場地規劃</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仁壽營區位於台</a:t>
            </a:r>
            <a:r>
              <a:rPr lang="en-US" altLang="zh-TW" dirty="0" smtClean="0"/>
              <a:t>26</a:t>
            </a:r>
            <a:r>
              <a:rPr lang="zh-TW" altLang="en-US" dirty="0" smtClean="0"/>
              <a:t>號道上，為遊客前往墾丁的必經之地。</a:t>
            </a:r>
            <a:endParaRPr lang="en-US" altLang="zh-TW" dirty="0" smtClean="0"/>
          </a:p>
          <a:p>
            <a:r>
              <a:rPr lang="zh-TW" altLang="en-US" dirty="0" smtClean="0"/>
              <a:t>自行開車：</a:t>
            </a:r>
            <a:r>
              <a:rPr lang="zh-TW" altLang="zh-TW" dirty="0" smtClean="0"/>
              <a:t>台</a:t>
            </a:r>
            <a:r>
              <a:rPr lang="en-US" altLang="zh-TW" dirty="0" smtClean="0"/>
              <a:t>26</a:t>
            </a:r>
            <a:r>
              <a:rPr lang="zh-TW" altLang="zh-TW" dirty="0" smtClean="0"/>
              <a:t>號</a:t>
            </a:r>
            <a:r>
              <a:rPr lang="zh-TW" altLang="en-US" dirty="0" smtClean="0"/>
              <a:t>省</a:t>
            </a:r>
            <a:r>
              <a:rPr lang="zh-TW" altLang="zh-TW" dirty="0" smtClean="0"/>
              <a:t>道北上</a:t>
            </a:r>
            <a:r>
              <a:rPr lang="en-US" altLang="zh-TW" dirty="0" smtClean="0"/>
              <a:t>22.5</a:t>
            </a:r>
            <a:r>
              <a:rPr lang="zh-TW" altLang="zh-TW" dirty="0" smtClean="0"/>
              <a:t>公里處</a:t>
            </a:r>
            <a:r>
              <a:rPr lang="zh-TW" altLang="en-US" dirty="0" smtClean="0"/>
              <a:t>自</a:t>
            </a:r>
            <a:r>
              <a:rPr lang="zh-TW" altLang="zh-TW" dirty="0" smtClean="0"/>
              <a:t>甲營區大門口進入</a:t>
            </a:r>
            <a:r>
              <a:rPr lang="zh-TW" altLang="en-US" dirty="0" smtClean="0"/>
              <a:t>。</a:t>
            </a:r>
            <a:endParaRPr lang="en-US" altLang="zh-TW" dirty="0" smtClean="0"/>
          </a:p>
          <a:p>
            <a:r>
              <a:rPr lang="zh-TW" altLang="zh-TW" dirty="0" smtClean="0"/>
              <a:t>搭乘公車</a:t>
            </a:r>
            <a:r>
              <a:rPr lang="zh-TW" altLang="en-US" dirty="0" smtClean="0"/>
              <a:t>：</a:t>
            </a:r>
            <a:r>
              <a:rPr lang="zh-TW" altLang="zh-TW" dirty="0" smtClean="0"/>
              <a:t>仁壽站下車後，</a:t>
            </a:r>
            <a:r>
              <a:rPr lang="zh-TW" altLang="en-US" dirty="0" smtClean="0"/>
              <a:t>自</a:t>
            </a:r>
            <a:r>
              <a:rPr lang="zh-TW" altLang="zh-TW" dirty="0" smtClean="0"/>
              <a:t>甲營區大門口進入</a:t>
            </a:r>
            <a:r>
              <a:rPr lang="zh-TW" altLang="en-US" dirty="0" smtClean="0"/>
              <a:t>。</a:t>
            </a:r>
            <a:endParaRPr lang="en-US" altLang="zh-TW" dirty="0"/>
          </a:p>
        </p:txBody>
      </p:sp>
      <p:graphicFrame>
        <p:nvGraphicFramePr>
          <p:cNvPr id="7" name="內容版面配置區 6"/>
          <p:cNvGraphicFramePr>
            <a:graphicFrameLocks noGrp="1" noChangeAspect="1"/>
          </p:cNvGraphicFramePr>
          <p:nvPr>
            <p:ph idx="13"/>
            <p:extLst>
              <p:ext uri="{D42A27DB-BD31-4B8C-83A1-F6EECF244321}">
                <p14:modId xmlns:p14="http://schemas.microsoft.com/office/powerpoint/2010/main" val="2962518846"/>
              </p:ext>
            </p:extLst>
          </p:nvPr>
        </p:nvGraphicFramePr>
        <p:xfrm>
          <a:off x="3995738" y="170020"/>
          <a:ext cx="5148262" cy="5681347"/>
        </p:xfrm>
        <a:graphic>
          <a:graphicData uri="http://schemas.openxmlformats.org/presentationml/2006/ole">
            <mc:AlternateContent xmlns:mc="http://schemas.openxmlformats.org/markup-compatibility/2006">
              <mc:Choice xmlns:v="urn:schemas-microsoft-com:vml" Requires="v">
                <p:oleObj spid="_x0000_s4214" name="Visio" r:id="rId4" imgW="6668951" imgH="7358923" progId="Visio.Drawing.11">
                  <p:embed/>
                </p:oleObj>
              </mc:Choice>
              <mc:Fallback>
                <p:oleObj name="Visio" r:id="rId4" imgW="6668951" imgH="7358923" progId="Visio.Drawing.11">
                  <p:embed/>
                  <p:pic>
                    <p:nvPicPr>
                      <p:cNvPr id="0" name=""/>
                      <p:cNvPicPr/>
                      <p:nvPr/>
                    </p:nvPicPr>
                    <p:blipFill>
                      <a:blip r:embed="rId5"/>
                      <a:stretch>
                        <a:fillRect/>
                      </a:stretch>
                    </p:blipFill>
                    <p:spPr>
                      <a:xfrm>
                        <a:off x="3995738" y="170020"/>
                        <a:ext cx="5148262" cy="5681347"/>
                      </a:xfrm>
                      <a:prstGeom prst="rect">
                        <a:avLst/>
                      </a:prstGeom>
                    </p:spPr>
                  </p:pic>
                </p:oleObj>
              </mc:Fallback>
            </mc:AlternateContent>
          </a:graphicData>
        </a:graphic>
      </p:graphicFrame>
      <p:sp>
        <p:nvSpPr>
          <p:cNvPr id="4" name="日期版面配置區 3"/>
          <p:cNvSpPr>
            <a:spLocks noGrp="1"/>
          </p:cNvSpPr>
          <p:nvPr>
            <p:ph type="dt" sz="half" idx="10"/>
          </p:nvPr>
        </p:nvSpPr>
        <p:spPr/>
        <p:txBody>
          <a:bodyPr/>
          <a:lstStyle/>
          <a:p>
            <a:fld id="{495704E3-AFA6-4083-AAFC-4061C2D134BC}"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53</a:t>
            </a:fld>
            <a:endParaRPr lang="en-US" dirty="0"/>
          </a:p>
        </p:txBody>
      </p:sp>
    </p:spTree>
    <p:extLst>
      <p:ext uri="{BB962C8B-B14F-4D97-AF65-F5344CB8AC3E}">
        <p14:creationId xmlns:p14="http://schemas.microsoft.com/office/powerpoint/2010/main" val="4008004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4.2.3</a:t>
            </a:r>
            <a:r>
              <a:rPr lang="zh-TW" altLang="en-US" dirty="0" smtClean="0"/>
              <a:t>宣傳計畫</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864203324"/>
              </p:ext>
            </p:extLst>
          </p:nvPr>
        </p:nvGraphicFramePr>
        <p:xfrm>
          <a:off x="250825" y="1052513"/>
          <a:ext cx="8651875"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3F2D7681-129E-42C2-B586-C17C856005AF}"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54</a:t>
            </a:fld>
            <a:endParaRPr lang="en-US" dirty="0"/>
          </a:p>
        </p:txBody>
      </p:sp>
      <p:sp>
        <p:nvSpPr>
          <p:cNvPr id="14" name="矩形 13"/>
          <p:cNvSpPr/>
          <p:nvPr/>
        </p:nvSpPr>
        <p:spPr>
          <a:xfrm>
            <a:off x="395536" y="2329716"/>
            <a:ext cx="1656184" cy="523220"/>
          </a:xfrm>
          <a:prstGeom prst="rect">
            <a:avLst/>
          </a:prstGeom>
          <a:noFill/>
        </p:spPr>
        <p:txBody>
          <a:bodyPr wrap="square" lIns="91440" tIns="45720" rIns="91440" bIns="45720">
            <a:spAutoFit/>
          </a:bodyPr>
          <a:lstStyle/>
          <a:p>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校園宣傳</a:t>
            </a:r>
          </a:p>
        </p:txBody>
      </p:sp>
      <p:sp>
        <p:nvSpPr>
          <p:cNvPr id="15" name="矩形 14"/>
          <p:cNvSpPr/>
          <p:nvPr/>
        </p:nvSpPr>
        <p:spPr>
          <a:xfrm>
            <a:off x="395536" y="3284984"/>
            <a:ext cx="1656184" cy="523220"/>
          </a:xfrm>
          <a:prstGeom prst="rect">
            <a:avLst/>
          </a:prstGeom>
          <a:noFill/>
        </p:spPr>
        <p:txBody>
          <a:bodyPr wrap="square" lIns="91440" tIns="45720" rIns="91440" bIns="45720">
            <a:spAutoFit/>
          </a:bodyPr>
          <a:lstStyle/>
          <a:p>
            <a:pPr lvl="0"/>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戶外廣告</a:t>
            </a:r>
          </a:p>
        </p:txBody>
      </p:sp>
      <p:sp>
        <p:nvSpPr>
          <p:cNvPr id="16" name="矩形 15"/>
          <p:cNvSpPr/>
          <p:nvPr/>
        </p:nvSpPr>
        <p:spPr>
          <a:xfrm>
            <a:off x="395536" y="4273932"/>
            <a:ext cx="1656184" cy="523220"/>
          </a:xfrm>
          <a:prstGeom prst="rect">
            <a:avLst/>
          </a:prstGeom>
          <a:noFill/>
          <a:ln>
            <a:noFill/>
          </a:ln>
        </p:spPr>
        <p:txBody>
          <a:bodyPr wrap="square" lIns="91440" tIns="45720" rIns="91440" bIns="45720">
            <a:spAutoFit/>
          </a:bodyPr>
          <a:lstStyle/>
          <a:p>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實體宣傳</a:t>
            </a:r>
          </a:p>
        </p:txBody>
      </p:sp>
      <p:pic>
        <p:nvPicPr>
          <p:cNvPr id="17" name="圖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0351" y="116632"/>
            <a:ext cx="1027821" cy="927357"/>
          </a:xfrm>
          <a:prstGeom prst="rect">
            <a:avLst/>
          </a:prstGeom>
        </p:spPr>
      </p:pic>
      <p:sp>
        <p:nvSpPr>
          <p:cNvPr id="11" name="矩形 10"/>
          <p:cNvSpPr/>
          <p:nvPr/>
        </p:nvSpPr>
        <p:spPr>
          <a:xfrm>
            <a:off x="395536" y="1268760"/>
            <a:ext cx="1656184" cy="523220"/>
          </a:xfrm>
          <a:prstGeom prst="rect">
            <a:avLst/>
          </a:prstGeom>
          <a:noFill/>
        </p:spPr>
        <p:txBody>
          <a:bodyPr wrap="square" lIns="91440" tIns="45720" rIns="91440" bIns="45720">
            <a:spAutoFit/>
          </a:bodyPr>
          <a:lstStyle/>
          <a:p>
            <a:pPr lvl="0"/>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網路</a:t>
            </a:r>
            <a:r>
              <a:rPr lang="zh-TW" altLang="en-US" sz="2800" b="1" cap="all" dirty="0" smtClean="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宣傳</a:t>
            </a:r>
            <a:endPar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endParaRPr>
          </a:p>
        </p:txBody>
      </p:sp>
      <p:sp>
        <p:nvSpPr>
          <p:cNvPr id="12" name="矩形 11"/>
          <p:cNvSpPr/>
          <p:nvPr/>
        </p:nvSpPr>
        <p:spPr>
          <a:xfrm>
            <a:off x="395536" y="5282044"/>
            <a:ext cx="1656184" cy="523220"/>
          </a:xfrm>
          <a:prstGeom prst="rect">
            <a:avLst/>
          </a:prstGeom>
          <a:noFill/>
          <a:ln>
            <a:noFill/>
          </a:ln>
        </p:spPr>
        <p:txBody>
          <a:bodyPr wrap="square" lIns="91440" tIns="45720" rIns="91440" bIns="45720">
            <a:spAutoFit/>
          </a:bodyPr>
          <a:lstStyle/>
          <a:p>
            <a:r>
              <a:rPr lang="zh-TW" altLang="en-US" sz="2800" b="1" cap="all" dirty="0" smtClean="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電視宣傳</a:t>
            </a:r>
            <a:endPar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0463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4.2.4</a:t>
            </a:r>
            <a:r>
              <a:rPr lang="zh-TW" altLang="en-US" dirty="0" smtClean="0"/>
              <a:t>經費預算</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221584986"/>
              </p:ext>
            </p:extLst>
          </p:nvPr>
        </p:nvGraphicFramePr>
        <p:xfrm>
          <a:off x="250825" y="1052513"/>
          <a:ext cx="8651822" cy="5017641"/>
        </p:xfrm>
        <a:graphic>
          <a:graphicData uri="http://schemas.openxmlformats.org/drawingml/2006/table">
            <a:tbl>
              <a:tblPr firstRow="1" firstCol="1" bandRow="1">
                <a:tableStyleId>{00A15C55-8517-42AA-B614-E9B94910E393}</a:tableStyleId>
              </a:tblPr>
              <a:tblGrid>
                <a:gridCol w="910718"/>
                <a:gridCol w="1973223"/>
                <a:gridCol w="1138398"/>
                <a:gridCol w="834825"/>
                <a:gridCol w="834825"/>
                <a:gridCol w="834825"/>
                <a:gridCol w="986611"/>
                <a:gridCol w="1138397"/>
              </a:tblGrid>
              <a:tr h="262761">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分類</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項目</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規格</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單位</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數量</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單價</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小計</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合計</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r>
              <a:tr h="379062">
                <a:tc rowSpan="5">
                  <a:txBody>
                    <a:bodyPr/>
                    <a:lstStyle/>
                    <a:p>
                      <a:pPr algn="ctr">
                        <a:spcAft>
                          <a:spcPts val="0"/>
                        </a:spcAft>
                      </a:pPr>
                      <a:r>
                        <a:rPr lang="zh-TW" sz="2400" kern="100" baseline="0" dirty="0">
                          <a:effectLst/>
                          <a:latin typeface="Times New Roman" panose="02020603050405020304" pitchFamily="18" charset="0"/>
                          <a:ea typeface="微軟正黑體" panose="020B0604030504040204" pitchFamily="34" charset="-120"/>
                        </a:rPr>
                        <a:t>宣傳預算</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just" defTabSz="914400" rtl="0" eaLnBrk="1" latinLnBrk="0" hangingPunct="1">
                        <a:spcAft>
                          <a:spcPts val="0"/>
                        </a:spcAft>
                      </a:pPr>
                      <a:r>
                        <a:rPr lang="zh-TW" sz="1800" kern="100" baseline="0" dirty="0">
                          <a:effectLst/>
                          <a:latin typeface="Times New Roman" panose="02020603050405020304" pitchFamily="18" charset="0"/>
                          <a:ea typeface="微軟正黑體" panose="020B0604030504040204" pitchFamily="34" charset="-120"/>
                        </a:rPr>
                        <a:t>國防部發言人</a:t>
                      </a:r>
                      <a:r>
                        <a:rPr lang="en-US" sz="1800" kern="100" baseline="0" dirty="0">
                          <a:effectLst/>
                          <a:latin typeface="Times New Roman" panose="02020603050405020304" pitchFamily="18" charset="0"/>
                          <a:ea typeface="微軟正黑體" panose="020B0604030504040204" pitchFamily="34" charset="-120"/>
                        </a:rPr>
                        <a:t>FB</a:t>
                      </a:r>
                      <a:r>
                        <a:rPr lang="zh-TW" sz="1800" kern="100" baseline="0" dirty="0">
                          <a:effectLst/>
                          <a:latin typeface="Times New Roman" panose="02020603050405020304" pitchFamily="18" charset="0"/>
                          <a:ea typeface="微軟正黑體" panose="020B0604030504040204" pitchFamily="34" charset="-120"/>
                        </a:rPr>
                        <a:t>粉絲專頁</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 </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rowSpan="4">
                  <a:txBody>
                    <a:bodyPr/>
                    <a:lstStyle/>
                    <a:p>
                      <a:pPr algn="ctr">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r>
              <a:tr h="262761">
                <a:tc vMerge="1">
                  <a:txBody>
                    <a:bodyPr/>
                    <a:lstStyle/>
                    <a:p>
                      <a:endParaRPr lang="zh-TW" altLang="en-US"/>
                    </a:p>
                  </a:txBody>
                  <a:tcPr/>
                </a:tc>
                <a:tc>
                  <a:txBody>
                    <a:bodyPr/>
                    <a:lstStyle/>
                    <a:p>
                      <a:pPr marL="0" algn="just"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校園宣傳</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marL="0" algn="just"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文宣心戰車</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 </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 </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 </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marL="0" algn="just"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實體宣傳</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pPr algn="ctr">
                        <a:spcAft>
                          <a:spcPts val="0"/>
                        </a:spcAft>
                      </a:pP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algn="just"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電視宣傳</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just"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algn="ctr">
                        <a:spcAft>
                          <a:spcPts val="0"/>
                        </a:spcAft>
                      </a:pP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r>
              <a:tr h="262761">
                <a:tc rowSpan="10">
                  <a:txBody>
                    <a:bodyPr/>
                    <a:lstStyle/>
                    <a:p>
                      <a:pPr algn="ctr">
                        <a:spcAft>
                          <a:spcPts val="0"/>
                        </a:spcAft>
                      </a:pPr>
                      <a:r>
                        <a:rPr lang="zh-TW" sz="2400" kern="100" baseline="0" dirty="0" smtClean="0">
                          <a:effectLst/>
                          <a:latin typeface="Times New Roman" panose="02020603050405020304" pitchFamily="18" charset="0"/>
                          <a:ea typeface="微軟正黑體" panose="020B0604030504040204" pitchFamily="34" charset="-120"/>
                        </a:rPr>
                        <a:t>活動預算</a:t>
                      </a:r>
                      <a:endParaRPr lang="zh-TW" sz="2400" b="0" kern="100" baseline="0" dirty="0">
                        <a:solidFill>
                          <a:srgbClr val="7030A0"/>
                        </a:solidFill>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流動廁所</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dirty="0">
                          <a:effectLst/>
                          <a:latin typeface="Times New Roman" panose="02020603050405020304" pitchFamily="18" charset="0"/>
                          <a:ea typeface="微軟正黑體" panose="020B0604030504040204" pitchFamily="34" charset="-120"/>
                        </a:rPr>
                        <a:t> </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dirty="0">
                          <a:effectLst/>
                          <a:latin typeface="Times New Roman" panose="02020603050405020304" pitchFamily="18" charset="0"/>
                          <a:ea typeface="微軟正黑體" panose="020B0604030504040204" pitchFamily="34" charset="-120"/>
                        </a:rPr>
                        <a:t>座</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5000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rowSpan="10">
                  <a:txBody>
                    <a:bodyPr/>
                    <a:lstStyle/>
                    <a:p>
                      <a:pPr algn="ctr">
                        <a:spcAft>
                          <a:spcPts val="0"/>
                        </a:spcAft>
                      </a:pPr>
                      <a:r>
                        <a:rPr lang="en-US" altLang="zh-TW" sz="1800" kern="100" baseline="0" dirty="0" smtClean="0">
                          <a:effectLst/>
                          <a:latin typeface="Times New Roman" panose="02020603050405020304" pitchFamily="18" charset="0"/>
                          <a:ea typeface="微軟正黑體" panose="020B0604030504040204" pitchFamily="34" charset="-120"/>
                        </a:rPr>
                        <a:t>150400</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伙食費</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dirty="0">
                          <a:effectLst/>
                          <a:latin typeface="Times New Roman" panose="02020603050405020304" pitchFamily="18" charset="0"/>
                          <a:ea typeface="微軟正黑體" panose="020B0604030504040204" pitchFamily="34" charset="-120"/>
                        </a:rPr>
                        <a:t> </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餐</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50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12500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消費券</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dirty="0">
                          <a:effectLst/>
                          <a:latin typeface="Times New Roman" panose="02020603050405020304" pitchFamily="18" charset="0"/>
                          <a:ea typeface="微軟正黑體" panose="020B0604030504040204" pitchFamily="34" charset="-120"/>
                        </a:rPr>
                        <a:t>張</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100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a:effectLst/>
                          <a:latin typeface="Times New Roman" panose="02020603050405020304" pitchFamily="18" charset="0"/>
                          <a:ea typeface="微軟正黑體" panose="020B0604030504040204" pitchFamily="34" charset="-120"/>
                        </a:rPr>
                        <a:t>禮品樹</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株</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50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12500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鍍金名牌</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dirty="0">
                          <a:effectLst/>
                          <a:latin typeface="Times New Roman" panose="02020603050405020304" pitchFamily="18" charset="0"/>
                          <a:ea typeface="微軟正黑體" panose="020B0604030504040204" pitchFamily="34" charset="-120"/>
                        </a:rPr>
                        <a:t>個</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30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7500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人事費用</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dirty="0">
                          <a:effectLst/>
                          <a:latin typeface="Times New Roman" panose="02020603050405020304" pitchFamily="18" charset="0"/>
                          <a:ea typeface="微軟正黑體" panose="020B0604030504040204" pitchFamily="34" charset="-120"/>
                        </a:rPr>
                        <a:t>4</a:t>
                      </a:r>
                      <a:r>
                        <a:rPr lang="zh-TW" sz="1800" kern="100" baseline="0" dirty="0">
                          <a:effectLst/>
                          <a:latin typeface="Times New Roman" panose="02020603050405020304" pitchFamily="18" charset="0"/>
                          <a:ea typeface="微軟正黑體" panose="020B0604030504040204" pitchFamily="34" charset="-120"/>
                        </a:rPr>
                        <a:t>人</a:t>
                      </a:r>
                      <a:r>
                        <a:rPr lang="en-US" sz="1800" kern="100" baseline="0" dirty="0">
                          <a:effectLst/>
                          <a:latin typeface="Times New Roman" panose="02020603050405020304" pitchFamily="18" charset="0"/>
                          <a:ea typeface="微軟正黑體" panose="020B0604030504040204" pitchFamily="34" charset="-120"/>
                        </a:rPr>
                        <a:t>*</a:t>
                      </a:r>
                      <a:r>
                        <a:rPr lang="en-US" sz="1800" kern="100" baseline="0" dirty="0" smtClean="0">
                          <a:effectLst/>
                          <a:latin typeface="Times New Roman" panose="02020603050405020304" pitchFamily="18" charset="0"/>
                          <a:ea typeface="微軟正黑體" panose="020B0604030504040204" pitchFamily="34" charset="-120"/>
                        </a:rPr>
                        <a:t>3</a:t>
                      </a:r>
                      <a:r>
                        <a:rPr lang="zh-TW" altLang="en-US" sz="1800" kern="100" baseline="0" dirty="0" smtClean="0">
                          <a:effectLst/>
                          <a:latin typeface="Times New Roman" panose="02020603050405020304" pitchFamily="18" charset="0"/>
                          <a:ea typeface="微軟正黑體" panose="020B0604030504040204" pitchFamily="34" charset="-120"/>
                        </a:rPr>
                        <a:t>時</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altLang="en-US" sz="1800" kern="100" baseline="0" dirty="0" smtClean="0">
                          <a:effectLst/>
                          <a:latin typeface="Times New Roman" panose="02020603050405020304" pitchFamily="18" charset="0"/>
                          <a:ea typeface="微軟正黑體" panose="020B0604030504040204" pitchFamily="34" charset="-120"/>
                        </a:rPr>
                        <a:t>時</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12</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200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2400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保險費用</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zh-TW" sz="1800" kern="100" baseline="0">
                          <a:effectLst/>
                          <a:latin typeface="Times New Roman" panose="02020603050405020304" pitchFamily="18" charset="0"/>
                          <a:ea typeface="微軟正黑體" panose="020B0604030504040204" pitchFamily="34" charset="-120"/>
                        </a:rPr>
                        <a:t>天</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人</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250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342</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85500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溫泉</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人</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200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100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20000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採蔥體驗</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a:effectLst/>
                          <a:latin typeface="Times New Roman" panose="02020603050405020304" pitchFamily="18" charset="0"/>
                          <a:ea typeface="微軟正黑體" panose="020B0604030504040204" pitchFamily="34" charset="-120"/>
                        </a:rPr>
                        <a:t> </a:t>
                      </a:r>
                      <a:endParaRPr lang="zh-TW" sz="1800" kern="100" baseline="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a:effectLst/>
                          <a:latin typeface="Times New Roman" panose="02020603050405020304" pitchFamily="18" charset="0"/>
                          <a:ea typeface="微軟正黑體" panose="020B0604030504040204" pitchFamily="34" charset="-120"/>
                        </a:rPr>
                        <a:t>人</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200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a:effectLst/>
                          <a:latin typeface="Times New Roman" panose="02020603050405020304" pitchFamily="18" charset="0"/>
                          <a:ea typeface="微軟正黑體" panose="020B0604030504040204" pitchFamily="34" charset="-120"/>
                        </a:rPr>
                        <a:t>100</a:t>
                      </a:r>
                      <a:endParaRPr lang="zh-TW" sz="1800" kern="100" baseline="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20000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baseline="0" dirty="0">
                          <a:effectLst/>
                          <a:latin typeface="Times New Roman" panose="02020603050405020304" pitchFamily="18" charset="0"/>
                          <a:ea typeface="微軟正黑體" panose="020B0604030504040204" pitchFamily="34" charset="-120"/>
                        </a:rPr>
                        <a:t>接駁車</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algn="ctr">
                        <a:spcAft>
                          <a:spcPts val="0"/>
                        </a:spcAft>
                      </a:pPr>
                      <a:r>
                        <a:rPr lang="en-US" sz="1800" kern="100" baseline="0" dirty="0">
                          <a:effectLst/>
                          <a:latin typeface="Times New Roman" panose="02020603050405020304" pitchFamily="18" charset="0"/>
                          <a:ea typeface="微軟正黑體" panose="020B0604030504040204" pitchFamily="34" charset="-120"/>
                        </a:rPr>
                        <a:t>20</a:t>
                      </a:r>
                      <a:r>
                        <a:rPr lang="zh-TW" sz="1800" kern="100" baseline="0" dirty="0">
                          <a:effectLst/>
                          <a:latin typeface="Times New Roman" panose="02020603050405020304" pitchFamily="18" charset="0"/>
                          <a:ea typeface="微軟正黑體" panose="020B0604030504040204" pitchFamily="34" charset="-120"/>
                        </a:rPr>
                        <a:t>人</a:t>
                      </a:r>
                      <a:r>
                        <a:rPr lang="en-US" sz="1800" kern="100" baseline="0" dirty="0">
                          <a:effectLst/>
                          <a:latin typeface="Times New Roman" panose="02020603050405020304" pitchFamily="18" charset="0"/>
                          <a:ea typeface="微軟正黑體" panose="020B0604030504040204" pitchFamily="34" charset="-120"/>
                        </a:rPr>
                        <a:t>/</a:t>
                      </a:r>
                      <a:r>
                        <a:rPr lang="zh-TW" sz="1800" kern="100" baseline="0" dirty="0">
                          <a:effectLst/>
                          <a:latin typeface="Times New Roman" panose="02020603050405020304" pitchFamily="18" charset="0"/>
                          <a:ea typeface="微軟正黑體" panose="020B0604030504040204" pitchFamily="34" charset="-120"/>
                        </a:rPr>
                        <a:t>輛</a:t>
                      </a:r>
                      <a:endParaRPr lang="zh-TW" sz="1800" kern="100" baseline="0" dirty="0">
                        <a:effectLst/>
                        <a:latin typeface="Times New Roman" panose="02020603050405020304" pitchFamily="18" charset="0"/>
                        <a:ea typeface="微軟正黑體" panose="020B0604030504040204" pitchFamily="34" charset="-120"/>
                        <a:cs typeface="Times New Roman"/>
                      </a:endParaRPr>
                    </a:p>
                  </a:txBody>
                  <a:tcPr marL="72280" marR="72280" marT="0" marB="0" anchor="ctr"/>
                </a:tc>
                <a:tc>
                  <a:txBody>
                    <a:bodyPr/>
                    <a:lstStyle/>
                    <a:p>
                      <a:pPr marL="0" algn="ctr" defTabSz="914400" rtl="0" eaLnBrk="1" latinLnBrk="0" hangingPunct="1">
                        <a:spcAft>
                          <a:spcPts val="0"/>
                        </a:spcAft>
                      </a:pPr>
                      <a:r>
                        <a:rPr lang="zh-TW" sz="1800" kern="100" baseline="0" dirty="0">
                          <a:effectLst/>
                          <a:latin typeface="Times New Roman" panose="02020603050405020304" pitchFamily="18" charset="0"/>
                          <a:ea typeface="微軟正黑體" panose="020B0604030504040204" pitchFamily="34" charset="-120"/>
                        </a:rPr>
                        <a:t>輛</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10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a:txBody>
                    <a:bodyPr/>
                    <a:lstStyle/>
                    <a:p>
                      <a:pPr marL="0" algn="ctr" defTabSz="914400" rtl="0" eaLnBrk="1" latinLnBrk="0" hangingPunct="1">
                        <a:spcAft>
                          <a:spcPts val="0"/>
                        </a:spcAft>
                      </a:pPr>
                      <a:r>
                        <a:rPr lang="en-US" sz="1800" kern="100" baseline="0" dirty="0">
                          <a:effectLst/>
                          <a:latin typeface="Times New Roman" panose="02020603050405020304" pitchFamily="18" charset="0"/>
                          <a:ea typeface="微軟正黑體" panose="020B0604030504040204" pitchFamily="34" charset="-120"/>
                        </a:rPr>
                        <a:t>0</a:t>
                      </a:r>
                      <a:endParaRPr lang="zh-TW" sz="1800" kern="100" baseline="0" dirty="0">
                        <a:solidFill>
                          <a:schemeClr val="dk1"/>
                        </a:solidFill>
                        <a:effectLst/>
                        <a:latin typeface="Times New Roman" panose="02020603050405020304" pitchFamily="18" charset="0"/>
                        <a:ea typeface="微軟正黑體" panose="020B0604030504040204" pitchFamily="34" charset="-120"/>
                        <a:cs typeface="+mn-cs"/>
                      </a:endParaRPr>
                    </a:p>
                  </a:txBody>
                  <a:tcPr marL="72280" marR="72280" marT="0" marB="0" anchor="ctr"/>
                </a:tc>
                <a:tc vMerge="1">
                  <a:txBody>
                    <a:bodyPr/>
                    <a:lstStyle/>
                    <a:p>
                      <a:endParaRPr lang="zh-TW" altLang="en-US"/>
                    </a:p>
                  </a:txBody>
                  <a:tcPr/>
                </a:tc>
              </a:tr>
              <a:tr h="262761">
                <a:tc gridSpan="8">
                  <a:txBody>
                    <a:bodyPr/>
                    <a:lstStyle/>
                    <a:p>
                      <a:pPr algn="ctr">
                        <a:spcAft>
                          <a:spcPts val="0"/>
                        </a:spcAft>
                      </a:pPr>
                      <a:endParaRPr lang="zh-TW" sz="1700" kern="100" dirty="0">
                        <a:effectLst/>
                        <a:latin typeface="微軟正黑體" panose="020B0604030504040204" pitchFamily="34" charset="-120"/>
                        <a:ea typeface="微軟正黑體" panose="020B0604030504040204" pitchFamily="34" charset="-120"/>
                        <a:cs typeface="Times New Roman"/>
                      </a:endParaRPr>
                    </a:p>
                  </a:txBody>
                  <a:tcPr marL="72280" marR="722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 name="日期版面配置區 3"/>
          <p:cNvSpPr>
            <a:spLocks noGrp="1"/>
          </p:cNvSpPr>
          <p:nvPr>
            <p:ph type="dt" sz="half" idx="10"/>
          </p:nvPr>
        </p:nvSpPr>
        <p:spPr/>
        <p:txBody>
          <a:bodyPr/>
          <a:lstStyle/>
          <a:p>
            <a:fld id="{11823245-6FD9-4930-837C-E49FC9568B3E}"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55</a:t>
            </a:fld>
            <a:endParaRPr lang="en-US" dirty="0"/>
          </a:p>
        </p:txBody>
      </p:sp>
      <p:sp>
        <p:nvSpPr>
          <p:cNvPr id="9" name="文字方塊 8"/>
          <p:cNvSpPr txBox="1"/>
          <p:nvPr/>
        </p:nvSpPr>
        <p:spPr>
          <a:xfrm>
            <a:off x="2695808" y="5661248"/>
            <a:ext cx="4083169" cy="584775"/>
          </a:xfrm>
          <a:prstGeom prst="rect">
            <a:avLst/>
          </a:prstGeom>
          <a:noFill/>
        </p:spPr>
        <p:txBody>
          <a:bodyPr wrap="none" rtlCol="0">
            <a:spAutoFit/>
          </a:bodyPr>
          <a:lstStyle/>
          <a:p>
            <a:pPr algn="ctr">
              <a:spcAft>
                <a:spcPts val="0"/>
              </a:spcAft>
            </a:pPr>
            <a:r>
              <a:rPr lang="zh-TW" altLang="zh-TW" sz="2400" b="1" kern="100" dirty="0">
                <a:solidFill>
                  <a:srgbClr val="FF0000"/>
                </a:solidFill>
                <a:latin typeface="微軟正黑體" panose="020B0604030504040204" pitchFamily="34" charset="-120"/>
                <a:ea typeface="微軟正黑體" panose="020B0604030504040204" pitchFamily="34" charset="-120"/>
              </a:rPr>
              <a:t>活動合計費用</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a:t>
            </a:r>
            <a:r>
              <a:rPr lang="en-US" altLang="zh-TW" sz="3200" b="1" kern="100"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150,400</a:t>
            </a:r>
            <a:r>
              <a:rPr lang="zh-TW" altLang="zh-TW" sz="3200" b="1" kern="100" dirty="0" smtClean="0">
                <a:solidFill>
                  <a:srgbClr val="FF0000"/>
                </a:solidFill>
                <a:latin typeface="微軟正黑體" panose="020B0604030504040204" pitchFamily="34" charset="-120"/>
                <a:ea typeface="微軟正黑體" panose="020B0604030504040204" pitchFamily="34" charset="-120"/>
              </a:rPr>
              <a:t>元</a:t>
            </a:r>
            <a:endPar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Tree>
    <p:extLst>
      <p:ext uri="{BB962C8B-B14F-4D97-AF65-F5344CB8AC3E}">
        <p14:creationId xmlns:p14="http://schemas.microsoft.com/office/powerpoint/2010/main" val="1758464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85800" indent="-685800">
              <a:buFont typeface="Wingdings" panose="05000000000000000000" pitchFamily="2" charset="2"/>
              <a:buChar char="p"/>
            </a:pPr>
            <a:r>
              <a:rPr lang="en-US" altLang="zh-TW" sz="3600" dirty="0" smtClean="0"/>
              <a:t>4.2.5</a:t>
            </a:r>
            <a:r>
              <a:rPr lang="zh-TW" altLang="en-US" sz="3600" dirty="0" smtClean="0"/>
              <a:t>保密規劃</a:t>
            </a:r>
            <a:endParaRPr lang="zh-TW" altLang="en-US" sz="3600" dirty="0"/>
          </a:p>
        </p:txBody>
      </p:sp>
      <p:sp>
        <p:nvSpPr>
          <p:cNvPr id="3" name="內容版面配置區 2"/>
          <p:cNvSpPr>
            <a:spLocks noGrp="1"/>
          </p:cNvSpPr>
          <p:nvPr>
            <p:ph idx="1"/>
          </p:nvPr>
        </p:nvSpPr>
        <p:spPr/>
        <p:txBody>
          <a:bodyPr>
            <a:normAutofit/>
          </a:bodyPr>
          <a:lstStyle/>
          <a:p>
            <a:pPr algn="just"/>
            <a:r>
              <a:rPr lang="zh-TW" altLang="en-US" dirty="0" smtClean="0"/>
              <a:t>國人</a:t>
            </a:r>
            <a:r>
              <a:rPr lang="zh-TW" altLang="zh-TW" dirty="0" smtClean="0"/>
              <a:t>報名</a:t>
            </a:r>
            <a:r>
              <a:rPr lang="zh-TW" altLang="en-US" dirty="0" smtClean="0"/>
              <a:t>時</a:t>
            </a:r>
            <a:r>
              <a:rPr lang="zh-TW" altLang="zh-TW" dirty="0" smtClean="0"/>
              <a:t>需閱讀</a:t>
            </a:r>
            <a:r>
              <a:rPr lang="zh-TW" altLang="zh-TW" dirty="0" smtClean="0">
                <a:solidFill>
                  <a:srgbClr val="FF0000"/>
                </a:solidFill>
              </a:rPr>
              <a:t>保密須知要項</a:t>
            </a:r>
            <a:r>
              <a:rPr lang="zh-TW" altLang="zh-TW" dirty="0" smtClean="0"/>
              <a:t>，</a:t>
            </a:r>
            <a:r>
              <a:rPr lang="zh-TW" altLang="en-US" dirty="0" smtClean="0"/>
              <a:t>並</a:t>
            </a:r>
            <a:r>
              <a:rPr lang="zh-TW" altLang="zh-TW" dirty="0" smtClean="0"/>
              <a:t>勾選同意遵守保密要點</a:t>
            </a:r>
            <a:r>
              <a:rPr lang="zh-TW" altLang="en-US" dirty="0" smtClean="0"/>
              <a:t>。</a:t>
            </a:r>
            <a:endParaRPr lang="en-US" altLang="zh-TW" dirty="0" smtClean="0"/>
          </a:p>
          <a:p>
            <a:pPr algn="just"/>
            <a:r>
              <a:rPr lang="zh-TW" altLang="zh-TW" dirty="0" smtClean="0"/>
              <a:t>基於</a:t>
            </a:r>
            <a:r>
              <a:rPr lang="zh-TW" altLang="zh-TW" dirty="0" smtClean="0">
                <a:solidFill>
                  <a:srgbClr val="FF0000"/>
                </a:solidFill>
              </a:rPr>
              <a:t>國</a:t>
            </a:r>
            <a:r>
              <a:rPr lang="zh-TW" altLang="en-US" dirty="0" smtClean="0">
                <a:solidFill>
                  <a:srgbClr val="FF0000"/>
                </a:solidFill>
              </a:rPr>
              <a:t>防</a:t>
            </a:r>
            <a:r>
              <a:rPr lang="zh-TW" altLang="zh-TW" dirty="0" smtClean="0">
                <a:solidFill>
                  <a:srgbClr val="FF0000"/>
                </a:solidFill>
              </a:rPr>
              <a:t>安全</a:t>
            </a:r>
            <a:r>
              <a:rPr lang="zh-TW" altLang="zh-TW" dirty="0" smtClean="0"/>
              <a:t>，活動</a:t>
            </a:r>
            <a:r>
              <a:rPr lang="zh-TW" altLang="zh-TW" b="1" u="sng" dirty="0" smtClean="0">
                <a:solidFill>
                  <a:srgbClr val="FF0000"/>
                </a:solidFill>
              </a:rPr>
              <a:t>不</a:t>
            </a:r>
            <a:r>
              <a:rPr lang="zh-TW" altLang="zh-TW" dirty="0" smtClean="0">
                <a:solidFill>
                  <a:srgbClr val="FF0000"/>
                </a:solidFill>
              </a:rPr>
              <a:t>開放大陸籍人士</a:t>
            </a:r>
            <a:r>
              <a:rPr lang="zh-TW" altLang="zh-TW" dirty="0" smtClean="0"/>
              <a:t>參與</a:t>
            </a:r>
            <a:r>
              <a:rPr lang="zh-TW" altLang="en-US" dirty="0" smtClean="0"/>
              <a:t>，</a:t>
            </a:r>
            <a:r>
              <a:rPr lang="zh-TW" altLang="zh-TW" dirty="0" smtClean="0"/>
              <a:t>民眾憑中華民國身分證</a:t>
            </a:r>
            <a:r>
              <a:rPr lang="zh-TW" altLang="en-US" dirty="0" smtClean="0"/>
              <a:t>進入營區。</a:t>
            </a:r>
            <a:endParaRPr lang="en-US" altLang="zh-TW" dirty="0" smtClean="0"/>
          </a:p>
          <a:p>
            <a:pPr algn="just"/>
            <a:r>
              <a:rPr lang="zh-TW" altLang="zh-TW" dirty="0" smtClean="0"/>
              <a:t>營區於管制區擺設禁止進入看板，並派員巡邏</a:t>
            </a:r>
            <a:r>
              <a:rPr lang="zh-TW" altLang="en-US" dirty="0" smtClean="0"/>
              <a:t>，全程管制民眾活動範圍。</a:t>
            </a:r>
            <a:endParaRPr lang="zh-TW" altLang="en-US" dirty="0"/>
          </a:p>
        </p:txBody>
      </p:sp>
      <p:sp>
        <p:nvSpPr>
          <p:cNvPr id="4" name="日期版面配置區 3"/>
          <p:cNvSpPr>
            <a:spLocks noGrp="1"/>
          </p:cNvSpPr>
          <p:nvPr>
            <p:ph type="dt" sz="half" idx="10"/>
          </p:nvPr>
        </p:nvSpPr>
        <p:spPr/>
        <p:txBody>
          <a:bodyPr/>
          <a:lstStyle/>
          <a:p>
            <a:fld id="{1290B009-99C0-4FAD-A144-6154F7BE8C7A}"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56</a:t>
            </a:fld>
            <a:endParaRPr lang="en-US" dirty="0"/>
          </a:p>
        </p:txBody>
      </p:sp>
    </p:spTree>
    <p:extLst>
      <p:ext uri="{BB962C8B-B14F-4D97-AF65-F5344CB8AC3E}">
        <p14:creationId xmlns:p14="http://schemas.microsoft.com/office/powerpoint/2010/main" val="2212108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p:txBody>
          <a:bodyPr/>
          <a:lstStyle/>
          <a:p>
            <a:r>
              <a:rPr lang="zh-TW" altLang="en-US" smtClean="0"/>
              <a:t>預期效益</a:t>
            </a:r>
            <a:endParaRPr lang="zh-TW" altLang="en-US"/>
          </a:p>
        </p:txBody>
      </p:sp>
      <p:sp>
        <p:nvSpPr>
          <p:cNvPr id="4" name="日期版面配置區 3"/>
          <p:cNvSpPr>
            <a:spLocks noGrp="1"/>
          </p:cNvSpPr>
          <p:nvPr>
            <p:ph type="dt" sz="half" idx="10"/>
          </p:nvPr>
        </p:nvSpPr>
        <p:spPr/>
        <p:txBody>
          <a:bodyPr/>
          <a:lstStyle/>
          <a:p>
            <a:fld id="{65D443AC-93EF-4E9B-AB8F-C52BE77846C6}"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57</a:t>
            </a:fld>
            <a:endParaRPr lang="en-US" dirty="0"/>
          </a:p>
        </p:txBody>
      </p:sp>
    </p:spTree>
    <p:extLst>
      <p:ext uri="{BB962C8B-B14F-4D97-AF65-F5344CB8AC3E}">
        <p14:creationId xmlns:p14="http://schemas.microsoft.com/office/powerpoint/2010/main" val="485468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Cynthia\USB\USB2\初領班\中毒ㄉ(殺手珊).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065280" y="4488870"/>
            <a:ext cx="2043224" cy="153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群組 5"/>
          <p:cNvGrpSpPr/>
          <p:nvPr/>
        </p:nvGrpSpPr>
        <p:grpSpPr>
          <a:xfrm>
            <a:off x="5652120" y="297151"/>
            <a:ext cx="3312368" cy="539561"/>
            <a:chOff x="5652120" y="297151"/>
            <a:chExt cx="3312368" cy="539561"/>
          </a:xfrm>
        </p:grpSpPr>
        <p:sp>
          <p:nvSpPr>
            <p:cNvPr id="7" name="綵帶 (向上) 6"/>
            <p:cNvSpPr/>
            <p:nvPr/>
          </p:nvSpPr>
          <p:spPr>
            <a:xfrm>
              <a:off x="6660232" y="297151"/>
              <a:ext cx="1368152" cy="539561"/>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國家</a:t>
              </a:r>
              <a:endParaRPr lang="zh-TW" altLang="en-US" b="1" dirty="0">
                <a:latin typeface="微軟正黑體" panose="020B0604030504040204" pitchFamily="34" charset="-120"/>
                <a:ea typeface="微軟正黑體" panose="020B0604030504040204" pitchFamily="34" charset="-120"/>
              </a:endParaRPr>
            </a:p>
          </p:txBody>
        </p:sp>
        <p:sp>
          <p:nvSpPr>
            <p:cNvPr id="8" name="矩形 7"/>
            <p:cNvSpPr/>
            <p:nvPr/>
          </p:nvSpPr>
          <p:spPr>
            <a:xfrm>
              <a:off x="5652120"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100392"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榮譽</a:t>
              </a:r>
              <a:endParaRPr lang="zh-TW" altLang="en-US" b="1"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p:txBody>
          <a:bodyPr/>
          <a:lstStyle/>
          <a:p>
            <a:r>
              <a:rPr lang="en-US" altLang="zh-TW" dirty="0" smtClean="0"/>
              <a:t>5.1</a:t>
            </a:r>
            <a:r>
              <a:rPr lang="zh-TW" altLang="en-US" dirty="0" smtClean="0"/>
              <a:t>預期效益</a:t>
            </a:r>
            <a:r>
              <a:rPr lang="en-US" altLang="zh-TW" dirty="0" smtClean="0"/>
              <a:t>(1/6)</a:t>
            </a:r>
            <a:endParaRPr lang="zh-TW" altLang="en-US" dirty="0"/>
          </a:p>
        </p:txBody>
      </p:sp>
      <p:sp>
        <p:nvSpPr>
          <p:cNvPr id="3" name="內容版面配置區 2"/>
          <p:cNvSpPr>
            <a:spLocks noGrp="1"/>
          </p:cNvSpPr>
          <p:nvPr>
            <p:ph idx="1"/>
          </p:nvPr>
        </p:nvSpPr>
        <p:spPr/>
        <p:txBody>
          <a:bodyPr/>
          <a:lstStyle/>
          <a:p>
            <a:r>
              <a:rPr lang="zh-TW" altLang="zh-TW" dirty="0" smtClean="0"/>
              <a:t>提升參演官兵榮譽心</a:t>
            </a:r>
            <a:endParaRPr lang="en-US" altLang="zh-TW" dirty="0" smtClean="0"/>
          </a:p>
          <a:p>
            <a:pPr lvl="1" algn="just"/>
            <a:r>
              <a:rPr lang="en-US" altLang="zh-TW" dirty="0" smtClean="0"/>
              <a:t> </a:t>
            </a:r>
            <a:r>
              <a:rPr lang="en-US" altLang="zh-TW" dirty="0" err="1" smtClean="0"/>
              <a:t>Zajonc</a:t>
            </a:r>
            <a:r>
              <a:rPr lang="en-US" altLang="zh-TW" dirty="0" smtClean="0"/>
              <a:t>(1965)</a:t>
            </a:r>
            <a:r>
              <a:rPr lang="zh-TW" altLang="en-US" dirty="0" smtClean="0"/>
              <a:t>提出</a:t>
            </a:r>
            <a:r>
              <a:rPr lang="zh-TW" altLang="zh-TW" dirty="0" smtClean="0"/>
              <a:t>他人存在提高生理覺醒</a:t>
            </a:r>
            <a:r>
              <a:rPr lang="en-US" altLang="zh-TW" dirty="0" smtClean="0"/>
              <a:t>(physiologically aroused)</a:t>
            </a:r>
            <a:r>
              <a:rPr lang="zh-TW" altLang="zh-TW" dirty="0" smtClean="0"/>
              <a:t>使人進而表現積極</a:t>
            </a:r>
            <a:r>
              <a:rPr lang="zh-TW" altLang="en-US" dirty="0" smtClean="0"/>
              <a:t>，藉此激勵部隊士氣。</a:t>
            </a:r>
            <a:endParaRPr lang="en-US" altLang="zh-TW" dirty="0" smtClean="0"/>
          </a:p>
          <a:p>
            <a:pPr lvl="1" algn="just"/>
            <a:r>
              <a:rPr lang="en-US" altLang="zh-TW" dirty="0" smtClean="0"/>
              <a:t>Schroeder</a:t>
            </a:r>
            <a:r>
              <a:rPr lang="zh-TW" altLang="en-US" dirty="0" smtClean="0"/>
              <a:t>和</a:t>
            </a:r>
            <a:r>
              <a:rPr lang="en-US" altLang="zh-TW" dirty="0" err="1" smtClean="0"/>
              <a:t>Fishbach</a:t>
            </a:r>
            <a:r>
              <a:rPr lang="en-US" altLang="zh-TW" dirty="0" smtClean="0"/>
              <a:t>(2015)</a:t>
            </a:r>
            <a:r>
              <a:rPr lang="zh-TW" altLang="zh-TW" dirty="0" smtClean="0"/>
              <a:t>也說明反饋是有助於個體有效地努力完成目標</a:t>
            </a:r>
            <a:r>
              <a:rPr lang="zh-TW" altLang="en-US" dirty="0" smtClean="0"/>
              <a:t>，藉此提高演訓成效。</a:t>
            </a:r>
            <a:endParaRPr lang="en-US" altLang="zh-TW" dirty="0" smtClean="0"/>
          </a:p>
          <a:p>
            <a:pPr lvl="1" algn="just"/>
            <a:r>
              <a:rPr lang="zh-TW" altLang="en-US" dirty="0" smtClean="0"/>
              <a:t>演訓過程開放國人與家屬觀看，使國人了解軍人戮力戰訓本務，亦使官兵以從軍</a:t>
            </a:r>
            <a:r>
              <a:rPr lang="zh-TW" altLang="en-US" dirty="0"/>
              <a:t>為榮。</a:t>
            </a:r>
            <a:endParaRPr lang="en-US" altLang="zh-TW" dirty="0" smtClean="0"/>
          </a:p>
          <a:p>
            <a:endParaRPr lang="zh-TW" altLang="zh-TW"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58</a:t>
            </a:fld>
            <a:endParaRPr lang="en-US" dirty="0"/>
          </a:p>
        </p:txBody>
      </p:sp>
    </p:spTree>
    <p:extLst>
      <p:ext uri="{BB962C8B-B14F-4D97-AF65-F5344CB8AC3E}">
        <p14:creationId xmlns:p14="http://schemas.microsoft.com/office/powerpoint/2010/main" val="42351846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Cynthia\USB\USB2\初領班\中毒ㄉ(殺手珊).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065280" y="4488870"/>
            <a:ext cx="2043224" cy="153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群組 12"/>
          <p:cNvGrpSpPr/>
          <p:nvPr/>
        </p:nvGrpSpPr>
        <p:grpSpPr>
          <a:xfrm>
            <a:off x="5652120" y="297151"/>
            <a:ext cx="3312368" cy="539561"/>
            <a:chOff x="5652120" y="297151"/>
            <a:chExt cx="3312368" cy="539561"/>
          </a:xfrm>
        </p:grpSpPr>
        <p:sp>
          <p:nvSpPr>
            <p:cNvPr id="14" name="綵帶 (向上) 13"/>
            <p:cNvSpPr/>
            <p:nvPr/>
          </p:nvSpPr>
          <p:spPr>
            <a:xfrm>
              <a:off x="6660232" y="297151"/>
              <a:ext cx="1368152" cy="539561"/>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國家</a:t>
              </a:r>
              <a:endParaRPr lang="zh-TW" altLang="en-US"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5652120"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責任</a:t>
              </a:r>
            </a:p>
          </p:txBody>
        </p:sp>
        <p:sp>
          <p:nvSpPr>
            <p:cNvPr id="16" name="矩形 15"/>
            <p:cNvSpPr/>
            <p:nvPr/>
          </p:nvSpPr>
          <p:spPr>
            <a:xfrm>
              <a:off x="8100392"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榮譽</a:t>
              </a:r>
              <a:endParaRPr lang="zh-TW" altLang="en-US" b="1"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p:txBody>
          <a:bodyPr/>
          <a:lstStyle/>
          <a:p>
            <a:r>
              <a:rPr lang="en-US" altLang="zh-TW" dirty="0" smtClean="0"/>
              <a:t>5.2</a:t>
            </a:r>
            <a:r>
              <a:rPr lang="zh-TW" altLang="en-US" dirty="0" smtClean="0"/>
              <a:t>預期效益</a:t>
            </a:r>
            <a:r>
              <a:rPr lang="en-US" altLang="zh-TW" dirty="0" smtClean="0"/>
              <a:t>(2/6)</a:t>
            </a:r>
            <a:endParaRPr lang="zh-TW" altLang="en-US" dirty="0"/>
          </a:p>
        </p:txBody>
      </p:sp>
      <p:sp>
        <p:nvSpPr>
          <p:cNvPr id="3" name="內容版面配置區 2"/>
          <p:cNvSpPr>
            <a:spLocks noGrp="1"/>
          </p:cNvSpPr>
          <p:nvPr>
            <p:ph idx="1"/>
          </p:nvPr>
        </p:nvSpPr>
        <p:spPr/>
        <p:txBody>
          <a:bodyPr/>
          <a:lstStyle/>
          <a:p>
            <a:pPr algn="just"/>
            <a:r>
              <a:rPr lang="zh-TW" altLang="zh-TW" dirty="0" smtClean="0"/>
              <a:t>軍隊透明化，爭取國人支持</a:t>
            </a:r>
            <a:endParaRPr lang="en-US" altLang="zh-TW" dirty="0" smtClean="0"/>
          </a:p>
          <a:p>
            <a:pPr lvl="1" algn="just"/>
            <a:r>
              <a:rPr lang="zh-TW" altLang="zh-TW" dirty="0" smtClean="0"/>
              <a:t>對國防事務來說，現代民主國家的國防事務需仰賴民意的支持</a:t>
            </a:r>
            <a:r>
              <a:rPr lang="zh-TW" altLang="en-US" dirty="0" smtClean="0"/>
              <a:t>，</a:t>
            </a:r>
            <a:r>
              <a:rPr lang="zh-TW" altLang="zh-TW" dirty="0" smtClean="0"/>
              <a:t>馬英九先生於</a:t>
            </a:r>
            <a:r>
              <a:rPr lang="en-US" altLang="zh-TW" dirty="0" smtClean="0"/>
              <a:t>2012</a:t>
            </a:r>
            <a:r>
              <a:rPr lang="zh-TW" altLang="zh-TW" dirty="0" smtClean="0"/>
              <a:t>年</a:t>
            </a:r>
            <a:r>
              <a:rPr lang="en-US" altLang="zh-TW" dirty="0" smtClean="0"/>
              <a:t>6</a:t>
            </a:r>
            <a:r>
              <a:rPr lang="zh-TW" altLang="zh-TW" dirty="0" smtClean="0"/>
              <a:t>月</a:t>
            </a:r>
            <a:r>
              <a:rPr lang="en-US" altLang="zh-TW" dirty="0" smtClean="0"/>
              <a:t>7</a:t>
            </a:r>
            <a:r>
              <a:rPr lang="zh-TW" altLang="zh-TW" dirty="0" smtClean="0"/>
              <a:t>日（時任總統）視導「聯勇</a:t>
            </a:r>
            <a:r>
              <a:rPr lang="en-US" altLang="zh-TW" dirty="0" smtClean="0"/>
              <a:t>101-4</a:t>
            </a:r>
            <a:r>
              <a:rPr lang="zh-TW" altLang="zh-TW" dirty="0" smtClean="0"/>
              <a:t>操演」時（總統府，</a:t>
            </a:r>
            <a:r>
              <a:rPr lang="en-US" altLang="zh-TW" dirty="0" smtClean="0"/>
              <a:t>2012</a:t>
            </a:r>
            <a:r>
              <a:rPr lang="zh-TW" altLang="zh-TW" dirty="0" smtClean="0"/>
              <a:t>），提出未來考量部隊操演整體機敏性和安全性前提下，適度開放國軍現有各軍種實彈射擊流路與訓練，</a:t>
            </a:r>
            <a:r>
              <a:rPr lang="zh-TW" altLang="en-US" dirty="0" smtClean="0"/>
              <a:t>消弭國人對國防安全的疑慮。</a:t>
            </a:r>
            <a:endParaRPr lang="en-US" altLang="zh-TW" dirty="0" smtClean="0"/>
          </a:p>
          <a:p>
            <a:pPr lvl="1" algn="just"/>
            <a:r>
              <a:rPr lang="zh-TW" altLang="en-US" dirty="0" smtClean="0"/>
              <a:t>隨著時代變遷，軍隊管理已與過去迥異，人性化管理不代表犧牲戰力，透過活動使國人瞭解部隊事務與訓練。</a:t>
            </a:r>
            <a:endParaRPr lang="en-US" altLang="zh-TW" dirty="0" smtClean="0"/>
          </a:p>
        </p:txBody>
      </p:sp>
      <p:sp>
        <p:nvSpPr>
          <p:cNvPr id="4" name="日期版面配置區 3"/>
          <p:cNvSpPr>
            <a:spLocks noGrp="1"/>
          </p:cNvSpPr>
          <p:nvPr>
            <p:ph type="dt" sz="half" idx="10"/>
          </p:nvPr>
        </p:nvSpPr>
        <p:spPr/>
        <p:txBody>
          <a:bodyPr/>
          <a:lstStyle/>
          <a:p>
            <a:fld id="{DDB63E65-B612-46AC-8022-B90238CC5087}"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59</a:t>
            </a:fld>
            <a:endParaRPr lang="en-US" dirty="0"/>
          </a:p>
        </p:txBody>
      </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7"/>
          <p:cNvSpPr>
            <a:spLocks noGrp="1"/>
          </p:cNvSpPr>
          <p:nvPr>
            <p:ph type="body" idx="1"/>
          </p:nvPr>
        </p:nvSpPr>
        <p:spPr/>
        <p:txBody>
          <a:bodyPr/>
          <a:lstStyle/>
          <a:p>
            <a:r>
              <a:rPr lang="zh-TW" altLang="en-US" smtClean="0"/>
              <a:t>文獻回顧</a:t>
            </a:r>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a:t>
            </a:fld>
            <a:endParaRPr lang="en-US" dirty="0"/>
          </a:p>
        </p:txBody>
      </p:sp>
    </p:spTree>
    <p:extLst>
      <p:ext uri="{BB962C8B-B14F-4D97-AF65-F5344CB8AC3E}">
        <p14:creationId xmlns:p14="http://schemas.microsoft.com/office/powerpoint/2010/main" val="35497406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5.3</a:t>
            </a:r>
            <a:r>
              <a:rPr lang="zh-TW" altLang="en-US" dirty="0" smtClean="0"/>
              <a:t>預期效益</a:t>
            </a:r>
            <a:r>
              <a:rPr lang="en-US" altLang="zh-TW" dirty="0" smtClean="0"/>
              <a:t>(3/6)</a:t>
            </a:r>
            <a:endParaRPr lang="zh-TW" altLang="en-US" dirty="0"/>
          </a:p>
        </p:txBody>
      </p:sp>
      <p:sp>
        <p:nvSpPr>
          <p:cNvPr id="3" name="內容版面配置區 2"/>
          <p:cNvSpPr>
            <a:spLocks noGrp="1"/>
          </p:cNvSpPr>
          <p:nvPr>
            <p:ph idx="1"/>
          </p:nvPr>
        </p:nvSpPr>
        <p:spPr/>
        <p:txBody>
          <a:bodyPr>
            <a:normAutofit/>
          </a:bodyPr>
          <a:lstStyle/>
          <a:p>
            <a:pPr algn="just"/>
            <a:r>
              <a:rPr lang="zh-TW" altLang="zh-TW" dirty="0" smtClean="0"/>
              <a:t>提升國軍形象，維持軍隊戰力</a:t>
            </a:r>
            <a:endParaRPr lang="en-US" altLang="zh-TW" dirty="0" smtClean="0"/>
          </a:p>
          <a:p>
            <a:pPr lvl="1" algn="just"/>
            <a:r>
              <a:rPr lang="zh-TW" altLang="zh-TW" dirty="0" smtClean="0"/>
              <a:t>軍人主要任務為捍衛國民百姓安全、防禦外侮</a:t>
            </a:r>
            <a:r>
              <a:rPr lang="zh-TW" altLang="en-US" dirty="0" smtClean="0"/>
              <a:t>，我國發展國防武力，期望能備戰進而止戰，透過活動使國人了解國軍建軍備戰成果</a:t>
            </a:r>
            <a:endParaRPr lang="en-US" altLang="zh-TW" dirty="0" smtClean="0"/>
          </a:p>
          <a:p>
            <a:pPr lvl="1" algn="just"/>
            <a:r>
              <a:rPr lang="en-US" altLang="zh-TW" dirty="0" err="1" smtClean="0"/>
              <a:t>Eighmey</a:t>
            </a:r>
            <a:r>
              <a:rPr lang="en-US" altLang="zh-TW" dirty="0" smtClean="0"/>
              <a:t>(2006)</a:t>
            </a:r>
            <a:r>
              <a:rPr lang="zh-TW" altLang="zh-TW" dirty="0" smtClean="0"/>
              <a:t>提出社會大眾對軍人的認同度，影響民眾對國家軍隊的評價及支持度，透過動態操演活動，適度向國人展示我國軍勤訓精練的部隊戰力，提升國軍整體形象</a:t>
            </a:r>
            <a:r>
              <a:rPr lang="zh-TW" altLang="en-US" dirty="0" smtClean="0"/>
              <a:t>。</a:t>
            </a:r>
            <a:endParaRPr lang="en-US" altLang="zh-TW"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60</a:t>
            </a:fld>
            <a:endParaRPr lang="en-US" dirty="0"/>
          </a:p>
        </p:txBody>
      </p:sp>
      <p:grpSp>
        <p:nvGrpSpPr>
          <p:cNvPr id="11" name="群組 10"/>
          <p:cNvGrpSpPr/>
          <p:nvPr/>
        </p:nvGrpSpPr>
        <p:grpSpPr>
          <a:xfrm>
            <a:off x="5652120" y="297151"/>
            <a:ext cx="3456384" cy="5724137"/>
            <a:chOff x="5652120" y="297151"/>
            <a:chExt cx="3456384" cy="5724137"/>
          </a:xfrm>
        </p:grpSpPr>
        <p:pic>
          <p:nvPicPr>
            <p:cNvPr id="12" name="Picture 2" descr="D:\Cynthia\USB\USB2\初領班\中毒ㄉ(殺手珊).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065280" y="4488870"/>
              <a:ext cx="2043224" cy="153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群組 12"/>
            <p:cNvGrpSpPr/>
            <p:nvPr/>
          </p:nvGrpSpPr>
          <p:grpSpPr>
            <a:xfrm>
              <a:off x="5652120" y="297151"/>
              <a:ext cx="3312368" cy="539561"/>
              <a:chOff x="5652120" y="297151"/>
              <a:chExt cx="3312368" cy="539561"/>
            </a:xfrm>
          </p:grpSpPr>
          <p:sp>
            <p:nvSpPr>
              <p:cNvPr id="14" name="綵帶 (向上) 13"/>
              <p:cNvSpPr/>
              <p:nvPr/>
            </p:nvSpPr>
            <p:spPr>
              <a:xfrm>
                <a:off x="6660232" y="297151"/>
                <a:ext cx="1368152" cy="539561"/>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國家</a:t>
                </a:r>
                <a:endParaRPr lang="zh-TW" altLang="en-US"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5652120"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責任</a:t>
                </a:r>
              </a:p>
            </p:txBody>
          </p:sp>
          <p:sp>
            <p:nvSpPr>
              <p:cNvPr id="16" name="矩形 15"/>
              <p:cNvSpPr/>
              <p:nvPr/>
            </p:nvSpPr>
            <p:spPr>
              <a:xfrm>
                <a:off x="8100392"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榮譽</a:t>
                </a:r>
                <a:endParaRPr lang="zh-TW" altLang="en-US" b="1" dirty="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5.4</a:t>
            </a:r>
            <a:r>
              <a:rPr lang="zh-TW" altLang="en-US" dirty="0" smtClean="0"/>
              <a:t>預期效益</a:t>
            </a:r>
            <a:r>
              <a:rPr lang="en-US" altLang="zh-TW" dirty="0" smtClean="0"/>
              <a:t>(4/6)</a:t>
            </a:r>
            <a:endParaRPr lang="zh-TW" altLang="en-US" dirty="0"/>
          </a:p>
        </p:txBody>
      </p:sp>
      <p:sp>
        <p:nvSpPr>
          <p:cNvPr id="3" name="內容版面配置區 2"/>
          <p:cNvSpPr>
            <a:spLocks noGrp="1"/>
          </p:cNvSpPr>
          <p:nvPr>
            <p:ph idx="1"/>
          </p:nvPr>
        </p:nvSpPr>
        <p:spPr/>
        <p:txBody>
          <a:bodyPr/>
          <a:lstStyle/>
          <a:p>
            <a:r>
              <a:rPr lang="zh-TW" altLang="zh-TW" dirty="0" smtClean="0"/>
              <a:t>發展軍事觀光</a:t>
            </a:r>
            <a:endParaRPr lang="en-US" altLang="zh-TW" dirty="0" smtClean="0"/>
          </a:p>
          <a:p>
            <a:pPr lvl="1" algn="just"/>
            <a:r>
              <a:rPr lang="zh-TW" altLang="en-US" dirty="0" smtClean="0"/>
              <a:t>金門地區自解嚴以來，活化閒置營區，推展特有的戰地風光，而</a:t>
            </a:r>
            <a:r>
              <a:rPr lang="zh-TW" altLang="zh-TW" dirty="0" smtClean="0"/>
              <a:t>屏東縣目前的觀光發展主力為墾丁海邊遊憩活動，</a:t>
            </a:r>
            <a:r>
              <a:rPr lang="zh-TW" altLang="en-US" dirty="0" smtClean="0"/>
              <a:t>期望能開放動態操演，推動</a:t>
            </a:r>
            <a:r>
              <a:rPr lang="zh-TW" altLang="zh-TW" dirty="0" smtClean="0"/>
              <a:t>另一觀光特色—軍事觀光</a:t>
            </a:r>
            <a:r>
              <a:rPr lang="zh-TW" altLang="en-US" dirty="0" smtClean="0"/>
              <a:t>。</a:t>
            </a:r>
            <a:endParaRPr lang="en-US" altLang="zh-TW" dirty="0" smtClean="0"/>
          </a:p>
          <a:p>
            <a:pPr lvl="1" algn="just"/>
            <a:r>
              <a:rPr lang="zh-TW" altLang="en-US" dirty="0" smtClean="0"/>
              <a:t>活動規劃設計結合地方特色，帶動</a:t>
            </a:r>
            <a:r>
              <a:rPr lang="zh-TW" altLang="en-US" smtClean="0"/>
              <a:t>屏東地區旅遊</a:t>
            </a:r>
            <a:r>
              <a:rPr lang="zh-TW" altLang="en-US" dirty="0" smtClean="0"/>
              <a:t>效益。</a:t>
            </a:r>
            <a:endParaRPr lang="zh-TW" altLang="zh-TW"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61</a:t>
            </a:fld>
            <a:endParaRPr lang="en-US" dirty="0"/>
          </a:p>
        </p:txBody>
      </p:sp>
      <p:pic>
        <p:nvPicPr>
          <p:cNvPr id="12" name="Picture 2" descr="D:\Cynthia\USB\USB2\初領班\中毒ㄉ(殺手珊).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065280" y="4488870"/>
            <a:ext cx="2043224" cy="153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群組 12"/>
          <p:cNvGrpSpPr/>
          <p:nvPr/>
        </p:nvGrpSpPr>
        <p:grpSpPr>
          <a:xfrm>
            <a:off x="5652120" y="297151"/>
            <a:ext cx="3312368" cy="539561"/>
            <a:chOff x="5652120" y="297151"/>
            <a:chExt cx="3312368" cy="539561"/>
          </a:xfrm>
        </p:grpSpPr>
        <p:sp>
          <p:nvSpPr>
            <p:cNvPr id="14" name="綵帶 (向上) 13"/>
            <p:cNvSpPr/>
            <p:nvPr/>
          </p:nvSpPr>
          <p:spPr>
            <a:xfrm>
              <a:off x="6660232" y="297151"/>
              <a:ext cx="1368152" cy="539561"/>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國家</a:t>
              </a:r>
              <a:endParaRPr lang="zh-TW" altLang="en-US"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5652120"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責任</a:t>
              </a:r>
            </a:p>
          </p:txBody>
        </p:sp>
        <p:sp>
          <p:nvSpPr>
            <p:cNvPr id="16" name="矩形 15"/>
            <p:cNvSpPr/>
            <p:nvPr/>
          </p:nvSpPr>
          <p:spPr>
            <a:xfrm>
              <a:off x="8100392"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榮譽</a:t>
              </a:r>
              <a:endParaRPr lang="zh-TW" altLang="en-US" b="1"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Cynthia\USB\USB2\初領班\中毒ㄉ(殺手珊).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065280" y="4488870"/>
            <a:ext cx="2043224" cy="153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群組 12"/>
          <p:cNvGrpSpPr/>
          <p:nvPr/>
        </p:nvGrpSpPr>
        <p:grpSpPr>
          <a:xfrm>
            <a:off x="5652120" y="297151"/>
            <a:ext cx="3312368" cy="539561"/>
            <a:chOff x="5652120" y="297151"/>
            <a:chExt cx="3312368" cy="539561"/>
          </a:xfrm>
        </p:grpSpPr>
        <p:sp>
          <p:nvSpPr>
            <p:cNvPr id="14" name="綵帶 (向上) 13"/>
            <p:cNvSpPr/>
            <p:nvPr/>
          </p:nvSpPr>
          <p:spPr>
            <a:xfrm>
              <a:off x="6660232" y="297151"/>
              <a:ext cx="1368152" cy="539561"/>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國家</a:t>
              </a:r>
              <a:endParaRPr lang="zh-TW" altLang="en-US"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5652120"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責任</a:t>
              </a:r>
            </a:p>
          </p:txBody>
        </p:sp>
        <p:sp>
          <p:nvSpPr>
            <p:cNvPr id="16" name="矩形 15"/>
            <p:cNvSpPr/>
            <p:nvPr/>
          </p:nvSpPr>
          <p:spPr>
            <a:xfrm>
              <a:off x="8100392"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榮譽</a:t>
              </a:r>
              <a:endParaRPr lang="zh-TW" altLang="en-US" b="1"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p:txBody>
          <a:bodyPr/>
          <a:lstStyle/>
          <a:p>
            <a:r>
              <a:rPr lang="en-US" altLang="zh-TW" dirty="0" smtClean="0"/>
              <a:t>5.5</a:t>
            </a:r>
            <a:r>
              <a:rPr lang="zh-TW" altLang="en-US" dirty="0" smtClean="0"/>
              <a:t>預期效益</a:t>
            </a:r>
            <a:r>
              <a:rPr lang="en-US" altLang="zh-TW" dirty="0" smtClean="0"/>
              <a:t>(5/6)</a:t>
            </a:r>
            <a:endParaRPr lang="zh-TW" altLang="en-US" dirty="0"/>
          </a:p>
        </p:txBody>
      </p:sp>
      <p:sp>
        <p:nvSpPr>
          <p:cNvPr id="3" name="內容版面配置區 2"/>
          <p:cNvSpPr>
            <a:spLocks noGrp="1"/>
          </p:cNvSpPr>
          <p:nvPr>
            <p:ph idx="1"/>
          </p:nvPr>
        </p:nvSpPr>
        <p:spPr/>
        <p:txBody>
          <a:bodyPr/>
          <a:lstStyle/>
          <a:p>
            <a:r>
              <a:rPr lang="zh-TW" altLang="zh-TW" dirty="0" smtClean="0"/>
              <a:t>提升留營軍士官家庭支持</a:t>
            </a:r>
            <a:endParaRPr lang="en-US" altLang="zh-TW" dirty="0" smtClean="0"/>
          </a:p>
          <a:p>
            <a:pPr lvl="1" algn="just"/>
            <a:r>
              <a:rPr lang="zh-TW" altLang="zh-TW" dirty="0" smtClean="0"/>
              <a:t>國軍全力倡導的「三安政策」—為「部隊安全」、「軍人安家」、「軍眷安心」</a:t>
            </a:r>
            <a:r>
              <a:rPr lang="zh-TW" altLang="en-US" dirty="0" smtClean="0"/>
              <a:t>，</a:t>
            </a:r>
            <a:r>
              <a:rPr lang="zh-TW" altLang="zh-TW" dirty="0" smtClean="0"/>
              <a:t>活動邀請家屬參與，了解官兵在部隊的訓練近況，</a:t>
            </a:r>
            <a:r>
              <a:rPr lang="zh-TW" altLang="en-US" dirty="0" smtClean="0"/>
              <a:t>藉此使家屬放心，讓官兵無後顧之憂的在工作崗位上恪盡職責，進而提升官兵留營率。</a:t>
            </a:r>
            <a:endParaRPr lang="en-US" altLang="zh-TW" dirty="0" smtClean="0"/>
          </a:p>
          <a:p>
            <a:pPr lvl="1" algn="just"/>
            <a:r>
              <a:rPr lang="zh-TW" altLang="en-US" dirty="0" smtClean="0"/>
              <a:t>使家屬了解官兵訓練環境與特性，爭取家屬對軍人的認同。</a:t>
            </a:r>
            <a:endParaRPr lang="en-US" altLang="zh-TW" dirty="0" smtClean="0"/>
          </a:p>
          <a:p>
            <a:pPr marL="457200" lvl="1" indent="0">
              <a:buNone/>
            </a:pPr>
            <a:endParaRPr lang="zh-TW" altLang="zh-TW" dirty="0" smtClean="0"/>
          </a:p>
        </p:txBody>
      </p:sp>
      <p:sp>
        <p:nvSpPr>
          <p:cNvPr id="4" name="日期版面配置區 3"/>
          <p:cNvSpPr>
            <a:spLocks noGrp="1"/>
          </p:cNvSpPr>
          <p:nvPr>
            <p:ph type="dt" sz="half" idx="10"/>
          </p:nvPr>
        </p:nvSpPr>
        <p:spPr/>
        <p:txBody>
          <a:bodyPr/>
          <a:lstStyle/>
          <a:p>
            <a:fld id="{DDB63E65-B612-46AC-8022-B90238CC5087}"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62</a:t>
            </a:fld>
            <a:endParaRPr lang="en-US" dirty="0"/>
          </a:p>
        </p:txBody>
      </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Cynthia\USB\USB2\初領班\中毒ㄉ(殺手珊).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065280" y="4488870"/>
            <a:ext cx="2043224" cy="1532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群組 12"/>
          <p:cNvGrpSpPr/>
          <p:nvPr/>
        </p:nvGrpSpPr>
        <p:grpSpPr>
          <a:xfrm>
            <a:off x="5652120" y="297151"/>
            <a:ext cx="3312368" cy="539561"/>
            <a:chOff x="5652120" y="297151"/>
            <a:chExt cx="3312368" cy="539561"/>
          </a:xfrm>
        </p:grpSpPr>
        <p:sp>
          <p:nvSpPr>
            <p:cNvPr id="14" name="綵帶 (向上) 13"/>
            <p:cNvSpPr/>
            <p:nvPr/>
          </p:nvSpPr>
          <p:spPr>
            <a:xfrm>
              <a:off x="6660232" y="297151"/>
              <a:ext cx="1368152" cy="539561"/>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國家</a:t>
              </a:r>
              <a:endParaRPr lang="zh-TW" altLang="en-US"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5652120"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責任</a:t>
              </a:r>
            </a:p>
          </p:txBody>
        </p:sp>
        <p:sp>
          <p:nvSpPr>
            <p:cNvPr id="16" name="矩形 15"/>
            <p:cNvSpPr/>
            <p:nvPr/>
          </p:nvSpPr>
          <p:spPr>
            <a:xfrm>
              <a:off x="8100392" y="476339"/>
              <a:ext cx="864096" cy="359708"/>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榮譽</a:t>
              </a:r>
              <a:endParaRPr lang="zh-TW" altLang="en-US" b="1"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p:txBody>
          <a:bodyPr/>
          <a:lstStyle/>
          <a:p>
            <a:r>
              <a:rPr lang="en-US" altLang="zh-TW" dirty="0" smtClean="0"/>
              <a:t>5.6</a:t>
            </a:r>
            <a:r>
              <a:rPr lang="zh-TW" altLang="en-US" dirty="0" smtClean="0"/>
              <a:t>預期效益</a:t>
            </a:r>
            <a:r>
              <a:rPr lang="en-US" altLang="zh-TW" dirty="0" smtClean="0"/>
              <a:t>(6/6)</a:t>
            </a:r>
            <a:endParaRPr lang="zh-TW" altLang="en-US" dirty="0"/>
          </a:p>
        </p:txBody>
      </p:sp>
      <p:sp>
        <p:nvSpPr>
          <p:cNvPr id="3" name="內容版面配置區 2"/>
          <p:cNvSpPr>
            <a:spLocks noGrp="1"/>
          </p:cNvSpPr>
          <p:nvPr>
            <p:ph idx="1"/>
          </p:nvPr>
        </p:nvSpPr>
        <p:spPr/>
        <p:txBody>
          <a:bodyPr>
            <a:normAutofit/>
          </a:bodyPr>
          <a:lstStyle/>
          <a:p>
            <a:pPr algn="just"/>
            <a:r>
              <a:rPr lang="zh-TW" altLang="zh-TW" dirty="0" smtClean="0"/>
              <a:t>提升招募成效</a:t>
            </a:r>
            <a:endParaRPr lang="en-US" altLang="zh-TW" dirty="0" smtClean="0"/>
          </a:p>
          <a:p>
            <a:pPr lvl="1" algn="just"/>
            <a:r>
              <a:rPr lang="zh-TW" altLang="en-US" dirty="0" smtClean="0"/>
              <a:t>國軍人才招募中心設站宣導，提供招募平台及資訊</a:t>
            </a:r>
            <a:r>
              <a:rPr lang="zh-TW" altLang="zh-TW" dirty="0" smtClean="0"/>
              <a:t>。</a:t>
            </a:r>
            <a:endParaRPr lang="en-US" altLang="zh-TW" dirty="0" smtClean="0"/>
          </a:p>
          <a:p>
            <a:pPr lvl="1" algn="just"/>
            <a:r>
              <a:rPr lang="zh-TW" altLang="zh-TW" dirty="0" smtClean="0"/>
              <a:t>藉由開放火力射擊參觀活動及互動體驗系列活動，</a:t>
            </a:r>
            <a:r>
              <a:rPr lang="zh-TW" altLang="en-US" dirty="0" smtClean="0"/>
              <a:t>民眾能親身體驗部隊生活，</a:t>
            </a:r>
            <a:r>
              <a:rPr lang="zh-TW" altLang="zh-TW" dirty="0" smtClean="0"/>
              <a:t>進而使國人支持國防、支持募兵制推動。</a:t>
            </a:r>
            <a:endParaRPr lang="en-US" altLang="zh-TW" dirty="0" smtClean="0"/>
          </a:p>
          <a:p>
            <a:pPr lvl="1" algn="just"/>
            <a:r>
              <a:rPr lang="zh-TW" altLang="zh-TW" dirty="0" smtClean="0"/>
              <a:t>藉由實際工作預覽</a:t>
            </a:r>
            <a:r>
              <a:rPr lang="en-US" altLang="zh-TW" dirty="0" smtClean="0"/>
              <a:t>(RJPs)</a:t>
            </a:r>
            <a:r>
              <a:rPr lang="zh-TW" altLang="zh-TW" dirty="0" smtClean="0"/>
              <a:t>模式，使青年能親身體驗部隊生活，降低在從軍後可能產生的印象</a:t>
            </a:r>
            <a:r>
              <a:rPr lang="zh-TW" altLang="en-US" dirty="0" smtClean="0"/>
              <a:t>落差</a:t>
            </a:r>
            <a:r>
              <a:rPr lang="zh-TW" altLang="zh-TW" dirty="0" smtClean="0"/>
              <a:t>，這除了將提高野戰部隊留營率外，亦能為戰鬥部隊招募有志青年加入。</a:t>
            </a:r>
            <a:endParaRPr lang="zh-TW" altLang="zh-TW"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63</a:t>
            </a:fld>
            <a:endParaRPr lang="en-US" dirty="0"/>
          </a:p>
        </p:txBody>
      </p:sp>
    </p:spTree>
    <p:extLst>
      <p:ext uri="{BB962C8B-B14F-4D97-AF65-F5344CB8AC3E}">
        <p14:creationId xmlns:p14="http://schemas.microsoft.com/office/powerpoint/2010/main" val="1897667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p:txBody>
          <a:bodyPr/>
          <a:lstStyle/>
          <a:p>
            <a:r>
              <a:rPr lang="zh-TW" altLang="zh-TW" dirty="0"/>
              <a:t>研究結論與建議</a:t>
            </a:r>
            <a:endParaRPr lang="zh-TW" altLang="en-US" dirty="0"/>
          </a:p>
        </p:txBody>
      </p:sp>
      <p:sp>
        <p:nvSpPr>
          <p:cNvPr id="4" name="日期版面配置區 3"/>
          <p:cNvSpPr>
            <a:spLocks noGrp="1"/>
          </p:cNvSpPr>
          <p:nvPr>
            <p:ph type="dt" sz="half" idx="10"/>
          </p:nvPr>
        </p:nvSpPr>
        <p:spPr/>
        <p:txBody>
          <a:bodyPr/>
          <a:lstStyle/>
          <a:p>
            <a:fld id="{65D443AC-93EF-4E9B-AB8F-C52BE77846C6}"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64</a:t>
            </a:fld>
            <a:endParaRPr lang="en-US" dirty="0"/>
          </a:p>
        </p:txBody>
      </p:sp>
    </p:spTree>
    <p:extLst>
      <p:ext uri="{BB962C8B-B14F-4D97-AF65-F5344CB8AC3E}">
        <p14:creationId xmlns:p14="http://schemas.microsoft.com/office/powerpoint/2010/main" val="38997781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6.1</a:t>
            </a:r>
            <a:r>
              <a:rPr lang="zh-TW" altLang="zh-TW" dirty="0"/>
              <a:t>研究結論</a:t>
            </a:r>
            <a:endParaRPr lang="zh-TW" altLang="en-US" dirty="0"/>
          </a:p>
        </p:txBody>
      </p:sp>
      <p:sp>
        <p:nvSpPr>
          <p:cNvPr id="3" name="內容版面配置區 2"/>
          <p:cNvSpPr>
            <a:spLocks noGrp="1"/>
          </p:cNvSpPr>
          <p:nvPr>
            <p:ph idx="1"/>
          </p:nvPr>
        </p:nvSpPr>
        <p:spPr/>
        <p:txBody>
          <a:bodyPr>
            <a:normAutofit/>
          </a:bodyPr>
          <a:lstStyle/>
          <a:p>
            <a:r>
              <a:rPr lang="zh-TW" altLang="zh-TW" dirty="0"/>
              <a:t>本研究藉以深度訪談法研究與分析，獲得以下活動規劃設計建議：</a:t>
            </a:r>
          </a:p>
          <a:p>
            <a:pPr lvl="1"/>
            <a:r>
              <a:rPr lang="zh-TW" altLang="zh-TW" dirty="0"/>
              <a:t>活動內容針對參與客群設計</a:t>
            </a:r>
          </a:p>
          <a:p>
            <a:pPr lvl="1"/>
            <a:r>
              <a:rPr lang="zh-TW" altLang="zh-TW" dirty="0"/>
              <a:t>活動過程需重視保密性與安全</a:t>
            </a:r>
            <a:r>
              <a:rPr lang="zh-TW" altLang="zh-TW" dirty="0" smtClean="0"/>
              <a:t>性</a:t>
            </a:r>
            <a:endParaRPr lang="en-US" altLang="zh-TW" dirty="0" smtClean="0"/>
          </a:p>
          <a:p>
            <a:pPr lvl="1"/>
            <a:r>
              <a:rPr lang="zh-TW" altLang="zh-TW" dirty="0"/>
              <a:t>活動設計凸顯軍隊特色</a:t>
            </a:r>
          </a:p>
          <a:p>
            <a:pPr lvl="1"/>
            <a:endParaRPr lang="zh-TW" altLang="en-US" dirty="0"/>
          </a:p>
        </p:txBody>
      </p:sp>
      <p:sp>
        <p:nvSpPr>
          <p:cNvPr id="4" name="日期版面配置區 3"/>
          <p:cNvSpPr>
            <a:spLocks noGrp="1"/>
          </p:cNvSpPr>
          <p:nvPr>
            <p:ph type="dt" sz="half" idx="10"/>
          </p:nvPr>
        </p:nvSpPr>
        <p:spPr/>
        <p:txBody>
          <a:bodyPr/>
          <a:lstStyle/>
          <a:p>
            <a:fld id="{54AFB900-40A2-4DFE-80F0-A146636DB7A5}"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65</a:t>
            </a:fld>
            <a:endParaRPr lang="en-US" dirty="0"/>
          </a:p>
        </p:txBody>
      </p:sp>
    </p:spTree>
    <p:extLst>
      <p:ext uri="{BB962C8B-B14F-4D97-AF65-F5344CB8AC3E}">
        <p14:creationId xmlns:p14="http://schemas.microsoft.com/office/powerpoint/2010/main" val="34100944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6.2</a:t>
            </a:r>
            <a:r>
              <a:rPr lang="zh-TW" altLang="zh-TW" dirty="0"/>
              <a:t>後續研究建議</a:t>
            </a:r>
            <a:endParaRPr lang="zh-TW" altLang="zh-TW" b="1" dirty="0"/>
          </a:p>
        </p:txBody>
      </p:sp>
      <p:sp>
        <p:nvSpPr>
          <p:cNvPr id="3" name="內容版面配置區 2"/>
          <p:cNvSpPr>
            <a:spLocks noGrp="1"/>
          </p:cNvSpPr>
          <p:nvPr>
            <p:ph idx="1"/>
          </p:nvPr>
        </p:nvSpPr>
        <p:spPr/>
        <p:txBody>
          <a:bodyPr>
            <a:normAutofit fontScale="92500" lnSpcReduction="20000"/>
          </a:bodyPr>
          <a:lstStyle/>
          <a:p>
            <a:r>
              <a:rPr lang="en-US" altLang="zh-TW" dirty="0"/>
              <a:t>1.</a:t>
            </a:r>
            <a:r>
              <a:rPr lang="zh-TW" altLang="zh-TW" dirty="0"/>
              <a:t>研究樣本</a:t>
            </a:r>
            <a:r>
              <a:rPr lang="zh-TW" altLang="zh-TW" dirty="0" smtClean="0"/>
              <a:t>取樣</a:t>
            </a:r>
            <a:r>
              <a:rPr lang="zh-TW" altLang="en-US" dirty="0" smtClean="0"/>
              <a:t>：</a:t>
            </a:r>
            <a:endParaRPr lang="en-US" altLang="zh-TW" dirty="0" smtClean="0"/>
          </a:p>
          <a:p>
            <a:pPr marL="0" indent="457200">
              <a:buNone/>
            </a:pPr>
            <a:r>
              <a:rPr lang="zh-TW" altLang="zh-TW" dirty="0" smtClean="0"/>
              <a:t>軍隊</a:t>
            </a:r>
            <a:r>
              <a:rPr lang="zh-TW" altLang="zh-TW" dirty="0"/>
              <a:t>人才招募與潛在具備從軍意志的青年有較直接之關係，但家屬觀點亦是能影響青年決策地重要要素，故研究建議增加訪談面向，增加未役青年與現役軍人家屬接受訪談，而基層官兵訪談部分，則建議適度增加訪談名單，以增加研究之信度，若能將受訪名單擴大獲得多方論證，使論文結果更為明確。</a:t>
            </a:r>
          </a:p>
          <a:p>
            <a:pPr marL="0" indent="457200">
              <a:buNone/>
            </a:pPr>
            <a:r>
              <a:rPr lang="zh-TW" altLang="zh-TW" dirty="0" smtClean="0"/>
              <a:t>建議新增</a:t>
            </a:r>
            <a:r>
              <a:rPr lang="zh-TW" altLang="zh-TW" dirty="0"/>
              <a:t>墾丁地區遊客接受問卷調查，除活動主辦方的角度外，適度增加潛在活動參與者的觀點，如此一來即可以活動參與者的觀點切入探討活動設計內容。</a:t>
            </a:r>
          </a:p>
          <a:p>
            <a:pPr marL="0" indent="0">
              <a:buNone/>
            </a:pPr>
            <a:endParaRPr lang="zh-TW" altLang="zh-TW" dirty="0"/>
          </a:p>
          <a:p>
            <a:pPr lvl="1"/>
            <a:endParaRPr lang="zh-TW" altLang="en-US" dirty="0"/>
          </a:p>
        </p:txBody>
      </p:sp>
      <p:sp>
        <p:nvSpPr>
          <p:cNvPr id="4" name="日期版面配置區 3"/>
          <p:cNvSpPr>
            <a:spLocks noGrp="1"/>
          </p:cNvSpPr>
          <p:nvPr>
            <p:ph type="dt" sz="half" idx="10"/>
          </p:nvPr>
        </p:nvSpPr>
        <p:spPr/>
        <p:txBody>
          <a:bodyPr/>
          <a:lstStyle/>
          <a:p>
            <a:fld id="{54AFB900-40A2-4DFE-80F0-A146636DB7A5}"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66</a:t>
            </a:fld>
            <a:endParaRPr lang="en-US" dirty="0"/>
          </a:p>
        </p:txBody>
      </p:sp>
    </p:spTree>
    <p:extLst>
      <p:ext uri="{BB962C8B-B14F-4D97-AF65-F5344CB8AC3E}">
        <p14:creationId xmlns:p14="http://schemas.microsoft.com/office/powerpoint/2010/main" val="1987347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6.2</a:t>
            </a:r>
            <a:r>
              <a:rPr lang="zh-TW" altLang="zh-TW" dirty="0"/>
              <a:t>後續研究建議</a:t>
            </a:r>
            <a:endParaRPr lang="zh-TW" altLang="zh-TW" b="1" dirty="0"/>
          </a:p>
        </p:txBody>
      </p:sp>
      <p:sp>
        <p:nvSpPr>
          <p:cNvPr id="3" name="內容版面配置區 2"/>
          <p:cNvSpPr>
            <a:spLocks noGrp="1"/>
          </p:cNvSpPr>
          <p:nvPr>
            <p:ph idx="1"/>
          </p:nvPr>
        </p:nvSpPr>
        <p:spPr/>
        <p:txBody>
          <a:bodyPr>
            <a:normAutofit/>
          </a:bodyPr>
          <a:lstStyle/>
          <a:p>
            <a:r>
              <a:rPr lang="en-US" altLang="zh-TW" dirty="0" smtClean="0"/>
              <a:t>2</a:t>
            </a:r>
            <a:r>
              <a:rPr lang="en-US" altLang="zh-TW" dirty="0"/>
              <a:t>.</a:t>
            </a:r>
            <a:r>
              <a:rPr lang="zh-TW" altLang="zh-TW" dirty="0"/>
              <a:t>訪談程序資料準備</a:t>
            </a:r>
          </a:p>
          <a:p>
            <a:pPr marL="0" indent="457200">
              <a:buNone/>
            </a:pPr>
            <a:r>
              <a:rPr lang="zh-TW" altLang="zh-TW" dirty="0"/>
              <a:t>本研究以深度訪談法探討活動設計與效益分析，未來除增加訪談樣本數外，建議訪談官兵家屬，如此即可更進一步了解基層官兵家屬想法，做為調整活動規畫內容之建議。</a:t>
            </a:r>
          </a:p>
          <a:p>
            <a:pPr marL="457200" lvl="1" indent="0">
              <a:buNone/>
            </a:pPr>
            <a:endParaRPr lang="zh-TW" altLang="en-US" dirty="0"/>
          </a:p>
        </p:txBody>
      </p:sp>
      <p:sp>
        <p:nvSpPr>
          <p:cNvPr id="4" name="日期版面配置區 3"/>
          <p:cNvSpPr>
            <a:spLocks noGrp="1"/>
          </p:cNvSpPr>
          <p:nvPr>
            <p:ph type="dt" sz="half" idx="10"/>
          </p:nvPr>
        </p:nvSpPr>
        <p:spPr/>
        <p:txBody>
          <a:bodyPr/>
          <a:lstStyle/>
          <a:p>
            <a:fld id="{54AFB900-40A2-4DFE-80F0-A146636DB7A5}"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67</a:t>
            </a:fld>
            <a:endParaRPr lang="en-US" dirty="0"/>
          </a:p>
        </p:txBody>
      </p:sp>
    </p:spTree>
    <p:extLst>
      <p:ext uri="{BB962C8B-B14F-4D97-AF65-F5344CB8AC3E}">
        <p14:creationId xmlns:p14="http://schemas.microsoft.com/office/powerpoint/2010/main" val="13095688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a:t>隨著科技發展，各國積極推動募兵制以發展專業化精銳部隊，故提高留營率及人才招募來源為當務之急，藉由規劃活動內容串聯軍隊生活</a:t>
            </a:r>
            <a:r>
              <a:rPr lang="zh-TW" altLang="zh-TW" dirty="0" smtClean="0"/>
              <a:t>體驗</a:t>
            </a:r>
            <a:r>
              <a:rPr lang="zh-TW" altLang="en-US" dirty="0" smtClean="0"/>
              <a:t>。</a:t>
            </a:r>
            <a:endParaRPr lang="en-US" altLang="zh-TW" dirty="0" smtClean="0"/>
          </a:p>
          <a:p>
            <a:r>
              <a:rPr lang="zh-TW" altLang="zh-TW" dirty="0" smtClean="0"/>
              <a:t>活動結合</a:t>
            </a:r>
            <a:r>
              <a:rPr lang="zh-TW" altLang="zh-TW" dirty="0"/>
              <a:t>「體驗性」、「在地性」特點，</a:t>
            </a:r>
            <a:r>
              <a:rPr lang="zh-TW" altLang="zh-TW" dirty="0" smtClean="0"/>
              <a:t>訪談獲得</a:t>
            </a:r>
            <a:r>
              <a:rPr lang="zh-TW" altLang="zh-TW" dirty="0"/>
              <a:t>計畫改進意見，未來將藉由問卷調查法調查墾丁當地遊客、學校，探討參與活動意願與活動規劃計畫意見，來進行資料分析並提出結論，作為後續國軍人才招募中心活動規劃的參考。</a:t>
            </a:r>
          </a:p>
          <a:p>
            <a:endParaRPr lang="zh-TW" altLang="en-US" dirty="0"/>
          </a:p>
        </p:txBody>
      </p:sp>
      <p:sp>
        <p:nvSpPr>
          <p:cNvPr id="4" name="日期版面配置區 3"/>
          <p:cNvSpPr>
            <a:spLocks noGrp="1"/>
          </p:cNvSpPr>
          <p:nvPr>
            <p:ph type="dt" sz="half" idx="10"/>
          </p:nvPr>
        </p:nvSpPr>
        <p:spPr/>
        <p:txBody>
          <a:bodyPr/>
          <a:lstStyle/>
          <a:p>
            <a:fld id="{54AFB900-40A2-4DFE-80F0-A146636DB7A5}" type="datetime1">
              <a:rPr lang="zh-TW" altLang="en-US" smtClean="0"/>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68</a:t>
            </a:fld>
            <a:endParaRPr lang="en-US" dirty="0"/>
          </a:p>
        </p:txBody>
      </p:sp>
    </p:spTree>
    <p:extLst>
      <p:ext uri="{BB962C8B-B14F-4D97-AF65-F5344CB8AC3E}">
        <p14:creationId xmlns:p14="http://schemas.microsoft.com/office/powerpoint/2010/main" val="1428733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5C727AC-5618-4EF7-86F6-F2E2A63FDE38}" type="datetime1">
              <a:rPr lang="zh-TW" altLang="en-US" smtClean="0"/>
              <a:t>2017/9/2</a:t>
            </a:fld>
            <a:endParaRPr lang="zh-TW" altLang="en-US"/>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69</a:t>
            </a:fld>
            <a:endParaRPr lang="zh-TW" altLang="en-US"/>
          </a:p>
        </p:txBody>
      </p:sp>
      <p:sp>
        <p:nvSpPr>
          <p:cNvPr id="4" name="矩形 3"/>
          <p:cNvSpPr/>
          <p:nvPr/>
        </p:nvSpPr>
        <p:spPr>
          <a:xfrm>
            <a:off x="1979712" y="2060848"/>
            <a:ext cx="4685898" cy="1754326"/>
          </a:xfrm>
          <a:prstGeom prst="rect">
            <a:avLst/>
          </a:prstGeom>
          <a:noFill/>
          <a:ln>
            <a:noFill/>
          </a:ln>
        </p:spPr>
        <p:txBody>
          <a:bodyPr wrap="none" lIns="91440" tIns="45720" rIns="91440" bIns="45720">
            <a:spAutoFit/>
          </a:bodyPr>
          <a:lstStyle/>
          <a:p>
            <a:pPr algn="ctr"/>
            <a:r>
              <a:rPr lang="zh-TW" altLang="en-US" sz="5400" b="1" cap="none" spc="0" dirty="0" smtClean="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rPr>
              <a:t>簡報結束</a:t>
            </a:r>
            <a:endParaRPr lang="en-US" altLang="zh-TW" sz="5400" b="1" cap="none" spc="0" dirty="0" smtClean="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endParaRPr>
          </a:p>
          <a:p>
            <a:pPr algn="ctr"/>
            <a:r>
              <a:rPr lang="zh-TW" altLang="en-US" sz="5400" b="1" dirty="0" smtClean="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rPr>
              <a:t>          敬請</a:t>
            </a:r>
            <a:r>
              <a:rPr lang="zh-TW" altLang="en-US" sz="5400" b="1" dirty="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rPr>
              <a:t>指教</a:t>
            </a:r>
            <a:endParaRPr lang="zh-TW" altLang="en-US" sz="5400" b="1" cap="none" spc="0" dirty="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2501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2.1</a:t>
            </a:r>
            <a:r>
              <a:rPr lang="zh-TW" altLang="en-US" smtClean="0"/>
              <a:t>招募內部因素</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182575102"/>
              </p:ext>
            </p:extLst>
          </p:nvPr>
        </p:nvGraphicFramePr>
        <p:xfrm>
          <a:off x="250825" y="1052513"/>
          <a:ext cx="8651875" cy="4897437"/>
        </p:xfrm>
        <a:graphic>
          <a:graphicData uri="http://schemas.openxmlformats.org/drawingml/2006/chart">
            <c:chart xmlns:c="http://schemas.openxmlformats.org/drawingml/2006/chart" xmlns:r="http://schemas.openxmlformats.org/officeDocument/2006/relationships" r:id="rId3"/>
          </a:graphicData>
        </a:graphic>
      </p:graphicFrame>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7</a:t>
            </a:fld>
            <a:endParaRPr lang="en-US" dirty="0"/>
          </a:p>
        </p:txBody>
      </p:sp>
    </p:spTree>
    <p:extLst>
      <p:ext uri="{BB962C8B-B14F-4D97-AF65-F5344CB8AC3E}">
        <p14:creationId xmlns:p14="http://schemas.microsoft.com/office/powerpoint/2010/main" val="283170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a:t>
            </a:r>
            <a:r>
              <a:rPr lang="zh-TW" altLang="en-US" dirty="0" smtClean="0"/>
              <a:t>招募外部因素</a:t>
            </a:r>
            <a:endParaRPr lang="zh-TW" altLang="en-US" dirty="0"/>
          </a:p>
        </p:txBody>
      </p:sp>
      <p:sp>
        <p:nvSpPr>
          <p:cNvPr id="3" name="內容版面配置區 2"/>
          <p:cNvSpPr>
            <a:spLocks noGrp="1"/>
          </p:cNvSpPr>
          <p:nvPr>
            <p:ph idx="1"/>
          </p:nvPr>
        </p:nvSpPr>
        <p:spPr/>
        <p:txBody>
          <a:bodyPr/>
          <a:lstStyle/>
          <a:p>
            <a:pPr algn="just"/>
            <a:r>
              <a:rPr lang="zh-TW" altLang="en-US" dirty="0" smtClean="0"/>
              <a:t>軍人形象：</a:t>
            </a:r>
            <a:r>
              <a:rPr lang="en-US" altLang="zh-TW" dirty="0" smtClean="0"/>
              <a:t>2013</a:t>
            </a:r>
            <a:r>
              <a:rPr lang="zh-TW" altLang="en-US" dirty="0" smtClean="0"/>
              <a:t>年的</a:t>
            </a:r>
            <a:r>
              <a:rPr lang="zh-TW" altLang="en-US" u="sng" dirty="0" smtClean="0"/>
              <a:t>洪仲丘</a:t>
            </a:r>
            <a:r>
              <a:rPr lang="zh-TW" altLang="en-US" dirty="0" smtClean="0"/>
              <a:t>及</a:t>
            </a:r>
            <a:r>
              <a:rPr lang="en-US" altLang="zh-TW" dirty="0" smtClean="0"/>
              <a:t>2016</a:t>
            </a:r>
            <a:r>
              <a:rPr lang="zh-TW" altLang="zh-TW" dirty="0" smtClean="0"/>
              <a:t>年發生「軍人虐狗」和「雄三誤射」事件，民眾對於國軍紀律存疑及產生不佳的觀感</a:t>
            </a:r>
            <a:r>
              <a:rPr lang="zh-TW" altLang="en-US" dirty="0" smtClean="0"/>
              <a:t>。</a:t>
            </a:r>
            <a:endParaRPr lang="en-US" altLang="zh-TW" dirty="0" smtClean="0"/>
          </a:p>
          <a:p>
            <a:pPr algn="just"/>
            <a:r>
              <a:rPr lang="zh-TW" altLang="en-US" dirty="0" smtClean="0"/>
              <a:t>福利政策：</a:t>
            </a:r>
            <a:r>
              <a:rPr lang="zh-TW" altLang="zh-TW" dirty="0" smtClean="0"/>
              <a:t>依據行政院年金改革辦公室擬具並於</a:t>
            </a:r>
            <a:r>
              <a:rPr lang="en-US" altLang="zh-TW" dirty="0" smtClean="0"/>
              <a:t>2017</a:t>
            </a:r>
            <a:r>
              <a:rPr lang="zh-TW" altLang="zh-TW" dirty="0" smtClean="0"/>
              <a:t>年</a:t>
            </a:r>
            <a:r>
              <a:rPr lang="en-US" altLang="zh-TW" dirty="0" smtClean="0"/>
              <a:t>1</a:t>
            </a:r>
            <a:r>
              <a:rPr lang="zh-TW" altLang="zh-TW" dirty="0" smtClean="0"/>
              <a:t>月</a:t>
            </a:r>
            <a:r>
              <a:rPr lang="en-US" altLang="zh-TW" dirty="0" smtClean="0"/>
              <a:t>22</a:t>
            </a:r>
            <a:r>
              <a:rPr lang="zh-TW" altLang="zh-TW" dirty="0" smtClean="0"/>
              <a:t>日國是會議討論之「</a:t>
            </a:r>
            <a:r>
              <a:rPr lang="en-US" altLang="zh-TW" dirty="0" smtClean="0"/>
              <a:t>2017</a:t>
            </a:r>
            <a:r>
              <a:rPr lang="zh-TW" altLang="zh-TW" dirty="0" smtClean="0"/>
              <a:t>年金改革方案（草案）」</a:t>
            </a:r>
            <a:r>
              <a:rPr lang="zh-TW" altLang="en-US" dirty="0" smtClean="0"/>
              <a:t>目前軍人年金改革如火如荼執行中，這使尚未從軍的青年學子看不到未來保障與福利。</a:t>
            </a:r>
            <a:endParaRPr lang="en-US" altLang="zh-TW" dirty="0" smtClean="0"/>
          </a:p>
          <a:p>
            <a:endParaRPr lang="zh-TW" altLang="en-US" dirty="0" smtClean="0"/>
          </a:p>
          <a:p>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8</a:t>
            </a:fld>
            <a:endParaRPr lang="en-US" dirty="0"/>
          </a:p>
        </p:txBody>
      </p:sp>
    </p:spTree>
    <p:extLst>
      <p:ext uri="{BB962C8B-B14F-4D97-AF65-F5344CB8AC3E}">
        <p14:creationId xmlns:p14="http://schemas.microsoft.com/office/powerpoint/2010/main" val="1214171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2.2</a:t>
            </a:r>
            <a:r>
              <a:rPr lang="zh-TW" altLang="en-US" smtClean="0"/>
              <a:t>士兵招募、留營成效</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075616496"/>
              </p:ext>
            </p:extLst>
          </p:nvPr>
        </p:nvGraphicFramePr>
        <p:xfrm>
          <a:off x="250825" y="1052513"/>
          <a:ext cx="8651875" cy="1854200"/>
        </p:xfrm>
        <a:graphic>
          <a:graphicData uri="http://schemas.openxmlformats.org/drawingml/2006/table">
            <a:tbl>
              <a:tblPr firstRow="1" bandRow="1">
                <a:tableStyleId>{0E3FDE45-AF77-4B5C-9715-49D594BDF05E}</a:tableStyleId>
              </a:tblPr>
              <a:tblGrid>
                <a:gridCol w="1730375"/>
                <a:gridCol w="1730375"/>
                <a:gridCol w="1730375"/>
                <a:gridCol w="1730375"/>
                <a:gridCol w="1730375"/>
              </a:tblGrid>
              <a:tr h="370840">
                <a:tc>
                  <a:txBody>
                    <a:bodyPr/>
                    <a:lstStyle/>
                    <a:p>
                      <a:pPr algn="ctr">
                        <a:lnSpc>
                          <a:spcPct val="100000"/>
                        </a:lnSpc>
                        <a:spcAft>
                          <a:spcPts val="0"/>
                        </a:spcAft>
                      </a:pPr>
                      <a:r>
                        <a:rPr lang="zh-TW" sz="2400" kern="100" baseline="0" dirty="0">
                          <a:effectLst/>
                          <a:latin typeface="Times New Roman" panose="02020603050405020304" pitchFamily="18" charset="0"/>
                          <a:ea typeface="微軟正黑體" panose="020B0604030504040204" pitchFamily="34" charset="-120"/>
                        </a:rPr>
                        <a:t>類別</a:t>
                      </a:r>
                      <a:endParaRPr lang="zh-TW" sz="2400" b="0" i="0" kern="100" baseline="0" dirty="0">
                        <a:effectLst/>
                        <a:latin typeface="Times New Roman" panose="02020603050405020304" pitchFamily="18" charset="0"/>
                        <a:ea typeface="微軟正黑體" panose="020B0604030504040204" pitchFamily="34" charset="-120"/>
                        <a:cs typeface="Times New Roman"/>
                      </a:endParaRPr>
                    </a:p>
                  </a:txBody>
                  <a:tcPr marL="70949" marR="70949" marT="0" marB="0" anchor="ctr"/>
                </a:tc>
                <a:tc>
                  <a:txBody>
                    <a:bodyPr/>
                    <a:lstStyle/>
                    <a:p>
                      <a:pPr algn="ctr">
                        <a:lnSpc>
                          <a:spcPct val="100000"/>
                        </a:lnSpc>
                        <a:spcAft>
                          <a:spcPts val="0"/>
                        </a:spcAft>
                      </a:pPr>
                      <a:r>
                        <a:rPr lang="en-US" sz="24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2012</a:t>
                      </a:r>
                      <a:endParaRPr lang="zh-TW" sz="24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24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2013</a:t>
                      </a:r>
                      <a:endParaRPr lang="zh-TW" sz="24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24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2014</a:t>
                      </a:r>
                      <a:endParaRPr lang="zh-TW" sz="24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24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2015</a:t>
                      </a:r>
                      <a:endParaRPr lang="zh-TW" sz="24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r>
              <a:tr h="370840">
                <a:tc>
                  <a:txBody>
                    <a:bodyPr/>
                    <a:lstStyle/>
                    <a:p>
                      <a:pPr algn="just">
                        <a:lnSpc>
                          <a:spcPct val="100000"/>
                        </a:lnSpc>
                        <a:spcAft>
                          <a:spcPts val="0"/>
                        </a:spcAft>
                      </a:pPr>
                      <a:r>
                        <a:rPr lang="zh-TW" sz="1800" kern="100" baseline="0" dirty="0">
                          <a:effectLst/>
                          <a:latin typeface="Times New Roman" panose="02020603050405020304" pitchFamily="18" charset="0"/>
                          <a:ea typeface="微軟正黑體" panose="020B0604030504040204" pitchFamily="34" charset="-120"/>
                        </a:rPr>
                        <a:t>目標數</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15,311</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28,531</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10,557</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14,000</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r>
              <a:tr h="370840">
                <a:tc>
                  <a:txBody>
                    <a:bodyPr/>
                    <a:lstStyle/>
                    <a:p>
                      <a:pPr algn="just">
                        <a:lnSpc>
                          <a:spcPct val="100000"/>
                        </a:lnSpc>
                        <a:spcAft>
                          <a:spcPts val="0"/>
                        </a:spcAft>
                      </a:pPr>
                      <a:r>
                        <a:rPr lang="zh-TW" sz="1800" kern="100" baseline="0">
                          <a:effectLst/>
                          <a:latin typeface="Times New Roman" panose="02020603050405020304" pitchFamily="18" charset="0"/>
                          <a:ea typeface="微軟正黑體" panose="020B0604030504040204" pitchFamily="34" charset="-120"/>
                        </a:rPr>
                        <a:t>獲得數</a:t>
                      </a:r>
                      <a:endParaRPr lang="zh-TW" sz="1800" b="0" i="0" kern="100" baseline="0">
                        <a:effectLst/>
                        <a:latin typeface="Times New Roman" panose="02020603050405020304" pitchFamily="18" charset="0"/>
                        <a:ea typeface="微軟正黑體" panose="020B0604030504040204" pitchFamily="34" charset="-120"/>
                        <a:cs typeface="Times New Roman"/>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11,039</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10,942</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15,024</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18,550</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r>
              <a:tr h="370840">
                <a:tc>
                  <a:txBody>
                    <a:bodyPr/>
                    <a:lstStyle/>
                    <a:p>
                      <a:pPr algn="just">
                        <a:lnSpc>
                          <a:spcPct val="100000"/>
                        </a:lnSpc>
                        <a:spcAft>
                          <a:spcPts val="0"/>
                        </a:spcAft>
                      </a:pPr>
                      <a:r>
                        <a:rPr lang="zh-TW" sz="1800" kern="100" baseline="0">
                          <a:effectLst/>
                          <a:latin typeface="Times New Roman" panose="02020603050405020304" pitchFamily="18" charset="0"/>
                          <a:ea typeface="微軟正黑體" panose="020B0604030504040204" pitchFamily="34" charset="-120"/>
                        </a:rPr>
                        <a:t>比較增減數</a:t>
                      </a:r>
                      <a:endParaRPr lang="zh-TW" sz="1800" b="0" i="0" kern="100" baseline="0">
                        <a:effectLst/>
                        <a:latin typeface="Times New Roman" panose="02020603050405020304" pitchFamily="18" charset="0"/>
                        <a:ea typeface="微軟正黑體" panose="020B0604030504040204" pitchFamily="34" charset="-120"/>
                        <a:cs typeface="Times New Roman"/>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-4,272</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-17,589</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+4,467</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+4,550</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r>
              <a:tr h="370840">
                <a:tc>
                  <a:txBody>
                    <a:bodyPr/>
                    <a:lstStyle/>
                    <a:p>
                      <a:pPr algn="just">
                        <a:lnSpc>
                          <a:spcPct val="100000"/>
                        </a:lnSpc>
                        <a:spcAft>
                          <a:spcPts val="0"/>
                        </a:spcAft>
                      </a:pPr>
                      <a:r>
                        <a:rPr lang="zh-TW" sz="1800" kern="100" baseline="0" dirty="0">
                          <a:effectLst/>
                          <a:latin typeface="Times New Roman" panose="02020603050405020304" pitchFamily="18" charset="0"/>
                          <a:ea typeface="微軟正黑體" panose="020B0604030504040204" pitchFamily="34" charset="-120"/>
                        </a:rPr>
                        <a:t>目標達成率</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72.10%</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a:effectLst/>
                          <a:latin typeface="Times New Roman" panose="02020603050405020304" pitchFamily="18" charset="0"/>
                          <a:ea typeface="微軟正黑體" panose="020B0604030504040204" pitchFamily="34" charset="-120"/>
                          <a:cs typeface="Times New Roman" panose="02020603050405020304" pitchFamily="18" charset="0"/>
                        </a:rPr>
                        <a:t>38.35%</a:t>
                      </a:r>
                      <a:endParaRPr lang="zh-TW" sz="1800" b="0" i="0" kern="100" baseline="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142.31%</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cs typeface="Times New Roman" panose="02020603050405020304" pitchFamily="18" charset="0"/>
                        </a:rPr>
                        <a:t>132.50%</a:t>
                      </a:r>
                      <a:endParaRPr lang="zh-TW" sz="1800" b="0" i="0" kern="100" baseline="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0949" marR="70949" marT="0" marB="0" anchor="ctr"/>
                </a:tc>
              </a:tr>
            </a:tbl>
          </a:graphicData>
        </a:graphic>
      </p:graphicFrame>
      <p:sp>
        <p:nvSpPr>
          <p:cNvPr id="4" name="日期版面配置區 3"/>
          <p:cNvSpPr>
            <a:spLocks noGrp="1"/>
          </p:cNvSpPr>
          <p:nvPr>
            <p:ph type="dt" sz="half" idx="10"/>
          </p:nvPr>
        </p:nvSpPr>
        <p:spPr/>
        <p:txBody>
          <a:bodyPr/>
          <a:lstStyle/>
          <a:p>
            <a:fld id="{0D39872A-06CE-4A7F-894D-343510F694F1}" type="datetime1">
              <a:rPr lang="zh-TW" altLang="en-US" smtClean="0"/>
              <a:pPr/>
              <a:t>2017/9/2</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9</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4249068569"/>
              </p:ext>
            </p:extLst>
          </p:nvPr>
        </p:nvGraphicFramePr>
        <p:xfrm>
          <a:off x="251520" y="3212976"/>
          <a:ext cx="8712967" cy="1472559"/>
        </p:xfrm>
        <a:graphic>
          <a:graphicData uri="http://schemas.openxmlformats.org/drawingml/2006/table">
            <a:tbl>
              <a:tblPr firstRow="1" bandRow="1">
                <a:tableStyleId>{D27102A9-8310-4765-A935-A1911B00CA55}</a:tableStyleId>
              </a:tblPr>
              <a:tblGrid>
                <a:gridCol w="1742594"/>
                <a:gridCol w="1643154"/>
                <a:gridCol w="1653504"/>
                <a:gridCol w="1732243"/>
                <a:gridCol w="1941472"/>
              </a:tblGrid>
              <a:tr h="490853">
                <a:tc>
                  <a:txBody>
                    <a:bodyPr/>
                    <a:lstStyle/>
                    <a:p>
                      <a:pPr algn="ctr">
                        <a:lnSpc>
                          <a:spcPct val="100000"/>
                        </a:lnSpc>
                        <a:spcAft>
                          <a:spcPts val="0"/>
                        </a:spcAft>
                      </a:pPr>
                      <a:r>
                        <a:rPr lang="zh-TW" sz="2400" kern="100" baseline="0" dirty="0">
                          <a:effectLst/>
                          <a:latin typeface="Times New Roman" panose="02020603050405020304" pitchFamily="18" charset="0"/>
                          <a:ea typeface="微軟正黑體" panose="020B0604030504040204" pitchFamily="34" charset="-120"/>
                        </a:rPr>
                        <a:t>年度</a:t>
                      </a:r>
                      <a:endParaRPr lang="zh-TW" sz="24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zh-TW" sz="2400" kern="100" baseline="0" dirty="0">
                          <a:effectLst/>
                          <a:latin typeface="Times New Roman" panose="02020603050405020304" pitchFamily="18" charset="0"/>
                          <a:ea typeface="微軟正黑體" panose="020B0604030504040204" pitchFamily="34" charset="-120"/>
                        </a:rPr>
                        <a:t>屆退人數</a:t>
                      </a:r>
                      <a:endParaRPr lang="zh-TW" sz="24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zh-TW" sz="2400" kern="100" baseline="0" dirty="0">
                          <a:effectLst/>
                          <a:latin typeface="Times New Roman" panose="02020603050405020304" pitchFamily="18" charset="0"/>
                          <a:ea typeface="微軟正黑體" panose="020B0604030504040204" pitchFamily="34" charset="-120"/>
                        </a:rPr>
                        <a:t>退伍人數</a:t>
                      </a:r>
                      <a:endParaRPr lang="zh-TW" sz="24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zh-TW" sz="2400" kern="100" baseline="0" dirty="0">
                          <a:effectLst/>
                          <a:latin typeface="Times New Roman" panose="02020603050405020304" pitchFamily="18" charset="0"/>
                          <a:ea typeface="微軟正黑體" panose="020B0604030504040204" pitchFamily="34" charset="-120"/>
                        </a:rPr>
                        <a:t>續服人數</a:t>
                      </a:r>
                      <a:endParaRPr lang="zh-TW" sz="24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zh-TW" sz="2400" kern="100" baseline="0" dirty="0">
                          <a:effectLst/>
                          <a:latin typeface="Times New Roman" panose="02020603050405020304" pitchFamily="18" charset="0"/>
                          <a:ea typeface="微軟正黑體" panose="020B0604030504040204" pitchFamily="34" charset="-120"/>
                        </a:rPr>
                        <a:t>續服比例</a:t>
                      </a:r>
                      <a:endParaRPr lang="zh-TW" sz="24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r>
              <a:tr h="490853">
                <a:tc>
                  <a:txBody>
                    <a:bodyPr/>
                    <a:lstStyle/>
                    <a:p>
                      <a:pPr algn="just">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2010~2013</a:t>
                      </a:r>
                      <a:r>
                        <a:rPr lang="zh-TW" sz="1800" kern="100" baseline="0" dirty="0">
                          <a:effectLst/>
                          <a:latin typeface="Times New Roman" panose="02020603050405020304" pitchFamily="18" charset="0"/>
                          <a:ea typeface="微軟正黑體" panose="020B0604030504040204" pitchFamily="34" charset="-120"/>
                        </a:rPr>
                        <a:t>年</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33,627</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19,393</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14,234</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42.3%</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r>
              <a:tr h="490853">
                <a:tc>
                  <a:txBody>
                    <a:bodyPr/>
                    <a:lstStyle/>
                    <a:p>
                      <a:pPr algn="just">
                        <a:lnSpc>
                          <a:spcPct val="100000"/>
                        </a:lnSpc>
                        <a:spcAft>
                          <a:spcPts val="0"/>
                        </a:spcAft>
                      </a:pPr>
                      <a:r>
                        <a:rPr lang="en-US" sz="1800" kern="100" baseline="0">
                          <a:effectLst/>
                          <a:latin typeface="Times New Roman" panose="02020603050405020304" pitchFamily="18" charset="0"/>
                          <a:ea typeface="微軟正黑體" panose="020B0604030504040204" pitchFamily="34" charset="-120"/>
                        </a:rPr>
                        <a:t>2014/1~2014/7</a:t>
                      </a:r>
                      <a:endParaRPr lang="zh-TW" sz="1800" b="0" i="0" kern="100" baseline="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5020</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2,250</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2,770</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c>
                  <a:txBody>
                    <a:bodyPr/>
                    <a:lstStyle/>
                    <a:p>
                      <a:pPr algn="ctr">
                        <a:lnSpc>
                          <a:spcPct val="100000"/>
                        </a:lnSpc>
                        <a:spcAft>
                          <a:spcPts val="0"/>
                        </a:spcAft>
                      </a:pPr>
                      <a:r>
                        <a:rPr lang="en-US" sz="1800" kern="100" baseline="0" dirty="0">
                          <a:effectLst/>
                          <a:latin typeface="Times New Roman" panose="02020603050405020304" pitchFamily="18" charset="0"/>
                          <a:ea typeface="微軟正黑體" panose="020B0604030504040204" pitchFamily="34" charset="-120"/>
                        </a:rPr>
                        <a:t>55.2%(+12.9%)</a:t>
                      </a:r>
                      <a:endParaRPr lang="zh-TW" sz="1800" b="0" i="0" kern="100" baseline="0" dirty="0">
                        <a:effectLst/>
                        <a:latin typeface="Times New Roman" panose="02020603050405020304" pitchFamily="18" charset="0"/>
                        <a:ea typeface="微軟正黑體" panose="020B0604030504040204" pitchFamily="34" charset="-120"/>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787113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2509</TotalTime>
  <Words>11521</Words>
  <Application>Microsoft Office PowerPoint</Application>
  <PresentationFormat>如螢幕大小 (4:3)</PresentationFormat>
  <Paragraphs>1018</Paragraphs>
  <Slides>69</Slides>
  <Notes>63</Notes>
  <HiddenSlides>5</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69</vt:i4>
      </vt:variant>
    </vt:vector>
  </HeadingPairs>
  <TitlesOfParts>
    <vt:vector size="71" baseType="lpstr">
      <vt:lpstr>Office 佈景主題</vt:lpstr>
      <vt:lpstr>Visio</vt:lpstr>
      <vt:lpstr>三軍聯訓基地部隊操演 結合人才招募活動設計與效益分析</vt:lpstr>
      <vt:lpstr>大綱</vt:lpstr>
      <vt:lpstr>PowerPoint 簡報</vt:lpstr>
      <vt:lpstr>研究動機</vt:lpstr>
      <vt:lpstr>研究目的</vt:lpstr>
      <vt:lpstr>PowerPoint 簡報</vt:lpstr>
      <vt:lpstr>2.1招募內部因素</vt:lpstr>
      <vt:lpstr>2.1招募外部因素</vt:lpstr>
      <vt:lpstr>2.2士兵招募、留營成效</vt:lpstr>
      <vt:lpstr>2.3人才招募應用</vt:lpstr>
      <vt:lpstr>2.3人才招募應用(續)</vt:lpstr>
      <vt:lpstr>2.4-美國軍隊招募分析</vt:lpstr>
      <vt:lpstr>2.4美國軍隊招募分析(續)</vt:lpstr>
      <vt:lpstr>2.5我軍招募現況</vt:lpstr>
      <vt:lpstr>2.5我國招募現況(續)</vt:lpstr>
      <vt:lpstr>2.5我國招募現況(續)</vt:lpstr>
      <vt:lpstr>2.5我軍招募現況-招募對象</vt:lpstr>
      <vt:lpstr>2.5我軍招募現況-現行招募活動</vt:lpstr>
      <vt:lpstr>2.6實際工作預覽</vt:lpstr>
      <vt:lpstr>2.6實際工作預覽(續)</vt:lpstr>
      <vt:lpstr>2.7三軍聯訓基地</vt:lpstr>
      <vt:lpstr>2.7三軍聯訓基地-操演場地</vt:lpstr>
      <vt:lpstr>PowerPoint 簡報</vt:lpstr>
      <vt:lpstr>3.1研究方法</vt:lpstr>
      <vt:lpstr>3.1.2受訪者基本資料</vt:lpstr>
      <vt:lpstr>PowerPoint 簡報</vt:lpstr>
      <vt:lpstr>4.1受訪人員對於活動規劃的建議</vt:lpstr>
      <vt:lpstr>活動規劃建議</vt:lpstr>
      <vt:lpstr>活動簡介建議</vt:lpstr>
      <vt:lpstr>活動內容建議</vt:lpstr>
      <vt:lpstr>人力配置建議</vt:lpstr>
      <vt:lpstr>場地規劃建議</vt:lpstr>
      <vt:lpstr>宣傳計畫建議</vt:lpstr>
      <vt:lpstr>預算計畫建議</vt:lpstr>
      <vt:lpstr>保密規畫建議</vt:lpstr>
      <vt:lpstr>活動安全建議</vt:lpstr>
      <vt:lpstr>招募成效建議</vt:lpstr>
      <vt:lpstr>活動成效建議</vt:lpstr>
      <vt:lpstr>4.2活動規劃(修正版本)</vt:lpstr>
      <vt:lpstr>3.3.1活動規劃</vt:lpstr>
      <vt:lpstr>活動規劃(1/2)</vt:lpstr>
      <vt:lpstr>活動規劃(2/2)</vt:lpstr>
      <vt:lpstr>青年學子部隊體驗營</vt:lpstr>
      <vt:lpstr>動態展演與解說</vt:lpstr>
      <vt:lpstr>「部隊版」米其林伙食體驗</vt:lpstr>
      <vt:lpstr>體驗互動</vt:lpstr>
      <vt:lpstr>體驗互動(1/5)</vt:lpstr>
      <vt:lpstr>體驗互動(2/5)</vt:lpstr>
      <vt:lpstr>體驗互動(3/5)</vt:lpstr>
      <vt:lpstr>體驗互動(4/5)</vt:lpstr>
      <vt:lpstr>體驗互動(5/5)</vt:lpstr>
      <vt:lpstr>4.2.1人力配置</vt:lpstr>
      <vt:lpstr>4.2.2場地規劃</vt:lpstr>
      <vt:lpstr>4.2.3宣傳計畫</vt:lpstr>
      <vt:lpstr>4.2.4經費預算</vt:lpstr>
      <vt:lpstr>4.2.5保密規劃</vt:lpstr>
      <vt:lpstr>PowerPoint 簡報</vt:lpstr>
      <vt:lpstr>5.1預期效益(1/6)</vt:lpstr>
      <vt:lpstr>5.2預期效益(2/6)</vt:lpstr>
      <vt:lpstr>5.3預期效益(3/6)</vt:lpstr>
      <vt:lpstr>5.4預期效益(4/6)</vt:lpstr>
      <vt:lpstr>5.5預期效益(5/6)</vt:lpstr>
      <vt:lpstr>5.6預期效益(6/6)</vt:lpstr>
      <vt:lpstr>PowerPoint 簡報</vt:lpstr>
      <vt:lpstr>6.1研究結論</vt:lpstr>
      <vt:lpstr>6.2後續研究建議</vt:lpstr>
      <vt:lpstr>6.2後續研究建議</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Cynthia</dc:creator>
  <cp:lastModifiedBy>Cynthia</cp:lastModifiedBy>
  <cp:revision>232</cp:revision>
  <cp:lastPrinted>2016-10-23T09:35:12Z</cp:lastPrinted>
  <dcterms:modified xsi:type="dcterms:W3CDTF">2017-09-01T23:14:14Z</dcterms:modified>
</cp:coreProperties>
</file>