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265" r:id="rId4"/>
    <p:sldId id="267" r:id="rId5"/>
    <p:sldId id="268" r:id="rId6"/>
    <p:sldId id="269" r:id="rId7"/>
    <p:sldId id="302" r:id="rId8"/>
    <p:sldId id="273" r:id="rId9"/>
    <p:sldId id="274" r:id="rId10"/>
    <p:sldId id="277" r:id="rId11"/>
    <p:sldId id="275" r:id="rId12"/>
    <p:sldId id="278" r:id="rId13"/>
    <p:sldId id="294" r:id="rId14"/>
    <p:sldId id="295" r:id="rId15"/>
    <p:sldId id="296" r:id="rId16"/>
    <p:sldId id="297" r:id="rId17"/>
    <p:sldId id="298" r:id="rId18"/>
    <p:sldId id="299" r:id="rId19"/>
    <p:sldId id="300" r:id="rId20"/>
    <p:sldId id="301" r:id="rId21"/>
    <p:sldId id="280" r:id="rId22"/>
    <p:sldId id="281" r:id="rId23"/>
    <p:sldId id="282" r:id="rId24"/>
    <p:sldId id="283" r:id="rId25"/>
    <p:sldId id="284" r:id="rId26"/>
    <p:sldId id="285" r:id="rId27"/>
    <p:sldId id="289" r:id="rId28"/>
    <p:sldId id="290" r:id="rId29"/>
    <p:sldId id="291" r:id="rId30"/>
    <p:sldId id="292" r:id="rId31"/>
    <p:sldId id="293" r:id="rId32"/>
    <p:sldId id="286" r:id="rId33"/>
    <p:sldId id="287" r:id="rId34"/>
  </p:sldIdLst>
  <p:sldSz cx="9144000" cy="6858000" type="screen4x3"/>
  <p:notesSz cx="6805613"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0066CC"/>
    <a:srgbClr val="390DF3"/>
    <a:srgbClr val="0066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8000" autoAdjust="0"/>
  </p:normalViewPr>
  <p:slideViewPr>
    <p:cSldViewPr>
      <p:cViewPr>
        <p:scale>
          <a:sx n="70" d="100"/>
          <a:sy n="70" d="100"/>
        </p:scale>
        <p:origin x="-13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8516088266745"/>
          <c:y val="8.4145849181710058E-2"/>
          <c:w val="0.8698827403519005"/>
          <c:h val="0.73152431869195578"/>
        </c:manualLayout>
      </c:layout>
      <c:barChart>
        <c:barDir val="col"/>
        <c:grouping val="clustered"/>
        <c:varyColors val="0"/>
        <c:ser>
          <c:idx val="0"/>
          <c:order val="0"/>
          <c:tx>
            <c:strRef>
              <c:f>工作表1!$B$1</c:f>
              <c:strCache>
                <c:ptCount val="1"/>
                <c:pt idx="0">
                  <c:v>目標</c:v>
                </c:pt>
              </c:strCache>
            </c:strRef>
          </c:tx>
          <c:invertIfNegative val="0"/>
          <c:dLbls>
            <c:dLbl>
              <c:idx val="0"/>
              <c:spPr/>
              <c:txPr>
                <a:bodyPr/>
                <a:lstStyle/>
                <a:p>
                  <a:pPr>
                    <a:defRPr sz="2000">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dLbl>
            <c:dLbl>
              <c:idx val="1"/>
              <c:spPr/>
              <c:txPr>
                <a:bodyPr/>
                <a:lstStyle/>
                <a:p>
                  <a:pPr>
                    <a:defRPr sz="2000">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dLbl>
            <c:spPr>
              <a:noFill/>
              <a:ln>
                <a:noFill/>
              </a:ln>
              <a:effectLst/>
            </c:spPr>
            <c:txPr>
              <a:bodyPr/>
              <a:lstStyle/>
              <a:p>
                <a:pPr>
                  <a:defRPr>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工作表1!$A$2:$A$3</c:f>
              <c:strCache>
                <c:ptCount val="2"/>
                <c:pt idx="0">
                  <c:v>103年</c:v>
                </c:pt>
                <c:pt idx="1">
                  <c:v>104年</c:v>
                </c:pt>
              </c:strCache>
            </c:strRef>
          </c:cat>
          <c:val>
            <c:numRef>
              <c:f>工作表1!$B$2:$B$3</c:f>
              <c:numCache>
                <c:formatCode>#,##0</c:formatCode>
                <c:ptCount val="2"/>
                <c:pt idx="0">
                  <c:v>10557</c:v>
                </c:pt>
                <c:pt idx="1">
                  <c:v>14000</c:v>
                </c:pt>
              </c:numCache>
            </c:numRef>
          </c:val>
        </c:ser>
        <c:ser>
          <c:idx val="1"/>
          <c:order val="1"/>
          <c:tx>
            <c:strRef>
              <c:f>工作表1!$C$1</c:f>
              <c:strCache>
                <c:ptCount val="1"/>
                <c:pt idx="0">
                  <c:v>實際獲淂</c:v>
                </c:pt>
              </c:strCache>
            </c:strRef>
          </c:tx>
          <c:spPr>
            <a:solidFill>
              <a:schemeClr val="tx2">
                <a:lumMod val="75000"/>
              </a:schemeClr>
            </a:solidFill>
          </c:spPr>
          <c:invertIfNegative val="0"/>
          <c:dLbls>
            <c:spPr>
              <a:noFill/>
              <a:ln>
                <a:noFill/>
              </a:ln>
              <a:effectLst/>
            </c:spPr>
            <c:txPr>
              <a:bodyPr/>
              <a:lstStyle/>
              <a:p>
                <a:pPr>
                  <a:defRPr sz="2000">
                    <a:latin typeface="微軟正黑體" panose="020B0604030504040204" pitchFamily="34" charset="-120"/>
                    <a:ea typeface="微軟正黑體" panose="020B0604030504040204" pitchFamily="34" charset="-12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工作表1!$A$2:$A$3</c:f>
              <c:strCache>
                <c:ptCount val="2"/>
                <c:pt idx="0">
                  <c:v>103年</c:v>
                </c:pt>
                <c:pt idx="1">
                  <c:v>104年</c:v>
                </c:pt>
              </c:strCache>
            </c:strRef>
          </c:cat>
          <c:val>
            <c:numRef>
              <c:f>工作表1!$C$2:$C$3</c:f>
              <c:numCache>
                <c:formatCode>#,##0</c:formatCode>
                <c:ptCount val="2"/>
                <c:pt idx="0">
                  <c:v>15024</c:v>
                </c:pt>
                <c:pt idx="1">
                  <c:v>16594</c:v>
                </c:pt>
              </c:numCache>
            </c:numRef>
          </c:val>
        </c:ser>
        <c:dLbls>
          <c:showLegendKey val="0"/>
          <c:showVal val="1"/>
          <c:showCatName val="0"/>
          <c:showSerName val="0"/>
          <c:showPercent val="0"/>
          <c:showBubbleSize val="0"/>
        </c:dLbls>
        <c:gapWidth val="75"/>
        <c:axId val="51874432"/>
        <c:axId val="133562752"/>
      </c:barChart>
      <c:catAx>
        <c:axId val="51874432"/>
        <c:scaling>
          <c:orientation val="minMax"/>
        </c:scaling>
        <c:delete val="0"/>
        <c:axPos val="b"/>
        <c:numFmt formatCode="General" sourceLinked="0"/>
        <c:majorTickMark val="none"/>
        <c:minorTickMark val="none"/>
        <c:tickLblPos val="nextTo"/>
        <c:spPr>
          <a:noFill/>
        </c:spPr>
        <c:txPr>
          <a:bodyPr anchor="t" anchorCtr="0"/>
          <a:lstStyle/>
          <a:p>
            <a:pPr>
              <a:defRPr sz="2800">
                <a:latin typeface="微軟正黑體" panose="020B0604030504040204" pitchFamily="34" charset="-120"/>
                <a:ea typeface="微軟正黑體" panose="020B0604030504040204" pitchFamily="34" charset="-120"/>
              </a:defRPr>
            </a:pPr>
            <a:endParaRPr lang="zh-TW"/>
          </a:p>
        </c:txPr>
        <c:crossAx val="133562752"/>
        <c:crosses val="autoZero"/>
        <c:auto val="1"/>
        <c:lblAlgn val="ctr"/>
        <c:lblOffset val="100"/>
        <c:noMultiLvlLbl val="0"/>
      </c:catAx>
      <c:valAx>
        <c:axId val="133562752"/>
        <c:scaling>
          <c:orientation val="minMax"/>
        </c:scaling>
        <c:delete val="0"/>
        <c:axPos val="l"/>
        <c:numFmt formatCode="#,##0" sourceLinked="1"/>
        <c:majorTickMark val="none"/>
        <c:minorTickMark val="none"/>
        <c:tickLblPos val="nextTo"/>
        <c:crossAx val="51874432"/>
        <c:crosses val="autoZero"/>
        <c:crossBetween val="between"/>
      </c:valAx>
    </c:plotArea>
    <c:legend>
      <c:legendPos val="b"/>
      <c:layout>
        <c:manualLayout>
          <c:xMode val="edge"/>
          <c:yMode val="edge"/>
          <c:x val="0.32325155536113542"/>
          <c:y val="4.5453310157418459E-3"/>
          <c:w val="0.36121281714785652"/>
          <c:h val="7.7881988871760552E-2"/>
        </c:manualLayout>
      </c:layout>
      <c:overlay val="0"/>
      <c:txPr>
        <a:bodyPr/>
        <a:lstStyle/>
        <a:p>
          <a:pPr>
            <a:defRPr sz="2400">
              <a:latin typeface="微軟正黑體" panose="020B0604030504040204" pitchFamily="34" charset="-120"/>
              <a:ea typeface="微軟正黑體" panose="020B0604030504040204" pitchFamily="34" charset="-120"/>
            </a:defRPr>
          </a:pPr>
          <a:endParaRPr lang="zh-TW"/>
        </a:p>
      </c:txPr>
    </c:legend>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B7E77-BE82-427A-87B7-10E0F23F7934}"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zh-TW" altLang="en-US"/>
        </a:p>
      </dgm:t>
    </dgm:pt>
    <dgm:pt modelId="{56B219EC-E331-4297-ACB6-4EF9FF008889}">
      <dgm:prSet phldrT="[文字]"/>
      <dgm:spPr>
        <a:solidFill>
          <a:srgbClr val="C00000"/>
        </a:solidFill>
      </dgm:spPr>
      <dgm:t>
        <a:bodyPr/>
        <a:lstStyle/>
        <a:p>
          <a:r>
            <a:rPr lang="zh-TW" altLang="en-US" b="1" dirty="0" smtClean="0">
              <a:latin typeface="微軟正黑體" panose="020B0604030504040204" pitchFamily="34" charset="-120"/>
              <a:ea typeface="微軟正黑體" panose="020B0604030504040204" pitchFamily="34" charset="-120"/>
            </a:rPr>
            <a:t>募兵制</a:t>
          </a:r>
          <a:endParaRPr lang="zh-TW" altLang="en-US" b="1" dirty="0">
            <a:latin typeface="微軟正黑體" panose="020B0604030504040204" pitchFamily="34" charset="-120"/>
            <a:ea typeface="微軟正黑體" panose="020B0604030504040204" pitchFamily="34" charset="-120"/>
          </a:endParaRPr>
        </a:p>
      </dgm:t>
    </dgm:pt>
    <dgm:pt modelId="{B14B2B8B-B6C1-4E4C-B57D-B28C08C4D43E}" type="parTrans" cxnId="{0A9077DA-F0C3-4B92-A6AD-4DF729DF8B71}">
      <dgm:prSet/>
      <dgm:spPr/>
      <dgm:t>
        <a:bodyPr/>
        <a:lstStyle/>
        <a:p>
          <a:endParaRPr lang="zh-TW" altLang="en-US"/>
        </a:p>
      </dgm:t>
    </dgm:pt>
    <dgm:pt modelId="{33AAEF0D-0555-4095-8F73-992FB903A0EA}" type="sibTrans" cxnId="{0A9077DA-F0C3-4B92-A6AD-4DF729DF8B71}">
      <dgm:prSet/>
      <dgm:spPr/>
      <dgm:t>
        <a:bodyPr/>
        <a:lstStyle/>
        <a:p>
          <a:endParaRPr lang="zh-TW" altLang="en-US"/>
        </a:p>
      </dgm:t>
    </dgm:pt>
    <dgm:pt modelId="{14A60431-B3C7-4353-813B-EBAB1FC64DE4}">
      <dgm:prSet phldrT="[文字]"/>
      <dgm:spPr>
        <a:solidFill>
          <a:srgbClr val="7030A0"/>
        </a:solidFill>
      </dgm:spPr>
      <dgm:t>
        <a:bodyPr/>
        <a:lstStyle/>
        <a:p>
          <a:r>
            <a:rPr lang="zh-TW" altLang="en-US" b="1" dirty="0" smtClean="0">
              <a:latin typeface="微軟正黑體" panose="020B0604030504040204" pitchFamily="34" charset="-120"/>
              <a:ea typeface="微軟正黑體" panose="020B0604030504040204" pitchFamily="34" charset="-120"/>
            </a:rPr>
            <a:t>戰爭型態</a:t>
          </a:r>
          <a:endParaRPr lang="zh-TW" altLang="en-US" b="1" dirty="0">
            <a:latin typeface="微軟正黑體" panose="020B0604030504040204" pitchFamily="34" charset="-120"/>
            <a:ea typeface="微軟正黑體" panose="020B0604030504040204" pitchFamily="34" charset="-120"/>
          </a:endParaRPr>
        </a:p>
      </dgm:t>
    </dgm:pt>
    <dgm:pt modelId="{EA79AD34-8630-4D0F-9A64-B06DDDE06EE5}" type="parTrans" cxnId="{FF821028-BBB6-44B6-9F94-1036AACD1896}">
      <dgm:prSet/>
      <dgm:spPr/>
      <dgm:t>
        <a:bodyPr/>
        <a:lstStyle/>
        <a:p>
          <a:endParaRPr lang="zh-TW" altLang="en-US"/>
        </a:p>
      </dgm:t>
    </dgm:pt>
    <dgm:pt modelId="{B30C34B1-566F-4C06-86B2-21759613861D}" type="sibTrans" cxnId="{FF821028-BBB6-44B6-9F94-1036AACD1896}">
      <dgm:prSet/>
      <dgm:spPr/>
      <dgm:t>
        <a:bodyPr/>
        <a:lstStyle/>
        <a:p>
          <a:endParaRPr lang="zh-TW" altLang="en-US"/>
        </a:p>
      </dgm:t>
    </dgm:pt>
    <dgm:pt modelId="{2ED4E1D3-4FFB-400E-AB2A-46BA36B468C0}">
      <dgm:prSet phldrT="[文字]"/>
      <dgm:spPr>
        <a:solidFill>
          <a:schemeClr val="accent1">
            <a:lumMod val="75000"/>
          </a:schemeClr>
        </a:solidFill>
      </dgm:spPr>
      <dgm:t>
        <a:bodyPr/>
        <a:lstStyle/>
        <a:p>
          <a:r>
            <a:rPr lang="zh-TW" altLang="en-US" b="1" dirty="0" smtClean="0">
              <a:latin typeface="微軟正黑體" panose="020B0604030504040204" pitchFamily="34" charset="-120"/>
              <a:ea typeface="微軟正黑體" panose="020B0604030504040204" pitchFamily="34" charset="-120"/>
            </a:rPr>
            <a:t>人員素質</a:t>
          </a:r>
          <a:endParaRPr lang="zh-TW" altLang="en-US" b="1" dirty="0">
            <a:latin typeface="微軟正黑體" panose="020B0604030504040204" pitchFamily="34" charset="-120"/>
            <a:ea typeface="微軟正黑體" panose="020B0604030504040204" pitchFamily="34" charset="-120"/>
          </a:endParaRPr>
        </a:p>
      </dgm:t>
    </dgm:pt>
    <dgm:pt modelId="{58895AF1-DDA3-4BF0-8EF2-33977FAEA728}" type="parTrans" cxnId="{3DD8131B-5A64-4AFF-A41D-9162991DB0E1}">
      <dgm:prSet/>
      <dgm:spPr/>
      <dgm:t>
        <a:bodyPr/>
        <a:lstStyle/>
        <a:p>
          <a:endParaRPr lang="zh-TW" altLang="en-US"/>
        </a:p>
      </dgm:t>
    </dgm:pt>
    <dgm:pt modelId="{53011472-F279-4D22-B16F-E9A0B1C6B2B5}" type="sibTrans" cxnId="{3DD8131B-5A64-4AFF-A41D-9162991DB0E1}">
      <dgm:prSet/>
      <dgm:spPr/>
      <dgm:t>
        <a:bodyPr/>
        <a:lstStyle/>
        <a:p>
          <a:endParaRPr lang="zh-TW" altLang="en-US"/>
        </a:p>
      </dgm:t>
    </dgm:pt>
    <dgm:pt modelId="{B7D700DC-142B-4680-98F8-D8408AE40B85}">
      <dgm:prSet phldrT="[文字]"/>
      <dgm:spPr>
        <a:solidFill>
          <a:schemeClr val="accent6">
            <a:lumMod val="50000"/>
          </a:schemeClr>
        </a:solidFill>
      </dgm:spPr>
      <dgm:t>
        <a:bodyPr/>
        <a:lstStyle/>
        <a:p>
          <a:r>
            <a:rPr lang="zh-TW" altLang="en-US" b="1" dirty="0" smtClean="0">
              <a:latin typeface="微軟正黑體" panose="020B0604030504040204" pitchFamily="34" charset="-120"/>
              <a:ea typeface="微軟正黑體" panose="020B0604030504040204" pitchFamily="34" charset="-120"/>
            </a:rPr>
            <a:t>國際情勢</a:t>
          </a:r>
          <a:endParaRPr lang="zh-TW" altLang="en-US" b="1" dirty="0">
            <a:latin typeface="微軟正黑體" panose="020B0604030504040204" pitchFamily="34" charset="-120"/>
            <a:ea typeface="微軟正黑體" panose="020B0604030504040204" pitchFamily="34" charset="-120"/>
          </a:endParaRPr>
        </a:p>
      </dgm:t>
    </dgm:pt>
    <dgm:pt modelId="{E34D47DE-27F5-471E-9E31-BE1686386AC0}" type="parTrans" cxnId="{7D982C32-F36A-433B-B9A4-27EB1A25B89D}">
      <dgm:prSet/>
      <dgm:spPr/>
      <dgm:t>
        <a:bodyPr/>
        <a:lstStyle/>
        <a:p>
          <a:endParaRPr lang="zh-TW" altLang="en-US"/>
        </a:p>
      </dgm:t>
    </dgm:pt>
    <dgm:pt modelId="{D850B73C-54AD-4AB5-BFB4-9A5F6FE8E867}" type="sibTrans" cxnId="{7D982C32-F36A-433B-B9A4-27EB1A25B89D}">
      <dgm:prSet/>
      <dgm:spPr/>
      <dgm:t>
        <a:bodyPr/>
        <a:lstStyle/>
        <a:p>
          <a:endParaRPr lang="zh-TW" altLang="en-US"/>
        </a:p>
      </dgm:t>
    </dgm:pt>
    <dgm:pt modelId="{5A47E506-804D-4853-92B2-DC5C04A7EA98}" type="pres">
      <dgm:prSet presAssocID="{FA6B7E77-BE82-427A-87B7-10E0F23F7934}" presName="cycle" presStyleCnt="0">
        <dgm:presLayoutVars>
          <dgm:chMax val="1"/>
          <dgm:dir/>
          <dgm:animLvl val="ctr"/>
          <dgm:resizeHandles val="exact"/>
        </dgm:presLayoutVars>
      </dgm:prSet>
      <dgm:spPr/>
      <dgm:t>
        <a:bodyPr/>
        <a:lstStyle/>
        <a:p>
          <a:endParaRPr lang="zh-TW" altLang="en-US"/>
        </a:p>
      </dgm:t>
    </dgm:pt>
    <dgm:pt modelId="{C57A2D29-7A30-4F7A-B1CB-F049D9C579CE}" type="pres">
      <dgm:prSet presAssocID="{56B219EC-E331-4297-ACB6-4EF9FF008889}" presName="centerShape" presStyleLbl="node0" presStyleIdx="0" presStyleCnt="1"/>
      <dgm:spPr/>
      <dgm:t>
        <a:bodyPr/>
        <a:lstStyle/>
        <a:p>
          <a:endParaRPr lang="zh-TW" altLang="en-US"/>
        </a:p>
      </dgm:t>
    </dgm:pt>
    <dgm:pt modelId="{CE8ED69F-0496-4850-829C-460B4AD9C8FE}" type="pres">
      <dgm:prSet presAssocID="{EA79AD34-8630-4D0F-9A64-B06DDDE06EE5}" presName="parTrans" presStyleLbl="bgSibTrans2D1" presStyleIdx="0" presStyleCnt="3"/>
      <dgm:spPr/>
      <dgm:t>
        <a:bodyPr/>
        <a:lstStyle/>
        <a:p>
          <a:endParaRPr lang="zh-TW" altLang="en-US"/>
        </a:p>
      </dgm:t>
    </dgm:pt>
    <dgm:pt modelId="{B63B654F-A30D-42A4-A1B3-6DD631C17B8B}" type="pres">
      <dgm:prSet presAssocID="{14A60431-B3C7-4353-813B-EBAB1FC64DE4}" presName="node" presStyleLbl="node1" presStyleIdx="0" presStyleCnt="3">
        <dgm:presLayoutVars>
          <dgm:bulletEnabled val="1"/>
        </dgm:presLayoutVars>
      </dgm:prSet>
      <dgm:spPr/>
      <dgm:t>
        <a:bodyPr/>
        <a:lstStyle/>
        <a:p>
          <a:endParaRPr lang="zh-TW" altLang="en-US"/>
        </a:p>
      </dgm:t>
    </dgm:pt>
    <dgm:pt modelId="{A7BA4B87-4D62-4819-A167-712A87A529FC}" type="pres">
      <dgm:prSet presAssocID="{E34D47DE-27F5-471E-9E31-BE1686386AC0}" presName="parTrans" presStyleLbl="bgSibTrans2D1" presStyleIdx="1" presStyleCnt="3"/>
      <dgm:spPr/>
      <dgm:t>
        <a:bodyPr/>
        <a:lstStyle/>
        <a:p>
          <a:endParaRPr lang="zh-TW" altLang="en-US"/>
        </a:p>
      </dgm:t>
    </dgm:pt>
    <dgm:pt modelId="{22F4ABC0-7DB4-4719-BC86-64B9B091D6D3}" type="pres">
      <dgm:prSet presAssocID="{B7D700DC-142B-4680-98F8-D8408AE40B85}" presName="node" presStyleLbl="node1" presStyleIdx="1" presStyleCnt="3">
        <dgm:presLayoutVars>
          <dgm:bulletEnabled val="1"/>
        </dgm:presLayoutVars>
      </dgm:prSet>
      <dgm:spPr/>
      <dgm:t>
        <a:bodyPr/>
        <a:lstStyle/>
        <a:p>
          <a:endParaRPr lang="zh-TW" altLang="en-US"/>
        </a:p>
      </dgm:t>
    </dgm:pt>
    <dgm:pt modelId="{6DACA950-6D12-4341-A9FB-BD687C68C621}" type="pres">
      <dgm:prSet presAssocID="{58895AF1-DDA3-4BF0-8EF2-33977FAEA728}" presName="parTrans" presStyleLbl="bgSibTrans2D1" presStyleIdx="2" presStyleCnt="3"/>
      <dgm:spPr/>
      <dgm:t>
        <a:bodyPr/>
        <a:lstStyle/>
        <a:p>
          <a:endParaRPr lang="zh-TW" altLang="en-US"/>
        </a:p>
      </dgm:t>
    </dgm:pt>
    <dgm:pt modelId="{AB9494A3-BFB4-4B18-B9F9-B23117991AED}" type="pres">
      <dgm:prSet presAssocID="{2ED4E1D3-4FFB-400E-AB2A-46BA36B468C0}" presName="node" presStyleLbl="node1" presStyleIdx="2" presStyleCnt="3">
        <dgm:presLayoutVars>
          <dgm:bulletEnabled val="1"/>
        </dgm:presLayoutVars>
      </dgm:prSet>
      <dgm:spPr/>
      <dgm:t>
        <a:bodyPr/>
        <a:lstStyle/>
        <a:p>
          <a:endParaRPr lang="zh-TW" altLang="en-US"/>
        </a:p>
      </dgm:t>
    </dgm:pt>
  </dgm:ptLst>
  <dgm:cxnLst>
    <dgm:cxn modelId="{0A9077DA-F0C3-4B92-A6AD-4DF729DF8B71}" srcId="{FA6B7E77-BE82-427A-87B7-10E0F23F7934}" destId="{56B219EC-E331-4297-ACB6-4EF9FF008889}" srcOrd="0" destOrd="0" parTransId="{B14B2B8B-B6C1-4E4C-B57D-B28C08C4D43E}" sibTransId="{33AAEF0D-0555-4095-8F73-992FB903A0EA}"/>
    <dgm:cxn modelId="{3B34DBB8-420E-48B1-8A76-224FAEC4EAE3}" type="presOf" srcId="{E34D47DE-27F5-471E-9E31-BE1686386AC0}" destId="{A7BA4B87-4D62-4819-A167-712A87A529FC}" srcOrd="0" destOrd="0" presId="urn:microsoft.com/office/officeart/2005/8/layout/radial4"/>
    <dgm:cxn modelId="{94C5795D-3CE7-468A-A5BF-2FDD45C89BF8}" type="presOf" srcId="{2ED4E1D3-4FFB-400E-AB2A-46BA36B468C0}" destId="{AB9494A3-BFB4-4B18-B9F9-B23117991AED}" srcOrd="0" destOrd="0" presId="urn:microsoft.com/office/officeart/2005/8/layout/radial4"/>
    <dgm:cxn modelId="{7D982C32-F36A-433B-B9A4-27EB1A25B89D}" srcId="{56B219EC-E331-4297-ACB6-4EF9FF008889}" destId="{B7D700DC-142B-4680-98F8-D8408AE40B85}" srcOrd="1" destOrd="0" parTransId="{E34D47DE-27F5-471E-9E31-BE1686386AC0}" sibTransId="{D850B73C-54AD-4AB5-BFB4-9A5F6FE8E867}"/>
    <dgm:cxn modelId="{BB08F99E-FAB6-4FCE-A0C6-B2CF97273D61}" type="presOf" srcId="{56B219EC-E331-4297-ACB6-4EF9FF008889}" destId="{C57A2D29-7A30-4F7A-B1CB-F049D9C579CE}" srcOrd="0" destOrd="0" presId="urn:microsoft.com/office/officeart/2005/8/layout/radial4"/>
    <dgm:cxn modelId="{FF821028-BBB6-44B6-9F94-1036AACD1896}" srcId="{56B219EC-E331-4297-ACB6-4EF9FF008889}" destId="{14A60431-B3C7-4353-813B-EBAB1FC64DE4}" srcOrd="0" destOrd="0" parTransId="{EA79AD34-8630-4D0F-9A64-B06DDDE06EE5}" sibTransId="{B30C34B1-566F-4C06-86B2-21759613861D}"/>
    <dgm:cxn modelId="{88298C12-4EFB-4582-A7AE-3D41B4D04A38}" type="presOf" srcId="{B7D700DC-142B-4680-98F8-D8408AE40B85}" destId="{22F4ABC0-7DB4-4719-BC86-64B9B091D6D3}" srcOrd="0" destOrd="0" presId="urn:microsoft.com/office/officeart/2005/8/layout/radial4"/>
    <dgm:cxn modelId="{5680FB09-0688-44A6-A095-62FD975B9467}" type="presOf" srcId="{14A60431-B3C7-4353-813B-EBAB1FC64DE4}" destId="{B63B654F-A30D-42A4-A1B3-6DD631C17B8B}" srcOrd="0" destOrd="0" presId="urn:microsoft.com/office/officeart/2005/8/layout/radial4"/>
    <dgm:cxn modelId="{E137041A-2527-4F85-BDF0-5C8914E1B5BE}" type="presOf" srcId="{EA79AD34-8630-4D0F-9A64-B06DDDE06EE5}" destId="{CE8ED69F-0496-4850-829C-460B4AD9C8FE}" srcOrd="0" destOrd="0" presId="urn:microsoft.com/office/officeart/2005/8/layout/radial4"/>
    <dgm:cxn modelId="{1FF76761-D033-47CD-888C-7142B90F65EC}" type="presOf" srcId="{58895AF1-DDA3-4BF0-8EF2-33977FAEA728}" destId="{6DACA950-6D12-4341-A9FB-BD687C68C621}" srcOrd="0" destOrd="0" presId="urn:microsoft.com/office/officeart/2005/8/layout/radial4"/>
    <dgm:cxn modelId="{3DD8131B-5A64-4AFF-A41D-9162991DB0E1}" srcId="{56B219EC-E331-4297-ACB6-4EF9FF008889}" destId="{2ED4E1D3-4FFB-400E-AB2A-46BA36B468C0}" srcOrd="2" destOrd="0" parTransId="{58895AF1-DDA3-4BF0-8EF2-33977FAEA728}" sibTransId="{53011472-F279-4D22-B16F-E9A0B1C6B2B5}"/>
    <dgm:cxn modelId="{B3EBB1BB-4052-4FB8-8F48-1691C38C5692}" type="presOf" srcId="{FA6B7E77-BE82-427A-87B7-10E0F23F7934}" destId="{5A47E506-804D-4853-92B2-DC5C04A7EA98}" srcOrd="0" destOrd="0" presId="urn:microsoft.com/office/officeart/2005/8/layout/radial4"/>
    <dgm:cxn modelId="{6F9D6C62-61AC-4CFB-8295-F1BEFFE493A4}" type="presParOf" srcId="{5A47E506-804D-4853-92B2-DC5C04A7EA98}" destId="{C57A2D29-7A30-4F7A-B1CB-F049D9C579CE}" srcOrd="0" destOrd="0" presId="urn:microsoft.com/office/officeart/2005/8/layout/radial4"/>
    <dgm:cxn modelId="{AC2FB7D3-F843-4C8C-9837-D212129EFF1E}" type="presParOf" srcId="{5A47E506-804D-4853-92B2-DC5C04A7EA98}" destId="{CE8ED69F-0496-4850-829C-460B4AD9C8FE}" srcOrd="1" destOrd="0" presId="urn:microsoft.com/office/officeart/2005/8/layout/radial4"/>
    <dgm:cxn modelId="{C039231A-5D97-4DF3-9596-1B3C912BC29C}" type="presParOf" srcId="{5A47E506-804D-4853-92B2-DC5C04A7EA98}" destId="{B63B654F-A30D-42A4-A1B3-6DD631C17B8B}" srcOrd="2" destOrd="0" presId="urn:microsoft.com/office/officeart/2005/8/layout/radial4"/>
    <dgm:cxn modelId="{94C32686-81DB-41F7-B019-E57974F54769}" type="presParOf" srcId="{5A47E506-804D-4853-92B2-DC5C04A7EA98}" destId="{A7BA4B87-4D62-4819-A167-712A87A529FC}" srcOrd="3" destOrd="0" presId="urn:microsoft.com/office/officeart/2005/8/layout/radial4"/>
    <dgm:cxn modelId="{DD3D860C-D3B2-400A-99A7-64B3A02FBD2B}" type="presParOf" srcId="{5A47E506-804D-4853-92B2-DC5C04A7EA98}" destId="{22F4ABC0-7DB4-4719-BC86-64B9B091D6D3}" srcOrd="4" destOrd="0" presId="urn:microsoft.com/office/officeart/2005/8/layout/radial4"/>
    <dgm:cxn modelId="{A785DB0C-4DFC-426B-BDCA-6FFE813A6A5B}" type="presParOf" srcId="{5A47E506-804D-4853-92B2-DC5C04A7EA98}" destId="{6DACA950-6D12-4341-A9FB-BD687C68C621}" srcOrd="5" destOrd="0" presId="urn:microsoft.com/office/officeart/2005/8/layout/radial4"/>
    <dgm:cxn modelId="{8708E838-4C1B-4B1F-8CF6-0C6E787C052A}" type="presParOf" srcId="{5A47E506-804D-4853-92B2-DC5C04A7EA98}" destId="{AB9494A3-BFB4-4B18-B9F9-B23117991AE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0A2325-CC3B-42B6-95C7-28B63E3D20D1}"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zh-TW" altLang="en-US"/>
        </a:p>
      </dgm:t>
    </dgm:pt>
    <dgm:pt modelId="{0B48A45C-A2F4-4DA7-8B0D-ACD5F19F9875}">
      <dgm:prSet phldrT="[文字]"/>
      <dgm:spPr>
        <a:gradFill flip="none" rotWithShape="0">
          <a:gsLst>
            <a:gs pos="0">
              <a:srgbClr val="FF0066">
                <a:shade val="30000"/>
                <a:satMod val="115000"/>
              </a:srgbClr>
            </a:gs>
            <a:gs pos="50000">
              <a:srgbClr val="FF0066">
                <a:shade val="67500"/>
                <a:satMod val="115000"/>
              </a:srgbClr>
            </a:gs>
            <a:gs pos="100000">
              <a:srgbClr val="FF0066">
                <a:shade val="100000"/>
                <a:satMod val="115000"/>
              </a:srgbClr>
            </a:gs>
          </a:gsLst>
          <a:lin ang="8100000" scaled="1"/>
          <a:tileRect/>
        </a:gradFill>
      </dgm:spPr>
      <dgm:t>
        <a:bodyPr/>
        <a:lstStyle/>
        <a:p>
          <a:r>
            <a:rPr lang="zh-TW" altLang="en-US" b="0" dirty="0" smtClean="0">
              <a:latin typeface="微軟正黑體" panose="020B0604030504040204" pitchFamily="34" charset="-120"/>
              <a:ea typeface="微軟正黑體" panose="020B0604030504040204" pitchFamily="34" charset="-120"/>
            </a:rPr>
            <a:t>役男</a:t>
          </a:r>
          <a:endParaRPr lang="zh-TW" altLang="en-US" b="0" dirty="0">
            <a:latin typeface="微軟正黑體" panose="020B0604030504040204" pitchFamily="34" charset="-120"/>
            <a:ea typeface="微軟正黑體" panose="020B0604030504040204" pitchFamily="34" charset="-120"/>
          </a:endParaRPr>
        </a:p>
      </dgm:t>
    </dgm:pt>
    <dgm:pt modelId="{554BF604-0E8A-4137-8A8E-A381AABF6D9D}" type="parTrans" cxnId="{FD183780-8F0A-4EB0-95B4-05E5E1895291}">
      <dgm:prSet/>
      <dgm:spPr/>
      <dgm:t>
        <a:bodyPr/>
        <a:lstStyle/>
        <a:p>
          <a:endParaRPr lang="zh-TW" altLang="en-US"/>
        </a:p>
      </dgm:t>
    </dgm:pt>
    <dgm:pt modelId="{D1EA7017-B5F5-4C8F-84BF-C1C279E307E7}" type="sibTrans" cxnId="{FD183780-8F0A-4EB0-95B4-05E5E1895291}">
      <dgm:prSet/>
      <dgm:spPr/>
      <dgm:t>
        <a:bodyPr/>
        <a:lstStyle/>
        <a:p>
          <a:endParaRPr lang="zh-TW" altLang="en-US"/>
        </a:p>
      </dgm:t>
    </dgm:pt>
    <dgm:pt modelId="{A17CB9A8-E485-46B7-B5AC-E5F643FC1E55}">
      <dgm:prSet phldrT="[文字]" custT="1"/>
      <dgm:spPr>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a:solidFill>
            <a:srgbClr val="FF0000"/>
          </a:solidFill>
        </a:ln>
      </dgm:spPr>
      <dgm:t>
        <a:bodyPr/>
        <a:lstStyle/>
        <a:p>
          <a:r>
            <a:rPr lang="zh-TW" altLang="en-US" sz="2300" b="0" dirty="0" smtClean="0">
              <a:latin typeface="微軟正黑體" panose="020B0604030504040204" pitchFamily="34" charset="-120"/>
              <a:ea typeface="微軟正黑體" panose="020B0604030504040204" pitchFamily="34" charset="-120"/>
            </a:rPr>
            <a:t>志願役</a:t>
          </a:r>
          <a:endParaRPr lang="zh-TW" altLang="en-US" sz="2300" b="0" dirty="0">
            <a:latin typeface="微軟正黑體" panose="020B0604030504040204" pitchFamily="34" charset="-120"/>
            <a:ea typeface="微軟正黑體" panose="020B0604030504040204" pitchFamily="34" charset="-120"/>
          </a:endParaRPr>
        </a:p>
      </dgm:t>
    </dgm:pt>
    <dgm:pt modelId="{A9D39FF3-6B0A-4D92-B52B-7C16EBAFAAE4}" type="parTrans" cxnId="{986F559D-F017-48D5-8C11-DA83EA3FE616}">
      <dgm:prSet/>
      <dgm:spPr>
        <a:solidFill>
          <a:srgbClr val="FF0066"/>
        </a:solidFill>
      </dgm:spPr>
      <dgm:t>
        <a:bodyPr/>
        <a:lstStyle/>
        <a:p>
          <a:endParaRPr lang="zh-TW" altLang="en-US" b="0">
            <a:latin typeface="微軟正黑體" panose="020B0604030504040204" pitchFamily="34" charset="-120"/>
            <a:ea typeface="微軟正黑體" panose="020B0604030504040204" pitchFamily="34" charset="-120"/>
          </a:endParaRPr>
        </a:p>
      </dgm:t>
    </dgm:pt>
    <dgm:pt modelId="{2C8EEB47-8570-4E5F-ADB1-9F5507C3559D}" type="sibTrans" cxnId="{986F559D-F017-48D5-8C11-DA83EA3FE616}">
      <dgm:prSet/>
      <dgm:spPr/>
      <dgm:t>
        <a:bodyPr/>
        <a:lstStyle/>
        <a:p>
          <a:endParaRPr lang="zh-TW" altLang="en-US"/>
        </a:p>
      </dgm:t>
    </dgm:pt>
    <dgm:pt modelId="{7E5C5203-AD7C-4AFF-AA7C-5C305066212C}">
      <dgm:prSet phldrT="[文字]"/>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rgbClr val="FF0000"/>
          </a:solidFill>
        </a:ln>
      </dgm:spPr>
      <dgm:t>
        <a:bodyPr/>
        <a:lstStyle/>
        <a:p>
          <a:r>
            <a:rPr lang="zh-TW" altLang="en-US" b="0" dirty="0" smtClean="0">
              <a:latin typeface="微軟正黑體" panose="020B0604030504040204" pitchFamily="34" charset="-120"/>
              <a:ea typeface="微軟正黑體" panose="020B0604030504040204" pitchFamily="34" charset="-120"/>
            </a:rPr>
            <a:t>替代役</a:t>
          </a:r>
          <a:endParaRPr lang="zh-TW" altLang="en-US" b="0" dirty="0">
            <a:latin typeface="微軟正黑體" panose="020B0604030504040204" pitchFamily="34" charset="-120"/>
            <a:ea typeface="微軟正黑體" panose="020B0604030504040204" pitchFamily="34" charset="-120"/>
          </a:endParaRPr>
        </a:p>
      </dgm:t>
    </dgm:pt>
    <dgm:pt modelId="{C8B35EA5-60EF-433F-B154-6CCAD90C5567}" type="parTrans" cxnId="{0834778D-1112-45FC-A616-F83F39F32A6A}">
      <dgm:prSet/>
      <dgm:spPr>
        <a:solidFill>
          <a:srgbClr val="FF0066"/>
        </a:solidFill>
      </dgm:spPr>
      <dgm:t>
        <a:bodyPr/>
        <a:lstStyle/>
        <a:p>
          <a:endParaRPr lang="zh-TW" altLang="en-US" b="0">
            <a:latin typeface="微軟正黑體" panose="020B0604030504040204" pitchFamily="34" charset="-120"/>
            <a:ea typeface="微軟正黑體" panose="020B0604030504040204" pitchFamily="34" charset="-120"/>
          </a:endParaRPr>
        </a:p>
      </dgm:t>
    </dgm:pt>
    <dgm:pt modelId="{C118A8CF-5698-4A75-A17E-2D371314E243}" type="sibTrans" cxnId="{0834778D-1112-45FC-A616-F83F39F32A6A}">
      <dgm:prSet/>
      <dgm:spPr/>
      <dgm:t>
        <a:bodyPr/>
        <a:lstStyle/>
        <a:p>
          <a:endParaRPr lang="zh-TW" altLang="en-US"/>
        </a:p>
      </dgm:t>
    </dgm:pt>
    <dgm:pt modelId="{1ADEEA88-3FF4-4C13-8A92-7E3B097E0B72}">
      <dgm:prSet phldrT="[文字]"/>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solidFill>
            <a:srgbClr val="FF0000"/>
          </a:solidFill>
        </a:ln>
      </dgm:spPr>
      <dgm:t>
        <a:bodyPr/>
        <a:lstStyle/>
        <a:p>
          <a:r>
            <a:rPr lang="zh-TW" altLang="en-US" b="0" dirty="0" smtClean="0">
              <a:latin typeface="微軟正黑體" panose="020B0604030504040204" pitchFamily="34" charset="-120"/>
              <a:ea typeface="微軟正黑體" panose="020B0604030504040204" pitchFamily="34" charset="-120"/>
            </a:rPr>
            <a:t>義務役</a:t>
          </a:r>
          <a:endParaRPr lang="zh-TW" altLang="en-US" b="0" dirty="0">
            <a:latin typeface="微軟正黑體" panose="020B0604030504040204" pitchFamily="34" charset="-120"/>
            <a:ea typeface="微軟正黑體" panose="020B0604030504040204" pitchFamily="34" charset="-120"/>
          </a:endParaRPr>
        </a:p>
      </dgm:t>
    </dgm:pt>
    <dgm:pt modelId="{DDF7ADCB-329F-4BBB-897C-C5601CAFAB0D}" type="parTrans" cxnId="{C0DF288A-0AEC-4272-885D-9A1E57B75CDD}">
      <dgm:prSet/>
      <dgm:spPr>
        <a:solidFill>
          <a:srgbClr val="FF0066"/>
        </a:solidFill>
      </dgm:spPr>
      <dgm:t>
        <a:bodyPr/>
        <a:lstStyle/>
        <a:p>
          <a:endParaRPr lang="zh-TW" altLang="en-US" b="0">
            <a:latin typeface="微軟正黑體" panose="020B0604030504040204" pitchFamily="34" charset="-120"/>
            <a:ea typeface="微軟正黑體" panose="020B0604030504040204" pitchFamily="34" charset="-120"/>
          </a:endParaRPr>
        </a:p>
      </dgm:t>
    </dgm:pt>
    <dgm:pt modelId="{49868A4F-5316-4BF1-8EF5-D3D21E01289E}" type="sibTrans" cxnId="{C0DF288A-0AEC-4272-885D-9A1E57B75CDD}">
      <dgm:prSet/>
      <dgm:spPr/>
      <dgm:t>
        <a:bodyPr/>
        <a:lstStyle/>
        <a:p>
          <a:endParaRPr lang="zh-TW" altLang="en-US"/>
        </a:p>
      </dgm:t>
    </dgm:pt>
    <dgm:pt modelId="{2CFFC136-87D4-4DB3-8398-DA058E754688}">
      <dgm:prSet phldrT="[文字]"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solidFill>
            <a:srgbClr val="FF0000"/>
          </a:solidFill>
        </a:ln>
      </dgm:spPr>
      <dgm:t>
        <a:bodyPr/>
        <a:lstStyle/>
        <a:p>
          <a:r>
            <a:rPr lang="zh-TW" altLang="en-US" sz="2300" b="0" dirty="0" smtClean="0">
              <a:latin typeface="微軟正黑體" panose="020B0604030504040204" pitchFamily="34" charset="-120"/>
              <a:ea typeface="微軟正黑體" panose="020B0604030504040204" pitchFamily="34" charset="-120"/>
            </a:rPr>
            <a:t>軍事訓練役</a:t>
          </a:r>
          <a:endParaRPr lang="zh-TW" altLang="en-US" sz="2300" b="0" dirty="0">
            <a:latin typeface="微軟正黑體" panose="020B0604030504040204" pitchFamily="34" charset="-120"/>
            <a:ea typeface="微軟正黑體" panose="020B0604030504040204" pitchFamily="34" charset="-120"/>
          </a:endParaRPr>
        </a:p>
      </dgm:t>
    </dgm:pt>
    <dgm:pt modelId="{1CE34096-8160-4D9A-BF00-56B9D3ED5AFB}" type="parTrans" cxnId="{E1E25590-71DB-4F11-A228-48CF74BD8501}">
      <dgm:prSet/>
      <dgm:spPr>
        <a:solidFill>
          <a:srgbClr val="FF0066"/>
        </a:solidFill>
      </dgm:spPr>
      <dgm:t>
        <a:bodyPr/>
        <a:lstStyle/>
        <a:p>
          <a:endParaRPr lang="zh-TW" altLang="en-US" b="0" dirty="0">
            <a:latin typeface="微軟正黑體" panose="020B0604030504040204" pitchFamily="34" charset="-120"/>
            <a:ea typeface="微軟正黑體" panose="020B0604030504040204" pitchFamily="34" charset="-120"/>
          </a:endParaRPr>
        </a:p>
      </dgm:t>
    </dgm:pt>
    <dgm:pt modelId="{56BE9ED1-5470-405C-ADAE-0FDF3EA8D9D4}" type="sibTrans" cxnId="{E1E25590-71DB-4F11-A228-48CF74BD8501}">
      <dgm:prSet/>
      <dgm:spPr/>
      <dgm:t>
        <a:bodyPr/>
        <a:lstStyle/>
        <a:p>
          <a:endParaRPr lang="zh-TW" altLang="en-US"/>
        </a:p>
      </dgm:t>
    </dgm:pt>
    <dgm:pt modelId="{34F2C4EC-F3BE-40C0-A464-66A664730B22}" type="pres">
      <dgm:prSet presAssocID="{610A2325-CC3B-42B6-95C7-28B63E3D20D1}" presName="Name0" presStyleCnt="0">
        <dgm:presLayoutVars>
          <dgm:chMax val="1"/>
          <dgm:dir/>
          <dgm:animLvl val="ctr"/>
          <dgm:resizeHandles val="exact"/>
        </dgm:presLayoutVars>
      </dgm:prSet>
      <dgm:spPr/>
      <dgm:t>
        <a:bodyPr/>
        <a:lstStyle/>
        <a:p>
          <a:endParaRPr lang="zh-TW" altLang="en-US"/>
        </a:p>
      </dgm:t>
    </dgm:pt>
    <dgm:pt modelId="{026557EA-5AB0-4FA4-8545-45F3F7BF975E}" type="pres">
      <dgm:prSet presAssocID="{0B48A45C-A2F4-4DA7-8B0D-ACD5F19F9875}" presName="centerShape" presStyleLbl="node0" presStyleIdx="0" presStyleCnt="1"/>
      <dgm:spPr/>
      <dgm:t>
        <a:bodyPr/>
        <a:lstStyle/>
        <a:p>
          <a:endParaRPr lang="zh-TW" altLang="en-US"/>
        </a:p>
      </dgm:t>
    </dgm:pt>
    <dgm:pt modelId="{AC931568-EEB0-40EF-8699-D473151873C9}" type="pres">
      <dgm:prSet presAssocID="{A9D39FF3-6B0A-4D92-B52B-7C16EBAFAAE4}" presName="parTrans" presStyleLbl="sibTrans2D1" presStyleIdx="0" presStyleCnt="4"/>
      <dgm:spPr/>
      <dgm:t>
        <a:bodyPr/>
        <a:lstStyle/>
        <a:p>
          <a:endParaRPr lang="zh-TW" altLang="en-US"/>
        </a:p>
      </dgm:t>
    </dgm:pt>
    <dgm:pt modelId="{7067E444-D1A6-4BF8-9039-43090236C809}" type="pres">
      <dgm:prSet presAssocID="{A9D39FF3-6B0A-4D92-B52B-7C16EBAFAAE4}" presName="connectorText" presStyleLbl="sibTrans2D1" presStyleIdx="0" presStyleCnt="4"/>
      <dgm:spPr/>
      <dgm:t>
        <a:bodyPr/>
        <a:lstStyle/>
        <a:p>
          <a:endParaRPr lang="zh-TW" altLang="en-US"/>
        </a:p>
      </dgm:t>
    </dgm:pt>
    <dgm:pt modelId="{81FEA246-B292-4874-A4A2-20B4302DCE20}" type="pres">
      <dgm:prSet presAssocID="{A17CB9A8-E485-46B7-B5AC-E5F643FC1E55}" presName="node" presStyleLbl="node1" presStyleIdx="0" presStyleCnt="4">
        <dgm:presLayoutVars>
          <dgm:bulletEnabled val="1"/>
        </dgm:presLayoutVars>
      </dgm:prSet>
      <dgm:spPr/>
      <dgm:t>
        <a:bodyPr/>
        <a:lstStyle/>
        <a:p>
          <a:endParaRPr lang="zh-TW" altLang="en-US"/>
        </a:p>
      </dgm:t>
    </dgm:pt>
    <dgm:pt modelId="{8A99CE4D-8CD8-45C1-B199-2856EE826478}" type="pres">
      <dgm:prSet presAssocID="{C8B35EA5-60EF-433F-B154-6CCAD90C5567}" presName="parTrans" presStyleLbl="sibTrans2D1" presStyleIdx="1" presStyleCnt="4"/>
      <dgm:spPr/>
      <dgm:t>
        <a:bodyPr/>
        <a:lstStyle/>
        <a:p>
          <a:endParaRPr lang="zh-TW" altLang="en-US"/>
        </a:p>
      </dgm:t>
    </dgm:pt>
    <dgm:pt modelId="{B5C35081-E044-439B-84BA-BEB1E7FDB29C}" type="pres">
      <dgm:prSet presAssocID="{C8B35EA5-60EF-433F-B154-6CCAD90C5567}" presName="connectorText" presStyleLbl="sibTrans2D1" presStyleIdx="1" presStyleCnt="4"/>
      <dgm:spPr/>
      <dgm:t>
        <a:bodyPr/>
        <a:lstStyle/>
        <a:p>
          <a:endParaRPr lang="zh-TW" altLang="en-US"/>
        </a:p>
      </dgm:t>
    </dgm:pt>
    <dgm:pt modelId="{31D7D03F-0E63-4B5D-A276-C55EFA81376C}" type="pres">
      <dgm:prSet presAssocID="{7E5C5203-AD7C-4AFF-AA7C-5C305066212C}" presName="node" presStyleLbl="node1" presStyleIdx="1" presStyleCnt="4">
        <dgm:presLayoutVars>
          <dgm:bulletEnabled val="1"/>
        </dgm:presLayoutVars>
      </dgm:prSet>
      <dgm:spPr/>
      <dgm:t>
        <a:bodyPr/>
        <a:lstStyle/>
        <a:p>
          <a:endParaRPr lang="zh-TW" altLang="en-US"/>
        </a:p>
      </dgm:t>
    </dgm:pt>
    <dgm:pt modelId="{E40CEB2C-AE49-4C9B-B1A4-4B7B61E94335}" type="pres">
      <dgm:prSet presAssocID="{DDF7ADCB-329F-4BBB-897C-C5601CAFAB0D}" presName="parTrans" presStyleLbl="sibTrans2D1" presStyleIdx="2" presStyleCnt="4"/>
      <dgm:spPr/>
      <dgm:t>
        <a:bodyPr/>
        <a:lstStyle/>
        <a:p>
          <a:endParaRPr lang="zh-TW" altLang="en-US"/>
        </a:p>
      </dgm:t>
    </dgm:pt>
    <dgm:pt modelId="{E5F6FB3A-0EE6-4519-8670-475D47C08BC0}" type="pres">
      <dgm:prSet presAssocID="{DDF7ADCB-329F-4BBB-897C-C5601CAFAB0D}" presName="connectorText" presStyleLbl="sibTrans2D1" presStyleIdx="2" presStyleCnt="4"/>
      <dgm:spPr/>
      <dgm:t>
        <a:bodyPr/>
        <a:lstStyle/>
        <a:p>
          <a:endParaRPr lang="zh-TW" altLang="en-US"/>
        </a:p>
      </dgm:t>
    </dgm:pt>
    <dgm:pt modelId="{4319DE79-14D2-4BDE-BEC6-F84ADD49DFAF}" type="pres">
      <dgm:prSet presAssocID="{1ADEEA88-3FF4-4C13-8A92-7E3B097E0B72}" presName="node" presStyleLbl="node1" presStyleIdx="2" presStyleCnt="4">
        <dgm:presLayoutVars>
          <dgm:bulletEnabled val="1"/>
        </dgm:presLayoutVars>
      </dgm:prSet>
      <dgm:spPr/>
      <dgm:t>
        <a:bodyPr/>
        <a:lstStyle/>
        <a:p>
          <a:endParaRPr lang="zh-TW" altLang="en-US"/>
        </a:p>
      </dgm:t>
    </dgm:pt>
    <dgm:pt modelId="{FF7424D7-5063-42AC-9BA7-C52D9732878C}" type="pres">
      <dgm:prSet presAssocID="{1CE34096-8160-4D9A-BF00-56B9D3ED5AFB}" presName="parTrans" presStyleLbl="sibTrans2D1" presStyleIdx="3" presStyleCnt="4"/>
      <dgm:spPr/>
      <dgm:t>
        <a:bodyPr/>
        <a:lstStyle/>
        <a:p>
          <a:endParaRPr lang="zh-TW" altLang="en-US"/>
        </a:p>
      </dgm:t>
    </dgm:pt>
    <dgm:pt modelId="{36476704-3B33-48CA-A9E1-8ACFEC6EC9CA}" type="pres">
      <dgm:prSet presAssocID="{1CE34096-8160-4D9A-BF00-56B9D3ED5AFB}" presName="connectorText" presStyleLbl="sibTrans2D1" presStyleIdx="3" presStyleCnt="4"/>
      <dgm:spPr/>
      <dgm:t>
        <a:bodyPr/>
        <a:lstStyle/>
        <a:p>
          <a:endParaRPr lang="zh-TW" altLang="en-US"/>
        </a:p>
      </dgm:t>
    </dgm:pt>
    <dgm:pt modelId="{6AD23303-C94C-429C-A7D6-DA6F55F3E443}" type="pres">
      <dgm:prSet presAssocID="{2CFFC136-87D4-4DB3-8398-DA058E754688}" presName="node" presStyleLbl="node1" presStyleIdx="3" presStyleCnt="4">
        <dgm:presLayoutVars>
          <dgm:bulletEnabled val="1"/>
        </dgm:presLayoutVars>
      </dgm:prSet>
      <dgm:spPr/>
      <dgm:t>
        <a:bodyPr/>
        <a:lstStyle/>
        <a:p>
          <a:endParaRPr lang="zh-TW" altLang="en-US"/>
        </a:p>
      </dgm:t>
    </dgm:pt>
  </dgm:ptLst>
  <dgm:cxnLst>
    <dgm:cxn modelId="{BCBDB854-AE17-4F28-93E7-C865F415B442}" type="presOf" srcId="{610A2325-CC3B-42B6-95C7-28B63E3D20D1}" destId="{34F2C4EC-F3BE-40C0-A464-66A664730B22}" srcOrd="0" destOrd="0" presId="urn:microsoft.com/office/officeart/2005/8/layout/radial5"/>
    <dgm:cxn modelId="{5D000CFD-A2AC-41CA-B949-B66BDE18F03C}" type="presOf" srcId="{1CE34096-8160-4D9A-BF00-56B9D3ED5AFB}" destId="{FF7424D7-5063-42AC-9BA7-C52D9732878C}" srcOrd="0" destOrd="0" presId="urn:microsoft.com/office/officeart/2005/8/layout/radial5"/>
    <dgm:cxn modelId="{0834778D-1112-45FC-A616-F83F39F32A6A}" srcId="{0B48A45C-A2F4-4DA7-8B0D-ACD5F19F9875}" destId="{7E5C5203-AD7C-4AFF-AA7C-5C305066212C}" srcOrd="1" destOrd="0" parTransId="{C8B35EA5-60EF-433F-B154-6CCAD90C5567}" sibTransId="{C118A8CF-5698-4A75-A17E-2D371314E243}"/>
    <dgm:cxn modelId="{5B8142B8-DED4-4566-BC59-88FCFC4B4682}" type="presOf" srcId="{1ADEEA88-3FF4-4C13-8A92-7E3B097E0B72}" destId="{4319DE79-14D2-4BDE-BEC6-F84ADD49DFAF}" srcOrd="0" destOrd="0" presId="urn:microsoft.com/office/officeart/2005/8/layout/radial5"/>
    <dgm:cxn modelId="{70A91D21-52BB-4F45-9056-569CC0545837}" type="presOf" srcId="{7E5C5203-AD7C-4AFF-AA7C-5C305066212C}" destId="{31D7D03F-0E63-4B5D-A276-C55EFA81376C}" srcOrd="0" destOrd="0" presId="urn:microsoft.com/office/officeart/2005/8/layout/radial5"/>
    <dgm:cxn modelId="{120B0174-D374-4E2E-8D55-4438B9E3831B}" type="presOf" srcId="{A9D39FF3-6B0A-4D92-B52B-7C16EBAFAAE4}" destId="{AC931568-EEB0-40EF-8699-D473151873C9}" srcOrd="0" destOrd="0" presId="urn:microsoft.com/office/officeart/2005/8/layout/radial5"/>
    <dgm:cxn modelId="{C0DF288A-0AEC-4272-885D-9A1E57B75CDD}" srcId="{0B48A45C-A2F4-4DA7-8B0D-ACD5F19F9875}" destId="{1ADEEA88-3FF4-4C13-8A92-7E3B097E0B72}" srcOrd="2" destOrd="0" parTransId="{DDF7ADCB-329F-4BBB-897C-C5601CAFAB0D}" sibTransId="{49868A4F-5316-4BF1-8EF5-D3D21E01289E}"/>
    <dgm:cxn modelId="{D91FBD1C-5B1E-459E-B36D-94C3846101FA}" type="presOf" srcId="{C8B35EA5-60EF-433F-B154-6CCAD90C5567}" destId="{B5C35081-E044-439B-84BA-BEB1E7FDB29C}" srcOrd="1" destOrd="0" presId="urn:microsoft.com/office/officeart/2005/8/layout/radial5"/>
    <dgm:cxn modelId="{1CFE92D3-403E-4A0B-9458-2143C9668781}" type="presOf" srcId="{1CE34096-8160-4D9A-BF00-56B9D3ED5AFB}" destId="{36476704-3B33-48CA-A9E1-8ACFEC6EC9CA}" srcOrd="1" destOrd="0" presId="urn:microsoft.com/office/officeart/2005/8/layout/radial5"/>
    <dgm:cxn modelId="{89C7B9B2-49E2-4075-844D-6326C82A2BE8}" type="presOf" srcId="{DDF7ADCB-329F-4BBB-897C-C5601CAFAB0D}" destId="{E5F6FB3A-0EE6-4519-8670-475D47C08BC0}" srcOrd="1" destOrd="0" presId="urn:microsoft.com/office/officeart/2005/8/layout/radial5"/>
    <dgm:cxn modelId="{E1E25590-71DB-4F11-A228-48CF74BD8501}" srcId="{0B48A45C-A2F4-4DA7-8B0D-ACD5F19F9875}" destId="{2CFFC136-87D4-4DB3-8398-DA058E754688}" srcOrd="3" destOrd="0" parTransId="{1CE34096-8160-4D9A-BF00-56B9D3ED5AFB}" sibTransId="{56BE9ED1-5470-405C-ADAE-0FDF3EA8D9D4}"/>
    <dgm:cxn modelId="{FD183780-8F0A-4EB0-95B4-05E5E1895291}" srcId="{610A2325-CC3B-42B6-95C7-28B63E3D20D1}" destId="{0B48A45C-A2F4-4DA7-8B0D-ACD5F19F9875}" srcOrd="0" destOrd="0" parTransId="{554BF604-0E8A-4137-8A8E-A381AABF6D9D}" sibTransId="{D1EA7017-B5F5-4C8F-84BF-C1C279E307E7}"/>
    <dgm:cxn modelId="{84D977EC-60B2-41CA-9522-2179ECA3DEEE}" type="presOf" srcId="{C8B35EA5-60EF-433F-B154-6CCAD90C5567}" destId="{8A99CE4D-8CD8-45C1-B199-2856EE826478}" srcOrd="0" destOrd="0" presId="urn:microsoft.com/office/officeart/2005/8/layout/radial5"/>
    <dgm:cxn modelId="{B393BCD9-CE5A-4710-BD2E-CBC55D0F68E4}" type="presOf" srcId="{DDF7ADCB-329F-4BBB-897C-C5601CAFAB0D}" destId="{E40CEB2C-AE49-4C9B-B1A4-4B7B61E94335}" srcOrd="0" destOrd="0" presId="urn:microsoft.com/office/officeart/2005/8/layout/radial5"/>
    <dgm:cxn modelId="{3200DB8A-8FCC-4028-A0FA-6F48E33BF8EE}" type="presOf" srcId="{0B48A45C-A2F4-4DA7-8B0D-ACD5F19F9875}" destId="{026557EA-5AB0-4FA4-8545-45F3F7BF975E}" srcOrd="0" destOrd="0" presId="urn:microsoft.com/office/officeart/2005/8/layout/radial5"/>
    <dgm:cxn modelId="{EA5AE2E9-042D-49EA-A323-B7AE20BBFF81}" type="presOf" srcId="{A9D39FF3-6B0A-4D92-B52B-7C16EBAFAAE4}" destId="{7067E444-D1A6-4BF8-9039-43090236C809}" srcOrd="1" destOrd="0" presId="urn:microsoft.com/office/officeart/2005/8/layout/radial5"/>
    <dgm:cxn modelId="{986F559D-F017-48D5-8C11-DA83EA3FE616}" srcId="{0B48A45C-A2F4-4DA7-8B0D-ACD5F19F9875}" destId="{A17CB9A8-E485-46B7-B5AC-E5F643FC1E55}" srcOrd="0" destOrd="0" parTransId="{A9D39FF3-6B0A-4D92-B52B-7C16EBAFAAE4}" sibTransId="{2C8EEB47-8570-4E5F-ADB1-9F5507C3559D}"/>
    <dgm:cxn modelId="{17692633-87AB-408D-A4F2-35E30D0DE6C3}" type="presOf" srcId="{A17CB9A8-E485-46B7-B5AC-E5F643FC1E55}" destId="{81FEA246-B292-4874-A4A2-20B4302DCE20}" srcOrd="0" destOrd="0" presId="urn:microsoft.com/office/officeart/2005/8/layout/radial5"/>
    <dgm:cxn modelId="{68C0520A-B133-411B-B0E2-6766BDCBC2AF}" type="presOf" srcId="{2CFFC136-87D4-4DB3-8398-DA058E754688}" destId="{6AD23303-C94C-429C-A7D6-DA6F55F3E443}" srcOrd="0" destOrd="0" presId="urn:microsoft.com/office/officeart/2005/8/layout/radial5"/>
    <dgm:cxn modelId="{2EAEE58F-A819-4D52-BFC6-97A35F45C165}" type="presParOf" srcId="{34F2C4EC-F3BE-40C0-A464-66A664730B22}" destId="{026557EA-5AB0-4FA4-8545-45F3F7BF975E}" srcOrd="0" destOrd="0" presId="urn:microsoft.com/office/officeart/2005/8/layout/radial5"/>
    <dgm:cxn modelId="{D79CDD82-E991-4AFB-A763-6FC45A8A5465}" type="presParOf" srcId="{34F2C4EC-F3BE-40C0-A464-66A664730B22}" destId="{AC931568-EEB0-40EF-8699-D473151873C9}" srcOrd="1" destOrd="0" presId="urn:microsoft.com/office/officeart/2005/8/layout/radial5"/>
    <dgm:cxn modelId="{AA05E2B3-B74D-409F-BE69-84176FD14FAC}" type="presParOf" srcId="{AC931568-EEB0-40EF-8699-D473151873C9}" destId="{7067E444-D1A6-4BF8-9039-43090236C809}" srcOrd="0" destOrd="0" presId="urn:microsoft.com/office/officeart/2005/8/layout/radial5"/>
    <dgm:cxn modelId="{04F077FA-ACB5-4166-82EB-6EF40E5CFB01}" type="presParOf" srcId="{34F2C4EC-F3BE-40C0-A464-66A664730B22}" destId="{81FEA246-B292-4874-A4A2-20B4302DCE20}" srcOrd="2" destOrd="0" presId="urn:microsoft.com/office/officeart/2005/8/layout/radial5"/>
    <dgm:cxn modelId="{1773A9E8-8C85-4030-820F-A446F123EF9A}" type="presParOf" srcId="{34F2C4EC-F3BE-40C0-A464-66A664730B22}" destId="{8A99CE4D-8CD8-45C1-B199-2856EE826478}" srcOrd="3" destOrd="0" presId="urn:microsoft.com/office/officeart/2005/8/layout/radial5"/>
    <dgm:cxn modelId="{86A4EBA8-1A53-47F1-9CAD-88C68899DDE3}" type="presParOf" srcId="{8A99CE4D-8CD8-45C1-B199-2856EE826478}" destId="{B5C35081-E044-439B-84BA-BEB1E7FDB29C}" srcOrd="0" destOrd="0" presId="urn:microsoft.com/office/officeart/2005/8/layout/radial5"/>
    <dgm:cxn modelId="{7BD8C257-E33B-4CB8-B58B-CC9A447C810E}" type="presParOf" srcId="{34F2C4EC-F3BE-40C0-A464-66A664730B22}" destId="{31D7D03F-0E63-4B5D-A276-C55EFA81376C}" srcOrd="4" destOrd="0" presId="urn:microsoft.com/office/officeart/2005/8/layout/radial5"/>
    <dgm:cxn modelId="{E14D337D-F0AD-4B51-BF14-D1588C79BC2B}" type="presParOf" srcId="{34F2C4EC-F3BE-40C0-A464-66A664730B22}" destId="{E40CEB2C-AE49-4C9B-B1A4-4B7B61E94335}" srcOrd="5" destOrd="0" presId="urn:microsoft.com/office/officeart/2005/8/layout/radial5"/>
    <dgm:cxn modelId="{3DAC5D3C-98F6-4A97-9C97-EB8F3A8094CF}" type="presParOf" srcId="{E40CEB2C-AE49-4C9B-B1A4-4B7B61E94335}" destId="{E5F6FB3A-0EE6-4519-8670-475D47C08BC0}" srcOrd="0" destOrd="0" presId="urn:microsoft.com/office/officeart/2005/8/layout/radial5"/>
    <dgm:cxn modelId="{0AE8E7A9-8D37-414D-A7FD-F701C4134704}" type="presParOf" srcId="{34F2C4EC-F3BE-40C0-A464-66A664730B22}" destId="{4319DE79-14D2-4BDE-BEC6-F84ADD49DFAF}" srcOrd="6" destOrd="0" presId="urn:microsoft.com/office/officeart/2005/8/layout/radial5"/>
    <dgm:cxn modelId="{D2D7743C-5D2F-4B88-BCE9-EA1B40353B36}" type="presParOf" srcId="{34F2C4EC-F3BE-40C0-A464-66A664730B22}" destId="{FF7424D7-5063-42AC-9BA7-C52D9732878C}" srcOrd="7" destOrd="0" presId="urn:microsoft.com/office/officeart/2005/8/layout/radial5"/>
    <dgm:cxn modelId="{08E369C9-B7C1-4F90-AB42-31D4AA87635D}" type="presParOf" srcId="{FF7424D7-5063-42AC-9BA7-C52D9732878C}" destId="{36476704-3B33-48CA-A9E1-8ACFEC6EC9CA}" srcOrd="0" destOrd="0" presId="urn:microsoft.com/office/officeart/2005/8/layout/radial5"/>
    <dgm:cxn modelId="{9553A719-95B8-4547-887E-AC56A6174239}" type="presParOf" srcId="{34F2C4EC-F3BE-40C0-A464-66A664730B22}" destId="{6AD23303-C94C-429C-A7D6-DA6F55F3E44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002B9-99F8-454E-AEE0-05CA9B6A44CD}"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zh-TW" altLang="en-US"/>
        </a:p>
      </dgm:t>
    </dgm:pt>
    <dgm:pt modelId="{527CA040-1B5C-4550-BA55-F4D7D258F1A3}">
      <dgm:prSet phldrT="[文字]" custT="1"/>
      <dgm:spPr/>
      <dgm:t>
        <a:bodyPr/>
        <a:lstStyle/>
        <a:p>
          <a:pPr>
            <a:lnSpc>
              <a:spcPts val="3000"/>
            </a:lnSpc>
          </a:pPr>
          <a:r>
            <a:rPr lang="zh-TW" altLang="en-US" sz="2800" b="0" spc="-100" baseline="0" dirty="0" smtClean="0">
              <a:latin typeface="微軟正黑體" panose="020B0604030504040204" pitchFamily="34" charset="-120"/>
              <a:ea typeface="微軟正黑體" panose="020B0604030504040204" pitchFamily="34" charset="-120"/>
            </a:rPr>
            <a:t>國軍人才招募中心</a:t>
          </a:r>
          <a:endParaRPr lang="zh-TW" altLang="en-US" sz="2800" b="0" spc="-100" baseline="0" dirty="0">
            <a:latin typeface="微軟正黑體" panose="020B0604030504040204" pitchFamily="34" charset="-120"/>
            <a:ea typeface="微軟正黑體" panose="020B0604030504040204" pitchFamily="34" charset="-120"/>
          </a:endParaRPr>
        </a:p>
      </dgm:t>
    </dgm:pt>
    <dgm:pt modelId="{AD621B40-3509-47FB-B1EA-80499F51869E}" type="parTrans" cxnId="{D1AB121E-2D7D-41BE-A867-B07AC95639F5}">
      <dgm:prSet/>
      <dgm:spPr/>
      <dgm:t>
        <a:bodyPr/>
        <a:lstStyle/>
        <a:p>
          <a:endParaRPr lang="zh-TW" altLang="en-US"/>
        </a:p>
      </dgm:t>
    </dgm:pt>
    <dgm:pt modelId="{C909D5C5-EFFD-4483-8443-B11B217A0847}" type="sibTrans" cxnId="{D1AB121E-2D7D-41BE-A867-B07AC95639F5}">
      <dgm:prSet/>
      <dgm:spPr/>
      <dgm:t>
        <a:bodyPr/>
        <a:lstStyle/>
        <a:p>
          <a:endParaRPr lang="zh-TW" altLang="en-US"/>
        </a:p>
      </dgm:t>
    </dgm:pt>
    <dgm:pt modelId="{65A6959D-5BB5-44C3-A702-1D82925E990B}">
      <dgm:prSet phldrT="[文字]" custT="1"/>
      <dgm:spPr/>
      <dgm:t>
        <a:bodyPr/>
        <a:lstStyle/>
        <a:p>
          <a:pPr>
            <a:lnSpc>
              <a:spcPts val="2400"/>
            </a:lnSpc>
          </a:pPr>
          <a:r>
            <a:rPr lang="zh-TW" sz="2800" b="0" spc="-100" baseline="0" dirty="0" smtClean="0">
              <a:latin typeface="微軟正黑體" panose="020B0604030504040204" pitchFamily="34" charset="-120"/>
              <a:ea typeface="微軟正黑體" panose="020B0604030504040204" pitchFamily="34" charset="-120"/>
            </a:rPr>
            <a:t>國防知性</a:t>
          </a:r>
          <a:endParaRPr lang="en-US" altLang="zh-TW" sz="2800" b="0" spc="-100" baseline="0" dirty="0" smtClean="0">
            <a:latin typeface="微軟正黑體" panose="020B0604030504040204" pitchFamily="34" charset="-120"/>
            <a:ea typeface="微軟正黑體" panose="020B0604030504040204" pitchFamily="34" charset="-120"/>
          </a:endParaRPr>
        </a:p>
        <a:p>
          <a:pPr>
            <a:lnSpc>
              <a:spcPts val="2400"/>
            </a:lnSpc>
          </a:pPr>
          <a:r>
            <a:rPr lang="zh-TW" sz="2800" b="0" spc="-100" baseline="0" dirty="0" smtClean="0">
              <a:latin typeface="微軟正黑體" panose="020B0604030504040204" pitchFamily="34" charset="-120"/>
              <a:ea typeface="微軟正黑體" panose="020B0604030504040204" pitchFamily="34" charset="-120"/>
            </a:rPr>
            <a:t>之旅</a:t>
          </a:r>
          <a:endParaRPr lang="zh-TW" altLang="en-US" sz="2800" b="0" spc="-100" baseline="0" dirty="0">
            <a:latin typeface="微軟正黑體" panose="020B0604030504040204" pitchFamily="34" charset="-120"/>
            <a:ea typeface="微軟正黑體" panose="020B0604030504040204" pitchFamily="34" charset="-120"/>
          </a:endParaRPr>
        </a:p>
      </dgm:t>
    </dgm:pt>
    <dgm:pt modelId="{52F5B0DC-9CD5-4DE6-B009-1C1364DC8FF4}" type="parTrans" cxnId="{0C2A377A-47CC-4175-98B7-611A3047E744}">
      <dgm:prSet/>
      <dgm:spPr/>
      <dgm:t>
        <a:bodyPr/>
        <a:lstStyle/>
        <a:p>
          <a:pPr>
            <a:lnSpc>
              <a:spcPts val="3000"/>
            </a:lnSpc>
          </a:pPr>
          <a:endParaRPr lang="zh-TW" altLang="en-US" sz="2800" b="0" spc="-100" baseline="0"/>
        </a:p>
      </dgm:t>
    </dgm:pt>
    <dgm:pt modelId="{CBD3C8EF-BDD1-40EC-9EAC-48799A399A10}" type="sibTrans" cxnId="{0C2A377A-47CC-4175-98B7-611A3047E744}">
      <dgm:prSet/>
      <dgm:spPr/>
      <dgm:t>
        <a:bodyPr/>
        <a:lstStyle/>
        <a:p>
          <a:endParaRPr lang="zh-TW" altLang="en-US"/>
        </a:p>
      </dgm:t>
    </dgm:pt>
    <dgm:pt modelId="{7FEF43B7-6CA5-4DFF-9514-B59E1A152BD8}">
      <dgm:prSet phldrT="[文字]" custT="1"/>
      <dgm:spPr/>
      <dgm:t>
        <a:bodyPr/>
        <a:lstStyle/>
        <a:p>
          <a:pPr>
            <a:lnSpc>
              <a:spcPts val="3000"/>
            </a:lnSpc>
          </a:pPr>
          <a:r>
            <a:rPr lang="zh-TW" altLang="en-US" sz="2800" b="0" spc="-100" baseline="0" dirty="0" smtClean="0">
              <a:latin typeface="微軟正黑體" panose="020B0604030504040204" pitchFamily="34" charset="-120"/>
              <a:ea typeface="微軟正黑體" panose="020B0604030504040204" pitchFamily="34" charset="-120"/>
            </a:rPr>
            <a:t>營區開放</a:t>
          </a:r>
          <a:endParaRPr lang="zh-TW" altLang="en-US" sz="2800" b="0" spc="-100" baseline="0" dirty="0">
            <a:latin typeface="微軟正黑體" panose="020B0604030504040204" pitchFamily="34" charset="-120"/>
            <a:ea typeface="微軟正黑體" panose="020B0604030504040204" pitchFamily="34" charset="-120"/>
          </a:endParaRPr>
        </a:p>
      </dgm:t>
    </dgm:pt>
    <dgm:pt modelId="{532987AF-F6BA-4833-9B8E-40CC552DC0D5}" type="parTrans" cxnId="{9E635956-354C-4629-AD61-C4CAC2110085}">
      <dgm:prSet/>
      <dgm:spPr/>
      <dgm:t>
        <a:bodyPr/>
        <a:lstStyle/>
        <a:p>
          <a:pPr>
            <a:lnSpc>
              <a:spcPts val="3000"/>
            </a:lnSpc>
          </a:pPr>
          <a:endParaRPr lang="zh-TW" altLang="en-US" sz="2800" b="0" spc="-100" baseline="0"/>
        </a:p>
      </dgm:t>
    </dgm:pt>
    <dgm:pt modelId="{1BC0332F-F459-407A-B864-D0915E920A2B}" type="sibTrans" cxnId="{9E635956-354C-4629-AD61-C4CAC2110085}">
      <dgm:prSet/>
      <dgm:spPr/>
      <dgm:t>
        <a:bodyPr/>
        <a:lstStyle/>
        <a:p>
          <a:endParaRPr lang="zh-TW" altLang="en-US"/>
        </a:p>
      </dgm:t>
    </dgm:pt>
    <dgm:pt modelId="{F19492EE-F630-4CA6-9361-488A5DA016D0}">
      <dgm:prSet phldrT="[文字]" custT="1"/>
      <dgm:spPr/>
      <dgm:t>
        <a:bodyPr/>
        <a:lstStyle/>
        <a:p>
          <a:pPr>
            <a:lnSpc>
              <a:spcPts val="3000"/>
            </a:lnSpc>
          </a:pPr>
          <a:r>
            <a:rPr lang="zh-TW" altLang="en-US" sz="2800" b="0" spc="-100" baseline="0" dirty="0" smtClean="0">
              <a:latin typeface="微軟正黑體" panose="020B0604030504040204" pitchFamily="34" charset="-120"/>
              <a:ea typeface="微軟正黑體" panose="020B0604030504040204" pitchFamily="34" charset="-120"/>
            </a:rPr>
            <a:t>暑期夏令營</a:t>
          </a:r>
          <a:endParaRPr lang="zh-TW" altLang="en-US" sz="2800" b="0" spc="-100" baseline="0" dirty="0">
            <a:latin typeface="微軟正黑體" panose="020B0604030504040204" pitchFamily="34" charset="-120"/>
            <a:ea typeface="微軟正黑體" panose="020B0604030504040204" pitchFamily="34" charset="-120"/>
          </a:endParaRPr>
        </a:p>
      </dgm:t>
    </dgm:pt>
    <dgm:pt modelId="{6EFFB95F-DA46-4915-9312-954538874E27}" type="parTrans" cxnId="{1895A699-5FCF-40A9-B820-E3D0D00BC75B}">
      <dgm:prSet/>
      <dgm:spPr/>
      <dgm:t>
        <a:bodyPr/>
        <a:lstStyle/>
        <a:p>
          <a:pPr>
            <a:lnSpc>
              <a:spcPts val="3000"/>
            </a:lnSpc>
          </a:pPr>
          <a:endParaRPr lang="zh-TW" altLang="en-US" sz="2800" b="0" spc="-100" baseline="0"/>
        </a:p>
      </dgm:t>
    </dgm:pt>
    <dgm:pt modelId="{D9959105-520D-433F-A693-EAD1F9CC1220}" type="sibTrans" cxnId="{1895A699-5FCF-40A9-B820-E3D0D00BC75B}">
      <dgm:prSet/>
      <dgm:spPr/>
      <dgm:t>
        <a:bodyPr/>
        <a:lstStyle/>
        <a:p>
          <a:endParaRPr lang="zh-TW" altLang="en-US"/>
        </a:p>
      </dgm:t>
    </dgm:pt>
    <dgm:pt modelId="{31249FAC-6511-4915-BF33-8E38D46982EC}">
      <dgm:prSet phldrT="[文字]" custT="1"/>
      <dgm:spPr/>
      <dgm:t>
        <a:bodyPr/>
        <a:lstStyle/>
        <a:p>
          <a:pPr>
            <a:lnSpc>
              <a:spcPts val="3000"/>
            </a:lnSpc>
          </a:pPr>
          <a:r>
            <a:rPr lang="zh-TW" altLang="en-US" sz="2800" b="0" spc="-100" baseline="0" dirty="0" smtClean="0">
              <a:latin typeface="微軟正黑體" panose="020B0604030504040204" pitchFamily="34" charset="-120"/>
              <a:ea typeface="微軟正黑體" panose="020B0604030504040204" pitchFamily="34" charset="-120"/>
            </a:rPr>
            <a:t>專職招募員</a:t>
          </a:r>
          <a:endParaRPr lang="zh-TW" altLang="en-US" sz="2800" b="0" spc="-100" baseline="0" dirty="0">
            <a:latin typeface="微軟正黑體" panose="020B0604030504040204" pitchFamily="34" charset="-120"/>
            <a:ea typeface="微軟正黑體" panose="020B0604030504040204" pitchFamily="34" charset="-120"/>
          </a:endParaRPr>
        </a:p>
      </dgm:t>
    </dgm:pt>
    <dgm:pt modelId="{0AFCBB9B-4E56-476F-96C7-CCE3B7D78DA9}" type="parTrans" cxnId="{53F00DB9-48F1-493E-9EF8-FDAE2BF56AF8}">
      <dgm:prSet/>
      <dgm:spPr/>
      <dgm:t>
        <a:bodyPr/>
        <a:lstStyle/>
        <a:p>
          <a:pPr>
            <a:lnSpc>
              <a:spcPts val="3000"/>
            </a:lnSpc>
          </a:pPr>
          <a:endParaRPr lang="zh-TW" altLang="en-US" sz="2800" b="0" spc="-100" baseline="0"/>
        </a:p>
      </dgm:t>
    </dgm:pt>
    <dgm:pt modelId="{1690351A-1CE9-43C2-937A-5080F7718F83}" type="sibTrans" cxnId="{53F00DB9-48F1-493E-9EF8-FDAE2BF56AF8}">
      <dgm:prSet/>
      <dgm:spPr/>
      <dgm:t>
        <a:bodyPr/>
        <a:lstStyle/>
        <a:p>
          <a:endParaRPr lang="zh-TW" altLang="en-US"/>
        </a:p>
      </dgm:t>
    </dgm:pt>
    <dgm:pt modelId="{A9FD5ECC-304F-4BB9-8E04-CCE3661A3DE1}">
      <dgm:prSet phldrT="[文字]" custT="1"/>
      <dgm:spPr/>
      <dgm:t>
        <a:bodyPr/>
        <a:lstStyle/>
        <a:p>
          <a:pPr>
            <a:lnSpc>
              <a:spcPts val="3000"/>
            </a:lnSpc>
          </a:pPr>
          <a:r>
            <a:rPr lang="zh-TW" altLang="en-US" sz="2800" b="0" spc="-100" baseline="0" dirty="0" smtClean="0">
              <a:latin typeface="微軟正黑體" panose="020B0604030504040204" pitchFamily="34" charset="-120"/>
              <a:ea typeface="微軟正黑體" panose="020B0604030504040204" pitchFamily="34" charset="-120"/>
            </a:rPr>
            <a:t>基層宣導</a:t>
          </a:r>
          <a:endParaRPr lang="zh-TW" altLang="en-US" sz="2800" b="0" spc="-100" baseline="0" dirty="0">
            <a:latin typeface="微軟正黑體" panose="020B0604030504040204" pitchFamily="34" charset="-120"/>
            <a:ea typeface="微軟正黑體" panose="020B0604030504040204" pitchFamily="34" charset="-120"/>
          </a:endParaRPr>
        </a:p>
      </dgm:t>
    </dgm:pt>
    <dgm:pt modelId="{D577E166-D13F-430F-8793-673B742198F7}" type="parTrans" cxnId="{70A1D5C5-4E61-41E3-8258-9FFF389FE34F}">
      <dgm:prSet/>
      <dgm:spPr/>
      <dgm:t>
        <a:bodyPr/>
        <a:lstStyle/>
        <a:p>
          <a:pPr>
            <a:lnSpc>
              <a:spcPts val="3000"/>
            </a:lnSpc>
          </a:pPr>
          <a:endParaRPr lang="zh-TW" altLang="en-US" sz="2800" b="0" spc="-100" baseline="0"/>
        </a:p>
      </dgm:t>
    </dgm:pt>
    <dgm:pt modelId="{8F5A209D-FA1E-401B-93DA-FAB79DF886C4}" type="sibTrans" cxnId="{70A1D5C5-4E61-41E3-8258-9FFF389FE34F}">
      <dgm:prSet/>
      <dgm:spPr/>
      <dgm:t>
        <a:bodyPr/>
        <a:lstStyle/>
        <a:p>
          <a:endParaRPr lang="zh-TW" altLang="en-US"/>
        </a:p>
      </dgm:t>
    </dgm:pt>
    <dgm:pt modelId="{A2ADBD0A-EDD5-45C0-800B-7E07024C4DE9}" type="pres">
      <dgm:prSet presAssocID="{E29002B9-99F8-454E-AEE0-05CA9B6A44CD}" presName="hierChild1" presStyleCnt="0">
        <dgm:presLayoutVars>
          <dgm:chPref val="1"/>
          <dgm:dir/>
          <dgm:animOne val="branch"/>
          <dgm:animLvl val="lvl"/>
          <dgm:resizeHandles/>
        </dgm:presLayoutVars>
      </dgm:prSet>
      <dgm:spPr/>
      <dgm:t>
        <a:bodyPr/>
        <a:lstStyle/>
        <a:p>
          <a:endParaRPr lang="zh-TW" altLang="en-US"/>
        </a:p>
      </dgm:t>
    </dgm:pt>
    <dgm:pt modelId="{FAE6B4BB-2209-454D-9229-DC7450383705}" type="pres">
      <dgm:prSet presAssocID="{527CA040-1B5C-4550-BA55-F4D7D258F1A3}" presName="hierRoot1" presStyleCnt="0"/>
      <dgm:spPr/>
    </dgm:pt>
    <dgm:pt modelId="{9542BF04-C2A9-4EA9-BDF8-776B03E0E057}" type="pres">
      <dgm:prSet presAssocID="{527CA040-1B5C-4550-BA55-F4D7D258F1A3}" presName="composite" presStyleCnt="0"/>
      <dgm:spPr/>
    </dgm:pt>
    <dgm:pt modelId="{8A739AEE-AF32-4A5F-A5DE-15318A9E7EBB}" type="pres">
      <dgm:prSet presAssocID="{527CA040-1B5C-4550-BA55-F4D7D258F1A3}" presName="background" presStyleLbl="node0" presStyleIdx="0" presStyleCnt="1"/>
      <dgm:spPr/>
    </dgm:pt>
    <dgm:pt modelId="{2A70F48B-3768-4700-A12A-010DC8900E5F}" type="pres">
      <dgm:prSet presAssocID="{527CA040-1B5C-4550-BA55-F4D7D258F1A3}" presName="text" presStyleLbl="fgAcc0" presStyleIdx="0" presStyleCnt="1" custScaleX="124752" custLinFactNeighborX="-1001" custLinFactNeighborY="90">
        <dgm:presLayoutVars>
          <dgm:chPref val="3"/>
        </dgm:presLayoutVars>
      </dgm:prSet>
      <dgm:spPr/>
      <dgm:t>
        <a:bodyPr/>
        <a:lstStyle/>
        <a:p>
          <a:endParaRPr lang="zh-TW" altLang="en-US"/>
        </a:p>
      </dgm:t>
    </dgm:pt>
    <dgm:pt modelId="{B4F0314C-0D5A-4F8F-9578-CF33FAC31AD9}" type="pres">
      <dgm:prSet presAssocID="{527CA040-1B5C-4550-BA55-F4D7D258F1A3}" presName="hierChild2" presStyleCnt="0"/>
      <dgm:spPr/>
    </dgm:pt>
    <dgm:pt modelId="{6B58C49A-034F-4F39-8D3E-56C080D91985}" type="pres">
      <dgm:prSet presAssocID="{52F5B0DC-9CD5-4DE6-B009-1C1364DC8FF4}" presName="Name10" presStyleLbl="parChTrans1D2" presStyleIdx="0" presStyleCnt="2"/>
      <dgm:spPr/>
      <dgm:t>
        <a:bodyPr/>
        <a:lstStyle/>
        <a:p>
          <a:endParaRPr lang="zh-TW" altLang="en-US"/>
        </a:p>
      </dgm:t>
    </dgm:pt>
    <dgm:pt modelId="{A8F66DB2-ECC8-491A-B1BE-8889305B4155}" type="pres">
      <dgm:prSet presAssocID="{65A6959D-5BB5-44C3-A702-1D82925E990B}" presName="hierRoot2" presStyleCnt="0"/>
      <dgm:spPr/>
    </dgm:pt>
    <dgm:pt modelId="{7193BD6D-2E88-4B8E-AF0B-8E784813C392}" type="pres">
      <dgm:prSet presAssocID="{65A6959D-5BB5-44C3-A702-1D82925E990B}" presName="composite2" presStyleCnt="0"/>
      <dgm:spPr/>
    </dgm:pt>
    <dgm:pt modelId="{3E6F60B6-4511-4A0D-B8A0-013BB20C09F3}" type="pres">
      <dgm:prSet presAssocID="{65A6959D-5BB5-44C3-A702-1D82925E990B}" presName="background2" presStyleLbl="node2" presStyleIdx="0" presStyleCnt="2"/>
      <dgm:spPr/>
    </dgm:pt>
    <dgm:pt modelId="{8EDFE1EF-0EF2-4D58-8D8B-5588D5D9611C}" type="pres">
      <dgm:prSet presAssocID="{65A6959D-5BB5-44C3-A702-1D82925E990B}" presName="text2" presStyleLbl="fgAcc2" presStyleIdx="0" presStyleCnt="2" custScaleX="126979">
        <dgm:presLayoutVars>
          <dgm:chPref val="3"/>
        </dgm:presLayoutVars>
      </dgm:prSet>
      <dgm:spPr/>
      <dgm:t>
        <a:bodyPr/>
        <a:lstStyle/>
        <a:p>
          <a:endParaRPr lang="zh-TW" altLang="en-US"/>
        </a:p>
      </dgm:t>
    </dgm:pt>
    <dgm:pt modelId="{0608DFB4-B76D-4514-8EDC-269F15BB0529}" type="pres">
      <dgm:prSet presAssocID="{65A6959D-5BB5-44C3-A702-1D82925E990B}" presName="hierChild3" presStyleCnt="0"/>
      <dgm:spPr/>
    </dgm:pt>
    <dgm:pt modelId="{B4AE7282-8A26-4110-A782-82E45516AF12}" type="pres">
      <dgm:prSet presAssocID="{532987AF-F6BA-4833-9B8E-40CC552DC0D5}" presName="Name17" presStyleLbl="parChTrans1D3" presStyleIdx="0" presStyleCnt="3"/>
      <dgm:spPr/>
      <dgm:t>
        <a:bodyPr/>
        <a:lstStyle/>
        <a:p>
          <a:endParaRPr lang="zh-TW" altLang="en-US"/>
        </a:p>
      </dgm:t>
    </dgm:pt>
    <dgm:pt modelId="{173E9337-B98A-44E0-8B00-DCB54BDCFDF9}" type="pres">
      <dgm:prSet presAssocID="{7FEF43B7-6CA5-4DFF-9514-B59E1A152BD8}" presName="hierRoot3" presStyleCnt="0"/>
      <dgm:spPr/>
    </dgm:pt>
    <dgm:pt modelId="{BFC8E5D2-980A-49FB-AB3C-7D07A13536C9}" type="pres">
      <dgm:prSet presAssocID="{7FEF43B7-6CA5-4DFF-9514-B59E1A152BD8}" presName="composite3" presStyleCnt="0"/>
      <dgm:spPr/>
    </dgm:pt>
    <dgm:pt modelId="{185D00B8-145C-4CF9-A660-998B117CF377}" type="pres">
      <dgm:prSet presAssocID="{7FEF43B7-6CA5-4DFF-9514-B59E1A152BD8}" presName="background3" presStyleLbl="node3" presStyleIdx="0" presStyleCnt="3"/>
      <dgm:spPr/>
    </dgm:pt>
    <dgm:pt modelId="{7D111523-17AF-4CE0-B962-85C236CA529F}" type="pres">
      <dgm:prSet presAssocID="{7FEF43B7-6CA5-4DFF-9514-B59E1A152BD8}" presName="text3" presStyleLbl="fgAcc3" presStyleIdx="0" presStyleCnt="3" custScaleX="126400">
        <dgm:presLayoutVars>
          <dgm:chPref val="3"/>
        </dgm:presLayoutVars>
      </dgm:prSet>
      <dgm:spPr/>
      <dgm:t>
        <a:bodyPr/>
        <a:lstStyle/>
        <a:p>
          <a:endParaRPr lang="zh-TW" altLang="en-US"/>
        </a:p>
      </dgm:t>
    </dgm:pt>
    <dgm:pt modelId="{D7B5B89D-4E0B-4AA3-9EDC-DAA4C9EAF1A3}" type="pres">
      <dgm:prSet presAssocID="{7FEF43B7-6CA5-4DFF-9514-B59E1A152BD8}" presName="hierChild4" presStyleCnt="0"/>
      <dgm:spPr/>
    </dgm:pt>
    <dgm:pt modelId="{FAB6CCDE-EF1A-4B73-80BA-F1006387C828}" type="pres">
      <dgm:prSet presAssocID="{6EFFB95F-DA46-4915-9312-954538874E27}" presName="Name17" presStyleLbl="parChTrans1D3" presStyleIdx="1" presStyleCnt="3"/>
      <dgm:spPr/>
      <dgm:t>
        <a:bodyPr/>
        <a:lstStyle/>
        <a:p>
          <a:endParaRPr lang="zh-TW" altLang="en-US"/>
        </a:p>
      </dgm:t>
    </dgm:pt>
    <dgm:pt modelId="{C38F5E7F-730F-457F-A2B1-2129B91E7D98}" type="pres">
      <dgm:prSet presAssocID="{F19492EE-F630-4CA6-9361-488A5DA016D0}" presName="hierRoot3" presStyleCnt="0"/>
      <dgm:spPr/>
    </dgm:pt>
    <dgm:pt modelId="{0D13CC1A-681D-432C-96DE-0A6251A30E7C}" type="pres">
      <dgm:prSet presAssocID="{F19492EE-F630-4CA6-9361-488A5DA016D0}" presName="composite3" presStyleCnt="0"/>
      <dgm:spPr/>
    </dgm:pt>
    <dgm:pt modelId="{92C425AB-7626-4AA2-AFF1-A408B439C154}" type="pres">
      <dgm:prSet presAssocID="{F19492EE-F630-4CA6-9361-488A5DA016D0}" presName="background3" presStyleLbl="node3" presStyleIdx="1" presStyleCnt="3"/>
      <dgm:spPr/>
    </dgm:pt>
    <dgm:pt modelId="{3A0286F9-DCC2-4EBF-B7D7-B0F71C92D406}" type="pres">
      <dgm:prSet presAssocID="{F19492EE-F630-4CA6-9361-488A5DA016D0}" presName="text3" presStyleLbl="fgAcc3" presStyleIdx="1" presStyleCnt="3" custScaleX="124525">
        <dgm:presLayoutVars>
          <dgm:chPref val="3"/>
        </dgm:presLayoutVars>
      </dgm:prSet>
      <dgm:spPr/>
      <dgm:t>
        <a:bodyPr/>
        <a:lstStyle/>
        <a:p>
          <a:endParaRPr lang="zh-TW" altLang="en-US"/>
        </a:p>
      </dgm:t>
    </dgm:pt>
    <dgm:pt modelId="{D78D331C-5120-478B-AADB-E253AEFA5026}" type="pres">
      <dgm:prSet presAssocID="{F19492EE-F630-4CA6-9361-488A5DA016D0}" presName="hierChild4" presStyleCnt="0"/>
      <dgm:spPr/>
    </dgm:pt>
    <dgm:pt modelId="{2FB4B19C-4979-4BC9-B86E-1AA02FC5D48A}" type="pres">
      <dgm:prSet presAssocID="{0AFCBB9B-4E56-476F-96C7-CCE3B7D78DA9}" presName="Name10" presStyleLbl="parChTrans1D2" presStyleIdx="1" presStyleCnt="2"/>
      <dgm:spPr/>
      <dgm:t>
        <a:bodyPr/>
        <a:lstStyle/>
        <a:p>
          <a:endParaRPr lang="zh-TW" altLang="en-US"/>
        </a:p>
      </dgm:t>
    </dgm:pt>
    <dgm:pt modelId="{9461A1DD-A9D1-4D95-9E2B-DD9ED1425B92}" type="pres">
      <dgm:prSet presAssocID="{31249FAC-6511-4915-BF33-8E38D46982EC}" presName="hierRoot2" presStyleCnt="0"/>
      <dgm:spPr/>
    </dgm:pt>
    <dgm:pt modelId="{D6E3B9E0-8346-45A1-B753-B1C843FD0B15}" type="pres">
      <dgm:prSet presAssocID="{31249FAC-6511-4915-BF33-8E38D46982EC}" presName="composite2" presStyleCnt="0"/>
      <dgm:spPr/>
    </dgm:pt>
    <dgm:pt modelId="{FFFD92A0-55CD-4C51-81E9-86F41A63C96C}" type="pres">
      <dgm:prSet presAssocID="{31249FAC-6511-4915-BF33-8E38D46982EC}" presName="background2" presStyleLbl="node2" presStyleIdx="1" presStyleCnt="2"/>
      <dgm:spPr/>
    </dgm:pt>
    <dgm:pt modelId="{3E516EB3-7ED2-448F-A732-A94C24738B24}" type="pres">
      <dgm:prSet presAssocID="{31249FAC-6511-4915-BF33-8E38D46982EC}" presName="text2" presStyleLbl="fgAcc2" presStyleIdx="1" presStyleCnt="2" custScaleX="125859">
        <dgm:presLayoutVars>
          <dgm:chPref val="3"/>
        </dgm:presLayoutVars>
      </dgm:prSet>
      <dgm:spPr/>
      <dgm:t>
        <a:bodyPr/>
        <a:lstStyle/>
        <a:p>
          <a:endParaRPr lang="zh-TW" altLang="en-US"/>
        </a:p>
      </dgm:t>
    </dgm:pt>
    <dgm:pt modelId="{F15BFC77-FF8E-4A57-81B7-11FA38B25AC6}" type="pres">
      <dgm:prSet presAssocID="{31249FAC-6511-4915-BF33-8E38D46982EC}" presName="hierChild3" presStyleCnt="0"/>
      <dgm:spPr/>
    </dgm:pt>
    <dgm:pt modelId="{E5627A59-C392-48C6-B96D-AC2F25F60887}" type="pres">
      <dgm:prSet presAssocID="{D577E166-D13F-430F-8793-673B742198F7}" presName="Name17" presStyleLbl="parChTrans1D3" presStyleIdx="2" presStyleCnt="3"/>
      <dgm:spPr/>
      <dgm:t>
        <a:bodyPr/>
        <a:lstStyle/>
        <a:p>
          <a:endParaRPr lang="zh-TW" altLang="en-US"/>
        </a:p>
      </dgm:t>
    </dgm:pt>
    <dgm:pt modelId="{44C84190-15C2-4F8C-8A92-F56D1E3F178D}" type="pres">
      <dgm:prSet presAssocID="{A9FD5ECC-304F-4BB9-8E04-CCE3661A3DE1}" presName="hierRoot3" presStyleCnt="0"/>
      <dgm:spPr/>
    </dgm:pt>
    <dgm:pt modelId="{601766DF-D806-4816-85E0-C65501F627F6}" type="pres">
      <dgm:prSet presAssocID="{A9FD5ECC-304F-4BB9-8E04-CCE3661A3DE1}" presName="composite3" presStyleCnt="0"/>
      <dgm:spPr/>
    </dgm:pt>
    <dgm:pt modelId="{12C63899-8E85-438B-B33F-A4B49DCFD5CC}" type="pres">
      <dgm:prSet presAssocID="{A9FD5ECC-304F-4BB9-8E04-CCE3661A3DE1}" presName="background3" presStyleLbl="node3" presStyleIdx="2" presStyleCnt="3"/>
      <dgm:spPr/>
    </dgm:pt>
    <dgm:pt modelId="{D3B375E7-8F49-44D4-8916-CCE958006DB2}" type="pres">
      <dgm:prSet presAssocID="{A9FD5ECC-304F-4BB9-8E04-CCE3661A3DE1}" presName="text3" presStyleLbl="fgAcc3" presStyleIdx="2" presStyleCnt="3" custScaleX="125859">
        <dgm:presLayoutVars>
          <dgm:chPref val="3"/>
        </dgm:presLayoutVars>
      </dgm:prSet>
      <dgm:spPr/>
      <dgm:t>
        <a:bodyPr/>
        <a:lstStyle/>
        <a:p>
          <a:endParaRPr lang="zh-TW" altLang="en-US"/>
        </a:p>
      </dgm:t>
    </dgm:pt>
    <dgm:pt modelId="{46C149FF-1300-4623-884B-023A95957F1A}" type="pres">
      <dgm:prSet presAssocID="{A9FD5ECC-304F-4BB9-8E04-CCE3661A3DE1}" presName="hierChild4" presStyleCnt="0"/>
      <dgm:spPr/>
    </dgm:pt>
  </dgm:ptLst>
  <dgm:cxnLst>
    <dgm:cxn modelId="{5E30DF09-4FA4-421A-BEE7-E9EE0DE626F9}" type="presOf" srcId="{E29002B9-99F8-454E-AEE0-05CA9B6A44CD}" destId="{A2ADBD0A-EDD5-45C0-800B-7E07024C4DE9}" srcOrd="0" destOrd="0" presId="urn:microsoft.com/office/officeart/2005/8/layout/hierarchy1"/>
    <dgm:cxn modelId="{1D6214DB-2E37-4F61-8C34-0C64653C4E4B}" type="presOf" srcId="{F19492EE-F630-4CA6-9361-488A5DA016D0}" destId="{3A0286F9-DCC2-4EBF-B7D7-B0F71C92D406}" srcOrd="0" destOrd="0" presId="urn:microsoft.com/office/officeart/2005/8/layout/hierarchy1"/>
    <dgm:cxn modelId="{70A1D5C5-4E61-41E3-8258-9FFF389FE34F}" srcId="{31249FAC-6511-4915-BF33-8E38D46982EC}" destId="{A9FD5ECC-304F-4BB9-8E04-CCE3661A3DE1}" srcOrd="0" destOrd="0" parTransId="{D577E166-D13F-430F-8793-673B742198F7}" sibTransId="{8F5A209D-FA1E-401B-93DA-FAB79DF886C4}"/>
    <dgm:cxn modelId="{84386BDB-AE8E-4CA6-88D0-5EC7B4C35E46}" type="presOf" srcId="{31249FAC-6511-4915-BF33-8E38D46982EC}" destId="{3E516EB3-7ED2-448F-A732-A94C24738B24}" srcOrd="0" destOrd="0" presId="urn:microsoft.com/office/officeart/2005/8/layout/hierarchy1"/>
    <dgm:cxn modelId="{25B0C434-465E-4143-80BB-A80C024897F4}" type="presOf" srcId="{0AFCBB9B-4E56-476F-96C7-CCE3B7D78DA9}" destId="{2FB4B19C-4979-4BC9-B86E-1AA02FC5D48A}" srcOrd="0" destOrd="0" presId="urn:microsoft.com/office/officeart/2005/8/layout/hierarchy1"/>
    <dgm:cxn modelId="{CFD7C533-8E24-4603-ACAC-DCA753E6A2C1}" type="presOf" srcId="{6EFFB95F-DA46-4915-9312-954538874E27}" destId="{FAB6CCDE-EF1A-4B73-80BA-F1006387C828}" srcOrd="0" destOrd="0" presId="urn:microsoft.com/office/officeart/2005/8/layout/hierarchy1"/>
    <dgm:cxn modelId="{D1AB121E-2D7D-41BE-A867-B07AC95639F5}" srcId="{E29002B9-99F8-454E-AEE0-05CA9B6A44CD}" destId="{527CA040-1B5C-4550-BA55-F4D7D258F1A3}" srcOrd="0" destOrd="0" parTransId="{AD621B40-3509-47FB-B1EA-80499F51869E}" sibTransId="{C909D5C5-EFFD-4483-8443-B11B217A0847}"/>
    <dgm:cxn modelId="{9E635956-354C-4629-AD61-C4CAC2110085}" srcId="{65A6959D-5BB5-44C3-A702-1D82925E990B}" destId="{7FEF43B7-6CA5-4DFF-9514-B59E1A152BD8}" srcOrd="0" destOrd="0" parTransId="{532987AF-F6BA-4833-9B8E-40CC552DC0D5}" sibTransId="{1BC0332F-F459-407A-B864-D0915E920A2B}"/>
    <dgm:cxn modelId="{53F00DB9-48F1-493E-9EF8-FDAE2BF56AF8}" srcId="{527CA040-1B5C-4550-BA55-F4D7D258F1A3}" destId="{31249FAC-6511-4915-BF33-8E38D46982EC}" srcOrd="1" destOrd="0" parTransId="{0AFCBB9B-4E56-476F-96C7-CCE3B7D78DA9}" sibTransId="{1690351A-1CE9-43C2-937A-5080F7718F83}"/>
    <dgm:cxn modelId="{37A8FE29-23B4-47BF-B6B4-E3D039C59F24}" type="presOf" srcId="{532987AF-F6BA-4833-9B8E-40CC552DC0D5}" destId="{B4AE7282-8A26-4110-A782-82E45516AF12}" srcOrd="0" destOrd="0" presId="urn:microsoft.com/office/officeart/2005/8/layout/hierarchy1"/>
    <dgm:cxn modelId="{684E5226-2697-4CD1-ABB3-773174D26951}" type="presOf" srcId="{65A6959D-5BB5-44C3-A702-1D82925E990B}" destId="{8EDFE1EF-0EF2-4D58-8D8B-5588D5D9611C}" srcOrd="0" destOrd="0" presId="urn:microsoft.com/office/officeart/2005/8/layout/hierarchy1"/>
    <dgm:cxn modelId="{1895A699-5FCF-40A9-B820-E3D0D00BC75B}" srcId="{65A6959D-5BB5-44C3-A702-1D82925E990B}" destId="{F19492EE-F630-4CA6-9361-488A5DA016D0}" srcOrd="1" destOrd="0" parTransId="{6EFFB95F-DA46-4915-9312-954538874E27}" sibTransId="{D9959105-520D-433F-A693-EAD1F9CC1220}"/>
    <dgm:cxn modelId="{0C2A377A-47CC-4175-98B7-611A3047E744}" srcId="{527CA040-1B5C-4550-BA55-F4D7D258F1A3}" destId="{65A6959D-5BB5-44C3-A702-1D82925E990B}" srcOrd="0" destOrd="0" parTransId="{52F5B0DC-9CD5-4DE6-B009-1C1364DC8FF4}" sibTransId="{CBD3C8EF-BDD1-40EC-9EAC-48799A399A10}"/>
    <dgm:cxn modelId="{2F154CA5-1D7C-4B4D-9AFF-03DFEF4AC052}" type="presOf" srcId="{527CA040-1B5C-4550-BA55-F4D7D258F1A3}" destId="{2A70F48B-3768-4700-A12A-010DC8900E5F}" srcOrd="0" destOrd="0" presId="urn:microsoft.com/office/officeart/2005/8/layout/hierarchy1"/>
    <dgm:cxn modelId="{E43C0D4C-7528-4124-B7E4-F05CEF22E3B6}" type="presOf" srcId="{D577E166-D13F-430F-8793-673B742198F7}" destId="{E5627A59-C392-48C6-B96D-AC2F25F60887}" srcOrd="0" destOrd="0" presId="urn:microsoft.com/office/officeart/2005/8/layout/hierarchy1"/>
    <dgm:cxn modelId="{DF5852E8-4E89-4660-8A6F-91EBB0C2AA8C}" type="presOf" srcId="{52F5B0DC-9CD5-4DE6-B009-1C1364DC8FF4}" destId="{6B58C49A-034F-4F39-8D3E-56C080D91985}" srcOrd="0" destOrd="0" presId="urn:microsoft.com/office/officeart/2005/8/layout/hierarchy1"/>
    <dgm:cxn modelId="{AD41C06B-A2ED-4EDB-B726-84CC8F0DA23B}" type="presOf" srcId="{7FEF43B7-6CA5-4DFF-9514-B59E1A152BD8}" destId="{7D111523-17AF-4CE0-B962-85C236CA529F}" srcOrd="0" destOrd="0" presId="urn:microsoft.com/office/officeart/2005/8/layout/hierarchy1"/>
    <dgm:cxn modelId="{035C1D01-BCAA-4CD6-9B9A-6A9BE68F9B10}" type="presOf" srcId="{A9FD5ECC-304F-4BB9-8E04-CCE3661A3DE1}" destId="{D3B375E7-8F49-44D4-8916-CCE958006DB2}" srcOrd="0" destOrd="0" presId="urn:microsoft.com/office/officeart/2005/8/layout/hierarchy1"/>
    <dgm:cxn modelId="{C37E8AA2-DF65-47E5-BC67-5364E75E58D5}" type="presParOf" srcId="{A2ADBD0A-EDD5-45C0-800B-7E07024C4DE9}" destId="{FAE6B4BB-2209-454D-9229-DC7450383705}" srcOrd="0" destOrd="0" presId="urn:microsoft.com/office/officeart/2005/8/layout/hierarchy1"/>
    <dgm:cxn modelId="{9B816A15-8401-4262-9691-C70CDF81BD4B}" type="presParOf" srcId="{FAE6B4BB-2209-454D-9229-DC7450383705}" destId="{9542BF04-C2A9-4EA9-BDF8-776B03E0E057}" srcOrd="0" destOrd="0" presId="urn:microsoft.com/office/officeart/2005/8/layout/hierarchy1"/>
    <dgm:cxn modelId="{D38AD10A-934C-48A0-BDC9-0AF377F59006}" type="presParOf" srcId="{9542BF04-C2A9-4EA9-BDF8-776B03E0E057}" destId="{8A739AEE-AF32-4A5F-A5DE-15318A9E7EBB}" srcOrd="0" destOrd="0" presId="urn:microsoft.com/office/officeart/2005/8/layout/hierarchy1"/>
    <dgm:cxn modelId="{49BE968D-D886-4267-9790-C205D3DA6436}" type="presParOf" srcId="{9542BF04-C2A9-4EA9-BDF8-776B03E0E057}" destId="{2A70F48B-3768-4700-A12A-010DC8900E5F}" srcOrd="1" destOrd="0" presId="urn:microsoft.com/office/officeart/2005/8/layout/hierarchy1"/>
    <dgm:cxn modelId="{F9941DD4-AB68-4787-A5B7-0295828441E6}" type="presParOf" srcId="{FAE6B4BB-2209-454D-9229-DC7450383705}" destId="{B4F0314C-0D5A-4F8F-9578-CF33FAC31AD9}" srcOrd="1" destOrd="0" presId="urn:microsoft.com/office/officeart/2005/8/layout/hierarchy1"/>
    <dgm:cxn modelId="{F30A396F-03D5-49A8-9E9B-F00D82C5D28D}" type="presParOf" srcId="{B4F0314C-0D5A-4F8F-9578-CF33FAC31AD9}" destId="{6B58C49A-034F-4F39-8D3E-56C080D91985}" srcOrd="0" destOrd="0" presId="urn:microsoft.com/office/officeart/2005/8/layout/hierarchy1"/>
    <dgm:cxn modelId="{3458D28A-4115-4C5C-961F-E754C8065A3C}" type="presParOf" srcId="{B4F0314C-0D5A-4F8F-9578-CF33FAC31AD9}" destId="{A8F66DB2-ECC8-491A-B1BE-8889305B4155}" srcOrd="1" destOrd="0" presId="urn:microsoft.com/office/officeart/2005/8/layout/hierarchy1"/>
    <dgm:cxn modelId="{6CB051AF-C99A-45C9-A395-78DA0CBF4C16}" type="presParOf" srcId="{A8F66DB2-ECC8-491A-B1BE-8889305B4155}" destId="{7193BD6D-2E88-4B8E-AF0B-8E784813C392}" srcOrd="0" destOrd="0" presId="urn:microsoft.com/office/officeart/2005/8/layout/hierarchy1"/>
    <dgm:cxn modelId="{C15084E0-59F0-4052-A121-A8B162348498}" type="presParOf" srcId="{7193BD6D-2E88-4B8E-AF0B-8E784813C392}" destId="{3E6F60B6-4511-4A0D-B8A0-013BB20C09F3}" srcOrd="0" destOrd="0" presId="urn:microsoft.com/office/officeart/2005/8/layout/hierarchy1"/>
    <dgm:cxn modelId="{52FDC0B8-4DA8-4214-8457-1C08107C9562}" type="presParOf" srcId="{7193BD6D-2E88-4B8E-AF0B-8E784813C392}" destId="{8EDFE1EF-0EF2-4D58-8D8B-5588D5D9611C}" srcOrd="1" destOrd="0" presId="urn:microsoft.com/office/officeart/2005/8/layout/hierarchy1"/>
    <dgm:cxn modelId="{67EE619C-2A04-478C-80ED-C145DE66321C}" type="presParOf" srcId="{A8F66DB2-ECC8-491A-B1BE-8889305B4155}" destId="{0608DFB4-B76D-4514-8EDC-269F15BB0529}" srcOrd="1" destOrd="0" presId="urn:microsoft.com/office/officeart/2005/8/layout/hierarchy1"/>
    <dgm:cxn modelId="{D498B708-9C5D-485F-84E1-0D241499A482}" type="presParOf" srcId="{0608DFB4-B76D-4514-8EDC-269F15BB0529}" destId="{B4AE7282-8A26-4110-A782-82E45516AF12}" srcOrd="0" destOrd="0" presId="urn:microsoft.com/office/officeart/2005/8/layout/hierarchy1"/>
    <dgm:cxn modelId="{8C404E54-CB67-4509-9A76-EF85A33D0B63}" type="presParOf" srcId="{0608DFB4-B76D-4514-8EDC-269F15BB0529}" destId="{173E9337-B98A-44E0-8B00-DCB54BDCFDF9}" srcOrd="1" destOrd="0" presId="urn:microsoft.com/office/officeart/2005/8/layout/hierarchy1"/>
    <dgm:cxn modelId="{CBB5A736-A205-409F-9680-4E24236B7EC3}" type="presParOf" srcId="{173E9337-B98A-44E0-8B00-DCB54BDCFDF9}" destId="{BFC8E5D2-980A-49FB-AB3C-7D07A13536C9}" srcOrd="0" destOrd="0" presId="urn:microsoft.com/office/officeart/2005/8/layout/hierarchy1"/>
    <dgm:cxn modelId="{4F2D26F4-7FD7-4D18-ADD8-4A07FE836615}" type="presParOf" srcId="{BFC8E5D2-980A-49FB-AB3C-7D07A13536C9}" destId="{185D00B8-145C-4CF9-A660-998B117CF377}" srcOrd="0" destOrd="0" presId="urn:microsoft.com/office/officeart/2005/8/layout/hierarchy1"/>
    <dgm:cxn modelId="{2670118B-7A44-4179-83DF-8BDA019AA7FD}" type="presParOf" srcId="{BFC8E5D2-980A-49FB-AB3C-7D07A13536C9}" destId="{7D111523-17AF-4CE0-B962-85C236CA529F}" srcOrd="1" destOrd="0" presId="urn:microsoft.com/office/officeart/2005/8/layout/hierarchy1"/>
    <dgm:cxn modelId="{BB2E2CB1-8261-44EE-A2FA-8EA05D406381}" type="presParOf" srcId="{173E9337-B98A-44E0-8B00-DCB54BDCFDF9}" destId="{D7B5B89D-4E0B-4AA3-9EDC-DAA4C9EAF1A3}" srcOrd="1" destOrd="0" presId="urn:microsoft.com/office/officeart/2005/8/layout/hierarchy1"/>
    <dgm:cxn modelId="{7503B408-49DC-4823-8FEA-7A188EDA5EAA}" type="presParOf" srcId="{0608DFB4-B76D-4514-8EDC-269F15BB0529}" destId="{FAB6CCDE-EF1A-4B73-80BA-F1006387C828}" srcOrd="2" destOrd="0" presId="urn:microsoft.com/office/officeart/2005/8/layout/hierarchy1"/>
    <dgm:cxn modelId="{237778BC-268B-491D-9117-E175DA856465}" type="presParOf" srcId="{0608DFB4-B76D-4514-8EDC-269F15BB0529}" destId="{C38F5E7F-730F-457F-A2B1-2129B91E7D98}" srcOrd="3" destOrd="0" presId="urn:microsoft.com/office/officeart/2005/8/layout/hierarchy1"/>
    <dgm:cxn modelId="{69E0366E-7AFA-4088-AF8A-974DADC6FF24}" type="presParOf" srcId="{C38F5E7F-730F-457F-A2B1-2129B91E7D98}" destId="{0D13CC1A-681D-432C-96DE-0A6251A30E7C}" srcOrd="0" destOrd="0" presId="urn:microsoft.com/office/officeart/2005/8/layout/hierarchy1"/>
    <dgm:cxn modelId="{4129DC95-B3A9-4373-9D9E-DC4A0FFC0192}" type="presParOf" srcId="{0D13CC1A-681D-432C-96DE-0A6251A30E7C}" destId="{92C425AB-7626-4AA2-AFF1-A408B439C154}" srcOrd="0" destOrd="0" presId="urn:microsoft.com/office/officeart/2005/8/layout/hierarchy1"/>
    <dgm:cxn modelId="{4E7D3FAF-3C60-4475-910F-CF54091E90C0}" type="presParOf" srcId="{0D13CC1A-681D-432C-96DE-0A6251A30E7C}" destId="{3A0286F9-DCC2-4EBF-B7D7-B0F71C92D406}" srcOrd="1" destOrd="0" presId="urn:microsoft.com/office/officeart/2005/8/layout/hierarchy1"/>
    <dgm:cxn modelId="{7C7A5ED6-A5D8-447F-8964-1DF62364F0B3}" type="presParOf" srcId="{C38F5E7F-730F-457F-A2B1-2129B91E7D98}" destId="{D78D331C-5120-478B-AADB-E253AEFA5026}" srcOrd="1" destOrd="0" presId="urn:microsoft.com/office/officeart/2005/8/layout/hierarchy1"/>
    <dgm:cxn modelId="{1014691F-573B-49BE-B5B6-72EBF8B5884D}" type="presParOf" srcId="{B4F0314C-0D5A-4F8F-9578-CF33FAC31AD9}" destId="{2FB4B19C-4979-4BC9-B86E-1AA02FC5D48A}" srcOrd="2" destOrd="0" presId="urn:microsoft.com/office/officeart/2005/8/layout/hierarchy1"/>
    <dgm:cxn modelId="{2C527164-A743-484B-83D5-0F736E3F49D3}" type="presParOf" srcId="{B4F0314C-0D5A-4F8F-9578-CF33FAC31AD9}" destId="{9461A1DD-A9D1-4D95-9E2B-DD9ED1425B92}" srcOrd="3" destOrd="0" presId="urn:microsoft.com/office/officeart/2005/8/layout/hierarchy1"/>
    <dgm:cxn modelId="{A428E46B-1BE5-4BD5-953D-46CEE6E1298E}" type="presParOf" srcId="{9461A1DD-A9D1-4D95-9E2B-DD9ED1425B92}" destId="{D6E3B9E0-8346-45A1-B753-B1C843FD0B15}" srcOrd="0" destOrd="0" presId="urn:microsoft.com/office/officeart/2005/8/layout/hierarchy1"/>
    <dgm:cxn modelId="{A698EBFE-F666-4D0A-BF7C-0143EBD667E1}" type="presParOf" srcId="{D6E3B9E0-8346-45A1-B753-B1C843FD0B15}" destId="{FFFD92A0-55CD-4C51-81E9-86F41A63C96C}" srcOrd="0" destOrd="0" presId="urn:microsoft.com/office/officeart/2005/8/layout/hierarchy1"/>
    <dgm:cxn modelId="{A46DDE07-8394-4837-A6A3-377D0D5F7557}" type="presParOf" srcId="{D6E3B9E0-8346-45A1-B753-B1C843FD0B15}" destId="{3E516EB3-7ED2-448F-A732-A94C24738B24}" srcOrd="1" destOrd="0" presId="urn:microsoft.com/office/officeart/2005/8/layout/hierarchy1"/>
    <dgm:cxn modelId="{80FA867D-7A51-4E58-B62C-7AFDC25A18B3}" type="presParOf" srcId="{9461A1DD-A9D1-4D95-9E2B-DD9ED1425B92}" destId="{F15BFC77-FF8E-4A57-81B7-11FA38B25AC6}" srcOrd="1" destOrd="0" presId="urn:microsoft.com/office/officeart/2005/8/layout/hierarchy1"/>
    <dgm:cxn modelId="{E85AA22F-105C-48ED-955C-24B5F5AA4E94}" type="presParOf" srcId="{F15BFC77-FF8E-4A57-81B7-11FA38B25AC6}" destId="{E5627A59-C392-48C6-B96D-AC2F25F60887}" srcOrd="0" destOrd="0" presId="urn:microsoft.com/office/officeart/2005/8/layout/hierarchy1"/>
    <dgm:cxn modelId="{1F25636D-412C-4CCE-9C3D-0B14E090E57B}" type="presParOf" srcId="{F15BFC77-FF8E-4A57-81B7-11FA38B25AC6}" destId="{44C84190-15C2-4F8C-8A92-F56D1E3F178D}" srcOrd="1" destOrd="0" presId="urn:microsoft.com/office/officeart/2005/8/layout/hierarchy1"/>
    <dgm:cxn modelId="{40458999-3C21-405B-A126-0989659B12A3}" type="presParOf" srcId="{44C84190-15C2-4F8C-8A92-F56D1E3F178D}" destId="{601766DF-D806-4816-85E0-C65501F627F6}" srcOrd="0" destOrd="0" presId="urn:microsoft.com/office/officeart/2005/8/layout/hierarchy1"/>
    <dgm:cxn modelId="{0D61EBAE-0307-4DBD-B286-8C3089F4BE2E}" type="presParOf" srcId="{601766DF-D806-4816-85E0-C65501F627F6}" destId="{12C63899-8E85-438B-B33F-A4B49DCFD5CC}" srcOrd="0" destOrd="0" presId="urn:microsoft.com/office/officeart/2005/8/layout/hierarchy1"/>
    <dgm:cxn modelId="{FE81D60A-D1A7-475D-9B74-74E90AC9F46E}" type="presParOf" srcId="{601766DF-D806-4816-85E0-C65501F627F6}" destId="{D3B375E7-8F49-44D4-8916-CCE958006DB2}" srcOrd="1" destOrd="0" presId="urn:microsoft.com/office/officeart/2005/8/layout/hierarchy1"/>
    <dgm:cxn modelId="{465C95CD-36E2-442E-ADCF-A39E33305924}" type="presParOf" srcId="{44C84190-15C2-4F8C-8A92-F56D1E3F178D}" destId="{46C149FF-1300-4623-884B-023A95957F1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85DEA-8F38-476C-A3E1-AA4C1753B5C3}"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zh-TW" altLang="en-US"/>
        </a:p>
      </dgm:t>
    </dgm:pt>
    <dgm:pt modelId="{33E390BF-4900-4785-A2F7-E8D8141CB35F}">
      <dgm:prSet phldrT="[文字]" custT="1"/>
      <dgm:spPr/>
      <dgm:t>
        <a:bodyPr/>
        <a:lstStyle/>
        <a:p>
          <a:r>
            <a:rPr lang="zh-TW" sz="2400" dirty="0" smtClean="0">
              <a:latin typeface="微軟正黑體" panose="020B0604030504040204" pitchFamily="34" charset="-120"/>
              <a:ea typeface="微軟正黑體" panose="020B0604030504040204" pitchFamily="34" charset="-120"/>
            </a:rPr>
            <a:t>國防部發言人</a:t>
          </a:r>
          <a:r>
            <a:rPr lang="en-US" sz="2400" dirty="0" smtClean="0">
              <a:latin typeface="微軟正黑體" panose="020B0604030504040204" pitchFamily="34" charset="-120"/>
              <a:ea typeface="微軟正黑體" panose="020B0604030504040204" pitchFamily="34" charset="-120"/>
            </a:rPr>
            <a:t>FB</a:t>
          </a:r>
          <a:r>
            <a:rPr lang="zh-TW" sz="2400" dirty="0" smtClean="0">
              <a:latin typeface="微軟正黑體" panose="020B0604030504040204" pitchFamily="34" charset="-120"/>
              <a:ea typeface="微軟正黑體" panose="020B0604030504040204" pitchFamily="34" charset="-120"/>
            </a:rPr>
            <a:t>粉絲專頁發布活動訊息及內容</a:t>
          </a:r>
          <a:endParaRPr lang="zh-TW" altLang="en-US" sz="2400" dirty="0">
            <a:latin typeface="微軟正黑體" panose="020B0604030504040204" pitchFamily="34" charset="-120"/>
            <a:ea typeface="微軟正黑體" panose="020B0604030504040204" pitchFamily="34" charset="-120"/>
          </a:endParaRPr>
        </a:p>
      </dgm:t>
    </dgm:pt>
    <dgm:pt modelId="{DCB8AC57-F4C9-4178-A83F-3AB9D8405FFC}" type="parTrans" cxnId="{8A1B4589-5AF3-4534-BB5D-E368800578B1}">
      <dgm:prSet/>
      <dgm:spPr/>
      <dgm:t>
        <a:bodyPr/>
        <a:lstStyle/>
        <a:p>
          <a:endParaRPr lang="zh-TW" altLang="en-US"/>
        </a:p>
      </dgm:t>
    </dgm:pt>
    <dgm:pt modelId="{13BC03DA-D720-4B4B-BEFD-13E50603C7D0}" type="sibTrans" cxnId="{8A1B4589-5AF3-4534-BB5D-E368800578B1}">
      <dgm:prSet/>
      <dgm:spPr/>
      <dgm:t>
        <a:bodyPr/>
        <a:lstStyle/>
        <a:p>
          <a:endParaRPr lang="zh-TW" altLang="en-US"/>
        </a:p>
      </dgm:t>
    </dgm:pt>
    <dgm:pt modelId="{0B9E1C31-DA1F-445E-86F2-4CD15F59C516}">
      <dgm:prSet phldrT="[文字]" custT="1"/>
      <dgm:spPr>
        <a:solidFill>
          <a:srgbClr val="0066CC"/>
        </a:solidFill>
      </dgm:spPr>
      <dgm:t>
        <a:bodyPr/>
        <a:lstStyle/>
        <a:p>
          <a:r>
            <a:rPr lang="zh-TW" altLang="en-US" sz="2400" dirty="0" smtClean="0">
              <a:latin typeface="微軟正黑體" panose="020B0604030504040204" pitchFamily="34" charset="-120"/>
              <a:ea typeface="微軟正黑體" panose="020B0604030504040204" pitchFamily="34" charset="-120"/>
            </a:rPr>
            <a:t>活動內容公布於校園</a:t>
          </a:r>
          <a:endParaRPr lang="zh-TW" altLang="en-US" sz="2400" dirty="0">
            <a:latin typeface="微軟正黑體" panose="020B0604030504040204" pitchFamily="34" charset="-120"/>
            <a:ea typeface="微軟正黑體" panose="020B0604030504040204" pitchFamily="34" charset="-120"/>
          </a:endParaRPr>
        </a:p>
      </dgm:t>
    </dgm:pt>
    <dgm:pt modelId="{9A4A4027-4346-42FE-9CB6-96B9F3D74DA7}" type="parTrans" cxnId="{05D754D1-6E3F-41DB-8983-F99E7A24E841}">
      <dgm:prSet/>
      <dgm:spPr/>
      <dgm:t>
        <a:bodyPr/>
        <a:lstStyle/>
        <a:p>
          <a:endParaRPr lang="zh-TW" altLang="en-US"/>
        </a:p>
      </dgm:t>
    </dgm:pt>
    <dgm:pt modelId="{D8787754-FC89-4929-86D0-46E0A9C54A6F}" type="sibTrans" cxnId="{05D754D1-6E3F-41DB-8983-F99E7A24E841}">
      <dgm:prSet/>
      <dgm:spPr/>
      <dgm:t>
        <a:bodyPr/>
        <a:lstStyle/>
        <a:p>
          <a:endParaRPr lang="zh-TW" altLang="en-US"/>
        </a:p>
      </dgm:t>
    </dgm:pt>
    <dgm:pt modelId="{2866F1E8-C7CC-4237-85E5-B28DC6F31B68}">
      <dgm:prSet phldrT="[文字]" custT="1"/>
      <dgm:spPr>
        <a:solidFill>
          <a:srgbClr val="7030A0"/>
        </a:solidFill>
      </dgm:spPr>
      <dgm:t>
        <a:bodyPr/>
        <a:lstStyle/>
        <a:p>
          <a:pPr>
            <a:spcAft>
              <a:spcPts val="0"/>
            </a:spcAft>
          </a:pPr>
          <a:r>
            <a:rPr lang="zh-TW" sz="2400" dirty="0" smtClean="0">
              <a:latin typeface="微軟正黑體" panose="020B0604030504040204" pitchFamily="34" charset="-120"/>
              <a:ea typeface="微軟正黑體" panose="020B0604030504040204" pitchFamily="34" charset="-120"/>
            </a:rPr>
            <a:t>文宣心戰車於墾丁大街廣播宣傳</a:t>
          </a:r>
          <a:endParaRPr lang="en-US" altLang="zh-TW" sz="2400" dirty="0" smtClean="0">
            <a:latin typeface="微軟正黑體" panose="020B0604030504040204" pitchFamily="34" charset="-120"/>
            <a:ea typeface="微軟正黑體" panose="020B0604030504040204" pitchFamily="34" charset="-120"/>
          </a:endParaRPr>
        </a:p>
        <a:p>
          <a:pPr>
            <a:spcAft>
              <a:spcPts val="0"/>
            </a:spcAft>
          </a:pPr>
          <a:r>
            <a:rPr lang="zh-TW" sz="2400" dirty="0" smtClean="0">
              <a:latin typeface="微軟正黑體" panose="020B0604030504040204" pitchFamily="34" charset="-120"/>
              <a:ea typeface="微軟正黑體" panose="020B0604030504040204" pitchFamily="34" charset="-120"/>
            </a:rPr>
            <a:t>公路局路況顯示器上顯示</a:t>
          </a:r>
          <a:endParaRPr lang="zh-TW" altLang="en-US" sz="2400" dirty="0">
            <a:latin typeface="微軟正黑體" panose="020B0604030504040204" pitchFamily="34" charset="-120"/>
            <a:ea typeface="微軟正黑體" panose="020B0604030504040204" pitchFamily="34" charset="-120"/>
          </a:endParaRPr>
        </a:p>
      </dgm:t>
    </dgm:pt>
    <dgm:pt modelId="{2F9512AA-5060-4BE9-AAB6-EA2F7AAAA828}" type="parTrans" cxnId="{B407593C-65B5-448F-9032-83681E2191EF}">
      <dgm:prSet/>
      <dgm:spPr/>
      <dgm:t>
        <a:bodyPr/>
        <a:lstStyle/>
        <a:p>
          <a:endParaRPr lang="zh-TW" altLang="en-US"/>
        </a:p>
      </dgm:t>
    </dgm:pt>
    <dgm:pt modelId="{D2493DB2-4BD6-4873-8C10-08D411550E9F}" type="sibTrans" cxnId="{B407593C-65B5-448F-9032-83681E2191EF}">
      <dgm:prSet/>
      <dgm:spPr/>
      <dgm:t>
        <a:bodyPr/>
        <a:lstStyle/>
        <a:p>
          <a:endParaRPr lang="zh-TW" altLang="en-US"/>
        </a:p>
      </dgm:t>
    </dgm:pt>
    <dgm:pt modelId="{333582E1-6F0E-4C5D-A0B4-438A8EB8C402}">
      <dgm:prSet phldrT="[文字]" custT="1"/>
      <dgm:spPr>
        <a:solidFill>
          <a:schemeClr val="tx2"/>
        </a:solidFill>
      </dgm:spPr>
      <dgm:t>
        <a:bodyPr/>
        <a:lstStyle/>
        <a:p>
          <a:pPr>
            <a:spcAft>
              <a:spcPts val="0"/>
            </a:spcAft>
          </a:pPr>
          <a:r>
            <a:rPr lang="zh-TW" sz="2400" dirty="0" smtClean="0">
              <a:latin typeface="微軟正黑體" panose="020B0604030504040204" pitchFamily="34" charset="-120"/>
              <a:ea typeface="微軟正黑體" panose="020B0604030504040204" pitchFamily="34" charset="-120"/>
            </a:rPr>
            <a:t>合作飯店民宿業者於大廳放置活動海</a:t>
          </a:r>
          <a:r>
            <a:rPr lang="zh-TW" altLang="en-US" sz="2400" dirty="0" smtClean="0">
              <a:latin typeface="微軟正黑體" panose="020B0604030504040204" pitchFamily="34" charset="-120"/>
              <a:ea typeface="微軟正黑體" panose="020B0604030504040204" pitchFamily="34" charset="-120"/>
            </a:rPr>
            <a:t>報</a:t>
          </a:r>
          <a:endParaRPr lang="en-US" altLang="zh-TW" sz="2400" dirty="0" smtClean="0">
            <a:latin typeface="微軟正黑體" panose="020B0604030504040204" pitchFamily="34" charset="-120"/>
            <a:ea typeface="微軟正黑體" panose="020B0604030504040204" pitchFamily="34" charset="-120"/>
          </a:endParaRPr>
        </a:p>
        <a:p>
          <a:pPr>
            <a:spcAft>
              <a:spcPts val="0"/>
            </a:spcAft>
          </a:pPr>
          <a:r>
            <a:rPr lang="zh-TW" sz="2400" dirty="0" smtClean="0">
              <a:latin typeface="微軟正黑體" panose="020B0604030504040204" pitchFamily="34" charset="-120"/>
              <a:ea typeface="微軟正黑體" panose="020B0604030504040204" pitchFamily="34" charset="-120"/>
            </a:rPr>
            <a:t>電子</a:t>
          </a:r>
          <a:r>
            <a:rPr lang="zh-TW" altLang="en-US" sz="2400" dirty="0" smtClean="0">
              <a:latin typeface="微軟正黑體" panose="020B0604030504040204" pitchFamily="34" charset="-120"/>
              <a:ea typeface="微軟正黑體" panose="020B0604030504040204" pitchFamily="34" charset="-120"/>
            </a:rPr>
            <a:t>看</a:t>
          </a:r>
          <a:r>
            <a:rPr lang="zh-TW" sz="2400" dirty="0" smtClean="0">
              <a:latin typeface="微軟正黑體" panose="020B0604030504040204" pitchFamily="34" charset="-120"/>
              <a:ea typeface="微軟正黑體" panose="020B0604030504040204" pitchFamily="34" charset="-120"/>
            </a:rPr>
            <a:t>板</a:t>
          </a:r>
          <a:r>
            <a:rPr lang="zh-TW" altLang="en-US" sz="2400" dirty="0" smtClean="0">
              <a:latin typeface="微軟正黑體" panose="020B0604030504040204" pitchFamily="34" charset="-120"/>
              <a:ea typeface="微軟正黑體" panose="020B0604030504040204" pitchFamily="34" charset="-120"/>
            </a:rPr>
            <a:t>播</a:t>
          </a:r>
          <a:r>
            <a:rPr lang="zh-TW" sz="2400" dirty="0" smtClean="0">
              <a:latin typeface="微軟正黑體" panose="020B0604030504040204" pitchFamily="34" charset="-120"/>
              <a:ea typeface="微軟正黑體" panose="020B0604030504040204" pitchFamily="34" charset="-120"/>
            </a:rPr>
            <a:t>放</a:t>
          </a:r>
          <a:r>
            <a:rPr lang="zh-TW" altLang="en-US" sz="2400" dirty="0" smtClean="0">
              <a:latin typeface="微軟正黑體" panose="020B0604030504040204" pitchFamily="34" charset="-120"/>
              <a:ea typeface="微軟正黑體" panose="020B0604030504040204" pitchFamily="34" charset="-120"/>
            </a:rPr>
            <a:t>活動</a:t>
          </a:r>
          <a:r>
            <a:rPr lang="zh-TW" sz="2400" dirty="0" smtClean="0">
              <a:latin typeface="微軟正黑體" panose="020B0604030504040204" pitchFamily="34" charset="-120"/>
              <a:ea typeface="微軟正黑體" panose="020B0604030504040204" pitchFamily="34" charset="-120"/>
            </a:rPr>
            <a:t>訊息跑馬燈</a:t>
          </a:r>
          <a:endParaRPr lang="zh-TW" altLang="en-US" sz="2400" dirty="0">
            <a:latin typeface="微軟正黑體" panose="020B0604030504040204" pitchFamily="34" charset="-120"/>
            <a:ea typeface="微軟正黑體" panose="020B0604030504040204" pitchFamily="34" charset="-120"/>
          </a:endParaRPr>
        </a:p>
      </dgm:t>
    </dgm:pt>
    <dgm:pt modelId="{BD98DA3D-06A3-471E-B94D-0B05115CA868}" type="parTrans" cxnId="{D25F9D5E-C5C9-488F-93DC-917F691F9DB3}">
      <dgm:prSet/>
      <dgm:spPr/>
      <dgm:t>
        <a:bodyPr/>
        <a:lstStyle/>
        <a:p>
          <a:endParaRPr lang="zh-TW" altLang="en-US"/>
        </a:p>
      </dgm:t>
    </dgm:pt>
    <dgm:pt modelId="{F907FB80-5D98-45A6-9854-3B0AD2929A44}" type="sibTrans" cxnId="{D25F9D5E-C5C9-488F-93DC-917F691F9DB3}">
      <dgm:prSet/>
      <dgm:spPr/>
      <dgm:t>
        <a:bodyPr/>
        <a:lstStyle/>
        <a:p>
          <a:endParaRPr lang="zh-TW" altLang="en-US"/>
        </a:p>
      </dgm:t>
    </dgm:pt>
    <dgm:pt modelId="{63FD70D3-C21F-4FF7-97B5-515A19154511}" type="pres">
      <dgm:prSet presAssocID="{C9485DEA-8F38-476C-A3E1-AA4C1753B5C3}" presName="linear" presStyleCnt="0">
        <dgm:presLayoutVars>
          <dgm:dir/>
          <dgm:resizeHandles val="exact"/>
        </dgm:presLayoutVars>
      </dgm:prSet>
      <dgm:spPr/>
      <dgm:t>
        <a:bodyPr/>
        <a:lstStyle/>
        <a:p>
          <a:endParaRPr lang="zh-TW" altLang="en-US"/>
        </a:p>
      </dgm:t>
    </dgm:pt>
    <dgm:pt modelId="{8BD84C44-9BD4-4B1A-9519-896B75C7D3D4}" type="pres">
      <dgm:prSet presAssocID="{33E390BF-4900-4785-A2F7-E8D8141CB35F}" presName="comp" presStyleCnt="0"/>
      <dgm:spPr/>
    </dgm:pt>
    <dgm:pt modelId="{F0B0B8F1-DF8C-428F-86D9-5628AEB214D9}" type="pres">
      <dgm:prSet presAssocID="{33E390BF-4900-4785-A2F7-E8D8141CB35F}" presName="box" presStyleLbl="node1" presStyleIdx="0" presStyleCnt="4" custLinFactNeighborX="-855"/>
      <dgm:spPr/>
      <dgm:t>
        <a:bodyPr/>
        <a:lstStyle/>
        <a:p>
          <a:endParaRPr lang="zh-TW" altLang="en-US"/>
        </a:p>
      </dgm:t>
    </dgm:pt>
    <dgm:pt modelId="{B3B44191-D72F-4F8F-9DC6-1C893C899EF1}" type="pres">
      <dgm:prSet presAssocID="{33E390BF-4900-4785-A2F7-E8D8141CB35F}" presName="img" presStyleLbl="fgImgPlace1" presStyleIdx="0" presStyleCnt="4"/>
      <dgm:spPr/>
    </dgm:pt>
    <dgm:pt modelId="{5524F23A-A888-470F-BD6D-5BFDE469318B}" type="pres">
      <dgm:prSet presAssocID="{33E390BF-4900-4785-A2F7-E8D8141CB35F}" presName="text" presStyleLbl="node1" presStyleIdx="0" presStyleCnt="4">
        <dgm:presLayoutVars>
          <dgm:bulletEnabled val="1"/>
        </dgm:presLayoutVars>
      </dgm:prSet>
      <dgm:spPr/>
      <dgm:t>
        <a:bodyPr/>
        <a:lstStyle/>
        <a:p>
          <a:endParaRPr lang="zh-TW" altLang="en-US"/>
        </a:p>
      </dgm:t>
    </dgm:pt>
    <dgm:pt modelId="{FA51DA1C-F4E9-4EB1-80BF-429CE8248873}" type="pres">
      <dgm:prSet presAssocID="{13BC03DA-D720-4B4B-BEFD-13E50603C7D0}" presName="spacer" presStyleCnt="0"/>
      <dgm:spPr/>
    </dgm:pt>
    <dgm:pt modelId="{A413D1C3-F7DB-495E-A5D3-32B2432355BC}" type="pres">
      <dgm:prSet presAssocID="{0B9E1C31-DA1F-445E-86F2-4CD15F59C516}" presName="comp" presStyleCnt="0"/>
      <dgm:spPr/>
    </dgm:pt>
    <dgm:pt modelId="{BCF40008-0CF2-44BE-96AA-03CCD7CED6C7}" type="pres">
      <dgm:prSet presAssocID="{0B9E1C31-DA1F-445E-86F2-4CD15F59C516}" presName="box" presStyleLbl="node1" presStyleIdx="1" presStyleCnt="4"/>
      <dgm:spPr/>
      <dgm:t>
        <a:bodyPr/>
        <a:lstStyle/>
        <a:p>
          <a:endParaRPr lang="zh-TW" altLang="en-US"/>
        </a:p>
      </dgm:t>
    </dgm:pt>
    <dgm:pt modelId="{B0ABF1B5-5284-40BA-9E3B-C966BBD42A38}" type="pres">
      <dgm:prSet presAssocID="{0B9E1C31-DA1F-445E-86F2-4CD15F59C516}" presName="img" presStyleLbl="fgImgPlace1" presStyleIdx="1" presStyleCnt="4"/>
      <dgm:spPr/>
      <dgm:t>
        <a:bodyPr/>
        <a:lstStyle/>
        <a:p>
          <a:endParaRPr lang="zh-TW" altLang="en-US"/>
        </a:p>
      </dgm:t>
    </dgm:pt>
    <dgm:pt modelId="{5652E16F-1EAD-4D5F-9E1E-AB96C8A335C8}" type="pres">
      <dgm:prSet presAssocID="{0B9E1C31-DA1F-445E-86F2-4CD15F59C516}" presName="text" presStyleLbl="node1" presStyleIdx="1" presStyleCnt="4">
        <dgm:presLayoutVars>
          <dgm:bulletEnabled val="1"/>
        </dgm:presLayoutVars>
      </dgm:prSet>
      <dgm:spPr/>
      <dgm:t>
        <a:bodyPr/>
        <a:lstStyle/>
        <a:p>
          <a:endParaRPr lang="zh-TW" altLang="en-US"/>
        </a:p>
      </dgm:t>
    </dgm:pt>
    <dgm:pt modelId="{6D6DAB45-BE4C-408F-9AC6-AB70D47BCD6D}" type="pres">
      <dgm:prSet presAssocID="{D8787754-FC89-4929-86D0-46E0A9C54A6F}" presName="spacer" presStyleCnt="0"/>
      <dgm:spPr/>
    </dgm:pt>
    <dgm:pt modelId="{75117676-160C-4CFB-8F2E-59E49E03FF13}" type="pres">
      <dgm:prSet presAssocID="{2866F1E8-C7CC-4237-85E5-B28DC6F31B68}" presName="comp" presStyleCnt="0"/>
      <dgm:spPr/>
    </dgm:pt>
    <dgm:pt modelId="{148BCB26-A734-46DD-AC18-1C87E664E682}" type="pres">
      <dgm:prSet presAssocID="{2866F1E8-C7CC-4237-85E5-B28DC6F31B68}" presName="box" presStyleLbl="node1" presStyleIdx="2" presStyleCnt="4"/>
      <dgm:spPr/>
      <dgm:t>
        <a:bodyPr/>
        <a:lstStyle/>
        <a:p>
          <a:endParaRPr lang="zh-TW" altLang="en-US"/>
        </a:p>
      </dgm:t>
    </dgm:pt>
    <dgm:pt modelId="{4B5D0D75-7F99-45F5-9958-EE6A457539D1}" type="pres">
      <dgm:prSet presAssocID="{2866F1E8-C7CC-4237-85E5-B28DC6F31B68}" presName="img" presStyleLbl="fgImgPlace1" presStyleIdx="2" presStyleCnt="4"/>
      <dgm:spPr/>
    </dgm:pt>
    <dgm:pt modelId="{2EE0B398-233E-4089-AAF8-E20ED087DDA0}" type="pres">
      <dgm:prSet presAssocID="{2866F1E8-C7CC-4237-85E5-B28DC6F31B68}" presName="text" presStyleLbl="node1" presStyleIdx="2" presStyleCnt="4">
        <dgm:presLayoutVars>
          <dgm:bulletEnabled val="1"/>
        </dgm:presLayoutVars>
      </dgm:prSet>
      <dgm:spPr/>
      <dgm:t>
        <a:bodyPr/>
        <a:lstStyle/>
        <a:p>
          <a:endParaRPr lang="zh-TW" altLang="en-US"/>
        </a:p>
      </dgm:t>
    </dgm:pt>
    <dgm:pt modelId="{655C8952-27F4-4F90-970D-796ADF404AE5}" type="pres">
      <dgm:prSet presAssocID="{D2493DB2-4BD6-4873-8C10-08D411550E9F}" presName="spacer" presStyleCnt="0"/>
      <dgm:spPr/>
    </dgm:pt>
    <dgm:pt modelId="{6C579713-D57E-40AA-ADD9-505050EB6C0D}" type="pres">
      <dgm:prSet presAssocID="{333582E1-6F0E-4C5D-A0B4-438A8EB8C402}" presName="comp" presStyleCnt="0"/>
      <dgm:spPr/>
    </dgm:pt>
    <dgm:pt modelId="{09ED1E58-710E-4B65-B32A-B3886FFB928C}" type="pres">
      <dgm:prSet presAssocID="{333582E1-6F0E-4C5D-A0B4-438A8EB8C402}" presName="box" presStyleLbl="node1" presStyleIdx="3" presStyleCnt="4"/>
      <dgm:spPr/>
      <dgm:t>
        <a:bodyPr/>
        <a:lstStyle/>
        <a:p>
          <a:endParaRPr lang="zh-TW" altLang="en-US"/>
        </a:p>
      </dgm:t>
    </dgm:pt>
    <dgm:pt modelId="{00EE59D6-E2ED-421A-BEB2-69D568901258}" type="pres">
      <dgm:prSet presAssocID="{333582E1-6F0E-4C5D-A0B4-438A8EB8C402}" presName="img" presStyleLbl="fgImgPlace1" presStyleIdx="3" presStyleCnt="4"/>
      <dgm:spPr/>
    </dgm:pt>
    <dgm:pt modelId="{0F0C1D7F-1B5F-4B37-ADD2-311786898A2C}" type="pres">
      <dgm:prSet presAssocID="{333582E1-6F0E-4C5D-A0B4-438A8EB8C402}" presName="text" presStyleLbl="node1" presStyleIdx="3" presStyleCnt="4">
        <dgm:presLayoutVars>
          <dgm:bulletEnabled val="1"/>
        </dgm:presLayoutVars>
      </dgm:prSet>
      <dgm:spPr/>
      <dgm:t>
        <a:bodyPr/>
        <a:lstStyle/>
        <a:p>
          <a:endParaRPr lang="zh-TW" altLang="en-US"/>
        </a:p>
      </dgm:t>
    </dgm:pt>
  </dgm:ptLst>
  <dgm:cxnLst>
    <dgm:cxn modelId="{05D754D1-6E3F-41DB-8983-F99E7A24E841}" srcId="{C9485DEA-8F38-476C-A3E1-AA4C1753B5C3}" destId="{0B9E1C31-DA1F-445E-86F2-4CD15F59C516}" srcOrd="1" destOrd="0" parTransId="{9A4A4027-4346-42FE-9CB6-96B9F3D74DA7}" sibTransId="{D8787754-FC89-4929-86D0-46E0A9C54A6F}"/>
    <dgm:cxn modelId="{72DAE319-FD17-4F9A-98C8-AA9C47A1420B}" type="presOf" srcId="{33E390BF-4900-4785-A2F7-E8D8141CB35F}" destId="{F0B0B8F1-DF8C-428F-86D9-5628AEB214D9}" srcOrd="0" destOrd="0" presId="urn:microsoft.com/office/officeart/2005/8/layout/vList4"/>
    <dgm:cxn modelId="{B86D0F52-C228-4976-BBD2-CD44F0522B12}" type="presOf" srcId="{C9485DEA-8F38-476C-A3E1-AA4C1753B5C3}" destId="{63FD70D3-C21F-4FF7-97B5-515A19154511}" srcOrd="0" destOrd="0" presId="urn:microsoft.com/office/officeart/2005/8/layout/vList4"/>
    <dgm:cxn modelId="{3DD35EB6-8F7D-490B-A66E-B6CA8422E0A1}" type="presOf" srcId="{2866F1E8-C7CC-4237-85E5-B28DC6F31B68}" destId="{2EE0B398-233E-4089-AAF8-E20ED087DDA0}" srcOrd="1" destOrd="0" presId="urn:microsoft.com/office/officeart/2005/8/layout/vList4"/>
    <dgm:cxn modelId="{7D8CC064-DB9B-4895-BF58-5FE13454BC68}" type="presOf" srcId="{33E390BF-4900-4785-A2F7-E8D8141CB35F}" destId="{5524F23A-A888-470F-BD6D-5BFDE469318B}" srcOrd="1" destOrd="0" presId="urn:microsoft.com/office/officeart/2005/8/layout/vList4"/>
    <dgm:cxn modelId="{92380BC9-9BA1-44D1-ADD3-230150B886A5}" type="presOf" srcId="{0B9E1C31-DA1F-445E-86F2-4CD15F59C516}" destId="{5652E16F-1EAD-4D5F-9E1E-AB96C8A335C8}" srcOrd="1" destOrd="0" presId="urn:microsoft.com/office/officeart/2005/8/layout/vList4"/>
    <dgm:cxn modelId="{B407593C-65B5-448F-9032-83681E2191EF}" srcId="{C9485DEA-8F38-476C-A3E1-AA4C1753B5C3}" destId="{2866F1E8-C7CC-4237-85E5-B28DC6F31B68}" srcOrd="2" destOrd="0" parTransId="{2F9512AA-5060-4BE9-AAB6-EA2F7AAAA828}" sibTransId="{D2493DB2-4BD6-4873-8C10-08D411550E9F}"/>
    <dgm:cxn modelId="{D25F9D5E-C5C9-488F-93DC-917F691F9DB3}" srcId="{C9485DEA-8F38-476C-A3E1-AA4C1753B5C3}" destId="{333582E1-6F0E-4C5D-A0B4-438A8EB8C402}" srcOrd="3" destOrd="0" parTransId="{BD98DA3D-06A3-471E-B94D-0B05115CA868}" sibTransId="{F907FB80-5D98-45A6-9854-3B0AD2929A44}"/>
    <dgm:cxn modelId="{9E7DD7C4-C977-46DD-995E-AE748840A347}" type="presOf" srcId="{2866F1E8-C7CC-4237-85E5-B28DC6F31B68}" destId="{148BCB26-A734-46DD-AC18-1C87E664E682}" srcOrd="0" destOrd="0" presId="urn:microsoft.com/office/officeart/2005/8/layout/vList4"/>
    <dgm:cxn modelId="{6D9B7255-33FF-4728-892F-5C341EED6E4E}" type="presOf" srcId="{0B9E1C31-DA1F-445E-86F2-4CD15F59C516}" destId="{BCF40008-0CF2-44BE-96AA-03CCD7CED6C7}" srcOrd="0" destOrd="0" presId="urn:microsoft.com/office/officeart/2005/8/layout/vList4"/>
    <dgm:cxn modelId="{43B0F25D-26DE-49F6-92D8-9C1B4C4B39C4}" type="presOf" srcId="{333582E1-6F0E-4C5D-A0B4-438A8EB8C402}" destId="{09ED1E58-710E-4B65-B32A-B3886FFB928C}" srcOrd="0" destOrd="0" presId="urn:microsoft.com/office/officeart/2005/8/layout/vList4"/>
    <dgm:cxn modelId="{8A1B4589-5AF3-4534-BB5D-E368800578B1}" srcId="{C9485DEA-8F38-476C-A3E1-AA4C1753B5C3}" destId="{33E390BF-4900-4785-A2F7-E8D8141CB35F}" srcOrd="0" destOrd="0" parTransId="{DCB8AC57-F4C9-4178-A83F-3AB9D8405FFC}" sibTransId="{13BC03DA-D720-4B4B-BEFD-13E50603C7D0}"/>
    <dgm:cxn modelId="{6BAD40A1-976D-4926-B8AE-42EDEA09CE2D}" type="presOf" srcId="{333582E1-6F0E-4C5D-A0B4-438A8EB8C402}" destId="{0F0C1D7F-1B5F-4B37-ADD2-311786898A2C}" srcOrd="1" destOrd="0" presId="urn:microsoft.com/office/officeart/2005/8/layout/vList4"/>
    <dgm:cxn modelId="{55A83648-1F78-4751-86CF-DBAE7B792A24}" type="presParOf" srcId="{63FD70D3-C21F-4FF7-97B5-515A19154511}" destId="{8BD84C44-9BD4-4B1A-9519-896B75C7D3D4}" srcOrd="0" destOrd="0" presId="urn:microsoft.com/office/officeart/2005/8/layout/vList4"/>
    <dgm:cxn modelId="{7EBDA83E-ADBC-4E5C-93BB-B9DD09E99434}" type="presParOf" srcId="{8BD84C44-9BD4-4B1A-9519-896B75C7D3D4}" destId="{F0B0B8F1-DF8C-428F-86D9-5628AEB214D9}" srcOrd="0" destOrd="0" presId="urn:microsoft.com/office/officeart/2005/8/layout/vList4"/>
    <dgm:cxn modelId="{2D67FEAC-08E1-4073-9102-518D16CF6EF5}" type="presParOf" srcId="{8BD84C44-9BD4-4B1A-9519-896B75C7D3D4}" destId="{B3B44191-D72F-4F8F-9DC6-1C893C899EF1}" srcOrd="1" destOrd="0" presId="urn:microsoft.com/office/officeart/2005/8/layout/vList4"/>
    <dgm:cxn modelId="{224CDAAD-EF05-4E44-AD16-1CB8020950B3}" type="presParOf" srcId="{8BD84C44-9BD4-4B1A-9519-896B75C7D3D4}" destId="{5524F23A-A888-470F-BD6D-5BFDE469318B}" srcOrd="2" destOrd="0" presId="urn:microsoft.com/office/officeart/2005/8/layout/vList4"/>
    <dgm:cxn modelId="{866969EB-E22A-43C2-B4F8-ED72A144126F}" type="presParOf" srcId="{63FD70D3-C21F-4FF7-97B5-515A19154511}" destId="{FA51DA1C-F4E9-4EB1-80BF-429CE8248873}" srcOrd="1" destOrd="0" presId="urn:microsoft.com/office/officeart/2005/8/layout/vList4"/>
    <dgm:cxn modelId="{35B0EE70-44D6-45FC-ABB9-110F77D65D19}" type="presParOf" srcId="{63FD70D3-C21F-4FF7-97B5-515A19154511}" destId="{A413D1C3-F7DB-495E-A5D3-32B2432355BC}" srcOrd="2" destOrd="0" presId="urn:microsoft.com/office/officeart/2005/8/layout/vList4"/>
    <dgm:cxn modelId="{B751B7F8-9451-4B94-8E84-978960EB8E01}" type="presParOf" srcId="{A413D1C3-F7DB-495E-A5D3-32B2432355BC}" destId="{BCF40008-0CF2-44BE-96AA-03CCD7CED6C7}" srcOrd="0" destOrd="0" presId="urn:microsoft.com/office/officeart/2005/8/layout/vList4"/>
    <dgm:cxn modelId="{47F79BA1-F65B-466C-ADE7-4D93879DA324}" type="presParOf" srcId="{A413D1C3-F7DB-495E-A5D3-32B2432355BC}" destId="{B0ABF1B5-5284-40BA-9E3B-C966BBD42A38}" srcOrd="1" destOrd="0" presId="urn:microsoft.com/office/officeart/2005/8/layout/vList4"/>
    <dgm:cxn modelId="{A657FA90-84EB-4D26-8133-AE06BC7A8BC7}" type="presParOf" srcId="{A413D1C3-F7DB-495E-A5D3-32B2432355BC}" destId="{5652E16F-1EAD-4D5F-9E1E-AB96C8A335C8}" srcOrd="2" destOrd="0" presId="urn:microsoft.com/office/officeart/2005/8/layout/vList4"/>
    <dgm:cxn modelId="{AA879F45-49B7-4F3B-AB4D-3AD48CBE9476}" type="presParOf" srcId="{63FD70D3-C21F-4FF7-97B5-515A19154511}" destId="{6D6DAB45-BE4C-408F-9AC6-AB70D47BCD6D}" srcOrd="3" destOrd="0" presId="urn:microsoft.com/office/officeart/2005/8/layout/vList4"/>
    <dgm:cxn modelId="{E42F53CA-94AE-4CED-993D-2A917F82D07E}" type="presParOf" srcId="{63FD70D3-C21F-4FF7-97B5-515A19154511}" destId="{75117676-160C-4CFB-8F2E-59E49E03FF13}" srcOrd="4" destOrd="0" presId="urn:microsoft.com/office/officeart/2005/8/layout/vList4"/>
    <dgm:cxn modelId="{2F8ADF4D-B427-4A19-808B-34FA228ED9C4}" type="presParOf" srcId="{75117676-160C-4CFB-8F2E-59E49E03FF13}" destId="{148BCB26-A734-46DD-AC18-1C87E664E682}" srcOrd="0" destOrd="0" presId="urn:microsoft.com/office/officeart/2005/8/layout/vList4"/>
    <dgm:cxn modelId="{016E5518-49BC-4B32-A242-7D4D9EF894CC}" type="presParOf" srcId="{75117676-160C-4CFB-8F2E-59E49E03FF13}" destId="{4B5D0D75-7F99-45F5-9958-EE6A457539D1}" srcOrd="1" destOrd="0" presId="urn:microsoft.com/office/officeart/2005/8/layout/vList4"/>
    <dgm:cxn modelId="{BF9D1DCB-BECF-479B-8ADF-9A79B2A1AD9E}" type="presParOf" srcId="{75117676-160C-4CFB-8F2E-59E49E03FF13}" destId="{2EE0B398-233E-4089-AAF8-E20ED087DDA0}" srcOrd="2" destOrd="0" presId="urn:microsoft.com/office/officeart/2005/8/layout/vList4"/>
    <dgm:cxn modelId="{E2666482-37E2-4DD5-9690-7A23B5362754}" type="presParOf" srcId="{63FD70D3-C21F-4FF7-97B5-515A19154511}" destId="{655C8952-27F4-4F90-970D-796ADF404AE5}" srcOrd="5" destOrd="0" presId="urn:microsoft.com/office/officeart/2005/8/layout/vList4"/>
    <dgm:cxn modelId="{465E80A9-849D-449D-BBC7-9F72A26F7800}" type="presParOf" srcId="{63FD70D3-C21F-4FF7-97B5-515A19154511}" destId="{6C579713-D57E-40AA-ADD9-505050EB6C0D}" srcOrd="6" destOrd="0" presId="urn:microsoft.com/office/officeart/2005/8/layout/vList4"/>
    <dgm:cxn modelId="{82169E2A-FB87-4B3D-B9B3-6F5E0C5652E1}" type="presParOf" srcId="{6C579713-D57E-40AA-ADD9-505050EB6C0D}" destId="{09ED1E58-710E-4B65-B32A-B3886FFB928C}" srcOrd="0" destOrd="0" presId="urn:microsoft.com/office/officeart/2005/8/layout/vList4"/>
    <dgm:cxn modelId="{E108FBA5-EAE7-4845-A591-E4380431652F}" type="presParOf" srcId="{6C579713-D57E-40AA-ADD9-505050EB6C0D}" destId="{00EE59D6-E2ED-421A-BEB2-69D568901258}" srcOrd="1" destOrd="0" presId="urn:microsoft.com/office/officeart/2005/8/layout/vList4"/>
    <dgm:cxn modelId="{28B6116E-560B-428E-8FA3-D0C1A4580C01}" type="presParOf" srcId="{6C579713-D57E-40AA-ADD9-505050EB6C0D}" destId="{0F0C1D7F-1B5F-4B37-ADD2-311786898A2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A2D29-7A30-4F7A-B1CB-F049D9C579CE}">
      <dsp:nvSpPr>
        <dsp:cNvPr id="0" name=""/>
        <dsp:cNvSpPr/>
      </dsp:nvSpPr>
      <dsp:spPr>
        <a:xfrm>
          <a:off x="1810883" y="3383870"/>
          <a:ext cx="1670312" cy="1670312"/>
        </a:xfrm>
        <a:prstGeom prst="ellips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募兵制</a:t>
          </a:r>
          <a:endParaRPr lang="zh-TW" altLang="en-US" sz="3000" b="1" kern="1200" dirty="0">
            <a:latin typeface="微軟正黑體" panose="020B0604030504040204" pitchFamily="34" charset="-120"/>
            <a:ea typeface="微軟正黑體" panose="020B0604030504040204" pitchFamily="34" charset="-120"/>
          </a:endParaRPr>
        </a:p>
      </dsp:txBody>
      <dsp:txXfrm>
        <a:off x="2055495" y="3628482"/>
        <a:ext cx="1181088" cy="1181088"/>
      </dsp:txXfrm>
    </dsp:sp>
    <dsp:sp modelId="{CE8ED69F-0496-4850-829C-460B4AD9C8FE}">
      <dsp:nvSpPr>
        <dsp:cNvPr id="0" name=""/>
        <dsp:cNvSpPr/>
      </dsp:nvSpPr>
      <dsp:spPr>
        <a:xfrm rot="12900000">
          <a:off x="675569" y="3071736"/>
          <a:ext cx="1343796" cy="47603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3B654F-A30D-42A4-A1B3-6DD631C17B8B}">
      <dsp:nvSpPr>
        <dsp:cNvPr id="0" name=""/>
        <dsp:cNvSpPr/>
      </dsp:nvSpPr>
      <dsp:spPr>
        <a:xfrm>
          <a:off x="3681" y="2289652"/>
          <a:ext cx="1586797" cy="1269437"/>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anose="020B0604030504040204" pitchFamily="34" charset="-120"/>
              <a:ea typeface="微軟正黑體" panose="020B0604030504040204" pitchFamily="34" charset="-120"/>
            </a:rPr>
            <a:t>戰爭型態</a:t>
          </a:r>
          <a:endParaRPr lang="zh-TW" altLang="en-US" sz="2700" b="1" kern="1200" dirty="0">
            <a:latin typeface="微軟正黑體" panose="020B0604030504040204" pitchFamily="34" charset="-120"/>
            <a:ea typeface="微軟正黑體" panose="020B0604030504040204" pitchFamily="34" charset="-120"/>
          </a:endParaRPr>
        </a:p>
      </dsp:txBody>
      <dsp:txXfrm>
        <a:off x="40862" y="2326833"/>
        <a:ext cx="1512435" cy="1195075"/>
      </dsp:txXfrm>
    </dsp:sp>
    <dsp:sp modelId="{A7BA4B87-4D62-4819-A167-712A87A529FC}">
      <dsp:nvSpPr>
        <dsp:cNvPr id="0" name=""/>
        <dsp:cNvSpPr/>
      </dsp:nvSpPr>
      <dsp:spPr>
        <a:xfrm rot="16200000">
          <a:off x="1974141" y="2395742"/>
          <a:ext cx="1343796" cy="476039"/>
        </a:xfrm>
        <a:prstGeom prst="leftArrow">
          <a:avLst>
            <a:gd name="adj1" fmla="val 60000"/>
            <a:gd name="adj2" fmla="val 50000"/>
          </a:avLst>
        </a:prstGeom>
        <a:solidFill>
          <a:schemeClr val="accent4">
            <a:hueOff val="-987791"/>
            <a:satOff val="11154"/>
            <a:lumOff val="5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F4ABC0-7DB4-4719-BC86-64B9B091D6D3}">
      <dsp:nvSpPr>
        <dsp:cNvPr id="0" name=""/>
        <dsp:cNvSpPr/>
      </dsp:nvSpPr>
      <dsp:spPr>
        <a:xfrm>
          <a:off x="1852641" y="1327144"/>
          <a:ext cx="1586797" cy="1269437"/>
        </a:xfrm>
        <a:prstGeom prst="roundRect">
          <a:avLst>
            <a:gd name="adj" fmla="val 10000"/>
          </a:avLst>
        </a:prstGeom>
        <a:solidFill>
          <a:schemeClr val="accent6">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anose="020B0604030504040204" pitchFamily="34" charset="-120"/>
              <a:ea typeface="微軟正黑體" panose="020B0604030504040204" pitchFamily="34" charset="-120"/>
            </a:rPr>
            <a:t>國際情勢</a:t>
          </a:r>
          <a:endParaRPr lang="zh-TW" altLang="en-US" sz="2700" b="1" kern="1200" dirty="0">
            <a:latin typeface="微軟正黑體" panose="020B0604030504040204" pitchFamily="34" charset="-120"/>
            <a:ea typeface="微軟正黑體" panose="020B0604030504040204" pitchFamily="34" charset="-120"/>
          </a:endParaRPr>
        </a:p>
      </dsp:txBody>
      <dsp:txXfrm>
        <a:off x="1889822" y="1364325"/>
        <a:ext cx="1512435" cy="1195075"/>
      </dsp:txXfrm>
    </dsp:sp>
    <dsp:sp modelId="{6DACA950-6D12-4341-A9FB-BD687C68C621}">
      <dsp:nvSpPr>
        <dsp:cNvPr id="0" name=""/>
        <dsp:cNvSpPr/>
      </dsp:nvSpPr>
      <dsp:spPr>
        <a:xfrm rot="19500000">
          <a:off x="3272714" y="3071736"/>
          <a:ext cx="1343796" cy="476039"/>
        </a:xfrm>
        <a:prstGeom prst="leftArrow">
          <a:avLst>
            <a:gd name="adj1" fmla="val 60000"/>
            <a:gd name="adj2" fmla="val 50000"/>
          </a:avLst>
        </a:prstGeom>
        <a:solidFill>
          <a:schemeClr val="accent4">
            <a:hueOff val="-1975582"/>
            <a:satOff val="22309"/>
            <a:lumOff val="11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494A3-BFB4-4B18-B9F9-B23117991AED}">
      <dsp:nvSpPr>
        <dsp:cNvPr id="0" name=""/>
        <dsp:cNvSpPr/>
      </dsp:nvSpPr>
      <dsp:spPr>
        <a:xfrm>
          <a:off x="3701601" y="2289652"/>
          <a:ext cx="1586797" cy="1269437"/>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zh-TW" altLang="en-US" sz="2700" b="1" kern="1200" dirty="0" smtClean="0">
              <a:latin typeface="微軟正黑體" panose="020B0604030504040204" pitchFamily="34" charset="-120"/>
              <a:ea typeface="微軟正黑體" panose="020B0604030504040204" pitchFamily="34" charset="-120"/>
            </a:rPr>
            <a:t>人員素質</a:t>
          </a:r>
          <a:endParaRPr lang="zh-TW" altLang="en-US" sz="2700" b="1" kern="1200" dirty="0">
            <a:latin typeface="微軟正黑體" panose="020B0604030504040204" pitchFamily="34" charset="-120"/>
            <a:ea typeface="微軟正黑體" panose="020B0604030504040204" pitchFamily="34" charset="-120"/>
          </a:endParaRPr>
        </a:p>
      </dsp:txBody>
      <dsp:txXfrm>
        <a:off x="3738782" y="2326833"/>
        <a:ext cx="1512435" cy="1195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557EA-5AB0-4FA4-8545-45F3F7BF975E}">
      <dsp:nvSpPr>
        <dsp:cNvPr id="0" name=""/>
        <dsp:cNvSpPr/>
      </dsp:nvSpPr>
      <dsp:spPr>
        <a:xfrm>
          <a:off x="1964397" y="2252429"/>
          <a:ext cx="1399796" cy="1399796"/>
        </a:xfrm>
        <a:prstGeom prst="ellipse">
          <a:avLst/>
        </a:prstGeom>
        <a:gradFill flip="none" rotWithShape="0">
          <a:gsLst>
            <a:gs pos="0">
              <a:srgbClr val="FF0066">
                <a:shade val="30000"/>
                <a:satMod val="115000"/>
              </a:srgbClr>
            </a:gs>
            <a:gs pos="50000">
              <a:srgbClr val="FF0066">
                <a:shade val="67500"/>
                <a:satMod val="115000"/>
              </a:srgbClr>
            </a:gs>
            <a:gs pos="100000">
              <a:srgbClr val="FF0066">
                <a:shade val="100000"/>
                <a:satMod val="115000"/>
              </a:srgbClr>
            </a:gs>
          </a:gsLst>
          <a:lin ang="810000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zh-TW" altLang="en-US" sz="3500" b="0" kern="1200" dirty="0" smtClean="0">
              <a:latin typeface="微軟正黑體" panose="020B0604030504040204" pitchFamily="34" charset="-120"/>
              <a:ea typeface="微軟正黑體" panose="020B0604030504040204" pitchFamily="34" charset="-120"/>
            </a:rPr>
            <a:t>役男</a:t>
          </a:r>
          <a:endParaRPr lang="zh-TW" altLang="en-US" sz="3500" b="0" kern="1200" dirty="0">
            <a:latin typeface="微軟正黑體" panose="020B0604030504040204" pitchFamily="34" charset="-120"/>
            <a:ea typeface="微軟正黑體" panose="020B0604030504040204" pitchFamily="34" charset="-120"/>
          </a:endParaRPr>
        </a:p>
      </dsp:txBody>
      <dsp:txXfrm>
        <a:off x="2169392" y="2457424"/>
        <a:ext cx="989806" cy="989806"/>
      </dsp:txXfrm>
    </dsp:sp>
    <dsp:sp modelId="{AC931568-EEB0-40EF-8699-D473151873C9}">
      <dsp:nvSpPr>
        <dsp:cNvPr id="0" name=""/>
        <dsp:cNvSpPr/>
      </dsp:nvSpPr>
      <dsp:spPr>
        <a:xfrm rot="16200000">
          <a:off x="2515487" y="1742116"/>
          <a:ext cx="297617" cy="475930"/>
        </a:xfrm>
        <a:prstGeom prst="rightArrow">
          <a:avLst>
            <a:gd name="adj1" fmla="val 60000"/>
            <a:gd name="adj2" fmla="val 50000"/>
          </a:avLst>
        </a:prstGeom>
        <a:solidFill>
          <a:srgbClr val="FF00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b="0" kern="1200">
            <a:latin typeface="微軟正黑體" panose="020B0604030504040204" pitchFamily="34" charset="-120"/>
            <a:ea typeface="微軟正黑體" panose="020B0604030504040204" pitchFamily="34" charset="-120"/>
          </a:endParaRPr>
        </a:p>
      </dsp:txBody>
      <dsp:txXfrm>
        <a:off x="2560130" y="1881945"/>
        <a:ext cx="208332" cy="285558"/>
      </dsp:txXfrm>
    </dsp:sp>
    <dsp:sp modelId="{81FEA246-B292-4874-A4A2-20B4302DCE20}">
      <dsp:nvSpPr>
        <dsp:cNvPr id="0" name=""/>
        <dsp:cNvSpPr/>
      </dsp:nvSpPr>
      <dsp:spPr>
        <a:xfrm>
          <a:off x="1964397" y="291092"/>
          <a:ext cx="1399796" cy="1399796"/>
        </a:xfrm>
        <a:prstGeom prst="ellipse">
          <a:avLst/>
        </a:prstGeom>
        <a:gradFill flip="none" rotWithShape="0">
          <a:gsLst>
            <a:gs pos="0">
              <a:srgbClr val="000099">
                <a:shade val="30000"/>
                <a:satMod val="115000"/>
              </a:srgbClr>
            </a:gs>
            <a:gs pos="50000">
              <a:srgbClr val="000099">
                <a:shade val="67500"/>
                <a:satMod val="115000"/>
              </a:srgbClr>
            </a:gs>
            <a:gs pos="100000">
              <a:srgbClr val="000099">
                <a:shade val="100000"/>
                <a:satMod val="115000"/>
              </a:srgbClr>
            </a:gs>
          </a:gsLst>
          <a:lin ang="5400000" scaled="1"/>
          <a:tileRect/>
        </a:gra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0" kern="1200" dirty="0" smtClean="0">
              <a:latin typeface="微軟正黑體" panose="020B0604030504040204" pitchFamily="34" charset="-120"/>
              <a:ea typeface="微軟正黑體" panose="020B0604030504040204" pitchFamily="34" charset="-120"/>
            </a:rPr>
            <a:t>志願役</a:t>
          </a:r>
          <a:endParaRPr lang="zh-TW" altLang="en-US" sz="2300" b="0" kern="1200" dirty="0">
            <a:latin typeface="微軟正黑體" panose="020B0604030504040204" pitchFamily="34" charset="-120"/>
            <a:ea typeface="微軟正黑體" panose="020B0604030504040204" pitchFamily="34" charset="-120"/>
          </a:endParaRPr>
        </a:p>
      </dsp:txBody>
      <dsp:txXfrm>
        <a:off x="2169392" y="496087"/>
        <a:ext cx="989806" cy="989806"/>
      </dsp:txXfrm>
    </dsp:sp>
    <dsp:sp modelId="{8A99CE4D-8CD8-45C1-B199-2856EE826478}">
      <dsp:nvSpPr>
        <dsp:cNvPr id="0" name=""/>
        <dsp:cNvSpPr/>
      </dsp:nvSpPr>
      <dsp:spPr>
        <a:xfrm>
          <a:off x="3487733" y="2714362"/>
          <a:ext cx="297617" cy="475930"/>
        </a:xfrm>
        <a:prstGeom prst="rightArrow">
          <a:avLst>
            <a:gd name="adj1" fmla="val 60000"/>
            <a:gd name="adj2" fmla="val 50000"/>
          </a:avLst>
        </a:prstGeom>
        <a:solidFill>
          <a:srgbClr val="FF00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b="0" kern="1200">
            <a:latin typeface="微軟正黑體" panose="020B0604030504040204" pitchFamily="34" charset="-120"/>
            <a:ea typeface="微軟正黑體" panose="020B0604030504040204" pitchFamily="34" charset="-120"/>
          </a:endParaRPr>
        </a:p>
      </dsp:txBody>
      <dsp:txXfrm>
        <a:off x="3487733" y="2809548"/>
        <a:ext cx="208332" cy="285558"/>
      </dsp:txXfrm>
    </dsp:sp>
    <dsp:sp modelId="{31D7D03F-0E63-4B5D-A276-C55EFA81376C}">
      <dsp:nvSpPr>
        <dsp:cNvPr id="0" name=""/>
        <dsp:cNvSpPr/>
      </dsp:nvSpPr>
      <dsp:spPr>
        <a:xfrm>
          <a:off x="3925735" y="2252429"/>
          <a:ext cx="1399796" cy="1399796"/>
        </a:xfrm>
        <a:prstGeom prst="ellipse">
          <a:avLst/>
        </a:prstGeom>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0" kern="1200" dirty="0" smtClean="0">
              <a:latin typeface="微軟正黑體" panose="020B0604030504040204" pitchFamily="34" charset="-120"/>
              <a:ea typeface="微軟正黑體" panose="020B0604030504040204" pitchFamily="34" charset="-120"/>
            </a:rPr>
            <a:t>替代役</a:t>
          </a:r>
          <a:endParaRPr lang="zh-TW" altLang="en-US" sz="2400" b="0" kern="1200" dirty="0">
            <a:latin typeface="微軟正黑體" panose="020B0604030504040204" pitchFamily="34" charset="-120"/>
            <a:ea typeface="微軟正黑體" panose="020B0604030504040204" pitchFamily="34" charset="-120"/>
          </a:endParaRPr>
        </a:p>
      </dsp:txBody>
      <dsp:txXfrm>
        <a:off x="4130730" y="2457424"/>
        <a:ext cx="989806" cy="989806"/>
      </dsp:txXfrm>
    </dsp:sp>
    <dsp:sp modelId="{E40CEB2C-AE49-4C9B-B1A4-4B7B61E94335}">
      <dsp:nvSpPr>
        <dsp:cNvPr id="0" name=""/>
        <dsp:cNvSpPr/>
      </dsp:nvSpPr>
      <dsp:spPr>
        <a:xfrm rot="5400000">
          <a:off x="2515487" y="3686608"/>
          <a:ext cx="297617" cy="475930"/>
        </a:xfrm>
        <a:prstGeom prst="rightArrow">
          <a:avLst>
            <a:gd name="adj1" fmla="val 60000"/>
            <a:gd name="adj2" fmla="val 50000"/>
          </a:avLst>
        </a:prstGeom>
        <a:solidFill>
          <a:srgbClr val="FF00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b="0" kern="1200">
            <a:latin typeface="微軟正黑體" panose="020B0604030504040204" pitchFamily="34" charset="-120"/>
            <a:ea typeface="微軟正黑體" panose="020B0604030504040204" pitchFamily="34" charset="-120"/>
          </a:endParaRPr>
        </a:p>
      </dsp:txBody>
      <dsp:txXfrm>
        <a:off x="2560130" y="3737152"/>
        <a:ext cx="208332" cy="285558"/>
      </dsp:txXfrm>
    </dsp:sp>
    <dsp:sp modelId="{4319DE79-14D2-4BDE-BEC6-F84ADD49DFAF}">
      <dsp:nvSpPr>
        <dsp:cNvPr id="0" name=""/>
        <dsp:cNvSpPr/>
      </dsp:nvSpPr>
      <dsp:spPr>
        <a:xfrm>
          <a:off x="1964397" y="4213767"/>
          <a:ext cx="1399796" cy="139979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0" kern="1200" dirty="0" smtClean="0">
              <a:latin typeface="微軟正黑體" panose="020B0604030504040204" pitchFamily="34" charset="-120"/>
              <a:ea typeface="微軟正黑體" panose="020B0604030504040204" pitchFamily="34" charset="-120"/>
            </a:rPr>
            <a:t>義務役</a:t>
          </a:r>
          <a:endParaRPr lang="zh-TW" altLang="en-US" sz="2400" b="0" kern="1200" dirty="0">
            <a:latin typeface="微軟正黑體" panose="020B0604030504040204" pitchFamily="34" charset="-120"/>
            <a:ea typeface="微軟正黑體" panose="020B0604030504040204" pitchFamily="34" charset="-120"/>
          </a:endParaRPr>
        </a:p>
      </dsp:txBody>
      <dsp:txXfrm>
        <a:off x="2169392" y="4418762"/>
        <a:ext cx="989806" cy="989806"/>
      </dsp:txXfrm>
    </dsp:sp>
    <dsp:sp modelId="{FF7424D7-5063-42AC-9BA7-C52D9732878C}">
      <dsp:nvSpPr>
        <dsp:cNvPr id="0" name=""/>
        <dsp:cNvSpPr/>
      </dsp:nvSpPr>
      <dsp:spPr>
        <a:xfrm rot="10800000">
          <a:off x="1543241" y="2714362"/>
          <a:ext cx="297617" cy="475930"/>
        </a:xfrm>
        <a:prstGeom prst="rightArrow">
          <a:avLst>
            <a:gd name="adj1" fmla="val 60000"/>
            <a:gd name="adj2" fmla="val 50000"/>
          </a:avLst>
        </a:prstGeom>
        <a:solidFill>
          <a:srgbClr val="FF00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b="0" kern="1200" dirty="0">
            <a:latin typeface="微軟正黑體" panose="020B0604030504040204" pitchFamily="34" charset="-120"/>
            <a:ea typeface="微軟正黑體" panose="020B0604030504040204" pitchFamily="34" charset="-120"/>
          </a:endParaRPr>
        </a:p>
      </dsp:txBody>
      <dsp:txXfrm rot="10800000">
        <a:off x="1632526" y="2809548"/>
        <a:ext cx="208332" cy="285558"/>
      </dsp:txXfrm>
    </dsp:sp>
    <dsp:sp modelId="{6AD23303-C94C-429C-A7D6-DA6F55F3E443}">
      <dsp:nvSpPr>
        <dsp:cNvPr id="0" name=""/>
        <dsp:cNvSpPr/>
      </dsp:nvSpPr>
      <dsp:spPr>
        <a:xfrm>
          <a:off x="3060" y="2252429"/>
          <a:ext cx="1399796" cy="1399796"/>
        </a:xfrm>
        <a:prstGeom prst="ellipse">
          <a:avLst/>
        </a:prstGeom>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1905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0" kern="1200" dirty="0" smtClean="0">
              <a:latin typeface="微軟正黑體" panose="020B0604030504040204" pitchFamily="34" charset="-120"/>
              <a:ea typeface="微軟正黑體" panose="020B0604030504040204" pitchFamily="34" charset="-120"/>
            </a:rPr>
            <a:t>軍事訓練役</a:t>
          </a:r>
          <a:endParaRPr lang="zh-TW" altLang="en-US" sz="2300" b="0" kern="1200" dirty="0">
            <a:latin typeface="微軟正黑體" panose="020B0604030504040204" pitchFamily="34" charset="-120"/>
            <a:ea typeface="微軟正黑體" panose="020B0604030504040204" pitchFamily="34" charset="-120"/>
          </a:endParaRPr>
        </a:p>
      </dsp:txBody>
      <dsp:txXfrm>
        <a:off x="208055" y="2457424"/>
        <a:ext cx="989806" cy="989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27A59-C392-48C6-B96D-AC2F25F60887}">
      <dsp:nvSpPr>
        <dsp:cNvPr id="0" name=""/>
        <dsp:cNvSpPr/>
      </dsp:nvSpPr>
      <dsp:spPr>
        <a:xfrm>
          <a:off x="6703976" y="2644093"/>
          <a:ext cx="91440" cy="492391"/>
        </a:xfrm>
        <a:custGeom>
          <a:avLst/>
          <a:gdLst/>
          <a:ahLst/>
          <a:cxnLst/>
          <a:rect l="0" t="0" r="0" b="0"/>
          <a:pathLst>
            <a:path>
              <a:moveTo>
                <a:pt x="45720" y="0"/>
              </a:moveTo>
              <a:lnTo>
                <a:pt x="45720" y="49239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B4B19C-4979-4BC9-B86E-1AA02FC5D48A}">
      <dsp:nvSpPr>
        <dsp:cNvPr id="0" name=""/>
        <dsp:cNvSpPr/>
      </dsp:nvSpPr>
      <dsp:spPr>
        <a:xfrm>
          <a:off x="4851065" y="1077592"/>
          <a:ext cx="1898631" cy="491423"/>
        </a:xfrm>
        <a:custGeom>
          <a:avLst/>
          <a:gdLst/>
          <a:ahLst/>
          <a:cxnLst/>
          <a:rect l="0" t="0" r="0" b="0"/>
          <a:pathLst>
            <a:path>
              <a:moveTo>
                <a:pt x="0" y="0"/>
              </a:moveTo>
              <a:lnTo>
                <a:pt x="0" y="334582"/>
              </a:lnTo>
              <a:lnTo>
                <a:pt x="1898631" y="334582"/>
              </a:lnTo>
              <a:lnTo>
                <a:pt x="1898631" y="49142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B6CCDE-EF1A-4B73-80BA-F1006387C828}">
      <dsp:nvSpPr>
        <dsp:cNvPr id="0" name=""/>
        <dsp:cNvSpPr/>
      </dsp:nvSpPr>
      <dsp:spPr>
        <a:xfrm>
          <a:off x="2995808" y="2644093"/>
          <a:ext cx="1258113" cy="492391"/>
        </a:xfrm>
        <a:custGeom>
          <a:avLst/>
          <a:gdLst/>
          <a:ahLst/>
          <a:cxnLst/>
          <a:rect l="0" t="0" r="0" b="0"/>
          <a:pathLst>
            <a:path>
              <a:moveTo>
                <a:pt x="0" y="0"/>
              </a:moveTo>
              <a:lnTo>
                <a:pt x="0" y="335550"/>
              </a:lnTo>
              <a:lnTo>
                <a:pt x="1258113" y="335550"/>
              </a:lnTo>
              <a:lnTo>
                <a:pt x="1258113" y="49239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AE7282-8A26-4110-A782-82E45516AF12}">
      <dsp:nvSpPr>
        <dsp:cNvPr id="0" name=""/>
        <dsp:cNvSpPr/>
      </dsp:nvSpPr>
      <dsp:spPr>
        <a:xfrm>
          <a:off x="1753567" y="2644093"/>
          <a:ext cx="1242241" cy="492391"/>
        </a:xfrm>
        <a:custGeom>
          <a:avLst/>
          <a:gdLst/>
          <a:ahLst/>
          <a:cxnLst/>
          <a:rect l="0" t="0" r="0" b="0"/>
          <a:pathLst>
            <a:path>
              <a:moveTo>
                <a:pt x="1242241" y="0"/>
              </a:moveTo>
              <a:lnTo>
                <a:pt x="1242241" y="335550"/>
              </a:lnTo>
              <a:lnTo>
                <a:pt x="0" y="335550"/>
              </a:lnTo>
              <a:lnTo>
                <a:pt x="0" y="49239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58C49A-034F-4F39-8D3E-56C080D91985}">
      <dsp:nvSpPr>
        <dsp:cNvPr id="0" name=""/>
        <dsp:cNvSpPr/>
      </dsp:nvSpPr>
      <dsp:spPr>
        <a:xfrm>
          <a:off x="2995808" y="1077592"/>
          <a:ext cx="1855256" cy="491423"/>
        </a:xfrm>
        <a:custGeom>
          <a:avLst/>
          <a:gdLst/>
          <a:ahLst/>
          <a:cxnLst/>
          <a:rect l="0" t="0" r="0" b="0"/>
          <a:pathLst>
            <a:path>
              <a:moveTo>
                <a:pt x="1855256" y="0"/>
              </a:moveTo>
              <a:lnTo>
                <a:pt x="1855256" y="334582"/>
              </a:lnTo>
              <a:lnTo>
                <a:pt x="0" y="334582"/>
              </a:lnTo>
              <a:lnTo>
                <a:pt x="0" y="49142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39AEE-AF32-4A5F-A5DE-15318A9E7EBB}">
      <dsp:nvSpPr>
        <dsp:cNvPr id="0" name=""/>
        <dsp:cNvSpPr/>
      </dsp:nvSpPr>
      <dsp:spPr>
        <a:xfrm>
          <a:off x="3795017" y="2515"/>
          <a:ext cx="2112095" cy="10750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0F48B-3768-4700-A12A-010DC8900E5F}">
      <dsp:nvSpPr>
        <dsp:cNvPr id="0" name=""/>
        <dsp:cNvSpPr/>
      </dsp:nvSpPr>
      <dsp:spPr>
        <a:xfrm>
          <a:off x="3983132" y="181224"/>
          <a:ext cx="2112095" cy="10750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ts val="3000"/>
            </a:lnSpc>
            <a:spcBef>
              <a:spcPct val="0"/>
            </a:spcBef>
            <a:spcAft>
              <a:spcPct val="35000"/>
            </a:spcAft>
          </a:pPr>
          <a:r>
            <a:rPr lang="zh-TW" altLang="en-US" sz="2800" b="0" kern="1200" spc="-100" baseline="0" dirty="0" smtClean="0">
              <a:latin typeface="微軟正黑體" panose="020B0604030504040204" pitchFamily="34" charset="-120"/>
              <a:ea typeface="微軟正黑體" panose="020B0604030504040204" pitchFamily="34" charset="-120"/>
            </a:rPr>
            <a:t>國軍人才招募中心</a:t>
          </a:r>
          <a:endParaRPr lang="zh-TW" altLang="en-US" sz="2800" b="0" kern="1200" spc="-100" baseline="0" dirty="0">
            <a:latin typeface="微軟正黑體" panose="020B0604030504040204" pitchFamily="34" charset="-120"/>
            <a:ea typeface="微軟正黑體" panose="020B0604030504040204" pitchFamily="34" charset="-120"/>
          </a:endParaRPr>
        </a:p>
      </dsp:txBody>
      <dsp:txXfrm>
        <a:off x="4014620" y="212712"/>
        <a:ext cx="2049119" cy="1012101"/>
      </dsp:txXfrm>
    </dsp:sp>
    <dsp:sp modelId="{3E6F60B6-4511-4A0D-B8A0-013BB20C09F3}">
      <dsp:nvSpPr>
        <dsp:cNvPr id="0" name=""/>
        <dsp:cNvSpPr/>
      </dsp:nvSpPr>
      <dsp:spPr>
        <a:xfrm>
          <a:off x="1920909" y="1569016"/>
          <a:ext cx="2149799" cy="107507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DFE1EF-0EF2-4D58-8D8B-5588D5D9611C}">
      <dsp:nvSpPr>
        <dsp:cNvPr id="0" name=""/>
        <dsp:cNvSpPr/>
      </dsp:nvSpPr>
      <dsp:spPr>
        <a:xfrm>
          <a:off x="2109024" y="1747725"/>
          <a:ext cx="2149799" cy="107507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ts val="2400"/>
            </a:lnSpc>
            <a:spcBef>
              <a:spcPct val="0"/>
            </a:spcBef>
            <a:spcAft>
              <a:spcPct val="35000"/>
            </a:spcAft>
          </a:pPr>
          <a:r>
            <a:rPr lang="zh-TW" sz="2800" b="0" kern="1200" spc="-100" baseline="0" dirty="0" smtClean="0">
              <a:latin typeface="微軟正黑體" panose="020B0604030504040204" pitchFamily="34" charset="-120"/>
              <a:ea typeface="微軟正黑體" panose="020B0604030504040204" pitchFamily="34" charset="-120"/>
            </a:rPr>
            <a:t>國防知性</a:t>
          </a:r>
          <a:endParaRPr lang="en-US" altLang="zh-TW" sz="2800" b="0" kern="1200" spc="-100" baseline="0" dirty="0" smtClean="0">
            <a:latin typeface="微軟正黑體" panose="020B0604030504040204" pitchFamily="34" charset="-120"/>
            <a:ea typeface="微軟正黑體" panose="020B0604030504040204" pitchFamily="34" charset="-120"/>
          </a:endParaRPr>
        </a:p>
        <a:p>
          <a:pPr lvl="0" algn="ctr" defTabSz="1244600">
            <a:lnSpc>
              <a:spcPts val="2400"/>
            </a:lnSpc>
            <a:spcBef>
              <a:spcPct val="0"/>
            </a:spcBef>
            <a:spcAft>
              <a:spcPct val="35000"/>
            </a:spcAft>
          </a:pPr>
          <a:r>
            <a:rPr lang="zh-TW" sz="2800" b="0" kern="1200" spc="-100" baseline="0" dirty="0" smtClean="0">
              <a:latin typeface="微軟正黑體" panose="020B0604030504040204" pitchFamily="34" charset="-120"/>
              <a:ea typeface="微軟正黑體" panose="020B0604030504040204" pitchFamily="34" charset="-120"/>
            </a:rPr>
            <a:t>之旅</a:t>
          </a:r>
          <a:endParaRPr lang="zh-TW" altLang="en-US" sz="2800" b="0" kern="1200" spc="-100" baseline="0" dirty="0">
            <a:latin typeface="微軟正黑體" panose="020B0604030504040204" pitchFamily="34" charset="-120"/>
            <a:ea typeface="微軟正黑體" panose="020B0604030504040204" pitchFamily="34" charset="-120"/>
          </a:endParaRPr>
        </a:p>
      </dsp:txBody>
      <dsp:txXfrm>
        <a:off x="2140512" y="1779213"/>
        <a:ext cx="2086823" cy="1012101"/>
      </dsp:txXfrm>
    </dsp:sp>
    <dsp:sp modelId="{185D00B8-145C-4CF9-A660-998B117CF377}">
      <dsp:nvSpPr>
        <dsp:cNvPr id="0" name=""/>
        <dsp:cNvSpPr/>
      </dsp:nvSpPr>
      <dsp:spPr>
        <a:xfrm>
          <a:off x="683569" y="3136484"/>
          <a:ext cx="2139996" cy="10750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11523-17AF-4CE0-B962-85C236CA529F}">
      <dsp:nvSpPr>
        <dsp:cNvPr id="0" name=""/>
        <dsp:cNvSpPr/>
      </dsp:nvSpPr>
      <dsp:spPr>
        <a:xfrm>
          <a:off x="871684" y="3315193"/>
          <a:ext cx="2139996" cy="107507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ts val="3000"/>
            </a:lnSpc>
            <a:spcBef>
              <a:spcPct val="0"/>
            </a:spcBef>
            <a:spcAft>
              <a:spcPct val="35000"/>
            </a:spcAft>
          </a:pPr>
          <a:r>
            <a:rPr lang="zh-TW" altLang="en-US" sz="2800" b="0" kern="1200" spc="-100" baseline="0" dirty="0" smtClean="0">
              <a:latin typeface="微軟正黑體" panose="020B0604030504040204" pitchFamily="34" charset="-120"/>
              <a:ea typeface="微軟正黑體" panose="020B0604030504040204" pitchFamily="34" charset="-120"/>
            </a:rPr>
            <a:t>營區開放</a:t>
          </a:r>
          <a:endParaRPr lang="zh-TW" altLang="en-US" sz="2800" b="0" kern="1200" spc="-100" baseline="0" dirty="0">
            <a:latin typeface="微軟正黑體" panose="020B0604030504040204" pitchFamily="34" charset="-120"/>
            <a:ea typeface="微軟正黑體" panose="020B0604030504040204" pitchFamily="34" charset="-120"/>
          </a:endParaRPr>
        </a:p>
      </dsp:txBody>
      <dsp:txXfrm>
        <a:off x="903172" y="3346681"/>
        <a:ext cx="2077020" cy="1012101"/>
      </dsp:txXfrm>
    </dsp:sp>
    <dsp:sp modelId="{92C425AB-7626-4AA2-AFF1-A408B439C154}">
      <dsp:nvSpPr>
        <dsp:cNvPr id="0" name=""/>
        <dsp:cNvSpPr/>
      </dsp:nvSpPr>
      <dsp:spPr>
        <a:xfrm>
          <a:off x="3199796" y="3136484"/>
          <a:ext cx="2108252" cy="10750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286F9-DCC2-4EBF-B7D7-B0F71C92D406}">
      <dsp:nvSpPr>
        <dsp:cNvPr id="0" name=""/>
        <dsp:cNvSpPr/>
      </dsp:nvSpPr>
      <dsp:spPr>
        <a:xfrm>
          <a:off x="3387911" y="3315193"/>
          <a:ext cx="2108252" cy="107507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ts val="3000"/>
            </a:lnSpc>
            <a:spcBef>
              <a:spcPct val="0"/>
            </a:spcBef>
            <a:spcAft>
              <a:spcPct val="35000"/>
            </a:spcAft>
          </a:pPr>
          <a:r>
            <a:rPr lang="zh-TW" altLang="en-US" sz="2800" b="0" kern="1200" spc="-100" baseline="0" dirty="0" smtClean="0">
              <a:latin typeface="微軟正黑體" panose="020B0604030504040204" pitchFamily="34" charset="-120"/>
              <a:ea typeface="微軟正黑體" panose="020B0604030504040204" pitchFamily="34" charset="-120"/>
            </a:rPr>
            <a:t>暑期夏令營</a:t>
          </a:r>
          <a:endParaRPr lang="zh-TW" altLang="en-US" sz="2800" b="0" kern="1200" spc="-100" baseline="0" dirty="0">
            <a:latin typeface="微軟正黑體" panose="020B0604030504040204" pitchFamily="34" charset="-120"/>
            <a:ea typeface="微軟正黑體" panose="020B0604030504040204" pitchFamily="34" charset="-120"/>
          </a:endParaRPr>
        </a:p>
      </dsp:txBody>
      <dsp:txXfrm>
        <a:off x="3419399" y="3346681"/>
        <a:ext cx="2045276" cy="1012101"/>
      </dsp:txXfrm>
    </dsp:sp>
    <dsp:sp modelId="{FFFD92A0-55CD-4C51-81E9-86F41A63C96C}">
      <dsp:nvSpPr>
        <dsp:cNvPr id="0" name=""/>
        <dsp:cNvSpPr/>
      </dsp:nvSpPr>
      <dsp:spPr>
        <a:xfrm>
          <a:off x="5684278" y="1569016"/>
          <a:ext cx="2130837" cy="107507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16EB3-7ED2-448F-A732-A94C24738B24}">
      <dsp:nvSpPr>
        <dsp:cNvPr id="0" name=""/>
        <dsp:cNvSpPr/>
      </dsp:nvSpPr>
      <dsp:spPr>
        <a:xfrm>
          <a:off x="5872393" y="1747725"/>
          <a:ext cx="2130837" cy="107507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ts val="3000"/>
            </a:lnSpc>
            <a:spcBef>
              <a:spcPct val="0"/>
            </a:spcBef>
            <a:spcAft>
              <a:spcPct val="35000"/>
            </a:spcAft>
          </a:pPr>
          <a:r>
            <a:rPr lang="zh-TW" altLang="en-US" sz="2800" b="0" kern="1200" spc="-100" baseline="0" dirty="0" smtClean="0">
              <a:latin typeface="微軟正黑體" panose="020B0604030504040204" pitchFamily="34" charset="-120"/>
              <a:ea typeface="微軟正黑體" panose="020B0604030504040204" pitchFamily="34" charset="-120"/>
            </a:rPr>
            <a:t>專職招募員</a:t>
          </a:r>
          <a:endParaRPr lang="zh-TW" altLang="en-US" sz="2800" b="0" kern="1200" spc="-100" baseline="0" dirty="0">
            <a:latin typeface="微軟正黑體" panose="020B0604030504040204" pitchFamily="34" charset="-120"/>
            <a:ea typeface="微軟正黑體" panose="020B0604030504040204" pitchFamily="34" charset="-120"/>
          </a:endParaRPr>
        </a:p>
      </dsp:txBody>
      <dsp:txXfrm>
        <a:off x="5903881" y="1779213"/>
        <a:ext cx="2067861" cy="1012101"/>
      </dsp:txXfrm>
    </dsp:sp>
    <dsp:sp modelId="{12C63899-8E85-438B-B33F-A4B49DCFD5CC}">
      <dsp:nvSpPr>
        <dsp:cNvPr id="0" name=""/>
        <dsp:cNvSpPr/>
      </dsp:nvSpPr>
      <dsp:spPr>
        <a:xfrm>
          <a:off x="5684278" y="3136484"/>
          <a:ext cx="2130837" cy="107507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375E7-8F49-44D4-8916-CCE958006DB2}">
      <dsp:nvSpPr>
        <dsp:cNvPr id="0" name=""/>
        <dsp:cNvSpPr/>
      </dsp:nvSpPr>
      <dsp:spPr>
        <a:xfrm>
          <a:off x="5872393" y="3315193"/>
          <a:ext cx="2130837" cy="1075077"/>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ts val="3000"/>
            </a:lnSpc>
            <a:spcBef>
              <a:spcPct val="0"/>
            </a:spcBef>
            <a:spcAft>
              <a:spcPct val="35000"/>
            </a:spcAft>
          </a:pPr>
          <a:r>
            <a:rPr lang="zh-TW" altLang="en-US" sz="2800" b="0" kern="1200" spc="-100" baseline="0" dirty="0" smtClean="0">
              <a:latin typeface="微軟正黑體" panose="020B0604030504040204" pitchFamily="34" charset="-120"/>
              <a:ea typeface="微軟正黑體" panose="020B0604030504040204" pitchFamily="34" charset="-120"/>
            </a:rPr>
            <a:t>基層宣導</a:t>
          </a:r>
          <a:endParaRPr lang="zh-TW" altLang="en-US" sz="2800" b="0" kern="1200" spc="-100" baseline="0" dirty="0">
            <a:latin typeface="微軟正黑體" panose="020B0604030504040204" pitchFamily="34" charset="-120"/>
            <a:ea typeface="微軟正黑體" panose="020B0604030504040204" pitchFamily="34" charset="-120"/>
          </a:endParaRPr>
        </a:p>
      </dsp:txBody>
      <dsp:txXfrm>
        <a:off x="5903881" y="3346681"/>
        <a:ext cx="2067861" cy="1012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0B8F1-DF8C-428F-86D9-5628AEB214D9}">
      <dsp:nvSpPr>
        <dsp:cNvPr id="0" name=""/>
        <dsp:cNvSpPr/>
      </dsp:nvSpPr>
      <dsp:spPr>
        <a:xfrm>
          <a:off x="0" y="0"/>
          <a:ext cx="8229599" cy="91024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sz="2400" kern="1200" dirty="0" smtClean="0">
              <a:latin typeface="微軟正黑體" panose="020B0604030504040204" pitchFamily="34" charset="-120"/>
              <a:ea typeface="微軟正黑體" panose="020B0604030504040204" pitchFamily="34" charset="-120"/>
            </a:rPr>
            <a:t>國防部發言人</a:t>
          </a:r>
          <a:r>
            <a:rPr lang="en-US" sz="2400" kern="1200" dirty="0" smtClean="0">
              <a:latin typeface="微軟正黑體" panose="020B0604030504040204" pitchFamily="34" charset="-120"/>
              <a:ea typeface="微軟正黑體" panose="020B0604030504040204" pitchFamily="34" charset="-120"/>
            </a:rPr>
            <a:t>FB</a:t>
          </a:r>
          <a:r>
            <a:rPr lang="zh-TW" sz="2400" kern="1200" dirty="0" smtClean="0">
              <a:latin typeface="微軟正黑體" panose="020B0604030504040204" pitchFamily="34" charset="-120"/>
              <a:ea typeface="微軟正黑體" panose="020B0604030504040204" pitchFamily="34" charset="-120"/>
            </a:rPr>
            <a:t>粉絲專頁發布活動訊息及內容</a:t>
          </a:r>
          <a:endParaRPr lang="zh-TW" altLang="en-US" sz="2400" kern="1200" dirty="0">
            <a:latin typeface="微軟正黑體" panose="020B0604030504040204" pitchFamily="34" charset="-120"/>
            <a:ea typeface="微軟正黑體" panose="020B0604030504040204" pitchFamily="34" charset="-120"/>
          </a:endParaRPr>
        </a:p>
      </dsp:txBody>
      <dsp:txXfrm>
        <a:off x="1736944" y="0"/>
        <a:ext cx="6492655" cy="910248"/>
      </dsp:txXfrm>
    </dsp:sp>
    <dsp:sp modelId="{B3B44191-D72F-4F8F-9DC6-1C893C899EF1}">
      <dsp:nvSpPr>
        <dsp:cNvPr id="0" name=""/>
        <dsp:cNvSpPr/>
      </dsp:nvSpPr>
      <dsp:spPr>
        <a:xfrm>
          <a:off x="91024" y="91024"/>
          <a:ext cx="1645919" cy="728198"/>
        </a:xfrm>
        <a:prstGeom prst="roundRect">
          <a:avLst>
            <a:gd name="adj" fmla="val 10000"/>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F40008-0CF2-44BE-96AA-03CCD7CED6C7}">
      <dsp:nvSpPr>
        <dsp:cNvPr id="0" name=""/>
        <dsp:cNvSpPr/>
      </dsp:nvSpPr>
      <dsp:spPr>
        <a:xfrm>
          <a:off x="0" y="1001273"/>
          <a:ext cx="8229599" cy="910248"/>
        </a:xfrm>
        <a:prstGeom prst="roundRect">
          <a:avLst>
            <a:gd name="adj" fmla="val 10000"/>
          </a:avLst>
        </a:prstGeom>
        <a:solidFill>
          <a:srgbClr val="0066C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活動內容公布於校園</a:t>
          </a:r>
          <a:endParaRPr lang="zh-TW" altLang="en-US" sz="2400" kern="1200" dirty="0">
            <a:latin typeface="微軟正黑體" panose="020B0604030504040204" pitchFamily="34" charset="-120"/>
            <a:ea typeface="微軟正黑體" panose="020B0604030504040204" pitchFamily="34" charset="-120"/>
          </a:endParaRPr>
        </a:p>
      </dsp:txBody>
      <dsp:txXfrm>
        <a:off x="1736944" y="1001273"/>
        <a:ext cx="6492655" cy="910248"/>
      </dsp:txXfrm>
    </dsp:sp>
    <dsp:sp modelId="{B0ABF1B5-5284-40BA-9E3B-C966BBD42A38}">
      <dsp:nvSpPr>
        <dsp:cNvPr id="0" name=""/>
        <dsp:cNvSpPr/>
      </dsp:nvSpPr>
      <dsp:spPr>
        <a:xfrm>
          <a:off x="91024" y="1092298"/>
          <a:ext cx="1645919" cy="728198"/>
        </a:xfrm>
        <a:prstGeom prst="roundRect">
          <a:avLst>
            <a:gd name="adj" fmla="val 10000"/>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BCB26-A734-46DD-AC18-1C87E664E682}">
      <dsp:nvSpPr>
        <dsp:cNvPr id="0" name=""/>
        <dsp:cNvSpPr/>
      </dsp:nvSpPr>
      <dsp:spPr>
        <a:xfrm>
          <a:off x="0" y="2002546"/>
          <a:ext cx="8229599" cy="910248"/>
        </a:xfrm>
        <a:prstGeom prst="roundRect">
          <a:avLst>
            <a:gd name="adj" fmla="val 1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文宣心戰車於墾丁大街廣播宣傳</a:t>
          </a:r>
          <a:endParaRPr lang="en-US" altLang="zh-TW" sz="2400" kern="1200" dirty="0" smtClean="0">
            <a:latin typeface="微軟正黑體" panose="020B0604030504040204" pitchFamily="34" charset="-120"/>
            <a:ea typeface="微軟正黑體" panose="020B0604030504040204" pitchFamily="34" charset="-120"/>
          </a:endParaRPr>
        </a:p>
        <a:p>
          <a:pPr lvl="0" algn="l" defTabSz="1066800">
            <a:lnSpc>
              <a:spcPct val="900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公路局路況顯示器上顯示</a:t>
          </a:r>
          <a:endParaRPr lang="zh-TW" altLang="en-US" sz="2400" kern="1200" dirty="0">
            <a:latin typeface="微軟正黑體" panose="020B0604030504040204" pitchFamily="34" charset="-120"/>
            <a:ea typeface="微軟正黑體" panose="020B0604030504040204" pitchFamily="34" charset="-120"/>
          </a:endParaRPr>
        </a:p>
      </dsp:txBody>
      <dsp:txXfrm>
        <a:off x="1736944" y="2002546"/>
        <a:ext cx="6492655" cy="910248"/>
      </dsp:txXfrm>
    </dsp:sp>
    <dsp:sp modelId="{4B5D0D75-7F99-45F5-9958-EE6A457539D1}">
      <dsp:nvSpPr>
        <dsp:cNvPr id="0" name=""/>
        <dsp:cNvSpPr/>
      </dsp:nvSpPr>
      <dsp:spPr>
        <a:xfrm>
          <a:off x="91024" y="2093571"/>
          <a:ext cx="1645919" cy="728198"/>
        </a:xfrm>
        <a:prstGeom prst="roundRect">
          <a:avLst>
            <a:gd name="adj" fmla="val 10000"/>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ED1E58-710E-4B65-B32A-B3886FFB928C}">
      <dsp:nvSpPr>
        <dsp:cNvPr id="0" name=""/>
        <dsp:cNvSpPr/>
      </dsp:nvSpPr>
      <dsp:spPr>
        <a:xfrm>
          <a:off x="0" y="3003819"/>
          <a:ext cx="8229599" cy="910248"/>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合作飯店民宿業者於大廳放置活動海</a:t>
          </a:r>
          <a:r>
            <a:rPr lang="zh-TW" altLang="en-US" sz="2400" kern="1200" dirty="0" smtClean="0">
              <a:latin typeface="微軟正黑體" panose="020B0604030504040204" pitchFamily="34" charset="-120"/>
              <a:ea typeface="微軟正黑體" panose="020B0604030504040204" pitchFamily="34" charset="-120"/>
            </a:rPr>
            <a:t>報</a:t>
          </a:r>
          <a:endParaRPr lang="en-US" altLang="zh-TW" sz="2400" kern="1200" dirty="0" smtClean="0">
            <a:latin typeface="微軟正黑體" panose="020B0604030504040204" pitchFamily="34" charset="-120"/>
            <a:ea typeface="微軟正黑體" panose="020B0604030504040204" pitchFamily="34" charset="-120"/>
          </a:endParaRPr>
        </a:p>
        <a:p>
          <a:pPr lvl="0" algn="l" defTabSz="1066800">
            <a:lnSpc>
              <a:spcPct val="90000"/>
            </a:lnSpc>
            <a:spcBef>
              <a:spcPct val="0"/>
            </a:spcBef>
            <a:spcAft>
              <a:spcPts val="0"/>
            </a:spcAft>
          </a:pPr>
          <a:r>
            <a:rPr lang="zh-TW" sz="2400" kern="1200" dirty="0" smtClean="0">
              <a:latin typeface="微軟正黑體" panose="020B0604030504040204" pitchFamily="34" charset="-120"/>
              <a:ea typeface="微軟正黑體" panose="020B0604030504040204" pitchFamily="34" charset="-120"/>
            </a:rPr>
            <a:t>電子</a:t>
          </a:r>
          <a:r>
            <a:rPr lang="zh-TW" altLang="en-US" sz="2400" kern="1200" dirty="0" smtClean="0">
              <a:latin typeface="微軟正黑體" panose="020B0604030504040204" pitchFamily="34" charset="-120"/>
              <a:ea typeface="微軟正黑體" panose="020B0604030504040204" pitchFamily="34" charset="-120"/>
            </a:rPr>
            <a:t>看</a:t>
          </a:r>
          <a:r>
            <a:rPr lang="zh-TW" sz="2400" kern="1200" dirty="0" smtClean="0">
              <a:latin typeface="微軟正黑體" panose="020B0604030504040204" pitchFamily="34" charset="-120"/>
              <a:ea typeface="微軟正黑體" panose="020B0604030504040204" pitchFamily="34" charset="-120"/>
            </a:rPr>
            <a:t>板</a:t>
          </a:r>
          <a:r>
            <a:rPr lang="zh-TW" altLang="en-US" sz="2400" kern="1200" dirty="0" smtClean="0">
              <a:latin typeface="微軟正黑體" panose="020B0604030504040204" pitchFamily="34" charset="-120"/>
              <a:ea typeface="微軟正黑體" panose="020B0604030504040204" pitchFamily="34" charset="-120"/>
            </a:rPr>
            <a:t>播</a:t>
          </a:r>
          <a:r>
            <a:rPr lang="zh-TW" sz="2400" kern="1200" dirty="0" smtClean="0">
              <a:latin typeface="微軟正黑體" panose="020B0604030504040204" pitchFamily="34" charset="-120"/>
              <a:ea typeface="微軟正黑體" panose="020B0604030504040204" pitchFamily="34" charset="-120"/>
            </a:rPr>
            <a:t>放</a:t>
          </a:r>
          <a:r>
            <a:rPr lang="zh-TW" altLang="en-US" sz="2400" kern="1200" dirty="0" smtClean="0">
              <a:latin typeface="微軟正黑體" panose="020B0604030504040204" pitchFamily="34" charset="-120"/>
              <a:ea typeface="微軟正黑體" panose="020B0604030504040204" pitchFamily="34" charset="-120"/>
            </a:rPr>
            <a:t>活動</a:t>
          </a:r>
          <a:r>
            <a:rPr lang="zh-TW" sz="2400" kern="1200" dirty="0" smtClean="0">
              <a:latin typeface="微軟正黑體" panose="020B0604030504040204" pitchFamily="34" charset="-120"/>
              <a:ea typeface="微軟正黑體" panose="020B0604030504040204" pitchFamily="34" charset="-120"/>
            </a:rPr>
            <a:t>訊息跑馬燈</a:t>
          </a:r>
          <a:endParaRPr lang="zh-TW" altLang="en-US" sz="2400" kern="1200" dirty="0">
            <a:latin typeface="微軟正黑體" panose="020B0604030504040204" pitchFamily="34" charset="-120"/>
            <a:ea typeface="微軟正黑體" panose="020B0604030504040204" pitchFamily="34" charset="-120"/>
          </a:endParaRPr>
        </a:p>
      </dsp:txBody>
      <dsp:txXfrm>
        <a:off x="1736944" y="3003819"/>
        <a:ext cx="6492655" cy="910248"/>
      </dsp:txXfrm>
    </dsp:sp>
    <dsp:sp modelId="{00EE59D6-E2ED-421A-BEB2-69D568901258}">
      <dsp:nvSpPr>
        <dsp:cNvPr id="0" name=""/>
        <dsp:cNvSpPr/>
      </dsp:nvSpPr>
      <dsp:spPr>
        <a:xfrm>
          <a:off x="91024" y="3094844"/>
          <a:ext cx="1645919" cy="728198"/>
        </a:xfrm>
        <a:prstGeom prst="roundRect">
          <a:avLst>
            <a:gd name="adj" fmla="val 10000"/>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AF4B4831-6EDE-4381-82B7-E0E06AECEE4B}" type="datetimeFigureOut">
              <a:rPr lang="zh-TW" altLang="en-US" smtClean="0"/>
              <a:t>2016/10/28</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506D2C4-6A25-4141-8B3A-4D439EA8307C}" type="slidenum">
              <a:rPr lang="zh-TW" altLang="en-US" smtClean="0"/>
              <a:t>‹#›</a:t>
            </a:fld>
            <a:endParaRPr lang="zh-TW" altLang="en-US"/>
          </a:p>
        </p:txBody>
      </p:sp>
    </p:spTree>
    <p:extLst>
      <p:ext uri="{BB962C8B-B14F-4D97-AF65-F5344CB8AC3E}">
        <p14:creationId xmlns:p14="http://schemas.microsoft.com/office/powerpoint/2010/main" val="58866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rm.lib.kuas.edu.tw:2065/science/article/pii/S019130851500005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zh.wikipedia.org/wiki/%E6%94%BF%E5%BA%9C"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zh.wikipedia.org/wiki/%E8%81%AF%E7%9B%9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隨著時代變遷、國際情勢的改變，「以量取勝」的戰爭型態已不復見，取而代之的戰爭模式為專業精銳士兵運用高科技武器來執行作戰任務，故募兵制的推動成為了世界趨勢。三軍聯訓基地位於屏東縣，為國軍南部主要實彈演練場地，本研究將依照基地地理位置、環境特性來規劃體驗活動，嘗試推動有別於營區開放及暑期戰鬥活動之可行性</a:t>
            </a:r>
            <a:r>
              <a:rPr lang="zh-TW" altLang="en-US"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a:t>
            </a:fld>
            <a:endParaRPr lang="zh-TW" altLang="en-US"/>
          </a:p>
        </p:txBody>
      </p:sp>
    </p:spTree>
    <p:extLst>
      <p:ext uri="{BB962C8B-B14F-4D97-AF65-F5344CB8AC3E}">
        <p14:creationId xmlns:p14="http://schemas.microsoft.com/office/powerpoint/2010/main" val="71171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目前我國招募以「國軍人才招募中心」為首，下轄各區域招募小組專責專職進入校園及鄉里招募有志從軍青年，除透過招募員在基層宣導，另為爭取國人認同「募兵制」政策效益，國防部結合年度重大演訓任務、全民國防教育、營區開放、海軍敦睦遠航訓練及縣市後備軍人運動大會，深入鄉里擴大舉辦人才招募活動，廣邀民眾、學生及後備軍人輔導組織參與，說明募兵政策，激發社會青年從軍意願</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國防報告書，</a:t>
            </a:r>
            <a:r>
              <a:rPr lang="en-US" altLang="zh-TW" sz="1200" kern="1200" dirty="0" smtClean="0">
                <a:solidFill>
                  <a:schemeClr val="tx1"/>
                </a:solidFill>
                <a:effectLst/>
                <a:latin typeface="+mn-lt"/>
                <a:ea typeface="+mn-ea"/>
                <a:cs typeface="+mn-cs"/>
              </a:rPr>
              <a:t>2015)</a:t>
            </a:r>
            <a:r>
              <a:rPr lang="zh-TW" altLang="zh-TW"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10</a:t>
            </a:fld>
            <a:endParaRPr lang="zh-TW" altLang="en-US"/>
          </a:p>
        </p:txBody>
      </p:sp>
    </p:spTree>
    <p:extLst>
      <p:ext uri="{BB962C8B-B14F-4D97-AF65-F5344CB8AC3E}">
        <p14:creationId xmlns:p14="http://schemas.microsoft.com/office/powerpoint/2010/main" val="3102126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活動分為「動態展演與解說」、「體驗互動」與「部隊版」米其林伙食體驗三大類</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zh-TW" sz="1200" kern="1200" dirty="0" smtClean="0">
                <a:solidFill>
                  <a:schemeClr val="tx1"/>
                </a:solidFill>
                <a:effectLst/>
                <a:latin typeface="+mn-lt"/>
                <a:ea typeface="+mn-ea"/>
                <a:cs typeface="+mn-cs"/>
              </a:rPr>
              <a:t> 「動態展演」與解說</a:t>
            </a:r>
            <a:r>
              <a:rPr lang="zh-TW" altLang="en-US" sz="1200" kern="1200" dirty="0" smtClean="0">
                <a:solidFill>
                  <a:schemeClr val="tx1"/>
                </a:solidFill>
                <a:effectLst/>
                <a:latin typeface="+mn-lt"/>
                <a:ea typeface="+mn-ea"/>
                <a:cs typeface="+mn-cs"/>
              </a:rPr>
              <a:t>活動部分，</a:t>
            </a:r>
            <a:r>
              <a:rPr lang="zh-TW" altLang="zh-TW" sz="1200" kern="1200" dirty="0" smtClean="0">
                <a:solidFill>
                  <a:schemeClr val="tx1"/>
                </a:solidFill>
                <a:effectLst/>
                <a:latin typeface="+mn-lt"/>
                <a:ea typeface="+mn-ea"/>
                <a:cs typeface="+mn-cs"/>
              </a:rPr>
              <a:t>配合部隊演訓活動，開放民眾於乙場域參觀台近距離觀看，各式火砲瞄準遠方山頭標靶輪番轟擊，現場體驗砲彈十足的震撼力</a:t>
            </a:r>
            <a:r>
              <a:rPr lang="zh-TW" altLang="en-US" sz="1200" kern="1200" dirty="0" smtClean="0">
                <a:solidFill>
                  <a:schemeClr val="tx1"/>
                </a:solidFill>
                <a:effectLst/>
                <a:latin typeface="+mn-lt"/>
                <a:ea typeface="+mn-ea"/>
                <a:cs typeface="+mn-cs"/>
              </a:rPr>
              <a:t>，並安排</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優秀軍士官</a:t>
            </a:r>
            <a:r>
              <a:rPr lang="zh-TW" altLang="en-US" sz="1200" kern="1200" dirty="0" smtClean="0">
                <a:solidFill>
                  <a:schemeClr val="dk1"/>
                </a:solidFill>
                <a:effectLst/>
                <a:latin typeface="微軟正黑體" panose="020B0604030504040204" pitchFamily="34" charset="-120"/>
                <a:ea typeface="微軟正黑體" panose="020B0604030504040204" pitchFamily="34" charset="-120"/>
                <a:cs typeface="+mn-cs"/>
              </a:rPr>
              <a:t>於現場</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擔任解說官與民眾</a:t>
            </a:r>
            <a:r>
              <a:rPr lang="zh-TW" altLang="zh-TW" sz="1200" b="0" kern="1200" dirty="0" smtClean="0">
                <a:solidFill>
                  <a:schemeClr val="dk1"/>
                </a:solidFill>
                <a:effectLst/>
                <a:latin typeface="微軟正黑體" panose="020B0604030504040204" pitchFamily="34" charset="-120"/>
                <a:ea typeface="微軟正黑體" panose="020B0604030504040204" pitchFamily="34" charset="-120"/>
                <a:cs typeface="+mn-cs"/>
              </a:rPr>
              <a:t>互動</a:t>
            </a:r>
            <a:r>
              <a:rPr lang="zh-TW" altLang="en-US" sz="1200" b="0" kern="1200" dirty="0" smtClean="0">
                <a:solidFill>
                  <a:schemeClr val="tx1"/>
                </a:solidFill>
                <a:effectLst/>
                <a:latin typeface="+mn-lt"/>
                <a:ea typeface="+mn-ea"/>
                <a:cs typeface="+mn-cs"/>
              </a:rPr>
              <a:t>。並於</a:t>
            </a:r>
            <a:r>
              <a:rPr lang="zh-TW" altLang="zh-TW" sz="1200" b="0" kern="1200" dirty="0" smtClean="0">
                <a:solidFill>
                  <a:schemeClr val="tx1"/>
                </a:solidFill>
                <a:effectLst/>
                <a:latin typeface="+mn-lt"/>
                <a:ea typeface="+mn-ea"/>
                <a:cs typeface="+mn-cs"/>
              </a:rPr>
              <a:t>參觀</a:t>
            </a:r>
            <a:r>
              <a:rPr lang="zh-TW" altLang="zh-TW" sz="1200" kern="1200" dirty="0" smtClean="0">
                <a:solidFill>
                  <a:schemeClr val="tx1"/>
                </a:solidFill>
                <a:effectLst/>
                <a:latin typeface="+mn-lt"/>
                <a:ea typeface="+mn-ea"/>
                <a:cs typeface="+mn-cs"/>
              </a:rPr>
              <a:t>台活動結束後，民眾聽從車長引導搭乘接駁車返回甲營區，安排裝備參觀，並由遴選優秀參演官兵進行</a:t>
            </a:r>
            <a:r>
              <a:rPr lang="zh-TW" altLang="en-US" sz="1200" kern="1200" dirty="0" smtClean="0">
                <a:solidFill>
                  <a:schemeClr val="tx1"/>
                </a:solidFill>
                <a:effectLst/>
                <a:latin typeface="+mn-lt"/>
                <a:ea typeface="+mn-ea"/>
                <a:cs typeface="+mn-cs"/>
              </a:rPr>
              <a:t>裝備介紹</a:t>
            </a:r>
            <a:r>
              <a:rPr lang="zh-TW" altLang="zh-TW" sz="1200" kern="1200" dirty="0" smtClean="0">
                <a:solidFill>
                  <a:schemeClr val="tx1"/>
                </a:solidFill>
                <a:effectLst/>
                <a:latin typeface="+mn-lt"/>
                <a:ea typeface="+mn-ea"/>
                <a:cs typeface="+mn-cs"/>
              </a:rPr>
              <a:t>，另開放國人與參演官兵拍照互動。</a:t>
            </a:r>
            <a:endParaRPr lang="en-US" altLang="zh-TW"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微軟正黑體" panose="020B0604030504040204" pitchFamily="34" charset="-120"/>
                <a:ea typeface="微軟正黑體" panose="020B0604030504040204" pitchFamily="34" charset="-120"/>
              </a:rPr>
              <a:t>3.</a:t>
            </a:r>
            <a:r>
              <a:rPr lang="zh-TW" altLang="zh-TW" sz="1200" kern="1200" dirty="0" smtClean="0">
                <a:solidFill>
                  <a:schemeClr val="tx1"/>
                </a:solidFill>
                <a:effectLst/>
                <a:latin typeface="+mn-lt"/>
                <a:ea typeface="+mn-ea"/>
                <a:cs typeface="+mn-cs"/>
              </a:rPr>
              <a:t> 「體驗互動」分為</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項，針對季節與開放對象不同，設計開放一項次體驗活動，活動項目設計以貼近部隊生活、瞭解軍人訓練內容及愛鄉愛土為主軸，活動融入軍隊並且親身感受體驗</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野外求生</a:t>
            </a:r>
            <a:r>
              <a:rPr lang="zh-TW" altLang="zh-TW" sz="1200" kern="1200" dirty="0" smtClean="0">
                <a:solidFill>
                  <a:schemeClr val="tx1"/>
                </a:solidFill>
                <a:effectLst/>
                <a:latin typeface="+mn-lt"/>
                <a:ea typeface="+mn-ea"/>
                <a:cs typeface="+mn-cs"/>
              </a:rPr>
              <a:t>活動主要內容為─邀請國軍現役特戰弟兄示範如何在困窘的環境下、僅限的資源中取得生機，學習辨別可食用之野生植</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物、無具野炊、搭建帳篷等活動…，課程除展現特戰官兵獨特的野外求生能力</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採洋蔥體驗活動：</a:t>
            </a:r>
            <a:r>
              <a:rPr lang="zh-TW" altLang="zh-TW" sz="1200" kern="1200" dirty="0" smtClean="0">
                <a:solidFill>
                  <a:schemeClr val="tx1"/>
                </a:solidFill>
                <a:effectLst/>
                <a:latin typeface="+mn-lt"/>
                <a:ea typeface="+mn-ea"/>
                <a:cs typeface="+mn-cs"/>
              </a:rPr>
              <a:t>每年</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到</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月間與弟兄一同全副「五裝」</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護目鏡、口罩、袖套、帽子、手套</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彎腰採蔥，國軍在不影響戰備演訓任</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務前提下，會投入官兵協助蔥農採收洋蔥，並藉由長期的洋蔥助收愛民活動，建立軍民良好關係，同時也為國軍樹立起「軍愛</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民、民敬軍」的優良傳統。配合官兵年度助收期程，民眾可以與參演弟兄一起進行洋蔥採收，一方面體驗半日農夫生活，另一方</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面讓國人可在辛勤採收後享用到在地新鮮洋蔥料理，活動另安排社區媽媽來教導大家使用洋蔥來染布，藉由採蔥活動了解農作物</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之珍貴，這也是最棒的生活教育與體驗</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11</a:t>
            </a:fld>
            <a:endParaRPr lang="zh-TW" altLang="en-US"/>
          </a:p>
        </p:txBody>
      </p:sp>
    </p:spTree>
    <p:extLst>
      <p:ext uri="{BB962C8B-B14F-4D97-AF65-F5344CB8AC3E}">
        <p14:creationId xmlns:p14="http://schemas.microsoft.com/office/powerpoint/2010/main" val="233042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(3)</a:t>
            </a:r>
            <a:r>
              <a:rPr lang="zh-TW" altLang="zh-TW" sz="1200" kern="1200" dirty="0" smtClean="0">
                <a:solidFill>
                  <a:schemeClr val="tx1"/>
                </a:solidFill>
                <a:effectLst/>
                <a:latin typeface="+mn-lt"/>
                <a:ea typeface="+mn-ea"/>
                <a:cs typeface="+mn-cs"/>
              </a:rPr>
              <a:t>樹木在維護大自然環境中扮演了重要的角色，藉由植樹綠化不僅淨化空氣和補充氧氣，更有助於當地地水土保持與涵蓄水源，</a:t>
            </a:r>
            <a:r>
              <a:rPr lang="zh-TW" altLang="en-US" sz="1200" kern="1200" dirty="0" smtClean="0">
                <a:solidFill>
                  <a:schemeClr val="tx1"/>
                </a:solidFill>
                <a:effectLst/>
                <a:latin typeface="+mn-lt"/>
                <a:ea typeface="+mn-ea"/>
                <a:cs typeface="+mn-cs"/>
              </a:rPr>
              <a:t>活  </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動主辦單位與屏東縣政府環境保護局「樹木銀行」合作，選擇軍用營地無植被範圍做為植樹區域，藉由植樹活動，使民眾了解環</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境永續的重要；種下一棵樹，愛它一輩子，串連了人與土地之間的情感，並且能使人對這塊土地產生認同感與歸屬感，單純的植</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樹活動背後的意義更是深遠；參與植樹活動後可製作紀念銅牌別在樹木上，活動結束後將委由三軍聯訓基地建制單位協助造林區</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域之維護，並且非演訓期間開放國人前往林地參觀。</a:t>
            </a:r>
            <a:r>
              <a:rPr lang="zh-TW" altLang="en-US" sz="1200" kern="1200" dirty="0" smtClean="0">
                <a:solidFill>
                  <a:schemeClr val="tx1"/>
                </a:solidFill>
                <a:effectLst/>
                <a:latin typeface="+mn-lt"/>
                <a:ea typeface="+mn-ea"/>
                <a:cs typeface="+mn-cs"/>
              </a:rPr>
              <a:t>活動結束後</a:t>
            </a:r>
            <a:r>
              <a:rPr lang="zh-TW" altLang="zh-TW" sz="1200" kern="1200" dirty="0" smtClean="0">
                <a:solidFill>
                  <a:schemeClr val="tx1"/>
                </a:solidFill>
                <a:effectLst/>
                <a:latin typeface="+mn-lt"/>
                <a:ea typeface="+mn-ea"/>
                <a:cs typeface="+mn-cs"/>
              </a:rPr>
              <a:t>提供民眾每人一株當季節氣植栽，參與民眾於活動後可以取得植</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樹證書及禮物樹，持證書到國軍福利站</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車城鄉消費可享購物金</a:t>
            </a:r>
            <a:r>
              <a:rPr lang="en-US" altLang="zh-TW" sz="1200" kern="1200" dirty="0" smtClean="0">
                <a:solidFill>
                  <a:schemeClr val="tx1"/>
                </a:solidFill>
                <a:effectLst/>
                <a:latin typeface="+mn-lt"/>
                <a:ea typeface="+mn-ea"/>
                <a:cs typeface="+mn-cs"/>
              </a:rPr>
              <a:t>100</a:t>
            </a:r>
            <a:r>
              <a:rPr lang="zh-TW" altLang="zh-TW" sz="1200" kern="1200" dirty="0" smtClean="0">
                <a:solidFill>
                  <a:schemeClr val="tx1"/>
                </a:solidFill>
                <a:effectLst/>
                <a:latin typeface="+mn-lt"/>
                <a:ea typeface="+mn-ea"/>
                <a:cs typeface="+mn-cs"/>
              </a:rPr>
              <a:t>元折扣，促進當地觀光消費外</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(4)</a:t>
            </a:r>
            <a:r>
              <a:rPr lang="zh-TW"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水肺裝備介紹與功能操作教學</a:t>
            </a:r>
            <a:r>
              <a:rPr lang="zh-TW" altLang="en-US" sz="12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200" kern="1200" dirty="0" smtClean="0">
                <a:solidFill>
                  <a:schemeClr val="tx1"/>
                </a:solidFill>
                <a:effectLst/>
                <a:latin typeface="+mn-lt"/>
                <a:ea typeface="+mn-ea"/>
                <a:cs typeface="+mn-cs"/>
              </a:rPr>
              <a:t>甲營區地理位置位於來往墾丁必經之地，前往墾丁遊客多為從事水上活動，如衝浪、浮淺、水上</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摩托車等，而活動邀請海軍專業水下作業隊人員教導國人水肺淺水知識、裝備功能介紹及操作方式，使國人具備基礎概念，有別</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於外面所費不貲的教學費用，國軍利用既有資源舉辦活動讓有興趣的國人參與。</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活動旨在感謝國軍家屬的慶祝活動，國家最堅強的後盾是國防，支撐國防的就是這些官兵弟兄，平時官兵弟兄在部隊服務可能無</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法常常回家陪家人，而家屬的支持使得國軍官兵在部隊中服役能無後顧之憂，所以部隊駐軍將舉行豐富多彩的節目和特別活動，</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如午餐會，教育研討會，社交活動和溫泉之夜</a:t>
            </a:r>
            <a:r>
              <a:rPr lang="zh-TW" altLang="en-US" sz="1200" kern="1200" dirty="0" smtClean="0">
                <a:solidFill>
                  <a:schemeClr val="tx1"/>
                </a:solidFill>
                <a:effectLst/>
                <a:latin typeface="+mn-lt"/>
                <a:ea typeface="+mn-ea"/>
                <a:cs typeface="+mn-cs"/>
              </a:rPr>
              <a:t>，藉由</a:t>
            </a:r>
            <a:r>
              <a:rPr lang="zh-TW" altLang="zh-TW" sz="1200" kern="1200" dirty="0" smtClean="0">
                <a:solidFill>
                  <a:schemeClr val="tx1"/>
                </a:solidFill>
                <a:effectLst/>
                <a:latin typeface="+mn-lt"/>
                <a:ea typeface="+mn-ea"/>
                <a:cs typeface="+mn-cs"/>
              </a:rPr>
              <a:t>家庭日活動感謝家屬</a:t>
            </a:r>
            <a:r>
              <a:rPr lang="zh-TW" altLang="en-US" sz="1200" kern="1200" dirty="0" smtClean="0">
                <a:solidFill>
                  <a:schemeClr val="tx1"/>
                </a:solidFill>
                <a:effectLst/>
                <a:latin typeface="+mn-lt"/>
                <a:ea typeface="+mn-ea"/>
                <a:cs typeface="+mn-cs"/>
              </a:rPr>
              <a:t>的支持</a:t>
            </a:r>
            <a:r>
              <a:rPr lang="zh-TW" altLang="zh-TW"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 『「部隊版」米其林伙食體驗』活動主要要請參與民眾體驗軍中伙食，打破對部隊大鍋炒傳統刻板印象，與優秀官兵一起享用部</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隊餐點，並播放參演官兵訓練與生活紀實，讓民眾能更進一步的了解國軍！</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12</a:t>
            </a:fld>
            <a:endParaRPr lang="zh-TW" altLang="en-US"/>
          </a:p>
        </p:txBody>
      </p:sp>
    </p:spTree>
    <p:extLst>
      <p:ext uri="{BB962C8B-B14F-4D97-AF65-F5344CB8AC3E}">
        <p14:creationId xmlns:p14="http://schemas.microsoft.com/office/powerpoint/2010/main" val="376722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13</a:t>
            </a:fld>
            <a:endParaRPr lang="zh-TW" altLang="en-US"/>
          </a:p>
        </p:txBody>
      </p:sp>
    </p:spTree>
    <p:extLst>
      <p:ext uri="{BB962C8B-B14F-4D97-AF65-F5344CB8AC3E}">
        <p14:creationId xmlns:p14="http://schemas.microsoft.com/office/powerpoint/2010/main" val="113573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14</a:t>
            </a:fld>
            <a:endParaRPr lang="zh-TW" altLang="en-US"/>
          </a:p>
        </p:txBody>
      </p:sp>
    </p:spTree>
    <p:extLst>
      <p:ext uri="{BB962C8B-B14F-4D97-AF65-F5344CB8AC3E}">
        <p14:creationId xmlns:p14="http://schemas.microsoft.com/office/powerpoint/2010/main" val="156708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15</a:t>
            </a:fld>
            <a:endParaRPr lang="zh-TW" altLang="en-US"/>
          </a:p>
        </p:txBody>
      </p:sp>
    </p:spTree>
    <p:extLst>
      <p:ext uri="{BB962C8B-B14F-4D97-AF65-F5344CB8AC3E}">
        <p14:creationId xmlns:p14="http://schemas.microsoft.com/office/powerpoint/2010/main" val="99453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16</a:t>
            </a:fld>
            <a:endParaRPr lang="zh-TW" altLang="en-US"/>
          </a:p>
        </p:txBody>
      </p:sp>
    </p:spTree>
    <p:extLst>
      <p:ext uri="{BB962C8B-B14F-4D97-AF65-F5344CB8AC3E}">
        <p14:creationId xmlns:p14="http://schemas.microsoft.com/office/powerpoint/2010/main" val="375002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17</a:t>
            </a:fld>
            <a:endParaRPr lang="zh-TW" altLang="en-US"/>
          </a:p>
        </p:txBody>
      </p:sp>
    </p:spTree>
    <p:extLst>
      <p:ext uri="{BB962C8B-B14F-4D97-AF65-F5344CB8AC3E}">
        <p14:creationId xmlns:p14="http://schemas.microsoft.com/office/powerpoint/2010/main" val="315135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18</a:t>
            </a:fld>
            <a:endParaRPr lang="zh-TW" altLang="en-US"/>
          </a:p>
        </p:txBody>
      </p:sp>
    </p:spTree>
    <p:extLst>
      <p:ext uri="{BB962C8B-B14F-4D97-AF65-F5344CB8AC3E}">
        <p14:creationId xmlns:p14="http://schemas.microsoft.com/office/powerpoint/2010/main" val="251763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19</a:t>
            </a:fld>
            <a:endParaRPr lang="zh-TW" altLang="en-US"/>
          </a:p>
        </p:txBody>
      </p:sp>
    </p:spTree>
    <p:extLst>
      <p:ext uri="{BB962C8B-B14F-4D97-AF65-F5344CB8AC3E}">
        <p14:creationId xmlns:p14="http://schemas.microsoft.com/office/powerpoint/2010/main" val="426819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a:t>
            </a:fld>
            <a:endParaRPr lang="zh-TW" altLang="en-US"/>
          </a:p>
        </p:txBody>
      </p:sp>
    </p:spTree>
    <p:extLst>
      <p:ext uri="{BB962C8B-B14F-4D97-AF65-F5344CB8AC3E}">
        <p14:creationId xmlns:p14="http://schemas.microsoft.com/office/powerpoint/2010/main" val="3484950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20</a:t>
            </a:fld>
            <a:endParaRPr lang="zh-TW" altLang="en-US"/>
          </a:p>
        </p:txBody>
      </p:sp>
    </p:spTree>
    <p:extLst>
      <p:ext uri="{BB962C8B-B14F-4D97-AF65-F5344CB8AC3E}">
        <p14:creationId xmlns:p14="http://schemas.microsoft.com/office/powerpoint/2010/main" val="152607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自行開車及騎乘機車民眾自台</a:t>
            </a:r>
            <a:r>
              <a:rPr lang="en-US" altLang="zh-TW" sz="1200" kern="1200" dirty="0" smtClean="0">
                <a:solidFill>
                  <a:schemeClr val="tx1"/>
                </a:solidFill>
                <a:effectLst/>
                <a:latin typeface="+mn-lt"/>
                <a:ea typeface="+mn-ea"/>
                <a:cs typeface="+mn-cs"/>
              </a:rPr>
              <a:t>26</a:t>
            </a:r>
            <a:r>
              <a:rPr lang="zh-TW" altLang="zh-TW" sz="1200" kern="1200" dirty="0" smtClean="0">
                <a:solidFill>
                  <a:schemeClr val="tx1"/>
                </a:solidFill>
                <a:effectLst/>
                <a:latin typeface="+mn-lt"/>
                <a:ea typeface="+mn-ea"/>
                <a:cs typeface="+mn-cs"/>
              </a:rPr>
              <a:t>號道北上</a:t>
            </a:r>
            <a:r>
              <a:rPr lang="en-US" altLang="zh-TW" sz="1200" kern="1200" dirty="0" smtClean="0">
                <a:solidFill>
                  <a:schemeClr val="tx1"/>
                </a:solidFill>
                <a:effectLst/>
                <a:latin typeface="+mn-lt"/>
                <a:ea typeface="+mn-ea"/>
                <a:cs typeface="+mn-cs"/>
              </a:rPr>
              <a:t>22.5</a:t>
            </a:r>
            <a:r>
              <a:rPr lang="zh-TW" altLang="zh-TW" sz="1200" kern="1200" dirty="0" smtClean="0">
                <a:solidFill>
                  <a:schemeClr val="tx1"/>
                </a:solidFill>
                <a:effectLst/>
                <a:latin typeface="+mn-lt"/>
                <a:ea typeface="+mn-ea"/>
                <a:cs typeface="+mn-cs"/>
              </a:rPr>
              <a:t>公里處甲營區大門口進入，搭乘公車民眾則在仁壽站下車後，由甲營區大門口進入，於大門口完成身分盤查與檢查後，依照交管人員指示前往停車場停車並前往報到處進行報到，人員報到後領取鋼盔與防彈背心，上車前完成穿著，並於接駁處等待搭車。甲營區為停車、報到與體驗活動之場地，乙場域為動態展演場域，活動期間民眾須依照交管人員引導，切勿擅入管制區域。若當次參觀人數過多則設立流動廁所因應。</a:t>
            </a:r>
            <a:r>
              <a:rPr lang="zh-TW" altLang="en-US" sz="1200" kern="1200" dirty="0" smtClean="0">
                <a:solidFill>
                  <a:schemeClr val="tx1"/>
                </a:solidFill>
                <a:effectLst/>
                <a:latin typeface="+mn-lt"/>
                <a:ea typeface="+mn-ea"/>
                <a:cs typeface="+mn-cs"/>
              </a:rPr>
              <a:t>營舍、</a:t>
            </a:r>
            <a:r>
              <a:rPr lang="zh-TW" altLang="zh-TW" sz="1200" kern="1200" dirty="0" smtClean="0">
                <a:solidFill>
                  <a:schemeClr val="tx1"/>
                </a:solidFill>
                <a:effectLst/>
                <a:latin typeface="+mn-lt"/>
                <a:ea typeface="+mn-ea"/>
                <a:cs typeface="+mn-cs"/>
              </a:rPr>
              <a:t>報到處和醫療站旁均設立茶水站提供飲水。基於營區安全規定活動應適採隔離方式，參訪人員於活動區域一定距離外攝錄影，開放期間需派員全程陪同或在場管制，若發現人員有不當行為應立即勸止；紅色管制區域嚴禁使用攝錄影功能，並派員巡邏防範誤闖。</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21</a:t>
            </a:fld>
            <a:endParaRPr lang="zh-TW" altLang="en-US"/>
          </a:p>
        </p:txBody>
      </p:sp>
    </p:spTree>
    <p:extLst>
      <p:ext uri="{BB962C8B-B14F-4D97-AF65-F5344CB8AC3E}">
        <p14:creationId xmlns:p14="http://schemas.microsoft.com/office/powerpoint/2010/main" val="281464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一</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主辦單位：由國軍人才招募中心統籌規劃執行，並負責對參與活動全體人員進行角色的劃分及分配，並確保工作分工明確並確實進</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行。</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二</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公關組：負責參與活動民眾接待與接駁交通動線規劃與運行事宜。</a:t>
            </a:r>
            <a:endParaRPr lang="en-US" altLang="zh-TW" sz="1200" kern="1200" dirty="0" smtClean="0">
              <a:solidFill>
                <a:schemeClr val="tx1"/>
              </a:solidFill>
              <a:effectLst/>
              <a:latin typeface="+mn-lt"/>
              <a:ea typeface="+mn-ea"/>
              <a:cs typeface="+mn-cs"/>
            </a:endParaRP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接待</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：設立報到區進行人員接待與報到事宜，並發放參訪資料、鋼盔與防彈背心。</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接駁車：由陸軍運輸單位派遣合格駕駛、車長、軍用卡車及悍馬車支援人力接駁，每車次須包含一名駕駛、一名前車長及兩名後</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車長。</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交管</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：由甲營區建制單位派遣人力進行交通管制，於大門口及行車動線轉角處安排</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名交管人員，並負責民眾停車引導。</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環安組：負責活動期間緊急醫療救護及活動場地清潔維護。</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醫療組：訂定緊急救護應變計畫，並設置臨時醫療救護站，活動期間提供緊急醫療救護，並準備救護車便於進行人員轉送。</a:t>
            </a:r>
          </a:p>
          <a:p>
            <a:r>
              <a:rPr lang="zh-TW" altLang="en-US"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 衛生</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：由陸軍單位派遣人員負責場地清潔，每</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小時進行巡邏檢查環境，並於活動結束後執行清理作業。</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四</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安全組：活動期間負責操演過程資訊保密安全及緊急事件處理。</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 管制</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：由海軍陸戰隊派遣人員進行營區巡邏，於甲營區以兩人為一組，安排四組人員交叉式巡邏，防止民眾誤闖管制區</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域；乙場域則安排四組人員著全副武裝於參觀台周遭進行巡邏，兩組人員於參觀台進行人員管制，並安排保防人</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員不定時進行督檢。</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安檢</a:t>
            </a:r>
            <a:r>
              <a:rPr lang="zh-TW" altLang="en-US" sz="1200" kern="1200" dirty="0" smtClean="0">
                <a:solidFill>
                  <a:schemeClr val="tx1"/>
                </a:solidFill>
                <a:effectLst/>
                <a:latin typeface="+mn-lt"/>
                <a:ea typeface="+mn-ea"/>
                <a:cs typeface="+mn-cs"/>
              </a:rPr>
              <a:t>組</a:t>
            </a:r>
            <a:r>
              <a:rPr lang="zh-TW" altLang="zh-TW" sz="1200" kern="1200" dirty="0" smtClean="0">
                <a:solidFill>
                  <a:schemeClr val="tx1"/>
                </a:solidFill>
                <a:effectLst/>
                <a:latin typeface="+mn-lt"/>
                <a:ea typeface="+mn-ea"/>
                <a:cs typeface="+mn-cs"/>
              </a:rPr>
              <a:t>：由海軍陸戰隊派遣保防人員於大門口進行車輛檢查及身分確認。</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 應變組：於參觀台後方停放乙輛消防車，安排</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名人員消防訓練合格人員擔任火警救難任務，另設立</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名軍官擔任緊急事故</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處理聯絡官。</a:t>
            </a:r>
          </a:p>
          <a:p>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五</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活動組：</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通訊組：負責活動現場通信設備架設與維護，並於機敏管制區域設立通信阻斷設備，防止機密外洩。</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解說員：由三軍官校或南部地區部隊，遴選表現優秀官兵接受專業訓練後，擔任活動解說及主持，並於活動中與民眾互動。</a:t>
            </a:r>
          </a:p>
          <a:p>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物資組：由陸軍支援人力於活動前進行場地整備、體驗活動所需用品準備，於活動當天於報到處和醫療站旁設立茶水站提供飲</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水，並協調管制部隊伙食準備事宜。</a:t>
            </a: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22</a:t>
            </a:fld>
            <a:endParaRPr lang="zh-TW" altLang="en-US"/>
          </a:p>
        </p:txBody>
      </p:sp>
    </p:spTree>
    <p:extLst>
      <p:ext uri="{BB962C8B-B14F-4D97-AF65-F5344CB8AC3E}">
        <p14:creationId xmlns:p14="http://schemas.microsoft.com/office/powerpoint/2010/main" val="157148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en-US" sz="1200" kern="1200" dirty="0" smtClean="0">
                <a:solidFill>
                  <a:schemeClr val="tx1"/>
                </a:solidFill>
                <a:effectLst/>
                <a:latin typeface="+mn-lt"/>
                <a:ea typeface="+mn-ea"/>
                <a:cs typeface="+mn-cs"/>
              </a:rPr>
              <a:t>網路</a:t>
            </a:r>
            <a:r>
              <a:rPr lang="zh-TW" altLang="zh-TW" sz="1200" kern="1200" dirty="0" smtClean="0">
                <a:solidFill>
                  <a:schemeClr val="tx1"/>
                </a:solidFill>
                <a:effectLst/>
                <a:latin typeface="+mn-lt"/>
                <a:ea typeface="+mn-ea"/>
                <a:cs typeface="+mn-cs"/>
              </a:rPr>
              <a:t>宣傳：於</a:t>
            </a:r>
            <a:r>
              <a:rPr lang="en-US" altLang="zh-TW" sz="1200" kern="1200" dirty="0" smtClean="0">
                <a:solidFill>
                  <a:schemeClr val="tx1"/>
                </a:solidFill>
                <a:effectLst/>
                <a:latin typeface="+mn-lt"/>
                <a:ea typeface="+mn-ea"/>
                <a:cs typeface="+mn-cs"/>
              </a:rPr>
              <a:t>D-45</a:t>
            </a:r>
            <a:r>
              <a:rPr lang="zh-TW" altLang="zh-TW" sz="1200" kern="1200" dirty="0" smtClean="0">
                <a:solidFill>
                  <a:schemeClr val="tx1"/>
                </a:solidFill>
                <a:effectLst/>
                <a:latin typeface="+mn-lt"/>
                <a:ea typeface="+mn-ea"/>
                <a:cs typeface="+mn-cs"/>
              </a:rPr>
              <a:t>日在國防部發言人</a:t>
            </a:r>
            <a:r>
              <a:rPr lang="en-US" altLang="zh-TW" sz="1200" kern="1200" dirty="0" smtClean="0">
                <a:solidFill>
                  <a:schemeClr val="tx1"/>
                </a:solidFill>
                <a:effectLst/>
                <a:latin typeface="+mn-lt"/>
                <a:ea typeface="+mn-ea"/>
                <a:cs typeface="+mn-cs"/>
              </a:rPr>
              <a:t>FB</a:t>
            </a:r>
            <a:r>
              <a:rPr lang="zh-TW" altLang="zh-TW" sz="1200" kern="1200" dirty="0" smtClean="0">
                <a:solidFill>
                  <a:schemeClr val="tx1"/>
                </a:solidFill>
                <a:effectLst/>
                <a:latin typeface="+mn-lt"/>
                <a:ea typeface="+mn-ea"/>
                <a:cs typeface="+mn-cs"/>
              </a:rPr>
              <a:t>粉絲專頁發布活動訊息及內容。</a:t>
            </a:r>
          </a:p>
          <a:p>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校園宣傳：透過教育部向各國、高中、大專院校宣傳。</a:t>
            </a:r>
          </a:p>
          <a:p>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戶外宣傳：</a:t>
            </a:r>
          </a:p>
          <a:p>
            <a:r>
              <a:rPr lang="en-US" altLang="zh-TW" sz="1200" kern="1200" dirty="0" smtClean="0">
                <a:solidFill>
                  <a:schemeClr val="tx1"/>
                </a:solidFill>
                <a:effectLst/>
                <a:latin typeface="+mn-lt"/>
                <a:ea typeface="+mn-ea"/>
                <a:cs typeface="+mn-cs"/>
              </a:rPr>
              <a:t>    (1)</a:t>
            </a:r>
            <a:r>
              <a:rPr lang="zh-TW" altLang="zh-TW" sz="1200" kern="1200" dirty="0" smtClean="0">
                <a:solidFill>
                  <a:schemeClr val="tx1"/>
                </a:solidFill>
                <a:effectLst/>
                <a:latin typeface="+mn-lt"/>
                <a:ea typeface="+mn-ea"/>
                <a:cs typeface="+mn-cs"/>
              </a:rPr>
              <a:t>由國防部派遣文宣心戰車於活動日</a:t>
            </a:r>
            <a:r>
              <a:rPr lang="en-US" altLang="zh-TW" sz="1200" kern="1200" dirty="0" smtClean="0">
                <a:solidFill>
                  <a:schemeClr val="tx1"/>
                </a:solidFill>
                <a:effectLst/>
                <a:latin typeface="+mn-lt"/>
                <a:ea typeface="+mn-ea"/>
                <a:cs typeface="+mn-cs"/>
              </a:rPr>
              <a:t>D-1</a:t>
            </a:r>
            <a:r>
              <a:rPr lang="zh-TW" altLang="zh-TW" sz="1200" kern="1200" dirty="0" smtClean="0">
                <a:solidFill>
                  <a:schemeClr val="tx1"/>
                </a:solidFill>
                <a:effectLst/>
                <a:latin typeface="+mn-lt"/>
                <a:ea typeface="+mn-ea"/>
                <a:cs typeface="+mn-cs"/>
              </a:rPr>
              <a:t>日前，於下午</a:t>
            </a:r>
            <a:r>
              <a:rPr lang="en-US" altLang="zh-TW" sz="1200" kern="1200" dirty="0" smtClean="0">
                <a:solidFill>
                  <a:schemeClr val="tx1"/>
                </a:solidFill>
                <a:effectLst/>
                <a:latin typeface="+mn-lt"/>
                <a:ea typeface="+mn-ea"/>
                <a:cs typeface="+mn-cs"/>
              </a:rPr>
              <a:t>15:00</a:t>
            </a:r>
            <a:r>
              <a:rPr lang="zh-TW" altLang="zh-TW" sz="1200" kern="1200" dirty="0" smtClean="0">
                <a:solidFill>
                  <a:schemeClr val="tx1"/>
                </a:solidFill>
                <a:effectLst/>
                <a:latin typeface="+mn-lt"/>
                <a:ea typeface="+mn-ea"/>
                <a:cs typeface="+mn-cs"/>
              </a:rPr>
              <a:t>時由甲營區出發至墾丁大街來回乙趟廣播宣傳。</a:t>
            </a:r>
            <a:r>
              <a:rPr lang="en-US" altLang="zh-TW" sz="1200" kern="1200" dirty="0" smtClean="0">
                <a:solidFill>
                  <a:schemeClr val="tx1"/>
                </a:solidFill>
                <a:effectLst/>
                <a:latin typeface="+mn-lt"/>
                <a:ea typeface="+mn-ea"/>
                <a:cs typeface="+mn-cs"/>
              </a:rPr>
              <a:t>  </a:t>
            </a:r>
            <a:endParaRPr lang="zh-TW" altLang="zh-TW" sz="1200" kern="1200" dirty="0" smtClean="0">
              <a:solidFill>
                <a:schemeClr val="tx1"/>
              </a:solidFill>
              <a:effectLst/>
              <a:latin typeface="+mn-lt"/>
              <a:ea typeface="+mn-ea"/>
              <a:cs typeface="+mn-cs"/>
            </a:endParaRPr>
          </a:p>
          <a:p>
            <a:r>
              <a:rPr lang="en-US" altLang="zh-TW" sz="1200" kern="1200" baseline="0" dirty="0" smtClean="0">
                <a:solidFill>
                  <a:schemeClr val="tx1"/>
                </a:solidFill>
                <a:effectLst/>
                <a:latin typeface="+mn-lt"/>
                <a:ea typeface="+mn-ea"/>
                <a:cs typeface="+mn-cs"/>
              </a:rPr>
              <a:t>    (2)</a:t>
            </a:r>
            <a:r>
              <a:rPr lang="zh-TW" altLang="zh-TW" sz="1200" kern="1200" dirty="0" smtClean="0">
                <a:solidFill>
                  <a:schemeClr val="tx1"/>
                </a:solidFill>
                <a:effectLst/>
                <a:latin typeface="+mn-lt"/>
                <a:ea typeface="+mn-ea"/>
                <a:cs typeface="+mn-cs"/>
              </a:rPr>
              <a:t>於國三南州交流道下省道一號及台</a:t>
            </a:r>
            <a:r>
              <a:rPr lang="en-US" altLang="zh-TW" sz="1200" kern="1200" dirty="0" smtClean="0">
                <a:solidFill>
                  <a:schemeClr val="tx1"/>
                </a:solidFill>
                <a:effectLst/>
                <a:latin typeface="+mn-lt"/>
                <a:ea typeface="+mn-ea"/>
                <a:cs typeface="+mn-cs"/>
              </a:rPr>
              <a:t>26</a:t>
            </a:r>
            <a:r>
              <a:rPr lang="zh-TW" altLang="zh-TW" sz="1200" kern="1200" dirty="0" smtClean="0">
                <a:solidFill>
                  <a:schemeClr val="tx1"/>
                </a:solidFill>
                <a:effectLst/>
                <a:latin typeface="+mn-lt"/>
                <a:ea typeface="+mn-ea"/>
                <a:cs typeface="+mn-cs"/>
              </a:rPr>
              <a:t>號道南下路段，協調公路局於活動舉辦日</a:t>
            </a:r>
            <a:r>
              <a:rPr lang="en-US" altLang="zh-TW" sz="1200" kern="1200" dirty="0" smtClean="0">
                <a:solidFill>
                  <a:schemeClr val="tx1"/>
                </a:solidFill>
                <a:effectLst/>
                <a:latin typeface="+mn-lt"/>
                <a:ea typeface="+mn-ea"/>
                <a:cs typeface="+mn-cs"/>
              </a:rPr>
              <a:t>D-7</a:t>
            </a:r>
            <a:r>
              <a:rPr lang="zh-TW" altLang="zh-TW" sz="1200" kern="1200" dirty="0" smtClean="0">
                <a:solidFill>
                  <a:schemeClr val="tx1"/>
                </a:solidFill>
                <a:effectLst/>
                <a:latin typeface="+mn-lt"/>
                <a:ea typeface="+mn-ea"/>
                <a:cs typeface="+mn-cs"/>
              </a:rPr>
              <a:t>日前每日早上</a:t>
            </a:r>
            <a:r>
              <a:rPr lang="en-US" altLang="zh-TW" sz="1200" kern="1200" dirty="0" smtClean="0">
                <a:solidFill>
                  <a:schemeClr val="tx1"/>
                </a:solidFill>
                <a:effectLst/>
                <a:latin typeface="+mn-lt"/>
                <a:ea typeface="+mn-ea"/>
                <a:cs typeface="+mn-cs"/>
              </a:rPr>
              <a:t>08:00-14:00</a:t>
            </a:r>
            <a:r>
              <a:rPr lang="zh-TW" altLang="zh-TW" sz="1200" kern="1200" dirty="0" smtClean="0">
                <a:solidFill>
                  <a:schemeClr val="tx1"/>
                </a:solidFill>
                <a:effectLst/>
                <a:latin typeface="+mn-lt"/>
                <a:ea typeface="+mn-ea"/>
                <a:cs typeface="+mn-cs"/>
              </a:rPr>
              <a:t>間，以每小時</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次頻率於</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路況顯示器上顯示活動訊息。</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實體宣傳：</a:t>
            </a:r>
          </a:p>
          <a:p>
            <a:r>
              <a:rPr lang="en-US" altLang="zh-TW" sz="1200" kern="1200" baseline="0" dirty="0" smtClean="0">
                <a:solidFill>
                  <a:schemeClr val="tx1"/>
                </a:solidFill>
                <a:effectLst/>
                <a:latin typeface="+mn-lt"/>
                <a:ea typeface="+mn-ea"/>
                <a:cs typeface="+mn-cs"/>
              </a:rPr>
              <a:t>    (1)</a:t>
            </a:r>
            <a:r>
              <a:rPr lang="zh-TW" altLang="zh-TW" sz="1200" kern="1200" dirty="0" smtClean="0">
                <a:solidFill>
                  <a:schemeClr val="tx1"/>
                </a:solidFill>
                <a:effectLst/>
                <a:latin typeface="+mn-lt"/>
                <a:ea typeface="+mn-ea"/>
                <a:cs typeface="+mn-cs"/>
              </a:rPr>
              <a:t>由活動合作飯店民宿業者於活動前</a:t>
            </a:r>
            <a:r>
              <a:rPr lang="en-US" altLang="zh-TW" sz="1200" kern="1200" dirty="0" smtClean="0">
                <a:solidFill>
                  <a:schemeClr val="tx1"/>
                </a:solidFill>
                <a:effectLst/>
                <a:latin typeface="+mn-lt"/>
                <a:ea typeface="+mn-ea"/>
                <a:cs typeface="+mn-cs"/>
              </a:rPr>
              <a:t>7</a:t>
            </a:r>
            <a:r>
              <a:rPr lang="zh-TW" altLang="zh-TW" sz="1200" kern="1200" dirty="0" smtClean="0">
                <a:solidFill>
                  <a:schemeClr val="tx1"/>
                </a:solidFill>
                <a:effectLst/>
                <a:latin typeface="+mn-lt"/>
                <a:ea typeface="+mn-ea"/>
                <a:cs typeface="+mn-cs"/>
              </a:rPr>
              <a:t>日於大廳放置活動海報，並於提供民眾諮詢及現場報名，若飯店內有電子看板者，則於活動</a:t>
            </a:r>
            <a:r>
              <a:rPr lang="en-US" altLang="zh-TW" sz="1200" kern="1200" dirty="0" smtClean="0">
                <a:solidFill>
                  <a:schemeClr val="tx1"/>
                </a:solidFill>
                <a:effectLst/>
                <a:latin typeface="+mn-lt"/>
                <a:ea typeface="+mn-ea"/>
                <a:cs typeface="+mn-cs"/>
              </a:rPr>
              <a:t>2</a:t>
            </a: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日前撥放訊息跑馬燈。</a:t>
            </a:r>
          </a:p>
          <a:p>
            <a:r>
              <a:rPr lang="en-US" altLang="zh-TW" sz="1200" kern="1200" dirty="0" smtClean="0">
                <a:solidFill>
                  <a:schemeClr val="tx1"/>
                </a:solidFill>
                <a:effectLst/>
                <a:latin typeface="+mn-lt"/>
                <a:ea typeface="+mn-ea"/>
                <a:cs typeface="+mn-cs"/>
              </a:rPr>
              <a:t>    (2)</a:t>
            </a:r>
            <a:r>
              <a:rPr lang="zh-TW" altLang="zh-TW" sz="1200" kern="1200" dirty="0" smtClean="0">
                <a:solidFill>
                  <a:schemeClr val="tx1"/>
                </a:solidFill>
                <a:effectLst/>
                <a:latin typeface="+mn-lt"/>
                <a:ea typeface="+mn-ea"/>
                <a:cs typeface="+mn-cs"/>
              </a:rPr>
              <a:t>於活動</a:t>
            </a:r>
            <a:r>
              <a:rPr lang="en-US" altLang="zh-TW" sz="1200" kern="1200" dirty="0" smtClean="0">
                <a:solidFill>
                  <a:schemeClr val="tx1"/>
                </a:solidFill>
                <a:effectLst/>
                <a:latin typeface="+mn-lt"/>
                <a:ea typeface="+mn-ea"/>
                <a:cs typeface="+mn-cs"/>
              </a:rPr>
              <a:t>D-7</a:t>
            </a:r>
            <a:r>
              <a:rPr lang="zh-TW" altLang="zh-TW" sz="1200" kern="1200" dirty="0" smtClean="0">
                <a:solidFill>
                  <a:schemeClr val="tx1"/>
                </a:solidFill>
                <a:effectLst/>
                <a:latin typeface="+mn-lt"/>
                <a:ea typeface="+mn-ea"/>
                <a:cs typeface="+mn-cs"/>
              </a:rPr>
              <a:t>日前於甲營區外架設充氣拱門吸引路過民眾注意。</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23</a:t>
            </a:fld>
            <a:endParaRPr lang="zh-TW" altLang="en-US"/>
          </a:p>
        </p:txBody>
      </p:sp>
    </p:spTree>
    <p:extLst>
      <p:ext uri="{BB962C8B-B14F-4D97-AF65-F5344CB8AC3E}">
        <p14:creationId xmlns:p14="http://schemas.microsoft.com/office/powerpoint/2010/main" val="416042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此次活動規劃預算分為宣傳預算和活動預算兩部分，宣傳活動皆利用國軍既有資源，故使用預算為</a:t>
            </a:r>
            <a:r>
              <a:rPr lang="en-US" altLang="zh-TW" sz="1200" kern="1200" dirty="0" smtClean="0">
                <a:solidFill>
                  <a:schemeClr val="tx1"/>
                </a:solidFill>
                <a:effectLst/>
                <a:latin typeface="+mn-lt"/>
                <a:ea typeface="+mn-ea"/>
                <a:cs typeface="+mn-cs"/>
              </a:rPr>
              <a:t>0</a:t>
            </a:r>
            <a:r>
              <a:rPr lang="zh-TW" altLang="zh-TW" sz="1200" kern="1200" dirty="0" smtClean="0">
                <a:solidFill>
                  <a:schemeClr val="tx1"/>
                </a:solidFill>
                <a:effectLst/>
                <a:latin typeface="+mn-lt"/>
                <a:ea typeface="+mn-ea"/>
                <a:cs typeface="+mn-cs"/>
              </a:rPr>
              <a:t>元；活動預算部分依照活動設計內容所需支出項目，使用預算</a:t>
            </a:r>
            <a:r>
              <a:rPr lang="en-US" altLang="zh-TW" sz="1200" kern="1200" dirty="0" smtClean="0">
                <a:solidFill>
                  <a:schemeClr val="tx1"/>
                </a:solidFill>
                <a:effectLst/>
                <a:latin typeface="+mn-lt"/>
                <a:ea typeface="+mn-ea"/>
                <a:cs typeface="+mn-cs"/>
              </a:rPr>
              <a:t>165800</a:t>
            </a:r>
            <a:r>
              <a:rPr lang="zh-TW" altLang="zh-TW" sz="1200" kern="1200" dirty="0" smtClean="0">
                <a:solidFill>
                  <a:schemeClr val="tx1"/>
                </a:solidFill>
                <a:effectLst/>
                <a:latin typeface="+mn-lt"/>
                <a:ea typeface="+mn-ea"/>
                <a:cs typeface="+mn-cs"/>
              </a:rPr>
              <a:t>元，故合計兩部分預算為</a:t>
            </a:r>
            <a:r>
              <a:rPr lang="en-US" altLang="zh-TW" sz="1200" kern="1200" dirty="0" smtClean="0">
                <a:solidFill>
                  <a:schemeClr val="tx1"/>
                </a:solidFill>
                <a:effectLst/>
                <a:latin typeface="+mn-lt"/>
                <a:ea typeface="+mn-ea"/>
                <a:cs typeface="+mn-cs"/>
              </a:rPr>
              <a:t>165800</a:t>
            </a:r>
            <a:r>
              <a:rPr lang="zh-TW" altLang="zh-TW" sz="1200" kern="1200" dirty="0" smtClean="0">
                <a:solidFill>
                  <a:schemeClr val="tx1"/>
                </a:solidFill>
                <a:effectLst/>
                <a:latin typeface="+mn-lt"/>
                <a:ea typeface="+mn-ea"/>
                <a:cs typeface="+mn-cs"/>
              </a:rPr>
              <a:t>元。</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24</a:t>
            </a:fld>
            <a:endParaRPr lang="zh-TW" altLang="en-US"/>
          </a:p>
        </p:txBody>
      </p:sp>
    </p:spTree>
    <p:extLst>
      <p:ext uri="{BB962C8B-B14F-4D97-AF65-F5344CB8AC3E}">
        <p14:creationId xmlns:p14="http://schemas.microsoft.com/office/powerpoint/2010/main" val="1560103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報名網站除公告活動期程及內容外，參與民眾登錄報名另需閱讀保密須知要項，勾選同意遵守保密要點，始能完成報名。活動參與當</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天需列印報名表提供查驗。</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參與民眾憑中華民國身分證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或其他附照片之身分證件，如健保卡、駕照等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，並依管制人員引導進入營區，如未攜帶相關證明文件不</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得進場，且基於國家安全，活動不開放大陸籍人士參與。</a:t>
            </a:r>
          </a:p>
          <a:p>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營區內需派員實施交管，引導參與民眾停車及前往報到場地。活動報到處擺放營區保密管制要項看板，並由報到處工作人員再次提醒</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保密要項。營區於管制區擺設禁止進入看板，並派員以交叉方式巡邏。營區接駁車每輛次除車長及駕駛外，另需須派兩員隨車車長，</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陪同參與民眾前往活動場地。</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25</a:t>
            </a:fld>
            <a:endParaRPr lang="zh-TW" altLang="en-US"/>
          </a:p>
        </p:txBody>
      </p:sp>
    </p:spTree>
    <p:extLst>
      <p:ext uri="{BB962C8B-B14F-4D97-AF65-F5344CB8AC3E}">
        <p14:creationId xmlns:p14="http://schemas.microsoft.com/office/powerpoint/2010/main" val="3867734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我國致力推動全民國防，故每年皆會舉辦多場次地營區開活動及暑期戰鬥營，主要為使民眾可以瞭解國軍建軍備戰成果進而支持國防，更重要的目標是建立國軍形象，使國人以從軍為榮、保衛國家為職志追求目標的關鍵因素是—事情的反饋。得知行動的成功或失敗，可以使人相對應地調整努力的程度，提高自身能力以求達成目標</a:t>
            </a:r>
            <a:r>
              <a:rPr lang="en-US" altLang="zh-TW" sz="1200" kern="1200" dirty="0" smtClean="0">
                <a:solidFill>
                  <a:schemeClr val="tx1"/>
                </a:solidFill>
                <a:effectLst/>
                <a:latin typeface="+mn-lt"/>
                <a:ea typeface="+mn-ea"/>
                <a:cs typeface="+mn-cs"/>
              </a:rPr>
              <a:t>(Bandura, 1991; </a:t>
            </a:r>
            <a:r>
              <a:rPr lang="en-US" altLang="zh-TW" sz="1200" kern="1200" dirty="0" err="1" smtClean="0">
                <a:solidFill>
                  <a:schemeClr val="tx1"/>
                </a:solidFill>
                <a:effectLst/>
                <a:latin typeface="+mn-lt"/>
                <a:ea typeface="+mn-ea"/>
                <a:cs typeface="+mn-cs"/>
              </a:rPr>
              <a:t>Dweck</a:t>
            </a:r>
            <a:r>
              <a:rPr lang="en-US" altLang="zh-TW" sz="1200" kern="1200" dirty="0" smtClean="0">
                <a:solidFill>
                  <a:schemeClr val="tx1"/>
                </a:solidFill>
                <a:effectLst/>
                <a:latin typeface="+mn-lt"/>
                <a:ea typeface="+mn-ea"/>
                <a:cs typeface="+mn-cs"/>
              </a:rPr>
              <a:t> &amp; Leggett, 1988; </a:t>
            </a:r>
            <a:r>
              <a:rPr lang="en-US" altLang="zh-TW" sz="1200" kern="1200" dirty="0" err="1" smtClean="0">
                <a:solidFill>
                  <a:schemeClr val="tx1"/>
                </a:solidFill>
                <a:effectLst/>
                <a:latin typeface="+mn-lt"/>
                <a:ea typeface="+mn-ea"/>
                <a:cs typeface="+mn-cs"/>
              </a:rPr>
              <a:t>Festinger</a:t>
            </a:r>
            <a:r>
              <a:rPr lang="en-US" altLang="zh-TW" sz="1200" kern="1200" dirty="0" smtClean="0">
                <a:solidFill>
                  <a:schemeClr val="tx1"/>
                </a:solidFill>
                <a:effectLst/>
                <a:latin typeface="+mn-lt"/>
                <a:ea typeface="+mn-ea"/>
                <a:cs typeface="+mn-cs"/>
              </a:rPr>
              <a:t>, 1954; Locke &amp; Latham, 1990)</a:t>
            </a:r>
            <a:r>
              <a:rPr lang="zh-TW" altLang="zh-TW" sz="1200" kern="1200" dirty="0" smtClean="0">
                <a:solidFill>
                  <a:schemeClr val="tx1"/>
                </a:solidFill>
                <a:effectLst/>
                <a:latin typeface="+mn-lt"/>
                <a:ea typeface="+mn-ea"/>
                <a:cs typeface="+mn-cs"/>
              </a:rPr>
              <a:t>，</a:t>
            </a:r>
            <a:r>
              <a:rPr lang="en-US" altLang="zh-TW" sz="1200" u="none" strike="noStrike" kern="1200" dirty="0" smtClean="0">
                <a:solidFill>
                  <a:schemeClr val="tx1"/>
                </a:solidFill>
                <a:effectLst/>
                <a:latin typeface="+mn-lt"/>
                <a:ea typeface="+mn-ea"/>
                <a:cs typeface="+mn-cs"/>
                <a:hlinkClick r:id="rId3"/>
              </a:rPr>
              <a:t>Schroeder</a:t>
            </a:r>
            <a:r>
              <a:rPr lang="zh-TW" altLang="zh-TW" sz="1200" kern="1200" dirty="0" smtClean="0">
                <a:solidFill>
                  <a:schemeClr val="tx1"/>
                </a:solidFill>
                <a:effectLst/>
                <a:latin typeface="+mn-lt"/>
                <a:ea typeface="+mn-ea"/>
                <a:cs typeface="+mn-cs"/>
              </a:rPr>
              <a:t>和</a:t>
            </a:r>
            <a:r>
              <a:rPr lang="en-US" altLang="zh-TW" sz="1200" u="none" strike="noStrike" kern="1200" dirty="0" err="1" smtClean="0">
                <a:solidFill>
                  <a:schemeClr val="tx1"/>
                </a:solidFill>
                <a:effectLst/>
                <a:latin typeface="+mn-lt"/>
                <a:ea typeface="+mn-ea"/>
                <a:cs typeface="+mn-cs"/>
                <a:hlinkClick r:id="rId3"/>
              </a:rPr>
              <a:t>Fishbach</a:t>
            </a:r>
            <a:r>
              <a:rPr lang="en-US" altLang="zh-TW" sz="1200" kern="1200" dirty="0" smtClean="0">
                <a:solidFill>
                  <a:schemeClr val="tx1"/>
                </a:solidFill>
                <a:effectLst/>
                <a:latin typeface="+mn-lt"/>
                <a:ea typeface="+mn-ea"/>
                <a:cs typeface="+mn-cs"/>
              </a:rPr>
              <a:t>(2015)</a:t>
            </a:r>
            <a:r>
              <a:rPr lang="zh-TW" altLang="zh-TW" sz="1200" kern="1200" dirty="0" smtClean="0">
                <a:solidFill>
                  <a:schemeClr val="tx1"/>
                </a:solidFill>
                <a:effectLst/>
                <a:latin typeface="+mn-lt"/>
                <a:ea typeface="+mn-ea"/>
                <a:cs typeface="+mn-cs"/>
              </a:rPr>
              <a:t>也說明反饋是有助於個體有效地去完成目標。除此之外，有他人的存在往往能產生激勵作用，因為人們注重外人觀感與評價，所以會更努力地去表現</a:t>
            </a:r>
            <a:r>
              <a:rPr lang="en-US" altLang="zh-TW" sz="1200" kern="1200" dirty="0" smtClean="0">
                <a:solidFill>
                  <a:schemeClr val="tx1"/>
                </a:solidFill>
                <a:effectLst/>
                <a:latin typeface="+mn-lt"/>
                <a:ea typeface="+mn-ea"/>
                <a:cs typeface="+mn-cs"/>
              </a:rPr>
              <a:t>(Larson &amp; Callahan, 1990)</a:t>
            </a:r>
            <a:r>
              <a:rPr lang="zh-TW" altLang="zh-TW" sz="1200" kern="1200" dirty="0" smtClean="0">
                <a:solidFill>
                  <a:schemeClr val="tx1"/>
                </a:solidFill>
                <a:effectLst/>
                <a:latin typeface="+mn-lt"/>
                <a:ea typeface="+mn-ea"/>
                <a:cs typeface="+mn-cs"/>
              </a:rPr>
              <a:t> 使人進而表現積極</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Zajonc</a:t>
            </a:r>
            <a:r>
              <a:rPr lang="en-US" altLang="zh-TW" sz="1200" kern="1200" dirty="0" smtClean="0">
                <a:solidFill>
                  <a:schemeClr val="tx1"/>
                </a:solidFill>
                <a:effectLst/>
                <a:latin typeface="+mn-lt"/>
                <a:ea typeface="+mn-ea"/>
                <a:cs typeface="+mn-cs"/>
              </a:rPr>
              <a:t>, 1965)</a:t>
            </a:r>
            <a:r>
              <a:rPr lang="zh-TW" altLang="zh-TW" sz="1200" kern="1200" dirty="0" smtClean="0">
                <a:solidFill>
                  <a:schemeClr val="tx1"/>
                </a:solidFill>
                <a:effectLst/>
                <a:latin typeface="+mn-lt"/>
                <a:ea typeface="+mn-ea"/>
                <a:cs typeface="+mn-cs"/>
              </a:rPr>
              <a:t>，因此，對於官兵而言，平時在營區努力地執行戰備演訓任務，若開放民眾參觀，除激勵部隊士氣，更有助益提升演訓成效</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dirty="0" smtClean="0"/>
              <a:t>戰鬥部隊給他們更多激勵，希望獲得大家的肯定，以從軍為榮</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26</a:t>
            </a:fld>
            <a:endParaRPr lang="zh-TW" altLang="en-US"/>
          </a:p>
        </p:txBody>
      </p:sp>
    </p:spTree>
    <p:extLst>
      <p:ext uri="{BB962C8B-B14F-4D97-AF65-F5344CB8AC3E}">
        <p14:creationId xmlns:p14="http://schemas.microsoft.com/office/powerpoint/2010/main" val="274496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國防報告書」為中華民國國防部依「國防法」規定，必須定期向國人公布當前國防施政狀況與國防事務，而「四年期國防總檢討」則是對未來我國國防施政的計畫，因此，民眾可以由此獲得當前我國國防現狀及發展方針，其主要目的為使國防事務透明化，因此，一般民眾可以主動地接收國防資訊；馬英九先生於</a:t>
            </a:r>
            <a:r>
              <a:rPr lang="en-US" altLang="zh-TW" sz="1200" kern="1200" dirty="0" smtClean="0">
                <a:solidFill>
                  <a:schemeClr val="tx1"/>
                </a:solidFill>
                <a:effectLst/>
                <a:latin typeface="+mn-lt"/>
                <a:ea typeface="+mn-ea"/>
                <a:cs typeface="+mn-cs"/>
              </a:rPr>
              <a:t>2012</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7</a:t>
            </a:r>
            <a:r>
              <a:rPr lang="zh-TW" altLang="zh-TW" sz="1200" kern="1200" dirty="0" smtClean="0">
                <a:solidFill>
                  <a:schemeClr val="tx1"/>
                </a:solidFill>
                <a:effectLst/>
                <a:latin typeface="+mn-lt"/>
                <a:ea typeface="+mn-ea"/>
                <a:cs typeface="+mn-cs"/>
              </a:rPr>
              <a:t>日（時任總統）視導「聯勇</a:t>
            </a:r>
            <a:r>
              <a:rPr lang="en-US" altLang="zh-TW" sz="1200" kern="1200" dirty="0" smtClean="0">
                <a:solidFill>
                  <a:schemeClr val="tx1"/>
                </a:solidFill>
                <a:effectLst/>
                <a:latin typeface="+mn-lt"/>
                <a:ea typeface="+mn-ea"/>
                <a:cs typeface="+mn-cs"/>
              </a:rPr>
              <a:t>101-4</a:t>
            </a:r>
            <a:r>
              <a:rPr lang="zh-TW" altLang="zh-TW" sz="1200" kern="1200" dirty="0" smtClean="0">
                <a:solidFill>
                  <a:schemeClr val="tx1"/>
                </a:solidFill>
                <a:effectLst/>
                <a:latin typeface="+mn-lt"/>
                <a:ea typeface="+mn-ea"/>
                <a:cs typeface="+mn-cs"/>
              </a:rPr>
              <a:t>操演」時，提出未來在考量部隊操演整體機敏性和安全性前提下，適度開放國軍現有各軍種實彈射擊流路與訓練給民眾與媒體參觀，主要目的為使國人瞭解國軍建軍備戰成果，親臨實地感受近距離的砲擊震撼力，並讓部隊戰力狀態能直接的展現，但截至目前，聯勇操演仍未對民眾開放，故國防部若能考量開放的安全性，在不影響國防安全及戰備演訓任務遂行的情況下，有限度地對外開放，即是致力國防事務透明化，如此一來，亦能爭取國人支持國防發展</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rgbClr val="FF0000"/>
                </a:solidFill>
                <a:effectLst/>
                <a:latin typeface="+mn-lt"/>
                <a:ea typeface="+mn-ea"/>
                <a:cs typeface="+mn-cs"/>
              </a:rPr>
              <a:t>訓練嚴格，部隊管理人性化，以符合社會潮流</a:t>
            </a:r>
            <a:endParaRPr lang="zh-TW" altLang="zh-TW" sz="1200" kern="1200" dirty="0" smtClean="0">
              <a:solidFill>
                <a:srgbClr val="FF0000"/>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27</a:t>
            </a:fld>
            <a:endParaRPr lang="zh-TW" altLang="en-US"/>
          </a:p>
        </p:txBody>
      </p:sp>
    </p:spTree>
    <p:extLst>
      <p:ext uri="{BB962C8B-B14F-4D97-AF65-F5344CB8AC3E}">
        <p14:creationId xmlns:p14="http://schemas.microsoft.com/office/powerpoint/2010/main" val="212126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軍隊為一個國家、</a:t>
            </a:r>
            <a:r>
              <a:rPr lang="en-US" altLang="zh-TW" sz="1200" u="none" strike="noStrike" kern="1200" dirty="0" err="1" smtClean="0">
                <a:solidFill>
                  <a:schemeClr val="tx1"/>
                </a:solidFill>
                <a:effectLst/>
                <a:latin typeface="+mn-lt"/>
                <a:ea typeface="+mn-ea"/>
                <a:cs typeface="+mn-cs"/>
                <a:hlinkClick r:id="rId3" tooltip="政府"/>
              </a:rPr>
              <a:t>政府</a:t>
            </a:r>
            <a:r>
              <a:rPr lang="zh-TW" altLang="zh-TW" sz="1200" kern="1200" dirty="0" smtClean="0">
                <a:solidFill>
                  <a:schemeClr val="tx1"/>
                </a:solidFill>
                <a:effectLst/>
                <a:latin typeface="+mn-lt"/>
                <a:ea typeface="+mn-ea"/>
                <a:cs typeface="+mn-cs"/>
              </a:rPr>
              <a:t>或</a:t>
            </a:r>
            <a:r>
              <a:rPr lang="en-US" altLang="zh-TW" sz="1200" u="none" strike="noStrike" kern="1200" dirty="0" err="1" smtClean="0">
                <a:solidFill>
                  <a:schemeClr val="tx1"/>
                </a:solidFill>
                <a:effectLst/>
                <a:latin typeface="+mn-lt"/>
                <a:ea typeface="+mn-ea"/>
                <a:cs typeface="+mn-cs"/>
                <a:hlinkClick r:id="rId4" tooltip="聯盟"/>
              </a:rPr>
              <a:t>聯盟</a:t>
            </a:r>
            <a:r>
              <a:rPr lang="zh-TW" altLang="zh-TW" sz="1200" kern="1200" dirty="0" smtClean="0">
                <a:solidFill>
                  <a:schemeClr val="tx1"/>
                </a:solidFill>
                <a:effectLst/>
                <a:latin typeface="+mn-lt"/>
                <a:ea typeface="+mn-ea"/>
                <a:cs typeface="+mn-cs"/>
              </a:rPr>
              <a:t>的正規的武裝力量，依據我國憲法第一百三十七條：「中華民國之國防，以保衛國家安全，維護世界和平為目的。」及第一百三十八條：「全國陸海空軍，須超出於個人地域及黨派關係以外，效忠國家，愛護人民。」，軍人主要任務為捍衛國民百姓安全、防禦外侮；軍人戮力戰訓本務，維持戰力保護國家，適度向民眾展示我國軍勤訓精練的部隊戰力，使國人因有堅實後盾而能安居樂業，如此亦能提升國軍整體形象。</a:t>
            </a: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28</a:t>
            </a:fld>
            <a:endParaRPr lang="zh-TW" altLang="en-US"/>
          </a:p>
        </p:txBody>
      </p:sp>
    </p:spTree>
    <p:extLst>
      <p:ext uri="{BB962C8B-B14F-4D97-AF65-F5344CB8AC3E}">
        <p14:creationId xmlns:p14="http://schemas.microsoft.com/office/powerpoint/2010/main" val="564511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金門因早年敵情及戰略地理位置因素，大量建設軍事堡壘並駔紮大批軍隊，後因戰爭情勢及戰略方針轉變，軍隊縮減導致部分軍事建設和營區閒置，而金門縣政府致力發展觀光，在擁有豐富的戰地遺址先天條件下，建立特有的戰地觀光印象，每年都吸引大量觀光客前往旅遊；屏東縣目前最主要觀光為墾丁海邊遊憩，若能發展另一觀光特色—軍事觀光，成為特色</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r>
              <a:rPr lang="zh-TW" altLang="en-US" dirty="0" smtClean="0"/>
              <a:t>每年到訪遊客很多，發展軍事結合的觀光型態，促進當地觀光發展，活動規劃與社區結合，作好水土保持及睦鄰之工作</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29</a:t>
            </a:fld>
            <a:endParaRPr lang="zh-TW" altLang="en-US"/>
          </a:p>
        </p:txBody>
      </p:sp>
    </p:spTree>
    <p:extLst>
      <p:ext uri="{BB962C8B-B14F-4D97-AF65-F5344CB8AC3E}">
        <p14:creationId xmlns:p14="http://schemas.microsoft.com/office/powerpoint/2010/main" val="173747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目前兵力仍不足，為順利推動募兵制，必須招募以增加兵力來源，並且部隊管理透明化，拉近軍隊與民眾之間的關係，進而提升國軍形象，並且推動屏東地方</a:t>
            </a:r>
            <a:r>
              <a:rPr lang="zh-TW" altLang="zh-TW" sz="1200" kern="1200" dirty="0" smtClean="0">
                <a:solidFill>
                  <a:schemeClr val="tx1"/>
                </a:solidFill>
                <a:effectLst/>
                <a:latin typeface="+mn-lt"/>
                <a:ea typeface="+mn-ea"/>
                <a:cs typeface="+mn-cs"/>
              </a:rPr>
              <a:t>軍事</a:t>
            </a:r>
            <a:r>
              <a:rPr lang="zh-TW" altLang="en-US" sz="1200" kern="1200" dirty="0" smtClean="0">
                <a:solidFill>
                  <a:schemeClr val="tx1"/>
                </a:solidFill>
                <a:effectLst/>
                <a:latin typeface="+mn-lt"/>
                <a:ea typeface="+mn-ea"/>
                <a:cs typeface="+mn-cs"/>
              </a:rPr>
              <a:t>觀光，</a:t>
            </a:r>
            <a:r>
              <a:rPr lang="zh-TW" altLang="zh-TW" sz="1200" kern="1200" dirty="0" smtClean="0">
                <a:solidFill>
                  <a:schemeClr val="tx1"/>
                </a:solidFill>
                <a:effectLst/>
                <a:latin typeface="+mn-lt"/>
                <a:ea typeface="+mn-ea"/>
                <a:cs typeface="+mn-cs"/>
              </a:rPr>
              <a:t>成為</a:t>
            </a:r>
            <a:r>
              <a:rPr lang="zh-TW" altLang="en-US" sz="1200" kern="1200" dirty="0" smtClean="0">
                <a:solidFill>
                  <a:schemeClr val="tx1"/>
                </a:solidFill>
                <a:effectLst/>
                <a:latin typeface="+mn-lt"/>
                <a:ea typeface="+mn-ea"/>
                <a:cs typeface="+mn-cs"/>
              </a:rPr>
              <a:t>當地</a:t>
            </a:r>
            <a:r>
              <a:rPr lang="zh-TW" altLang="zh-TW" sz="1200" kern="1200" dirty="0" smtClean="0">
                <a:solidFill>
                  <a:schemeClr val="tx1"/>
                </a:solidFill>
                <a:effectLst/>
                <a:latin typeface="+mn-lt"/>
                <a:ea typeface="+mn-ea"/>
                <a:cs typeface="+mn-cs"/>
              </a:rPr>
              <a:t>特色</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a:t>
            </a:fld>
            <a:endParaRPr lang="zh-TW" altLang="en-US"/>
          </a:p>
        </p:txBody>
      </p:sp>
    </p:spTree>
    <p:extLst>
      <p:ext uri="{BB962C8B-B14F-4D97-AF65-F5344CB8AC3E}">
        <p14:creationId xmlns:p14="http://schemas.microsoft.com/office/powerpoint/2010/main" val="4039156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國軍全力倡導的「三安政策」—為「部隊安全」、「軍人安家」、「軍眷安心」，保國衛民是軍人的天職，部隊精實戰備訓練即為國防安全的堅實堡壘，執行任務時安全就是一切根本，而軍人在部隊安全才能使眷屬放心；家庭為軍人最溫暖與最堅強的後盾，著眼於官兵家庭與眷屬的「軍人安家」和「軍眷安心」政策，國防部提升官兵待遇與福利，健全休假制度，其目的即為使軍人能夠無後顧之憂地安心在部隊工作崗位上克盡職責，並使家庭生活獲得了保障</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且藉由活動邀請眷屬參與，讓眷屬能實際看到家人的工作環境與任務，進而爭取眷屬對軍人的認同，有了眷屬認同，就是對國防最大的支持</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r>
              <a:rPr lang="zh-TW" altLang="en-US" dirty="0" smtClean="0"/>
              <a:t>演訓過程安全維護，展現部隊訓練成果，並邀請優秀官兵家屬參與，</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30</a:t>
            </a:fld>
            <a:endParaRPr lang="zh-TW" altLang="en-US"/>
          </a:p>
        </p:txBody>
      </p:sp>
    </p:spTree>
    <p:extLst>
      <p:ext uri="{BB962C8B-B14F-4D97-AF65-F5344CB8AC3E}">
        <p14:creationId xmlns:p14="http://schemas.microsoft.com/office/powerpoint/2010/main" val="3966283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我國推動募兵制多年，唯招募成效未達目標，使得實現募兵制期程一再延宕，一般民眾對於軍隊招募之資訊來源主要為：廣告文宣、招募員、學校教官、營區開放或暑期戰鬥營，在活動規劃中，主要目的為藉由開放火力射擊參觀活動及互動體驗之一系列活動，給參與民眾的真實體驗部隊生活，進而使國人支持國防、支持推動募兵制。</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31</a:t>
            </a:fld>
            <a:endParaRPr lang="zh-TW" altLang="en-US"/>
          </a:p>
        </p:txBody>
      </p:sp>
    </p:spTree>
    <p:extLst>
      <p:ext uri="{BB962C8B-B14F-4D97-AF65-F5344CB8AC3E}">
        <p14:creationId xmlns:p14="http://schemas.microsoft.com/office/powerpoint/2010/main" val="660772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隨著科技發展，各國積極推動募兵制以發展專業化精銳部隊，故提高留營率及人才招募來源為當務之急，藉由規劃活動內容串聯軍隊生活體驗，讓參與民眾能貼近部隊親身感受，並安排優秀官兵與民眾互動，透過活動來交流軍事知識與經驗分享；本計畫採取的研究方法以體驗方式來設計活動，結合「體驗性」、「在地性」特點，未來將藉由深度訪談法與問卷調查法，從國軍人才招募中心活動規劃者、第一線招募員訪談資料，結合墾丁旅客對活動設計參與的滿意度，來</a:t>
            </a:r>
            <a:r>
              <a:rPr lang="zh-TW" altLang="zh-TW" sz="1200" kern="1200" dirty="0" smtClean="0">
                <a:solidFill>
                  <a:schemeClr val="tx1"/>
                </a:solidFill>
                <a:effectLst/>
                <a:latin typeface="+mn-lt"/>
                <a:ea typeface="+mn-ea"/>
                <a:cs typeface="+mn-cs"/>
              </a:rPr>
              <a:t>進行</a:t>
            </a:r>
            <a:r>
              <a:rPr lang="zh-TW" altLang="zh-TW" sz="1200" kern="1200" dirty="0" smtClean="0">
                <a:solidFill>
                  <a:schemeClr val="tx1"/>
                </a:solidFill>
                <a:effectLst/>
                <a:latin typeface="+mn-lt"/>
                <a:ea typeface="+mn-ea"/>
                <a:cs typeface="+mn-cs"/>
              </a:rPr>
              <a:t>資料分析並提出結論，作為後續國軍人才招募中心活動規劃的參考</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部隊、居民、遊客</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參演官兵及解說人員榮譽感</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32</a:t>
            </a:fld>
            <a:endParaRPr lang="zh-TW" altLang="en-US"/>
          </a:p>
        </p:txBody>
      </p:sp>
    </p:spTree>
    <p:extLst>
      <p:ext uri="{BB962C8B-B14F-4D97-AF65-F5344CB8AC3E}">
        <p14:creationId xmlns:p14="http://schemas.microsoft.com/office/powerpoint/2010/main" val="2663050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33</a:t>
            </a:fld>
            <a:endParaRPr lang="zh-TW" altLang="en-US"/>
          </a:p>
        </p:txBody>
      </p:sp>
    </p:spTree>
    <p:extLst>
      <p:ext uri="{BB962C8B-B14F-4D97-AF65-F5344CB8AC3E}">
        <p14:creationId xmlns:p14="http://schemas.microsoft.com/office/powerpoint/2010/main" val="415791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資料來源：國防部網站</a:t>
            </a:r>
            <a:endParaRPr lang="en-US" altLang="zh-TW" dirty="0" smtClean="0"/>
          </a:p>
          <a:p>
            <a:r>
              <a:rPr lang="zh-TW" altLang="en-US" dirty="0" smtClean="0"/>
              <a:t>以上為</a:t>
            </a:r>
            <a:r>
              <a:rPr lang="en-US" altLang="zh-TW" dirty="0" smtClean="0"/>
              <a:t>103</a:t>
            </a:r>
            <a:r>
              <a:rPr lang="zh-TW" altLang="en-US" dirty="0" smtClean="0"/>
              <a:t>年和截至</a:t>
            </a:r>
            <a:r>
              <a:rPr lang="en-US" altLang="zh-TW" dirty="0" smtClean="0"/>
              <a:t>104</a:t>
            </a:r>
            <a:r>
              <a:rPr lang="zh-TW" altLang="en-US" dirty="0" smtClean="0"/>
              <a:t>年</a:t>
            </a:r>
            <a:r>
              <a:rPr lang="en-US" altLang="zh-TW" dirty="0" smtClean="0"/>
              <a:t>11/25</a:t>
            </a:r>
            <a:r>
              <a:rPr lang="zh-TW" altLang="en-US" dirty="0" smtClean="0"/>
              <a:t>的人才招募中心目標人數及實際招募人數數據，就數據上來看，連續兩年皆有達成招募成效。</a:t>
            </a:r>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4</a:t>
            </a:fld>
            <a:endParaRPr lang="zh-TW" altLang="en-US"/>
          </a:p>
        </p:txBody>
      </p:sp>
    </p:spTree>
    <p:extLst>
      <p:ext uri="{BB962C8B-B14F-4D97-AF65-F5344CB8AC3E}">
        <p14:creationId xmlns:p14="http://schemas.microsoft.com/office/powerpoint/2010/main" val="161594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但為何國防部於</a:t>
            </a:r>
            <a:r>
              <a:rPr lang="en-US" altLang="zh-TW" dirty="0" smtClean="0"/>
              <a:t>2015</a:t>
            </a:r>
            <a:r>
              <a:rPr lang="zh-TW" altLang="en-US" dirty="0" smtClean="0"/>
              <a:t>年</a:t>
            </a:r>
            <a:r>
              <a:rPr lang="en-US" altLang="zh-TW" dirty="0" smtClean="0"/>
              <a:t>8</a:t>
            </a:r>
            <a:r>
              <a:rPr lang="zh-TW" altLang="en-US" dirty="0" smtClean="0"/>
              <a:t>月</a:t>
            </a:r>
            <a:r>
              <a:rPr lang="en-US" altLang="zh-TW" dirty="0" smtClean="0"/>
              <a:t>16</a:t>
            </a:r>
            <a:r>
              <a:rPr lang="zh-TW" altLang="en-US" dirty="0" smtClean="0"/>
              <a:t>日發出新聞稿說明募兵制將延後，故</a:t>
            </a:r>
            <a:r>
              <a:rPr lang="en-US" altLang="zh-TW" dirty="0" smtClean="0"/>
              <a:t>82</a:t>
            </a:r>
            <a:r>
              <a:rPr lang="zh-TW" altLang="en-US" dirty="0" smtClean="0"/>
              <a:t>年次以前出生役男仍須入營服一年常備兵役或替代役呢？</a:t>
            </a:r>
            <a:endParaRPr lang="en-US" altLang="zh-TW" dirty="0" smtClean="0"/>
          </a:p>
          <a:p>
            <a:r>
              <a:rPr lang="zh-TW" altLang="en-US" dirty="0" smtClean="0"/>
              <a:t>雖然</a:t>
            </a:r>
            <a:r>
              <a:rPr lang="en-US" altLang="zh-TW" dirty="0" smtClean="0"/>
              <a:t>103</a:t>
            </a:r>
            <a:r>
              <a:rPr lang="zh-TW" altLang="en-US" dirty="0" smtClean="0"/>
              <a:t>和</a:t>
            </a:r>
            <a:r>
              <a:rPr lang="en-US" altLang="zh-TW" dirty="0" smtClean="0"/>
              <a:t>104</a:t>
            </a:r>
            <a:r>
              <a:rPr lang="zh-TW" altLang="en-US" dirty="0" smtClean="0"/>
              <a:t>年皆有達成招募目標，但是新兵於入伍後選擇退場機制和留營期滿選擇退伍的人數使得我國遲遲無法完成全募兵制的目標</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5</a:t>
            </a:fld>
            <a:endParaRPr lang="zh-TW" altLang="en-US"/>
          </a:p>
        </p:txBody>
      </p:sp>
    </p:spTree>
    <p:extLst>
      <p:ext uri="{BB962C8B-B14F-4D97-AF65-F5344CB8AC3E}">
        <p14:creationId xmlns:p14="http://schemas.microsoft.com/office/powerpoint/2010/main" val="215851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6</a:t>
            </a:fld>
            <a:endParaRPr lang="zh-TW" altLang="en-US"/>
          </a:p>
        </p:txBody>
      </p:sp>
    </p:spTree>
    <p:extLst>
      <p:ext uri="{BB962C8B-B14F-4D97-AF65-F5344CB8AC3E}">
        <p14:creationId xmlns:p14="http://schemas.microsoft.com/office/powerpoint/2010/main" val="326679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7</a:t>
            </a:fld>
            <a:endParaRPr lang="zh-TW" altLang="en-US"/>
          </a:p>
        </p:txBody>
      </p:sp>
    </p:spTree>
    <p:extLst>
      <p:ext uri="{BB962C8B-B14F-4D97-AF65-F5344CB8AC3E}">
        <p14:creationId xmlns:p14="http://schemas.microsoft.com/office/powerpoint/2010/main" val="371320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美國早在</a:t>
            </a:r>
            <a:r>
              <a:rPr lang="en-US" altLang="zh-TW" sz="1200" kern="1200" dirty="0" smtClean="0">
                <a:solidFill>
                  <a:schemeClr val="tx1"/>
                </a:solidFill>
                <a:effectLst/>
                <a:latin typeface="+mn-lt"/>
                <a:ea typeface="+mn-ea"/>
                <a:cs typeface="+mn-cs"/>
              </a:rPr>
              <a:t>1973</a:t>
            </a:r>
            <a:r>
              <a:rPr lang="zh-TW" altLang="zh-TW" sz="1200" kern="1200" dirty="0" smtClean="0">
                <a:solidFill>
                  <a:schemeClr val="tx1"/>
                </a:solidFill>
                <a:effectLst/>
                <a:latin typeface="+mn-lt"/>
                <a:ea typeface="+mn-ea"/>
                <a:cs typeface="+mn-cs"/>
              </a:rPr>
              <a:t>年施行全志願役部隊</a:t>
            </a:r>
            <a:r>
              <a:rPr lang="en-US" altLang="zh-TW" sz="1200" kern="1200" dirty="0" smtClean="0">
                <a:solidFill>
                  <a:schemeClr val="tx1"/>
                </a:solidFill>
                <a:effectLst/>
                <a:latin typeface="+mn-lt"/>
                <a:ea typeface="+mn-ea"/>
                <a:cs typeface="+mn-cs"/>
              </a:rPr>
              <a:t>(All volunteer force, AVF)</a:t>
            </a:r>
            <a:r>
              <a:rPr lang="zh-TW" altLang="zh-TW" sz="1200" kern="1200" dirty="0" smtClean="0">
                <a:solidFill>
                  <a:schemeClr val="tx1"/>
                </a:solidFill>
                <a:effectLst/>
                <a:latin typeface="+mn-lt"/>
                <a:ea typeface="+mn-ea"/>
                <a:cs typeface="+mn-cs"/>
              </a:rPr>
              <a:t>，宣布停止利用徵兵來填補兵源</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探討各國推動募兵制之原因，除戰爭型態轉變及國際情勢變化，實行募兵制的兵力役期較徵兵制長，能減少退補頻繁之訓練資源消耗，並且使服役役期較長之志願役人員朝向專業化發展，增強國防力量。</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但</a:t>
            </a:r>
            <a:r>
              <a:rPr lang="zh-TW" altLang="zh-TW" sz="1200" kern="1200" dirty="0" smtClean="0">
                <a:solidFill>
                  <a:schemeClr val="tx1"/>
                </a:solidFill>
                <a:effectLst/>
                <a:latin typeface="+mn-lt"/>
                <a:ea typeface="+mn-ea"/>
                <a:cs typeface="+mn-cs"/>
              </a:rPr>
              <a:t>即使是在實行募兵制多年的美國，在兵源的補充還是無法滿足現行軍隊編制數，因應瞬息萬變的國際戰略環境變遷，不同類型的戰場、反恐戰爭、國家角色地位及任務與世界多點戰爭爆發等因素，軍隊維持人力素質水平愈加重要</a:t>
            </a:r>
            <a:r>
              <a:rPr lang="en-US" altLang="zh-TW" sz="1200" kern="1200" dirty="0" smtClean="0">
                <a:solidFill>
                  <a:schemeClr val="tx1"/>
                </a:solidFill>
                <a:effectLst/>
                <a:latin typeface="+mn-lt"/>
                <a:ea typeface="+mn-ea"/>
                <a:cs typeface="+mn-cs"/>
              </a:rPr>
              <a:t>(Devlin, 2003)</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21</a:t>
            </a:r>
            <a:r>
              <a:rPr lang="zh-TW" altLang="zh-TW" sz="1200" kern="1200" dirty="0" smtClean="0">
                <a:solidFill>
                  <a:schemeClr val="tx1"/>
                </a:solidFill>
                <a:effectLst/>
                <a:latin typeface="+mn-lt"/>
                <a:ea typeface="+mn-ea"/>
                <a:cs typeface="+mn-cs"/>
              </a:rPr>
              <a:t>世紀的美國軍隊面臨到人才招募與留住高素質人才的問題，人力資源越來越稀少，</a:t>
            </a:r>
            <a:r>
              <a:rPr lang="en-US" altLang="zh-TW" sz="1200" kern="1200" dirty="0" smtClean="0">
                <a:solidFill>
                  <a:schemeClr val="tx1"/>
                </a:solidFill>
                <a:effectLst/>
                <a:latin typeface="+mn-lt"/>
                <a:ea typeface="+mn-ea"/>
                <a:cs typeface="+mn-cs"/>
              </a:rPr>
              <a:t>Bush(</a:t>
            </a:r>
            <a:r>
              <a:rPr lang="zh-TW" altLang="zh-TW" sz="1200" kern="1200" dirty="0" smtClean="0">
                <a:solidFill>
                  <a:schemeClr val="tx1"/>
                </a:solidFill>
                <a:effectLst/>
                <a:latin typeface="+mn-lt"/>
                <a:ea typeface="+mn-ea"/>
                <a:cs typeface="+mn-cs"/>
              </a:rPr>
              <a:t>時任美國總統</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於</a:t>
            </a:r>
            <a:r>
              <a:rPr lang="en-US" altLang="zh-TW" sz="1200" kern="1200" dirty="0" smtClean="0">
                <a:solidFill>
                  <a:schemeClr val="tx1"/>
                </a:solidFill>
                <a:effectLst/>
                <a:latin typeface="+mn-lt"/>
                <a:ea typeface="+mn-ea"/>
                <a:cs typeface="+mn-cs"/>
              </a:rPr>
              <a:t>2002</a:t>
            </a:r>
            <a:r>
              <a:rPr lang="zh-TW" altLang="zh-TW" sz="1200" kern="1200" dirty="0" smtClean="0">
                <a:solidFill>
                  <a:schemeClr val="tx1"/>
                </a:solidFill>
                <a:effectLst/>
                <a:latin typeface="+mn-lt"/>
                <a:ea typeface="+mn-ea"/>
                <a:cs typeface="+mn-cs"/>
              </a:rPr>
              <a:t>年指出國防部針對軍隊人力招募及留營運作模式須做改革，</a:t>
            </a:r>
            <a:r>
              <a:rPr lang="zh-TW" altLang="en-US" sz="1200" kern="1200" dirty="0" smtClean="0">
                <a:solidFill>
                  <a:schemeClr val="tx1"/>
                </a:solidFill>
                <a:effectLst/>
                <a:latin typeface="+mn-lt"/>
                <a:ea typeface="+mn-ea"/>
                <a:cs typeface="+mn-cs"/>
              </a:rPr>
              <a:t>因為</a:t>
            </a:r>
            <a:r>
              <a:rPr lang="zh-TW" altLang="zh-TW" sz="1200" kern="1200" dirty="0" smtClean="0">
                <a:solidFill>
                  <a:schemeClr val="tx1"/>
                </a:solidFill>
                <a:effectLst/>
                <a:latin typeface="+mn-lt"/>
                <a:ea typeface="+mn-ea"/>
                <a:cs typeface="+mn-cs"/>
              </a:rPr>
              <a:t>高素質人員不願意從軍或是在服役役期滿後選擇離開，</a:t>
            </a:r>
            <a:r>
              <a:rPr lang="en-US" altLang="zh-TW" sz="1200" kern="1200" dirty="0" err="1" smtClean="0">
                <a:solidFill>
                  <a:schemeClr val="tx1"/>
                </a:solidFill>
                <a:effectLst/>
                <a:latin typeface="+mn-lt"/>
                <a:ea typeface="+mn-ea"/>
                <a:cs typeface="+mn-cs"/>
              </a:rPr>
              <a:t>Rumsfel</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時任國防部長</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於</a:t>
            </a:r>
            <a:r>
              <a:rPr lang="en-US" altLang="zh-TW" sz="1200" kern="1200" dirty="0" smtClean="0">
                <a:solidFill>
                  <a:schemeClr val="tx1"/>
                </a:solidFill>
                <a:effectLst/>
                <a:latin typeface="+mn-lt"/>
                <a:ea typeface="+mn-ea"/>
                <a:cs typeface="+mn-cs"/>
              </a:rPr>
              <a:t>2001</a:t>
            </a:r>
            <a:r>
              <a:rPr lang="zh-TW" altLang="en-US" sz="1200" kern="1200" dirty="0" smtClean="0">
                <a:solidFill>
                  <a:schemeClr val="tx1"/>
                </a:solidFill>
                <a:effectLst/>
                <a:latin typeface="+mn-lt"/>
                <a:ea typeface="+mn-ea"/>
                <a:cs typeface="+mn-cs"/>
              </a:rPr>
              <a:t>也指出，</a:t>
            </a:r>
            <a:r>
              <a:rPr lang="zh-TW" altLang="zh-TW" sz="1200" kern="1200" dirty="0" smtClean="0">
                <a:solidFill>
                  <a:schemeClr val="tx1"/>
                </a:solidFill>
                <a:effectLst/>
                <a:latin typeface="+mn-lt"/>
                <a:ea typeface="+mn-ea"/>
                <a:cs typeface="+mn-cs"/>
              </a:rPr>
              <a:t>提高現有軍隊人員的能力與招募、留營培訓和教育更為首重之事。</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8</a:t>
            </a:fld>
            <a:endParaRPr lang="zh-TW" altLang="en-US"/>
          </a:p>
        </p:txBody>
      </p:sp>
    </p:spTree>
    <p:extLst>
      <p:ext uri="{BB962C8B-B14F-4D97-AF65-F5344CB8AC3E}">
        <p14:creationId xmlns:p14="http://schemas.microsoft.com/office/powerpoint/2010/main" val="428999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因應我國兵役制度調整，自民國</a:t>
            </a:r>
            <a:r>
              <a:rPr lang="en-US" altLang="zh-TW" sz="1200" kern="1200" dirty="0" smtClean="0">
                <a:solidFill>
                  <a:schemeClr val="tx1"/>
                </a:solidFill>
                <a:effectLst/>
                <a:latin typeface="+mn-lt"/>
                <a:ea typeface="+mn-ea"/>
                <a:cs typeface="+mn-cs"/>
              </a:rPr>
              <a:t>100</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12</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28</a:t>
            </a:r>
            <a:r>
              <a:rPr lang="zh-TW" altLang="zh-TW" sz="1200" kern="1200" dirty="0" smtClean="0">
                <a:solidFill>
                  <a:schemeClr val="tx1"/>
                </a:solidFill>
                <a:effectLst/>
                <a:latin typeface="+mn-lt"/>
                <a:ea typeface="+mn-ea"/>
                <a:cs typeface="+mn-cs"/>
              </a:rPr>
              <a:t>日「兵役法」修正公布，修訂常備兵役之區分，由原先的現役與後備役再加入軍事訓練，而行政院於民國</a:t>
            </a:r>
            <a:r>
              <a:rPr lang="en-US" altLang="zh-TW" sz="1200" kern="1200" dirty="0" smtClean="0">
                <a:solidFill>
                  <a:schemeClr val="tx1"/>
                </a:solidFill>
                <a:effectLst/>
                <a:latin typeface="+mn-lt"/>
                <a:ea typeface="+mn-ea"/>
                <a:cs typeface="+mn-cs"/>
              </a:rPr>
              <a:t>101</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日核定「募兵制實施計畫」後宣告我國兵役體制正式由徵募並行制轉向募兵制，這是我國建軍史上重大的變革，而我國相較於推動全募兵制國家區分在於維持中華民國憲法所中規定的國民兵役義務，役男仍須接受</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個月的軍事訓練，完成訓練後儲備為後備軍人，於戰時進行召集動員的常備部隊。故為滿足募兵制兵源員額，人才招募的即為我國推動國防轉型的重要關鍵，現行主要招募兵源為專業志願役士兵，並由國軍人招募中心統籌人力募集工作。</a:t>
            </a:r>
          </a:p>
          <a:p>
            <a:endParaRPr lang="zh-TW" altLang="en-US" dirty="0"/>
          </a:p>
        </p:txBody>
      </p:sp>
      <p:sp>
        <p:nvSpPr>
          <p:cNvPr id="4" name="投影片編號版面配置區 3"/>
          <p:cNvSpPr>
            <a:spLocks noGrp="1"/>
          </p:cNvSpPr>
          <p:nvPr>
            <p:ph type="sldNum" sz="quarter" idx="10"/>
          </p:nvPr>
        </p:nvSpPr>
        <p:spPr/>
        <p:txBody>
          <a:bodyPr/>
          <a:lstStyle/>
          <a:p>
            <a:fld id="{F506D2C4-6A25-4141-8B3A-4D439EA8307C}" type="slidenum">
              <a:rPr lang="zh-TW" altLang="en-US" smtClean="0"/>
              <a:t>9</a:t>
            </a:fld>
            <a:endParaRPr lang="zh-TW" altLang="en-US"/>
          </a:p>
        </p:txBody>
      </p:sp>
    </p:spTree>
    <p:extLst>
      <p:ext uri="{BB962C8B-B14F-4D97-AF65-F5344CB8AC3E}">
        <p14:creationId xmlns:p14="http://schemas.microsoft.com/office/powerpoint/2010/main" val="285969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0"/>
            <a:ext cx="7772400" cy="1470025"/>
          </a:xfrm>
        </p:spPr>
        <p:txBody>
          <a:bodyPr>
            <a:normAutofit/>
          </a:bodyPr>
          <a:lstStyle>
            <a:lvl1pPr>
              <a:defRPr sz="4400" b="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2759720" y="1484784"/>
            <a:ext cx="6400800" cy="1752600"/>
          </a:xfrm>
        </p:spPr>
        <p:txBody>
          <a:bodyPr>
            <a:normAutofit/>
          </a:bodyPr>
          <a:lstStyle>
            <a:lvl1pPr marL="0" indent="0" algn="ctr">
              <a:buNone/>
              <a:defRPr sz="3000" b="1">
                <a:solidFill>
                  <a:srgbClr val="0066CC"/>
                </a:solidFill>
                <a:latin typeface="Impact" panose="020B080603090205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a:xfrm>
            <a:off x="-36512" y="6381328"/>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5A3EFC8C-09C4-4109-8361-C5D86A1E40A7}" type="datetime1">
              <a:rPr lang="zh-TW" altLang="en-US" smtClean="0"/>
              <a:t>2016/10/28</a:t>
            </a:fld>
            <a:endParaRPr lang="en-US" dirty="0"/>
          </a:p>
        </p:txBody>
      </p:sp>
      <p:sp>
        <p:nvSpPr>
          <p:cNvPr id="5" name="頁尾版面配置區 4"/>
          <p:cNvSpPr>
            <a:spLocks noGrp="1"/>
          </p:cNvSpPr>
          <p:nvPr>
            <p:ph type="ftr" sz="quarter" idx="11"/>
          </p:nvPr>
        </p:nvSpPr>
        <p:spPr>
          <a:xfrm>
            <a:off x="3124200" y="6713757"/>
            <a:ext cx="2895600" cy="365125"/>
          </a:xfrm>
        </p:spPr>
        <p:txBody>
          <a:bodyPr/>
          <a:lstStyle/>
          <a:p>
            <a:endParaRPr lang="zh-TW" altLang="en-US" dirty="0"/>
          </a:p>
        </p:txBody>
      </p:sp>
      <p:sp>
        <p:nvSpPr>
          <p:cNvPr id="6" name="投影片編號版面配置區 5"/>
          <p:cNvSpPr>
            <a:spLocks noGrp="1"/>
          </p:cNvSpPr>
          <p:nvPr>
            <p:ph type="sldNum" sz="quarter" idx="12"/>
          </p:nvPr>
        </p:nvSpPr>
        <p:spPr>
          <a:xfrm>
            <a:off x="7020272" y="6381328"/>
            <a:ext cx="2133600" cy="365125"/>
          </a:xfrm>
        </p:spPr>
        <p:txBody>
          <a:bodyPr/>
          <a:lstStyle>
            <a:lvl1pPr>
              <a:defRPr sz="2000" b="1">
                <a:solidFill>
                  <a:srgbClr val="FF0000"/>
                </a:solidFill>
              </a:defRPr>
            </a:lvl1pPr>
          </a:lstStyle>
          <a:p>
            <a:fld id="{73DA0BB7-265A-403C-9275-D587AB510EDC}" type="slidenum">
              <a:rPr lang="zh-TW" altLang="en-US" smtClean="0"/>
              <a:pPr/>
              <a:t>‹#›</a:t>
            </a:fld>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12948" y="5328546"/>
            <a:ext cx="9144000" cy="1561650"/>
          </a:xfrm>
          <a:prstGeom prst="rect">
            <a:avLst/>
          </a:prstGeom>
        </p:spPr>
      </p:pic>
      <p:sp>
        <p:nvSpPr>
          <p:cNvPr id="2" name="日期版面配置區 1"/>
          <p:cNvSpPr>
            <a:spLocks noGrp="1"/>
          </p:cNvSpPr>
          <p:nvPr>
            <p:ph type="dt" sz="half" idx="10"/>
          </p:nvPr>
        </p:nvSpPr>
        <p:spPr>
          <a:xfrm>
            <a:off x="0" y="6376243"/>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01BC2AFA-9E36-45F1-B668-55E80102B9E9}" type="datetime1">
              <a:rPr lang="zh-TW" altLang="en-US" smtClean="0"/>
              <a:t>2016/10/28</a:t>
            </a:fld>
            <a:endParaRPr lang="en-US" dirty="0"/>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7010400" y="6376243"/>
            <a:ext cx="2133600" cy="365125"/>
          </a:xfrm>
        </p:spPr>
        <p:txBody>
          <a:bodyPr/>
          <a:lstStyle>
            <a:lvl1pPr marL="0" algn="r"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pic>
        <p:nvPicPr>
          <p:cNvPr id="12" name="圖片 11"/>
          <p:cNvPicPr>
            <a:picLocks noChangeAspect="1"/>
          </p:cNvPicPr>
          <p:nvPr userDrawn="1"/>
        </p:nvPicPr>
        <p:blipFill>
          <a:blip r:embed="rId4">
            <a:extLst>
              <a:ext uri="{BEBA8EAE-BF5A-486C-A8C5-ECC9F3942E4B}">
                <a14:imgProps xmlns:a14="http://schemas.microsoft.com/office/drawing/2010/main">
                  <a14:imgLayer r:embed="rId5">
                    <a14:imgEffect>
                      <a14:artisticLineDrawing/>
                    </a14:imgEffect>
                    <a14:imgEffect>
                      <a14:sharpenSoften amount="-17000"/>
                    </a14:imgEffect>
                    <a14:imgEffect>
                      <a14:brightnessContrast bright="58000"/>
                    </a14:imgEffect>
                  </a14:imgLayer>
                </a14:imgProps>
              </a:ext>
              <a:ext uri="{28A0092B-C50C-407E-A947-70E740481C1C}">
                <a14:useLocalDpi xmlns:a14="http://schemas.microsoft.com/office/drawing/2010/main" val="0"/>
              </a:ext>
            </a:extLst>
          </a:blip>
          <a:stretch>
            <a:fillRect/>
          </a:stretch>
        </p:blipFill>
        <p:spPr>
          <a:xfrm>
            <a:off x="85099" y="476672"/>
            <a:ext cx="8973802" cy="4925112"/>
          </a:xfrm>
          <a:prstGeom prst="rect">
            <a:avLst/>
          </a:prstGeom>
          <a:effectLst>
            <a:softEdge rad="317500"/>
          </a:effec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3" name="內容版面配置區 2"/>
          <p:cNvSpPr>
            <a:spLocks noGrp="1"/>
          </p:cNvSpPr>
          <p:nvPr>
            <p:ph idx="1"/>
          </p:nvPr>
        </p:nvSpPr>
        <p:spPr>
          <a:xfrm>
            <a:off x="3852738" y="44625"/>
            <a:ext cx="5183758" cy="5904655"/>
          </a:xfrm>
        </p:spPr>
        <p:txBody>
          <a:bodyPr/>
          <a:lstStyle>
            <a:lvl1pPr>
              <a:defRPr sz="3200">
                <a:latin typeface="微軟正黑體" panose="020B0604030504040204" pitchFamily="34" charset="-120"/>
                <a:ea typeface="微軟正黑體" panose="020B0604030504040204" pitchFamily="34" charset="-120"/>
              </a:defRPr>
            </a:lvl1pPr>
            <a:lvl2pPr>
              <a:defRPr sz="2800">
                <a:latin typeface="微軟正黑體" panose="020B0604030504040204" pitchFamily="34" charset="-120"/>
                <a:ea typeface="微軟正黑體" panose="020B0604030504040204" pitchFamily="34" charset="-120"/>
              </a:defRPr>
            </a:lvl2pPr>
            <a:lvl3pPr>
              <a:defRPr sz="2400">
                <a:latin typeface="微軟正黑體" panose="020B0604030504040204" pitchFamily="34" charset="-120"/>
                <a:ea typeface="微軟正黑體" panose="020B0604030504040204" pitchFamily="34" charset="-120"/>
              </a:defRPr>
            </a:lvl3pPr>
            <a:lvl4pPr>
              <a:defRPr sz="2000">
                <a:latin typeface="微軟正黑體" panose="020B0604030504040204" pitchFamily="34" charset="-120"/>
                <a:ea typeface="微軟正黑體" panose="020B0604030504040204" pitchFamily="34" charset="-120"/>
              </a:defRPr>
            </a:lvl4pPr>
            <a:lvl5pPr>
              <a:defRPr sz="2000">
                <a:latin typeface="微軟正黑體" panose="020B0604030504040204" pitchFamily="34" charset="-120"/>
                <a:ea typeface="微軟正黑體" panose="020B0604030504040204" pitchFamily="34" charset="-120"/>
              </a:defRPr>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a:xfrm>
            <a:off x="0" y="6592267"/>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514128DE-5908-4677-B9B6-2F47736C740A}" type="datetime1">
              <a:rPr lang="zh-TW" altLang="en-US" smtClean="0"/>
              <a:t>2016/10/28</a:t>
            </a:fld>
            <a:endParaRPr 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7010400" y="6597352"/>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C067E4D-7C77-4D89-8B1B-8F8555AF8B24}" type="datetime1">
              <a:rPr lang="zh-TW" altLang="en-US" smtClean="0"/>
              <a:t>2016/10/28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2" name="標題 1"/>
          <p:cNvSpPr>
            <a:spLocks noGrp="1"/>
          </p:cNvSpPr>
          <p:nvPr>
            <p:ph type="title"/>
          </p:nvPr>
        </p:nvSpPr>
        <p:spPr/>
        <p:txBody>
          <a:bodyPr/>
          <a:lstStyle>
            <a:lvl1pPr>
              <a:defRPr sz="5400" b="0" i="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412776"/>
            <a:ext cx="8229600" cy="4525963"/>
          </a:xfrm>
        </p:spPr>
        <p:txBody>
          <a:bodyPr/>
          <a:lstStyle>
            <a:lvl1pPr marL="342900" indent="-342900">
              <a:buFont typeface="Wingdings" panose="05000000000000000000" pitchFamily="2" charset="2"/>
              <a:buChar char="u"/>
              <a:defRPr sz="3600">
                <a:solidFill>
                  <a:srgbClr val="0070C0"/>
                </a:solidFill>
                <a:latin typeface="微軟正黑體" panose="020B0604030504040204" pitchFamily="34" charset="-120"/>
                <a:ea typeface="微軟正黑體" panose="020B0604030504040204" pitchFamily="34" charset="-120"/>
              </a:defRPr>
            </a:lvl1pPr>
            <a:lvl2pPr>
              <a:defRPr b="0">
                <a:latin typeface="微軟正黑體" panose="020B0604030504040204" pitchFamily="34" charset="-120"/>
                <a:ea typeface="微軟正黑體" panose="020B0604030504040204" pitchFamily="34" charset="-120"/>
              </a:defRPr>
            </a:lvl2pPr>
            <a:lvl3pPr>
              <a:defRPr b="0">
                <a:latin typeface="微軟正黑體" panose="020B0604030504040204" pitchFamily="34" charset="-120"/>
                <a:ea typeface="微軟正黑體" panose="020B0604030504040204" pitchFamily="34" charset="-120"/>
              </a:defRPr>
            </a:lvl3pPr>
            <a:lvl4pPr>
              <a:defRPr b="0">
                <a:latin typeface="微軟正黑體" panose="020B0604030504040204" pitchFamily="34" charset="-120"/>
                <a:ea typeface="微軟正黑體" panose="020B0604030504040204" pitchFamily="34" charset="-120"/>
              </a:defRPr>
            </a:lvl4pPr>
            <a:lvl5pPr>
              <a:defRPr b="0">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9872" y="6597352"/>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D3850B94-3573-46F9-A608-221532A882A5}" type="datetime1">
              <a:rPr lang="zh-TW" altLang="en-US" smtClean="0"/>
              <a:t>2016/10/28</a:t>
            </a:fld>
            <a:endParaRPr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46912" y="6597352"/>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23734"/>
            <a:ext cx="9144000" cy="1561650"/>
          </a:xfrm>
          <a:prstGeom prst="rect">
            <a:avLst/>
          </a:prstGeom>
        </p:spPr>
      </p:pic>
      <p:sp>
        <p:nvSpPr>
          <p:cNvPr id="2" name="標題 1"/>
          <p:cNvSpPr>
            <a:spLocks noGrp="1"/>
          </p:cNvSpPr>
          <p:nvPr>
            <p:ph type="title"/>
          </p:nvPr>
        </p:nvSpPr>
        <p:spPr>
          <a:xfrm>
            <a:off x="0" y="260648"/>
            <a:ext cx="8229600" cy="1143000"/>
          </a:xfrm>
        </p:spPr>
        <p:txBody>
          <a:bodyPr>
            <a:normAutofit/>
          </a:bodyPr>
          <a:lstStyle>
            <a:lvl1pPr algn="l">
              <a:defRPr sz="48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0"/>
            <a:ext cx="8363272" cy="4525963"/>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a:defRPr>
                <a:solidFill>
                  <a:srgbClr val="7030A0"/>
                </a:solidFill>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0" y="6597352"/>
            <a:ext cx="2133600" cy="365125"/>
          </a:xfrm>
        </p:spPr>
        <p:txBody>
          <a:bodyPr/>
          <a:lstStyle>
            <a:lvl1pPr marL="0" algn="l"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0D39872A-06CE-4A7F-894D-343510F694F1}" type="datetime1">
              <a:rPr lang="zh-TW" altLang="en-US" smtClean="0"/>
              <a:t>2016/10/28</a:t>
            </a:fld>
            <a:endParaRPr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2267"/>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extLst>
      <p:ext uri="{BB962C8B-B14F-4D97-AF65-F5344CB8AC3E}">
        <p14:creationId xmlns:p14="http://schemas.microsoft.com/office/powerpoint/2010/main" val="4152619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296350"/>
            <a:ext cx="9144000" cy="1561650"/>
          </a:xfrm>
          <a:prstGeom prst="rect">
            <a:avLst/>
          </a:prstGeom>
        </p:spPr>
      </p:pic>
      <p:sp>
        <p:nvSpPr>
          <p:cNvPr id="2" name="標題 1"/>
          <p:cNvSpPr>
            <a:spLocks noGrp="1"/>
          </p:cNvSpPr>
          <p:nvPr>
            <p:ph type="title"/>
          </p:nvPr>
        </p:nvSpPr>
        <p:spPr>
          <a:xfrm>
            <a:off x="0" y="260648"/>
            <a:ext cx="9144000" cy="1143000"/>
          </a:xfrm>
        </p:spPr>
        <p:txBody>
          <a:bodyPr>
            <a:normAutofit/>
          </a:bodyPr>
          <a:lstStyle>
            <a:lvl1pPr marL="685800" indent="-685800" algn="l">
              <a:buFont typeface="Wingdings" panose="05000000000000000000" pitchFamily="2" charset="2"/>
              <a:buChar char="p"/>
              <a:defRPr sz="36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412776"/>
            <a:ext cx="8651304" cy="4464496"/>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0" y="6592267"/>
            <a:ext cx="2133600" cy="365125"/>
          </a:xfrm>
        </p:spPr>
        <p:txBody>
          <a:bodyPr/>
          <a:lstStyle>
            <a:lvl1pPr marL="0" algn="l"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82245EFD-0F77-4ABF-A72E-3E2E24D8F195}" type="datetime1">
              <a:rPr lang="zh-TW" altLang="en-US" smtClean="0"/>
              <a:t>2016/10/28</a:t>
            </a:fld>
            <a:endParaRPr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Tree>
    <p:extLst>
      <p:ext uri="{BB962C8B-B14F-4D97-AF65-F5344CB8AC3E}">
        <p14:creationId xmlns:p14="http://schemas.microsoft.com/office/powerpoint/2010/main" val="27082195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373216"/>
            <a:ext cx="9144000" cy="1561650"/>
          </a:xfrm>
          <a:prstGeom prst="rect">
            <a:avLst/>
          </a:prstGeom>
        </p:spPr>
      </p:pic>
      <p:sp>
        <p:nvSpPr>
          <p:cNvPr id="2" name="標題 1"/>
          <p:cNvSpPr>
            <a:spLocks noGrp="1"/>
          </p:cNvSpPr>
          <p:nvPr>
            <p:ph type="title"/>
          </p:nvPr>
        </p:nvSpPr>
        <p:spPr>
          <a:xfrm>
            <a:off x="0" y="260648"/>
            <a:ext cx="9144000" cy="1143000"/>
          </a:xfrm>
        </p:spPr>
        <p:txBody>
          <a:bodyPr>
            <a:normAutofit/>
          </a:bodyPr>
          <a:lstStyle>
            <a:lvl1pPr marL="0" indent="0" algn="l">
              <a:buFont typeface="Wingdings" panose="05000000000000000000" pitchFamily="2" charset="2"/>
              <a:buNone/>
              <a:defRPr sz="48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412776"/>
            <a:ext cx="3466728" cy="4104457"/>
          </a:xfrm>
        </p:spPr>
        <p:txBody>
          <a:bodyPr/>
          <a:lstStyle>
            <a:lvl1pPr marL="342900" indent="-342900">
              <a:buFont typeface="Wingdings" panose="05000000000000000000" pitchFamily="2" charset="2"/>
              <a:buChar char="Ø"/>
              <a:defRPr sz="3200">
                <a:solidFill>
                  <a:srgbClr val="0070C0"/>
                </a:solidFill>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0" y="6597352"/>
            <a:ext cx="2133600" cy="365125"/>
          </a:xfrm>
        </p:spPr>
        <p:txBody>
          <a:bodyPr/>
          <a:lstStyle>
            <a:lvl1pPr marL="0" algn="l"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65D443AC-93EF-4E9B-AB8F-C52BE77846C6}" type="datetime1">
              <a:rPr lang="zh-TW" altLang="en-US" smtClean="0"/>
              <a:t>2016/10/28</a:t>
            </a:fld>
            <a:endParaRPr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10400" y="6597352"/>
            <a:ext cx="2133600" cy="365125"/>
          </a:xfrm>
        </p:spPr>
        <p:txBody>
          <a:bodyPr/>
          <a:lstStyle>
            <a:lvl1pPr>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73DA0BB7-265A-403C-9275-D587AB510EDC}" type="slidenum">
              <a:rPr lang="en-US" altLang="zh-TW" smtClean="0"/>
              <a:pPr/>
              <a:t>‹#›</a:t>
            </a:fld>
            <a:endParaRPr lang="en-US" dirty="0"/>
          </a:p>
        </p:txBody>
      </p:sp>
      <p:sp>
        <p:nvSpPr>
          <p:cNvPr id="8" name="內容版面配置區 2"/>
          <p:cNvSpPr>
            <a:spLocks noGrp="1"/>
          </p:cNvSpPr>
          <p:nvPr>
            <p:ph idx="13"/>
          </p:nvPr>
        </p:nvSpPr>
        <p:spPr>
          <a:xfrm>
            <a:off x="3995936" y="0"/>
            <a:ext cx="5148064" cy="6021288"/>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marL="457200" indent="0">
              <a:buNone/>
              <a:defRPr/>
            </a:lvl2pPr>
          </a:lstStyle>
          <a:p>
            <a:pPr lvl="1"/>
            <a:endParaRPr lang="zh-TW" altLang="en-US" dirty="0"/>
          </a:p>
        </p:txBody>
      </p:sp>
    </p:spTree>
    <p:extLst>
      <p:ext uri="{BB962C8B-B14F-4D97-AF65-F5344CB8AC3E}">
        <p14:creationId xmlns:p14="http://schemas.microsoft.com/office/powerpoint/2010/main" val="2516223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296350"/>
            <a:ext cx="9144000" cy="1561650"/>
          </a:xfrm>
          <a:prstGeom prst="rect">
            <a:avLst/>
          </a:prstGeom>
        </p:spPr>
      </p:pic>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0" y="6525344"/>
            <a:ext cx="2133600" cy="365125"/>
          </a:xfrm>
        </p:spPr>
        <p:txBody>
          <a:bodyPr/>
          <a:lstStyle>
            <a:lvl1pPr marL="0" algn="l"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fld id="{E48229C1-8D5B-4D1C-A79A-1D314DA5484A}" type="datetime1">
              <a:rPr lang="zh-TW" altLang="en-US" smtClean="0"/>
              <a:t>2016/10/28</a:t>
            </a:fld>
            <a:endParaRPr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09613" y="6597352"/>
            <a:ext cx="2133600" cy="365125"/>
          </a:xfrm>
        </p:spPr>
        <p:txBody>
          <a:bodyPr/>
          <a:lstStyle>
            <a:lvl1pPr marL="0" algn="l" defTabSz="914400" rtl="0" eaLnBrk="1" latinLnBrk="0" hangingPunct="1">
              <a:defRPr lang="zh-TW" altLang="en-US" sz="2000" b="1" kern="1200" smtClean="0">
                <a:solidFill>
                  <a:srgbClr val="FF0000"/>
                </a:solidFill>
                <a:effectLst>
                  <a:glow rad="190500">
                    <a:schemeClr val="bg1"/>
                  </a:glow>
                </a:effectLst>
                <a:latin typeface="微軟正黑體" panose="020B0604030504040204" pitchFamily="34" charset="-120"/>
                <a:ea typeface="微軟正黑體" panose="020B0604030504040204" pitchFamily="34" charset="-120"/>
                <a:cs typeface="+mn-cs"/>
              </a:defRPr>
            </a:lvl1pPr>
          </a:lstStyle>
          <a:p>
            <a:pPr algn="r"/>
            <a:fld id="{73DA0BB7-265A-403C-9275-D587AB510EDC}" type="slidenum">
              <a:rPr lang="en-US" altLang="zh-TW" smtClean="0"/>
              <a:pPr algn="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marL="342900" indent="-342900">
              <a:buFont typeface="Wingdings" panose="05000000000000000000" pitchFamily="2" charset="2"/>
              <a:buChar char="Ø"/>
              <a:defRPr sz="2800">
                <a:solidFill>
                  <a:srgbClr val="0066CC"/>
                </a:solidFill>
                <a:latin typeface="微軟正黑體" panose="020B0604030504040204" pitchFamily="34" charset="-120"/>
                <a:ea typeface="微軟正黑體" panose="020B0604030504040204" pitchFamily="34" charset="-12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marL="342900" indent="-342900">
              <a:defRPr lang="zh-TW" altLang="en-US" sz="2800" kern="1200" dirty="0" smtClean="0">
                <a:solidFill>
                  <a:srgbClr val="0066CC"/>
                </a:solidFill>
                <a:latin typeface="微軟正黑體" panose="020B0604030504040204" pitchFamily="34" charset="-120"/>
                <a:ea typeface="微軟正黑體" panose="020B0604030504040204" pitchFamily="34" charset="-120"/>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Wingdings" panose="05000000000000000000" pitchFamily="2" charset="2"/>
              <a:buChar char="Ø"/>
            </a:pPr>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09C82213-E09F-44ED-B916-7B52A227EAED}" type="datetime1">
              <a:rPr lang="zh-TW" altLang="en-US" smtClean="0"/>
              <a:t>2016/10/28</a:t>
            </a:fld>
            <a:endParaRPr lang="zh-TW" altLang="en-US"/>
          </a:p>
        </p:txBody>
      </p:sp>
      <p:sp>
        <p:nvSpPr>
          <p:cNvPr id="6" name="頁尾版面配置區 5"/>
          <p:cNvSpPr>
            <a:spLocks noGrp="1"/>
          </p:cNvSpPr>
          <p:nvPr>
            <p:ph type="ftr" sz="quarter" idx="1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9" name="圖片 8"/>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296350"/>
            <a:ext cx="9144000" cy="156165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圖片 10"/>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292902"/>
            <a:ext cx="9144000" cy="1561650"/>
          </a:xfrm>
          <a:prstGeom prst="rect">
            <a:avLst/>
          </a:prstGeom>
        </p:spPr>
      </p:pic>
      <p:sp>
        <p:nvSpPr>
          <p:cNvPr id="2" name="標題 1"/>
          <p:cNvSpPr>
            <a:spLocks noGrp="1"/>
          </p:cNvSpPr>
          <p:nvPr>
            <p:ph type="title"/>
          </p:nvPr>
        </p:nvSpPr>
        <p:spPr/>
        <p:txBody>
          <a:bodyPr/>
          <a:lstStyle>
            <a:lvl1pPr>
              <a:defRPr b="0"/>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0">
                <a:latin typeface="微軟正黑體" panose="020B0604030504040204" pitchFamily="34" charset="-120"/>
                <a:ea typeface="微軟正黑體"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atin typeface="微軟正黑體" panose="020B0604030504040204" pitchFamily="34" charset="-120"/>
                <a:ea typeface="微軟正黑體" panose="020B0604030504040204" pitchFamily="34" charset="-120"/>
              </a:defRPr>
            </a:lvl1pPr>
            <a:lvl2pPr>
              <a:defRPr sz="2000">
                <a:latin typeface="微軟正黑體" panose="020B0604030504040204" pitchFamily="34" charset="-120"/>
                <a:ea typeface="微軟正黑體" panose="020B0604030504040204" pitchFamily="34" charset="-120"/>
              </a:defRPr>
            </a:lvl2pPr>
            <a:lvl3pPr>
              <a:defRPr sz="1800">
                <a:latin typeface="微軟正黑體" panose="020B0604030504040204" pitchFamily="34" charset="-120"/>
                <a:ea typeface="微軟正黑體" panose="020B0604030504040204" pitchFamily="34" charset="-120"/>
              </a:defRPr>
            </a:lvl3pPr>
            <a:lvl4pPr>
              <a:defRPr sz="1600">
                <a:latin typeface="微軟正黑體" panose="020B0604030504040204" pitchFamily="34" charset="-120"/>
                <a:ea typeface="微軟正黑體" panose="020B0604030504040204" pitchFamily="34" charset="-120"/>
              </a:defRPr>
            </a:lvl4pPr>
            <a:lvl5pPr>
              <a:defRPr sz="1600">
                <a:latin typeface="微軟正黑體" panose="020B0604030504040204" pitchFamily="34" charset="-120"/>
                <a:ea typeface="微軟正黑體" panose="020B0604030504040204" pitchFamily="34" charset="-12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6"/>
          <p:cNvSpPr>
            <a:spLocks noGrp="1"/>
          </p:cNvSpPr>
          <p:nvPr>
            <p:ph type="dt" sz="half" idx="10"/>
          </p:nvPr>
        </p:nvSpPr>
        <p:spPr/>
        <p:txBody>
          <a:bodyPr/>
          <a:lstStyle/>
          <a:p>
            <a:fld id="{0DE548A1-7BC3-4A8E-BA15-25B14CEE14D3}" type="datetime1">
              <a:rPr lang="zh-TW" altLang="en-US" smtClean="0"/>
              <a:t>2016/10/28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0" y="5296350"/>
            <a:ext cx="9144000" cy="1561650"/>
          </a:xfrm>
          <a:prstGeom prst="rect">
            <a:avLst/>
          </a:prstGeom>
        </p:spPr>
      </p:pic>
      <p:sp>
        <p:nvSpPr>
          <p:cNvPr id="2" name="標題 1"/>
          <p:cNvSpPr>
            <a:spLocks noGrp="1"/>
          </p:cNvSpPr>
          <p:nvPr>
            <p:ph type="title"/>
          </p:nvPr>
        </p:nvSpPr>
        <p:spPr/>
        <p:txBody>
          <a:bodyPr/>
          <a:lstStyle>
            <a:lvl1pPr>
              <a:defRPr b="0"/>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F0A5724F-7964-4073-A1A0-2F1C4F42B737}" type="datetime1">
              <a:rPr lang="zh-TW" altLang="en-US" smtClean="0"/>
              <a:t>2016/10/28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0FEC6-D9F6-4F20-8943-A932BE27C68A}" type="datetime1">
              <a:rPr lang="zh-TW" altLang="en-US" smtClean="0"/>
              <a:t>2016/10/28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92D050"/>
                </a:solidFill>
                <a:effectLst>
                  <a:glow rad="190500">
                    <a:schemeClr val="bg1"/>
                  </a:glow>
                </a:effectLst>
                <a:latin typeface="微軟正黑體" panose="020B0604030504040204" pitchFamily="34" charset="-120"/>
                <a:ea typeface="微軟正黑體" panose="020B0604030504040204" pitchFamily="34" charset="-120"/>
              </a:defRPr>
            </a:lvl1pPr>
          </a:lstStyle>
          <a:p>
            <a:fld id="{73DA0BB7-265A-403C-9275-D587AB510EDC}" type="slidenum">
              <a:rPr lang="zh-TW" altLang="en-US"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Lst>
  <p:timing>
    <p:tnLst>
      <p:par>
        <p:cTn id="1" dur="indefinite" restart="never" nodeType="tmRoot"/>
      </p:par>
    </p:tnLst>
  </p:timing>
  <p:hf hdr="0" ftr="0"/>
  <p:txStyles>
    <p:titleStyle>
      <a:lvl1pPr algn="ctr" defTabSz="914400" rtl="0" eaLnBrk="1" latinLnBrk="0" hangingPunct="1">
        <a:spcBef>
          <a:spcPct val="0"/>
        </a:spcBef>
        <a:buNone/>
        <a:defRPr sz="4800" b="1" kern="1200">
          <a:solidFill>
            <a:srgbClr val="002060"/>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6.jpeg"/><Relationship Id="rId5" Type="http://schemas.microsoft.com/office/2007/relationships/hdphoto" Target="../media/hdphoto4.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clrChange>
              <a:clrFrom>
                <a:srgbClr val="DEE4B6"/>
              </a:clrFrom>
              <a:clrTo>
                <a:srgbClr val="DEE4B6">
                  <a:alpha val="0"/>
                </a:srgbClr>
              </a:clrTo>
            </a:clrChange>
            <a:extLst>
              <a:ext uri="{BEBA8EAE-BF5A-486C-A8C5-ECC9F3942E4B}">
                <a14:imgProps xmlns:a14="http://schemas.microsoft.com/office/drawing/2010/main">
                  <a14:imgLayer r:embed="rId4">
                    <a14:imgEffect>
                      <a14:artisticCutout/>
                    </a14:imgEffect>
                    <a14:imgEffect>
                      <a14:brightnessContrast bright="38000"/>
                    </a14:imgEffect>
                  </a14:imgLayer>
                </a14:imgProps>
              </a:ext>
              <a:ext uri="{28A0092B-C50C-407E-A947-70E740481C1C}">
                <a14:useLocalDpi xmlns:a14="http://schemas.microsoft.com/office/drawing/2010/main" val="0"/>
              </a:ext>
            </a:extLst>
          </a:blip>
          <a:stretch>
            <a:fillRect/>
          </a:stretch>
        </p:blipFill>
        <p:spPr>
          <a:xfrm>
            <a:off x="0" y="1714500"/>
            <a:ext cx="9144000" cy="5143500"/>
          </a:xfrm>
          <a:prstGeom prst="rect">
            <a:avLst/>
          </a:prstGeom>
          <a:ln>
            <a:noFill/>
          </a:ln>
          <a:effectLst>
            <a:softEdge rad="112500"/>
          </a:effectLst>
        </p:spPr>
      </p:pic>
      <p:sp>
        <p:nvSpPr>
          <p:cNvPr id="2" name="標題 1"/>
          <p:cNvSpPr>
            <a:spLocks noGrp="1"/>
          </p:cNvSpPr>
          <p:nvPr>
            <p:ph type="ctrTitle"/>
          </p:nvPr>
        </p:nvSpPr>
        <p:spPr>
          <a:xfrm>
            <a:off x="-6464" y="0"/>
            <a:ext cx="9150464" cy="1470025"/>
          </a:xfrm>
        </p:spPr>
        <p:txBody>
          <a:bodyPr>
            <a:normAutofit/>
          </a:bodyPr>
          <a:lstStyle/>
          <a:p>
            <a:r>
              <a:rPr lang="zh-TW" altLang="zh-TW" b="1" dirty="0" smtClean="0">
                <a:solidFill>
                  <a:srgbClr val="002060"/>
                </a:solidFill>
                <a:latin typeface="微軟正黑體" panose="020B0604030504040204" pitchFamily="34" charset="-120"/>
                <a:ea typeface="微軟正黑體" panose="020B0604030504040204" pitchFamily="34" charset="-120"/>
              </a:rPr>
              <a:t>三軍聯訓基地部隊操演</a:t>
            </a:r>
            <a:r>
              <a:rPr lang="en-US" altLang="zh-TW" b="1" dirty="0" smtClean="0">
                <a:solidFill>
                  <a:srgbClr val="002060"/>
                </a:solidFill>
                <a:latin typeface="微軟正黑體" panose="020B0604030504040204" pitchFamily="34" charset="-120"/>
                <a:ea typeface="微軟正黑體" panose="020B0604030504040204" pitchFamily="34" charset="-120"/>
              </a:rPr>
              <a:t/>
            </a:r>
            <a:br>
              <a:rPr lang="en-US" altLang="zh-TW" b="1" dirty="0" smtClean="0">
                <a:solidFill>
                  <a:srgbClr val="002060"/>
                </a:solidFill>
                <a:latin typeface="微軟正黑體" panose="020B0604030504040204" pitchFamily="34" charset="-120"/>
                <a:ea typeface="微軟正黑體" panose="020B0604030504040204" pitchFamily="34" charset="-120"/>
              </a:rPr>
            </a:br>
            <a:r>
              <a:rPr lang="zh-TW" altLang="zh-TW" b="1" dirty="0" smtClean="0">
                <a:solidFill>
                  <a:srgbClr val="002060"/>
                </a:solidFill>
                <a:latin typeface="微軟正黑體" panose="020B0604030504040204" pitchFamily="34" charset="-120"/>
                <a:ea typeface="微軟正黑體" panose="020B0604030504040204" pitchFamily="34" charset="-120"/>
              </a:rPr>
              <a:t>結合人才招募活動設計與效益分析</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2283754" y="1388368"/>
            <a:ext cx="6863654" cy="1752600"/>
          </a:xfrm>
        </p:spPr>
        <p:txBody>
          <a:bodyPr>
            <a:normAutofit lnSpcReduction="10000"/>
          </a:bodyPr>
          <a:lstStyle/>
          <a:p>
            <a:r>
              <a:rPr lang="en-US" altLang="zh-TW" dirty="0" smtClean="0">
                <a:solidFill>
                  <a:schemeClr val="tx2">
                    <a:lumMod val="60000"/>
                    <a:lumOff val="40000"/>
                  </a:schemeClr>
                </a:solidFill>
                <a:latin typeface="Impact" panose="020B0806030902050204" pitchFamily="34" charset="0"/>
              </a:rPr>
              <a:t>Analysis the Activities Planning Benefits of Training Exercise and Military Recruitment of the Joint Operations Training Base Command </a:t>
            </a:r>
            <a:endParaRPr lang="zh-TW" altLang="zh-TW" dirty="0" smtClean="0">
              <a:solidFill>
                <a:schemeClr val="tx2">
                  <a:lumMod val="60000"/>
                  <a:lumOff val="40000"/>
                </a:schemeClr>
              </a:solidFill>
              <a:latin typeface="Impact" panose="020B0806030902050204" pitchFamily="34" charset="0"/>
            </a:endParaRPr>
          </a:p>
          <a:p>
            <a:endParaRPr lang="zh-TW" altLang="en-US" dirty="0">
              <a:latin typeface="Impact" panose="020B0806030902050204" pitchFamily="34" charset="0"/>
            </a:endParaRPr>
          </a:p>
        </p:txBody>
      </p:sp>
      <p:sp>
        <p:nvSpPr>
          <p:cNvPr id="4" name="投影片編號版面配置區 3"/>
          <p:cNvSpPr>
            <a:spLocks noGrp="1"/>
          </p:cNvSpPr>
          <p:nvPr>
            <p:ph type="sldNum" sz="quarter" idx="12"/>
          </p:nvPr>
        </p:nvSpPr>
        <p:spPr>
          <a:xfrm>
            <a:off x="7020272" y="6520259"/>
            <a:ext cx="2133600" cy="365125"/>
          </a:xfrm>
        </p:spPr>
        <p:txBody>
          <a:bodyPr/>
          <a:lstStyle/>
          <a:p>
            <a:fld id="{73DA0BB7-265A-403C-9275-D587AB510EDC}" type="slidenum">
              <a:rPr lang="zh-TW" altLang="en-US" smtClean="0"/>
              <a:t>1</a:t>
            </a:fld>
            <a:endParaRPr lang="zh-TW" altLang="en-US" dirty="0"/>
          </a:p>
        </p:txBody>
      </p:sp>
      <p:sp>
        <p:nvSpPr>
          <p:cNvPr id="6" name="文字方塊 5"/>
          <p:cNvSpPr txBox="1"/>
          <p:nvPr/>
        </p:nvSpPr>
        <p:spPr>
          <a:xfrm>
            <a:off x="2144226" y="5648503"/>
            <a:ext cx="5186035" cy="1292662"/>
          </a:xfrm>
          <a:prstGeom prst="rect">
            <a:avLst/>
          </a:prstGeom>
          <a:noFill/>
        </p:spPr>
        <p:txBody>
          <a:bodyPr wrap="none" rtlCol="0">
            <a:spAutoFit/>
          </a:bodyPr>
          <a:lstStyle/>
          <a:p>
            <a:pPr algn="ct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高雄</a:t>
            </a:r>
            <a:r>
              <a:rPr lang="zh-TW" altLang="zh-TW" sz="2000" dirty="0">
                <a:effectLst>
                  <a:glow rad="228600">
                    <a:schemeClr val="bg1">
                      <a:alpha val="84000"/>
                    </a:schemeClr>
                  </a:glow>
                </a:effectLst>
                <a:latin typeface="微軟正黑體" panose="020B0604030504040204" pitchFamily="34" charset="-120"/>
                <a:ea typeface="微軟正黑體" panose="020B0604030504040204" pitchFamily="34" charset="-120"/>
              </a:rPr>
              <a:t>應用科技</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大學</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 </a:t>
            </a:r>
            <a:endParaRPr lang="en-US"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endParaRPr>
          </a:p>
          <a:p>
            <a:pPr algn="ct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觀光</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管理系</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暨</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觀光與</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餐</a:t>
            </a:r>
            <a:r>
              <a:rPr lang="zh-TW" altLang="zh-TW" sz="2000" dirty="0">
                <a:effectLst>
                  <a:glow rad="228600">
                    <a:schemeClr val="bg1">
                      <a:alpha val="84000"/>
                    </a:schemeClr>
                  </a:glow>
                </a:effectLst>
                <a:latin typeface="微軟正黑體" panose="020B0604030504040204" pitchFamily="34" charset="-120"/>
                <a:ea typeface="微軟正黑體" panose="020B0604030504040204" pitchFamily="34" charset="-120"/>
              </a:rPr>
              <a:t>旅</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管理</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 </a:t>
            </a:r>
            <a:r>
              <a:rPr lang="zh-TW" altLang="zh-TW"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研究生</a:t>
            </a:r>
            <a:r>
              <a:rPr lang="zh-TW" altLang="en-US" sz="2000" dirty="0" smtClean="0">
                <a:effectLst>
                  <a:glow rad="228600">
                    <a:schemeClr val="bg1">
                      <a:alpha val="84000"/>
                    </a:schemeClr>
                  </a:glow>
                </a:effectLst>
                <a:latin typeface="微軟正黑體" panose="020B0604030504040204" pitchFamily="34" charset="-120"/>
                <a:ea typeface="微軟正黑體" panose="020B0604030504040204" pitchFamily="34" charset="-120"/>
              </a:rPr>
              <a:t> 辛宜珊</a:t>
            </a:r>
            <a:endParaRPr lang="en-US" altLang="zh-TW" sz="2000" dirty="0">
              <a:effectLst>
                <a:glow rad="228600">
                  <a:schemeClr val="bg1">
                    <a:alpha val="84000"/>
                  </a:schemeClr>
                </a:glow>
              </a:effectLst>
              <a:latin typeface="微軟正黑體" panose="020B0604030504040204" pitchFamily="34" charset="-120"/>
              <a:ea typeface="微軟正黑體" panose="020B0604030504040204" pitchFamily="34" charset="-120"/>
            </a:endParaRPr>
          </a:p>
          <a:p>
            <a:pPr algn="ctr"/>
            <a:r>
              <a:rPr lang="zh-TW" altLang="en-US" sz="2000" dirty="0">
                <a:effectLst>
                  <a:glow rad="228600">
                    <a:schemeClr val="bg1">
                      <a:alpha val="84000"/>
                    </a:schemeClr>
                  </a:glow>
                </a:effectLst>
                <a:latin typeface="微軟正黑體" panose="020B0604030504040204" pitchFamily="34" charset="-120"/>
                <a:ea typeface="微軟正黑體" panose="020B0604030504040204" pitchFamily="34" charset="-120"/>
              </a:rPr>
              <a:t>指導教授 李明聰</a:t>
            </a:r>
          </a:p>
          <a:p>
            <a:pPr algn="ctr"/>
            <a:endParaRPr lang="zh-TW" altLang="en-US" dirty="0"/>
          </a:p>
        </p:txBody>
      </p:sp>
      <p:sp>
        <p:nvSpPr>
          <p:cNvPr id="7" name="日期版面配置區 6"/>
          <p:cNvSpPr>
            <a:spLocks noGrp="1"/>
          </p:cNvSpPr>
          <p:nvPr>
            <p:ph type="dt" sz="half" idx="10"/>
          </p:nvPr>
        </p:nvSpPr>
        <p:spPr>
          <a:xfrm>
            <a:off x="-36512" y="6520259"/>
            <a:ext cx="2133600" cy="365125"/>
          </a:xfrm>
        </p:spPr>
        <p:txBody>
          <a:bodyPr/>
          <a:lstStyle/>
          <a:p>
            <a:fld id="{8A3CCDAA-462B-4404-B084-5659D8714932}" type="datetime1">
              <a:rPr lang="zh-TW" altLang="en-US" smtClean="0"/>
              <a:t>2016/10/28</a:t>
            </a:fld>
            <a:endParaRPr lang="zh-TW" altLang="en-US" dirty="0"/>
          </a:p>
        </p:txBody>
      </p:sp>
    </p:spTree>
    <p:extLst>
      <p:ext uri="{BB962C8B-B14F-4D97-AF65-F5344CB8AC3E}">
        <p14:creationId xmlns:p14="http://schemas.microsoft.com/office/powerpoint/2010/main" val="308453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3.3</a:t>
            </a:r>
            <a:r>
              <a:rPr lang="zh-TW" altLang="zh-TW" dirty="0" smtClean="0"/>
              <a:t>軍隊</a:t>
            </a:r>
            <a:r>
              <a:rPr lang="zh-TW" altLang="zh-TW" dirty="0" smtClean="0"/>
              <a:t>招募分析</a:t>
            </a:r>
            <a:r>
              <a:rPr lang="en-US" altLang="zh-TW" dirty="0" smtClean="0"/>
              <a:t>-</a:t>
            </a:r>
            <a:r>
              <a:rPr lang="zh-TW" altLang="en-US" dirty="0" smtClean="0"/>
              <a:t>台灣</a:t>
            </a:r>
            <a:endParaRPr lang="zh-TW" altLang="en-US" dirty="0"/>
          </a:p>
        </p:txBody>
      </p:sp>
      <p:graphicFrame>
        <p:nvGraphicFramePr>
          <p:cNvPr id="6" name="內容版面配置區 6"/>
          <p:cNvGraphicFramePr>
            <a:graphicFrameLocks noGrp="1"/>
          </p:cNvGraphicFramePr>
          <p:nvPr>
            <p:ph idx="1"/>
            <p:extLst>
              <p:ext uri="{D42A27DB-BD31-4B8C-83A1-F6EECF244321}">
                <p14:modId xmlns:p14="http://schemas.microsoft.com/office/powerpoint/2010/main" val="151474667"/>
              </p:ext>
            </p:extLst>
          </p:nvPr>
        </p:nvGraphicFramePr>
        <p:xfrm>
          <a:off x="457200" y="1124744"/>
          <a:ext cx="8686800" cy="4391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fld id="{95D89857-E050-4864-808C-A574286CB878}"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10</a:t>
            </a:fld>
            <a:endParaRPr lang="en-US" dirty="0"/>
          </a:p>
        </p:txBody>
      </p:sp>
      <p:sp>
        <p:nvSpPr>
          <p:cNvPr id="19" name="矩形 18"/>
          <p:cNvSpPr/>
          <p:nvPr/>
        </p:nvSpPr>
        <p:spPr>
          <a:xfrm>
            <a:off x="69365" y="1305967"/>
            <a:ext cx="3747628" cy="923330"/>
          </a:xfrm>
          <a:prstGeom prst="rect">
            <a:avLst/>
          </a:prstGeom>
          <a:noFill/>
        </p:spPr>
        <p:txBody>
          <a:bodyPr wrap="none" lIns="91440" tIns="45720" rIns="91440" bIns="45720">
            <a:spAutoFit/>
          </a:bodyPr>
          <a:lstStyle/>
          <a:p>
            <a:pPr algn="ctr"/>
            <a:r>
              <a:rPr lang="en-US" altLang="zh-TW" sz="5400" b="1"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rPr>
              <a:t>Recruitment</a:t>
            </a:r>
          </a:p>
        </p:txBody>
      </p:sp>
    </p:spTree>
    <p:extLst>
      <p:ext uri="{BB962C8B-B14F-4D97-AF65-F5344CB8AC3E}">
        <p14:creationId xmlns:p14="http://schemas.microsoft.com/office/powerpoint/2010/main" val="1746764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a:t>
            </a:r>
            <a:r>
              <a:rPr lang="zh-TW" altLang="en-US" dirty="0" smtClean="0"/>
              <a:t>活動</a:t>
            </a:r>
            <a:r>
              <a:rPr lang="zh-TW" altLang="en-US" dirty="0" smtClean="0"/>
              <a:t>規劃</a:t>
            </a:r>
            <a:r>
              <a:rPr lang="en-US" altLang="zh-TW" dirty="0" smtClean="0"/>
              <a:t>(1/2)</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919654906"/>
              </p:ext>
            </p:extLst>
          </p:nvPr>
        </p:nvGraphicFramePr>
        <p:xfrm>
          <a:off x="457200" y="1600200"/>
          <a:ext cx="8363272" cy="3322320"/>
        </p:xfrm>
        <a:graphic>
          <a:graphicData uri="http://schemas.openxmlformats.org/drawingml/2006/table">
            <a:tbl>
              <a:tblPr firstRow="1" bandRow="1">
                <a:tableStyleId>{1FECB4D8-DB02-4DC6-A0A2-4F2EBAE1DC90}</a:tableStyleId>
              </a:tblPr>
              <a:tblGrid>
                <a:gridCol w="1594520"/>
                <a:gridCol w="4464496"/>
                <a:gridCol w="1224136"/>
                <a:gridCol w="1080120"/>
              </a:tblGrid>
              <a:tr h="370840">
                <a:tc>
                  <a:txBody>
                    <a:bodyPr/>
                    <a:lstStyle/>
                    <a:p>
                      <a:pPr algn="ctr"/>
                      <a:r>
                        <a:rPr lang="zh-TW" altLang="zh-TW" sz="2000" b="1" kern="1200" dirty="0" smtClean="0">
                          <a:solidFill>
                            <a:schemeClr val="lt1"/>
                          </a:solidFill>
                          <a:effectLst/>
                          <a:latin typeface="微軟正黑體" panose="020B0604030504040204" pitchFamily="34" charset="-120"/>
                          <a:ea typeface="微軟正黑體" panose="020B0604030504040204" pitchFamily="34" charset="-120"/>
                          <a:cs typeface="+mn-cs"/>
                        </a:rPr>
                        <a:t>活動類型</a:t>
                      </a:r>
                      <a:endParaRPr lang="zh-TW" altLang="en-US" sz="2000" dirty="0">
                        <a:latin typeface="微軟正黑體" panose="020B0604030504040204" pitchFamily="34" charset="-120"/>
                        <a:ea typeface="微軟正黑體" panose="020B0604030504040204" pitchFamily="34" charset="-12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r>
                        <a:rPr lang="zh-TW" altLang="zh-TW" sz="2000" b="1" kern="1200" dirty="0" smtClean="0">
                          <a:solidFill>
                            <a:schemeClr val="lt1"/>
                          </a:solidFill>
                          <a:effectLst/>
                          <a:latin typeface="微軟正黑體" panose="020B0604030504040204" pitchFamily="34" charset="-120"/>
                          <a:ea typeface="微軟正黑體" panose="020B0604030504040204" pitchFamily="34" charset="-120"/>
                          <a:cs typeface="+mn-cs"/>
                        </a:rPr>
                        <a:t>活動內容</a:t>
                      </a:r>
                      <a:endParaRPr lang="zh-TW"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r>
                        <a:rPr lang="zh-TW" altLang="zh-TW" sz="2000" b="1" kern="1200" dirty="0" smtClean="0">
                          <a:solidFill>
                            <a:schemeClr val="lt1"/>
                          </a:solidFill>
                          <a:effectLst/>
                          <a:latin typeface="微軟正黑體" panose="020B0604030504040204" pitchFamily="34" charset="-120"/>
                          <a:ea typeface="微軟正黑體" panose="020B0604030504040204" pitchFamily="34" charset="-120"/>
                          <a:cs typeface="+mn-cs"/>
                        </a:rPr>
                        <a:t>適用期程</a:t>
                      </a:r>
                      <a:endParaRPr lang="zh-TW"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cs typeface="Times New Roman"/>
                        </a:rPr>
                        <a:t>活動對象</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r>
              <a:tr h="370840">
                <a:tc>
                  <a:txBody>
                    <a:bodyPr/>
                    <a:lstStyle/>
                    <a:p>
                      <a:pPr algn="ct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動態展演</a:t>
                      </a:r>
                      <a:endParaRPr lang="en-US" altLang="zh-TW" sz="2100" kern="1200" dirty="0" smtClean="0">
                        <a:solidFill>
                          <a:schemeClr val="dk1"/>
                        </a:solidFill>
                        <a:effectLst/>
                        <a:latin typeface="微軟正黑體" panose="020B0604030504040204" pitchFamily="34" charset="-120"/>
                        <a:ea typeface="微軟正黑體" panose="020B0604030504040204" pitchFamily="34" charset="-120"/>
                        <a:cs typeface="+mn-cs"/>
                      </a:endParaRPr>
                    </a:p>
                    <a:p>
                      <a:pPr algn="ct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與解說</a:t>
                      </a:r>
                      <a:endParaRPr lang="zh-TW" altLang="en-US" sz="2100" dirty="0">
                        <a:latin typeface="微軟正黑體" panose="020B0604030504040204" pitchFamily="34" charset="-120"/>
                        <a:ea typeface="微軟正黑體" panose="020B0604030504040204" pitchFamily="34" charset="-12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參與國人</a:t>
                      </a:r>
                      <a:r>
                        <a:rPr lang="zh-TW" altLang="en-US" sz="2100" kern="1200" dirty="0" smtClean="0">
                          <a:solidFill>
                            <a:schemeClr val="dk1"/>
                          </a:solidFill>
                          <a:effectLst/>
                          <a:latin typeface="微軟正黑體" panose="020B0604030504040204" pitchFamily="34" charset="-120"/>
                          <a:ea typeface="微軟正黑體" panose="020B0604030504040204" pitchFamily="34" charset="-120"/>
                          <a:cs typeface="+mn-cs"/>
                        </a:rPr>
                        <a:t>於</a:t>
                      </a: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參觀台，近距離感受現場火砲射擊的威力，並由優秀軍士官擔任解說官與民眾互動</a:t>
                      </a:r>
                      <a:endParaRPr lang="zh-TW" altLang="en-US" sz="21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pPr algn="ct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體驗互動</a:t>
                      </a:r>
                      <a:endParaRPr lang="zh-TW" altLang="en-US" sz="2100" dirty="0">
                        <a:latin typeface="微軟正黑體" panose="020B0604030504040204" pitchFamily="34" charset="-120"/>
                        <a:ea typeface="微軟正黑體" panose="020B0604030504040204" pitchFamily="34" charset="-12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開放國人與參演官兵與武器裝備拍照互動</a:t>
                      </a:r>
                      <a:endParaRPr lang="zh-TW" altLang="en-US" sz="21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TW" alt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野外求生─回歸原始的生存法則</a:t>
                      </a:r>
                      <a:endParaRPr lang="zh-TW" alt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TW"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體驗半日</a:t>
                      </a: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農夫─採</a:t>
                      </a: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洋蔥﹝品嘗各式洋蔥料理、天然洋蔥染布﹞</a:t>
                      </a:r>
                      <a:endParaRPr lang="zh-TW" altLang="en-US" sz="21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每年</a:t>
                      </a:r>
                      <a:r>
                        <a:rPr lang="en-US"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3-4</a:t>
                      </a: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月</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日期版面配置區 3"/>
          <p:cNvSpPr>
            <a:spLocks noGrp="1"/>
          </p:cNvSpPr>
          <p:nvPr>
            <p:ph type="dt" sz="half" idx="10"/>
          </p:nvPr>
        </p:nvSpPr>
        <p:spPr/>
        <p:txBody>
          <a:bodyPr/>
          <a:lstStyle/>
          <a:p>
            <a:fld id="{77B1585B-0478-4C26-9B35-0B01CE1AEE0C}"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11</a:t>
            </a:fld>
            <a:endParaRPr lang="en-US" dirty="0"/>
          </a:p>
        </p:txBody>
      </p:sp>
    </p:spTree>
    <p:extLst>
      <p:ext uri="{BB962C8B-B14F-4D97-AF65-F5344CB8AC3E}">
        <p14:creationId xmlns:p14="http://schemas.microsoft.com/office/powerpoint/2010/main" val="216057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活動規劃</a:t>
            </a:r>
            <a:r>
              <a:rPr lang="en-US" altLang="zh-TW" dirty="0" smtClean="0"/>
              <a:t>(2/2</a:t>
            </a:r>
            <a:r>
              <a:rPr lang="en-US" altLang="zh-TW" dirty="0"/>
              <a:t>)</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015293593"/>
              </p:ext>
            </p:extLst>
          </p:nvPr>
        </p:nvGraphicFramePr>
        <p:xfrm>
          <a:off x="457200" y="1600200"/>
          <a:ext cx="8363272" cy="3642360"/>
        </p:xfrm>
        <a:graphic>
          <a:graphicData uri="http://schemas.openxmlformats.org/drawingml/2006/table">
            <a:tbl>
              <a:tblPr firstRow="1" bandRow="1">
                <a:tableStyleId>{1FECB4D8-DB02-4DC6-A0A2-4F2EBAE1DC90}</a:tableStyleId>
              </a:tblPr>
              <a:tblGrid>
                <a:gridCol w="1594520"/>
                <a:gridCol w="4464496"/>
                <a:gridCol w="1224136"/>
                <a:gridCol w="1080120"/>
              </a:tblGrid>
              <a:tr h="370840">
                <a:tc>
                  <a:txBody>
                    <a:bodyPr/>
                    <a:lstStyle/>
                    <a:p>
                      <a:pPr algn="ctr"/>
                      <a:r>
                        <a:rPr lang="zh-TW" altLang="zh-TW" sz="2000" b="1" kern="1200" dirty="0" smtClean="0">
                          <a:solidFill>
                            <a:schemeClr val="lt1"/>
                          </a:solidFill>
                          <a:effectLst/>
                          <a:latin typeface="微軟正黑體" panose="020B0604030504040204" pitchFamily="34" charset="-120"/>
                          <a:ea typeface="微軟正黑體" panose="020B0604030504040204" pitchFamily="34" charset="-120"/>
                          <a:cs typeface="+mn-cs"/>
                        </a:rPr>
                        <a:t>活動類型</a:t>
                      </a:r>
                      <a:endParaRPr lang="zh-TW" altLang="en-US" sz="2000" dirty="0">
                        <a:latin typeface="微軟正黑體" panose="020B0604030504040204" pitchFamily="34" charset="-120"/>
                        <a:ea typeface="微軟正黑體" panose="020B0604030504040204" pitchFamily="34" charset="-12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r>
                        <a:rPr lang="zh-TW" altLang="zh-TW" sz="2000" b="1" kern="1200" dirty="0" smtClean="0">
                          <a:solidFill>
                            <a:schemeClr val="lt1"/>
                          </a:solidFill>
                          <a:effectLst/>
                          <a:latin typeface="微軟正黑體" panose="020B0604030504040204" pitchFamily="34" charset="-120"/>
                          <a:ea typeface="微軟正黑體" panose="020B0604030504040204" pitchFamily="34" charset="-120"/>
                          <a:cs typeface="+mn-cs"/>
                        </a:rPr>
                        <a:t>活動內容</a:t>
                      </a:r>
                      <a:endParaRPr lang="zh-TW"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r>
                        <a:rPr lang="zh-TW" altLang="zh-TW" sz="2000" b="1" kern="1200" dirty="0" smtClean="0">
                          <a:solidFill>
                            <a:schemeClr val="lt1"/>
                          </a:solidFill>
                          <a:effectLst/>
                          <a:latin typeface="微軟正黑體" panose="020B0604030504040204" pitchFamily="34" charset="-120"/>
                          <a:ea typeface="微軟正黑體" panose="020B0604030504040204" pitchFamily="34" charset="-120"/>
                          <a:cs typeface="+mn-cs"/>
                        </a:rPr>
                        <a:t>適用期程</a:t>
                      </a:r>
                      <a:endParaRPr lang="zh-TW" altLang="en-US" sz="20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cs typeface="Times New Roman"/>
                        </a:rPr>
                        <a:t>活動對象</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050"/>
                    </a:solidFill>
                  </a:tcPr>
                </a:tc>
              </a:tr>
              <a:tr h="370840">
                <a:tc rowSpan="3">
                  <a:txBody>
                    <a:bodyPr/>
                    <a:lstStyle/>
                    <a:p>
                      <a:pPr algn="ct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體驗互動</a:t>
                      </a:r>
                      <a:endParaRPr lang="zh-TW" altLang="en-US" sz="2100" dirty="0">
                        <a:latin typeface="微軟正黑體" panose="020B0604030504040204" pitchFamily="34" charset="-120"/>
                        <a:ea typeface="微軟正黑體" panose="020B0604030504040204" pitchFamily="34" charset="-12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由屏東縣環境保護局樹木銀行提供樹苗，讓參與民眾為這片土地植入生機。</a:t>
                      </a:r>
                      <a:endParaRPr lang="zh-TW" altLang="en-US" sz="21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TW"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免費體驗！水肺裝備介紹與功能操作教學</a:t>
                      </a:r>
                      <a:endParaRPr lang="zh-TW" altLang="en-US" sz="21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全年</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TW" altLang="en-US" sz="18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軍眷家庭日</a:t>
                      </a:r>
                      <a:r>
                        <a:rPr lang="en-US"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a:t>
                      </a: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讓家屬貼近官兵部隊生活、瞭解單位概況</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全年</a:t>
                      </a:r>
                      <a:endParaRPr lang="zh-TW" altLang="en-US" sz="2100" kern="1200" dirty="0" smtClean="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en-US" sz="2100" kern="1200" dirty="0" smtClean="0">
                          <a:solidFill>
                            <a:schemeClr val="dk1"/>
                          </a:solidFill>
                          <a:effectLst/>
                          <a:latin typeface="微軟正黑體" panose="020B0604030504040204" pitchFamily="34" charset="-120"/>
                          <a:ea typeface="微軟正黑體" panose="020B0604030504040204" pitchFamily="34" charset="-120"/>
                          <a:cs typeface="+mn-cs"/>
                        </a:rPr>
                        <a:t>官兵家屬</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「部隊版」米其林伙食體驗</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TW" sz="2100" kern="1200" dirty="0">
                          <a:solidFill>
                            <a:schemeClr val="dk1"/>
                          </a:solidFill>
                          <a:effectLst/>
                          <a:latin typeface="微軟正黑體" panose="020B0604030504040204" pitchFamily="34" charset="-120"/>
                          <a:ea typeface="微軟正黑體" panose="020B0604030504040204" pitchFamily="34" charset="-120"/>
                          <a:cs typeface="+mn-cs"/>
                        </a:rPr>
                        <a:t>參與民眾與官兵共進午餐，體驗豐富多元的軍隊伙食，</a:t>
                      </a:r>
                      <a:r>
                        <a:rPr 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並</a:t>
                      </a:r>
                      <a:r>
                        <a:rPr lang="zh-TW" altLang="en-US" sz="2100" kern="1200" dirty="0" smtClean="0">
                          <a:solidFill>
                            <a:schemeClr val="dk1"/>
                          </a:solidFill>
                          <a:effectLst/>
                          <a:latin typeface="微軟正黑體" panose="020B0604030504040204" pitchFamily="34" charset="-120"/>
                          <a:ea typeface="微軟正黑體" panose="020B0604030504040204" pitchFamily="34" charset="-120"/>
                          <a:cs typeface="+mn-cs"/>
                        </a:rPr>
                        <a:t>播</a:t>
                      </a:r>
                      <a:r>
                        <a:rPr 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放</a:t>
                      </a:r>
                      <a:r>
                        <a:rPr lang="zh-TW" sz="2100" kern="1200" dirty="0">
                          <a:solidFill>
                            <a:schemeClr val="dk1"/>
                          </a:solidFill>
                          <a:effectLst/>
                          <a:latin typeface="微軟正黑體" panose="020B0604030504040204" pitchFamily="34" charset="-120"/>
                          <a:ea typeface="微軟正黑體" panose="020B0604030504040204" pitchFamily="34" charset="-120"/>
                          <a:cs typeface="+mn-cs"/>
                        </a:rPr>
                        <a:t>參演官兵訓練與生活紀實</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全年</a:t>
                      </a:r>
                      <a:endParaRPr lang="zh-TW"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zh-TW" altLang="zh-TW" sz="2100" kern="1200" dirty="0" smtClean="0">
                          <a:solidFill>
                            <a:schemeClr val="dk1"/>
                          </a:solidFill>
                          <a:effectLst/>
                          <a:latin typeface="微軟正黑體" panose="020B0604030504040204" pitchFamily="34" charset="-120"/>
                          <a:ea typeface="微軟正黑體" panose="020B0604030504040204" pitchFamily="34" charset="-120"/>
                          <a:cs typeface="+mn-cs"/>
                        </a:rPr>
                        <a:t>國人</a:t>
                      </a:r>
                      <a:endParaRPr lang="zh-TW" altLang="en-US" sz="2100" kern="1200" dirty="0">
                        <a:solidFill>
                          <a:schemeClr val="dk1"/>
                        </a:solidFill>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日期版面配置區 3"/>
          <p:cNvSpPr>
            <a:spLocks noGrp="1"/>
          </p:cNvSpPr>
          <p:nvPr>
            <p:ph type="dt" sz="half" idx="10"/>
          </p:nvPr>
        </p:nvSpPr>
        <p:spPr/>
        <p:txBody>
          <a:bodyPr/>
          <a:lstStyle/>
          <a:p>
            <a:fld id="{B8C7FF2D-8CCE-4B74-ABA9-BC3E212AB883}"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12</a:t>
            </a:fld>
            <a:endParaRPr lang="en-US" dirty="0"/>
          </a:p>
        </p:txBody>
      </p:sp>
    </p:spTree>
    <p:extLst>
      <p:ext uri="{BB962C8B-B14F-4D97-AF65-F5344CB8AC3E}">
        <p14:creationId xmlns:p14="http://schemas.microsoft.com/office/powerpoint/2010/main" val="239436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cstate="print">
            <a:extLst>
              <a:ext uri="{BEBA8EAE-BF5A-486C-A8C5-ECC9F3942E4B}">
                <a14:imgProps xmlns:a14="http://schemas.microsoft.com/office/drawing/2010/main">
                  <a14:imgLayer r:embed="rId4">
                    <a14:imgEffect>
                      <a14:artisticMarker/>
                    </a14:imgEffect>
                    <a14:imgEffect>
                      <a14:colorTemperature colorTemp="11200"/>
                    </a14:imgEffect>
                    <a14:imgEffect>
                      <a14:brightnessContrast bright="69000" contrast="20000"/>
                    </a14:imgEffect>
                  </a14:imgLayer>
                </a14:imgProps>
              </a:ext>
              <a:ext uri="{28A0092B-C50C-407E-A947-70E740481C1C}">
                <a14:useLocalDpi xmlns:a14="http://schemas.microsoft.com/office/drawing/2010/main" val="0"/>
              </a:ext>
            </a:extLst>
          </a:blip>
          <a:stretch>
            <a:fillRect/>
          </a:stretch>
        </p:blipFill>
        <p:spPr>
          <a:xfrm>
            <a:off x="5320513" y="0"/>
            <a:ext cx="3823487" cy="2866322"/>
          </a:xfrm>
          <a:prstGeom prst="rect">
            <a:avLst/>
          </a:prstGeom>
          <a:ln>
            <a:noFill/>
          </a:ln>
          <a:effectLst>
            <a:softEdge rad="112500"/>
          </a:effectLst>
        </p:spPr>
      </p:pic>
      <p:sp>
        <p:nvSpPr>
          <p:cNvPr id="2" name="標題 1"/>
          <p:cNvSpPr>
            <a:spLocks noGrp="1"/>
          </p:cNvSpPr>
          <p:nvPr>
            <p:ph type="title"/>
          </p:nvPr>
        </p:nvSpPr>
        <p:spPr/>
        <p:txBody>
          <a:bodyPr/>
          <a:lstStyle/>
          <a:p>
            <a:r>
              <a:rPr lang="en-US" altLang="zh-TW" dirty="0" smtClean="0"/>
              <a:t>4.1</a:t>
            </a:r>
            <a:r>
              <a:rPr lang="zh-TW" altLang="zh-TW" dirty="0" smtClean="0"/>
              <a:t>動態</a:t>
            </a:r>
            <a:r>
              <a:rPr lang="zh-TW" altLang="zh-TW" dirty="0" smtClean="0"/>
              <a:t>展演與解說</a:t>
            </a:r>
            <a:endParaRPr lang="zh-TW" altLang="en-US" dirty="0"/>
          </a:p>
        </p:txBody>
      </p:sp>
      <p:sp>
        <p:nvSpPr>
          <p:cNvPr id="3" name="內容版面配置區 2"/>
          <p:cNvSpPr>
            <a:spLocks noGrp="1"/>
          </p:cNvSpPr>
          <p:nvPr>
            <p:ph idx="1"/>
          </p:nvPr>
        </p:nvSpPr>
        <p:spPr>
          <a:xfrm>
            <a:off x="251520" y="1412776"/>
            <a:ext cx="8712968" cy="4464496"/>
          </a:xfrm>
        </p:spPr>
        <p:txBody>
          <a:bodyPr>
            <a:normAutofit/>
          </a:bodyPr>
          <a:lstStyle/>
          <a:p>
            <a:r>
              <a:rPr lang="zh-TW" altLang="en-US" dirty="0" smtClean="0">
                <a:effectLst>
                  <a:glow rad="101600">
                    <a:schemeClr val="bg1">
                      <a:alpha val="60000"/>
                    </a:schemeClr>
                  </a:glow>
                </a:effectLst>
              </a:rPr>
              <a:t>活動特點：</a:t>
            </a:r>
            <a:r>
              <a:rPr lang="zh-TW" altLang="zh-TW" dirty="0">
                <a:effectLst>
                  <a:glow rad="101600">
                    <a:schemeClr val="bg1">
                      <a:alpha val="60000"/>
                    </a:schemeClr>
                  </a:glow>
                </a:effectLst>
              </a:rPr>
              <a:t>參與</a:t>
            </a:r>
            <a:r>
              <a:rPr lang="zh-TW" altLang="zh-TW" dirty="0" smtClean="0">
                <a:effectLst>
                  <a:glow rad="101600">
                    <a:schemeClr val="bg1">
                      <a:alpha val="60000"/>
                    </a:schemeClr>
                  </a:glow>
                </a:effectLst>
              </a:rPr>
              <a:t>民眾第一線</a:t>
            </a:r>
            <a:r>
              <a:rPr lang="zh-TW" altLang="zh-TW" dirty="0">
                <a:effectLst>
                  <a:glow rad="101600">
                    <a:schemeClr val="bg1">
                      <a:alpha val="60000"/>
                    </a:schemeClr>
                  </a:glow>
                </a:effectLst>
              </a:rPr>
              <a:t>觀看實兵、實彈</a:t>
            </a:r>
            <a:r>
              <a:rPr lang="zh-TW" altLang="zh-TW" dirty="0" smtClean="0">
                <a:effectLst>
                  <a:glow rad="101600">
                    <a:schemeClr val="bg1">
                      <a:alpha val="60000"/>
                    </a:schemeClr>
                  </a:glow>
                </a:effectLst>
              </a:rPr>
              <a:t>操</a:t>
            </a:r>
            <a:endParaRPr lang="en-US" altLang="zh-TW" dirty="0" smtClean="0">
              <a:effectLst>
                <a:glow rad="101600">
                  <a:schemeClr val="bg1">
                    <a:alpha val="60000"/>
                  </a:schemeClr>
                </a:glow>
              </a:effectLst>
            </a:endParaRPr>
          </a:p>
          <a:p>
            <a:pPr marL="0" indent="0">
              <a:buNone/>
            </a:pPr>
            <a:r>
              <a:rPr lang="zh-TW" altLang="en-US" dirty="0" smtClean="0">
                <a:effectLst>
                  <a:glow rad="101600">
                    <a:schemeClr val="bg1">
                      <a:alpha val="60000"/>
                    </a:schemeClr>
                  </a:glow>
                </a:effectLst>
              </a:rPr>
              <a:t>                        </a:t>
            </a:r>
            <a:r>
              <a:rPr lang="zh-TW" altLang="zh-TW" dirty="0" smtClean="0">
                <a:effectLst>
                  <a:glow rad="101600">
                    <a:schemeClr val="bg1">
                      <a:alpha val="60000"/>
                    </a:schemeClr>
                  </a:glow>
                </a:effectLst>
              </a:rPr>
              <a:t>演</a:t>
            </a:r>
            <a:r>
              <a:rPr lang="zh-TW" altLang="en-US" dirty="0" smtClean="0">
                <a:effectLst>
                  <a:glow rad="101600">
                    <a:schemeClr val="bg1">
                      <a:alpha val="60000"/>
                    </a:schemeClr>
                  </a:glow>
                </a:effectLst>
              </a:rPr>
              <a:t>。</a:t>
            </a:r>
            <a:endParaRPr lang="en-US" altLang="zh-TW" dirty="0" smtClean="0">
              <a:effectLst>
                <a:glow rad="101600">
                  <a:schemeClr val="bg1">
                    <a:alpha val="60000"/>
                  </a:schemeClr>
                </a:glow>
              </a:effectLst>
            </a:endParaRPr>
          </a:p>
          <a:p>
            <a:r>
              <a:rPr lang="zh-TW" altLang="zh-TW" dirty="0" smtClean="0">
                <a:effectLst>
                  <a:glow rad="101600">
                    <a:schemeClr val="bg1">
                      <a:alpha val="60000"/>
                    </a:schemeClr>
                  </a:glow>
                </a:effectLst>
              </a:rPr>
              <a:t>參與民眾搭乘軍用卡車或悍馬車前往參觀台，活動讓參與民眾近距離感受現場火砲射擊過程威力，展現我國軍勤訓精練成效</a:t>
            </a:r>
            <a:r>
              <a:rPr lang="zh-TW" altLang="en-US" dirty="0" smtClean="0">
                <a:effectLst>
                  <a:glow rad="101600">
                    <a:schemeClr val="bg1">
                      <a:alpha val="60000"/>
                    </a:schemeClr>
                  </a:glow>
                </a:effectLst>
              </a:rPr>
              <a:t>。</a:t>
            </a:r>
            <a:endParaRPr lang="en-US" altLang="zh-TW" dirty="0" smtClean="0">
              <a:effectLst>
                <a:glow rad="101600">
                  <a:schemeClr val="bg1">
                    <a:alpha val="60000"/>
                  </a:schemeClr>
                </a:glow>
              </a:effectLst>
            </a:endParaRPr>
          </a:p>
          <a:p>
            <a:r>
              <a:rPr lang="zh-TW" altLang="zh-TW" dirty="0" smtClean="0">
                <a:effectLst>
                  <a:glow rad="101600">
                    <a:schemeClr val="bg1">
                      <a:alpha val="60000"/>
                    </a:schemeClr>
                  </a:glow>
                </a:effectLst>
              </a:rPr>
              <a:t>由</a:t>
            </a:r>
            <a:r>
              <a:rPr lang="zh-TW" altLang="zh-TW" dirty="0">
                <a:effectLst>
                  <a:glow rad="101600">
                    <a:schemeClr val="bg1">
                      <a:alpha val="60000"/>
                    </a:schemeClr>
                  </a:glow>
                </a:effectLst>
              </a:rPr>
              <a:t>各陸、海、空三軍官校及南區部隊遴選優秀軍官、士官，活動全程陪同參與民眾進行互動與導覽</a:t>
            </a:r>
            <a:r>
              <a:rPr lang="zh-TW" altLang="zh-TW" dirty="0" smtClean="0">
                <a:effectLst>
                  <a:glow rad="101600">
                    <a:schemeClr val="bg1">
                      <a:alpha val="60000"/>
                    </a:schemeClr>
                  </a:glow>
                </a:effectLst>
              </a:rPr>
              <a:t>解說</a:t>
            </a:r>
            <a:r>
              <a:rPr lang="zh-TW" altLang="en-US" dirty="0" smtClean="0">
                <a:effectLst>
                  <a:glow rad="101600">
                    <a:schemeClr val="bg1">
                      <a:alpha val="60000"/>
                    </a:schemeClr>
                  </a:glow>
                </a:effectLst>
              </a:rPr>
              <a:t>。</a:t>
            </a:r>
            <a:endParaRPr lang="zh-TW" altLang="en-US" dirty="0">
              <a:effectLst>
                <a:glow rad="101600">
                  <a:schemeClr val="bg1">
                    <a:alpha val="60000"/>
                  </a:schemeClr>
                </a:glow>
              </a:effectLst>
            </a:endParaRPr>
          </a:p>
        </p:txBody>
      </p:sp>
      <p:sp>
        <p:nvSpPr>
          <p:cNvPr id="4" name="日期版面配置區 3"/>
          <p:cNvSpPr>
            <a:spLocks noGrp="1"/>
          </p:cNvSpPr>
          <p:nvPr>
            <p:ph type="dt" sz="half" idx="10"/>
          </p:nvPr>
        </p:nvSpPr>
        <p:spPr/>
        <p:txBody>
          <a:bodyPr/>
          <a:lstStyle/>
          <a:p>
            <a:fld id="{82245EFD-0F77-4ABF-A72E-3E2E24D8F195}" type="datetime1">
              <a:rPr lang="zh-TW" altLang="en-US" smtClean="0"/>
              <a:pPr/>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13</a:t>
            </a:fld>
            <a:endParaRPr lang="en-US" dirty="0"/>
          </a:p>
        </p:txBody>
      </p:sp>
    </p:spTree>
    <p:extLst>
      <p:ext uri="{BB962C8B-B14F-4D97-AF65-F5344CB8AC3E}">
        <p14:creationId xmlns:p14="http://schemas.microsoft.com/office/powerpoint/2010/main" val="4140872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4.2.1</a:t>
            </a:r>
            <a:r>
              <a:rPr lang="zh-TW" altLang="zh-TW" dirty="0" smtClean="0"/>
              <a:t>體驗</a:t>
            </a:r>
            <a:r>
              <a:rPr lang="zh-TW" altLang="zh-TW" dirty="0" smtClean="0"/>
              <a:t>互動</a:t>
            </a:r>
            <a:r>
              <a:rPr lang="en-US" altLang="zh-TW" dirty="0" smtClean="0"/>
              <a:t>(1/6)</a:t>
            </a:r>
            <a:endParaRPr lang="zh-TW" altLang="en-US" dirty="0"/>
          </a:p>
        </p:txBody>
      </p:sp>
      <p:sp>
        <p:nvSpPr>
          <p:cNvPr id="3" name="內容版面配置區 2"/>
          <p:cNvSpPr>
            <a:spLocks noGrp="1"/>
          </p:cNvSpPr>
          <p:nvPr>
            <p:ph idx="1"/>
          </p:nvPr>
        </p:nvSpPr>
        <p:spPr/>
        <p:txBody>
          <a:bodyPr/>
          <a:lstStyle/>
          <a:p>
            <a:r>
              <a:rPr lang="zh-TW" altLang="en-US" dirty="0"/>
              <a:t>活動</a:t>
            </a:r>
            <a:r>
              <a:rPr lang="zh-TW" altLang="en-US" dirty="0" smtClean="0"/>
              <a:t>特色：</a:t>
            </a:r>
            <a:r>
              <a:rPr lang="zh-TW" altLang="zh-TW" dirty="0" smtClean="0"/>
              <a:t>與演訓</a:t>
            </a:r>
            <a:r>
              <a:rPr lang="zh-TW" altLang="zh-TW" dirty="0"/>
              <a:t>人員和裝備拍照</a:t>
            </a:r>
            <a:r>
              <a:rPr lang="zh-TW" altLang="zh-TW" dirty="0" smtClean="0"/>
              <a:t>互動</a:t>
            </a:r>
            <a:r>
              <a:rPr lang="zh-TW" altLang="en-US" dirty="0" smtClean="0"/>
              <a:t>。</a:t>
            </a:r>
            <a:endParaRPr lang="zh-TW" altLang="zh-TW" dirty="0"/>
          </a:p>
          <a:p>
            <a:r>
              <a:rPr lang="zh-TW" altLang="en-US" dirty="0" smtClean="0"/>
              <a:t>開放</a:t>
            </a:r>
            <a:r>
              <a:rPr lang="zh-TW" altLang="zh-TW" dirty="0" smtClean="0"/>
              <a:t>裝備參觀，</a:t>
            </a:r>
            <a:r>
              <a:rPr lang="zh-TW" altLang="zh-TW" dirty="0"/>
              <a:t>並由遴選優秀參演官兵進行</a:t>
            </a:r>
            <a:r>
              <a:rPr lang="zh-TW" altLang="zh-TW" dirty="0" smtClean="0"/>
              <a:t>解說。</a:t>
            </a:r>
            <a:endParaRPr lang="en-US" altLang="zh-TW" dirty="0" smtClean="0"/>
          </a:p>
          <a:p>
            <a:r>
              <a:rPr lang="zh-TW" altLang="en-US" dirty="0" smtClean="0"/>
              <a:t>開放國人與裝備及操演官兵合照留念。</a:t>
            </a:r>
            <a:endParaRPr lang="en-US" altLang="zh-TW" dirty="0" smtClean="0"/>
          </a:p>
          <a:p>
            <a:r>
              <a:rPr lang="zh-TW" altLang="en-US" dirty="0" smtClean="0"/>
              <a:t>提升參演官兵</a:t>
            </a:r>
            <a:r>
              <a:rPr lang="zh-TW" altLang="en-US" dirty="0"/>
              <a:t>榮譽</a:t>
            </a:r>
            <a:r>
              <a:rPr lang="zh-TW" altLang="en-US" dirty="0" smtClean="0"/>
              <a:t>心</a:t>
            </a:r>
            <a:r>
              <a:rPr lang="zh-TW" altLang="en-US" dirty="0"/>
              <a:t>。</a:t>
            </a:r>
            <a:endParaRPr lang="en-US" altLang="zh-TW" dirty="0" smtClean="0"/>
          </a:p>
          <a:p>
            <a:endParaRPr lang="zh-TW" altLang="zh-TW" dirty="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14</a:t>
            </a:fld>
            <a:endParaRPr lang="en-US" dirty="0"/>
          </a:p>
        </p:txBody>
      </p:sp>
    </p:spTree>
    <p:extLst>
      <p:ext uri="{BB962C8B-B14F-4D97-AF65-F5344CB8AC3E}">
        <p14:creationId xmlns:p14="http://schemas.microsoft.com/office/powerpoint/2010/main" val="2745069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4.2.2</a:t>
            </a:r>
            <a:r>
              <a:rPr lang="zh-TW" altLang="zh-TW" dirty="0" smtClean="0"/>
              <a:t>體驗</a:t>
            </a:r>
            <a:r>
              <a:rPr lang="zh-TW" altLang="zh-TW" dirty="0"/>
              <a:t>互動</a:t>
            </a:r>
            <a:r>
              <a:rPr lang="en-US" altLang="zh-TW" dirty="0" smtClean="0"/>
              <a:t>(2/6)</a:t>
            </a:r>
            <a:endParaRPr lang="zh-TW" altLang="en-US" dirty="0"/>
          </a:p>
        </p:txBody>
      </p:sp>
      <p:sp>
        <p:nvSpPr>
          <p:cNvPr id="3" name="內容版面配置區 2"/>
          <p:cNvSpPr>
            <a:spLocks noGrp="1"/>
          </p:cNvSpPr>
          <p:nvPr>
            <p:ph idx="1"/>
          </p:nvPr>
        </p:nvSpPr>
        <p:spPr/>
        <p:txBody>
          <a:bodyPr/>
          <a:lstStyle/>
          <a:p>
            <a:r>
              <a:rPr lang="zh-TW" altLang="en-US" dirty="0"/>
              <a:t>活動特色</a:t>
            </a:r>
            <a:r>
              <a:rPr lang="zh-TW" altLang="en-US" dirty="0" smtClean="0"/>
              <a:t>：</a:t>
            </a:r>
            <a:r>
              <a:rPr lang="zh-TW" altLang="zh-TW" dirty="0"/>
              <a:t>野外求生</a:t>
            </a:r>
            <a:r>
              <a:rPr lang="en-US" altLang="zh-TW" dirty="0"/>
              <a:t>(</a:t>
            </a:r>
            <a:r>
              <a:rPr lang="zh-TW" altLang="zh-TW" dirty="0"/>
              <a:t>認識野生植物、野炊、</a:t>
            </a:r>
            <a:endParaRPr lang="en-US" altLang="zh-TW" dirty="0"/>
          </a:p>
          <a:p>
            <a:pPr marL="0" indent="0">
              <a:buNone/>
            </a:pPr>
            <a:r>
              <a:rPr lang="zh-TW" altLang="en-US" dirty="0"/>
              <a:t>                       紮營</a:t>
            </a:r>
            <a:r>
              <a:rPr lang="zh-TW" altLang="zh-TW" dirty="0"/>
              <a:t>體驗等</a:t>
            </a:r>
            <a:r>
              <a:rPr lang="en-US" altLang="zh-TW" dirty="0"/>
              <a:t>)</a:t>
            </a:r>
            <a:r>
              <a:rPr lang="zh-TW" altLang="en-US" dirty="0" smtClean="0"/>
              <a:t>。</a:t>
            </a:r>
            <a:endParaRPr lang="en-US" altLang="zh-TW" dirty="0" smtClean="0"/>
          </a:p>
          <a:p>
            <a:r>
              <a:rPr lang="zh-TW" altLang="en-US" dirty="0" smtClean="0"/>
              <a:t>活動邀請</a:t>
            </a:r>
            <a:r>
              <a:rPr lang="zh-TW" altLang="zh-TW" dirty="0" smtClean="0"/>
              <a:t>特</a:t>
            </a:r>
            <a:r>
              <a:rPr lang="zh-TW" altLang="zh-TW" dirty="0"/>
              <a:t>戰弟兄</a:t>
            </a:r>
            <a:r>
              <a:rPr lang="zh-TW" altLang="zh-TW" dirty="0" smtClean="0"/>
              <a:t>示範</a:t>
            </a:r>
            <a:r>
              <a:rPr lang="zh-TW" altLang="en-US" dirty="0" smtClean="0"/>
              <a:t>，</a:t>
            </a:r>
            <a:r>
              <a:rPr lang="zh-TW" altLang="zh-TW" dirty="0" smtClean="0"/>
              <a:t>展現</a:t>
            </a:r>
            <a:r>
              <a:rPr lang="zh-TW" altLang="zh-TW" dirty="0"/>
              <a:t>特戰官兵獨特的野外求生</a:t>
            </a:r>
            <a:r>
              <a:rPr lang="zh-TW" altLang="zh-TW" dirty="0" smtClean="0"/>
              <a:t>能力。</a:t>
            </a:r>
            <a:endParaRPr lang="en-US" altLang="zh-TW" dirty="0" smtClean="0"/>
          </a:p>
          <a:p>
            <a:r>
              <a:rPr lang="zh-TW" altLang="zh-TW" dirty="0"/>
              <a:t>「學校老師沒教的事！」</a:t>
            </a:r>
            <a:r>
              <a:rPr lang="zh-TW" altLang="en-US" dirty="0" smtClean="0"/>
              <a:t>藉由活動了解大自然的奧妙。</a:t>
            </a:r>
            <a:endParaRPr lang="zh-TW" altLang="zh-TW" dirty="0"/>
          </a:p>
          <a:p>
            <a:endParaRPr lang="en-US" altLang="zh-TW" dirty="0" smtClean="0"/>
          </a:p>
          <a:p>
            <a:pPr marL="0" indent="0">
              <a:buNone/>
            </a:pPr>
            <a:endParaRPr lang="zh-TW" altLang="en-US" dirty="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15</a:t>
            </a:fld>
            <a:endParaRPr lang="en-US" dirty="0"/>
          </a:p>
        </p:txBody>
      </p:sp>
    </p:spTree>
    <p:extLst>
      <p:ext uri="{BB962C8B-B14F-4D97-AF65-F5344CB8AC3E}">
        <p14:creationId xmlns:p14="http://schemas.microsoft.com/office/powerpoint/2010/main" val="4100396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4.2.3</a:t>
            </a:r>
            <a:r>
              <a:rPr lang="zh-TW" altLang="zh-TW" dirty="0" smtClean="0"/>
              <a:t>體驗</a:t>
            </a:r>
            <a:r>
              <a:rPr lang="zh-TW" altLang="zh-TW" dirty="0"/>
              <a:t>互動</a:t>
            </a:r>
            <a:r>
              <a:rPr lang="en-US" altLang="zh-TW" dirty="0" smtClean="0"/>
              <a:t>(3/6)</a:t>
            </a:r>
            <a:endParaRPr lang="zh-TW" altLang="en-US" dirty="0"/>
          </a:p>
        </p:txBody>
      </p:sp>
      <p:sp>
        <p:nvSpPr>
          <p:cNvPr id="3" name="內容版面配置區 2"/>
          <p:cNvSpPr>
            <a:spLocks noGrp="1"/>
          </p:cNvSpPr>
          <p:nvPr>
            <p:ph idx="1"/>
          </p:nvPr>
        </p:nvSpPr>
        <p:spPr/>
        <p:txBody>
          <a:bodyPr>
            <a:normAutofit/>
          </a:bodyPr>
          <a:lstStyle/>
          <a:p>
            <a:r>
              <a:rPr lang="zh-TW" altLang="en-US" dirty="0"/>
              <a:t>活動</a:t>
            </a:r>
            <a:r>
              <a:rPr lang="zh-TW" altLang="en-US" dirty="0" smtClean="0"/>
              <a:t>特色：季節限定！</a:t>
            </a:r>
            <a:r>
              <a:rPr lang="zh-TW" altLang="zh-TW" dirty="0"/>
              <a:t>體驗採蔥與</a:t>
            </a:r>
            <a:r>
              <a:rPr lang="en-US" altLang="zh-TW" dirty="0" smtClean="0"/>
              <a:t>DIY</a:t>
            </a:r>
            <a:r>
              <a:rPr lang="zh-TW" altLang="en-US" dirty="0" smtClean="0"/>
              <a:t>。</a:t>
            </a:r>
            <a:endParaRPr lang="en-US" altLang="zh-TW" dirty="0" smtClean="0"/>
          </a:p>
          <a:p>
            <a:r>
              <a:rPr lang="zh-TW" altLang="zh-TW" dirty="0"/>
              <a:t>親近土地</a:t>
            </a:r>
            <a:r>
              <a:rPr lang="zh-TW" altLang="zh-TW" dirty="0" smtClean="0"/>
              <a:t>，</a:t>
            </a:r>
            <a:r>
              <a:rPr lang="zh-TW" altLang="en-US" dirty="0" smtClean="0"/>
              <a:t>與官兵</a:t>
            </a:r>
            <a:r>
              <a:rPr lang="zh-TW" altLang="zh-TW" dirty="0" smtClean="0"/>
              <a:t>弟兄</a:t>
            </a:r>
            <a:r>
              <a:rPr lang="zh-TW" altLang="zh-TW" dirty="0"/>
              <a:t>一同全副「五裝」</a:t>
            </a:r>
            <a:r>
              <a:rPr lang="en-US" altLang="zh-TW" dirty="0"/>
              <a:t>(</a:t>
            </a:r>
            <a:r>
              <a:rPr lang="zh-TW" altLang="zh-TW" dirty="0"/>
              <a:t>護目鏡、口罩、袖套、帽子、手套</a:t>
            </a:r>
            <a:r>
              <a:rPr lang="en-US" altLang="zh-TW" dirty="0"/>
              <a:t>)</a:t>
            </a:r>
            <a:r>
              <a:rPr lang="zh-TW" altLang="zh-TW" dirty="0"/>
              <a:t>彎腰採</a:t>
            </a:r>
            <a:r>
              <a:rPr lang="zh-TW" altLang="zh-TW" dirty="0" smtClean="0"/>
              <a:t>蔥</a:t>
            </a:r>
            <a:r>
              <a:rPr lang="zh-TW" altLang="en-US" dirty="0" smtClean="0"/>
              <a:t>。</a:t>
            </a:r>
            <a:endParaRPr lang="en-US" altLang="zh-TW" dirty="0" smtClean="0"/>
          </a:p>
          <a:p>
            <a:r>
              <a:rPr lang="zh-TW" altLang="zh-TW" dirty="0" smtClean="0"/>
              <a:t>運用</a:t>
            </a:r>
            <a:r>
              <a:rPr lang="zh-TW" altLang="zh-TW" dirty="0"/>
              <a:t>洋蔥來進行染布，讓民眾自行發揮創意印拓出屬於自己獨一無二的</a:t>
            </a:r>
            <a:r>
              <a:rPr lang="en-US" altLang="zh-TW" dirty="0"/>
              <a:t>T-shirt</a:t>
            </a:r>
            <a:r>
              <a:rPr lang="zh-TW" altLang="zh-TW" dirty="0"/>
              <a:t>。</a:t>
            </a:r>
          </a:p>
          <a:p>
            <a:r>
              <a:rPr lang="zh-TW" altLang="en-US" dirty="0" smtClean="0"/>
              <a:t>安排</a:t>
            </a:r>
            <a:r>
              <a:rPr lang="zh-TW" altLang="zh-TW" dirty="0" smtClean="0"/>
              <a:t>社區</a:t>
            </a:r>
            <a:r>
              <a:rPr lang="zh-TW" altLang="zh-TW" dirty="0"/>
              <a:t>媽媽親自</a:t>
            </a:r>
            <a:r>
              <a:rPr lang="zh-TW" altLang="zh-TW" dirty="0" smtClean="0"/>
              <a:t>教導</a:t>
            </a:r>
            <a:r>
              <a:rPr lang="zh-TW" altLang="en-US" dirty="0" smtClean="0"/>
              <a:t>示範多樣化洋蔥料理</a:t>
            </a:r>
            <a:r>
              <a:rPr lang="zh-TW" altLang="zh-TW" dirty="0" smtClean="0"/>
              <a:t>。</a:t>
            </a:r>
            <a:endParaRPr lang="zh-TW" altLang="zh-TW" dirty="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16</a:t>
            </a:fld>
            <a:endParaRPr lang="en-US" dirty="0"/>
          </a:p>
        </p:txBody>
      </p:sp>
    </p:spTree>
    <p:extLst>
      <p:ext uri="{BB962C8B-B14F-4D97-AF65-F5344CB8AC3E}">
        <p14:creationId xmlns:p14="http://schemas.microsoft.com/office/powerpoint/2010/main" val="1694730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32296"/>
            <a:ext cx="1897236" cy="2086615"/>
          </a:xfrm>
          <a:prstGeom prst="rect">
            <a:avLst/>
          </a:prstGeom>
        </p:spPr>
      </p:pic>
      <p:sp>
        <p:nvSpPr>
          <p:cNvPr id="2" name="標題 1"/>
          <p:cNvSpPr>
            <a:spLocks noGrp="1"/>
          </p:cNvSpPr>
          <p:nvPr>
            <p:ph type="title"/>
          </p:nvPr>
        </p:nvSpPr>
        <p:spPr/>
        <p:txBody>
          <a:bodyPr/>
          <a:lstStyle/>
          <a:p>
            <a:r>
              <a:rPr lang="en-US" altLang="zh-TW" dirty="0" smtClean="0"/>
              <a:t>4.2.4</a:t>
            </a:r>
            <a:r>
              <a:rPr lang="zh-TW" altLang="zh-TW" dirty="0" smtClean="0"/>
              <a:t>體驗</a:t>
            </a:r>
            <a:r>
              <a:rPr lang="zh-TW" altLang="zh-TW" dirty="0"/>
              <a:t>互動</a:t>
            </a:r>
            <a:r>
              <a:rPr lang="en-US" altLang="zh-TW" dirty="0" smtClean="0"/>
              <a:t>(4/6)</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a:t>活動</a:t>
            </a:r>
            <a:r>
              <a:rPr lang="zh-TW" altLang="en-US" dirty="0" smtClean="0"/>
              <a:t>特色：</a:t>
            </a:r>
            <a:r>
              <a:rPr lang="zh-TW" altLang="zh-TW" dirty="0"/>
              <a:t>守護</a:t>
            </a:r>
            <a:r>
              <a:rPr lang="zh-TW" altLang="zh-TW" dirty="0" smtClean="0"/>
              <a:t>山林</a:t>
            </a:r>
            <a:r>
              <a:rPr lang="zh-TW" altLang="en-US" dirty="0" smtClean="0"/>
              <a:t>，</a:t>
            </a:r>
            <a:r>
              <a:rPr lang="zh-TW" altLang="zh-TW" dirty="0" smtClean="0"/>
              <a:t>植樹綠化</a:t>
            </a:r>
            <a:r>
              <a:rPr lang="zh-TW" altLang="en-US" dirty="0" smtClean="0"/>
              <a:t>。</a:t>
            </a:r>
            <a:endParaRPr lang="en-US" altLang="zh-TW" dirty="0" smtClean="0"/>
          </a:p>
          <a:p>
            <a:r>
              <a:rPr lang="zh-TW" altLang="zh-TW" dirty="0"/>
              <a:t>主辦單位與屏東縣政府環境保護局「樹木銀行」合作，</a:t>
            </a:r>
            <a:r>
              <a:rPr lang="zh-TW" altLang="zh-TW" dirty="0" smtClean="0"/>
              <a:t>提供當</a:t>
            </a:r>
            <a:r>
              <a:rPr lang="zh-TW" altLang="zh-TW" dirty="0"/>
              <a:t>季節氣植</a:t>
            </a:r>
            <a:r>
              <a:rPr lang="zh-TW" altLang="zh-TW" dirty="0" smtClean="0"/>
              <a:t>栽</a:t>
            </a:r>
            <a:r>
              <a:rPr lang="zh-TW" altLang="en-US" dirty="0" smtClean="0"/>
              <a:t>。</a:t>
            </a:r>
            <a:endParaRPr lang="en-US" altLang="zh-TW" dirty="0" smtClean="0"/>
          </a:p>
          <a:p>
            <a:r>
              <a:rPr lang="zh-TW" altLang="zh-TW" dirty="0"/>
              <a:t>民眾植樹後可以取得證書，並且可以得到一株禮物樹，將植樹理念分享給親朋好友。</a:t>
            </a:r>
          </a:p>
          <a:p>
            <a:r>
              <a:rPr lang="zh-TW" altLang="zh-TW" dirty="0"/>
              <a:t>製作紀念銅牌別在樹木</a:t>
            </a:r>
            <a:r>
              <a:rPr lang="zh-TW" altLang="zh-TW" dirty="0" smtClean="0"/>
              <a:t>上，</a:t>
            </a:r>
            <a:r>
              <a:rPr lang="zh-TW" altLang="en-US" dirty="0" smtClean="0"/>
              <a:t>串聯人與土地的情感。</a:t>
            </a:r>
            <a:endParaRPr lang="en-US" altLang="zh-TW" dirty="0" smtClean="0"/>
          </a:p>
          <a:p>
            <a:r>
              <a:rPr lang="zh-TW" altLang="en-US" dirty="0" smtClean="0"/>
              <a:t>持</a:t>
            </a:r>
            <a:r>
              <a:rPr lang="zh-TW" altLang="zh-TW" dirty="0" smtClean="0"/>
              <a:t>證書福利</a:t>
            </a:r>
            <a:r>
              <a:rPr lang="zh-TW" altLang="zh-TW" dirty="0"/>
              <a:t>站</a:t>
            </a:r>
            <a:r>
              <a:rPr lang="en-US" altLang="zh-TW" dirty="0"/>
              <a:t>/</a:t>
            </a:r>
            <a:r>
              <a:rPr lang="zh-TW" altLang="zh-TW" dirty="0"/>
              <a:t>車城鄉消費可享購物金</a:t>
            </a:r>
            <a:r>
              <a:rPr lang="en-US" altLang="zh-TW" dirty="0"/>
              <a:t>100</a:t>
            </a:r>
            <a:r>
              <a:rPr lang="zh-TW" altLang="zh-TW" dirty="0"/>
              <a:t>元折扣</a:t>
            </a:r>
            <a:r>
              <a:rPr lang="zh-TW" altLang="zh-TW" dirty="0" smtClean="0"/>
              <a:t>，促進</a:t>
            </a:r>
            <a:r>
              <a:rPr lang="zh-TW" altLang="zh-TW" dirty="0"/>
              <a:t>當地觀光</a:t>
            </a:r>
            <a:r>
              <a:rPr lang="zh-TW" altLang="zh-TW" dirty="0" smtClean="0"/>
              <a:t>消費</a:t>
            </a:r>
            <a:r>
              <a:rPr lang="zh-TW" altLang="en-US" dirty="0"/>
              <a:t>。</a:t>
            </a:r>
          </a:p>
        </p:txBody>
      </p:sp>
      <p:sp>
        <p:nvSpPr>
          <p:cNvPr id="4" name="日期版面配置區 3"/>
          <p:cNvSpPr>
            <a:spLocks noGrp="1"/>
          </p:cNvSpPr>
          <p:nvPr>
            <p:ph type="dt" sz="half" idx="10"/>
          </p:nvPr>
        </p:nvSpPr>
        <p:spPr/>
        <p:txBody>
          <a:bodyPr/>
          <a:lstStyle/>
          <a:p>
            <a:fld id="{82245EFD-0F77-4ABF-A72E-3E2E24D8F19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17</a:t>
            </a:fld>
            <a:endParaRPr lang="en-US" dirty="0"/>
          </a:p>
        </p:txBody>
      </p:sp>
    </p:spTree>
    <p:extLst>
      <p:ext uri="{BB962C8B-B14F-4D97-AF65-F5344CB8AC3E}">
        <p14:creationId xmlns:p14="http://schemas.microsoft.com/office/powerpoint/2010/main" val="429072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4.2.5</a:t>
            </a:r>
            <a:r>
              <a:rPr lang="zh-TW" altLang="zh-TW" dirty="0" smtClean="0"/>
              <a:t>體驗</a:t>
            </a:r>
            <a:r>
              <a:rPr lang="zh-TW" altLang="zh-TW" dirty="0"/>
              <a:t>互動</a:t>
            </a:r>
            <a:r>
              <a:rPr lang="en-US" altLang="zh-TW" dirty="0" smtClean="0"/>
              <a:t>(5/6)</a:t>
            </a:r>
            <a:endParaRPr lang="zh-TW" altLang="en-US" dirty="0"/>
          </a:p>
        </p:txBody>
      </p:sp>
      <p:sp>
        <p:nvSpPr>
          <p:cNvPr id="3" name="內容版面配置區 2"/>
          <p:cNvSpPr>
            <a:spLocks noGrp="1"/>
          </p:cNvSpPr>
          <p:nvPr>
            <p:ph idx="1"/>
          </p:nvPr>
        </p:nvSpPr>
        <p:spPr/>
        <p:txBody>
          <a:bodyPr/>
          <a:lstStyle/>
          <a:p>
            <a:r>
              <a:rPr lang="zh-TW" altLang="en-US" dirty="0"/>
              <a:t>活動</a:t>
            </a:r>
            <a:r>
              <a:rPr lang="zh-TW" altLang="en-US" dirty="0" smtClean="0"/>
              <a:t>特色：</a:t>
            </a:r>
            <a:r>
              <a:rPr lang="zh-TW" altLang="zh-TW" dirty="0"/>
              <a:t>水肺裝備介紹與功能操作</a:t>
            </a:r>
            <a:r>
              <a:rPr lang="zh-TW" altLang="zh-TW" dirty="0" smtClean="0"/>
              <a:t>教學</a:t>
            </a:r>
            <a:r>
              <a:rPr lang="zh-TW" altLang="en-US" dirty="0" smtClean="0"/>
              <a:t>。</a:t>
            </a:r>
            <a:endParaRPr lang="en-US" altLang="zh-TW" dirty="0" smtClean="0"/>
          </a:p>
          <a:p>
            <a:r>
              <a:rPr lang="zh-TW" altLang="en-US" dirty="0" smtClean="0"/>
              <a:t>由海軍水下作業大隊官兵親自教學。</a:t>
            </a:r>
            <a:endParaRPr lang="en-US" altLang="zh-TW" dirty="0" smtClean="0"/>
          </a:p>
          <a:p>
            <a:r>
              <a:rPr lang="zh-TW" altLang="zh-TW" dirty="0"/>
              <a:t>親身穿著水肺服裝體驗。 </a:t>
            </a:r>
            <a:endParaRPr lang="en-US" altLang="zh-TW" dirty="0" smtClean="0"/>
          </a:p>
          <a:p>
            <a:r>
              <a:rPr lang="zh-TW" altLang="en-US" dirty="0" smtClean="0"/>
              <a:t>結合屏東墾丁熱門活動，免費教學</a:t>
            </a:r>
            <a:r>
              <a:rPr lang="zh-TW" altLang="zh-TW" dirty="0" smtClean="0"/>
              <a:t>。 </a:t>
            </a:r>
            <a:endParaRPr lang="en-US" altLang="zh-TW" dirty="0"/>
          </a:p>
        </p:txBody>
      </p:sp>
      <p:sp>
        <p:nvSpPr>
          <p:cNvPr id="4" name="日期版面配置區 3"/>
          <p:cNvSpPr>
            <a:spLocks noGrp="1"/>
          </p:cNvSpPr>
          <p:nvPr>
            <p:ph type="dt" sz="half" idx="10"/>
          </p:nvPr>
        </p:nvSpPr>
        <p:spPr/>
        <p:txBody>
          <a:bodyPr/>
          <a:lstStyle/>
          <a:p>
            <a:fld id="{82245EFD-0F77-4ABF-A72E-3E2E24D8F19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18</a:t>
            </a:fld>
            <a:endParaRPr lang="en-US" dirty="0"/>
          </a:p>
        </p:txBody>
      </p:sp>
    </p:spTree>
    <p:extLst>
      <p:ext uri="{BB962C8B-B14F-4D97-AF65-F5344CB8AC3E}">
        <p14:creationId xmlns:p14="http://schemas.microsoft.com/office/powerpoint/2010/main" val="426094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4.2.6</a:t>
            </a:r>
            <a:r>
              <a:rPr lang="zh-TW" altLang="zh-TW" dirty="0" smtClean="0"/>
              <a:t>體驗</a:t>
            </a:r>
            <a:r>
              <a:rPr lang="zh-TW" altLang="zh-TW" dirty="0"/>
              <a:t>互動</a:t>
            </a:r>
            <a:r>
              <a:rPr lang="en-US" altLang="zh-TW" dirty="0" smtClean="0"/>
              <a:t>(6/6</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a:t>活動</a:t>
            </a:r>
            <a:r>
              <a:rPr lang="zh-TW" altLang="en-US" dirty="0" smtClean="0"/>
              <a:t>特色：「軍眷安心」參</a:t>
            </a:r>
            <a:r>
              <a:rPr lang="zh-TW" altLang="en-US" dirty="0"/>
              <a:t>演官兵</a:t>
            </a:r>
            <a:r>
              <a:rPr lang="zh-TW" altLang="en-US" dirty="0" smtClean="0"/>
              <a:t>的</a:t>
            </a:r>
            <a:r>
              <a:rPr lang="zh-TW" altLang="zh-TW" dirty="0" smtClean="0"/>
              <a:t>家庭日</a:t>
            </a:r>
            <a:r>
              <a:rPr lang="zh-TW" altLang="en-US" dirty="0" smtClean="0"/>
              <a:t>。</a:t>
            </a:r>
            <a:endParaRPr lang="en-US" altLang="zh-TW" dirty="0" smtClean="0"/>
          </a:p>
          <a:p>
            <a:r>
              <a:rPr lang="zh-TW" altLang="zh-TW" dirty="0" smtClean="0"/>
              <a:t>部隊駐軍舉</a:t>
            </a:r>
            <a:r>
              <a:rPr lang="zh-TW" altLang="en-US" dirty="0" smtClean="0"/>
              <a:t>辦</a:t>
            </a:r>
            <a:r>
              <a:rPr lang="zh-TW" altLang="zh-TW" dirty="0" smtClean="0"/>
              <a:t>豐富</a:t>
            </a:r>
            <a:r>
              <a:rPr lang="zh-TW" altLang="zh-TW" dirty="0"/>
              <a:t>多彩的節目和特別活動，如午餐會，教育研討會，社交活動和溫泉之夜</a:t>
            </a:r>
            <a:r>
              <a:rPr lang="zh-TW" altLang="zh-TW" dirty="0" smtClean="0"/>
              <a:t>。</a:t>
            </a:r>
            <a:endParaRPr lang="en-US" altLang="zh-TW" dirty="0" smtClean="0"/>
          </a:p>
          <a:p>
            <a:r>
              <a:rPr lang="zh-TW" altLang="en-US" dirty="0" smtClean="0"/>
              <a:t>官兵的最堅強的後盾</a:t>
            </a:r>
            <a:r>
              <a:rPr lang="en-US" altLang="zh-TW" dirty="0" smtClean="0"/>
              <a:t>–</a:t>
            </a:r>
            <a:r>
              <a:rPr lang="zh-TW" altLang="en-US" dirty="0" smtClean="0"/>
              <a:t>「家庭」，藉由</a:t>
            </a:r>
            <a:r>
              <a:rPr lang="zh-TW" altLang="zh-TW" dirty="0" smtClean="0"/>
              <a:t>家庭</a:t>
            </a:r>
            <a:r>
              <a:rPr lang="zh-TW" altLang="zh-TW" dirty="0"/>
              <a:t>日活動感謝支持的</a:t>
            </a:r>
            <a:r>
              <a:rPr lang="zh-TW" altLang="zh-TW" dirty="0" smtClean="0"/>
              <a:t>家屬</a:t>
            </a:r>
            <a:r>
              <a:rPr lang="zh-TW" altLang="en-US" dirty="0" smtClean="0"/>
              <a:t>，並讓</a:t>
            </a:r>
            <a:r>
              <a:rPr lang="zh-TW" altLang="zh-TW" dirty="0"/>
              <a:t>家屬貼近官兵部隊生活</a:t>
            </a:r>
            <a:r>
              <a:rPr lang="zh-TW" altLang="zh-TW" dirty="0" smtClean="0"/>
              <a:t>。</a:t>
            </a:r>
            <a:endParaRPr lang="zh-TW" altLang="zh-TW" dirty="0"/>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19</a:t>
            </a:fld>
            <a:endParaRPr lang="en-US" dirty="0"/>
          </a:p>
        </p:txBody>
      </p:sp>
    </p:spTree>
    <p:extLst>
      <p:ext uri="{BB962C8B-B14F-4D97-AF65-F5344CB8AC3E}">
        <p14:creationId xmlns:p14="http://schemas.microsoft.com/office/powerpoint/2010/main" val="154219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normAutofit/>
          </a:bodyPr>
          <a:lstStyle/>
          <a:p>
            <a:r>
              <a:rPr lang="en-US" altLang="zh-TW" dirty="0" smtClean="0"/>
              <a:t>1.</a:t>
            </a:r>
            <a:r>
              <a:rPr lang="zh-TW" altLang="en-US" dirty="0" smtClean="0"/>
              <a:t>研究</a:t>
            </a:r>
            <a:r>
              <a:rPr lang="zh-TW" altLang="en-US" dirty="0" smtClean="0"/>
              <a:t>背景與動機</a:t>
            </a:r>
            <a:endParaRPr lang="en-US" altLang="zh-TW" dirty="0" smtClean="0"/>
          </a:p>
          <a:p>
            <a:r>
              <a:rPr lang="en-US" altLang="zh-TW" dirty="0" smtClean="0"/>
              <a:t>2.</a:t>
            </a:r>
            <a:r>
              <a:rPr lang="zh-TW" altLang="en-US" dirty="0" smtClean="0"/>
              <a:t>研究</a:t>
            </a:r>
            <a:r>
              <a:rPr lang="zh-TW" altLang="en-US" dirty="0" smtClean="0"/>
              <a:t>目的</a:t>
            </a:r>
            <a:endParaRPr lang="en-US" altLang="zh-TW" dirty="0" smtClean="0"/>
          </a:p>
          <a:p>
            <a:r>
              <a:rPr lang="en-US" altLang="zh-TW" dirty="0" smtClean="0"/>
              <a:t>3.</a:t>
            </a:r>
            <a:r>
              <a:rPr lang="zh-TW" altLang="en-US" dirty="0" smtClean="0"/>
              <a:t>文獻</a:t>
            </a:r>
            <a:r>
              <a:rPr lang="zh-TW" altLang="en-US" dirty="0" smtClean="0"/>
              <a:t>探討</a:t>
            </a:r>
            <a:endParaRPr lang="en-US" altLang="zh-TW" dirty="0" smtClean="0"/>
          </a:p>
          <a:p>
            <a:r>
              <a:rPr lang="en-US" altLang="zh-TW" dirty="0" smtClean="0"/>
              <a:t>4.</a:t>
            </a:r>
            <a:r>
              <a:rPr lang="zh-TW" altLang="en-US" dirty="0" smtClean="0"/>
              <a:t>活動</a:t>
            </a:r>
            <a:r>
              <a:rPr lang="zh-TW" altLang="en-US" dirty="0" smtClean="0"/>
              <a:t>規劃</a:t>
            </a:r>
            <a:endParaRPr lang="en-US" altLang="zh-TW" dirty="0" smtClean="0"/>
          </a:p>
          <a:p>
            <a:r>
              <a:rPr lang="en-US" altLang="zh-TW" dirty="0" smtClean="0"/>
              <a:t>5.</a:t>
            </a:r>
            <a:r>
              <a:rPr lang="zh-TW" altLang="en-US" dirty="0" smtClean="0"/>
              <a:t>預期</a:t>
            </a:r>
            <a:r>
              <a:rPr lang="zh-TW" altLang="en-US" dirty="0" smtClean="0"/>
              <a:t>效益</a:t>
            </a:r>
            <a:endParaRPr lang="en-US" altLang="zh-TW" dirty="0" smtClean="0"/>
          </a:p>
          <a:p>
            <a:r>
              <a:rPr lang="en-US" altLang="zh-TW" dirty="0" smtClean="0"/>
              <a:t>6.</a:t>
            </a:r>
            <a:r>
              <a:rPr lang="zh-TW" altLang="zh-TW" dirty="0" smtClean="0"/>
              <a:t>後續</a:t>
            </a:r>
            <a:r>
              <a:rPr lang="zh-TW" altLang="zh-TW" dirty="0" smtClean="0"/>
              <a:t>研究與建議</a:t>
            </a:r>
          </a:p>
          <a:p>
            <a:endParaRPr lang="zh-TW" altLang="en-US" dirty="0"/>
          </a:p>
        </p:txBody>
      </p:sp>
      <p:sp>
        <p:nvSpPr>
          <p:cNvPr id="4" name="日期版面配置區 3"/>
          <p:cNvSpPr>
            <a:spLocks noGrp="1"/>
          </p:cNvSpPr>
          <p:nvPr>
            <p:ph type="dt" sz="half" idx="10"/>
          </p:nvPr>
        </p:nvSpPr>
        <p:spPr/>
        <p:txBody>
          <a:bodyPr/>
          <a:lstStyle/>
          <a:p>
            <a:fld id="{7EAA217E-0BEF-4B41-90E2-649F213ADE80}" type="datetime1">
              <a:rPr lang="zh-TW" altLang="en-US" smtClean="0"/>
              <a:t>2016/10/28</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extLst>
      <p:ext uri="{BB962C8B-B14F-4D97-AF65-F5344CB8AC3E}">
        <p14:creationId xmlns:p14="http://schemas.microsoft.com/office/powerpoint/2010/main" val="4077892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4.3</a:t>
            </a:r>
            <a:r>
              <a:rPr lang="zh-TW" altLang="zh-TW" dirty="0" smtClean="0"/>
              <a:t>「</a:t>
            </a:r>
            <a:r>
              <a:rPr lang="zh-TW" altLang="zh-TW" dirty="0"/>
              <a:t>部隊版」米其林伙食</a:t>
            </a:r>
            <a:r>
              <a:rPr lang="zh-TW" altLang="zh-TW" dirty="0" smtClean="0"/>
              <a:t>體驗</a:t>
            </a:r>
            <a:endParaRPr lang="zh-TW" altLang="en-US" dirty="0"/>
          </a:p>
        </p:txBody>
      </p:sp>
      <p:sp>
        <p:nvSpPr>
          <p:cNvPr id="3" name="內容版面配置區 2"/>
          <p:cNvSpPr>
            <a:spLocks noGrp="1"/>
          </p:cNvSpPr>
          <p:nvPr>
            <p:ph idx="1"/>
          </p:nvPr>
        </p:nvSpPr>
        <p:spPr/>
        <p:txBody>
          <a:bodyPr/>
          <a:lstStyle/>
          <a:p>
            <a:r>
              <a:rPr lang="zh-TW" altLang="en-US" dirty="0" smtClean="0"/>
              <a:t>活動特色：與官兵體驗軍隊豐富美食及互動。</a:t>
            </a:r>
            <a:endParaRPr lang="en-US" altLang="zh-TW" dirty="0" smtClean="0"/>
          </a:p>
          <a:p>
            <a:r>
              <a:rPr lang="zh-TW" altLang="zh-TW" dirty="0" smtClean="0"/>
              <a:t>活動主要</a:t>
            </a:r>
            <a:r>
              <a:rPr lang="zh-TW" altLang="en-US" dirty="0" smtClean="0"/>
              <a:t>邀</a:t>
            </a:r>
            <a:r>
              <a:rPr lang="zh-TW" altLang="zh-TW" dirty="0" smtClean="0"/>
              <a:t>請</a:t>
            </a:r>
            <a:r>
              <a:rPr lang="zh-TW" altLang="zh-TW" dirty="0"/>
              <a:t>參與民眾體驗軍中伙食，打破對部隊大鍋炒傳統刻板印象，與優秀官兵一起享用部隊</a:t>
            </a:r>
            <a:r>
              <a:rPr lang="zh-TW" altLang="zh-TW" dirty="0" smtClean="0"/>
              <a:t>餐點</a:t>
            </a:r>
            <a:endParaRPr lang="en-US" altLang="zh-TW" dirty="0"/>
          </a:p>
          <a:p>
            <a:r>
              <a:rPr lang="zh-TW" altLang="zh-TW" dirty="0" smtClean="0"/>
              <a:t>播放</a:t>
            </a:r>
            <a:r>
              <a:rPr lang="zh-TW" altLang="zh-TW" dirty="0"/>
              <a:t>參演官兵訓練與生活紀實</a:t>
            </a:r>
            <a:r>
              <a:rPr lang="zh-TW" altLang="zh-TW" dirty="0" smtClean="0"/>
              <a:t>，</a:t>
            </a:r>
            <a:r>
              <a:rPr lang="zh-TW" altLang="en-US" dirty="0" smtClean="0"/>
              <a:t>並與官兵互動，</a:t>
            </a:r>
            <a:r>
              <a:rPr lang="zh-TW" altLang="zh-TW" dirty="0" smtClean="0"/>
              <a:t>讓</a:t>
            </a:r>
            <a:r>
              <a:rPr lang="zh-TW" altLang="zh-TW" dirty="0"/>
              <a:t>民眾能更進一步的了解國軍！</a:t>
            </a:r>
          </a:p>
          <a:p>
            <a:endParaRPr lang="zh-TW" altLang="en-US" dirty="0"/>
          </a:p>
        </p:txBody>
      </p:sp>
      <p:sp>
        <p:nvSpPr>
          <p:cNvPr id="4" name="日期版面配置區 3"/>
          <p:cNvSpPr>
            <a:spLocks noGrp="1"/>
          </p:cNvSpPr>
          <p:nvPr>
            <p:ph type="dt" sz="half" idx="10"/>
          </p:nvPr>
        </p:nvSpPr>
        <p:spPr/>
        <p:txBody>
          <a:bodyPr/>
          <a:lstStyle/>
          <a:p>
            <a:fld id="{82245EFD-0F77-4ABF-A72E-3E2E24D8F19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20</a:t>
            </a:fld>
            <a:endParaRPr lang="en-US" dirty="0"/>
          </a:p>
        </p:txBody>
      </p:sp>
    </p:spTree>
    <p:extLst>
      <p:ext uri="{BB962C8B-B14F-4D97-AF65-F5344CB8AC3E}">
        <p14:creationId xmlns:p14="http://schemas.microsoft.com/office/powerpoint/2010/main" val="168617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85800" indent="-685800">
              <a:buFont typeface="Wingdings" panose="05000000000000000000" pitchFamily="2" charset="2"/>
              <a:buChar char="p"/>
            </a:pPr>
            <a:r>
              <a:rPr lang="en-US" altLang="zh-TW" sz="3600" dirty="0" smtClean="0"/>
              <a:t>4.4</a:t>
            </a:r>
            <a:r>
              <a:rPr lang="zh-TW" altLang="en-US" sz="3600" dirty="0" smtClean="0"/>
              <a:t>場地</a:t>
            </a:r>
            <a:r>
              <a:rPr lang="zh-TW" altLang="en-US" sz="3600" dirty="0" smtClean="0"/>
              <a:t>規劃</a:t>
            </a:r>
            <a:endParaRPr lang="zh-TW" altLang="en-US" sz="3600" dirty="0"/>
          </a:p>
        </p:txBody>
      </p:sp>
      <p:sp>
        <p:nvSpPr>
          <p:cNvPr id="3" name="內容版面配置區 2"/>
          <p:cNvSpPr>
            <a:spLocks noGrp="1"/>
          </p:cNvSpPr>
          <p:nvPr>
            <p:ph idx="1"/>
          </p:nvPr>
        </p:nvSpPr>
        <p:spPr/>
        <p:txBody>
          <a:bodyPr/>
          <a:lstStyle/>
          <a:p>
            <a:r>
              <a:rPr lang="zh-TW" altLang="en-US" dirty="0" smtClean="0"/>
              <a:t>自行開車：</a:t>
            </a:r>
            <a:r>
              <a:rPr lang="zh-TW" altLang="zh-TW" dirty="0" smtClean="0"/>
              <a:t>台</a:t>
            </a:r>
            <a:r>
              <a:rPr lang="en-US" altLang="zh-TW" dirty="0" smtClean="0"/>
              <a:t>26</a:t>
            </a:r>
            <a:r>
              <a:rPr lang="zh-TW" altLang="zh-TW" dirty="0" smtClean="0"/>
              <a:t>號</a:t>
            </a:r>
            <a:r>
              <a:rPr lang="zh-TW" altLang="en-US" dirty="0" smtClean="0"/>
              <a:t>省</a:t>
            </a:r>
            <a:r>
              <a:rPr lang="zh-TW" altLang="zh-TW" dirty="0" smtClean="0"/>
              <a:t>道北上</a:t>
            </a:r>
            <a:r>
              <a:rPr lang="en-US" altLang="zh-TW" dirty="0" smtClean="0"/>
              <a:t>22.5</a:t>
            </a:r>
            <a:r>
              <a:rPr lang="zh-TW" altLang="zh-TW" dirty="0" smtClean="0"/>
              <a:t>公里處</a:t>
            </a:r>
            <a:r>
              <a:rPr lang="zh-TW" altLang="en-US" dirty="0" smtClean="0"/>
              <a:t>自</a:t>
            </a:r>
            <a:r>
              <a:rPr lang="zh-TW" altLang="zh-TW" dirty="0" smtClean="0"/>
              <a:t>甲營區大門口進入</a:t>
            </a:r>
            <a:r>
              <a:rPr lang="zh-TW" altLang="en-US" dirty="0" smtClean="0"/>
              <a:t>。</a:t>
            </a:r>
            <a:endParaRPr lang="en-US" altLang="zh-TW" dirty="0" smtClean="0"/>
          </a:p>
          <a:p>
            <a:r>
              <a:rPr lang="zh-TW" altLang="zh-TW" dirty="0" smtClean="0"/>
              <a:t>搭乘公車</a:t>
            </a:r>
            <a:r>
              <a:rPr lang="zh-TW" altLang="en-US" dirty="0" smtClean="0"/>
              <a:t>：</a:t>
            </a:r>
            <a:r>
              <a:rPr lang="zh-TW" altLang="zh-TW" dirty="0" smtClean="0"/>
              <a:t>仁壽站下車後，</a:t>
            </a:r>
            <a:r>
              <a:rPr lang="zh-TW" altLang="en-US" dirty="0" smtClean="0"/>
              <a:t>自</a:t>
            </a:r>
            <a:r>
              <a:rPr lang="zh-TW" altLang="zh-TW" dirty="0" smtClean="0"/>
              <a:t>甲營區大門口進入</a:t>
            </a:r>
            <a:r>
              <a:rPr lang="zh-TW" altLang="en-US" dirty="0" smtClean="0"/>
              <a:t>。</a:t>
            </a:r>
            <a:endParaRPr lang="en-US" altLang="zh-TW" dirty="0"/>
          </a:p>
        </p:txBody>
      </p:sp>
      <p:sp>
        <p:nvSpPr>
          <p:cNvPr id="4" name="日期版面配置區 3"/>
          <p:cNvSpPr>
            <a:spLocks noGrp="1"/>
          </p:cNvSpPr>
          <p:nvPr>
            <p:ph type="dt" sz="half" idx="10"/>
          </p:nvPr>
        </p:nvSpPr>
        <p:spPr/>
        <p:txBody>
          <a:bodyPr/>
          <a:lstStyle/>
          <a:p>
            <a:fld id="{495704E3-AFA6-4083-AAFC-4061C2D134BC}"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21</a:t>
            </a:fld>
            <a:endParaRPr lang="en-US" dirty="0"/>
          </a:p>
        </p:txBody>
      </p:sp>
      <p:graphicFrame>
        <p:nvGraphicFramePr>
          <p:cNvPr id="7" name="內容版面配置區 6"/>
          <p:cNvGraphicFramePr>
            <a:graphicFrameLocks noGrp="1" noChangeAspect="1"/>
          </p:cNvGraphicFramePr>
          <p:nvPr>
            <p:ph idx="13"/>
            <p:extLst>
              <p:ext uri="{D42A27DB-BD31-4B8C-83A1-F6EECF244321}">
                <p14:modId xmlns:p14="http://schemas.microsoft.com/office/powerpoint/2010/main" val="2012765266"/>
              </p:ext>
            </p:extLst>
          </p:nvPr>
        </p:nvGraphicFramePr>
        <p:xfrm>
          <a:off x="4139952" y="22449"/>
          <a:ext cx="11715719" cy="5473787"/>
        </p:xfrm>
        <a:graphic>
          <a:graphicData uri="http://schemas.openxmlformats.org/presentationml/2006/ole">
            <mc:AlternateContent xmlns:mc="http://schemas.openxmlformats.org/markup-compatibility/2006">
              <mc:Choice xmlns:v="urn:schemas-microsoft-com:vml" Requires="v">
                <p:oleObj spid="_x0000_s4152" name="Visio" r:id="rId4" imgW="15620959" imgH="7298383" progId="Visio.Drawing.11">
                  <p:embed/>
                </p:oleObj>
              </mc:Choice>
              <mc:Fallback>
                <p:oleObj name="Visio" r:id="rId4" imgW="15620959" imgH="7298383" progId="Visio.Drawing.11">
                  <p:embed/>
                  <p:pic>
                    <p:nvPicPr>
                      <p:cNvPr id="0" name=""/>
                      <p:cNvPicPr/>
                      <p:nvPr/>
                    </p:nvPicPr>
                    <p:blipFill>
                      <a:blip r:embed="rId5"/>
                      <a:stretch>
                        <a:fillRect/>
                      </a:stretch>
                    </p:blipFill>
                    <p:spPr>
                      <a:xfrm>
                        <a:off x="4139952" y="22449"/>
                        <a:ext cx="11715719" cy="5473787"/>
                      </a:xfrm>
                      <a:prstGeom prst="rect">
                        <a:avLst/>
                      </a:prstGeom>
                    </p:spPr>
                  </p:pic>
                </p:oleObj>
              </mc:Fallback>
            </mc:AlternateContent>
          </a:graphicData>
        </a:graphic>
      </p:graphicFrame>
    </p:spTree>
    <p:extLst>
      <p:ext uri="{BB962C8B-B14F-4D97-AF65-F5344CB8AC3E}">
        <p14:creationId xmlns:p14="http://schemas.microsoft.com/office/powerpoint/2010/main" val="4008004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2"/>
                </a:solidFill>
              </a:rPr>
              <a:t>4.5</a:t>
            </a:r>
            <a:r>
              <a:rPr lang="zh-TW" altLang="en-US" dirty="0" smtClean="0">
                <a:solidFill>
                  <a:schemeClr val="tx2"/>
                </a:solidFill>
              </a:rPr>
              <a:t>人力</a:t>
            </a:r>
            <a:r>
              <a:rPr lang="zh-TW" altLang="en-US" dirty="0">
                <a:solidFill>
                  <a:schemeClr val="tx2"/>
                </a:solidFill>
              </a:rPr>
              <a:t>配置</a:t>
            </a:r>
          </a:p>
        </p:txBody>
      </p:sp>
      <p:sp>
        <p:nvSpPr>
          <p:cNvPr id="4" name="日期版面配置區 3"/>
          <p:cNvSpPr>
            <a:spLocks noGrp="1"/>
          </p:cNvSpPr>
          <p:nvPr>
            <p:ph type="dt" sz="half" idx="10"/>
          </p:nvPr>
        </p:nvSpPr>
        <p:spPr/>
        <p:txBody>
          <a:bodyPr/>
          <a:lstStyle/>
          <a:p>
            <a:fld id="{1A1D5EEE-05DC-400C-880A-A8B7F42F6D06}"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22</a:t>
            </a:fld>
            <a:endParaRPr lang="en-US" dirty="0"/>
          </a:p>
        </p:txBody>
      </p:sp>
      <p:graphicFrame>
        <p:nvGraphicFramePr>
          <p:cNvPr id="7" name="內容版面配置區 6"/>
          <p:cNvGraphicFramePr>
            <a:graphicFrameLocks noGrp="1" noChangeAspect="1"/>
          </p:cNvGraphicFramePr>
          <p:nvPr>
            <p:ph idx="1"/>
            <p:extLst>
              <p:ext uri="{D42A27DB-BD31-4B8C-83A1-F6EECF244321}">
                <p14:modId xmlns:p14="http://schemas.microsoft.com/office/powerpoint/2010/main" val="1750514530"/>
              </p:ext>
            </p:extLst>
          </p:nvPr>
        </p:nvGraphicFramePr>
        <p:xfrm>
          <a:off x="251520" y="1412776"/>
          <a:ext cx="8758041" cy="5852601"/>
        </p:xfrm>
        <a:graphic>
          <a:graphicData uri="http://schemas.openxmlformats.org/presentationml/2006/ole">
            <mc:AlternateContent xmlns:mc="http://schemas.openxmlformats.org/markup-compatibility/2006">
              <mc:Choice xmlns:v="urn:schemas-microsoft-com:vml" Requires="v">
                <p:oleObj spid="_x0000_s5176" name="Visio" r:id="rId4" imgW="6124504" imgH="4092728" progId="Visio.Drawing.11">
                  <p:embed/>
                </p:oleObj>
              </mc:Choice>
              <mc:Fallback>
                <p:oleObj name="Visio" r:id="rId4" imgW="6124504" imgH="4092728" progId="Visio.Drawing.11">
                  <p:embed/>
                  <p:pic>
                    <p:nvPicPr>
                      <p:cNvPr id="0" name=""/>
                      <p:cNvPicPr/>
                      <p:nvPr/>
                    </p:nvPicPr>
                    <p:blipFill>
                      <a:blip r:embed="rId5"/>
                      <a:stretch>
                        <a:fillRect/>
                      </a:stretch>
                    </p:blipFill>
                    <p:spPr>
                      <a:xfrm>
                        <a:off x="251520" y="1412776"/>
                        <a:ext cx="8758041" cy="5852601"/>
                      </a:xfrm>
                      <a:prstGeom prst="rect">
                        <a:avLst/>
                      </a:prstGeom>
                    </p:spPr>
                  </p:pic>
                </p:oleObj>
              </mc:Fallback>
            </mc:AlternateContent>
          </a:graphicData>
        </a:graphic>
      </p:graphicFrame>
    </p:spTree>
    <p:extLst>
      <p:ext uri="{BB962C8B-B14F-4D97-AF65-F5344CB8AC3E}">
        <p14:creationId xmlns:p14="http://schemas.microsoft.com/office/powerpoint/2010/main" val="1082308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2"/>
                </a:solidFill>
              </a:rPr>
              <a:t>4.6</a:t>
            </a:r>
            <a:r>
              <a:rPr lang="zh-TW" altLang="en-US" dirty="0" smtClean="0">
                <a:solidFill>
                  <a:schemeClr val="tx2"/>
                </a:solidFill>
              </a:rPr>
              <a:t>宣傳</a:t>
            </a:r>
            <a:r>
              <a:rPr lang="zh-TW" altLang="en-US" dirty="0" smtClean="0">
                <a:solidFill>
                  <a:schemeClr val="tx2"/>
                </a:solidFill>
              </a:rPr>
              <a:t>計畫</a:t>
            </a:r>
            <a:endParaRPr lang="zh-TW" altLang="en-US" dirty="0">
              <a:solidFill>
                <a:schemeClr val="tx2"/>
              </a:solidFill>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098626690"/>
              </p:ext>
            </p:extLst>
          </p:nvPr>
        </p:nvGraphicFramePr>
        <p:xfrm>
          <a:off x="467544" y="1433229"/>
          <a:ext cx="82296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日期版面配置區 3"/>
          <p:cNvSpPr>
            <a:spLocks noGrp="1"/>
          </p:cNvSpPr>
          <p:nvPr>
            <p:ph type="dt" sz="half" idx="10"/>
          </p:nvPr>
        </p:nvSpPr>
        <p:spPr/>
        <p:txBody>
          <a:bodyPr/>
          <a:lstStyle/>
          <a:p>
            <a:fld id="{3F2D7681-129E-42C2-B586-C17C856005AF}"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23</a:t>
            </a:fld>
            <a:endParaRPr lang="en-US" dirty="0"/>
          </a:p>
        </p:txBody>
      </p:sp>
      <p:sp>
        <p:nvSpPr>
          <p:cNvPr id="14" name="矩形 13"/>
          <p:cNvSpPr/>
          <p:nvPr/>
        </p:nvSpPr>
        <p:spPr>
          <a:xfrm>
            <a:off x="539552" y="2636912"/>
            <a:ext cx="1656184" cy="523220"/>
          </a:xfrm>
          <a:prstGeom prst="rect">
            <a:avLst/>
          </a:prstGeom>
          <a:noFill/>
        </p:spPr>
        <p:txBody>
          <a:bodyPr wrap="square" lIns="91440" tIns="45720" rIns="91440" bIns="45720">
            <a:spAutoFit/>
          </a:bodyPr>
          <a:lstStyle/>
          <a:p>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校園宣傳</a:t>
            </a:r>
          </a:p>
        </p:txBody>
      </p:sp>
      <p:sp>
        <p:nvSpPr>
          <p:cNvPr id="15" name="矩形 14"/>
          <p:cNvSpPr/>
          <p:nvPr/>
        </p:nvSpPr>
        <p:spPr>
          <a:xfrm>
            <a:off x="539552" y="3645024"/>
            <a:ext cx="1656184" cy="523220"/>
          </a:xfrm>
          <a:prstGeom prst="rect">
            <a:avLst/>
          </a:prstGeom>
          <a:noFill/>
        </p:spPr>
        <p:txBody>
          <a:bodyPr wrap="square" lIns="91440" tIns="45720" rIns="91440" bIns="45720">
            <a:spAutoFit/>
          </a:bodyPr>
          <a:lstStyle/>
          <a:p>
            <a:pPr lvl="0"/>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戶外廣告</a:t>
            </a:r>
          </a:p>
        </p:txBody>
      </p:sp>
      <p:sp>
        <p:nvSpPr>
          <p:cNvPr id="16" name="矩形 15"/>
          <p:cNvSpPr/>
          <p:nvPr/>
        </p:nvSpPr>
        <p:spPr>
          <a:xfrm>
            <a:off x="537940" y="4653136"/>
            <a:ext cx="1656184" cy="523220"/>
          </a:xfrm>
          <a:prstGeom prst="rect">
            <a:avLst/>
          </a:prstGeom>
          <a:noFill/>
          <a:ln>
            <a:solidFill>
              <a:schemeClr val="bg2">
                <a:lumMod val="50000"/>
              </a:schemeClr>
            </a:solidFill>
          </a:ln>
        </p:spPr>
        <p:txBody>
          <a:bodyPr wrap="square" lIns="91440" tIns="45720" rIns="91440" bIns="45720">
            <a:spAutoFit/>
          </a:bodyPr>
          <a:lstStyle/>
          <a:p>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實體宣傳</a:t>
            </a:r>
          </a:p>
        </p:txBody>
      </p:sp>
      <p:pic>
        <p:nvPicPr>
          <p:cNvPr id="17" name="圖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2155" y="116632"/>
            <a:ext cx="1486018" cy="1340768"/>
          </a:xfrm>
          <a:prstGeom prst="rect">
            <a:avLst/>
          </a:prstGeom>
        </p:spPr>
      </p:pic>
      <p:sp>
        <p:nvSpPr>
          <p:cNvPr id="11" name="矩形 10"/>
          <p:cNvSpPr/>
          <p:nvPr/>
        </p:nvSpPr>
        <p:spPr>
          <a:xfrm>
            <a:off x="564332" y="1628800"/>
            <a:ext cx="1656184" cy="523220"/>
          </a:xfrm>
          <a:prstGeom prst="rect">
            <a:avLst/>
          </a:prstGeom>
          <a:noFill/>
        </p:spPr>
        <p:txBody>
          <a:bodyPr wrap="square" lIns="91440" tIns="45720" rIns="91440" bIns="45720">
            <a:spAutoFit/>
          </a:bodyPr>
          <a:lstStyle/>
          <a:p>
            <a:pPr lvl="0"/>
            <a:r>
              <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網路</a:t>
            </a:r>
            <a:r>
              <a:rPr lang="zh-TW" altLang="en-US" sz="2800" b="1" cap="all" dirty="0" smtClean="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rPr>
              <a:t>宣傳</a:t>
            </a:r>
            <a:endParaRPr lang="zh-TW" altLang="en-US" sz="2800" b="1" cap="all" dirty="0">
              <a:ln w="9000" cmpd="sng">
                <a:solidFill>
                  <a:schemeClr val="accent4">
                    <a:shade val="50000"/>
                    <a:satMod val="120000"/>
                  </a:schemeClr>
                </a:solidFill>
                <a:prstDash val="solid"/>
              </a:ln>
              <a:solidFill>
                <a:srgbClr val="002060"/>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0463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4.7</a:t>
            </a:r>
            <a:r>
              <a:rPr lang="zh-TW" altLang="en-US" dirty="0" smtClean="0"/>
              <a:t>經費</a:t>
            </a:r>
            <a:r>
              <a:rPr lang="zh-TW" altLang="en-US" dirty="0" smtClean="0"/>
              <a:t>預算</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447839059"/>
              </p:ext>
            </p:extLst>
          </p:nvPr>
        </p:nvGraphicFramePr>
        <p:xfrm>
          <a:off x="539552" y="1196752"/>
          <a:ext cx="8208911" cy="4512783"/>
        </p:xfrm>
        <a:graphic>
          <a:graphicData uri="http://schemas.openxmlformats.org/drawingml/2006/table">
            <a:tbl>
              <a:tblPr firstRow="1" firstCol="1" bandRow="1">
                <a:tableStyleId>{7DF18680-E054-41AD-8BC1-D1AEF772440D}</a:tableStyleId>
              </a:tblPr>
              <a:tblGrid>
                <a:gridCol w="1296144"/>
                <a:gridCol w="1080120"/>
                <a:gridCol w="1296144"/>
                <a:gridCol w="792088"/>
                <a:gridCol w="936104"/>
                <a:gridCol w="792088"/>
                <a:gridCol w="936104"/>
                <a:gridCol w="1080119"/>
              </a:tblGrid>
              <a:tr h="262761">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分類</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項目</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規格</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單位</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數量</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單價</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小計</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合計</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379062">
                <a:tc rowSpan="4">
                  <a:txBody>
                    <a:bodyPr/>
                    <a:lstStyle/>
                    <a:p>
                      <a:pPr algn="ctr">
                        <a:spcAft>
                          <a:spcPts val="0"/>
                        </a:spcAft>
                      </a:pPr>
                      <a:r>
                        <a:rPr lang="zh-TW" sz="2000" b="0" kern="100" dirty="0">
                          <a:solidFill>
                            <a:srgbClr val="7030A0"/>
                          </a:solidFill>
                          <a:effectLst/>
                          <a:latin typeface="微軟正黑體" panose="020B0604030504040204" pitchFamily="34" charset="-120"/>
                          <a:ea typeface="微軟正黑體" panose="020B0604030504040204" pitchFamily="34" charset="-120"/>
                        </a:rPr>
                        <a:t>宣傳預算</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just">
                        <a:spcAft>
                          <a:spcPts val="0"/>
                        </a:spcAft>
                      </a:pPr>
                      <a:r>
                        <a:rPr lang="zh-TW" altLang="en-US" sz="1800" kern="100" dirty="0" smtClean="0">
                          <a:effectLst/>
                          <a:latin typeface="微軟正黑體" panose="020B0604030504040204" pitchFamily="34" charset="-120"/>
                          <a:ea typeface="微軟正黑體" panose="020B0604030504040204" pitchFamily="34" charset="-120"/>
                        </a:rPr>
                        <a:t>網路宣傳</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 </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rowSpan="4">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262761">
                <a:tc vMerge="1">
                  <a:txBody>
                    <a:bodyPr/>
                    <a:lstStyle/>
                    <a:p>
                      <a:endParaRPr lang="zh-TW" altLang="en-US"/>
                    </a:p>
                  </a:txBody>
                  <a:tcPr/>
                </a:tc>
                <a:tc>
                  <a:txBody>
                    <a:bodyPr/>
                    <a:lstStyle/>
                    <a:p>
                      <a:pPr algn="just">
                        <a:spcAft>
                          <a:spcPts val="0"/>
                        </a:spcAft>
                      </a:pPr>
                      <a:r>
                        <a:rPr lang="zh-TW" sz="1800" kern="100" dirty="0">
                          <a:effectLst/>
                          <a:latin typeface="微軟正黑體" panose="020B0604030504040204" pitchFamily="34" charset="-120"/>
                          <a:ea typeface="微軟正黑體" panose="020B0604030504040204" pitchFamily="34" charset="-120"/>
                        </a:rPr>
                        <a:t>校園宣傳</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 </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altLang="en-US" sz="1800" kern="100" dirty="0" smtClean="0">
                          <a:effectLst/>
                          <a:latin typeface="微軟正黑體" panose="020B0604030504040204" pitchFamily="34" charset="-120"/>
                          <a:ea typeface="微軟正黑體" panose="020B0604030504040204" pitchFamily="34" charset="-120"/>
                        </a:rPr>
                        <a:t>戶外廣告</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實體宣傳</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rowSpan="10">
                  <a:txBody>
                    <a:bodyPr/>
                    <a:lstStyle/>
                    <a:p>
                      <a:pPr algn="ctr">
                        <a:spcAft>
                          <a:spcPts val="0"/>
                        </a:spcAft>
                      </a:pPr>
                      <a:r>
                        <a:rPr lang="zh-TW" sz="2000" b="0" kern="100" dirty="0" smtClean="0">
                          <a:solidFill>
                            <a:srgbClr val="7030A0"/>
                          </a:solidFill>
                          <a:effectLst/>
                          <a:latin typeface="微軟正黑體" panose="020B0604030504040204" pitchFamily="34" charset="-120"/>
                          <a:ea typeface="微軟正黑體" panose="020B0604030504040204" pitchFamily="34" charset="-120"/>
                        </a:rPr>
                        <a:t>活動預算</a:t>
                      </a:r>
                      <a:endParaRPr lang="zh-TW" sz="2000" b="0" kern="100" dirty="0">
                        <a:solidFill>
                          <a:srgbClr val="7030A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just">
                        <a:spcAft>
                          <a:spcPts val="0"/>
                        </a:spcAft>
                      </a:pPr>
                      <a:r>
                        <a:rPr lang="zh-TW" sz="1800" kern="100" dirty="0">
                          <a:effectLst/>
                          <a:latin typeface="微軟正黑體" panose="020B0604030504040204" pitchFamily="34" charset="-120"/>
                          <a:ea typeface="微軟正黑體" panose="020B0604030504040204" pitchFamily="34" charset="-120"/>
                        </a:rPr>
                        <a:t>流動廁所</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 </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座</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2500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5000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rowSpan="10">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165800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伙食費</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餐</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50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10000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消費券</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張</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20000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禮品樹</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株</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50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10000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鍍金名牌</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個</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200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50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10000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人事費用</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4</a:t>
                      </a:r>
                      <a:r>
                        <a:rPr lang="zh-TW" sz="1800" kern="100" dirty="0">
                          <a:effectLst/>
                          <a:latin typeface="微軟正黑體" panose="020B0604030504040204" pitchFamily="34" charset="-120"/>
                          <a:ea typeface="微軟正黑體" panose="020B0604030504040204" pitchFamily="34" charset="-120"/>
                        </a:rPr>
                        <a:t>人</a:t>
                      </a:r>
                      <a:r>
                        <a:rPr lang="en-US" sz="1800" kern="100" dirty="0">
                          <a:effectLst/>
                          <a:latin typeface="微軟正黑體" panose="020B0604030504040204" pitchFamily="34" charset="-120"/>
                          <a:ea typeface="微軟正黑體" panose="020B0604030504040204" pitchFamily="34" charset="-120"/>
                        </a:rPr>
                        <a:t>*</a:t>
                      </a:r>
                      <a:r>
                        <a:rPr lang="en-US" sz="1800" kern="100" dirty="0" smtClean="0">
                          <a:effectLst/>
                          <a:latin typeface="微軟正黑體" panose="020B0604030504040204" pitchFamily="34" charset="-120"/>
                          <a:ea typeface="微軟正黑體" panose="020B0604030504040204" pitchFamily="34" charset="-120"/>
                        </a:rPr>
                        <a:t>3</a:t>
                      </a:r>
                      <a:r>
                        <a:rPr lang="zh-TW" altLang="en-US" sz="1800" kern="100" dirty="0" smtClean="0">
                          <a:effectLst/>
                          <a:latin typeface="微軟正黑體" panose="020B0604030504040204" pitchFamily="34" charset="-120"/>
                          <a:ea typeface="微軟正黑體" panose="020B0604030504040204" pitchFamily="34" charset="-120"/>
                        </a:rPr>
                        <a:t>時</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altLang="en-US" sz="1800" kern="100" dirty="0" smtClean="0">
                          <a:effectLst/>
                          <a:latin typeface="微軟正黑體" panose="020B0604030504040204" pitchFamily="34" charset="-120"/>
                          <a:ea typeface="微軟正黑體" panose="020B0604030504040204" pitchFamily="34" charset="-120"/>
                          <a:cs typeface="+mn-cs"/>
                        </a:rPr>
                        <a:t>時</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12</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smtClean="0">
                          <a:effectLst/>
                          <a:latin typeface="微軟正黑體" panose="020B0604030504040204" pitchFamily="34" charset="-120"/>
                          <a:ea typeface="微軟正黑體" panose="020B0604030504040204" pitchFamily="34" charset="-120"/>
                        </a:rPr>
                        <a:t>200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smtClean="0">
                          <a:effectLst/>
                          <a:latin typeface="微軟正黑體" panose="020B0604030504040204" pitchFamily="34" charset="-120"/>
                          <a:ea typeface="微軟正黑體" panose="020B0604030504040204" pitchFamily="34" charset="-120"/>
                        </a:rPr>
                        <a:t>2400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保險費用</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天</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342</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68400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溫泉</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100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20000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採蔥體驗</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 </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人</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100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20000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vMerge="1">
                  <a:txBody>
                    <a:bodyPr/>
                    <a:lstStyle/>
                    <a:p>
                      <a:endParaRPr lang="zh-TW" altLang="en-US"/>
                    </a:p>
                  </a:txBody>
                  <a:tcPr/>
                </a:tc>
                <a:tc>
                  <a:txBody>
                    <a:bodyPr/>
                    <a:lstStyle/>
                    <a:p>
                      <a:pPr algn="just">
                        <a:spcAft>
                          <a:spcPts val="0"/>
                        </a:spcAft>
                      </a:pPr>
                      <a:r>
                        <a:rPr lang="zh-TW" sz="1800" kern="100">
                          <a:effectLst/>
                          <a:latin typeface="微軟正黑體" panose="020B0604030504040204" pitchFamily="34" charset="-120"/>
                          <a:ea typeface="微軟正黑體" panose="020B0604030504040204" pitchFamily="34" charset="-120"/>
                        </a:rPr>
                        <a:t>接駁車</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20</a:t>
                      </a:r>
                      <a:r>
                        <a:rPr lang="zh-TW" sz="1800" kern="100">
                          <a:effectLst/>
                          <a:latin typeface="微軟正黑體" panose="020B0604030504040204" pitchFamily="34" charset="-120"/>
                          <a:ea typeface="微軟正黑體" panose="020B0604030504040204" pitchFamily="34" charset="-120"/>
                        </a:rPr>
                        <a:t>人</a:t>
                      </a:r>
                      <a:r>
                        <a:rPr lang="en-US" sz="1800" kern="100">
                          <a:effectLst/>
                          <a:latin typeface="微軟正黑體" panose="020B0604030504040204" pitchFamily="34" charset="-120"/>
                          <a:ea typeface="微軟正黑體" panose="020B0604030504040204" pitchFamily="34" charset="-120"/>
                        </a:rPr>
                        <a:t>/</a:t>
                      </a:r>
                      <a:r>
                        <a:rPr lang="zh-TW" sz="1800" kern="100">
                          <a:effectLst/>
                          <a:latin typeface="微軟正黑體" panose="020B0604030504040204" pitchFamily="34" charset="-120"/>
                          <a:ea typeface="微軟正黑體" panose="020B0604030504040204" pitchFamily="34" charset="-120"/>
                        </a:rPr>
                        <a:t>輛</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輛</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10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a:effectLst/>
                          <a:latin typeface="微軟正黑體" panose="020B0604030504040204" pitchFamily="34" charset="-120"/>
                          <a:ea typeface="微軟正黑體" panose="020B0604030504040204" pitchFamily="34" charset="-120"/>
                        </a:rPr>
                        <a:t>0</a:t>
                      </a:r>
                      <a:endParaRPr lang="zh-TW" sz="1800" kern="10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spcAft>
                          <a:spcPts val="0"/>
                        </a:spcAft>
                      </a:pPr>
                      <a:r>
                        <a:rPr lang="en-US" sz="1800" kern="100" dirty="0">
                          <a:effectLst/>
                          <a:latin typeface="微軟正黑體" panose="020B0604030504040204" pitchFamily="34" charset="-120"/>
                          <a:ea typeface="微軟正黑體" panose="020B0604030504040204" pitchFamily="34" charset="-120"/>
                        </a:rPr>
                        <a:t>0</a:t>
                      </a:r>
                      <a:endParaRPr lang="zh-TW" sz="18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vMerge="1">
                  <a:txBody>
                    <a:bodyPr/>
                    <a:lstStyle/>
                    <a:p>
                      <a:endParaRPr lang="zh-TW" altLang="en-US"/>
                    </a:p>
                  </a:txBody>
                  <a:tcPr/>
                </a:tc>
              </a:tr>
              <a:tr h="262761">
                <a:tc gridSpan="8">
                  <a:txBody>
                    <a:bodyPr/>
                    <a:lstStyle/>
                    <a:p>
                      <a:pPr algn="ctr">
                        <a:spcAft>
                          <a:spcPts val="0"/>
                        </a:spcAft>
                      </a:pPr>
                      <a:endParaRPr lang="zh-TW" sz="17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 name="日期版面配置區 3"/>
          <p:cNvSpPr>
            <a:spLocks noGrp="1"/>
          </p:cNvSpPr>
          <p:nvPr>
            <p:ph type="dt" sz="half" idx="10"/>
          </p:nvPr>
        </p:nvSpPr>
        <p:spPr/>
        <p:txBody>
          <a:bodyPr/>
          <a:lstStyle/>
          <a:p>
            <a:fld id="{11823245-6FD9-4930-837C-E49FC9568B3E}"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24</a:t>
            </a:fld>
            <a:endParaRPr lang="en-US" dirty="0"/>
          </a:p>
        </p:txBody>
      </p:sp>
      <p:sp>
        <p:nvSpPr>
          <p:cNvPr id="9" name="文字方塊 8"/>
          <p:cNvSpPr txBox="1"/>
          <p:nvPr/>
        </p:nvSpPr>
        <p:spPr>
          <a:xfrm>
            <a:off x="2554506" y="5344845"/>
            <a:ext cx="4325223" cy="584775"/>
          </a:xfrm>
          <a:prstGeom prst="rect">
            <a:avLst/>
          </a:prstGeom>
          <a:noFill/>
        </p:spPr>
        <p:txBody>
          <a:bodyPr wrap="none" rtlCol="0">
            <a:spAutoFit/>
          </a:bodyPr>
          <a:lstStyle/>
          <a:p>
            <a:pPr algn="ctr">
              <a:spcAft>
                <a:spcPts val="0"/>
              </a:spcAft>
            </a:pPr>
            <a:r>
              <a:rPr lang="zh-TW" altLang="zh-TW" sz="2400" b="1" kern="100" dirty="0">
                <a:solidFill>
                  <a:srgbClr val="FF0000"/>
                </a:solidFill>
                <a:latin typeface="微軟正黑體" panose="020B0604030504040204" pitchFamily="34" charset="-120"/>
                <a:ea typeface="微軟正黑體" panose="020B0604030504040204" pitchFamily="34" charset="-120"/>
              </a:rPr>
              <a:t>活動合計費用：</a:t>
            </a:r>
            <a:r>
              <a:rPr lang="en-US" altLang="zh-TW" sz="3200" b="1" kern="100" dirty="0" smtClean="0">
                <a:solidFill>
                  <a:srgbClr val="FF0000"/>
                </a:solidFill>
                <a:latin typeface="微軟正黑體" panose="020B0604030504040204" pitchFamily="34" charset="-120"/>
                <a:ea typeface="微軟正黑體" panose="020B0604030504040204" pitchFamily="34" charset="-120"/>
              </a:rPr>
              <a:t>165,800</a:t>
            </a:r>
            <a:r>
              <a:rPr lang="zh-TW" altLang="zh-TW" sz="3200" b="1" kern="100" dirty="0">
                <a:solidFill>
                  <a:srgbClr val="FF0000"/>
                </a:solidFill>
                <a:latin typeface="微軟正黑體" panose="020B0604030504040204" pitchFamily="34" charset="-120"/>
                <a:ea typeface="微軟正黑體" panose="020B0604030504040204" pitchFamily="34" charset="-120"/>
              </a:rPr>
              <a:t>元</a:t>
            </a:r>
            <a:endParaRPr lang="zh-TW" altLang="zh-TW" sz="3200" b="1" kern="100" dirty="0">
              <a:solidFill>
                <a:srgbClr val="FF0000"/>
              </a:solidFill>
              <a:latin typeface="微軟正黑體" panose="020B0604030504040204" pitchFamily="34" charset="-120"/>
              <a:ea typeface="微軟正黑體" panose="020B0604030504040204" pitchFamily="34" charset="-120"/>
              <a:cs typeface="Times New Roman"/>
            </a:endParaRPr>
          </a:p>
        </p:txBody>
      </p:sp>
    </p:spTree>
    <p:extLst>
      <p:ext uri="{BB962C8B-B14F-4D97-AF65-F5344CB8AC3E}">
        <p14:creationId xmlns:p14="http://schemas.microsoft.com/office/powerpoint/2010/main" val="1758464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85800" indent="-685800">
              <a:buFont typeface="Wingdings" panose="05000000000000000000" pitchFamily="2" charset="2"/>
              <a:buChar char="p"/>
            </a:pPr>
            <a:r>
              <a:rPr lang="en-US" altLang="zh-TW" sz="3600" dirty="0" smtClean="0"/>
              <a:t>4.8</a:t>
            </a:r>
            <a:r>
              <a:rPr lang="zh-TW" altLang="en-US" sz="3600" dirty="0" smtClean="0"/>
              <a:t>保密</a:t>
            </a:r>
            <a:r>
              <a:rPr lang="zh-TW" altLang="en-US" sz="3600" dirty="0" smtClean="0"/>
              <a:t>規劃</a:t>
            </a:r>
            <a:endParaRPr lang="zh-TW" altLang="en-US" sz="3600" dirty="0"/>
          </a:p>
        </p:txBody>
      </p:sp>
      <p:sp>
        <p:nvSpPr>
          <p:cNvPr id="3" name="內容版面配置區 2"/>
          <p:cNvSpPr>
            <a:spLocks noGrp="1"/>
          </p:cNvSpPr>
          <p:nvPr>
            <p:ph idx="1"/>
          </p:nvPr>
        </p:nvSpPr>
        <p:spPr>
          <a:xfrm>
            <a:off x="457200" y="2492896"/>
            <a:ext cx="8507288" cy="3024337"/>
          </a:xfrm>
        </p:spPr>
        <p:txBody>
          <a:bodyPr>
            <a:normAutofit lnSpcReduction="10000"/>
          </a:bodyPr>
          <a:lstStyle/>
          <a:p>
            <a:r>
              <a:rPr lang="zh-TW" altLang="en-US" smtClean="0"/>
              <a:t>國人</a:t>
            </a:r>
            <a:r>
              <a:rPr lang="zh-TW" altLang="zh-TW" smtClean="0"/>
              <a:t>報名</a:t>
            </a:r>
            <a:r>
              <a:rPr lang="zh-TW" altLang="en-US" smtClean="0"/>
              <a:t>時</a:t>
            </a:r>
            <a:r>
              <a:rPr lang="zh-TW" altLang="zh-TW" smtClean="0"/>
              <a:t>需閱讀</a:t>
            </a:r>
            <a:r>
              <a:rPr lang="zh-TW" altLang="zh-TW" smtClean="0">
                <a:solidFill>
                  <a:srgbClr val="FF0000"/>
                </a:solidFill>
              </a:rPr>
              <a:t>保密須知要項</a:t>
            </a:r>
            <a:r>
              <a:rPr lang="zh-TW" altLang="zh-TW" smtClean="0"/>
              <a:t>，</a:t>
            </a:r>
            <a:r>
              <a:rPr lang="zh-TW" altLang="en-US" smtClean="0"/>
              <a:t>並</a:t>
            </a:r>
            <a:r>
              <a:rPr lang="zh-TW" altLang="zh-TW" smtClean="0"/>
              <a:t>勾選同意遵守保密要點</a:t>
            </a:r>
            <a:r>
              <a:rPr lang="zh-TW" altLang="en-US" smtClean="0"/>
              <a:t>。</a:t>
            </a:r>
            <a:endParaRPr lang="en-US" altLang="zh-TW" smtClean="0"/>
          </a:p>
          <a:p>
            <a:r>
              <a:rPr lang="zh-TW" altLang="zh-TW" smtClean="0"/>
              <a:t>基於</a:t>
            </a:r>
            <a:r>
              <a:rPr lang="zh-TW" altLang="zh-TW" smtClean="0">
                <a:solidFill>
                  <a:srgbClr val="FF0000"/>
                </a:solidFill>
              </a:rPr>
              <a:t>國</a:t>
            </a:r>
            <a:r>
              <a:rPr lang="zh-TW" altLang="en-US" smtClean="0">
                <a:solidFill>
                  <a:srgbClr val="FF0000"/>
                </a:solidFill>
              </a:rPr>
              <a:t>防</a:t>
            </a:r>
            <a:r>
              <a:rPr lang="zh-TW" altLang="zh-TW" smtClean="0">
                <a:solidFill>
                  <a:srgbClr val="FF0000"/>
                </a:solidFill>
              </a:rPr>
              <a:t>安全</a:t>
            </a:r>
            <a:r>
              <a:rPr lang="zh-TW" altLang="zh-TW" smtClean="0"/>
              <a:t>，活動</a:t>
            </a:r>
            <a:r>
              <a:rPr lang="zh-TW" altLang="zh-TW" b="1" u="sng" smtClean="0">
                <a:solidFill>
                  <a:srgbClr val="FF0000"/>
                </a:solidFill>
              </a:rPr>
              <a:t>不</a:t>
            </a:r>
            <a:r>
              <a:rPr lang="zh-TW" altLang="zh-TW" smtClean="0">
                <a:solidFill>
                  <a:srgbClr val="FF0000"/>
                </a:solidFill>
              </a:rPr>
              <a:t>開放大陸籍人士</a:t>
            </a:r>
            <a:r>
              <a:rPr lang="zh-TW" altLang="zh-TW" smtClean="0"/>
              <a:t>參與</a:t>
            </a:r>
            <a:r>
              <a:rPr lang="zh-TW" altLang="en-US" smtClean="0"/>
              <a:t>，</a:t>
            </a:r>
            <a:r>
              <a:rPr lang="zh-TW" altLang="zh-TW" smtClean="0"/>
              <a:t>民眾憑中華民國身分證</a:t>
            </a:r>
            <a:r>
              <a:rPr lang="zh-TW" altLang="en-US" smtClean="0"/>
              <a:t>進入營區。</a:t>
            </a:r>
            <a:endParaRPr lang="en-US" altLang="zh-TW" smtClean="0"/>
          </a:p>
          <a:p>
            <a:r>
              <a:rPr lang="zh-TW" altLang="zh-TW" smtClean="0"/>
              <a:t>營區於管制區擺設禁止進入看板，並派員巡邏</a:t>
            </a:r>
            <a:r>
              <a:rPr lang="zh-TW" altLang="en-US" smtClean="0"/>
              <a:t>，全程管制民眾活動範圍。</a:t>
            </a:r>
            <a:endParaRPr lang="zh-TW" altLang="en-US" dirty="0"/>
          </a:p>
        </p:txBody>
      </p:sp>
      <p:sp>
        <p:nvSpPr>
          <p:cNvPr id="4" name="日期版面配置區 3"/>
          <p:cNvSpPr>
            <a:spLocks noGrp="1"/>
          </p:cNvSpPr>
          <p:nvPr>
            <p:ph type="dt" sz="half" idx="10"/>
          </p:nvPr>
        </p:nvSpPr>
        <p:spPr/>
        <p:txBody>
          <a:bodyPr/>
          <a:lstStyle/>
          <a:p>
            <a:fld id="{1290B009-99C0-4FAD-A144-6154F7BE8C7A}"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25</a:t>
            </a:fld>
            <a:endParaRPr lang="en-US" dirty="0"/>
          </a:p>
        </p:txBody>
      </p:sp>
      <p:pic>
        <p:nvPicPr>
          <p:cNvPr id="7" name="內容版面配置區 6"/>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4716016" y="44624"/>
            <a:ext cx="4172532" cy="2410161"/>
          </a:xfrm>
        </p:spPr>
      </p:pic>
    </p:spTree>
    <p:extLst>
      <p:ext uri="{BB962C8B-B14F-4D97-AF65-F5344CB8AC3E}">
        <p14:creationId xmlns:p14="http://schemas.microsoft.com/office/powerpoint/2010/main" val="2212108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5.1</a:t>
            </a:r>
            <a:r>
              <a:rPr lang="zh-TW" altLang="en-US" dirty="0" smtClean="0"/>
              <a:t>預期</a:t>
            </a:r>
            <a:r>
              <a:rPr lang="zh-TW" altLang="en-US" dirty="0" smtClean="0"/>
              <a:t>效益</a:t>
            </a:r>
            <a:r>
              <a:rPr lang="en-US" altLang="zh-TW" dirty="0" smtClean="0"/>
              <a:t>(1/6)</a:t>
            </a:r>
            <a:endParaRPr lang="zh-TW" altLang="en-US" dirty="0"/>
          </a:p>
        </p:txBody>
      </p:sp>
      <p:sp>
        <p:nvSpPr>
          <p:cNvPr id="3" name="內容版面配置區 2"/>
          <p:cNvSpPr>
            <a:spLocks noGrp="1"/>
          </p:cNvSpPr>
          <p:nvPr>
            <p:ph idx="1"/>
          </p:nvPr>
        </p:nvSpPr>
        <p:spPr/>
        <p:txBody>
          <a:bodyPr/>
          <a:lstStyle/>
          <a:p>
            <a:r>
              <a:rPr lang="zh-TW" altLang="zh-TW" dirty="0"/>
              <a:t>提升參演官兵榮譽</a:t>
            </a:r>
            <a:r>
              <a:rPr lang="zh-TW" altLang="zh-TW" dirty="0" smtClean="0"/>
              <a:t>心</a:t>
            </a:r>
            <a:endParaRPr lang="en-US" altLang="zh-TW" dirty="0" smtClean="0"/>
          </a:p>
          <a:p>
            <a:pPr lvl="1"/>
            <a:r>
              <a:rPr lang="zh-TW" altLang="en-US" dirty="0" smtClean="0"/>
              <a:t>激勵部隊士氣</a:t>
            </a:r>
            <a:endParaRPr lang="en-US" altLang="zh-TW" dirty="0" smtClean="0"/>
          </a:p>
          <a:p>
            <a:pPr lvl="1"/>
            <a:r>
              <a:rPr lang="zh-TW" altLang="en-US" dirty="0"/>
              <a:t>提高演訓</a:t>
            </a:r>
            <a:r>
              <a:rPr lang="zh-TW" altLang="en-US" dirty="0" smtClean="0"/>
              <a:t>成效</a:t>
            </a:r>
            <a:endParaRPr lang="en-US" altLang="zh-TW" dirty="0" smtClean="0"/>
          </a:p>
          <a:p>
            <a:pPr lvl="1"/>
            <a:r>
              <a:rPr lang="zh-TW" altLang="en-US" dirty="0" smtClean="0"/>
              <a:t>使</a:t>
            </a:r>
            <a:r>
              <a:rPr lang="zh-TW" altLang="en-US" dirty="0" smtClean="0"/>
              <a:t>官兵以從軍為榮</a:t>
            </a:r>
            <a:endParaRPr lang="en-US" altLang="zh-TW" dirty="0" smtClean="0"/>
          </a:p>
          <a:p>
            <a:endParaRPr lang="zh-TW" altLang="zh-TW" dirty="0"/>
          </a:p>
        </p:txBody>
      </p:sp>
      <p:sp>
        <p:nvSpPr>
          <p:cNvPr id="4" name="日期版面配置區 3"/>
          <p:cNvSpPr>
            <a:spLocks noGrp="1"/>
          </p:cNvSpPr>
          <p:nvPr>
            <p:ph type="dt" sz="half" idx="10"/>
          </p:nvPr>
        </p:nvSpPr>
        <p:spPr/>
        <p:txBody>
          <a:bodyPr/>
          <a:lstStyle/>
          <a:p>
            <a:fld id="{DDB63E65-B612-46AC-8022-B90238CC5087}"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26</a:t>
            </a:fld>
            <a:endParaRPr lang="en-US" dirty="0"/>
          </a:p>
        </p:txBody>
      </p:sp>
      <p:pic>
        <p:nvPicPr>
          <p:cNvPr id="7170" name="Picture 2" descr="D:\Cynthia\USB\USB2\初領班\中毒ㄉ(殺手珊).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162848" y="3212976"/>
            <a:ext cx="2911872" cy="2183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綵帶 (向上) 6"/>
          <p:cNvSpPr/>
          <p:nvPr/>
        </p:nvSpPr>
        <p:spPr>
          <a:xfrm>
            <a:off x="6106616" y="116632"/>
            <a:ext cx="1849760" cy="1099608"/>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國家</a:t>
            </a:r>
            <a:endParaRPr lang="zh-TW" altLang="en-US" sz="2800" b="1" dirty="0">
              <a:latin typeface="微軟正黑體" panose="020B0604030504040204" pitchFamily="34" charset="-120"/>
              <a:ea typeface="微軟正黑體" panose="020B0604030504040204" pitchFamily="34" charset="-120"/>
            </a:endParaRPr>
          </a:p>
        </p:txBody>
      </p:sp>
      <p:sp>
        <p:nvSpPr>
          <p:cNvPr id="8" name="矩形 7"/>
          <p:cNvSpPr/>
          <p:nvPr/>
        </p:nvSpPr>
        <p:spPr>
          <a:xfrm>
            <a:off x="4932040" y="45585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責任</a:t>
            </a:r>
          </a:p>
        </p:txBody>
      </p:sp>
      <p:sp>
        <p:nvSpPr>
          <p:cNvPr id="10" name="矩形 9"/>
          <p:cNvSpPr/>
          <p:nvPr/>
        </p:nvSpPr>
        <p:spPr>
          <a:xfrm>
            <a:off x="8028384" y="43661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榮譽</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35184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5.2</a:t>
            </a:r>
            <a:r>
              <a:rPr lang="zh-TW" altLang="en-US" dirty="0" smtClean="0"/>
              <a:t>預期</a:t>
            </a:r>
            <a:r>
              <a:rPr lang="zh-TW" altLang="en-US" dirty="0" smtClean="0"/>
              <a:t>效益</a:t>
            </a:r>
            <a:r>
              <a:rPr lang="en-US" altLang="zh-TW" dirty="0" smtClean="0"/>
              <a:t>(2/6)</a:t>
            </a:r>
            <a:endParaRPr lang="zh-TW" altLang="en-US" dirty="0"/>
          </a:p>
        </p:txBody>
      </p:sp>
      <p:sp>
        <p:nvSpPr>
          <p:cNvPr id="3" name="內容版面配置區 2"/>
          <p:cNvSpPr>
            <a:spLocks noGrp="1"/>
          </p:cNvSpPr>
          <p:nvPr>
            <p:ph idx="1"/>
          </p:nvPr>
        </p:nvSpPr>
        <p:spPr/>
        <p:txBody>
          <a:bodyPr/>
          <a:lstStyle/>
          <a:p>
            <a:r>
              <a:rPr lang="zh-TW" altLang="zh-TW" dirty="0" smtClean="0"/>
              <a:t>軍隊</a:t>
            </a:r>
            <a:r>
              <a:rPr lang="zh-TW" altLang="zh-TW" dirty="0"/>
              <a:t>透明化，爭取國人</a:t>
            </a:r>
            <a:r>
              <a:rPr lang="zh-TW" altLang="zh-TW" dirty="0" smtClean="0"/>
              <a:t>支持</a:t>
            </a:r>
            <a:endParaRPr lang="en-US" altLang="zh-TW" dirty="0" smtClean="0"/>
          </a:p>
          <a:p>
            <a:pPr lvl="1"/>
            <a:r>
              <a:rPr lang="zh-TW" altLang="en-US" dirty="0" smtClean="0"/>
              <a:t>消弭國人對國防安全的疑慮</a:t>
            </a:r>
            <a:endParaRPr lang="en-US" altLang="zh-TW" dirty="0" smtClean="0"/>
          </a:p>
          <a:p>
            <a:pPr lvl="1"/>
            <a:r>
              <a:rPr lang="zh-TW" altLang="en-US" dirty="0" smtClean="0"/>
              <a:t>部隊管理人性化</a:t>
            </a:r>
            <a:endParaRPr lang="en-US" altLang="zh-TW" dirty="0" smtClean="0"/>
          </a:p>
        </p:txBody>
      </p:sp>
      <p:sp>
        <p:nvSpPr>
          <p:cNvPr id="4" name="日期版面配置區 3"/>
          <p:cNvSpPr>
            <a:spLocks noGrp="1"/>
          </p:cNvSpPr>
          <p:nvPr>
            <p:ph type="dt" sz="half" idx="10"/>
          </p:nvPr>
        </p:nvSpPr>
        <p:spPr/>
        <p:txBody>
          <a:bodyPr/>
          <a:lstStyle/>
          <a:p>
            <a:fld id="{DDB63E65-B612-46AC-8022-B90238CC5087}"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27</a:t>
            </a:fld>
            <a:endParaRPr lang="en-US" dirty="0"/>
          </a:p>
        </p:txBody>
      </p:sp>
      <p:pic>
        <p:nvPicPr>
          <p:cNvPr id="7170" name="Picture 2" descr="D:\Cynthia\USB\USB2\初領班\中毒ㄉ(殺手珊).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162848" y="3212976"/>
            <a:ext cx="2911872" cy="2183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綵帶 (向上) 6"/>
          <p:cNvSpPr/>
          <p:nvPr/>
        </p:nvSpPr>
        <p:spPr>
          <a:xfrm>
            <a:off x="6106616" y="116632"/>
            <a:ext cx="1849760" cy="1099608"/>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國家</a:t>
            </a:r>
            <a:endParaRPr lang="zh-TW" altLang="en-US" sz="2800" b="1" dirty="0">
              <a:latin typeface="微軟正黑體" panose="020B0604030504040204" pitchFamily="34" charset="-120"/>
              <a:ea typeface="微軟正黑體" panose="020B0604030504040204" pitchFamily="34" charset="-120"/>
            </a:endParaRPr>
          </a:p>
        </p:txBody>
      </p:sp>
      <p:sp>
        <p:nvSpPr>
          <p:cNvPr id="8" name="矩形 7"/>
          <p:cNvSpPr/>
          <p:nvPr/>
        </p:nvSpPr>
        <p:spPr>
          <a:xfrm>
            <a:off x="4932040" y="45585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責任</a:t>
            </a:r>
          </a:p>
        </p:txBody>
      </p:sp>
      <p:sp>
        <p:nvSpPr>
          <p:cNvPr id="10" name="矩形 9"/>
          <p:cNvSpPr/>
          <p:nvPr/>
        </p:nvSpPr>
        <p:spPr>
          <a:xfrm>
            <a:off x="8028384" y="43661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榮譽</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5.3</a:t>
            </a:r>
            <a:r>
              <a:rPr lang="zh-TW" altLang="en-US" dirty="0" smtClean="0"/>
              <a:t>預期</a:t>
            </a:r>
            <a:r>
              <a:rPr lang="zh-TW" altLang="en-US" dirty="0" smtClean="0"/>
              <a:t>效益</a:t>
            </a:r>
            <a:r>
              <a:rPr lang="en-US" altLang="zh-TW" dirty="0" smtClean="0"/>
              <a:t>(3/6)</a:t>
            </a:r>
            <a:endParaRPr lang="zh-TW" altLang="en-US" dirty="0"/>
          </a:p>
        </p:txBody>
      </p:sp>
      <p:sp>
        <p:nvSpPr>
          <p:cNvPr id="3" name="內容版面配置區 2"/>
          <p:cNvSpPr>
            <a:spLocks noGrp="1"/>
          </p:cNvSpPr>
          <p:nvPr>
            <p:ph idx="1"/>
          </p:nvPr>
        </p:nvSpPr>
        <p:spPr/>
        <p:txBody>
          <a:bodyPr/>
          <a:lstStyle/>
          <a:p>
            <a:r>
              <a:rPr lang="zh-TW" altLang="zh-TW" dirty="0" smtClean="0"/>
              <a:t>提升</a:t>
            </a:r>
            <a:r>
              <a:rPr lang="zh-TW" altLang="zh-TW" dirty="0"/>
              <a:t>國軍形象，維持軍隊</a:t>
            </a:r>
            <a:r>
              <a:rPr lang="zh-TW" altLang="zh-TW" dirty="0" smtClean="0"/>
              <a:t>戰力</a:t>
            </a:r>
            <a:endParaRPr lang="en-US" altLang="zh-TW" dirty="0" smtClean="0"/>
          </a:p>
          <a:p>
            <a:pPr lvl="1"/>
            <a:r>
              <a:rPr lang="zh-TW" altLang="en-US" dirty="0"/>
              <a:t>使國人了解國軍建軍備戰</a:t>
            </a:r>
            <a:r>
              <a:rPr lang="zh-TW" altLang="en-US" dirty="0" smtClean="0"/>
              <a:t>成果</a:t>
            </a:r>
            <a:endParaRPr lang="en-US" altLang="zh-TW" dirty="0" smtClean="0"/>
          </a:p>
          <a:p>
            <a:pPr lvl="1"/>
            <a:r>
              <a:rPr lang="zh-TW" altLang="en-US" dirty="0"/>
              <a:t>提升</a:t>
            </a:r>
            <a:r>
              <a:rPr lang="zh-TW" altLang="en-US" dirty="0" smtClean="0"/>
              <a:t>軍人專業形象</a:t>
            </a:r>
            <a:endParaRPr lang="en-US" altLang="zh-TW" dirty="0" smtClean="0"/>
          </a:p>
          <a:p>
            <a:pPr marL="457200" lvl="1" indent="0">
              <a:buNone/>
            </a:pPr>
            <a:endParaRPr lang="en-US" altLang="zh-TW" dirty="0"/>
          </a:p>
          <a:p>
            <a:pPr lvl="1"/>
            <a:endParaRPr lang="en-US" altLang="zh-TW" dirty="0" smtClean="0"/>
          </a:p>
        </p:txBody>
      </p:sp>
      <p:sp>
        <p:nvSpPr>
          <p:cNvPr id="4" name="日期版面配置區 3"/>
          <p:cNvSpPr>
            <a:spLocks noGrp="1"/>
          </p:cNvSpPr>
          <p:nvPr>
            <p:ph type="dt" sz="half" idx="10"/>
          </p:nvPr>
        </p:nvSpPr>
        <p:spPr/>
        <p:txBody>
          <a:bodyPr/>
          <a:lstStyle/>
          <a:p>
            <a:fld id="{DDB63E65-B612-46AC-8022-B90238CC5087}"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28</a:t>
            </a:fld>
            <a:endParaRPr lang="en-US" dirty="0"/>
          </a:p>
        </p:txBody>
      </p:sp>
      <p:pic>
        <p:nvPicPr>
          <p:cNvPr id="7170" name="Picture 2" descr="D:\Cynthia\USB\USB2\初領班\中毒ㄉ(殺手珊).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162848" y="3212976"/>
            <a:ext cx="2911872" cy="2183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綵帶 (向上) 6"/>
          <p:cNvSpPr/>
          <p:nvPr/>
        </p:nvSpPr>
        <p:spPr>
          <a:xfrm>
            <a:off x="6106616" y="116632"/>
            <a:ext cx="1849760" cy="1099608"/>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國家</a:t>
            </a:r>
            <a:endParaRPr lang="zh-TW" altLang="en-US" sz="2800" b="1" dirty="0">
              <a:latin typeface="微軟正黑體" panose="020B0604030504040204" pitchFamily="34" charset="-120"/>
              <a:ea typeface="微軟正黑體" panose="020B0604030504040204" pitchFamily="34" charset="-120"/>
            </a:endParaRPr>
          </a:p>
        </p:txBody>
      </p:sp>
      <p:sp>
        <p:nvSpPr>
          <p:cNvPr id="8" name="矩形 7"/>
          <p:cNvSpPr/>
          <p:nvPr/>
        </p:nvSpPr>
        <p:spPr>
          <a:xfrm>
            <a:off x="4932040" y="45585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責任</a:t>
            </a:r>
          </a:p>
        </p:txBody>
      </p:sp>
      <p:sp>
        <p:nvSpPr>
          <p:cNvPr id="10" name="矩形 9"/>
          <p:cNvSpPr/>
          <p:nvPr/>
        </p:nvSpPr>
        <p:spPr>
          <a:xfrm>
            <a:off x="8028384" y="43661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榮譽</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5.4</a:t>
            </a:r>
            <a:r>
              <a:rPr lang="zh-TW" altLang="en-US" dirty="0" smtClean="0"/>
              <a:t>預期</a:t>
            </a:r>
            <a:r>
              <a:rPr lang="zh-TW" altLang="en-US" dirty="0" smtClean="0"/>
              <a:t>效益</a:t>
            </a:r>
            <a:r>
              <a:rPr lang="en-US" altLang="zh-TW" dirty="0" smtClean="0"/>
              <a:t>(4/6)</a:t>
            </a:r>
            <a:endParaRPr lang="zh-TW" altLang="en-US" dirty="0"/>
          </a:p>
        </p:txBody>
      </p:sp>
      <p:sp>
        <p:nvSpPr>
          <p:cNvPr id="3" name="內容版面配置區 2"/>
          <p:cNvSpPr>
            <a:spLocks noGrp="1"/>
          </p:cNvSpPr>
          <p:nvPr>
            <p:ph idx="1"/>
          </p:nvPr>
        </p:nvSpPr>
        <p:spPr/>
        <p:txBody>
          <a:bodyPr/>
          <a:lstStyle/>
          <a:p>
            <a:r>
              <a:rPr lang="zh-TW" altLang="zh-TW" dirty="0" smtClean="0"/>
              <a:t>發展</a:t>
            </a:r>
            <a:r>
              <a:rPr lang="zh-TW" altLang="zh-TW" dirty="0"/>
              <a:t>軍事</a:t>
            </a:r>
            <a:r>
              <a:rPr lang="zh-TW" altLang="zh-TW" dirty="0" smtClean="0"/>
              <a:t>觀光</a:t>
            </a:r>
            <a:endParaRPr lang="en-US" altLang="zh-TW" dirty="0" smtClean="0"/>
          </a:p>
          <a:p>
            <a:pPr lvl="1"/>
            <a:r>
              <a:rPr lang="zh-TW" altLang="en-US" dirty="0"/>
              <a:t>鄰近墾丁</a:t>
            </a:r>
            <a:r>
              <a:rPr lang="zh-TW" altLang="en-US" dirty="0" smtClean="0"/>
              <a:t>國家公園</a:t>
            </a:r>
            <a:endParaRPr lang="en-US" altLang="zh-TW" dirty="0" smtClean="0"/>
          </a:p>
          <a:p>
            <a:pPr lvl="1"/>
            <a:r>
              <a:rPr lang="zh-TW" altLang="en-US" dirty="0" smtClean="0"/>
              <a:t>發展在地觀光特色</a:t>
            </a:r>
            <a:endParaRPr lang="en-US" altLang="zh-TW" dirty="0" smtClean="0"/>
          </a:p>
          <a:p>
            <a:pPr lvl="1"/>
            <a:r>
              <a:rPr lang="zh-TW" altLang="en-US" dirty="0"/>
              <a:t>活動</a:t>
            </a:r>
            <a:r>
              <a:rPr lang="zh-TW" altLang="en-US" dirty="0" smtClean="0"/>
              <a:t>規劃</a:t>
            </a:r>
            <a:r>
              <a:rPr lang="zh-TW" altLang="en-US" dirty="0"/>
              <a:t>與</a:t>
            </a:r>
            <a:r>
              <a:rPr lang="zh-TW" altLang="en-US" dirty="0" smtClean="0"/>
              <a:t>地方、軍隊結合</a:t>
            </a:r>
            <a:endParaRPr lang="zh-TW" altLang="zh-TW" dirty="0"/>
          </a:p>
        </p:txBody>
      </p:sp>
      <p:sp>
        <p:nvSpPr>
          <p:cNvPr id="4" name="日期版面配置區 3"/>
          <p:cNvSpPr>
            <a:spLocks noGrp="1"/>
          </p:cNvSpPr>
          <p:nvPr>
            <p:ph type="dt" sz="half" idx="10"/>
          </p:nvPr>
        </p:nvSpPr>
        <p:spPr/>
        <p:txBody>
          <a:bodyPr/>
          <a:lstStyle/>
          <a:p>
            <a:fld id="{DDB63E65-B612-46AC-8022-B90238CC5087}"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29</a:t>
            </a:fld>
            <a:endParaRPr lang="en-US" dirty="0"/>
          </a:p>
        </p:txBody>
      </p:sp>
      <p:pic>
        <p:nvPicPr>
          <p:cNvPr id="7170" name="Picture 2" descr="D:\Cynthia\USB\USB2\初領班\中毒ㄉ(殺手珊).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162848" y="3212976"/>
            <a:ext cx="2911872" cy="2183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綵帶 (向上) 6"/>
          <p:cNvSpPr/>
          <p:nvPr/>
        </p:nvSpPr>
        <p:spPr>
          <a:xfrm>
            <a:off x="6106616" y="116632"/>
            <a:ext cx="1849760" cy="1099608"/>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國家</a:t>
            </a:r>
            <a:endParaRPr lang="zh-TW" altLang="en-US" sz="2800" b="1" dirty="0">
              <a:latin typeface="微軟正黑體" panose="020B0604030504040204" pitchFamily="34" charset="-120"/>
              <a:ea typeface="微軟正黑體" panose="020B0604030504040204" pitchFamily="34" charset="-120"/>
            </a:endParaRPr>
          </a:p>
        </p:txBody>
      </p:sp>
      <p:sp>
        <p:nvSpPr>
          <p:cNvPr id="8" name="矩形 7"/>
          <p:cNvSpPr/>
          <p:nvPr/>
        </p:nvSpPr>
        <p:spPr>
          <a:xfrm>
            <a:off x="4932040" y="45585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責任</a:t>
            </a:r>
          </a:p>
        </p:txBody>
      </p:sp>
      <p:sp>
        <p:nvSpPr>
          <p:cNvPr id="10" name="矩形 9"/>
          <p:cNvSpPr/>
          <p:nvPr/>
        </p:nvSpPr>
        <p:spPr>
          <a:xfrm>
            <a:off x="8028384" y="43661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榮譽</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a:t>
            </a:r>
            <a:r>
              <a:rPr lang="zh-TW" altLang="en-US" dirty="0" smtClean="0"/>
              <a:t>研究</a:t>
            </a:r>
            <a:r>
              <a:rPr lang="zh-TW" altLang="en-US" dirty="0"/>
              <a:t>背景與動機</a:t>
            </a:r>
          </a:p>
        </p:txBody>
      </p:sp>
      <p:sp>
        <p:nvSpPr>
          <p:cNvPr id="3" name="內容版面配置區 2"/>
          <p:cNvSpPr>
            <a:spLocks noGrp="1"/>
          </p:cNvSpPr>
          <p:nvPr>
            <p:ph idx="1"/>
          </p:nvPr>
        </p:nvSpPr>
        <p:spPr/>
        <p:txBody>
          <a:bodyPr/>
          <a:lstStyle/>
          <a:p>
            <a:pPr marL="285750" indent="-285750"/>
            <a:r>
              <a:rPr lang="zh-TW" altLang="en-US" dirty="0" smtClean="0">
                <a:solidFill>
                  <a:srgbClr val="0066CC"/>
                </a:solidFill>
              </a:rPr>
              <a:t>增加兵力來源，順利推動</a:t>
            </a:r>
            <a:r>
              <a:rPr lang="zh-TW" altLang="en-US" dirty="0">
                <a:solidFill>
                  <a:srgbClr val="0066CC"/>
                </a:solidFill>
              </a:rPr>
              <a:t>募兵制</a:t>
            </a:r>
            <a:endParaRPr lang="en-US" altLang="zh-TW" dirty="0">
              <a:solidFill>
                <a:srgbClr val="0066CC"/>
              </a:solidFill>
            </a:endParaRPr>
          </a:p>
          <a:p>
            <a:pPr marL="285750" indent="-285750"/>
            <a:r>
              <a:rPr lang="zh-TW" altLang="en-US" dirty="0">
                <a:solidFill>
                  <a:srgbClr val="0066CC"/>
                </a:solidFill>
              </a:rPr>
              <a:t>軍隊透明</a:t>
            </a:r>
            <a:r>
              <a:rPr lang="zh-TW" altLang="en-US" dirty="0" smtClean="0">
                <a:solidFill>
                  <a:srgbClr val="0066CC"/>
                </a:solidFill>
              </a:rPr>
              <a:t>化提升，拉近軍民距離</a:t>
            </a:r>
            <a:endParaRPr lang="en-US" altLang="zh-TW" dirty="0" smtClean="0">
              <a:solidFill>
                <a:srgbClr val="0066CC"/>
              </a:solidFill>
            </a:endParaRPr>
          </a:p>
          <a:p>
            <a:pPr marL="285750" indent="-285750"/>
            <a:r>
              <a:rPr lang="zh-TW" altLang="en-US" dirty="0" smtClean="0">
                <a:solidFill>
                  <a:srgbClr val="0066CC"/>
                </a:solidFill>
              </a:rPr>
              <a:t>國軍</a:t>
            </a:r>
            <a:r>
              <a:rPr lang="zh-TW" altLang="zh-TW" dirty="0"/>
              <a:t>形象塑</a:t>
            </a:r>
            <a:r>
              <a:rPr lang="zh-TW" altLang="zh-TW" dirty="0" smtClean="0"/>
              <a:t>建</a:t>
            </a:r>
            <a:endParaRPr lang="en-US" altLang="zh-TW" dirty="0" smtClean="0"/>
          </a:p>
          <a:p>
            <a:pPr marL="285750" indent="-285750"/>
            <a:r>
              <a:rPr lang="zh-TW" altLang="en-US" dirty="0" smtClean="0"/>
              <a:t>推動地方觀光</a:t>
            </a:r>
            <a:endParaRPr lang="en-US" altLang="zh-TW" dirty="0" smtClean="0"/>
          </a:p>
          <a:p>
            <a:pPr marL="285750" indent="-285750"/>
            <a:endParaRPr lang="zh-TW" altLang="en-US" dirty="0"/>
          </a:p>
        </p:txBody>
      </p:sp>
      <p:sp>
        <p:nvSpPr>
          <p:cNvPr id="4" name="日期版面配置區 3"/>
          <p:cNvSpPr>
            <a:spLocks noGrp="1"/>
          </p:cNvSpPr>
          <p:nvPr>
            <p:ph type="dt" sz="half" idx="10"/>
          </p:nvPr>
        </p:nvSpPr>
        <p:spPr/>
        <p:txBody>
          <a:bodyPr/>
          <a:lstStyle/>
          <a:p>
            <a:fld id="{28300F82-4ABC-4570-AD35-252DC3A64ACC}"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a:t>
            </a:fld>
            <a:endParaRPr lang="en-US" dirty="0"/>
          </a:p>
        </p:txBody>
      </p:sp>
    </p:spTree>
    <p:extLst>
      <p:ext uri="{BB962C8B-B14F-4D97-AF65-F5344CB8AC3E}">
        <p14:creationId xmlns:p14="http://schemas.microsoft.com/office/powerpoint/2010/main" val="118637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5.5</a:t>
            </a:r>
            <a:r>
              <a:rPr lang="zh-TW" altLang="en-US" dirty="0" smtClean="0"/>
              <a:t>預期</a:t>
            </a:r>
            <a:r>
              <a:rPr lang="zh-TW" altLang="en-US" dirty="0" smtClean="0"/>
              <a:t>效益</a:t>
            </a:r>
            <a:r>
              <a:rPr lang="en-US" altLang="zh-TW" dirty="0" smtClean="0"/>
              <a:t>(5/6)</a:t>
            </a:r>
            <a:endParaRPr lang="zh-TW" altLang="en-US" dirty="0"/>
          </a:p>
        </p:txBody>
      </p:sp>
      <p:sp>
        <p:nvSpPr>
          <p:cNvPr id="3" name="內容版面配置區 2"/>
          <p:cNvSpPr>
            <a:spLocks noGrp="1"/>
          </p:cNvSpPr>
          <p:nvPr>
            <p:ph idx="1"/>
          </p:nvPr>
        </p:nvSpPr>
        <p:spPr/>
        <p:txBody>
          <a:bodyPr/>
          <a:lstStyle/>
          <a:p>
            <a:r>
              <a:rPr lang="zh-TW" altLang="zh-TW" dirty="0" smtClean="0"/>
              <a:t>提升</a:t>
            </a:r>
            <a:r>
              <a:rPr lang="zh-TW" altLang="zh-TW" dirty="0"/>
              <a:t>留營軍士官家庭</a:t>
            </a:r>
            <a:r>
              <a:rPr lang="zh-TW" altLang="zh-TW" dirty="0" smtClean="0"/>
              <a:t>支持</a:t>
            </a:r>
            <a:endParaRPr lang="en-US" altLang="zh-TW" dirty="0" smtClean="0"/>
          </a:p>
          <a:p>
            <a:pPr lvl="1"/>
            <a:r>
              <a:rPr lang="zh-TW" altLang="en-US" dirty="0"/>
              <a:t>使</a:t>
            </a:r>
            <a:r>
              <a:rPr lang="zh-TW" altLang="en-US" dirty="0" smtClean="0"/>
              <a:t>家屬放心，爭取眷屬認同</a:t>
            </a:r>
            <a:endParaRPr lang="en-US" altLang="zh-TW" dirty="0" smtClean="0"/>
          </a:p>
          <a:p>
            <a:pPr lvl="1"/>
            <a:r>
              <a:rPr lang="zh-TW" altLang="en-US" dirty="0"/>
              <a:t>使</a:t>
            </a:r>
            <a:r>
              <a:rPr lang="zh-TW" altLang="en-US" dirty="0" smtClean="0"/>
              <a:t>家屬了解</a:t>
            </a:r>
            <a:r>
              <a:rPr lang="zh-TW" altLang="en-US" dirty="0" smtClean="0"/>
              <a:t>官兵訓練環境</a:t>
            </a:r>
            <a:r>
              <a:rPr lang="zh-TW" altLang="en-US" dirty="0" smtClean="0"/>
              <a:t>與特性</a:t>
            </a:r>
            <a:endParaRPr lang="en-US" altLang="zh-TW" dirty="0" smtClean="0"/>
          </a:p>
          <a:p>
            <a:pPr marL="457200" lvl="1" indent="0">
              <a:buNone/>
            </a:pPr>
            <a:endParaRPr lang="zh-TW" altLang="zh-TW" dirty="0" smtClean="0"/>
          </a:p>
        </p:txBody>
      </p:sp>
      <p:sp>
        <p:nvSpPr>
          <p:cNvPr id="4" name="日期版面配置區 3"/>
          <p:cNvSpPr>
            <a:spLocks noGrp="1"/>
          </p:cNvSpPr>
          <p:nvPr>
            <p:ph type="dt" sz="half" idx="10"/>
          </p:nvPr>
        </p:nvSpPr>
        <p:spPr/>
        <p:txBody>
          <a:bodyPr/>
          <a:lstStyle/>
          <a:p>
            <a:fld id="{DDB63E65-B612-46AC-8022-B90238CC5087}"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30</a:t>
            </a:fld>
            <a:endParaRPr lang="en-US" dirty="0"/>
          </a:p>
        </p:txBody>
      </p:sp>
      <p:pic>
        <p:nvPicPr>
          <p:cNvPr id="7170" name="Picture 2" descr="D:\Cynthia\USB\USB2\初領班\中毒ㄉ(殺手珊).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162848" y="3212976"/>
            <a:ext cx="2911872" cy="2183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綵帶 (向上) 6"/>
          <p:cNvSpPr/>
          <p:nvPr/>
        </p:nvSpPr>
        <p:spPr>
          <a:xfrm>
            <a:off x="6106616" y="116632"/>
            <a:ext cx="1849760" cy="1099608"/>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國家</a:t>
            </a:r>
            <a:endParaRPr lang="zh-TW" altLang="en-US" sz="2800" b="1" dirty="0">
              <a:latin typeface="微軟正黑體" panose="020B0604030504040204" pitchFamily="34" charset="-120"/>
              <a:ea typeface="微軟正黑體" panose="020B0604030504040204" pitchFamily="34" charset="-120"/>
            </a:endParaRPr>
          </a:p>
        </p:txBody>
      </p:sp>
      <p:sp>
        <p:nvSpPr>
          <p:cNvPr id="8" name="矩形 7"/>
          <p:cNvSpPr/>
          <p:nvPr/>
        </p:nvSpPr>
        <p:spPr>
          <a:xfrm>
            <a:off x="4932040" y="45585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責任</a:t>
            </a:r>
          </a:p>
        </p:txBody>
      </p:sp>
      <p:sp>
        <p:nvSpPr>
          <p:cNvPr id="10" name="矩形 9"/>
          <p:cNvSpPr/>
          <p:nvPr/>
        </p:nvSpPr>
        <p:spPr>
          <a:xfrm>
            <a:off x="8028384" y="43661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榮譽</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4090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Cynthia\USB\USB2\初領班\中毒ㄉ(殺手珊).JPG"/>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6162848" y="3212976"/>
            <a:ext cx="2911872" cy="21839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5.6</a:t>
            </a:r>
            <a:r>
              <a:rPr lang="zh-TW" altLang="en-US" dirty="0" smtClean="0"/>
              <a:t>預期</a:t>
            </a:r>
            <a:r>
              <a:rPr lang="zh-TW" altLang="en-US" dirty="0" smtClean="0"/>
              <a:t>效益</a:t>
            </a:r>
            <a:r>
              <a:rPr lang="en-US" altLang="zh-TW" dirty="0" smtClean="0"/>
              <a:t>(6/6)</a:t>
            </a:r>
            <a:endParaRPr lang="zh-TW" altLang="en-US" dirty="0"/>
          </a:p>
        </p:txBody>
      </p:sp>
      <p:sp>
        <p:nvSpPr>
          <p:cNvPr id="3" name="內容版面配置區 2"/>
          <p:cNvSpPr>
            <a:spLocks noGrp="1"/>
          </p:cNvSpPr>
          <p:nvPr>
            <p:ph idx="1"/>
          </p:nvPr>
        </p:nvSpPr>
        <p:spPr/>
        <p:txBody>
          <a:bodyPr/>
          <a:lstStyle/>
          <a:p>
            <a:r>
              <a:rPr lang="zh-TW" altLang="zh-TW" dirty="0" smtClean="0"/>
              <a:t>提升招募成效</a:t>
            </a:r>
            <a:endParaRPr lang="en-US" altLang="zh-TW" dirty="0" smtClean="0"/>
          </a:p>
          <a:p>
            <a:pPr lvl="1"/>
            <a:r>
              <a:rPr lang="zh-TW" altLang="en-US" dirty="0" smtClean="0"/>
              <a:t>國軍人才招募中心設招募站宣導</a:t>
            </a:r>
            <a:endParaRPr lang="en-US" altLang="zh-TW" dirty="0" smtClean="0"/>
          </a:p>
          <a:p>
            <a:pPr lvl="1"/>
            <a:r>
              <a:rPr lang="zh-TW" altLang="en-US" dirty="0" smtClean="0"/>
              <a:t>民眾能親身體驗部隊生活</a:t>
            </a:r>
            <a:endParaRPr lang="en-US" altLang="zh-TW" dirty="0" smtClean="0"/>
          </a:p>
          <a:p>
            <a:pPr lvl="1"/>
            <a:r>
              <a:rPr lang="zh-TW" altLang="en-US" dirty="0"/>
              <a:t>參觀部隊</a:t>
            </a:r>
            <a:r>
              <a:rPr lang="zh-TW" altLang="en-US" dirty="0" smtClean="0"/>
              <a:t>真實訓練狀況，降低印象落差</a:t>
            </a:r>
            <a:endParaRPr lang="zh-TW" altLang="en-US" dirty="0"/>
          </a:p>
        </p:txBody>
      </p:sp>
      <p:sp>
        <p:nvSpPr>
          <p:cNvPr id="4" name="日期版面配置區 3"/>
          <p:cNvSpPr>
            <a:spLocks noGrp="1"/>
          </p:cNvSpPr>
          <p:nvPr>
            <p:ph type="dt" sz="half" idx="10"/>
          </p:nvPr>
        </p:nvSpPr>
        <p:spPr/>
        <p:txBody>
          <a:bodyPr/>
          <a:lstStyle/>
          <a:p>
            <a:fld id="{DDB63E65-B612-46AC-8022-B90238CC5087}"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31</a:t>
            </a:fld>
            <a:endParaRPr lang="en-US" dirty="0"/>
          </a:p>
        </p:txBody>
      </p:sp>
      <p:sp>
        <p:nvSpPr>
          <p:cNvPr id="7" name="綵帶 (向上) 6"/>
          <p:cNvSpPr/>
          <p:nvPr/>
        </p:nvSpPr>
        <p:spPr>
          <a:xfrm>
            <a:off x="6106616" y="116632"/>
            <a:ext cx="1849760" cy="1099608"/>
          </a:xfrm>
          <a:prstGeom prst="ribbon2">
            <a:avLst/>
          </a:prstGeom>
          <a:effectLst>
            <a:glow rad="101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b="1" dirty="0" smtClean="0">
                <a:latin typeface="微軟正黑體" panose="020B0604030504040204" pitchFamily="34" charset="-120"/>
                <a:ea typeface="微軟正黑體" panose="020B0604030504040204" pitchFamily="34" charset="-120"/>
              </a:rPr>
              <a:t>國家</a:t>
            </a:r>
            <a:endParaRPr lang="zh-TW" altLang="en-US" sz="2800" b="1" dirty="0">
              <a:latin typeface="微軟正黑體" panose="020B0604030504040204" pitchFamily="34" charset="-120"/>
              <a:ea typeface="微軟正黑體" panose="020B0604030504040204" pitchFamily="34" charset="-120"/>
            </a:endParaRPr>
          </a:p>
        </p:txBody>
      </p:sp>
      <p:sp>
        <p:nvSpPr>
          <p:cNvPr id="8" name="矩形 7"/>
          <p:cNvSpPr/>
          <p:nvPr/>
        </p:nvSpPr>
        <p:spPr>
          <a:xfrm>
            <a:off x="4932040" y="45585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責任</a:t>
            </a:r>
          </a:p>
        </p:txBody>
      </p:sp>
      <p:sp>
        <p:nvSpPr>
          <p:cNvPr id="10" name="矩形 9"/>
          <p:cNvSpPr/>
          <p:nvPr/>
        </p:nvSpPr>
        <p:spPr>
          <a:xfrm>
            <a:off x="8028384" y="436614"/>
            <a:ext cx="1080120" cy="760386"/>
          </a:xfrm>
          <a:prstGeom prst="rect">
            <a:avLst/>
          </a:prstGeom>
          <a:effectLst>
            <a:glow rad="101600">
              <a:schemeClr val="accent5">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榮譽</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97667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6.</a:t>
            </a:r>
            <a:r>
              <a:rPr lang="zh-TW" altLang="zh-TW" dirty="0" smtClean="0"/>
              <a:t>後續</a:t>
            </a:r>
            <a:r>
              <a:rPr lang="zh-TW" altLang="zh-TW" dirty="0"/>
              <a:t>研究與</a:t>
            </a:r>
            <a:r>
              <a:rPr lang="zh-TW" altLang="zh-TW" dirty="0" smtClean="0"/>
              <a:t>建議</a:t>
            </a:r>
            <a:endParaRPr lang="zh-TW" altLang="en-US" dirty="0"/>
          </a:p>
        </p:txBody>
      </p:sp>
      <p:sp>
        <p:nvSpPr>
          <p:cNvPr id="3" name="內容版面配置區 2"/>
          <p:cNvSpPr>
            <a:spLocks noGrp="1"/>
          </p:cNvSpPr>
          <p:nvPr>
            <p:ph idx="1"/>
          </p:nvPr>
        </p:nvSpPr>
        <p:spPr/>
        <p:txBody>
          <a:bodyPr/>
          <a:lstStyle/>
          <a:p>
            <a:r>
              <a:rPr lang="zh-TW" altLang="en-US" dirty="0" smtClean="0"/>
              <a:t>活動</a:t>
            </a:r>
            <a:r>
              <a:rPr lang="zh-TW" altLang="zh-TW" dirty="0" smtClean="0"/>
              <a:t>結合</a:t>
            </a:r>
            <a:r>
              <a:rPr lang="zh-TW" altLang="zh-TW" dirty="0"/>
              <a:t>「體驗性」、「在地性」</a:t>
            </a:r>
            <a:r>
              <a:rPr lang="zh-TW" altLang="zh-TW" dirty="0" smtClean="0"/>
              <a:t>特點</a:t>
            </a:r>
            <a:r>
              <a:rPr lang="zh-TW" altLang="en-US" dirty="0" smtClean="0"/>
              <a:t>，</a:t>
            </a:r>
            <a:r>
              <a:rPr lang="zh-TW" altLang="en-US" dirty="0" smtClean="0"/>
              <a:t>創造三贏</a:t>
            </a:r>
            <a:endParaRPr lang="en-US" altLang="zh-TW" dirty="0" smtClean="0"/>
          </a:p>
          <a:p>
            <a:r>
              <a:rPr lang="zh-TW" altLang="en-US" dirty="0" smtClean="0"/>
              <a:t>遴選</a:t>
            </a:r>
            <a:r>
              <a:rPr lang="zh-TW" altLang="zh-TW" dirty="0" smtClean="0"/>
              <a:t>優秀</a:t>
            </a:r>
            <a:r>
              <a:rPr lang="zh-TW" altLang="zh-TW" dirty="0"/>
              <a:t>官兵與民眾互動</a:t>
            </a:r>
            <a:r>
              <a:rPr lang="zh-TW" altLang="zh-TW" dirty="0" smtClean="0"/>
              <a:t>，</a:t>
            </a:r>
            <a:r>
              <a:rPr lang="zh-TW" altLang="en-US" dirty="0" smtClean="0"/>
              <a:t>提高官兵榮譽心。</a:t>
            </a:r>
            <a:endParaRPr lang="en-US" altLang="zh-TW" dirty="0" smtClean="0"/>
          </a:p>
          <a:p>
            <a:r>
              <a:rPr lang="zh-TW" altLang="zh-TW" dirty="0"/>
              <a:t>訪談</a:t>
            </a:r>
            <a:r>
              <a:rPr lang="zh-TW" altLang="zh-TW" dirty="0" smtClean="0"/>
              <a:t>國軍</a:t>
            </a:r>
            <a:r>
              <a:rPr lang="zh-TW" altLang="zh-TW" dirty="0"/>
              <a:t>人才招募</a:t>
            </a:r>
            <a:r>
              <a:rPr lang="zh-TW" altLang="zh-TW" dirty="0" smtClean="0"/>
              <a:t>中心</a:t>
            </a:r>
            <a:r>
              <a:rPr lang="zh-TW" altLang="en-US" dirty="0" smtClean="0"/>
              <a:t>計畫者及</a:t>
            </a:r>
            <a:r>
              <a:rPr lang="zh-TW" altLang="zh-TW" dirty="0" smtClean="0"/>
              <a:t>第一線</a:t>
            </a:r>
            <a:r>
              <a:rPr lang="zh-TW" altLang="zh-TW" dirty="0"/>
              <a:t>招募</a:t>
            </a:r>
            <a:r>
              <a:rPr lang="zh-TW" altLang="zh-TW" dirty="0" smtClean="0"/>
              <a:t>員</a:t>
            </a:r>
            <a:r>
              <a:rPr lang="zh-TW" altLang="en-US" dirty="0" smtClean="0"/>
              <a:t>活動規劃可行性，並調查</a:t>
            </a:r>
            <a:r>
              <a:rPr lang="zh-TW" altLang="zh-TW" dirty="0" smtClean="0"/>
              <a:t>墾丁</a:t>
            </a:r>
            <a:r>
              <a:rPr lang="zh-TW" altLang="zh-TW" dirty="0"/>
              <a:t>旅客對</a:t>
            </a:r>
            <a:r>
              <a:rPr lang="zh-TW" altLang="zh-TW" dirty="0" smtClean="0"/>
              <a:t>活動參與</a:t>
            </a:r>
            <a:r>
              <a:rPr lang="zh-TW" altLang="en-US" dirty="0" smtClean="0"/>
              <a:t>意願。</a:t>
            </a:r>
            <a:endParaRPr lang="zh-TW" altLang="en-US" dirty="0"/>
          </a:p>
        </p:txBody>
      </p:sp>
      <p:sp>
        <p:nvSpPr>
          <p:cNvPr id="4" name="日期版面配置區 3"/>
          <p:cNvSpPr>
            <a:spLocks noGrp="1"/>
          </p:cNvSpPr>
          <p:nvPr>
            <p:ph type="dt" sz="half" idx="10"/>
          </p:nvPr>
        </p:nvSpPr>
        <p:spPr/>
        <p:txBody>
          <a:bodyPr/>
          <a:lstStyle/>
          <a:p>
            <a:fld id="{54AFB900-40A2-4DFE-80F0-A146636DB7A5}"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32</a:t>
            </a:fld>
            <a:endParaRPr lang="en-US" dirty="0"/>
          </a:p>
        </p:txBody>
      </p:sp>
    </p:spTree>
    <p:extLst>
      <p:ext uri="{BB962C8B-B14F-4D97-AF65-F5344CB8AC3E}">
        <p14:creationId xmlns:p14="http://schemas.microsoft.com/office/powerpoint/2010/main" val="142873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5C727AC-5618-4EF7-86F6-F2E2A63FDE38}" type="datetime1">
              <a:rPr lang="zh-TW" altLang="en-US" smtClean="0"/>
              <a:t>2016/10/28</a:t>
            </a:fld>
            <a:endParaRPr lang="zh-TW" altLang="en-US"/>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33</a:t>
            </a:fld>
            <a:endParaRPr lang="zh-TW" altLang="en-US"/>
          </a:p>
        </p:txBody>
      </p:sp>
      <p:sp>
        <p:nvSpPr>
          <p:cNvPr id="4" name="矩形 3"/>
          <p:cNvSpPr/>
          <p:nvPr/>
        </p:nvSpPr>
        <p:spPr>
          <a:xfrm>
            <a:off x="1979712" y="2060848"/>
            <a:ext cx="4685898" cy="1754326"/>
          </a:xfrm>
          <a:prstGeom prst="rect">
            <a:avLst/>
          </a:prstGeom>
          <a:noFill/>
          <a:ln>
            <a:noFill/>
          </a:ln>
        </p:spPr>
        <p:txBody>
          <a:bodyPr wrap="none" lIns="91440" tIns="45720" rIns="91440" bIns="45720">
            <a:spAutoFit/>
          </a:bodyPr>
          <a:lstStyle/>
          <a:p>
            <a:pPr algn="ctr"/>
            <a:r>
              <a:rPr lang="zh-TW" altLang="en-US" sz="5400" b="1" cap="none" spc="0" dirty="0" smtClean="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rPr>
              <a:t>簡報結束</a:t>
            </a:r>
            <a:endParaRPr lang="en-US" altLang="zh-TW" sz="5400" b="1" cap="none" spc="0" dirty="0" smtClean="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endParaRPr>
          </a:p>
          <a:p>
            <a:pPr algn="ctr"/>
            <a:r>
              <a:rPr lang="zh-TW" altLang="en-US" sz="5400" b="1" dirty="0" smtClean="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rPr>
              <a:t>          敬請</a:t>
            </a:r>
            <a:r>
              <a:rPr lang="zh-TW" altLang="en-US" sz="5400" b="1" dirty="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rPr>
              <a:t>指教</a:t>
            </a:r>
            <a:endParaRPr lang="zh-TW" altLang="en-US" sz="5400" b="1" cap="none" spc="0" dirty="0">
              <a:ln w="19050">
                <a:solidFill>
                  <a:schemeClr val="tx2">
                    <a:tint val="1000"/>
                  </a:schemeClr>
                </a:solidFill>
                <a:prstDash val="solid"/>
              </a:ln>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2501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1.1 103</a:t>
            </a:r>
            <a:r>
              <a:rPr lang="zh-TW" altLang="en-US" dirty="0" smtClean="0"/>
              <a:t> </a:t>
            </a:r>
            <a:r>
              <a:rPr lang="en-US" altLang="zh-TW" dirty="0" smtClean="0"/>
              <a:t>&amp;</a:t>
            </a:r>
            <a:r>
              <a:rPr lang="zh-TW" altLang="en-US" dirty="0" smtClean="0"/>
              <a:t> </a:t>
            </a:r>
            <a:r>
              <a:rPr lang="en-US" altLang="zh-TW" dirty="0" smtClean="0"/>
              <a:t>104</a:t>
            </a:r>
            <a:r>
              <a:rPr lang="zh-TW" altLang="en-US" dirty="0" smtClean="0"/>
              <a:t>年</a:t>
            </a:r>
            <a:r>
              <a:rPr lang="en-US" altLang="zh-TW" dirty="0" smtClean="0"/>
              <a:t>(</a:t>
            </a:r>
            <a:r>
              <a:rPr lang="zh-TW" altLang="en-US" dirty="0" smtClean="0"/>
              <a:t>截至</a:t>
            </a:r>
            <a:r>
              <a:rPr lang="en-US" altLang="zh-TW" dirty="0" smtClean="0"/>
              <a:t>11</a:t>
            </a:r>
            <a:r>
              <a:rPr lang="zh-TW" altLang="en-US" dirty="0" smtClean="0"/>
              <a:t>月</a:t>
            </a:r>
            <a:r>
              <a:rPr lang="en-US" altLang="zh-TW" dirty="0" smtClean="0"/>
              <a:t>25</a:t>
            </a:r>
            <a:r>
              <a:rPr lang="zh-TW" altLang="en-US" dirty="0" smtClean="0"/>
              <a:t>日</a:t>
            </a:r>
            <a:r>
              <a:rPr lang="en-US" altLang="zh-TW" dirty="0" smtClean="0"/>
              <a:t>)</a:t>
            </a:r>
            <a:r>
              <a:rPr lang="zh-TW" altLang="en-US" dirty="0" smtClean="0"/>
              <a:t>招募成效</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112833864"/>
              </p:ext>
            </p:extLst>
          </p:nvPr>
        </p:nvGraphicFramePr>
        <p:xfrm>
          <a:off x="457200" y="1476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日期版面配置區 3"/>
          <p:cNvSpPr>
            <a:spLocks noGrp="1"/>
          </p:cNvSpPr>
          <p:nvPr>
            <p:ph type="dt" sz="half" idx="10"/>
          </p:nvPr>
        </p:nvSpPr>
        <p:spPr/>
        <p:txBody>
          <a:bodyPr/>
          <a:lstStyle/>
          <a:p>
            <a:fld id="{2E1E9BE8-3E0F-4C33-AD27-FEF22939A57E}"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4</a:t>
            </a:fld>
            <a:endParaRPr lang="en-US" dirty="0"/>
          </a:p>
        </p:txBody>
      </p:sp>
    </p:spTree>
    <p:extLst>
      <p:ext uri="{BB962C8B-B14F-4D97-AF65-F5344CB8AC3E}">
        <p14:creationId xmlns:p14="http://schemas.microsoft.com/office/powerpoint/2010/main" val="312985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4070" y="255849"/>
            <a:ext cx="5233778" cy="5693431"/>
          </a:xfrm>
        </p:spPr>
      </p:pic>
      <p:sp>
        <p:nvSpPr>
          <p:cNvPr id="3" name="日期版面配置區 2"/>
          <p:cNvSpPr>
            <a:spLocks noGrp="1"/>
          </p:cNvSpPr>
          <p:nvPr>
            <p:ph type="dt" sz="half" idx="10"/>
          </p:nvPr>
        </p:nvSpPr>
        <p:spPr/>
        <p:txBody>
          <a:bodyPr/>
          <a:lstStyle/>
          <a:p>
            <a:fld id="{66E10B50-042B-4F4D-B49E-C312FAAA8D7E}" type="datetime1">
              <a:rPr lang="zh-TW" altLang="en-US" smtClean="0"/>
              <a:pPr/>
              <a:t>2016/10/28</a:t>
            </a:fld>
            <a:endParaRPr lang="en-US" dirty="0"/>
          </a:p>
        </p:txBody>
      </p:sp>
      <p:sp>
        <p:nvSpPr>
          <p:cNvPr id="4" name="投影片編號版面配置區 3"/>
          <p:cNvSpPr>
            <a:spLocks noGrp="1"/>
          </p:cNvSpPr>
          <p:nvPr>
            <p:ph type="sldNum" sz="quarter" idx="12"/>
          </p:nvPr>
        </p:nvSpPr>
        <p:spPr/>
        <p:txBody>
          <a:bodyPr/>
          <a:lstStyle/>
          <a:p>
            <a:fld id="{73DA0BB7-265A-403C-9275-D587AB510EDC}" type="slidenum">
              <a:rPr lang="en-US" altLang="zh-TW" smtClean="0"/>
              <a:pPr/>
              <a:t>5</a:t>
            </a:fld>
            <a:endParaRPr lang="en-US" dirty="0"/>
          </a:p>
        </p:txBody>
      </p:sp>
      <p:sp>
        <p:nvSpPr>
          <p:cNvPr id="6" name="矩形 5"/>
          <p:cNvSpPr/>
          <p:nvPr/>
        </p:nvSpPr>
        <p:spPr>
          <a:xfrm rot="20528467">
            <a:off x="-225547" y="746243"/>
            <a:ext cx="4314002" cy="1323439"/>
          </a:xfrm>
          <a:prstGeom prst="rect">
            <a:avLst/>
          </a:prstGeom>
          <a:noFill/>
        </p:spPr>
        <p:txBody>
          <a:bodyPr wrap="none" lIns="91440" tIns="45720" rIns="91440" bIns="45720">
            <a:spAutoFit/>
          </a:bodyPr>
          <a:lstStyle/>
          <a:p>
            <a:pPr algn="ctr"/>
            <a:r>
              <a:rPr lang="zh-TW"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仍持續</a:t>
            </a:r>
            <a:r>
              <a:rPr lang="zh-TW" altLang="en-US" sz="8000" b="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rPr>
              <a:t>徵兵</a:t>
            </a:r>
            <a:endParaRPr lang="zh-TW" altLang="en-US" sz="8000" b="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rot="20840978">
            <a:off x="6647493" y="2255615"/>
            <a:ext cx="2433497" cy="845166"/>
          </a:xfrm>
          <a:prstGeom prst="rect">
            <a:avLst/>
          </a:prstGeom>
        </p:spPr>
      </p:pic>
      <p:pic>
        <p:nvPicPr>
          <p:cNvPr id="14" name="圖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768101"/>
            <a:ext cx="2035367" cy="2636912"/>
          </a:xfrm>
          <a:prstGeom prst="rect">
            <a:avLst/>
          </a:prstGeom>
        </p:spPr>
      </p:pic>
      <p:cxnSp>
        <p:nvCxnSpPr>
          <p:cNvPr id="17" name="直線接點 16"/>
          <p:cNvCxnSpPr/>
          <p:nvPr/>
        </p:nvCxnSpPr>
        <p:spPr>
          <a:xfrm flipV="1">
            <a:off x="1476035" y="2307098"/>
            <a:ext cx="119887" cy="6480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1835696" y="2420888"/>
            <a:ext cx="832191" cy="7462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8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a:t>
            </a:r>
            <a:r>
              <a:rPr lang="zh-TW" altLang="en-US" dirty="0" smtClean="0"/>
              <a:t>研究</a:t>
            </a:r>
            <a:r>
              <a:rPr lang="zh-TW" altLang="en-US" dirty="0" smtClean="0"/>
              <a:t>目的</a:t>
            </a:r>
            <a:endParaRPr lang="zh-TW" altLang="en-US" dirty="0"/>
          </a:p>
        </p:txBody>
      </p:sp>
      <p:sp>
        <p:nvSpPr>
          <p:cNvPr id="3" name="內容版面配置區 2"/>
          <p:cNvSpPr>
            <a:spLocks noGrp="1"/>
          </p:cNvSpPr>
          <p:nvPr>
            <p:ph idx="1"/>
          </p:nvPr>
        </p:nvSpPr>
        <p:spPr/>
        <p:txBody>
          <a:bodyPr/>
          <a:lstStyle/>
          <a:p>
            <a:pPr marL="285750" indent="-285750"/>
            <a:r>
              <a:rPr lang="zh-TW" altLang="en-US" dirty="0" smtClean="0">
                <a:solidFill>
                  <a:srgbClr val="0066CC"/>
                </a:solidFill>
              </a:rPr>
              <a:t>評估透過活動規劃進行人才招募之</a:t>
            </a:r>
            <a:r>
              <a:rPr lang="zh-TW" altLang="en-US" dirty="0" smtClean="0">
                <a:solidFill>
                  <a:srgbClr val="0066CC"/>
                </a:solidFill>
              </a:rPr>
              <a:t>可行性</a:t>
            </a:r>
            <a:endParaRPr lang="en-US" altLang="zh-TW" dirty="0">
              <a:solidFill>
                <a:srgbClr val="0066CC"/>
              </a:solidFill>
            </a:endParaRPr>
          </a:p>
          <a:p>
            <a:pPr marL="285750" indent="-285750"/>
            <a:r>
              <a:rPr lang="zh-TW" altLang="en-US" dirty="0" smtClean="0">
                <a:solidFill>
                  <a:srgbClr val="0066CC"/>
                </a:solidFill>
              </a:rPr>
              <a:t>探討國人對活動參與</a:t>
            </a:r>
            <a:r>
              <a:rPr lang="zh-TW" altLang="en-US" dirty="0" smtClean="0">
                <a:solidFill>
                  <a:srgbClr val="0066CC"/>
                </a:solidFill>
              </a:rPr>
              <a:t>意願</a:t>
            </a:r>
            <a:endParaRPr lang="en-US" altLang="zh-TW" dirty="0">
              <a:solidFill>
                <a:srgbClr val="0066CC"/>
              </a:solidFill>
            </a:endParaRPr>
          </a:p>
          <a:p>
            <a:pPr marL="285750" indent="-285750"/>
            <a:r>
              <a:rPr lang="zh-TW" altLang="en-US" dirty="0" smtClean="0">
                <a:solidFill>
                  <a:srgbClr val="0066CC"/>
                </a:solidFill>
              </a:rPr>
              <a:t>了解活動對於全民</a:t>
            </a:r>
            <a:r>
              <a:rPr lang="zh-TW" altLang="en-US" dirty="0">
                <a:solidFill>
                  <a:srgbClr val="0066CC"/>
                </a:solidFill>
              </a:rPr>
              <a:t>國防</a:t>
            </a:r>
            <a:r>
              <a:rPr lang="zh-TW" altLang="en-US" dirty="0" smtClean="0">
                <a:solidFill>
                  <a:srgbClr val="0066CC"/>
                </a:solidFill>
              </a:rPr>
              <a:t>意識提升度</a:t>
            </a:r>
            <a:endParaRPr lang="en-US" altLang="zh-TW" dirty="0">
              <a:solidFill>
                <a:srgbClr val="0066CC"/>
              </a:solidFill>
            </a:endParaRPr>
          </a:p>
        </p:txBody>
      </p:sp>
      <p:sp>
        <p:nvSpPr>
          <p:cNvPr id="4" name="日期版面配置區 3"/>
          <p:cNvSpPr>
            <a:spLocks noGrp="1"/>
          </p:cNvSpPr>
          <p:nvPr>
            <p:ph type="dt" sz="half" idx="10"/>
          </p:nvPr>
        </p:nvSpPr>
        <p:spPr/>
        <p:txBody>
          <a:bodyPr/>
          <a:lstStyle/>
          <a:p>
            <a:fld id="{04E8DA6C-C452-42EB-9C15-333948ED4C39}"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6</a:t>
            </a:fld>
            <a:endParaRPr lang="en-US" dirty="0"/>
          </a:p>
        </p:txBody>
      </p:sp>
    </p:spTree>
    <p:extLst>
      <p:ext uri="{BB962C8B-B14F-4D97-AF65-F5344CB8AC3E}">
        <p14:creationId xmlns:p14="http://schemas.microsoft.com/office/powerpoint/2010/main" val="1163787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a:t>
            </a:r>
            <a:r>
              <a:rPr lang="zh-TW" altLang="en-US" dirty="0" smtClean="0"/>
              <a:t>文獻</a:t>
            </a:r>
            <a:r>
              <a:rPr lang="zh-TW" altLang="en-US" dirty="0"/>
              <a:t>探討</a:t>
            </a:r>
          </a:p>
        </p:txBody>
      </p:sp>
      <p:sp>
        <p:nvSpPr>
          <p:cNvPr id="3" name="內容版面配置區 2"/>
          <p:cNvSpPr>
            <a:spLocks noGrp="1"/>
          </p:cNvSpPr>
          <p:nvPr>
            <p:ph idx="1"/>
          </p:nvPr>
        </p:nvSpPr>
        <p:spPr/>
        <p:txBody>
          <a:bodyPr>
            <a:normAutofit fontScale="77500" lnSpcReduction="20000"/>
          </a:bodyPr>
          <a:lstStyle/>
          <a:p>
            <a:pPr marL="342900" lvl="2" indent="-342900">
              <a:buFont typeface="Wingdings" panose="05000000000000000000" pitchFamily="2" charset="2"/>
              <a:buChar char="Ø"/>
            </a:pPr>
            <a:r>
              <a:rPr lang="zh-TW" altLang="zh-TW" sz="4100" dirty="0">
                <a:solidFill>
                  <a:srgbClr val="0066CC"/>
                </a:solidFill>
              </a:rPr>
              <a:t>三軍</a:t>
            </a:r>
            <a:r>
              <a:rPr lang="zh-TW" altLang="en-US" sz="4100" dirty="0">
                <a:solidFill>
                  <a:srgbClr val="0066CC"/>
                </a:solidFill>
              </a:rPr>
              <a:t>聯</a:t>
            </a:r>
            <a:r>
              <a:rPr lang="zh-TW" altLang="zh-TW" sz="4100" dirty="0">
                <a:solidFill>
                  <a:srgbClr val="0066CC"/>
                </a:solidFill>
              </a:rPr>
              <a:t>訓基地負責基地訓練及聯勇操演，訓練時間為期兩個月，進訓流路全年</a:t>
            </a:r>
            <a:r>
              <a:rPr lang="en-US" altLang="zh-TW" sz="4100" dirty="0">
                <a:solidFill>
                  <a:srgbClr val="0066CC"/>
                </a:solidFill>
              </a:rPr>
              <a:t>5</a:t>
            </a:r>
            <a:r>
              <a:rPr lang="zh-TW" altLang="zh-TW" sz="4100" dirty="0">
                <a:solidFill>
                  <a:srgbClr val="0066CC"/>
                </a:solidFill>
              </a:rPr>
              <a:t>單位</a:t>
            </a:r>
            <a:r>
              <a:rPr lang="en-US" altLang="zh-TW" sz="4100" dirty="0">
                <a:solidFill>
                  <a:srgbClr val="0066CC"/>
                </a:solidFill>
              </a:rPr>
              <a:t>10</a:t>
            </a:r>
            <a:r>
              <a:rPr lang="zh-TW" altLang="zh-TW" sz="4100" dirty="0">
                <a:solidFill>
                  <a:srgbClr val="0066CC"/>
                </a:solidFill>
              </a:rPr>
              <a:t>場次，藉由實兵實彈演練驗證訓練成果，強化我軍地面作戰能力。</a:t>
            </a:r>
          </a:p>
          <a:p>
            <a:endParaRPr lang="zh-TW" altLang="en-US" dirty="0"/>
          </a:p>
        </p:txBody>
      </p:sp>
      <p:sp>
        <p:nvSpPr>
          <p:cNvPr id="4" name="日期版面配置區 3"/>
          <p:cNvSpPr>
            <a:spLocks noGrp="1"/>
          </p:cNvSpPr>
          <p:nvPr>
            <p:ph type="dt" sz="half" idx="10"/>
          </p:nvPr>
        </p:nvSpPr>
        <p:spPr/>
        <p:txBody>
          <a:bodyPr/>
          <a:lstStyle/>
          <a:p>
            <a:fld id="{65D443AC-93EF-4E9B-AB8F-C52BE77846C6}"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7</a:t>
            </a:fld>
            <a:endParaRPr lang="en-US" dirty="0"/>
          </a:p>
        </p:txBody>
      </p:sp>
      <p:graphicFrame>
        <p:nvGraphicFramePr>
          <p:cNvPr id="9" name="內容版面配置區 8"/>
          <p:cNvGraphicFramePr>
            <a:graphicFrameLocks noGrp="1" noChangeAspect="1"/>
          </p:cNvGraphicFramePr>
          <p:nvPr>
            <p:ph idx="13"/>
            <p:extLst>
              <p:ext uri="{D42A27DB-BD31-4B8C-83A1-F6EECF244321}">
                <p14:modId xmlns:p14="http://schemas.microsoft.com/office/powerpoint/2010/main" val="3867069578"/>
              </p:ext>
            </p:extLst>
          </p:nvPr>
        </p:nvGraphicFramePr>
        <p:xfrm>
          <a:off x="2763195" y="116632"/>
          <a:ext cx="6380805" cy="5904656"/>
        </p:xfrm>
        <a:graphic>
          <a:graphicData uri="http://schemas.openxmlformats.org/presentationml/2006/ole">
            <mc:AlternateContent xmlns:mc="http://schemas.openxmlformats.org/markup-compatibility/2006">
              <mc:Choice xmlns:v="urn:schemas-microsoft-com:vml" Requires="v">
                <p:oleObj spid="_x0000_s6163" name="Visio" r:id="rId4" imgW="6670471" imgH="6172973" progId="Visio.Drawing.11">
                  <p:embed/>
                </p:oleObj>
              </mc:Choice>
              <mc:Fallback>
                <p:oleObj name="Visio" r:id="rId4" imgW="6670471" imgH="6172973" progId="Visio.Drawing.11">
                  <p:embed/>
                  <p:pic>
                    <p:nvPicPr>
                      <p:cNvPr id="0" name=""/>
                      <p:cNvPicPr/>
                      <p:nvPr/>
                    </p:nvPicPr>
                    <p:blipFill>
                      <a:blip r:embed="rId5"/>
                      <a:stretch>
                        <a:fillRect/>
                      </a:stretch>
                    </p:blipFill>
                    <p:spPr>
                      <a:xfrm>
                        <a:off x="2763195" y="116632"/>
                        <a:ext cx="6380805" cy="5904656"/>
                      </a:xfrm>
                      <a:prstGeom prst="rect">
                        <a:avLst/>
                      </a:prstGeom>
                    </p:spPr>
                  </p:pic>
                </p:oleObj>
              </mc:Fallback>
            </mc:AlternateContent>
          </a:graphicData>
        </a:graphic>
      </p:graphicFrame>
    </p:spTree>
    <p:extLst>
      <p:ext uri="{BB962C8B-B14F-4D97-AF65-F5344CB8AC3E}">
        <p14:creationId xmlns:p14="http://schemas.microsoft.com/office/powerpoint/2010/main" val="386989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85800" indent="-685800">
              <a:buFont typeface="Wingdings" panose="05000000000000000000" pitchFamily="2" charset="2"/>
              <a:buChar char="p"/>
            </a:pPr>
            <a:r>
              <a:rPr lang="en-US" altLang="zh-TW" sz="3600" dirty="0" smtClean="0"/>
              <a:t>3.1</a:t>
            </a:r>
            <a:r>
              <a:rPr lang="zh-TW" altLang="zh-TW" sz="3600" dirty="0" smtClean="0"/>
              <a:t>軍隊</a:t>
            </a:r>
            <a:r>
              <a:rPr lang="zh-TW" altLang="zh-TW" sz="3600" dirty="0" smtClean="0"/>
              <a:t>招募分析</a:t>
            </a:r>
            <a:r>
              <a:rPr lang="en-US" altLang="zh-TW" sz="3600" dirty="0" smtClean="0"/>
              <a:t>-</a:t>
            </a:r>
            <a:r>
              <a:rPr lang="zh-TW" altLang="en-US" sz="3600" dirty="0" smtClean="0"/>
              <a:t>美國</a:t>
            </a:r>
            <a:endParaRPr lang="zh-TW" altLang="en-US" sz="3600" dirty="0"/>
          </a:p>
        </p:txBody>
      </p:sp>
      <p:sp>
        <p:nvSpPr>
          <p:cNvPr id="3" name="內容版面配置區 2"/>
          <p:cNvSpPr>
            <a:spLocks noGrp="1"/>
          </p:cNvSpPr>
          <p:nvPr>
            <p:ph idx="1"/>
          </p:nvPr>
        </p:nvSpPr>
        <p:spPr/>
        <p:txBody>
          <a:bodyPr/>
          <a:lstStyle/>
          <a:p>
            <a:r>
              <a:rPr lang="zh-TW" altLang="zh-TW" smtClean="0"/>
              <a:t>美國</a:t>
            </a:r>
            <a:r>
              <a:rPr lang="zh-TW" altLang="en-US" smtClean="0"/>
              <a:t>於</a:t>
            </a:r>
            <a:r>
              <a:rPr lang="en-US" altLang="zh-TW" smtClean="0"/>
              <a:t>1973</a:t>
            </a:r>
            <a:r>
              <a:rPr lang="zh-TW" altLang="zh-TW" smtClean="0"/>
              <a:t>年施行全志願役部隊。</a:t>
            </a:r>
            <a:endParaRPr lang="en-US" altLang="zh-TW" smtClean="0"/>
          </a:p>
          <a:p>
            <a:r>
              <a:rPr lang="zh-TW" altLang="zh-TW" smtClean="0"/>
              <a:t>使服役役期較長之志願役人員朝向專業化發展，增強國防力量。</a:t>
            </a:r>
            <a:endParaRPr lang="en-US" altLang="zh-TW" smtClean="0"/>
          </a:p>
          <a:p>
            <a:endParaRPr lang="zh-TW" altLang="en-US" dirty="0"/>
          </a:p>
        </p:txBody>
      </p:sp>
      <p:sp>
        <p:nvSpPr>
          <p:cNvPr id="4" name="日期版面配置區 3"/>
          <p:cNvSpPr>
            <a:spLocks noGrp="1"/>
          </p:cNvSpPr>
          <p:nvPr>
            <p:ph type="dt" sz="half" idx="10"/>
          </p:nvPr>
        </p:nvSpPr>
        <p:spPr/>
        <p:txBody>
          <a:bodyPr/>
          <a:lstStyle/>
          <a:p>
            <a:fld id="{0D52889B-823D-4880-823F-06AB1FAEF8E9}"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8</a:t>
            </a:fld>
            <a:endParaRPr lang="en-US" dirty="0"/>
          </a:p>
        </p:txBody>
      </p:sp>
      <p:graphicFrame>
        <p:nvGraphicFramePr>
          <p:cNvPr id="7" name="內容版面配置區 6"/>
          <p:cNvGraphicFramePr>
            <a:graphicFrameLocks noGrp="1"/>
          </p:cNvGraphicFramePr>
          <p:nvPr>
            <p:ph idx="13"/>
            <p:extLst>
              <p:ext uri="{D42A27DB-BD31-4B8C-83A1-F6EECF244321}">
                <p14:modId xmlns:p14="http://schemas.microsoft.com/office/powerpoint/2010/main" val="3810745010"/>
              </p:ext>
            </p:extLst>
          </p:nvPr>
        </p:nvGraphicFramePr>
        <p:xfrm>
          <a:off x="3851920" y="0"/>
          <a:ext cx="529208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1854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marL="685800" indent="-685800">
              <a:buFont typeface="Wingdings" panose="05000000000000000000" pitchFamily="2" charset="2"/>
              <a:buChar char="p"/>
            </a:pPr>
            <a:r>
              <a:rPr lang="en-US" altLang="zh-TW" sz="3600" dirty="0" smtClean="0"/>
              <a:t>3.2</a:t>
            </a:r>
            <a:r>
              <a:rPr lang="zh-TW" altLang="zh-TW" sz="3600" dirty="0" smtClean="0"/>
              <a:t>軍隊</a:t>
            </a:r>
            <a:r>
              <a:rPr lang="zh-TW" altLang="zh-TW" sz="3600" dirty="0" smtClean="0"/>
              <a:t>招募分析</a:t>
            </a:r>
            <a:r>
              <a:rPr lang="en-US" altLang="zh-TW" sz="3600" dirty="0" smtClean="0"/>
              <a:t>-</a:t>
            </a:r>
            <a:r>
              <a:rPr lang="zh-TW" altLang="en-US" sz="3600" dirty="0" smtClean="0"/>
              <a:t>台灣</a:t>
            </a:r>
            <a:endParaRPr lang="zh-TW" altLang="en-US" sz="3600" dirty="0"/>
          </a:p>
        </p:txBody>
      </p:sp>
      <p:sp>
        <p:nvSpPr>
          <p:cNvPr id="3" name="內容版面配置區 2"/>
          <p:cNvSpPr>
            <a:spLocks noGrp="1"/>
          </p:cNvSpPr>
          <p:nvPr>
            <p:ph idx="1"/>
          </p:nvPr>
        </p:nvSpPr>
        <p:spPr/>
        <p:txBody>
          <a:bodyPr>
            <a:normAutofit lnSpcReduction="10000"/>
          </a:bodyPr>
          <a:lstStyle/>
          <a:p>
            <a:r>
              <a:rPr lang="zh-TW" altLang="zh-TW" dirty="0"/>
              <a:t>行政院</a:t>
            </a:r>
            <a:r>
              <a:rPr lang="zh-TW" altLang="zh-TW" dirty="0" smtClean="0"/>
              <a:t>於</a:t>
            </a:r>
            <a:r>
              <a:rPr lang="en-US" altLang="zh-TW" dirty="0" smtClean="0"/>
              <a:t>2012</a:t>
            </a:r>
            <a:r>
              <a:rPr lang="zh-TW" altLang="zh-TW" dirty="0" smtClean="0"/>
              <a:t>年核定</a:t>
            </a:r>
            <a:r>
              <a:rPr lang="zh-TW" altLang="zh-TW" dirty="0"/>
              <a:t>「募兵制實施計畫」後宣告我國兵役</a:t>
            </a:r>
            <a:r>
              <a:rPr lang="zh-TW" altLang="zh-TW" dirty="0" smtClean="0"/>
              <a:t>體制</a:t>
            </a:r>
            <a:r>
              <a:rPr lang="zh-TW" altLang="en-US" dirty="0" smtClean="0"/>
              <a:t>目標</a:t>
            </a:r>
            <a:r>
              <a:rPr lang="zh-TW" altLang="zh-TW" dirty="0" smtClean="0"/>
              <a:t>轉向募兵制。</a:t>
            </a:r>
            <a:endParaRPr lang="en-US" altLang="zh-TW" dirty="0" smtClean="0"/>
          </a:p>
          <a:p>
            <a:r>
              <a:rPr lang="en-US" altLang="zh-TW" dirty="0" smtClean="0"/>
              <a:t>2017</a:t>
            </a:r>
            <a:r>
              <a:rPr lang="zh-TW" altLang="en-US" dirty="0" smtClean="0"/>
              <a:t>年持續徵集</a:t>
            </a:r>
            <a:r>
              <a:rPr lang="en-US" altLang="zh-TW" dirty="0" smtClean="0"/>
              <a:t>82</a:t>
            </a:r>
            <a:r>
              <a:rPr lang="zh-TW" altLang="en-US" dirty="0" smtClean="0"/>
              <a:t>年次以前出生之役男</a:t>
            </a:r>
            <a:r>
              <a:rPr lang="zh-TW" altLang="zh-TW" dirty="0"/>
              <a:t>。</a:t>
            </a:r>
            <a:endParaRPr lang="zh-TW" altLang="en-US" dirty="0"/>
          </a:p>
        </p:txBody>
      </p:sp>
      <p:sp>
        <p:nvSpPr>
          <p:cNvPr id="4" name="日期版面配置區 3"/>
          <p:cNvSpPr>
            <a:spLocks noGrp="1"/>
          </p:cNvSpPr>
          <p:nvPr>
            <p:ph type="dt" sz="half" idx="10"/>
          </p:nvPr>
        </p:nvSpPr>
        <p:spPr/>
        <p:txBody>
          <a:bodyPr/>
          <a:lstStyle/>
          <a:p>
            <a:fld id="{D579B56A-C76B-4321-897F-5521C68E52DE}" type="datetime1">
              <a:rPr lang="zh-TW" altLang="en-US" smtClean="0"/>
              <a:t>2016/10/28</a:t>
            </a:fld>
            <a:endParaRPr lang="en-US" dirty="0"/>
          </a:p>
        </p:txBody>
      </p:sp>
      <p:sp>
        <p:nvSpPr>
          <p:cNvPr id="5" name="投影片編號版面配置區 4"/>
          <p:cNvSpPr>
            <a:spLocks noGrp="1"/>
          </p:cNvSpPr>
          <p:nvPr>
            <p:ph type="sldNum" sz="quarter" idx="12"/>
          </p:nvPr>
        </p:nvSpPr>
        <p:spPr/>
        <p:txBody>
          <a:bodyPr/>
          <a:lstStyle/>
          <a:p>
            <a:fld id="{73DA0BB7-265A-403C-9275-D587AB510EDC}" type="slidenum">
              <a:rPr lang="en-US" altLang="zh-TW" smtClean="0"/>
              <a:pPr/>
              <a:t>9</a:t>
            </a:fld>
            <a:endParaRPr lang="en-US" dirty="0"/>
          </a:p>
        </p:txBody>
      </p:sp>
      <p:graphicFrame>
        <p:nvGraphicFramePr>
          <p:cNvPr id="9" name="內容版面配置區 8"/>
          <p:cNvGraphicFramePr>
            <a:graphicFrameLocks noGrp="1"/>
          </p:cNvGraphicFramePr>
          <p:nvPr>
            <p:ph idx="13"/>
            <p:extLst>
              <p:ext uri="{D42A27DB-BD31-4B8C-83A1-F6EECF244321}">
                <p14:modId xmlns:p14="http://schemas.microsoft.com/office/powerpoint/2010/main" val="3156883360"/>
              </p:ext>
            </p:extLst>
          </p:nvPr>
        </p:nvGraphicFramePr>
        <p:xfrm>
          <a:off x="3779912" y="116632"/>
          <a:ext cx="532859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1118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5652</Words>
  <Application>Microsoft Office PowerPoint</Application>
  <PresentationFormat>如螢幕大小 (4:3)</PresentationFormat>
  <Paragraphs>491</Paragraphs>
  <Slides>33</Slides>
  <Notes>33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33</vt:i4>
      </vt:variant>
    </vt:vector>
  </HeadingPairs>
  <TitlesOfParts>
    <vt:vector size="35" baseType="lpstr">
      <vt:lpstr>Office 佈景主題</vt:lpstr>
      <vt:lpstr>Visio</vt:lpstr>
      <vt:lpstr>三軍聯訓基地部隊操演 結合人才招募活動設計與效益分析</vt:lpstr>
      <vt:lpstr>大綱</vt:lpstr>
      <vt:lpstr>1.研究背景與動機</vt:lpstr>
      <vt:lpstr>1.1 103 &amp; 104年(截至11月25日)招募成效</vt:lpstr>
      <vt:lpstr>PowerPoint 簡報</vt:lpstr>
      <vt:lpstr>2.研究目的</vt:lpstr>
      <vt:lpstr>3.文獻探討</vt:lpstr>
      <vt:lpstr>3.1軍隊招募分析-美國</vt:lpstr>
      <vt:lpstr>3.2軍隊招募分析-台灣</vt:lpstr>
      <vt:lpstr>3.3軍隊招募分析-台灣</vt:lpstr>
      <vt:lpstr>4.活動規劃(1/2)</vt:lpstr>
      <vt:lpstr>活動規劃(2/2)</vt:lpstr>
      <vt:lpstr>4.1動態展演與解說</vt:lpstr>
      <vt:lpstr>4.2.1體驗互動(1/6)</vt:lpstr>
      <vt:lpstr>4.2.2體驗互動(2/6)</vt:lpstr>
      <vt:lpstr>4.2.3體驗互動(3/6)</vt:lpstr>
      <vt:lpstr>4.2.4體驗互動(4/6)</vt:lpstr>
      <vt:lpstr>4.2.5體驗互動(5/6)</vt:lpstr>
      <vt:lpstr>4.2.6體驗互動(6/6)</vt:lpstr>
      <vt:lpstr>4.3「部隊版」米其林伙食體驗</vt:lpstr>
      <vt:lpstr>4.4場地規劃</vt:lpstr>
      <vt:lpstr>4.5人力配置</vt:lpstr>
      <vt:lpstr>4.6宣傳計畫</vt:lpstr>
      <vt:lpstr>4.7經費預算</vt:lpstr>
      <vt:lpstr>4.8保密規劃</vt:lpstr>
      <vt:lpstr>5.1預期效益(1/6)</vt:lpstr>
      <vt:lpstr>5.2預期效益(2/6)</vt:lpstr>
      <vt:lpstr>5.3預期效益(3/6)</vt:lpstr>
      <vt:lpstr>5.4預期效益(4/6)</vt:lpstr>
      <vt:lpstr>5.5預期效益(5/6)</vt:lpstr>
      <vt:lpstr>5.6預期效益(6/6)</vt:lpstr>
      <vt:lpstr>6.後續研究與建議</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Cynthia</dc:creator>
  <cp:lastModifiedBy>Cynthia</cp:lastModifiedBy>
  <cp:revision>122</cp:revision>
  <cp:lastPrinted>2016-10-23T09:35:12Z</cp:lastPrinted>
  <dcterms:modified xsi:type="dcterms:W3CDTF">2016-10-27T22:15:39Z</dcterms:modified>
</cp:coreProperties>
</file>